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438" r:id="rId4"/>
    <p:sldId id="258" r:id="rId5"/>
    <p:sldId id="528" r:id="rId6"/>
    <p:sldId id="570" r:id="rId8"/>
    <p:sldId id="567" r:id="rId9"/>
    <p:sldId id="569" r:id="rId10"/>
    <p:sldId id="571" r:id="rId11"/>
    <p:sldId id="572" r:id="rId12"/>
    <p:sldId id="566" r:id="rId13"/>
    <p:sldId id="286" r:id="rId14"/>
    <p:sldId id="288" r:id="rId15"/>
    <p:sldId id="311" r:id="rId16"/>
    <p:sldId id="550" r:id="rId17"/>
    <p:sldId id="555" r:id="rId18"/>
    <p:sldId id="552" r:id="rId19"/>
    <p:sldId id="317" r:id="rId20"/>
    <p:sldId id="318" r:id="rId21"/>
    <p:sldId id="291" r:id="rId22"/>
    <p:sldId id="319" r:id="rId23"/>
    <p:sldId id="315" r:id="rId24"/>
    <p:sldId id="327" r:id="rId25"/>
    <p:sldId id="328" r:id="rId26"/>
    <p:sldId id="329" r:id="rId27"/>
    <p:sldId id="590" r:id="rId28"/>
    <p:sldId id="591" r:id="rId29"/>
    <p:sldId id="592" r:id="rId30"/>
    <p:sldId id="593" r:id="rId31"/>
    <p:sldId id="594" r:id="rId32"/>
    <p:sldId id="595" r:id="rId33"/>
    <p:sldId id="596" r:id="rId34"/>
    <p:sldId id="59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9EE"/>
    <a:srgbClr val="F40AF2"/>
    <a:srgbClr val="A9EAFF"/>
    <a:srgbClr val="B10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01E51-F0D7-4CCA-8A78-9770C78E6CA5}" type="datetimeFigureOut">
              <a:rPr lang="vi-VN" smtClean="0"/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9CF8A-6F0D-4A81-9239-E2648E66C7A2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F458-6E52-45F8-9FAD-B4E9937C3F4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F458-6E52-45F8-9FAD-B4E9937C3F4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F458-6E52-45F8-9FAD-B4E9937C3F4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F458-6E52-45F8-9FAD-B4E9937C3F4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F458-6E52-45F8-9FAD-B4E9937C3F4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F458-6E52-45F8-9FAD-B4E9937C3F4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F458-6E52-45F8-9FAD-B4E9937C3F4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F458-6E52-45F8-9FAD-B4E9937C3F4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F458-6E52-45F8-9FAD-B4E9937C3F4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F458-6E52-45F8-9FAD-B4E9937C3F4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F458-6E52-45F8-9FAD-B4E9937C3F4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195" y="618490"/>
            <a:ext cx="8282940" cy="67119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3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82E9-4562-4F83-B01A-F38F8BCC22ED}" type="datetime1">
              <a:rPr lang="vi-VN" smtClean="0"/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18B3-ED99-4563-B85C-ECD104C931B3}" type="datetime1">
              <a:rPr lang="vi-VN" smtClean="0"/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EA9-D80F-4A20-A06E-04DF4DACA576}" type="datetime1">
              <a:rPr lang="vi-VN" smtClean="0"/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A429-13DC-45C0-A3EE-9DCFCD70E5DC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Database programming on SQL Server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98AD-6C72-4956-A373-676A506C40EF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Database programming on SQL Server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FF05-7F99-4C24-8BFE-FBC7C218200F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Database programming on SQL Server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0092-C1ED-4690-AEB6-99CF5500392F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Database programming on SQL Server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ADEB-0CCF-4F0F-A909-E2A3715C7C2B}" type="datetime1">
              <a:rPr lang="vi-VN" smtClean="0"/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Database programming on SQL Server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7A54-4141-4592-950C-16FA24C9C92D}" type="datetime1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Database programming on SQL Server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8889-FA8A-46D0-8ED2-FFE39624AA9B}" type="datetime1">
              <a:rPr lang="vi-VN" smtClean="0"/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Database programming on SQL Server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D41A-F2D7-4FCA-8FA7-11DA3F65C116}" type="datetime1">
              <a:rPr lang="vi-VN" smtClean="0"/>
            </a:fld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105" y="286385"/>
            <a:ext cx="7936865" cy="5778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105" y="1602740"/>
            <a:ext cx="7936230" cy="4594225"/>
          </a:xfrm>
          <a:ln>
            <a:noFill/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B9CB-1E50-4FE3-AB17-3E755EB3E7AE}" type="datetime1">
              <a:rPr lang="vi-VN" smtClean="0"/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A7CF-5714-40F8-AAAA-94487DCF19FC}" type="datetime1">
              <a:rPr lang="vi-VN" smtClean="0"/>
            </a:fld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0C5E-8D16-421A-B743-405D0485AD62}" type="datetime1">
              <a:rPr lang="vi-VN" smtClean="0"/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F73A-504B-4D84-BEDA-4C61F5ECA067}" type="datetime1">
              <a:rPr lang="vi-VN" smtClean="0"/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758825"/>
            <a:ext cx="7543800" cy="719455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E160-4848-4864-AEC4-24B6E891F0F0}" type="datetime1">
              <a:rPr lang="vi-VN" smtClean="0"/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338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2301-1698-4650-B71C-0FDB165301D5}" type="datetime1">
              <a:rPr lang="vi-VN" smtClean="0"/>
            </a:fld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7B32-CAEB-42E2-9C60-7E479724BA7B}" type="datetime1">
              <a:rPr lang="vi-VN" smtClean="0"/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vi-VN"/>
              <a:t>Database programming on SQL Server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6EB9-63E8-4B0E-A5FA-52334294B532}" type="datetime1">
              <a:rPr lang="vi-VN" smtClean="0"/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55A7-CC4B-4AF1-9E57-CAEE53A09BD0}" type="datetime1">
              <a:rPr lang="vi-VN" smtClean="0"/>
            </a:fld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6465C0B-0400-4DBA-BF61-BC857C25F773}" type="datetime1">
              <a:rPr lang="vi-VN" smtClean="0"/>
            </a:fld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7CB2-C7A5-466A-9BC6-4AF78CB56312}" type="datetime1">
              <a:rPr lang="vi-VN" smtClean="0"/>
            </a:fld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885" y="259715"/>
            <a:ext cx="7963535" cy="57467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885" y="1003300"/>
            <a:ext cx="7963535" cy="5232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3FEB07-2F49-4422-9A2E-9730A92F475B}" type="datetime1">
              <a:rPr lang="vi-VN" smtClean="0"/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bg1"/>
          </a:solidFill>
          <a:latin typeface="Algerian" panose="04020705040A02060702" charset="0"/>
          <a:ea typeface="+mj-ea"/>
          <a:cs typeface="Algerian" panose="04020705040A02060702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7AB11-30AD-4B45-BC99-BF80171C21C5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Database programming on SQL Server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EC34-6AEC-4A4E-B012-939E5E79DC73}" type="slidenum">
              <a:rPr lang="vi-VN" smtClean="0"/>
            </a:fld>
            <a:endParaRPr lang="vi-V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80055" y="339090"/>
            <a:ext cx="6021705" cy="6348095"/>
          </a:xfrm>
          <a:prstGeom prst="rect">
            <a:avLst/>
          </a:prstGeom>
          <a:solidFill>
            <a:srgbClr val="0070C0"/>
          </a:solidFill>
          <a:ln w="19050"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2"/>
          <p:cNvSpPr/>
          <p:nvPr/>
        </p:nvSpPr>
        <p:spPr>
          <a:xfrm>
            <a:off x="3132773" y="2615565"/>
            <a:ext cx="5942648" cy="256159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p>
            <a:pPr algn="ctr"/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charset="0"/>
                <a:sym typeface="+mn-ea"/>
              </a:rPr>
              <a:t>Database programming on SQL Server</a:t>
            </a:r>
            <a:endParaRPr lang="en-US" sz="5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lgerian" panose="04020705040A02060702" charset="0"/>
              <a:sym typeface="+mn-ea"/>
            </a:endParaRPr>
          </a:p>
        </p:txBody>
      </p:sp>
      <p:pic>
        <p:nvPicPr>
          <p:cNvPr id="8" name="Picture 7" descr="images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161925" y="1504315"/>
            <a:ext cx="2818130" cy="4416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4675" y="520700"/>
            <a:ext cx="5887085" cy="14204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ctr"/>
            <a:br>
              <a:rPr lang="en-US" sz="4950" dirty="0" smtClean="0">
                <a:solidFill>
                  <a:srgbClr val="0000FF"/>
                </a:solidFill>
                <a:latin typeface="Algerian" panose="04020705040A02060702" charset="0"/>
              </a:rPr>
            </a:br>
            <a:r>
              <a:rPr lang="en-US" sz="4800" b="1" dirty="0" smtClean="0">
                <a:solidFill>
                  <a:srgbClr val="FFFF00"/>
                </a:solidFill>
                <a:latin typeface="Algerian" panose="04020705040A02060702" charset="0"/>
              </a:rPr>
              <a:t>chapter 8</a:t>
            </a:r>
            <a:br>
              <a:rPr lang="en-US" b="1" dirty="0" smtClean="0">
                <a:solidFill>
                  <a:srgbClr val="FFFF00"/>
                </a:solidFill>
                <a:latin typeface="Algerian" panose="04020705040A02060702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(Cont.)</a:t>
            </a:r>
            <a:endParaRPr lang="en-US" b="1" dirty="0" smtClean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995" y="1070610"/>
            <a:ext cx="8451850" cy="5595620"/>
          </a:xfrm>
        </p:spPr>
        <p:txBody>
          <a:bodyPr>
            <a:noAutofit/>
          </a:bodyPr>
          <a:lstStyle/>
          <a:p>
            <a:pPr marL="457200" lvl="1" indent="-457200">
              <a:buFont typeface="Wingdings" panose="05000000000000000000" charset="0"/>
              <a:buChar char="q"/>
            </a:pPr>
            <a:r>
              <a:rPr lang="en-US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trigger's condition and action can be based on the database state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before or after the triggering event (insert, update, delete)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b="1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-457200">
              <a:buFont typeface="Wingdings" panose="05000000000000000000" charset="0"/>
              <a:buChar char="q"/>
            </a:pPr>
            <a:r>
              <a:rPr lang="en-US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The condition and action can refer to both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old and/or</a:t>
            </a:r>
            <a:r>
              <a:rPr lang="en-US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new values of tuples</a:t>
            </a:r>
            <a:r>
              <a:rPr lang="en-US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that were updated in the triggering event.</a:t>
            </a:r>
            <a:endParaRPr lang="en-US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-457200">
              <a:buFont typeface="Wingdings" panose="05000000000000000000" charset="0"/>
              <a:buChar char="q"/>
            </a:pPr>
            <a:r>
              <a:rPr lang="en-US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Trigger executes either</a:t>
            </a:r>
            <a:endParaRPr lang="en-US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Wingdings" panose="05000000000000000000" charset="0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Once for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each modified tuple</a:t>
            </a:r>
            <a:endParaRPr lang="en-US" b="1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Wingdings" panose="05000000000000000000" charset="0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Once for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all the tuples</a:t>
            </a:r>
            <a:r>
              <a:rPr lang="en-US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that are changed in one SQL statement</a:t>
            </a:r>
            <a:endParaRPr lang="en-US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Some principle features of triggers</a:t>
            </a:r>
            <a:endParaRPr lang="en-US" dirty="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AFTER / BEFORE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3200" b="1" dirty="0">
                <a:solidFill>
                  <a:srgbClr val="00B0F0"/>
                </a:solidFill>
              </a:rPr>
              <a:t>UPDATE / INSERT/ DELETE</a:t>
            </a:r>
            <a:endParaRPr lang="en-US" sz="3200" b="1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3200" b="1" dirty="0">
                <a:solidFill>
                  <a:srgbClr val="00B050"/>
                </a:solidFill>
              </a:rPr>
              <a:t>WHEN (&lt;condition&gt;)</a:t>
            </a:r>
            <a:endParaRPr lang="en-US" sz="32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3200" b="1" dirty="0">
                <a:solidFill>
                  <a:srgbClr val="7030A0"/>
                </a:solidFill>
              </a:rPr>
              <a:t>OLD ROW / NEW ROW</a:t>
            </a:r>
            <a:endParaRPr lang="en-US" sz="32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3200" b="1" dirty="0">
                <a:solidFill>
                  <a:srgbClr val="FFC000"/>
                </a:solidFill>
              </a:rPr>
              <a:t>BEGIN … END;</a:t>
            </a:r>
            <a:endParaRPr lang="en-US" sz="3200" b="1" dirty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40AF2"/>
                </a:solidFill>
              </a:rPr>
              <a:t>FOR EACH ROW/FOR EACH STATEMENT</a:t>
            </a:r>
            <a:endParaRPr lang="en-US" b="1" dirty="0">
              <a:solidFill>
                <a:srgbClr val="F40AF2"/>
              </a:solidFill>
            </a:endParaRPr>
          </a:p>
          <a:p>
            <a:endParaRPr lang="en-US" b="1" dirty="0">
              <a:solidFill>
                <a:srgbClr val="F40AF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 Options for Trigger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655" y="221615"/>
            <a:ext cx="7936230" cy="430530"/>
          </a:xfrm>
        </p:spPr>
        <p:txBody>
          <a:bodyPr>
            <a:normAutofit fontScale="25000"/>
          </a:bodyPr>
          <a:lstStyle/>
          <a:p>
            <a:r>
              <a:rPr lang="en-US" sz="11200" b="1" dirty="0"/>
              <a:t>CREATE TRIGGER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8655" y="652145"/>
            <a:ext cx="8168005" cy="267652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trigger_name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839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839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[DELETE]/[INSERT]/[UPDATE]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2400" b="1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sql_statement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sql_statement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668655" y="3612515"/>
            <a:ext cx="7936230" cy="430530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 fontScale="25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200" b="1" dirty="0">
                <a:sym typeface="+mn-ea"/>
              </a:rPr>
              <a:t>Disable </a:t>
            </a:r>
            <a:r>
              <a:rPr lang="en-US" sz="11200" dirty="0">
                <a:sym typeface="+mn-ea"/>
              </a:rPr>
              <a:t>a </a:t>
            </a:r>
            <a:r>
              <a:rPr lang="en-US" sz="11200" b="1" dirty="0"/>
              <a:t>TRIGGER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603885" y="5306695"/>
            <a:ext cx="7936230" cy="430530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 fontScale="25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200" b="1" dirty="0">
                <a:sym typeface="+mn-ea"/>
              </a:rPr>
              <a:t>Enable</a:t>
            </a:r>
            <a:r>
              <a:rPr lang="en-US" sz="11200" b="1" dirty="0">
                <a:sym typeface="+mn-ea"/>
              </a:rPr>
              <a:t> a</a:t>
            </a:r>
            <a:r>
              <a:rPr lang="en-US" sz="11200" dirty="0">
                <a:sym typeface="+mn-ea"/>
              </a:rPr>
              <a:t> </a:t>
            </a:r>
            <a:r>
              <a:rPr lang="en-US" sz="11200" b="1" dirty="0"/>
              <a:t>TRIGGER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68655" y="4221480"/>
            <a:ext cx="8168005" cy="82359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DISABLE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TRIGGER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trigger_name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&gt;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ON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table_name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&gt;</a:t>
            </a:r>
            <a:endParaRPr sz="24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03885" y="5937885"/>
            <a:ext cx="8168005" cy="82359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EN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ABLE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TRIGGER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trigger_name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&gt;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ON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table_name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&gt;</a:t>
            </a:r>
            <a:endParaRPr sz="24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85" y="205740"/>
            <a:ext cx="8611235" cy="1559560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01295" lvl="1" indent="0" algn="just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Products (</a:t>
            </a:r>
            <a:r>
              <a:rPr lang="en-US" u="sng" dirty="0">
                <a:latin typeface="Times New Roman" panose="02020603050405020304" charset="0"/>
                <a:cs typeface="Times New Roman" panose="02020603050405020304" charset="0"/>
              </a:rPr>
              <a:t>ProductID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ProductName, Price)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01295" lvl="1" indent="0" algn="just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PriceHistory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(HistoryID, ProductID,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01295" lvl="1" indent="0" algn="just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OldPrice, NewPrice, ChangeDate)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6" name="Text Box 5"/>
          <p:cNvSpPr txBox="1"/>
          <p:nvPr/>
        </p:nvSpPr>
        <p:spPr>
          <a:xfrm>
            <a:off x="840740" y="1869440"/>
            <a:ext cx="7654925" cy="4688205"/>
          </a:xfrm>
          <a:prstGeom prst="rect">
            <a:avLst/>
          </a:prstGeom>
        </p:spPr>
        <p:txBody>
          <a:bodyPr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CREATE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TABLE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Products</a:t>
            </a:r>
            <a:endParaRPr sz="20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  ProductID 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PRIMARY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KEY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  ProductName 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VARCHAR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100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),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  Price 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DECIMAL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10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2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);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endParaRPr sz="20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CREATE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TABLE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PriceHistory</a:t>
            </a:r>
            <a:endParaRPr sz="20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  HistoryID 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IDENTITY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PRIMARY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KEY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  ProductID 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  OldPrice 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DECIMAL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10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2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),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  NewPrice 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DECIMAL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10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2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),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  ChangeDate 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DATETIME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DEFAULT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GETDATE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()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);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90410" y="205740"/>
            <a:ext cx="1705610" cy="460375"/>
          </a:xfrm>
          <a:prstGeom prst="rect">
            <a:avLst/>
          </a:prstGeom>
          <a:solidFill>
            <a:srgbClr val="B104BC"/>
          </a:solidFill>
        </p:spPr>
        <p:txBody>
          <a:bodyPr wrap="square" rtlCol="0">
            <a:spAutoFit/>
          </a:bodyPr>
          <a:p>
            <a:pPr algn="ctr"/>
            <a:r>
              <a:rPr lang="en-US" sz="2400" b="1">
                <a:solidFill>
                  <a:schemeClr val="bg1"/>
                </a:solidFill>
              </a:rPr>
              <a:t>EXAMPLE 1</a:t>
            </a:r>
            <a:endParaRPr 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8" name="Text Box 7"/>
          <p:cNvSpPr txBox="1"/>
          <p:nvPr/>
        </p:nvSpPr>
        <p:spPr>
          <a:xfrm>
            <a:off x="7090410" y="205740"/>
            <a:ext cx="1705610" cy="460375"/>
          </a:xfrm>
          <a:prstGeom prst="rect">
            <a:avLst/>
          </a:prstGeom>
          <a:solidFill>
            <a:srgbClr val="B104BC"/>
          </a:solidFill>
        </p:spPr>
        <p:txBody>
          <a:bodyPr wrap="square" rtlCol="0">
            <a:spAutoFit/>
          </a:bodyPr>
          <a:p>
            <a:pPr algn="ctr"/>
            <a:r>
              <a:rPr lang="en-US" sz="2400" b="1">
                <a:solidFill>
                  <a:schemeClr val="bg1"/>
                </a:solidFill>
              </a:rPr>
              <a:t>EXAMPLE 1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2895" y="539750"/>
            <a:ext cx="8105775" cy="1739900"/>
          </a:xfrm>
          <a:prstGeom prst="rect">
            <a:avLst/>
          </a:prstGeom>
        </p:spPr>
        <p:txBody>
          <a:bodyPr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--insert values</a:t>
            </a:r>
            <a:endParaRPr sz="240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INSERT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INTO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Products 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VALUES </a:t>
            </a:r>
            <a:endParaRPr sz="24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457200" lvl="1" indent="45720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'Laptop'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1000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),</a:t>
            </a:r>
            <a:endParaRPr sz="24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457200" lvl="1" indent="45720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2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'TV'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550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);</a:t>
            </a:r>
            <a:endParaRPr sz="24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89865" y="3893185"/>
            <a:ext cx="8491220" cy="95313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sz="2800" b="1"/>
              <a:t> create a trigger</a:t>
            </a:r>
            <a:r>
              <a:rPr sz="2800"/>
              <a:t> to automatically log price change history whenever a record in the Products table is updated.</a:t>
            </a:r>
            <a:endParaRPr sz="2800"/>
          </a:p>
        </p:txBody>
      </p:sp>
      <p:sp>
        <p:nvSpPr>
          <p:cNvPr id="7" name="Text Box 6"/>
          <p:cNvSpPr txBox="1"/>
          <p:nvPr/>
        </p:nvSpPr>
        <p:spPr>
          <a:xfrm>
            <a:off x="189865" y="2993708"/>
            <a:ext cx="5080000" cy="645160"/>
          </a:xfrm>
          <a:prstGeom prst="rect">
            <a:avLst/>
          </a:prstGeom>
        </p:spPr>
        <p:txBody>
          <a:bodyPr>
            <a:spAutoFit/>
          </a:bodyPr>
          <a:p>
            <a:r>
              <a:rPr sz="3600" b="1">
                <a:solidFill>
                  <a:srgbClr val="FF0000"/>
                </a:solidFill>
              </a:rPr>
              <a:t>Create the Trigger</a:t>
            </a:r>
            <a:endParaRPr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4" name="Text Box 3"/>
          <p:cNvSpPr txBox="1"/>
          <p:nvPr/>
        </p:nvSpPr>
        <p:spPr>
          <a:xfrm>
            <a:off x="7090410" y="205740"/>
            <a:ext cx="1705610" cy="460375"/>
          </a:xfrm>
          <a:prstGeom prst="rect">
            <a:avLst/>
          </a:prstGeom>
          <a:solidFill>
            <a:srgbClr val="B104BC"/>
          </a:solidFill>
        </p:spPr>
        <p:txBody>
          <a:bodyPr wrap="square" rtlCol="0">
            <a:spAutoFit/>
          </a:bodyPr>
          <a:p>
            <a:pPr algn="ctr"/>
            <a:r>
              <a:rPr lang="en-US" sz="2400" b="1">
                <a:solidFill>
                  <a:schemeClr val="bg1"/>
                </a:solidFill>
              </a:rPr>
              <a:t>EXAMPLE 1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43560" y="666115"/>
            <a:ext cx="8686165" cy="3836670"/>
          </a:xfrm>
          <a:prstGeom prst="rect">
            <a:avLst/>
          </a:prstGeom>
        </p:spPr>
        <p:txBody>
          <a:bodyPr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CREATE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TRIGGER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tr</a:t>
            </a:r>
            <a:r>
              <a:rPr lang="en-US"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igger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_AfterPriceUpdate</a:t>
            </a:r>
            <a:endParaRPr sz="20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ON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Products</a:t>
            </a:r>
            <a:endParaRPr sz="20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AFTER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UPDATE</a:t>
            </a:r>
            <a:endParaRPr sz="2000">
              <a:solidFill>
                <a:srgbClr val="FF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AS</a:t>
            </a:r>
            <a:endParaRPr sz="20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BEGIN</a:t>
            </a:r>
            <a:endParaRPr sz="20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INSERT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INTO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PriceHistory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ProductID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OldPrice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NewPrice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SELECT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d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ProductID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d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Price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i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Price</a:t>
            </a:r>
            <a:endParaRPr sz="20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deleted d</a:t>
            </a:r>
            <a:r>
              <a:rPr lang="en-US"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inserted i</a:t>
            </a:r>
            <a:endParaRPr lang="en-US" sz="20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WHERE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d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ProductID 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i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ProductID</a:t>
            </a:r>
            <a:endParaRPr sz="20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lang="en-US"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		</a:t>
            </a:r>
            <a:r>
              <a:rPr lang="en-US"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and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d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Price 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&lt;&gt;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i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Price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;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-- Only log if the price has changed</a:t>
            </a:r>
            <a:endParaRPr sz="200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END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43560" y="4611370"/>
            <a:ext cx="8490585" cy="200660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--test</a:t>
            </a:r>
            <a:endParaRPr lang="en-US" sz="200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update </a:t>
            </a:r>
            <a:r>
              <a:rPr sz="200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Products</a:t>
            </a:r>
            <a:endParaRPr sz="200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839EE"/>
                </a:solidFill>
                <a:latin typeface="Consolas" panose="020B0609020204030204"/>
                <a:ea typeface="Consolas" panose="020B0609020204030204"/>
              </a:rPr>
              <a:t>set</a:t>
            </a:r>
            <a:r>
              <a:rPr sz="200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 Price = Price + 50</a:t>
            </a:r>
            <a:endParaRPr sz="200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839EE"/>
                </a:solidFill>
                <a:latin typeface="Consolas" panose="020B0609020204030204"/>
                <a:ea typeface="Consolas" panose="020B0609020204030204"/>
              </a:rPr>
              <a:t>where ProductID = '01'</a:t>
            </a:r>
            <a:endParaRPr sz="2000">
              <a:solidFill>
                <a:srgbClr val="0839EE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839EE"/>
                </a:solidFill>
                <a:latin typeface="Consolas" panose="020B0609020204030204"/>
                <a:ea typeface="Consolas" panose="020B0609020204030204"/>
              </a:rPr>
              <a:t>SELECT * FROM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 PriceHistory;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" y="1007110"/>
            <a:ext cx="8332470" cy="5277485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solidFill>
                  <a:srgbClr val="002060"/>
                </a:solidFill>
              </a:rPr>
              <a:t>When a trigger is executing, it has access to two memory-resident tables that allow access to the data that was modified: </a:t>
            </a:r>
            <a:r>
              <a:rPr lang="en-US" sz="2400" b="1" dirty="0">
                <a:solidFill>
                  <a:srgbClr val="002060"/>
                </a:solidFill>
              </a:rPr>
              <a:t>Inserted</a:t>
            </a:r>
            <a:r>
              <a:rPr lang="en-US" sz="2400" dirty="0">
                <a:solidFill>
                  <a:srgbClr val="002060"/>
                </a:solidFill>
              </a:rPr>
              <a:t> and </a:t>
            </a:r>
            <a:r>
              <a:rPr lang="en-US" sz="2400" b="1" dirty="0">
                <a:solidFill>
                  <a:srgbClr val="002060"/>
                </a:solidFill>
              </a:rPr>
              <a:t>Deleted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endParaRPr lang="en-US" sz="2400" dirty="0">
              <a:solidFill>
                <a:srgbClr val="002060"/>
              </a:solidFill>
            </a:endParaRP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These tables are available only within the body of a trigger for read-only access. </a:t>
            </a:r>
            <a:endParaRPr lang="en-US" sz="2400" dirty="0">
              <a:solidFill>
                <a:srgbClr val="002060"/>
              </a:solidFill>
            </a:endParaRP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The structures of the inserted and deleted tables are the same as the structure of the table on which the trigger is defined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vi-VN" sz="4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Deleted and Inserted tables</a:t>
            </a:r>
            <a:endParaRPr lang="vi-VN" sz="4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6" name="Group 16"/>
          <p:cNvGrpSpPr/>
          <p:nvPr/>
        </p:nvGrpSpPr>
        <p:grpSpPr bwMode="auto">
          <a:xfrm>
            <a:off x="789932" y="4525272"/>
            <a:ext cx="7620000" cy="1856418"/>
            <a:chOff x="685800" y="3943910"/>
            <a:chExt cx="7620000" cy="1417713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905000" y="4953000"/>
              <a:ext cx="1905000" cy="40862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0070C0"/>
              </a:solidFill>
            </a:ln>
          </p:spPr>
          <p:txBody>
            <a:bodyPr>
              <a:spAutoFit/>
            </a:bodyPr>
            <a:lstStyle/>
            <a:p>
              <a:pPr algn="ctr" defTabSz="45720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b="1" i="1" dirty="0">
                  <a:solidFill>
                    <a:srgbClr val="0000FF"/>
                  </a:solidFill>
                  <a:latin typeface="+mn-lt"/>
                  <a:ea typeface="Lucida Sans Unicode" panose="020B0602030504020204" charset="0"/>
                  <a:cs typeface="Lucida Sans Unicode" panose="020B0602030504020204" charset="0"/>
                </a:rPr>
                <a:t>Inserted Table</a:t>
              </a:r>
              <a:endParaRPr lang="vi-VN" b="1" i="1" dirty="0">
                <a:solidFill>
                  <a:srgbClr val="0000FF"/>
                </a:solidFill>
                <a:latin typeface="+mn-lt"/>
                <a:ea typeface="Lucida Sans Unicode" panose="020B0602030504020204" charset="0"/>
                <a:cs typeface="Lucida Sans Unicode" panose="020B060203050402020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5105400" y="4953000"/>
              <a:ext cx="1905000" cy="40862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0070C0"/>
              </a:solidFill>
            </a:ln>
          </p:spPr>
          <p:txBody>
            <a:bodyPr>
              <a:spAutoFit/>
            </a:bodyPr>
            <a:lstStyle/>
            <a:p>
              <a:pPr algn="ctr" defTabSz="45720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b="1" i="1" dirty="0">
                  <a:solidFill>
                    <a:srgbClr val="0000FF"/>
                  </a:solidFill>
                  <a:latin typeface="+mn-lt"/>
                  <a:ea typeface="Lucida Sans Unicode" panose="020B0602030504020204" charset="0"/>
                  <a:cs typeface="Lucida Sans Unicode" panose="020B0602030504020204" charset="0"/>
                </a:rPr>
                <a:t>Deleted Table</a:t>
              </a:r>
              <a:endParaRPr lang="vi-VN" b="1" i="1" dirty="0">
                <a:solidFill>
                  <a:srgbClr val="0000FF"/>
                </a:solidFill>
                <a:latin typeface="+mn-lt"/>
                <a:ea typeface="Lucida Sans Unicode" panose="020B0602030504020204" charset="0"/>
                <a:cs typeface="Lucida Sans Unicode" panose="020B0602030504020204" charset="0"/>
              </a:endParaRPr>
            </a:p>
          </p:txBody>
        </p:sp>
        <p:cxnSp>
          <p:nvCxnSpPr>
            <p:cNvPr id="9" name="Straight Arrow Connector 9"/>
            <p:cNvCxnSpPr>
              <a:cxnSpLocks noChangeShapeType="1"/>
            </p:cNvCxnSpPr>
            <p:nvPr/>
          </p:nvCxnSpPr>
          <p:spPr bwMode="auto">
            <a:xfrm rot="16200000" flipH="1">
              <a:off x="1861344" y="3956844"/>
              <a:ext cx="658812" cy="13335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tailEnd type="arrow" w="med" len="med"/>
            </a:ln>
          </p:spPr>
        </p:cxnSp>
        <p:cxnSp>
          <p:nvCxnSpPr>
            <p:cNvPr id="10" name="Straight Arrow Connector 10"/>
            <p:cNvCxnSpPr>
              <a:cxnSpLocks noChangeShapeType="1"/>
            </p:cNvCxnSpPr>
            <p:nvPr/>
          </p:nvCxnSpPr>
          <p:spPr bwMode="auto">
            <a:xfrm rot="16200000" flipH="1">
              <a:off x="4909344" y="3804444"/>
              <a:ext cx="658812" cy="16383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tailEnd type="arrow" w="med" len="med"/>
            </a:ln>
          </p:spPr>
        </p:cxnSp>
        <p:cxnSp>
          <p:nvCxnSpPr>
            <p:cNvPr id="11" name="Straight Arrow Connector 11"/>
            <p:cNvCxnSpPr>
              <a:cxnSpLocks noChangeShapeType="1"/>
            </p:cNvCxnSpPr>
            <p:nvPr/>
          </p:nvCxnSpPr>
          <p:spPr bwMode="auto">
            <a:xfrm rot="5400000">
              <a:off x="3309144" y="3842544"/>
              <a:ext cx="658812" cy="15621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tailEnd type="arrow" w="med" len="med"/>
            </a:ln>
          </p:spPr>
        </p:cxnSp>
        <p:cxnSp>
          <p:nvCxnSpPr>
            <p:cNvPr id="12" name="Straight Arrow Connector 16"/>
            <p:cNvCxnSpPr>
              <a:cxnSpLocks noChangeShapeType="1"/>
            </p:cNvCxnSpPr>
            <p:nvPr/>
          </p:nvCxnSpPr>
          <p:spPr bwMode="auto">
            <a:xfrm rot="5400000">
              <a:off x="6433344" y="3918744"/>
              <a:ext cx="658812" cy="14097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tailEnd type="arrow" w="med" len="med"/>
            </a:ln>
          </p:spPr>
        </p:cxnSp>
        <p:sp>
          <p:nvSpPr>
            <p:cNvPr id="13" name="TextBox 12"/>
            <p:cNvSpPr txBox="1"/>
            <p:nvPr/>
          </p:nvSpPr>
          <p:spPr>
            <a:xfrm>
              <a:off x="1066800" y="4496067"/>
              <a:ext cx="1141413" cy="493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i="1" dirty="0">
                  <a:ea typeface="Lucida Sans Unicode" panose="020B0602030504020204" charset="0"/>
                  <a:cs typeface="Lucida Sans Unicode" panose="020B0602030504020204" charset="0"/>
                </a:rPr>
                <a:t>inserted</a:t>
              </a:r>
              <a:r>
                <a:rPr lang="en-US" b="1" i="1" dirty="0">
                  <a:latin typeface="+mn-lt"/>
                  <a:ea typeface="Lucida Sans Unicode" panose="020B0602030504020204" charset="0"/>
                  <a:cs typeface="Lucida Sans Unicode" panose="020B0602030504020204" charset="0"/>
                </a:rPr>
                <a:t> data</a:t>
              </a:r>
              <a:endParaRPr lang="vi-VN" b="1" i="1" dirty="0">
                <a:latin typeface="+mn-lt"/>
                <a:ea typeface="Lucida Sans Unicode" panose="020B0602030504020204" charset="0"/>
                <a:cs typeface="Lucida Sans Unicode" panose="020B060203050402020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685800" y="3943911"/>
              <a:ext cx="1676400" cy="31157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 algn="ctr" defTabSz="45720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b="1" i="1" dirty="0">
                  <a:solidFill>
                    <a:srgbClr val="0000FF"/>
                  </a:solidFill>
                  <a:latin typeface="+mn-lt"/>
                  <a:ea typeface="Lucida Sans Unicode" panose="020B0602030504020204" charset="0"/>
                  <a:cs typeface="Lucida Sans Unicode" panose="020B0602030504020204" charset="0"/>
                </a:rPr>
                <a:t>INSERT action</a:t>
              </a:r>
              <a:endParaRPr lang="vi-VN" b="1" i="1" dirty="0">
                <a:solidFill>
                  <a:srgbClr val="0000FF"/>
                </a:solidFill>
                <a:latin typeface="+mn-lt"/>
                <a:ea typeface="Lucida Sans Unicode" panose="020B0602030504020204" charset="0"/>
                <a:cs typeface="Lucida Sans Unicode" panose="020B060203050402020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3581400" y="3943910"/>
              <a:ext cx="1905000" cy="31205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 algn="ctr" defTabSz="45720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b="1" i="1" dirty="0">
                  <a:solidFill>
                    <a:srgbClr val="0000FF"/>
                  </a:solidFill>
                  <a:latin typeface="+mn-lt"/>
                  <a:ea typeface="Lucida Sans Unicode" panose="020B0602030504020204" charset="0"/>
                  <a:cs typeface="Lucida Sans Unicode" panose="020B0602030504020204" charset="0"/>
                </a:rPr>
                <a:t>UPDATE action</a:t>
              </a:r>
              <a:endParaRPr lang="vi-VN" b="1" i="1" dirty="0">
                <a:solidFill>
                  <a:srgbClr val="0000FF"/>
                </a:solidFill>
                <a:latin typeface="+mn-lt"/>
                <a:ea typeface="Lucida Sans Unicode" panose="020B0602030504020204" charset="0"/>
                <a:cs typeface="Lucida Sans Unicode" panose="020B060203050402020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6629400" y="3943910"/>
              <a:ext cx="1676400" cy="31205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 algn="ctr" defTabSz="45720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b="1" i="1" dirty="0">
                  <a:solidFill>
                    <a:srgbClr val="0000FF"/>
                  </a:solidFill>
                  <a:latin typeface="+mn-lt"/>
                  <a:ea typeface="Lucida Sans Unicode" panose="020B0602030504020204" charset="0"/>
                  <a:cs typeface="Lucida Sans Unicode" panose="020B0602030504020204" charset="0"/>
                </a:rPr>
                <a:t>DELETE action</a:t>
              </a:r>
              <a:endParaRPr lang="vi-VN" b="1" i="1" dirty="0">
                <a:solidFill>
                  <a:srgbClr val="0000FF"/>
                </a:solidFill>
                <a:latin typeface="+mn-lt"/>
                <a:ea typeface="Lucida Sans Unicode" panose="020B0602030504020204" charset="0"/>
                <a:cs typeface="Lucida Sans Unicode" panose="020B060203050402020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71800" y="4255970"/>
              <a:ext cx="1141413" cy="2820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i="1" dirty="0">
                  <a:ea typeface="Lucida Sans Unicode" panose="020B0602030504020204" charset="0"/>
                  <a:cs typeface="Lucida Sans Unicode" panose="020B0602030504020204" charset="0"/>
                </a:rPr>
                <a:t>n</a:t>
              </a:r>
              <a:r>
                <a:rPr lang="en-US" b="1" i="1" dirty="0">
                  <a:latin typeface="+mn-lt"/>
                  <a:ea typeface="Lucida Sans Unicode" panose="020B0602030504020204" charset="0"/>
                  <a:cs typeface="Lucida Sans Unicode" panose="020B0602030504020204" charset="0"/>
                </a:rPr>
                <a:t>ew data</a:t>
              </a:r>
              <a:endParaRPr lang="vi-VN" b="1" i="1" dirty="0">
                <a:latin typeface="+mn-lt"/>
                <a:ea typeface="Lucida Sans Unicode" panose="020B0602030504020204" charset="0"/>
                <a:cs typeface="Lucida Sans Unicode" panose="020B060203050402020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29200" y="4255970"/>
              <a:ext cx="1141413" cy="2820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i="1" dirty="0">
                  <a:ea typeface="Lucida Sans Unicode" panose="020B0602030504020204" charset="0"/>
                  <a:cs typeface="Lucida Sans Unicode" panose="020B0602030504020204" charset="0"/>
                </a:rPr>
                <a:t>old </a:t>
              </a:r>
              <a:r>
                <a:rPr lang="en-US" b="1" i="1" dirty="0">
                  <a:latin typeface="+mn-lt"/>
                  <a:ea typeface="Lucida Sans Unicode" panose="020B0602030504020204" charset="0"/>
                  <a:cs typeface="Lucida Sans Unicode" panose="020B0602030504020204" charset="0"/>
                </a:rPr>
                <a:t>data</a:t>
              </a:r>
              <a:endParaRPr lang="vi-VN" b="1" i="1" dirty="0">
                <a:latin typeface="+mn-lt"/>
                <a:ea typeface="Lucida Sans Unicode" panose="020B0602030504020204" charset="0"/>
                <a:cs typeface="Lucida Sans Unicode" panose="020B060203050402020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4488740"/>
              <a:ext cx="1141413" cy="493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i="1" dirty="0" err="1">
                  <a:ea typeface="Lucida Sans Unicode" panose="020B0602030504020204" charset="0"/>
                  <a:cs typeface="Lucida Sans Unicode" panose="020B0602030504020204" charset="0"/>
                </a:rPr>
                <a:t>deteted</a:t>
              </a:r>
              <a:r>
                <a:rPr lang="en-US" b="1" i="1" dirty="0">
                  <a:latin typeface="+mn-lt"/>
                  <a:ea typeface="Lucida Sans Unicode" panose="020B0602030504020204" charset="0"/>
                  <a:cs typeface="Lucida Sans Unicode" panose="020B0602030504020204" charset="0"/>
                </a:rPr>
                <a:t> data</a:t>
              </a:r>
              <a:endParaRPr lang="vi-VN" b="1" i="1" dirty="0">
                <a:latin typeface="+mn-lt"/>
                <a:ea typeface="Lucida Sans Unicode" panose="020B0602030504020204" charset="0"/>
                <a:cs typeface="Lucida Sans Unicode" panose="020B0602030504020204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105" y="286385"/>
            <a:ext cx="8051800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Example: using </a:t>
            </a:r>
            <a:r>
              <a:rPr lang="vi-VN" dirty="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Deleted</a:t>
            </a:r>
            <a:r>
              <a:rPr lang="vi-V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</a:t>
            </a:r>
            <a:r>
              <a:rPr lang="vi-VN" dirty="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Inserted</a:t>
            </a:r>
            <a:r>
              <a:rPr lang="vi-V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tables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4" name="Text Box 3"/>
          <p:cNvSpPr txBox="1"/>
          <p:nvPr/>
        </p:nvSpPr>
        <p:spPr>
          <a:xfrm>
            <a:off x="208280" y="1167765"/>
            <a:ext cx="8639810" cy="529145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OBJECT_ID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'Tr_Employee_Insert'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'TR'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is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not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null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drop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trigger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Tr_Employee_Insert</a:t>
            </a:r>
            <a:r>
              <a:rPr lang="en-US"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sz="20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--create a trigger</a:t>
            </a:r>
            <a:endParaRPr sz="200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CREATE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TRIGGER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Tr_Employee_Insert 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ON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tblEmployee</a:t>
            </a:r>
            <a:endParaRPr sz="20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AFTER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INSERT</a:t>
            </a:r>
            <a:endParaRPr sz="20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AS</a:t>
            </a:r>
            <a:endParaRPr sz="20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DECLARE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@vEmpSSN 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DECIMAL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@vEmpName 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NVARCHAR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50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SELECT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@vEmpSSN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empSSN 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inserted</a:t>
            </a:r>
            <a:endParaRPr sz="20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SELECT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@vEmpName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empName 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inserted</a:t>
            </a:r>
            <a:endParaRPr sz="20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'new tuple:'</a:t>
            </a:r>
            <a:endParaRPr sz="2000">
              <a:solidFill>
                <a:srgbClr val="FF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'empSSN='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+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CAST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@vEmpSSN 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AS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nvarchar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11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))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+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' empName='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+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@vEmpName</a:t>
            </a:r>
            <a:r>
              <a:rPr lang="en-US"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sz="20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--test</a:t>
            </a:r>
            <a:endParaRPr sz="200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INSERT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INTO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tblEmployee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empSSN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empName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empSalary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depNum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supervisorSSN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VALUES 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30121050345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N'Nguyễn Văn</a:t>
            </a:r>
            <a:r>
              <a:rPr lang="en-US" sz="200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Tý'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10000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30121050037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);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105" y="985520"/>
            <a:ext cx="7936230" cy="838200"/>
          </a:xfrm>
        </p:spPr>
        <p:txBody>
          <a:bodyPr>
            <a:normAutofit/>
          </a:bodyPr>
          <a:lstStyle/>
          <a:p>
            <a:r>
              <a:rPr lang="en-US" sz="2400" dirty="0"/>
              <a:t>Create the trigger that refuses all under-18-year-old employee’s insertion or update.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4" name="Text Box 3"/>
          <p:cNvSpPr txBox="1"/>
          <p:nvPr/>
        </p:nvSpPr>
        <p:spPr>
          <a:xfrm>
            <a:off x="586105" y="1697990"/>
            <a:ext cx="8402955" cy="48926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CREATE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TRIGGER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Tr_Employee_Under18 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ON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tblEmployee</a:t>
            </a:r>
            <a:endParaRPr sz="24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AFTER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INSERT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UPDATE</a:t>
            </a:r>
            <a:endParaRPr sz="2400">
              <a:solidFill>
                <a:srgbClr val="FF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AS</a:t>
            </a:r>
            <a:endParaRPr sz="24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DECLARE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@empBirthdate 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DATETIME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@age 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</a:t>
            </a:r>
            <a:endParaRPr sz="24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SELECT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@empBirthdate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empBirthdate </a:t>
            </a:r>
            <a:endParaRPr sz="24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inserted</a:t>
            </a:r>
            <a:r>
              <a:rPr lang="en-US"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sz="24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SET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@age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24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YEAR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4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GETDATE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())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YEAR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@empBirthdate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24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IF 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@age 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18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24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BEGIN</a:t>
            </a:r>
            <a:endParaRPr sz="24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RAISERROR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sz="240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‘</a:t>
            </a:r>
            <a:r>
              <a:rPr sz="240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Employee is under 18 years old. We can not sign a contact with him/her.'</a:t>
            </a:r>
            <a:r>
              <a:rPr sz="240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,16,1</a:t>
            </a:r>
            <a:r>
              <a:rPr sz="240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2400">
              <a:solidFill>
                <a:srgbClr val="FF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400">
                <a:solidFill>
                  <a:srgbClr val="0839EE"/>
                </a:solidFill>
                <a:latin typeface="Consolas" panose="020B0609020204030204"/>
                <a:ea typeface="Consolas" panose="020B0609020204030204"/>
              </a:rPr>
              <a:t>	ROLLBACK TRANSACTION</a:t>
            </a:r>
            <a:endParaRPr sz="2400">
              <a:solidFill>
                <a:srgbClr val="0839EE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839EE"/>
                </a:solidFill>
                <a:latin typeface="Consolas" panose="020B0609020204030204"/>
                <a:ea typeface="Consolas" panose="020B0609020204030204"/>
              </a:rPr>
              <a:t>	END</a:t>
            </a:r>
            <a:endParaRPr sz="2400">
              <a:solidFill>
                <a:srgbClr val="0839EE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105" y="138430"/>
            <a:ext cx="7936230" cy="512445"/>
          </a:xfrm>
        </p:spPr>
        <p:txBody>
          <a:bodyPr>
            <a:noAutofit/>
          </a:bodyPr>
          <a:lstStyle/>
          <a:p>
            <a:pPr algn="l">
              <a:buSzTx/>
            </a:pPr>
            <a:r>
              <a:rPr lang="en-US" sz="3200" b="1" dirty="0"/>
              <a:t>Another method: using EXISTS</a:t>
            </a:r>
            <a:endParaRPr lang="en-US" sz="3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7" name="Text Box 6"/>
          <p:cNvSpPr txBox="1"/>
          <p:nvPr/>
        </p:nvSpPr>
        <p:spPr>
          <a:xfrm>
            <a:off x="291465" y="824230"/>
            <a:ext cx="8552815" cy="5636260"/>
          </a:xfrm>
          <a:prstGeom prst="rect">
            <a:avLst/>
          </a:prstGeom>
        </p:spPr>
        <p:txBody>
          <a:bodyPr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CREATE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TRIGGER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Tr_Employee_Under18 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ON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tblEmployee</a:t>
            </a:r>
            <a:endParaRPr sz="24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AFTER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INSERT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UPDATE</a:t>
            </a:r>
            <a:endParaRPr sz="2400">
              <a:solidFill>
                <a:srgbClr val="FF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AS</a:t>
            </a:r>
            <a:endParaRPr sz="24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EXISTS(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SELECT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*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endParaRPr sz="24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inserted </a:t>
            </a:r>
            <a:endParaRPr sz="24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WHERE 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4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YEAR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4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GETDATE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())-</a:t>
            </a:r>
            <a:r>
              <a:rPr sz="24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YEAR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empBirthdate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))&lt;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18	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24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BEGIN</a:t>
            </a:r>
            <a:endParaRPr sz="24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RAISERROR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40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'Employee is under 18. We cannot sign a contact.'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16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24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ROLLBACK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TRANSACTION</a:t>
            </a:r>
            <a:endParaRPr sz="24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END</a:t>
            </a:r>
            <a:endParaRPr sz="24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393795"/>
            <a:ext cx="8067881" cy="4893883"/>
          </a:xfrm>
        </p:spPr>
        <p:txBody>
          <a:bodyPr>
            <a:normAutofit/>
          </a:bodyPr>
          <a:lstStyle/>
          <a:p>
            <a:pPr marL="742950" indent="-742950">
              <a:buClr>
                <a:srgbClr val="002060"/>
              </a:buClr>
              <a:buFont typeface="+mj-lt"/>
              <a:buAutoNum type="arabicParenR"/>
            </a:pPr>
            <a:r>
              <a:rPr lang="en-US" sz="4000" dirty="0">
                <a:solidFill>
                  <a:srgbClr val="002060"/>
                </a:solidFill>
              </a:rPr>
              <a:t>T-SQL Programming </a:t>
            </a:r>
            <a:endParaRPr lang="en-US" sz="4000" dirty="0">
              <a:solidFill>
                <a:srgbClr val="002060"/>
              </a:solidFill>
            </a:endParaRPr>
          </a:p>
          <a:p>
            <a:pPr marL="742950" indent="-742950">
              <a:buClr>
                <a:srgbClr val="002060"/>
              </a:buClr>
              <a:buFont typeface="+mj-lt"/>
              <a:buAutoNum type="arabicParenR"/>
            </a:pPr>
            <a:r>
              <a:rPr lang="en-US" sz="4000" dirty="0">
                <a:solidFill>
                  <a:srgbClr val="002060"/>
                </a:solidFill>
              </a:rPr>
              <a:t>Stored-procedure</a:t>
            </a:r>
            <a:endParaRPr lang="en-US" sz="4000" dirty="0">
              <a:solidFill>
                <a:srgbClr val="002060"/>
              </a:solidFill>
            </a:endParaRPr>
          </a:p>
          <a:p>
            <a:pPr marL="742950" indent="-742950">
              <a:buClr>
                <a:srgbClr val="002060"/>
              </a:buClr>
              <a:buFont typeface="+mj-lt"/>
              <a:buAutoNum type="arabicParenR"/>
            </a:pPr>
            <a:r>
              <a:rPr lang="en-US" sz="4000" dirty="0">
                <a:solidFill>
                  <a:srgbClr val="002060"/>
                </a:solidFill>
              </a:rPr>
              <a:t>Functions</a:t>
            </a:r>
            <a:endParaRPr lang="en-US" sz="4000" dirty="0">
              <a:solidFill>
                <a:srgbClr val="002060"/>
              </a:solidFill>
            </a:endParaRPr>
          </a:p>
          <a:p>
            <a:pPr marL="742950" indent="-742950">
              <a:buClr>
                <a:srgbClr val="002060"/>
              </a:buClr>
              <a:buFont typeface="+mj-lt"/>
              <a:buAutoNum type="arabicParenR"/>
            </a:pPr>
            <a:r>
              <a:rPr lang="en-US" sz="4000" b="1" dirty="0">
                <a:solidFill>
                  <a:srgbClr val="002060"/>
                </a:solidFill>
              </a:rPr>
              <a:t>Triggers</a:t>
            </a:r>
            <a:endParaRPr lang="en-US" sz="4000" b="1" dirty="0">
              <a:solidFill>
                <a:srgbClr val="002060"/>
              </a:solidFill>
            </a:endParaRPr>
          </a:p>
          <a:p>
            <a:pPr marL="742950" indent="-742950">
              <a:buClr>
                <a:srgbClr val="002060"/>
              </a:buClr>
              <a:buFont typeface="+mj-lt"/>
              <a:buAutoNum type="arabicParenR"/>
            </a:pPr>
            <a:r>
              <a:rPr lang="en-US" sz="4000" b="1" dirty="0">
                <a:solidFill>
                  <a:srgbClr val="002060"/>
                </a:solidFill>
              </a:rPr>
              <a:t>Cursors</a:t>
            </a:r>
            <a:endParaRPr lang="en-US" sz="4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105" y="1026160"/>
            <a:ext cx="7936230" cy="5272405"/>
          </a:xfrm>
        </p:spPr>
        <p:txBody>
          <a:bodyPr>
            <a:noAutofit/>
          </a:bodyPr>
          <a:lstStyle/>
          <a:p>
            <a:pPr marL="633095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Declare cursor</a:t>
            </a:r>
            <a:endParaRPr lang="en-US" sz="2000" dirty="0"/>
          </a:p>
          <a:p>
            <a:pPr marL="633095" indent="-514350">
              <a:lnSpc>
                <a:spcPct val="100000"/>
              </a:lnSpc>
              <a:buNone/>
            </a:pPr>
            <a:r>
              <a:rPr lang="en-US" sz="2000" dirty="0"/>
              <a:t>	DECLARE </a:t>
            </a:r>
            <a:r>
              <a:rPr lang="en-US" sz="2000" dirty="0" err="1"/>
              <a:t>cursor_name</a:t>
            </a:r>
            <a:r>
              <a:rPr lang="en-US" sz="2000" dirty="0"/>
              <a:t> CURSOR FOR SELECT Statement</a:t>
            </a:r>
            <a:endParaRPr lang="en-US" sz="2000" dirty="0"/>
          </a:p>
          <a:p>
            <a:pPr marL="633095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000" dirty="0"/>
              <a:t>Open cursor</a:t>
            </a:r>
            <a:endParaRPr lang="en-US" sz="2000" dirty="0"/>
          </a:p>
          <a:p>
            <a:pPr marL="633095" indent="-514350">
              <a:lnSpc>
                <a:spcPct val="100000"/>
              </a:lnSpc>
              <a:buNone/>
            </a:pPr>
            <a:r>
              <a:rPr lang="en-US" sz="2000" dirty="0"/>
              <a:t>	OPEN </a:t>
            </a:r>
            <a:r>
              <a:rPr lang="en-US" sz="2000" dirty="0" err="1"/>
              <a:t>cursor_name</a:t>
            </a:r>
            <a:endParaRPr lang="en-US" sz="2000" dirty="0"/>
          </a:p>
          <a:p>
            <a:pPr marL="633095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000" dirty="0"/>
              <a:t>Loop and get values of each </a:t>
            </a:r>
            <a:r>
              <a:rPr lang="en-US" sz="2000" dirty="0" err="1"/>
              <a:t>tuple</a:t>
            </a:r>
            <a:r>
              <a:rPr lang="en-US" sz="2000" dirty="0"/>
              <a:t> in cursor with FETCH statement</a:t>
            </a:r>
            <a:endParaRPr lang="en-US" sz="2000" dirty="0"/>
          </a:p>
          <a:p>
            <a:pPr marL="633095" indent="-514350">
              <a:lnSpc>
                <a:spcPct val="100000"/>
              </a:lnSpc>
              <a:buNone/>
            </a:pPr>
            <a:r>
              <a:rPr lang="en-US" sz="2000" dirty="0"/>
              <a:t>	FETCH NEXT | PRIOR | FIRST | LAST  </a:t>
            </a:r>
            <a:br>
              <a:rPr lang="en-US" sz="2000" dirty="0"/>
            </a:br>
            <a:r>
              <a:rPr lang="en-US" sz="2000" dirty="0"/>
              <a:t>	FROM </a:t>
            </a:r>
            <a:r>
              <a:rPr lang="en-US" sz="2000" dirty="0" err="1"/>
              <a:t>cursor_name</a:t>
            </a:r>
            <a:r>
              <a:rPr lang="en-US" sz="2000" dirty="0"/>
              <a:t> INTO @var1, @var2</a:t>
            </a:r>
            <a:endParaRPr lang="en-US" sz="2000" dirty="0"/>
          </a:p>
          <a:p>
            <a:pPr marL="633095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000" dirty="0"/>
              <a:t>Using @@FETCH_STATUS to check fetch status. The 0 value mean FETCH statement was successful.</a:t>
            </a:r>
            <a:endParaRPr lang="en-US" sz="2000" dirty="0"/>
          </a:p>
          <a:p>
            <a:pPr marL="633095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000" dirty="0"/>
              <a:t>CLOSE </a:t>
            </a:r>
            <a:r>
              <a:rPr lang="en-US" sz="2000" dirty="0" err="1"/>
              <a:t>cursor_name</a:t>
            </a:r>
            <a:endParaRPr lang="en-US" sz="2000" dirty="0"/>
          </a:p>
          <a:p>
            <a:pPr marL="633095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000" dirty="0"/>
              <a:t>DEALLOCATE </a:t>
            </a:r>
            <a:r>
              <a:rPr lang="en-US" sz="2000" dirty="0" err="1"/>
              <a:t>cursor_name</a:t>
            </a:r>
            <a:endParaRPr lang="en-US" sz="2000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Using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Cursor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 MS SQL Server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46125" y="871855"/>
            <a:ext cx="8082915" cy="579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6753860" y="183515"/>
            <a:ext cx="2166620" cy="42926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t">
            <a:normAutofit fontScale="6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 spc="-50" baseline="0">
                <a:solidFill>
                  <a:schemeClr val="bg1"/>
                </a:solidFill>
                <a:latin typeface="Algerian" panose="04020705040A02060702" charset="0"/>
                <a:ea typeface="+mj-ea"/>
                <a:cs typeface="Algerian" panose="04020705040A02060702" charset="0"/>
              </a:defRPr>
            </a:lvl1pPr>
          </a:lstStyle>
          <a:p>
            <a:pPr algn="ctr"/>
            <a:r>
              <a:rPr lang="en-US" dirty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4995" y="291465"/>
            <a:ext cx="7632700" cy="653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870" y="171450"/>
            <a:ext cx="2166620" cy="429260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4635" y="297180"/>
            <a:ext cx="8745855" cy="633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33870" y="171450"/>
            <a:ext cx="2166620" cy="429260"/>
          </a:xfrm>
          <a:solidFill>
            <a:srgbClr val="00B050"/>
          </a:solidFill>
        </p:spPr>
        <p:txBody>
          <a:bodyPr>
            <a:normAutofit fontScale="90000"/>
          </a:bodyPr>
          <a:p>
            <a:pPr algn="ctr"/>
            <a:r>
              <a:rPr lang="en-US" dirty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" y="114300"/>
            <a:ext cx="1354455" cy="577850"/>
          </a:xfrm>
        </p:spPr>
        <p:txBody>
          <a:bodyPr>
            <a:normAutofit fontScale="90000"/>
          </a:bodyPr>
          <a:p>
            <a:r>
              <a:rPr lang="en-US"/>
              <a:t>EX01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2FDD2D-D1AD-4AA7-93C2-8410BB90945D}" type="slidenum">
              <a:rPr lang="vi-VN" smtClean="0"/>
            </a:fld>
            <a:endParaRPr lang="vi-VN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2630"/>
            <a:ext cx="9144000" cy="62217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2FDD2D-D1AD-4AA7-93C2-8410BB90945D}" type="slidenum">
              <a:rPr lang="vi-VN" smtClean="0"/>
            </a:fld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225" y="3564255"/>
            <a:ext cx="8503285" cy="193865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EX01</a:t>
            </a:r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105" y="966470"/>
            <a:ext cx="5671820" cy="24917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" y="114300"/>
            <a:ext cx="1354455" cy="577850"/>
          </a:xfrm>
        </p:spPr>
        <p:txBody>
          <a:bodyPr>
            <a:normAutofit fontScale="90000"/>
          </a:bodyPr>
          <a:p>
            <a:r>
              <a:rPr lang="en-US"/>
              <a:t>EX01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19075" y="692785"/>
            <a:ext cx="8686800" cy="97155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t">
            <a:noAutofit/>
          </a:bodyPr>
          <a:p>
            <a:r>
              <a:rPr lang="en-US" sz="2800">
                <a:solidFill>
                  <a:schemeClr val="bg1"/>
                </a:solidFill>
              </a:rPr>
              <a:t>1. Tạo trigger cập nhật số lượng mặt hàng còn lại khi mặt hàng đó được bán (thêm mới vào bảng NKBH)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98500" y="2167255"/>
            <a:ext cx="8093710" cy="4292600"/>
          </a:xfrm>
          <a:prstGeom prst="rect">
            <a:avLst/>
          </a:prstGeom>
        </p:spPr>
        <p:txBody>
          <a:bodyPr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CREATE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TRIGGER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trg_AfterInsert_NKBH</a:t>
            </a:r>
            <a:endParaRPr sz="28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ON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NKBH</a:t>
            </a:r>
            <a:endParaRPr sz="28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INSERT</a:t>
            </a:r>
            <a:endParaRPr sz="28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AS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endParaRPr sz="28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BEGIN</a:t>
            </a:r>
            <a:endParaRPr sz="28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8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update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MATHANG </a:t>
            </a: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set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SoLuong </a:t>
            </a:r>
            <a:r>
              <a:rPr sz="28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A</a:t>
            </a:r>
            <a:r>
              <a:rPr sz="28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SoLuong </a:t>
            </a:r>
            <a:r>
              <a:rPr sz="28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B</a:t>
            </a:r>
            <a:r>
              <a:rPr sz="28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SoLuong </a:t>
            </a:r>
            <a:endParaRPr sz="28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MATHANG A</a:t>
            </a:r>
            <a:r>
              <a:rPr sz="28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inserted B</a:t>
            </a:r>
            <a:endParaRPr sz="28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where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A</a:t>
            </a:r>
            <a:r>
              <a:rPr sz="28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MaHang </a:t>
            </a:r>
            <a:r>
              <a:rPr sz="28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B</a:t>
            </a:r>
            <a:r>
              <a:rPr sz="28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MaHang</a:t>
            </a:r>
            <a:endParaRPr sz="28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END</a:t>
            </a:r>
            <a:endParaRPr sz="28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7" name="Text Box 6"/>
          <p:cNvSpPr txBox="1"/>
          <p:nvPr/>
        </p:nvSpPr>
        <p:spPr>
          <a:xfrm>
            <a:off x="520700" y="126365"/>
            <a:ext cx="8166100" cy="408305"/>
          </a:xfrm>
          <a:prstGeom prst="rect">
            <a:avLst/>
          </a:prstGeom>
        </p:spPr>
        <p:txBody>
          <a:bodyPr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INSERT</a:t>
            </a:r>
            <a:r>
              <a:rPr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INTO</a:t>
            </a:r>
            <a:r>
              <a:rPr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NKBH </a:t>
            </a:r>
            <a:r>
              <a:rPr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values </a:t>
            </a:r>
            <a:r>
              <a:rPr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'4/4/2004'</a:t>
            </a:r>
            <a:r>
              <a:rPr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N'THẢO'</a:t>
            </a:r>
            <a:r>
              <a:rPr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'H6'</a:t>
            </a:r>
            <a:r>
              <a:rPr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10</a:t>
            </a:r>
            <a:r>
              <a:rPr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90000</a:t>
            </a:r>
            <a:r>
              <a:rPr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0700" y="534670"/>
            <a:ext cx="5485765" cy="29679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3771900"/>
            <a:ext cx="5739765" cy="3150235"/>
          </a:xfrm>
          <a:prstGeom prst="rect">
            <a:avLst/>
          </a:prstGeom>
        </p:spPr>
      </p:pic>
      <p:sp>
        <p:nvSpPr>
          <p:cNvPr id="15" name="Rectangles 14"/>
          <p:cNvSpPr/>
          <p:nvPr/>
        </p:nvSpPr>
        <p:spPr>
          <a:xfrm>
            <a:off x="6451600" y="1130300"/>
            <a:ext cx="2349500" cy="83883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Trước khi thêm mới vào NKBH</a:t>
            </a:r>
            <a:endParaRPr lang="en-US" sz="2400"/>
          </a:p>
        </p:txBody>
      </p:sp>
      <p:sp>
        <p:nvSpPr>
          <p:cNvPr id="16" name="Rectangles 15"/>
          <p:cNvSpPr/>
          <p:nvPr/>
        </p:nvSpPr>
        <p:spPr>
          <a:xfrm>
            <a:off x="6260465" y="4927600"/>
            <a:ext cx="2349500" cy="8388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Sau khi thêm mới vào NKBH</a:t>
            </a:r>
            <a:endParaRPr 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5" name="Text Box 4"/>
          <p:cNvSpPr txBox="1"/>
          <p:nvPr/>
        </p:nvSpPr>
        <p:spPr>
          <a:xfrm>
            <a:off x="219075" y="210185"/>
            <a:ext cx="8686800" cy="97155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t">
            <a:noAutofit/>
          </a:bodyPr>
          <a:p>
            <a:r>
              <a:rPr lang="en-US" sz="2800">
                <a:solidFill>
                  <a:schemeClr val="bg1"/>
                </a:solidFill>
              </a:rPr>
              <a:t>2. Tạo trigger cập nhật lại số lượng mặt hàng khi cập nhật NKBH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7500" y="1410335"/>
            <a:ext cx="8432800" cy="4631055"/>
          </a:xfrm>
          <a:prstGeom prst="rect">
            <a:avLst/>
          </a:prstGeom>
        </p:spPr>
        <p:txBody>
          <a:bodyPr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CREATE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TRIGGER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TRG_AfterUpdate_NKBH_SoLuong</a:t>
            </a:r>
            <a:endParaRPr sz="24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ON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NKBH</a:t>
            </a:r>
            <a:endParaRPr sz="24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UPDATE</a:t>
            </a:r>
            <a:endParaRPr sz="2400">
              <a:solidFill>
                <a:srgbClr val="FF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AS</a:t>
            </a:r>
            <a:endParaRPr sz="24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BEGIN</a:t>
            </a:r>
            <a:endParaRPr sz="24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UPDATE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SoLuong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24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</a:t>
            </a:r>
            <a:r>
              <a:rPr sz="24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UPDATE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MATHANG 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set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SoLuong 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A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SoLuong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-(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B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SoLuong 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C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SoLuong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24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MATHANG A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inserted B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deleted C</a:t>
            </a:r>
            <a:endParaRPr sz="24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where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A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MaHang 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B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MaHang 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and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B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STT 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C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STT</a:t>
            </a:r>
            <a:endParaRPr sz="24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END</a:t>
            </a:r>
            <a:endParaRPr sz="24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6" name="Text Box 5"/>
          <p:cNvSpPr txBox="1"/>
          <p:nvPr/>
        </p:nvSpPr>
        <p:spPr>
          <a:xfrm>
            <a:off x="774700" y="859155"/>
            <a:ext cx="7862570" cy="4076065"/>
          </a:xfrm>
          <a:prstGeom prst="rect">
            <a:avLst/>
          </a:prstGeom>
        </p:spPr>
        <p:txBody>
          <a:bodyPr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--TEST</a:t>
            </a:r>
            <a:endParaRPr sz="280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SELECT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8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*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NKBH</a:t>
            </a:r>
            <a:endParaRPr sz="28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SELECT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8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*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MATHANG</a:t>
            </a:r>
            <a:endParaRPr sz="28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UPDATE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NKBH</a:t>
            </a:r>
            <a:endParaRPr sz="28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SET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SoLuong </a:t>
            </a:r>
            <a:r>
              <a:rPr sz="28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SoLuong </a:t>
            </a:r>
            <a:r>
              <a:rPr sz="28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1</a:t>
            </a:r>
            <a:endParaRPr sz="28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WHERE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STT </a:t>
            </a:r>
            <a:r>
              <a:rPr sz="28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9</a:t>
            </a:r>
            <a:endParaRPr sz="28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SELECT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8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*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NKBH</a:t>
            </a:r>
            <a:endParaRPr sz="28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SELECT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8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*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MATHANG</a:t>
            </a:r>
            <a:endParaRPr sz="28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SAMPLE 1 - default value</a:t>
            </a:r>
            <a:endParaRPr lang="en-US" sz="2800" dirty="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8275" y="1224915"/>
            <a:ext cx="8975725" cy="4949825"/>
          </a:xfrm>
          <a:prstGeom prst="rect">
            <a:avLst/>
          </a:prstGeom>
        </p:spPr>
        <p:txBody>
          <a:bodyPr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endParaRPr sz="280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84505" y="1000125"/>
            <a:ext cx="8377555" cy="5309870"/>
          </a:xfrm>
          <a:prstGeom prst="rect">
            <a:avLst/>
          </a:prstGeom>
        </p:spPr>
        <p:txBody>
          <a:bodyPr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--1. Viết thủ tục hiển thị thông tin của nhân viên có tên được chỉ định (hoặc mặc định là Võ Việt Anh)</a:t>
            </a:r>
            <a:endParaRPr lang="en-US" sz="2800">
              <a:solidFill>
                <a:srgbClr val="008000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FF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CREATE</a:t>
            </a:r>
            <a:r>
              <a:rPr sz="2800">
                <a:solidFill>
                  <a:srgbClr val="000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 </a:t>
            </a:r>
            <a:r>
              <a:rPr sz="2800">
                <a:solidFill>
                  <a:srgbClr val="0000FF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PROC</a:t>
            </a:r>
            <a:r>
              <a:rPr sz="2800">
                <a:solidFill>
                  <a:srgbClr val="000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 usp_</a:t>
            </a:r>
            <a:r>
              <a:rPr lang="en-US" sz="2800">
                <a:solidFill>
                  <a:srgbClr val="000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DSNV</a:t>
            </a:r>
            <a:r>
              <a:rPr sz="2800">
                <a:solidFill>
                  <a:srgbClr val="000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 @fullname </a:t>
            </a:r>
            <a:endParaRPr sz="2800">
              <a:solidFill>
                <a:srgbClr val="000000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			</a:t>
            </a:r>
            <a:r>
              <a:rPr sz="2800">
                <a:solidFill>
                  <a:srgbClr val="0000FF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nvarchar</a:t>
            </a:r>
            <a:r>
              <a:rPr sz="2800">
                <a:solidFill>
                  <a:srgbClr val="80808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(</a:t>
            </a:r>
            <a:r>
              <a:rPr sz="2800">
                <a:solidFill>
                  <a:srgbClr val="000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20</a:t>
            </a:r>
            <a:r>
              <a:rPr sz="2800">
                <a:solidFill>
                  <a:srgbClr val="80808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)=</a:t>
            </a:r>
            <a:r>
              <a:rPr sz="2800">
                <a:solidFill>
                  <a:srgbClr val="000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 </a:t>
            </a:r>
            <a:r>
              <a:rPr sz="2800">
                <a:solidFill>
                  <a:srgbClr val="FF0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N'Võ Việt Anh'</a:t>
            </a:r>
            <a:r>
              <a:rPr sz="2800">
                <a:solidFill>
                  <a:srgbClr val="000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 </a:t>
            </a:r>
            <a:endParaRPr sz="2800">
              <a:solidFill>
                <a:srgbClr val="000000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AS</a:t>
            </a:r>
            <a:endParaRPr sz="2800">
              <a:solidFill>
                <a:srgbClr val="0000FF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FF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BEGIN</a:t>
            </a:r>
            <a:endParaRPr lang="en-US" sz="2800">
              <a:solidFill>
                <a:srgbClr val="0000FF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--YOUR</a:t>
            </a:r>
            <a:r>
              <a:rPr lang="en-US" sz="28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 </a:t>
            </a:r>
            <a:r>
              <a:rPr sz="28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CODE</a:t>
            </a:r>
            <a:r>
              <a:rPr lang="en-US" sz="28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 HERE</a:t>
            </a:r>
            <a:endParaRPr sz="2800">
              <a:solidFill>
                <a:srgbClr val="008000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END</a:t>
            </a:r>
            <a:endParaRPr sz="2800">
              <a:solidFill>
                <a:srgbClr val="0000FF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  <a:sym typeface="+mn-ea"/>
              </a:rPr>
              <a:t>--</a:t>
            </a:r>
            <a:r>
              <a:rPr lang="en-US" sz="28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  <a:sym typeface="+mn-ea"/>
              </a:rPr>
              <a:t>TEST</a:t>
            </a:r>
            <a:endParaRPr sz="2800">
              <a:solidFill>
                <a:srgbClr val="0000FF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EXEC</a:t>
            </a:r>
            <a:r>
              <a:rPr sz="2800">
                <a:solidFill>
                  <a:srgbClr val="000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 usp_List01</a:t>
            </a:r>
            <a:endParaRPr sz="2800">
              <a:solidFill>
                <a:srgbClr val="000000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EXEC</a:t>
            </a:r>
            <a:r>
              <a:rPr sz="2800">
                <a:solidFill>
                  <a:srgbClr val="000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 usp_List01</a:t>
            </a:r>
            <a:r>
              <a:rPr sz="2800">
                <a:solidFill>
                  <a:srgbClr val="0000FF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 </a:t>
            </a:r>
            <a:r>
              <a:rPr sz="2800">
                <a:solidFill>
                  <a:srgbClr val="FF0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N'Trần Thiện Bảo'</a:t>
            </a:r>
            <a:endParaRPr sz="2800">
              <a:solidFill>
                <a:srgbClr val="FF0000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sz="2800">
              <a:solidFill>
                <a:srgbClr val="FF0000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2FDD2D-D1AD-4AA7-93C2-8410BB90945D}" type="slidenum">
              <a:rPr lang="vi-VN" smtClean="0"/>
            </a:fld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82550"/>
            <a:ext cx="6628130" cy="674179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3" name="Text Box 2"/>
          <p:cNvSpPr txBox="1"/>
          <p:nvPr/>
        </p:nvSpPr>
        <p:spPr>
          <a:xfrm>
            <a:off x="219075" y="210185"/>
            <a:ext cx="8686800" cy="97155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t">
            <a:noAutofit/>
          </a:bodyPr>
          <a:p>
            <a:r>
              <a:rPr lang="en-US" sz="2800">
                <a:solidFill>
                  <a:schemeClr val="bg1"/>
                </a:solidFill>
                <a:sym typeface="+mn-ea"/>
              </a:rPr>
              <a:t>3. Tạo trigger ràng buộc số lượng mặt hàng bán phải ít hơn hoặc bằng số lượng còn lại trong kho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19430" y="1236345"/>
            <a:ext cx="8105140" cy="5473065"/>
          </a:xfrm>
          <a:prstGeom prst="rect">
            <a:avLst/>
          </a:prstGeom>
        </p:spPr>
        <p:txBody>
          <a:bodyPr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CREATE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TRIGGER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TRG_NKBH_INSERT_SLBAN_SLTON</a:t>
            </a:r>
            <a:endParaRPr sz="20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on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NKBH</a:t>
            </a:r>
            <a:endParaRPr sz="20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INSERT</a:t>
            </a:r>
            <a:endParaRPr sz="20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AS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endParaRPr sz="20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BEGIN</a:t>
            </a:r>
            <a:endParaRPr sz="20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BEGIN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TRANSACTION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endParaRPr sz="20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DECLARE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@SLTON 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@SLBAN 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</a:t>
            </a:r>
            <a:endParaRPr sz="20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SET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@SLTON 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=(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SELECT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A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SoLuong 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MATHANG 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SET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@SLBAN 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SELECT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B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SoLuong 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inserted B 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IF 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@SLBAN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&gt;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@SLTON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	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ROLLBACK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TRANSACTION</a:t>
            </a:r>
            <a:endParaRPr sz="20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ELSE</a:t>
            </a:r>
            <a:endParaRPr sz="20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	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COMMIT</a:t>
            </a:r>
            <a:endParaRPr sz="20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END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endParaRPr sz="20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SAMPLE 1  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(default value)</a:t>
            </a:r>
            <a:endParaRPr lang="en-US" sz="2800" dirty="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8275" y="1224915"/>
            <a:ext cx="8975725" cy="4949825"/>
          </a:xfrm>
          <a:prstGeom prst="rect">
            <a:avLst/>
          </a:prstGeom>
        </p:spPr>
        <p:txBody>
          <a:bodyPr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endParaRPr sz="280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84505" y="1000125"/>
            <a:ext cx="8377555" cy="1186180"/>
          </a:xfrm>
          <a:prstGeom prst="rect">
            <a:avLst/>
          </a:prstGeom>
        </p:spPr>
        <p:txBody>
          <a:bodyPr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--</a:t>
            </a:r>
            <a:r>
              <a:rPr lang="en-US" sz="320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02</a:t>
            </a:r>
            <a:r>
              <a:rPr lang="en-US" sz="32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  <a:sym typeface="+mn-ea"/>
              </a:rPr>
              <a:t>. </a:t>
            </a:r>
            <a:r>
              <a:rPr lang="en-US" sz="32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  <a:sym typeface="+mn-ea"/>
              </a:rPr>
              <a:t>Viết thủ tục hiển thị danh sách nhân viên theo phòng được chỉ định</a:t>
            </a:r>
            <a:endParaRPr lang="en-US" sz="3200">
              <a:solidFill>
                <a:srgbClr val="008000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endParaRPr sz="320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endParaRPr sz="320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6105" y="2086610"/>
            <a:ext cx="8344535" cy="4198620"/>
          </a:xfrm>
          <a:prstGeom prst="rect">
            <a:avLst/>
          </a:prstGeom>
        </p:spPr>
        <p:txBody>
          <a:bodyPr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CREATE</a:t>
            </a:r>
            <a:r>
              <a:rPr sz="2800">
                <a:solidFill>
                  <a:srgbClr val="000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 </a:t>
            </a:r>
            <a:r>
              <a:rPr sz="2800">
                <a:solidFill>
                  <a:srgbClr val="0000FF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PROC</a:t>
            </a:r>
            <a:r>
              <a:rPr sz="2800">
                <a:solidFill>
                  <a:srgbClr val="000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 usp_DSNVTheoPhong </a:t>
            </a:r>
            <a:endParaRPr sz="2800">
              <a:solidFill>
                <a:srgbClr val="000000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  <a:p>
            <a:pPr marL="457200" lvl="1" indent="45720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@empDep </a:t>
            </a:r>
            <a:r>
              <a:rPr lang="en-US" sz="2800">
                <a:solidFill>
                  <a:srgbClr val="0000FF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INT</a:t>
            </a:r>
            <a:endParaRPr sz="2800">
              <a:solidFill>
                <a:srgbClr val="808080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AS</a:t>
            </a:r>
            <a:endParaRPr sz="2800">
              <a:solidFill>
                <a:srgbClr val="0000FF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BEGIN</a:t>
            </a:r>
            <a:endParaRPr sz="2800">
              <a:solidFill>
                <a:srgbClr val="0000FF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  <a:sym typeface="+mn-ea"/>
              </a:rPr>
              <a:t>--YOUR</a:t>
            </a:r>
            <a:r>
              <a:rPr lang="en-US" sz="28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  <a:sym typeface="+mn-ea"/>
              </a:rPr>
              <a:t> </a:t>
            </a:r>
            <a:r>
              <a:rPr sz="28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  <a:sym typeface="+mn-ea"/>
              </a:rPr>
              <a:t>CODE</a:t>
            </a:r>
            <a:r>
              <a:rPr lang="en-US" sz="28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  <a:sym typeface="+mn-ea"/>
              </a:rPr>
              <a:t> HERE</a:t>
            </a:r>
            <a:endParaRPr sz="2800">
              <a:solidFill>
                <a:srgbClr val="008000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END</a:t>
            </a:r>
            <a:endParaRPr sz="2800">
              <a:solidFill>
                <a:srgbClr val="0000FF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 </a:t>
            </a:r>
            <a:r>
              <a:rPr sz="28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--</a:t>
            </a:r>
            <a:r>
              <a:rPr lang="en-US" sz="28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TEST</a:t>
            </a:r>
            <a:endParaRPr sz="2800">
              <a:solidFill>
                <a:srgbClr val="008000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EXEC</a:t>
            </a:r>
            <a:r>
              <a:rPr sz="2800">
                <a:solidFill>
                  <a:srgbClr val="000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 usp_DSNVTheoPhong</a:t>
            </a:r>
            <a:r>
              <a:rPr sz="2800">
                <a:solidFill>
                  <a:srgbClr val="0000FF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 </a:t>
            </a:r>
            <a:r>
              <a:rPr sz="2800">
                <a:solidFill>
                  <a:srgbClr val="000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</a:rPr>
              <a:t>1</a:t>
            </a:r>
            <a:endParaRPr sz="2800">
              <a:solidFill>
                <a:srgbClr val="000000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  <a:sym typeface="+mn-ea"/>
              </a:rPr>
              <a:t>EXEC</a:t>
            </a:r>
            <a:r>
              <a:rPr sz="2800">
                <a:solidFill>
                  <a:srgbClr val="000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  <a:sym typeface="+mn-ea"/>
              </a:rPr>
              <a:t> usp_DSNVTheoPhong</a:t>
            </a:r>
            <a:r>
              <a:rPr sz="2800">
                <a:solidFill>
                  <a:srgbClr val="0000FF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  <a:sym typeface="+mn-ea"/>
              </a:rPr>
              <a:t> </a:t>
            </a:r>
            <a:r>
              <a:rPr sz="2800">
                <a:solidFill>
                  <a:srgbClr val="000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  <a:sym typeface="+mn-ea"/>
              </a:rPr>
              <a:t>@empDep</a:t>
            </a:r>
            <a:r>
              <a:rPr lang="en-US" sz="2800">
                <a:solidFill>
                  <a:srgbClr val="000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  <a:sym typeface="+mn-ea"/>
              </a:rPr>
              <a:t> = </a:t>
            </a:r>
            <a:r>
              <a:rPr sz="2800">
                <a:solidFill>
                  <a:srgbClr val="000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  <a:sym typeface="+mn-ea"/>
              </a:rPr>
              <a:t>1</a:t>
            </a:r>
            <a:endParaRPr sz="2800">
              <a:solidFill>
                <a:srgbClr val="000000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sz="2800">
              <a:solidFill>
                <a:srgbClr val="000000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SAMPLE 3 -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6" name="Text Box 5"/>
          <p:cNvSpPr txBox="1"/>
          <p:nvPr/>
        </p:nvSpPr>
        <p:spPr>
          <a:xfrm>
            <a:off x="484505" y="1000125"/>
            <a:ext cx="8377555" cy="1186180"/>
          </a:xfrm>
          <a:prstGeom prst="rect">
            <a:avLst/>
          </a:prstGeom>
        </p:spPr>
        <p:txBody>
          <a:bodyPr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--</a:t>
            </a:r>
            <a:r>
              <a:rPr lang="en-US" sz="320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03</a:t>
            </a:r>
            <a:r>
              <a:rPr lang="en-US" sz="32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  <a:sym typeface="+mn-ea"/>
              </a:rPr>
              <a:t>. </a:t>
            </a:r>
            <a:r>
              <a:rPr lang="en-US" sz="32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  <a:sym typeface="+mn-ea"/>
              </a:rPr>
              <a:t>Viết thủ tục h</a:t>
            </a:r>
            <a:r>
              <a:rPr lang="en-US" sz="32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  <a:sym typeface="+mn-ea"/>
              </a:rPr>
              <a:t>iển thị danh sách nhân viên từ phòng i đến phòng j (thủ tục gọi thủ tục khác)</a:t>
            </a:r>
            <a:endParaRPr lang="en-US" sz="3200">
              <a:solidFill>
                <a:srgbClr val="008000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endParaRPr sz="320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endParaRPr sz="320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44220" y="2322195"/>
            <a:ext cx="7938135" cy="4031615"/>
          </a:xfrm>
          <a:prstGeom prst="rect">
            <a:avLst/>
          </a:prstGeom>
        </p:spPr>
        <p:txBody>
          <a:bodyPr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CREATE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PROC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usp_DSNV </a:t>
            </a:r>
            <a:endParaRPr sz="28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@</a:t>
            </a:r>
            <a:r>
              <a:rPr lang="en-US"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sz="28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sz="28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@</a:t>
            </a:r>
            <a:r>
              <a:rPr lang="en-US"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j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</a:t>
            </a:r>
            <a:endParaRPr sz="28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AS</a:t>
            </a:r>
            <a:endParaRPr sz="28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BEGIN</a:t>
            </a:r>
            <a:endParaRPr sz="28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  <a:sym typeface="+mn-ea"/>
              </a:rPr>
              <a:t>--YOUR</a:t>
            </a:r>
            <a:r>
              <a:rPr lang="en-US" sz="28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  <a:sym typeface="+mn-ea"/>
              </a:rPr>
              <a:t> </a:t>
            </a:r>
            <a:r>
              <a:rPr sz="28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  <a:sym typeface="+mn-ea"/>
              </a:rPr>
              <a:t>CODE</a:t>
            </a:r>
            <a:r>
              <a:rPr lang="en-US" sz="28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  <a:sym typeface="+mn-ea"/>
              </a:rPr>
              <a:t> HERE</a:t>
            </a:r>
            <a:endParaRPr sz="28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END</a:t>
            </a:r>
            <a:endParaRPr sz="28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--test</a:t>
            </a:r>
            <a:endParaRPr sz="280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EXEC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usp_DSNV</a:t>
            </a:r>
            <a:endParaRPr sz="28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FUNCTION </a:t>
            </a:r>
            <a:r>
              <a:rPr lang="en-US" dirty="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(cont.)</a:t>
            </a:r>
            <a:endParaRPr lang="en-US" dirty="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3" name="Text Box 2"/>
          <p:cNvSpPr txBox="1"/>
          <p:nvPr/>
        </p:nvSpPr>
        <p:spPr>
          <a:xfrm>
            <a:off x="676910" y="983615"/>
            <a:ext cx="793686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--</a:t>
            </a:r>
            <a:r>
              <a:rPr lang="en-US" sz="28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04</a:t>
            </a:r>
            <a:r>
              <a:rPr lang="en-US" sz="2800">
                <a:solidFill>
                  <a:srgbClr val="008000"/>
                </a:solidFill>
                <a:latin typeface="Times New Roman" panose="02020603050405020304" charset="0"/>
                <a:ea typeface="Consolas" panose="020B0609020204030204"/>
                <a:cs typeface="Times New Roman" panose="02020603050405020304" charset="0"/>
                <a:sym typeface="+mn-ea"/>
              </a:rPr>
              <a:t>. Viết hàm trả về bảng DS nhân viên theo phòng được chỉ định</a:t>
            </a:r>
            <a:endParaRPr lang="en-US" sz="2800">
              <a:solidFill>
                <a:srgbClr val="008000"/>
              </a:solidFill>
              <a:latin typeface="Times New Roman" panose="02020603050405020304" charset="0"/>
              <a:ea typeface="Consolas" panose="020B0609020204030204"/>
              <a:cs typeface="Times New Roman" panose="020206030504050203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76275" y="1936750"/>
            <a:ext cx="8266430" cy="47872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CREATE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FUNCTION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fn_DSNVTheoPhong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@empDep </a:t>
            </a:r>
            <a:r>
              <a:rPr lang="en-US"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					</a:t>
            </a:r>
            <a:r>
              <a:rPr lang="en-US"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24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RETURNS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TABLE</a:t>
            </a:r>
            <a:endParaRPr sz="24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AS</a:t>
            </a:r>
            <a:endParaRPr sz="24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RETURN</a:t>
            </a:r>
            <a:endParaRPr sz="24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endParaRPr sz="24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SELECT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*</a:t>
            </a:r>
            <a:endParaRPr sz="24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tblEmployee A</a:t>
            </a:r>
            <a:endParaRPr sz="24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WHERE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A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depNum 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@empDep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);</a:t>
            </a:r>
            <a:endParaRPr sz="24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--TEST</a:t>
            </a:r>
            <a:endParaRPr sz="240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SELECT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*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fn_DSNVTheoPhong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24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FUNCTION </a:t>
            </a:r>
            <a:r>
              <a:rPr lang="en-US" dirty="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(cont.)</a:t>
            </a:r>
            <a:endParaRPr lang="en-US" dirty="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4" name="Text Box 3"/>
          <p:cNvSpPr txBox="1"/>
          <p:nvPr/>
        </p:nvSpPr>
        <p:spPr>
          <a:xfrm>
            <a:off x="291465" y="998220"/>
            <a:ext cx="8695055" cy="572960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--05 Viết hàm trả về danh sách nhân viên có thâm niên làm việc từ 10 năm trở lên gồm các thông tin: Mã nhân viên, họ tên, giới tính, năm vào làm, lương, thâm niên</a:t>
            </a:r>
            <a:endParaRPr sz="200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CREATE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FUNCTION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Fn_DSNV_lamviectu10nam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()</a:t>
            </a:r>
            <a:endParaRPr sz="24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RETURNS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TABLE</a:t>
            </a:r>
            <a:endParaRPr sz="24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AS</a:t>
            </a:r>
            <a:endParaRPr sz="24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SELECT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A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empSSN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A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empName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A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empSex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YEAR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A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empStartdate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AS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YearStartDate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A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empSalary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YEAR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4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GETDATE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())-</a:t>
            </a:r>
            <a:r>
              <a:rPr sz="24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YEAR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A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empStartdate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as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Seniority</a:t>
            </a:r>
            <a:endParaRPr sz="24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tblEmployee A</a:t>
            </a:r>
            <a:endParaRPr sz="24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	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WHERE 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4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YEAR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4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GETDATE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())-</a:t>
            </a:r>
            <a:r>
              <a:rPr lang="en-US"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			</a:t>
            </a:r>
            <a:r>
              <a:rPr sz="24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YEAR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A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empStartdate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)&gt;=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10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))</a:t>
            </a:r>
            <a:endParaRPr sz="24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--test</a:t>
            </a:r>
            <a:endParaRPr sz="240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SELECT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*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4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24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Fn_DSNV_lamviectu10nam</a:t>
            </a:r>
            <a:r>
              <a:rPr sz="24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()</a:t>
            </a:r>
            <a:endParaRPr sz="24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FUNCTION </a:t>
            </a:r>
            <a:r>
              <a:rPr lang="en-US" dirty="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(cont.)</a:t>
            </a:r>
            <a:endParaRPr lang="en-US" dirty="0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3" name="Text Box 2"/>
          <p:cNvSpPr txBox="1"/>
          <p:nvPr/>
        </p:nvSpPr>
        <p:spPr>
          <a:xfrm>
            <a:off x="586105" y="1123950"/>
            <a:ext cx="8084820" cy="553593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--</a:t>
            </a:r>
            <a:r>
              <a:rPr lang="en-US" sz="200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sz="200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6- Viết hàm lấy ra danh sách những nhân viên được tăng lương 15% so với lương cũ </a:t>
            </a:r>
            <a:endParaRPr sz="200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--nếu làm việc từ 15 năm trờ lên</a:t>
            </a:r>
            <a:endParaRPr sz="200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CREATE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FUNCTION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Fn_DSTangLuong_lamviectu15nam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()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RETURNS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TABLE</a:t>
            </a:r>
            <a:endParaRPr sz="20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AS</a:t>
            </a:r>
            <a:endParaRPr sz="200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SELECT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A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empSSN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A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empName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latin typeface="Consolas" panose="020B0609020204030204"/>
                <a:ea typeface="Consolas" panose="020B0609020204030204"/>
              </a:rPr>
              <a:t>A.empSalary as OldSalary,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YEAR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A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empStartdate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AS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YearStartDate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NewSalary 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ceiling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A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empSalary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*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0.15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),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YEAR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GETDATE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())-</a:t>
            </a:r>
            <a:r>
              <a:rPr sz="20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YEAR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A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empStartdate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as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Seniority</a:t>
            </a:r>
            <a:endParaRPr sz="20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	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tblEmployee A</a:t>
            </a:r>
            <a:endParaRPr sz="200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	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WHERE 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YEAR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GETDATE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())-</a:t>
            </a:r>
            <a:r>
              <a:rPr sz="2000">
                <a:solidFill>
                  <a:srgbClr val="FF00FF"/>
                </a:solidFill>
                <a:latin typeface="Consolas" panose="020B0609020204030204"/>
                <a:ea typeface="Consolas" panose="020B0609020204030204"/>
              </a:rPr>
              <a:t>YEAR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A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empStartdate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)&gt;=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15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		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--test</a:t>
            </a:r>
            <a:endParaRPr sz="200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SELECT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*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Fn_DSTangLuong_lamviectu15nam</a:t>
            </a:r>
            <a:r>
              <a:rPr sz="200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()</a:t>
            </a:r>
            <a:endParaRPr sz="200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130" y="1272540"/>
            <a:ext cx="8385175" cy="5293995"/>
          </a:xfrm>
        </p:spPr>
        <p:txBody>
          <a:bodyPr/>
          <a:lstStyle/>
          <a:p>
            <a:pPr algn="just">
              <a:buFont typeface="Wingdings" panose="05000000000000000000" charset="0"/>
              <a:buChar char="q"/>
            </a:pPr>
            <a:r>
              <a:rPr lang="en-US" sz="3200" dirty="0">
                <a:solidFill>
                  <a:srgbClr val="002060"/>
                </a:solidFill>
              </a:rPr>
              <a:t>Triggers differ from the other constraints.</a:t>
            </a:r>
            <a:endParaRPr lang="en-US" sz="3200" dirty="0">
              <a:solidFill>
                <a:srgbClr val="002060"/>
              </a:solidFill>
            </a:endParaRPr>
          </a:p>
          <a:p>
            <a:pPr algn="just">
              <a:buFont typeface="Wingdings" panose="05000000000000000000" charset="0"/>
              <a:buChar char="q"/>
            </a:pPr>
            <a:r>
              <a:rPr lang="en-US" sz="3200" dirty="0">
                <a:solidFill>
                  <a:srgbClr val="002060"/>
                </a:solidFill>
              </a:rPr>
              <a:t>Triggers are only awakened when certain events occur (I</a:t>
            </a:r>
            <a:r>
              <a:rPr lang="en-US" sz="3200" b="1" dirty="0">
                <a:solidFill>
                  <a:srgbClr val="002060"/>
                </a:solidFill>
              </a:rPr>
              <a:t>NSERT, UPDATE, DELETE</a:t>
            </a:r>
            <a:r>
              <a:rPr lang="en-US" sz="3200" dirty="0">
                <a:solidFill>
                  <a:srgbClr val="002060"/>
                </a:solidFill>
              </a:rPr>
              <a:t>).</a:t>
            </a:r>
            <a:endParaRPr lang="en-US" sz="3200" dirty="0">
              <a:solidFill>
                <a:srgbClr val="002060"/>
              </a:solidFill>
            </a:endParaRPr>
          </a:p>
          <a:p>
            <a:pPr algn="l">
              <a:buFont typeface="Wingdings" panose="05000000000000000000" charset="0"/>
              <a:buChar char="q"/>
            </a:pPr>
            <a:r>
              <a:rPr lang="en-US" sz="3200" dirty="0">
                <a:solidFill>
                  <a:srgbClr val="002060"/>
                </a:solidFill>
              </a:rPr>
              <a:t>One awakened, the trigger tests a condition.</a:t>
            </a:r>
            <a:endParaRPr lang="en-US" sz="3200" dirty="0">
              <a:solidFill>
                <a:srgbClr val="002060"/>
              </a:solidFill>
            </a:endParaRPr>
          </a:p>
          <a:p>
            <a:pPr lvl="2" algn="just">
              <a:buClr>
                <a:srgbClr val="0839EE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If the condition does not hold, trigger do nothing to response to occurred event</a:t>
            </a:r>
            <a:endParaRPr lang="en-US" sz="2800" dirty="0">
              <a:solidFill>
                <a:srgbClr val="002060"/>
              </a:solidFill>
            </a:endParaRPr>
          </a:p>
          <a:p>
            <a:pPr lvl="2" algn="just">
              <a:buClr>
                <a:srgbClr val="0839EE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If the condition is satisfied, the action associated with trigger is performed by the DBMS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Triggers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7651</Words>
  <Application>WPS Presentation</Application>
  <PresentationFormat>On-screen Show (4:3)</PresentationFormat>
  <Paragraphs>416</Paragraphs>
  <Slides>31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SimSun</vt:lpstr>
      <vt:lpstr>Wingdings</vt:lpstr>
      <vt:lpstr>Algerian</vt:lpstr>
      <vt:lpstr>Calibri</vt:lpstr>
      <vt:lpstr>Times New Roman</vt:lpstr>
      <vt:lpstr>Consolas</vt:lpstr>
      <vt:lpstr>Wingdings</vt:lpstr>
      <vt:lpstr>Microsoft YaHei</vt:lpstr>
      <vt:lpstr>Arial Unicode MS</vt:lpstr>
      <vt:lpstr>Calibri Light</vt:lpstr>
      <vt:lpstr>Courier New</vt:lpstr>
      <vt:lpstr>Lucida Sans Unicode</vt:lpstr>
      <vt:lpstr>Retrospect</vt:lpstr>
      <vt:lpstr>Custom Design</vt:lpstr>
      <vt:lpstr> chapter 8 (Cont.)</vt:lpstr>
      <vt:lpstr>Contents</vt:lpstr>
      <vt:lpstr>SAMPLE 1 - default value</vt:lpstr>
      <vt:lpstr>SAMPLE 1  (default value)</vt:lpstr>
      <vt:lpstr>SAMPLE 3 - </vt:lpstr>
      <vt:lpstr>FUNCTION (cont.)</vt:lpstr>
      <vt:lpstr>FUNCTION (cont.)</vt:lpstr>
      <vt:lpstr>FUNCTION (cont.)</vt:lpstr>
      <vt:lpstr>Triggers</vt:lpstr>
      <vt:lpstr>Some principle features of triggers</vt:lpstr>
      <vt:lpstr>The Options for Trigger Design</vt:lpstr>
      <vt:lpstr>PowerPoint 演示文稿</vt:lpstr>
      <vt:lpstr>PowerPoint 演示文稿</vt:lpstr>
      <vt:lpstr>PowerPoint 演示文稿</vt:lpstr>
      <vt:lpstr>PowerPoint 演示文稿</vt:lpstr>
      <vt:lpstr>Deleted and Inserted tables</vt:lpstr>
      <vt:lpstr>Example: using Deleted and Inserted tables</vt:lpstr>
      <vt:lpstr>Samples</vt:lpstr>
      <vt:lpstr>PowerPoint 演示文稿</vt:lpstr>
      <vt:lpstr>Using Cursor in MS SQL Server</vt:lpstr>
      <vt:lpstr>PowerPoint 演示文稿</vt:lpstr>
      <vt:lpstr>Example</vt:lpstr>
      <vt:lpstr>Example</vt:lpstr>
      <vt:lpstr>EX01</vt:lpstr>
      <vt:lpstr>EX01</vt:lpstr>
      <vt:lpstr>EX01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Nguyễn Thị Thu Thảo (FE </cp:lastModifiedBy>
  <cp:revision>81</cp:revision>
  <dcterms:created xsi:type="dcterms:W3CDTF">2020-12-02T06:50:00Z</dcterms:created>
  <dcterms:modified xsi:type="dcterms:W3CDTF">2024-10-25T14:47:24Z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D7E8A6A6D3A54513B37865EB0435EF92_12</vt:lpwstr>
  </property>
  <property fmtid="{D5CDD505-2E9C-101B-9397-08002B2CF9AE}" pid="3" name="KSOProductBuildVer">
    <vt:lpwstr>1033-12.2.0.18607</vt:lpwstr>
  </property>
</Properties>
</file>