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handoutMasterIdLst>
    <p:handoutMasterId r:id="rId14"/>
  </p:handoutMasterIdLst>
  <p:sldIdLst>
    <p:sldId id="265" r:id="rId2"/>
    <p:sldId id="259" r:id="rId3"/>
    <p:sldId id="260" r:id="rId4"/>
    <p:sldId id="261" r:id="rId5"/>
    <p:sldId id="303" r:id="rId6"/>
    <p:sldId id="281" r:id="rId7"/>
    <p:sldId id="262" r:id="rId8"/>
    <p:sldId id="304" r:id="rId9"/>
    <p:sldId id="305" r:id="rId10"/>
    <p:sldId id="307" r:id="rId11"/>
    <p:sldId id="258" r:id="rId12"/>
  </p:sldIdLst>
  <p:sldSz cx="9144000" cy="5143500" type="screen16x9"/>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A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69"/>
    <p:restoredTop sz="94635"/>
  </p:normalViewPr>
  <p:slideViewPr>
    <p:cSldViewPr snapToGrid="0" snapToObjects="1">
      <p:cViewPr varScale="1">
        <p:scale>
          <a:sx n="137" d="100"/>
          <a:sy n="137" d="100"/>
        </p:scale>
        <p:origin x="630" y="120"/>
      </p:cViewPr>
      <p:guideLst/>
    </p:cSldViewPr>
  </p:slideViewPr>
  <p:notesTextViewPr>
    <p:cViewPr>
      <p:scale>
        <a:sx n="1" d="1"/>
        <a:sy n="1" d="1"/>
      </p:scale>
      <p:origin x="0" y="0"/>
    </p:cViewPr>
  </p:notesTextViewPr>
  <p:notesViewPr>
    <p:cSldViewPr snapToGrid="0" snapToObjects="1">
      <p:cViewPr varScale="1">
        <p:scale>
          <a:sx n="115" d="100"/>
          <a:sy n="115" d="100"/>
        </p:scale>
        <p:origin x="3280"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1B2B353B-17DE-F24E-9686-9B8AC9ABF674}" type="datetimeFigureOut">
              <a:rPr lang="en-US" smtClean="0"/>
              <a:t>4/29/2021</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83FAFBE-6A90-E941-9DCD-9279D83C8C17}" type="slidenum">
              <a:rPr lang="en-US" smtClean="0"/>
              <a:t>‹#›</a:t>
            </a:fld>
            <a:endParaRPr lang="en-US"/>
          </a:p>
        </p:txBody>
      </p:sp>
    </p:spTree>
    <p:extLst>
      <p:ext uri="{BB962C8B-B14F-4D97-AF65-F5344CB8AC3E}">
        <p14:creationId xmlns:p14="http://schemas.microsoft.com/office/powerpoint/2010/main" val="16295855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6A5E00F6-FCEB-3240-BF91-2FE8D291BB05}" type="datetimeFigureOut">
              <a:rPr lang="en-US" smtClean="0"/>
              <a:t>4/29/2021</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BF01AEB7-DF1E-074E-AD3C-BD912806E15D}" type="slidenum">
              <a:rPr lang="en-US" smtClean="0"/>
              <a:t>‹#›</a:t>
            </a:fld>
            <a:endParaRPr lang="en-US"/>
          </a:p>
        </p:txBody>
      </p:sp>
    </p:spTree>
    <p:extLst>
      <p:ext uri="{BB962C8B-B14F-4D97-AF65-F5344CB8AC3E}">
        <p14:creationId xmlns:p14="http://schemas.microsoft.com/office/powerpoint/2010/main" val="614381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project is to create an emulator that is capable of running Chip-8 ROMS</a:t>
            </a:r>
          </a:p>
        </p:txBody>
      </p:sp>
      <p:sp>
        <p:nvSpPr>
          <p:cNvPr id="4" name="Slide Number Placeholder 3"/>
          <p:cNvSpPr>
            <a:spLocks noGrp="1"/>
          </p:cNvSpPr>
          <p:nvPr>
            <p:ph type="sldNum" sz="quarter" idx="5"/>
          </p:nvPr>
        </p:nvSpPr>
        <p:spPr/>
        <p:txBody>
          <a:bodyPr/>
          <a:lstStyle/>
          <a:p>
            <a:fld id="{BF01AEB7-DF1E-074E-AD3C-BD912806E15D}" type="slidenum">
              <a:rPr lang="en-US" smtClean="0"/>
              <a:t>1</a:t>
            </a:fld>
            <a:endParaRPr lang="en-US"/>
          </a:p>
        </p:txBody>
      </p:sp>
    </p:spTree>
    <p:extLst>
      <p:ext uri="{BB962C8B-B14F-4D97-AF65-F5344CB8AC3E}">
        <p14:creationId xmlns:p14="http://schemas.microsoft.com/office/powerpoint/2010/main" val="2276256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Testing is the thing that took the longest. I don’t know an effective way to test if the OPCODEs are interpreted correctly, so I just printed them out one by one as the program run using alert. On the screens are some of the examples. I went one by one a marked them off. Some of the OPCODEs are not tested this way, like the keyboard inputs and the sound. They are just tested by playing the ROMs.</a:t>
            </a:r>
          </a:p>
          <a:p>
            <a:r>
              <a:rPr lang="en-US" dirty="0"/>
              <a:t>Notice that the program counter is incremented by 2 each time. This is because each OPCODE is 16-bit, which is 2 bytes</a:t>
            </a:r>
          </a:p>
        </p:txBody>
      </p:sp>
      <p:sp>
        <p:nvSpPr>
          <p:cNvPr id="4" name="Slide Number Placeholder 3"/>
          <p:cNvSpPr>
            <a:spLocks noGrp="1"/>
          </p:cNvSpPr>
          <p:nvPr>
            <p:ph type="sldNum" sz="quarter" idx="5"/>
          </p:nvPr>
        </p:nvSpPr>
        <p:spPr/>
        <p:txBody>
          <a:bodyPr/>
          <a:lstStyle/>
          <a:p>
            <a:fld id="{BF01AEB7-DF1E-074E-AD3C-BD912806E15D}" type="slidenum">
              <a:rPr lang="en-US" smtClean="0"/>
              <a:t>10</a:t>
            </a:fld>
            <a:endParaRPr lang="en-US"/>
          </a:p>
        </p:txBody>
      </p:sp>
    </p:spTree>
    <p:extLst>
      <p:ext uri="{BB962C8B-B14F-4D97-AF65-F5344CB8AC3E}">
        <p14:creationId xmlns:p14="http://schemas.microsoft.com/office/powerpoint/2010/main" val="33033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sure that most of you do not know what Chip-8 is, so let’s talk a little bit about the background</a:t>
            </a:r>
          </a:p>
        </p:txBody>
      </p:sp>
      <p:sp>
        <p:nvSpPr>
          <p:cNvPr id="4" name="Slide Number Placeholder 3"/>
          <p:cNvSpPr>
            <a:spLocks noGrp="1"/>
          </p:cNvSpPr>
          <p:nvPr>
            <p:ph type="sldNum" sz="quarter" idx="5"/>
          </p:nvPr>
        </p:nvSpPr>
        <p:spPr/>
        <p:txBody>
          <a:bodyPr/>
          <a:lstStyle/>
          <a:p>
            <a:fld id="{BF01AEB7-DF1E-074E-AD3C-BD912806E15D}" type="slidenum">
              <a:rPr lang="en-US" smtClean="0"/>
              <a:t>2</a:t>
            </a:fld>
            <a:endParaRPr lang="en-US"/>
          </a:p>
        </p:txBody>
      </p:sp>
    </p:spTree>
    <p:extLst>
      <p:ext uri="{BB962C8B-B14F-4D97-AF65-F5344CB8AC3E}">
        <p14:creationId xmlns:p14="http://schemas.microsoft.com/office/powerpoint/2010/main" val="3067455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US" dirty="0"/>
              <a:t>So, what is Chip-8?</a:t>
            </a:r>
          </a:p>
          <a:p>
            <a:r>
              <a:rPr lang="en-US" dirty="0"/>
              <a:t>Chip-8 is a simple, interpreted, programming language which was first used on some DIY computer systems in the late 1970s and early 1980s.</a:t>
            </a:r>
          </a:p>
          <a:p>
            <a:r>
              <a:rPr lang="en-US" dirty="0"/>
              <a:t>It was used in the COSMAC VIP, DREAM 6800, and the ETI 660 computers to name a few.</a:t>
            </a:r>
          </a:p>
          <a:p>
            <a:r>
              <a:rPr lang="en-US" dirty="0"/>
              <a:t>Its original goal was to create a unified interpreted programming environment to make it easier to develop games across different computer systems</a:t>
            </a:r>
          </a:p>
          <a:p>
            <a:endParaRPr lang="en-US" dirty="0"/>
          </a:p>
          <a:p>
            <a:r>
              <a:rPr lang="en-US" dirty="0"/>
              <a:t>Here is the typical configuration of the Chp-8 computer at the time: 8-bit processor, 64x32 pixel television display, 4KB of RAM, and a 16-key hexadecimal keypad</a:t>
            </a:r>
          </a:p>
        </p:txBody>
      </p:sp>
      <p:sp>
        <p:nvSpPr>
          <p:cNvPr id="4" name="Slide Number Placeholder 3"/>
          <p:cNvSpPr>
            <a:spLocks noGrp="1"/>
          </p:cNvSpPr>
          <p:nvPr>
            <p:ph type="sldNum" sz="quarter" idx="10"/>
          </p:nvPr>
        </p:nvSpPr>
        <p:spPr/>
        <p:txBody>
          <a:bodyPr/>
          <a:lstStyle/>
          <a:p>
            <a:fld id="{BF01AEB7-DF1E-074E-AD3C-BD912806E15D}" type="slidenum">
              <a:rPr lang="en-US" smtClean="0"/>
              <a:t>3</a:t>
            </a:fld>
            <a:endParaRPr lang="en-US"/>
          </a:p>
        </p:txBody>
      </p:sp>
    </p:spTree>
    <p:extLst>
      <p:ext uri="{BB962C8B-B14F-4D97-AF65-F5344CB8AC3E}">
        <p14:creationId xmlns:p14="http://schemas.microsoft.com/office/powerpoint/2010/main" val="813403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US" dirty="0"/>
              <a:t>Obviously, since there are 4KB of RAM, the addresses are from 0x000 to 0xFFF</a:t>
            </a:r>
          </a:p>
          <a:p>
            <a:r>
              <a:rPr lang="en-US" dirty="0"/>
              <a:t>The first 512Bytes are reserved for the original interpreter, so most programs start using RAM at address 0x200, though the ETI 660 programs starts at 0x600</a:t>
            </a:r>
          </a:p>
          <a:p>
            <a:endParaRPr lang="en-US" dirty="0"/>
          </a:p>
        </p:txBody>
      </p:sp>
      <p:sp>
        <p:nvSpPr>
          <p:cNvPr id="4" name="Slide Number Placeholder 3"/>
          <p:cNvSpPr>
            <a:spLocks noGrp="1"/>
          </p:cNvSpPr>
          <p:nvPr>
            <p:ph type="sldNum" sz="quarter" idx="10"/>
          </p:nvPr>
        </p:nvSpPr>
        <p:spPr/>
        <p:txBody>
          <a:bodyPr/>
          <a:lstStyle/>
          <a:p>
            <a:fld id="{BF01AEB7-DF1E-074E-AD3C-BD912806E15D}" type="slidenum">
              <a:rPr lang="en-US" smtClean="0"/>
              <a:t>4</a:t>
            </a:fld>
            <a:endParaRPr lang="en-US"/>
          </a:p>
        </p:txBody>
      </p:sp>
    </p:spTree>
    <p:extLst>
      <p:ext uri="{BB962C8B-B14F-4D97-AF65-F5344CB8AC3E}">
        <p14:creationId xmlns:p14="http://schemas.microsoft.com/office/powerpoint/2010/main" val="470478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US" dirty="0"/>
              <a:t>Chip-8 systems had 16 general purpose registers, usually referred to as V[x] and V[y], where x and y are indexes to the register array</a:t>
            </a:r>
          </a:p>
          <a:p>
            <a:r>
              <a:rPr lang="en-US" dirty="0"/>
              <a:t>There </a:t>
            </a:r>
            <a:r>
              <a:rPr lang="en-US"/>
              <a:t>are also 2 8-bit </a:t>
            </a:r>
            <a:r>
              <a:rPr lang="en-US" dirty="0"/>
              <a:t>registers that are used specifically for the sound, a 16-bit program counter, and an 8-bit stack pointer</a:t>
            </a:r>
          </a:p>
        </p:txBody>
      </p:sp>
      <p:sp>
        <p:nvSpPr>
          <p:cNvPr id="4" name="Slide Number Placeholder 3"/>
          <p:cNvSpPr>
            <a:spLocks noGrp="1"/>
          </p:cNvSpPr>
          <p:nvPr>
            <p:ph type="sldNum" sz="quarter" idx="10"/>
          </p:nvPr>
        </p:nvSpPr>
        <p:spPr/>
        <p:txBody>
          <a:bodyPr/>
          <a:lstStyle/>
          <a:p>
            <a:fld id="{BF01AEB7-DF1E-074E-AD3C-BD912806E15D}" type="slidenum">
              <a:rPr lang="en-US" smtClean="0"/>
              <a:t>5</a:t>
            </a:fld>
            <a:endParaRPr lang="en-US"/>
          </a:p>
        </p:txBody>
      </p:sp>
    </p:spTree>
    <p:extLst>
      <p:ext uri="{BB962C8B-B14F-4D97-AF65-F5344CB8AC3E}">
        <p14:creationId xmlns:p14="http://schemas.microsoft.com/office/powerpoint/2010/main" val="1039901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move on to the implementation</a:t>
            </a:r>
          </a:p>
        </p:txBody>
      </p:sp>
      <p:sp>
        <p:nvSpPr>
          <p:cNvPr id="4" name="Slide Number Placeholder 3"/>
          <p:cNvSpPr>
            <a:spLocks noGrp="1"/>
          </p:cNvSpPr>
          <p:nvPr>
            <p:ph type="sldNum" sz="quarter" idx="5"/>
          </p:nvPr>
        </p:nvSpPr>
        <p:spPr/>
        <p:txBody>
          <a:bodyPr/>
          <a:lstStyle/>
          <a:p>
            <a:fld id="{BF01AEB7-DF1E-074E-AD3C-BD912806E15D}" type="slidenum">
              <a:rPr lang="en-US" smtClean="0"/>
              <a:t>6</a:t>
            </a:fld>
            <a:endParaRPr lang="en-US"/>
          </a:p>
        </p:txBody>
      </p:sp>
    </p:spTree>
    <p:extLst>
      <p:ext uri="{BB962C8B-B14F-4D97-AF65-F5344CB8AC3E}">
        <p14:creationId xmlns:p14="http://schemas.microsoft.com/office/powerpoint/2010/main" val="4250722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ran across a web-based Gameboy emulator a couple of months back and thought that it was neat how it was able to run on a resource-limited environment like a browser, so I wanted to do something similar.</a:t>
            </a:r>
          </a:p>
          <a:p>
            <a:r>
              <a:rPr lang="en-US" dirty="0"/>
              <a:t>The goal is to make it so that the emulator is able to run on all browsers that have JavaScript enabled.</a:t>
            </a:r>
          </a:p>
          <a:p>
            <a:endParaRPr lang="en-US" dirty="0"/>
          </a:p>
        </p:txBody>
      </p:sp>
      <p:sp>
        <p:nvSpPr>
          <p:cNvPr id="4" name="Slide Number Placeholder 3"/>
          <p:cNvSpPr>
            <a:spLocks noGrp="1"/>
          </p:cNvSpPr>
          <p:nvPr>
            <p:ph type="sldNum" sz="quarter" idx="5"/>
          </p:nvPr>
        </p:nvSpPr>
        <p:spPr/>
        <p:txBody>
          <a:bodyPr/>
          <a:lstStyle/>
          <a:p>
            <a:fld id="{BF01AEB7-DF1E-074E-AD3C-BD912806E15D}" type="slidenum">
              <a:rPr lang="en-US" smtClean="0"/>
              <a:t>7</a:t>
            </a:fld>
            <a:endParaRPr lang="en-US"/>
          </a:p>
        </p:txBody>
      </p:sp>
    </p:spTree>
    <p:extLst>
      <p:ext uri="{BB962C8B-B14F-4D97-AF65-F5344CB8AC3E}">
        <p14:creationId xmlns:p14="http://schemas.microsoft.com/office/powerpoint/2010/main" val="1793603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4 main components that I need to account for. The first 3 are relatively simple.  </a:t>
            </a:r>
          </a:p>
          <a:p>
            <a:r>
              <a:rPr lang="en-US" dirty="0"/>
              <a:t>The screen output is handled by the html canvas, which provide a straightforward way to scale the output from 64x32 to a more viewable size</a:t>
            </a:r>
          </a:p>
          <a:p>
            <a:r>
              <a:rPr lang="en-US" dirty="0"/>
              <a:t>The sound is handled by the JS </a:t>
            </a:r>
            <a:r>
              <a:rPr lang="en-US" dirty="0" err="1"/>
              <a:t>audioContext</a:t>
            </a:r>
            <a:r>
              <a:rPr lang="en-US" dirty="0"/>
              <a:t> API. This is done by setting the oscillator to a certain frequency. Since Chip-8 systems can only output 1 single sound, I just set the frequency to 500Hz</a:t>
            </a:r>
          </a:p>
          <a:p>
            <a:r>
              <a:rPr lang="en-US" dirty="0"/>
              <a:t>As for the </a:t>
            </a:r>
            <a:r>
              <a:rPr lang="en-US" dirty="0" err="1"/>
              <a:t>leyboard</a:t>
            </a:r>
            <a:r>
              <a:rPr lang="en-US" dirty="0"/>
              <a:t>, they used a weird keyboard layout, so I mapped it like so.</a:t>
            </a:r>
          </a:p>
        </p:txBody>
      </p:sp>
      <p:sp>
        <p:nvSpPr>
          <p:cNvPr id="4" name="Slide Number Placeholder 3"/>
          <p:cNvSpPr>
            <a:spLocks noGrp="1"/>
          </p:cNvSpPr>
          <p:nvPr>
            <p:ph type="sldNum" sz="quarter" idx="5"/>
          </p:nvPr>
        </p:nvSpPr>
        <p:spPr/>
        <p:txBody>
          <a:bodyPr/>
          <a:lstStyle/>
          <a:p>
            <a:fld id="{BF01AEB7-DF1E-074E-AD3C-BD912806E15D}" type="slidenum">
              <a:rPr lang="en-US" smtClean="0"/>
              <a:t>8</a:t>
            </a:fld>
            <a:endParaRPr lang="en-US"/>
          </a:p>
        </p:txBody>
      </p:sp>
    </p:spTree>
    <p:extLst>
      <p:ext uri="{BB962C8B-B14F-4D97-AF65-F5344CB8AC3E}">
        <p14:creationId xmlns:p14="http://schemas.microsoft.com/office/powerpoint/2010/main" val="3803149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Interpreting the OPCODE is the most difficult part of this project, however, thanks to the manual that is available online, the process became much easier. The manual tells you precisely what each OPCODE means and what I should do to service it.</a:t>
            </a:r>
          </a:p>
          <a:p>
            <a:r>
              <a:rPr lang="en-US" dirty="0"/>
              <a:t>The chip-8 systems are 8-bit systems that can potentially run up to 64K OPCODES. Thankfully, since Chip-8 was designed to develop games, it only has 36 opcodes, 1 of which was never used, so technically 35 OPCODEs.</a:t>
            </a:r>
          </a:p>
          <a:p>
            <a:r>
              <a:rPr lang="en-US" dirty="0"/>
              <a:t>Most opcodes are relatively short, like the few that are shown on the screen right now, so servicing 36 of them did not take that much time.</a:t>
            </a:r>
          </a:p>
        </p:txBody>
      </p:sp>
      <p:sp>
        <p:nvSpPr>
          <p:cNvPr id="4" name="Slide Number Placeholder 3"/>
          <p:cNvSpPr>
            <a:spLocks noGrp="1"/>
          </p:cNvSpPr>
          <p:nvPr>
            <p:ph type="sldNum" sz="quarter" idx="5"/>
          </p:nvPr>
        </p:nvSpPr>
        <p:spPr/>
        <p:txBody>
          <a:bodyPr/>
          <a:lstStyle/>
          <a:p>
            <a:fld id="{BF01AEB7-DF1E-074E-AD3C-BD912806E15D}" type="slidenum">
              <a:rPr lang="en-US" smtClean="0"/>
              <a:t>9</a:t>
            </a:fld>
            <a:endParaRPr lang="en-US"/>
          </a:p>
        </p:txBody>
      </p:sp>
    </p:spTree>
    <p:extLst>
      <p:ext uri="{BB962C8B-B14F-4D97-AF65-F5344CB8AC3E}">
        <p14:creationId xmlns:p14="http://schemas.microsoft.com/office/powerpoint/2010/main" val="3183225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41772"/>
            <a:ext cx="77724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81222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4925989"/>
            <a:ext cx="1914368" cy="204692"/>
          </a:xfrm>
          <a:prstGeom prst="rect">
            <a:avLst/>
          </a:prstGeom>
        </p:spPr>
        <p:txBody>
          <a:bodyPr/>
          <a:lstStyle/>
          <a:p>
            <a:fld id="{05F0F182-A738-D344-AD4C-0014E2FCF0E4}" type="datetimeFigureOut">
              <a:rPr lang="en-US" smtClean="0"/>
              <a:t>4/29/2021</a:t>
            </a:fld>
            <a:endParaRPr lang="en-US"/>
          </a:p>
        </p:txBody>
      </p:sp>
      <p:sp>
        <p:nvSpPr>
          <p:cNvPr id="5" name="Footer Placeholder 4"/>
          <p:cNvSpPr>
            <a:spLocks noGrp="1"/>
          </p:cNvSpPr>
          <p:nvPr>
            <p:ph type="ftr" sz="quarter" idx="11"/>
          </p:nvPr>
        </p:nvSpPr>
        <p:spPr>
          <a:xfrm>
            <a:off x="628650" y="4885441"/>
            <a:ext cx="4909025" cy="155666"/>
          </a:xfrm>
          <a:prstGeom prst="rect">
            <a:avLst/>
          </a:prstGeom>
        </p:spPr>
        <p:txBody>
          <a:bodyPr/>
          <a:lstStyle/>
          <a:p>
            <a:endParaRPr lang="en-US"/>
          </a:p>
        </p:txBody>
      </p:sp>
      <p:sp>
        <p:nvSpPr>
          <p:cNvPr id="6" name="Slide Number Placeholder 5"/>
          <p:cNvSpPr>
            <a:spLocks noGrp="1"/>
          </p:cNvSpPr>
          <p:nvPr>
            <p:ph type="sldNum" sz="quarter" idx="12"/>
          </p:nvPr>
        </p:nvSpPr>
        <p:spPr>
          <a:xfrm>
            <a:off x="0" y="5012500"/>
            <a:ext cx="628650" cy="210906"/>
          </a:xfrm>
          <a:prstGeom prst="rect">
            <a:avLst/>
          </a:prstGeom>
        </p:spPr>
        <p:txBody>
          <a:bodyPr/>
          <a:lstStyle/>
          <a:p>
            <a:fld id="{D0B5CDF8-54D5-6043-A52E-76818AC5EAB8}" type="slidenum">
              <a:rPr lang="en-US" smtClean="0"/>
              <a:t>‹#›</a:t>
            </a:fld>
            <a:endParaRPr lang="en-US"/>
          </a:p>
        </p:txBody>
      </p:sp>
    </p:spTree>
    <p:extLst>
      <p:ext uri="{BB962C8B-B14F-4D97-AF65-F5344CB8AC3E}">
        <p14:creationId xmlns:p14="http://schemas.microsoft.com/office/powerpoint/2010/main" val="423539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4925989"/>
            <a:ext cx="1914368" cy="204692"/>
          </a:xfrm>
          <a:prstGeom prst="rect">
            <a:avLst/>
          </a:prstGeom>
        </p:spPr>
        <p:txBody>
          <a:bodyPr/>
          <a:lstStyle/>
          <a:p>
            <a:fld id="{05F0F182-A738-D344-AD4C-0014E2FCF0E4}" type="datetimeFigureOut">
              <a:rPr lang="en-US" smtClean="0"/>
              <a:t>4/29/2021</a:t>
            </a:fld>
            <a:endParaRPr lang="en-US"/>
          </a:p>
        </p:txBody>
      </p:sp>
      <p:sp>
        <p:nvSpPr>
          <p:cNvPr id="5" name="Footer Placeholder 4"/>
          <p:cNvSpPr>
            <a:spLocks noGrp="1"/>
          </p:cNvSpPr>
          <p:nvPr>
            <p:ph type="ftr" sz="quarter" idx="11"/>
          </p:nvPr>
        </p:nvSpPr>
        <p:spPr>
          <a:xfrm>
            <a:off x="628650" y="4885441"/>
            <a:ext cx="4909025" cy="155666"/>
          </a:xfrm>
          <a:prstGeom prst="rect">
            <a:avLst/>
          </a:prstGeom>
        </p:spPr>
        <p:txBody>
          <a:bodyPr/>
          <a:lstStyle/>
          <a:p>
            <a:endParaRPr lang="en-US"/>
          </a:p>
        </p:txBody>
      </p:sp>
      <p:sp>
        <p:nvSpPr>
          <p:cNvPr id="6" name="Slide Number Placeholder 5"/>
          <p:cNvSpPr>
            <a:spLocks noGrp="1"/>
          </p:cNvSpPr>
          <p:nvPr>
            <p:ph type="sldNum" sz="quarter" idx="12"/>
          </p:nvPr>
        </p:nvSpPr>
        <p:spPr>
          <a:xfrm>
            <a:off x="0" y="5012500"/>
            <a:ext cx="628650" cy="210906"/>
          </a:xfrm>
          <a:prstGeom prst="rect">
            <a:avLst/>
          </a:prstGeom>
        </p:spPr>
        <p:txBody>
          <a:bodyPr/>
          <a:lstStyle/>
          <a:p>
            <a:fld id="{D0B5CDF8-54D5-6043-A52E-76818AC5EAB8}" type="slidenum">
              <a:rPr lang="en-US" smtClean="0"/>
              <a:t>‹#›</a:t>
            </a:fld>
            <a:endParaRPr lang="en-US"/>
          </a:p>
        </p:txBody>
      </p:sp>
    </p:spTree>
    <p:extLst>
      <p:ext uri="{BB962C8B-B14F-4D97-AF65-F5344CB8AC3E}">
        <p14:creationId xmlns:p14="http://schemas.microsoft.com/office/powerpoint/2010/main" val="1660192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4925989"/>
            <a:ext cx="1914368" cy="204692"/>
          </a:xfrm>
          <a:prstGeom prst="rect">
            <a:avLst/>
          </a:prstGeom>
        </p:spPr>
        <p:txBody>
          <a:bodyPr/>
          <a:lstStyle/>
          <a:p>
            <a:fld id="{05F0F182-A738-D344-AD4C-0014E2FCF0E4}" type="datetimeFigureOut">
              <a:rPr lang="en-US" smtClean="0"/>
              <a:t>4/29/2021</a:t>
            </a:fld>
            <a:endParaRPr lang="en-US"/>
          </a:p>
        </p:txBody>
      </p:sp>
      <p:sp>
        <p:nvSpPr>
          <p:cNvPr id="5" name="Footer Placeholder 4"/>
          <p:cNvSpPr>
            <a:spLocks noGrp="1"/>
          </p:cNvSpPr>
          <p:nvPr>
            <p:ph type="ftr" sz="quarter" idx="11"/>
          </p:nvPr>
        </p:nvSpPr>
        <p:spPr>
          <a:xfrm>
            <a:off x="628650" y="4885441"/>
            <a:ext cx="4909025" cy="155666"/>
          </a:xfrm>
          <a:prstGeom prst="rect">
            <a:avLst/>
          </a:prstGeom>
        </p:spPr>
        <p:txBody>
          <a:bodyPr/>
          <a:lstStyle/>
          <a:p>
            <a:endParaRPr lang="en-US"/>
          </a:p>
        </p:txBody>
      </p:sp>
      <p:sp>
        <p:nvSpPr>
          <p:cNvPr id="6" name="Slide Number Placeholder 5"/>
          <p:cNvSpPr>
            <a:spLocks noGrp="1"/>
          </p:cNvSpPr>
          <p:nvPr>
            <p:ph type="sldNum" sz="quarter" idx="12"/>
          </p:nvPr>
        </p:nvSpPr>
        <p:spPr>
          <a:xfrm>
            <a:off x="76912" y="4925990"/>
            <a:ext cx="551738" cy="210906"/>
          </a:xfrm>
          <a:prstGeom prst="rect">
            <a:avLst/>
          </a:prstGeom>
        </p:spPr>
        <p:txBody>
          <a:bodyPr/>
          <a:lstStyle>
            <a:lvl1pPr algn="l">
              <a:defRPr/>
            </a:lvl1pPr>
          </a:lstStyle>
          <a:p>
            <a:fld id="{D0B5CDF8-54D5-6043-A52E-76818AC5EAB8}" type="slidenum">
              <a:rPr lang="en-US" smtClean="0"/>
              <a:pPr/>
              <a:t>‹#›</a:t>
            </a:fld>
            <a:endParaRPr lang="en-US" dirty="0"/>
          </a:p>
        </p:txBody>
      </p:sp>
    </p:spTree>
    <p:extLst>
      <p:ext uri="{BB962C8B-B14F-4D97-AF65-F5344CB8AC3E}">
        <p14:creationId xmlns:p14="http://schemas.microsoft.com/office/powerpoint/2010/main" val="1456492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4925989"/>
            <a:ext cx="1914368" cy="204692"/>
          </a:xfrm>
          <a:prstGeom prst="rect">
            <a:avLst/>
          </a:prstGeom>
        </p:spPr>
        <p:txBody>
          <a:bodyPr/>
          <a:lstStyle/>
          <a:p>
            <a:fld id="{05F0F182-A738-D344-AD4C-0014E2FCF0E4}" type="datetimeFigureOut">
              <a:rPr lang="en-US" smtClean="0"/>
              <a:t>4/29/2021</a:t>
            </a:fld>
            <a:endParaRPr lang="en-US"/>
          </a:p>
        </p:txBody>
      </p:sp>
      <p:sp>
        <p:nvSpPr>
          <p:cNvPr id="5" name="Footer Placeholder 4"/>
          <p:cNvSpPr>
            <a:spLocks noGrp="1"/>
          </p:cNvSpPr>
          <p:nvPr>
            <p:ph type="ftr" sz="quarter" idx="11"/>
          </p:nvPr>
        </p:nvSpPr>
        <p:spPr>
          <a:xfrm>
            <a:off x="628650" y="4885441"/>
            <a:ext cx="4909025" cy="155666"/>
          </a:xfrm>
          <a:prstGeom prst="rect">
            <a:avLst/>
          </a:prstGeom>
        </p:spPr>
        <p:txBody>
          <a:bodyPr/>
          <a:lstStyle/>
          <a:p>
            <a:endParaRPr lang="en-US"/>
          </a:p>
        </p:txBody>
      </p:sp>
      <p:sp>
        <p:nvSpPr>
          <p:cNvPr id="6" name="Slide Number Placeholder 5"/>
          <p:cNvSpPr>
            <a:spLocks noGrp="1"/>
          </p:cNvSpPr>
          <p:nvPr>
            <p:ph type="sldNum" sz="quarter" idx="12"/>
          </p:nvPr>
        </p:nvSpPr>
        <p:spPr>
          <a:xfrm>
            <a:off x="0" y="5012500"/>
            <a:ext cx="628650" cy="210906"/>
          </a:xfrm>
          <a:prstGeom prst="rect">
            <a:avLst/>
          </a:prstGeom>
        </p:spPr>
        <p:txBody>
          <a:bodyPr/>
          <a:lstStyle/>
          <a:p>
            <a:fld id="{D0B5CDF8-54D5-6043-A52E-76818AC5EAB8}" type="slidenum">
              <a:rPr lang="en-US" smtClean="0"/>
              <a:t>‹#›</a:t>
            </a:fld>
            <a:endParaRPr lang="en-US"/>
          </a:p>
        </p:txBody>
      </p:sp>
    </p:spTree>
    <p:extLst>
      <p:ext uri="{BB962C8B-B14F-4D97-AF65-F5344CB8AC3E}">
        <p14:creationId xmlns:p14="http://schemas.microsoft.com/office/powerpoint/2010/main" val="96783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4925989"/>
            <a:ext cx="1914368" cy="204692"/>
          </a:xfrm>
          <a:prstGeom prst="rect">
            <a:avLst/>
          </a:prstGeom>
        </p:spPr>
        <p:txBody>
          <a:bodyPr/>
          <a:lstStyle/>
          <a:p>
            <a:fld id="{05F0F182-A738-D344-AD4C-0014E2FCF0E4}" type="datetimeFigureOut">
              <a:rPr lang="en-US" smtClean="0"/>
              <a:t>4/29/2021</a:t>
            </a:fld>
            <a:endParaRPr lang="en-US"/>
          </a:p>
        </p:txBody>
      </p:sp>
      <p:sp>
        <p:nvSpPr>
          <p:cNvPr id="6" name="Footer Placeholder 5"/>
          <p:cNvSpPr>
            <a:spLocks noGrp="1"/>
          </p:cNvSpPr>
          <p:nvPr>
            <p:ph type="ftr" sz="quarter" idx="11"/>
          </p:nvPr>
        </p:nvSpPr>
        <p:spPr>
          <a:xfrm>
            <a:off x="628650" y="4885441"/>
            <a:ext cx="4909025" cy="155666"/>
          </a:xfrm>
          <a:prstGeom prst="rect">
            <a:avLst/>
          </a:prstGeom>
        </p:spPr>
        <p:txBody>
          <a:bodyPr/>
          <a:lstStyle/>
          <a:p>
            <a:endParaRPr lang="en-US"/>
          </a:p>
        </p:txBody>
      </p:sp>
      <p:sp>
        <p:nvSpPr>
          <p:cNvPr id="7" name="Slide Number Placeholder 6"/>
          <p:cNvSpPr>
            <a:spLocks noGrp="1"/>
          </p:cNvSpPr>
          <p:nvPr>
            <p:ph type="sldNum" sz="quarter" idx="12"/>
          </p:nvPr>
        </p:nvSpPr>
        <p:spPr>
          <a:xfrm>
            <a:off x="0" y="5012500"/>
            <a:ext cx="628650" cy="210906"/>
          </a:xfrm>
          <a:prstGeom prst="rect">
            <a:avLst/>
          </a:prstGeom>
        </p:spPr>
        <p:txBody>
          <a:bodyPr/>
          <a:lstStyle/>
          <a:p>
            <a:fld id="{D0B5CDF8-54D5-6043-A52E-76818AC5EAB8}" type="slidenum">
              <a:rPr lang="en-US" smtClean="0"/>
              <a:t>‹#›</a:t>
            </a:fld>
            <a:endParaRPr lang="en-US"/>
          </a:p>
        </p:txBody>
      </p:sp>
    </p:spTree>
    <p:extLst>
      <p:ext uri="{BB962C8B-B14F-4D97-AF65-F5344CB8AC3E}">
        <p14:creationId xmlns:p14="http://schemas.microsoft.com/office/powerpoint/2010/main" val="1000373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5"/>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1"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4925989"/>
            <a:ext cx="1914368" cy="204692"/>
          </a:xfrm>
          <a:prstGeom prst="rect">
            <a:avLst/>
          </a:prstGeom>
        </p:spPr>
        <p:txBody>
          <a:bodyPr/>
          <a:lstStyle/>
          <a:p>
            <a:fld id="{05F0F182-A738-D344-AD4C-0014E2FCF0E4}" type="datetimeFigureOut">
              <a:rPr lang="en-US" smtClean="0"/>
              <a:t>4/29/2021</a:t>
            </a:fld>
            <a:endParaRPr lang="en-US"/>
          </a:p>
        </p:txBody>
      </p:sp>
      <p:sp>
        <p:nvSpPr>
          <p:cNvPr id="8" name="Footer Placeholder 7"/>
          <p:cNvSpPr>
            <a:spLocks noGrp="1"/>
          </p:cNvSpPr>
          <p:nvPr>
            <p:ph type="ftr" sz="quarter" idx="11"/>
          </p:nvPr>
        </p:nvSpPr>
        <p:spPr>
          <a:xfrm>
            <a:off x="628650" y="4885441"/>
            <a:ext cx="4909025" cy="155666"/>
          </a:xfrm>
          <a:prstGeom prst="rect">
            <a:avLst/>
          </a:prstGeom>
        </p:spPr>
        <p:txBody>
          <a:bodyPr/>
          <a:lstStyle/>
          <a:p>
            <a:endParaRPr lang="en-US"/>
          </a:p>
        </p:txBody>
      </p:sp>
      <p:sp>
        <p:nvSpPr>
          <p:cNvPr id="9" name="Slide Number Placeholder 8"/>
          <p:cNvSpPr>
            <a:spLocks noGrp="1"/>
          </p:cNvSpPr>
          <p:nvPr>
            <p:ph type="sldNum" sz="quarter" idx="12"/>
          </p:nvPr>
        </p:nvSpPr>
        <p:spPr>
          <a:xfrm>
            <a:off x="0" y="5012500"/>
            <a:ext cx="628650" cy="210906"/>
          </a:xfrm>
          <a:prstGeom prst="rect">
            <a:avLst/>
          </a:prstGeom>
        </p:spPr>
        <p:txBody>
          <a:bodyPr/>
          <a:lstStyle/>
          <a:p>
            <a:fld id="{D0B5CDF8-54D5-6043-A52E-76818AC5EAB8}" type="slidenum">
              <a:rPr lang="en-US" smtClean="0"/>
              <a:t>‹#›</a:t>
            </a:fld>
            <a:endParaRPr lang="en-US"/>
          </a:p>
        </p:txBody>
      </p:sp>
    </p:spTree>
    <p:extLst>
      <p:ext uri="{BB962C8B-B14F-4D97-AF65-F5344CB8AC3E}">
        <p14:creationId xmlns:p14="http://schemas.microsoft.com/office/powerpoint/2010/main" val="634513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0" y="5012500"/>
            <a:ext cx="628650" cy="210906"/>
          </a:xfrm>
          <a:prstGeom prst="rect">
            <a:avLst/>
          </a:prstGeom>
        </p:spPr>
        <p:txBody>
          <a:bodyPr/>
          <a:lstStyle/>
          <a:p>
            <a:fld id="{D0B5CDF8-54D5-6043-A52E-76818AC5EAB8}" type="slidenum">
              <a:rPr lang="en-US" smtClean="0"/>
              <a:t>‹#›</a:t>
            </a:fld>
            <a:endParaRPr lang="en-US"/>
          </a:p>
        </p:txBody>
      </p:sp>
      <p:sp>
        <p:nvSpPr>
          <p:cNvPr id="6" name="Title 1"/>
          <p:cNvSpPr txBox="1">
            <a:spLocks/>
          </p:cNvSpPr>
          <p:nvPr userDrawn="1"/>
        </p:nvSpPr>
        <p:spPr>
          <a:xfrm>
            <a:off x="406581" y="273845"/>
            <a:ext cx="7096625" cy="1072118"/>
          </a:xfrm>
          <a:prstGeom prst="rect">
            <a:avLst/>
          </a:prstGeom>
        </p:spPr>
        <p:txBody>
          <a:bodyPr vert="horz" lIns="68580" tIns="34290" rIns="68580" bIns="34290" rtlCol="0" anchor="t">
            <a:normAutofit/>
          </a:bodyPr>
          <a:lstStyle>
            <a:lvl1pPr algn="l" defTabSz="914400" rtl="0" eaLnBrk="1" latinLnBrk="0" hangingPunct="1">
              <a:lnSpc>
                <a:spcPct val="90000"/>
              </a:lnSpc>
              <a:spcBef>
                <a:spcPct val="0"/>
              </a:spcBef>
              <a:buNone/>
              <a:defRPr sz="4400" b="0" i="0" kern="1200">
                <a:solidFill>
                  <a:schemeClr val="tx1"/>
                </a:solidFill>
                <a:latin typeface="Helvetica Neue Medium" charset="0"/>
                <a:ea typeface="Helvetica Neue Medium" charset="0"/>
                <a:cs typeface="Helvetica Neue Medium" charset="0"/>
              </a:defRPr>
            </a:lvl1pPr>
          </a:lstStyle>
          <a:p>
            <a:endParaRPr lang="en-US" sz="3300" dirty="0"/>
          </a:p>
        </p:txBody>
      </p:sp>
      <p:sp>
        <p:nvSpPr>
          <p:cNvPr id="8" name="Chart Placeholder 7"/>
          <p:cNvSpPr>
            <a:spLocks noGrp="1"/>
          </p:cNvSpPr>
          <p:nvPr>
            <p:ph type="chart" sz="quarter" idx="13"/>
          </p:nvPr>
        </p:nvSpPr>
        <p:spPr>
          <a:xfrm>
            <a:off x="406581" y="1454922"/>
            <a:ext cx="8472500" cy="3038030"/>
          </a:xfrm>
        </p:spPr>
        <p:txBody>
          <a:bodyPr/>
          <a:lstStyle/>
          <a:p>
            <a:r>
              <a:rPr lang="en-US"/>
              <a:t>Click icon to add chart</a:t>
            </a:r>
            <a:endParaRPr lang="en-US" dirty="0"/>
          </a:p>
        </p:txBody>
      </p:sp>
    </p:spTree>
    <p:extLst>
      <p:ext uri="{BB962C8B-B14F-4D97-AF65-F5344CB8AC3E}">
        <p14:creationId xmlns:p14="http://schemas.microsoft.com/office/powerpoint/2010/main" val="2015011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925989"/>
            <a:ext cx="1914368" cy="204692"/>
          </a:xfrm>
          <a:prstGeom prst="rect">
            <a:avLst/>
          </a:prstGeom>
        </p:spPr>
        <p:txBody>
          <a:bodyPr/>
          <a:lstStyle/>
          <a:p>
            <a:fld id="{05F0F182-A738-D344-AD4C-0014E2FCF0E4}" type="datetimeFigureOut">
              <a:rPr lang="en-US" smtClean="0"/>
              <a:t>4/29/2021</a:t>
            </a:fld>
            <a:endParaRPr lang="en-US"/>
          </a:p>
        </p:txBody>
      </p:sp>
      <p:sp>
        <p:nvSpPr>
          <p:cNvPr id="3" name="Footer Placeholder 2"/>
          <p:cNvSpPr>
            <a:spLocks noGrp="1"/>
          </p:cNvSpPr>
          <p:nvPr>
            <p:ph type="ftr" sz="quarter" idx="11"/>
          </p:nvPr>
        </p:nvSpPr>
        <p:spPr>
          <a:xfrm>
            <a:off x="628650" y="4885441"/>
            <a:ext cx="4909025" cy="155666"/>
          </a:xfrm>
          <a:prstGeom prst="rect">
            <a:avLst/>
          </a:prstGeom>
        </p:spPr>
        <p:txBody>
          <a:bodyPr/>
          <a:lstStyle/>
          <a:p>
            <a:endParaRPr lang="en-US"/>
          </a:p>
        </p:txBody>
      </p:sp>
      <p:sp>
        <p:nvSpPr>
          <p:cNvPr id="4" name="Slide Number Placeholder 3"/>
          <p:cNvSpPr>
            <a:spLocks noGrp="1"/>
          </p:cNvSpPr>
          <p:nvPr>
            <p:ph type="sldNum" sz="quarter" idx="12"/>
          </p:nvPr>
        </p:nvSpPr>
        <p:spPr>
          <a:xfrm>
            <a:off x="0" y="5012500"/>
            <a:ext cx="628650" cy="210906"/>
          </a:xfrm>
          <a:prstGeom prst="rect">
            <a:avLst/>
          </a:prstGeom>
        </p:spPr>
        <p:txBody>
          <a:bodyPr/>
          <a:lstStyle/>
          <a:p>
            <a:fld id="{D0B5CDF8-54D5-6043-A52E-76818AC5EAB8}" type="slidenum">
              <a:rPr lang="en-US" smtClean="0"/>
              <a:t>‹#›</a:t>
            </a:fld>
            <a:endParaRPr lang="en-US"/>
          </a:p>
        </p:txBody>
      </p:sp>
    </p:spTree>
    <p:extLst>
      <p:ext uri="{BB962C8B-B14F-4D97-AF65-F5344CB8AC3E}">
        <p14:creationId xmlns:p14="http://schemas.microsoft.com/office/powerpoint/2010/main" val="482226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28650" y="4925989"/>
            <a:ext cx="1914368" cy="204692"/>
          </a:xfrm>
          <a:prstGeom prst="rect">
            <a:avLst/>
          </a:prstGeom>
        </p:spPr>
        <p:txBody>
          <a:bodyPr/>
          <a:lstStyle/>
          <a:p>
            <a:fld id="{05F0F182-A738-D344-AD4C-0014E2FCF0E4}" type="datetimeFigureOut">
              <a:rPr lang="en-US" smtClean="0"/>
              <a:t>4/29/2021</a:t>
            </a:fld>
            <a:endParaRPr lang="en-US"/>
          </a:p>
        </p:txBody>
      </p:sp>
      <p:sp>
        <p:nvSpPr>
          <p:cNvPr id="6" name="Footer Placeholder 5"/>
          <p:cNvSpPr>
            <a:spLocks noGrp="1"/>
          </p:cNvSpPr>
          <p:nvPr>
            <p:ph type="ftr" sz="quarter" idx="11"/>
          </p:nvPr>
        </p:nvSpPr>
        <p:spPr>
          <a:xfrm>
            <a:off x="628650" y="4885441"/>
            <a:ext cx="4909025" cy="155666"/>
          </a:xfrm>
          <a:prstGeom prst="rect">
            <a:avLst/>
          </a:prstGeom>
        </p:spPr>
        <p:txBody>
          <a:bodyPr/>
          <a:lstStyle/>
          <a:p>
            <a:endParaRPr lang="en-US"/>
          </a:p>
        </p:txBody>
      </p:sp>
      <p:sp>
        <p:nvSpPr>
          <p:cNvPr id="7" name="Slide Number Placeholder 6"/>
          <p:cNvSpPr>
            <a:spLocks noGrp="1"/>
          </p:cNvSpPr>
          <p:nvPr>
            <p:ph type="sldNum" sz="quarter" idx="12"/>
          </p:nvPr>
        </p:nvSpPr>
        <p:spPr>
          <a:xfrm>
            <a:off x="0" y="5012500"/>
            <a:ext cx="628650" cy="210906"/>
          </a:xfrm>
          <a:prstGeom prst="rect">
            <a:avLst/>
          </a:prstGeom>
        </p:spPr>
        <p:txBody>
          <a:bodyPr/>
          <a:lstStyle/>
          <a:p>
            <a:fld id="{D0B5CDF8-54D5-6043-A52E-76818AC5EAB8}" type="slidenum">
              <a:rPr lang="en-US" smtClean="0"/>
              <a:t>‹#›</a:t>
            </a:fld>
            <a:endParaRPr lang="en-US"/>
          </a:p>
        </p:txBody>
      </p:sp>
    </p:spTree>
    <p:extLst>
      <p:ext uri="{BB962C8B-B14F-4D97-AF65-F5344CB8AC3E}">
        <p14:creationId xmlns:p14="http://schemas.microsoft.com/office/powerpoint/2010/main" val="171636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70"/>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28650" y="4925989"/>
            <a:ext cx="1914368" cy="204692"/>
          </a:xfrm>
          <a:prstGeom prst="rect">
            <a:avLst/>
          </a:prstGeom>
        </p:spPr>
        <p:txBody>
          <a:bodyPr/>
          <a:lstStyle/>
          <a:p>
            <a:fld id="{05F0F182-A738-D344-AD4C-0014E2FCF0E4}" type="datetimeFigureOut">
              <a:rPr lang="en-US" smtClean="0"/>
              <a:t>4/29/2021</a:t>
            </a:fld>
            <a:endParaRPr lang="en-US"/>
          </a:p>
        </p:txBody>
      </p:sp>
      <p:sp>
        <p:nvSpPr>
          <p:cNvPr id="6" name="Footer Placeholder 5"/>
          <p:cNvSpPr>
            <a:spLocks noGrp="1"/>
          </p:cNvSpPr>
          <p:nvPr>
            <p:ph type="ftr" sz="quarter" idx="11"/>
          </p:nvPr>
        </p:nvSpPr>
        <p:spPr>
          <a:xfrm>
            <a:off x="628650" y="4885441"/>
            <a:ext cx="4909025" cy="155666"/>
          </a:xfrm>
          <a:prstGeom prst="rect">
            <a:avLst/>
          </a:prstGeom>
        </p:spPr>
        <p:txBody>
          <a:bodyPr/>
          <a:lstStyle/>
          <a:p>
            <a:endParaRPr lang="en-US"/>
          </a:p>
        </p:txBody>
      </p:sp>
      <p:sp>
        <p:nvSpPr>
          <p:cNvPr id="7" name="Slide Number Placeholder 6"/>
          <p:cNvSpPr>
            <a:spLocks noGrp="1"/>
          </p:cNvSpPr>
          <p:nvPr>
            <p:ph type="sldNum" sz="quarter" idx="12"/>
          </p:nvPr>
        </p:nvSpPr>
        <p:spPr>
          <a:xfrm>
            <a:off x="0" y="5012500"/>
            <a:ext cx="628650" cy="210906"/>
          </a:xfrm>
          <a:prstGeom prst="rect">
            <a:avLst/>
          </a:prstGeom>
        </p:spPr>
        <p:txBody>
          <a:bodyPr/>
          <a:lstStyle/>
          <a:p>
            <a:fld id="{D0B5CDF8-54D5-6043-A52E-76818AC5EAB8}" type="slidenum">
              <a:rPr lang="en-US" smtClean="0"/>
              <a:t>‹#›</a:t>
            </a:fld>
            <a:endParaRPr lang="en-US"/>
          </a:p>
        </p:txBody>
      </p:sp>
    </p:spTree>
    <p:extLst>
      <p:ext uri="{BB962C8B-B14F-4D97-AF65-F5344CB8AC3E}">
        <p14:creationId xmlns:p14="http://schemas.microsoft.com/office/powerpoint/2010/main" val="617041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5"/>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70818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b="0" i="0" kern="1200">
          <a:solidFill>
            <a:schemeClr val="tx1"/>
          </a:solidFill>
          <a:latin typeface="Helvetica Neue Medium" charset="0"/>
          <a:ea typeface="Helvetica Neue Medium" charset="0"/>
          <a:cs typeface="Helvetica Neue Medium"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Helvetica Neue" charset="0"/>
          <a:ea typeface="Helvetica Neue" charset="0"/>
          <a:cs typeface="Helvetica Neue"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Helvetica Neue" charset="0"/>
          <a:ea typeface="Helvetica Neue" charset="0"/>
          <a:cs typeface="Helvetica Neue"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Helvetica Neue" charset="0"/>
          <a:ea typeface="Helvetica Neue" charset="0"/>
          <a:cs typeface="Helvetica Neue"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Helvetica Neue" charset="0"/>
          <a:ea typeface="Helvetica Neue" charset="0"/>
          <a:cs typeface="Helvetica Neue"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Helvetica Neue" charset="0"/>
          <a:ea typeface="Helvetica Neue" charset="0"/>
          <a:cs typeface="Helvetica Neue"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38244" cy="5143500"/>
          </a:xfrm>
          <a:prstGeom prst="rect">
            <a:avLst/>
          </a:prstGeom>
        </p:spPr>
      </p:pic>
      <p:sp>
        <p:nvSpPr>
          <p:cNvPr id="2" name="Title 1"/>
          <p:cNvSpPr>
            <a:spLocks noGrp="1"/>
          </p:cNvSpPr>
          <p:nvPr>
            <p:ph type="ctrTitle"/>
          </p:nvPr>
        </p:nvSpPr>
        <p:spPr>
          <a:xfrm>
            <a:off x="321548" y="1965276"/>
            <a:ext cx="7133494" cy="905963"/>
          </a:xfrm>
        </p:spPr>
        <p:txBody>
          <a:bodyPr>
            <a:noAutofit/>
          </a:bodyPr>
          <a:lstStyle/>
          <a:p>
            <a:pPr algn="l">
              <a:lnSpc>
                <a:spcPts val="2700"/>
              </a:lnSpc>
            </a:pPr>
            <a:r>
              <a:rPr lang="en-US" sz="2700" b="1" dirty="0">
                <a:latin typeface="Helvetica" charset="0"/>
                <a:ea typeface="Helvetica" charset="0"/>
                <a:cs typeface="Helvetica" charset="0"/>
              </a:rPr>
              <a:t>Chip-8 Emulator/Interpreter</a:t>
            </a:r>
            <a:br>
              <a:rPr lang="en-US" sz="2700" b="1" dirty="0">
                <a:latin typeface="Helvetica" charset="0"/>
                <a:ea typeface="Helvetica" charset="0"/>
                <a:cs typeface="Helvetica" charset="0"/>
              </a:rPr>
            </a:br>
            <a:r>
              <a:rPr lang="en-US" sz="1350" b="1" dirty="0">
                <a:latin typeface="Helvetica" charset="0"/>
                <a:ea typeface="Helvetica" charset="0"/>
                <a:cs typeface="Helvetica" charset="0"/>
              </a:rPr>
              <a:t>Dat Nguyen</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spTree>
    <p:extLst>
      <p:ext uri="{BB962C8B-B14F-4D97-AF65-F5344CB8AC3E}">
        <p14:creationId xmlns:p14="http://schemas.microsoft.com/office/powerpoint/2010/main" val="1844144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403" y="263797"/>
            <a:ext cx="5878285" cy="994172"/>
          </a:xfrm>
        </p:spPr>
        <p:txBody>
          <a:bodyPr>
            <a:normAutofit/>
          </a:bodyPr>
          <a:lstStyle/>
          <a:p>
            <a:r>
              <a:rPr lang="en-US" sz="3200" b="1" dirty="0">
                <a:solidFill>
                  <a:schemeClr val="bg1"/>
                </a:solidFill>
                <a:latin typeface="Helvetica" charset="0"/>
                <a:ea typeface="Helvetica" charset="0"/>
                <a:cs typeface="Helvetica" charset="0"/>
              </a:rPr>
              <a:t>Testing</a:t>
            </a:r>
          </a:p>
        </p:txBody>
      </p:sp>
      <p:sp>
        <p:nvSpPr>
          <p:cNvPr id="4" name="Rectangle 3">
            <a:extLst>
              <a:ext uri="{FF2B5EF4-FFF2-40B4-BE49-F238E27FC236}">
                <a16:creationId xmlns:a16="http://schemas.microsoft.com/office/drawing/2014/main" id="{75F26C80-0BF5-7B42-929D-94D1E29BA029}"/>
              </a:ext>
            </a:extLst>
          </p:cNvPr>
          <p:cNvSpPr/>
          <p:nvPr/>
        </p:nvSpPr>
        <p:spPr>
          <a:xfrm>
            <a:off x="0" y="4918509"/>
            <a:ext cx="9144000" cy="224991"/>
          </a:xfrm>
          <a:prstGeom prst="rect">
            <a:avLst/>
          </a:prstGeom>
          <a:solidFill>
            <a:srgbClr val="FFC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A29"/>
              </a:solidFill>
            </a:endParaRPr>
          </a:p>
        </p:txBody>
      </p:sp>
      <p:pic>
        <p:nvPicPr>
          <p:cNvPr id="5" name="Picture 4">
            <a:extLst>
              <a:ext uri="{FF2B5EF4-FFF2-40B4-BE49-F238E27FC236}">
                <a16:creationId xmlns:a16="http://schemas.microsoft.com/office/drawing/2014/main" id="{8B3D7C53-3D46-6044-B74C-F9804CF650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sp>
        <p:nvSpPr>
          <p:cNvPr id="6" name="TextBox 5">
            <a:extLst>
              <a:ext uri="{FF2B5EF4-FFF2-40B4-BE49-F238E27FC236}">
                <a16:creationId xmlns:a16="http://schemas.microsoft.com/office/drawing/2014/main" id="{5D50FDFB-C822-450E-B1DB-4CDA2AC35A97}"/>
              </a:ext>
            </a:extLst>
          </p:cNvPr>
          <p:cNvSpPr txBox="1"/>
          <p:nvPr/>
        </p:nvSpPr>
        <p:spPr>
          <a:xfrm>
            <a:off x="226347" y="1115206"/>
            <a:ext cx="8691305"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solidFill>
                <a:schemeClr val="bg1"/>
              </a:solidFill>
            </a:endParaRPr>
          </a:p>
        </p:txBody>
      </p:sp>
      <p:pic>
        <p:nvPicPr>
          <p:cNvPr id="7" name="Picture 6" descr="Graphical user interface, text&#10;&#10;Description automatically generated">
            <a:extLst>
              <a:ext uri="{FF2B5EF4-FFF2-40B4-BE49-F238E27FC236}">
                <a16:creationId xmlns:a16="http://schemas.microsoft.com/office/drawing/2014/main" id="{66B18A2B-8784-464F-AF9C-4422FCE95BB6}"/>
              </a:ext>
            </a:extLst>
          </p:cNvPr>
          <p:cNvPicPr>
            <a:picLocks noChangeAspect="1"/>
          </p:cNvPicPr>
          <p:nvPr/>
        </p:nvPicPr>
        <p:blipFill>
          <a:blip r:embed="rId4"/>
          <a:stretch>
            <a:fillRect/>
          </a:stretch>
        </p:blipFill>
        <p:spPr>
          <a:xfrm>
            <a:off x="100979" y="1130337"/>
            <a:ext cx="2223197" cy="1631645"/>
          </a:xfrm>
          <a:prstGeom prst="rect">
            <a:avLst/>
          </a:prstGeom>
        </p:spPr>
      </p:pic>
      <p:pic>
        <p:nvPicPr>
          <p:cNvPr id="9" name="Picture 8" descr="Graphical user interface&#10;&#10;Description automatically generated">
            <a:extLst>
              <a:ext uri="{FF2B5EF4-FFF2-40B4-BE49-F238E27FC236}">
                <a16:creationId xmlns:a16="http://schemas.microsoft.com/office/drawing/2014/main" id="{B5954431-AFFC-44D5-930C-61A35995E474}"/>
              </a:ext>
            </a:extLst>
          </p:cNvPr>
          <p:cNvPicPr>
            <a:picLocks noChangeAspect="1"/>
          </p:cNvPicPr>
          <p:nvPr/>
        </p:nvPicPr>
        <p:blipFill>
          <a:blip r:embed="rId5"/>
          <a:stretch>
            <a:fillRect/>
          </a:stretch>
        </p:blipFill>
        <p:spPr>
          <a:xfrm>
            <a:off x="6847765" y="1113106"/>
            <a:ext cx="2038836" cy="1618256"/>
          </a:xfrm>
          <a:prstGeom prst="rect">
            <a:avLst/>
          </a:prstGeom>
        </p:spPr>
      </p:pic>
      <p:pic>
        <p:nvPicPr>
          <p:cNvPr id="11" name="Picture 10" descr="Graphical user interface&#10;&#10;Description automatically generated">
            <a:extLst>
              <a:ext uri="{FF2B5EF4-FFF2-40B4-BE49-F238E27FC236}">
                <a16:creationId xmlns:a16="http://schemas.microsoft.com/office/drawing/2014/main" id="{340D659F-60E2-42F6-BA88-1DCF7E40A7E8}"/>
              </a:ext>
            </a:extLst>
          </p:cNvPr>
          <p:cNvPicPr>
            <a:picLocks noChangeAspect="1"/>
          </p:cNvPicPr>
          <p:nvPr/>
        </p:nvPicPr>
        <p:blipFill>
          <a:blip r:embed="rId6"/>
          <a:stretch>
            <a:fillRect/>
          </a:stretch>
        </p:blipFill>
        <p:spPr>
          <a:xfrm>
            <a:off x="2580314" y="1113106"/>
            <a:ext cx="2164096" cy="1618256"/>
          </a:xfrm>
          <a:prstGeom prst="rect">
            <a:avLst/>
          </a:prstGeom>
        </p:spPr>
      </p:pic>
      <p:pic>
        <p:nvPicPr>
          <p:cNvPr id="13" name="Picture 12" descr="Graphical user interface, text&#10;&#10;Description automatically generated">
            <a:extLst>
              <a:ext uri="{FF2B5EF4-FFF2-40B4-BE49-F238E27FC236}">
                <a16:creationId xmlns:a16="http://schemas.microsoft.com/office/drawing/2014/main" id="{1BA7F624-5011-453D-A74C-8CDC6B82884C}"/>
              </a:ext>
            </a:extLst>
          </p:cNvPr>
          <p:cNvPicPr>
            <a:picLocks noChangeAspect="1"/>
          </p:cNvPicPr>
          <p:nvPr/>
        </p:nvPicPr>
        <p:blipFill>
          <a:blip r:embed="rId7"/>
          <a:stretch>
            <a:fillRect/>
          </a:stretch>
        </p:blipFill>
        <p:spPr>
          <a:xfrm>
            <a:off x="4912491" y="1130337"/>
            <a:ext cx="1767193" cy="1601025"/>
          </a:xfrm>
          <a:prstGeom prst="rect">
            <a:avLst/>
          </a:prstGeom>
        </p:spPr>
      </p:pic>
      <p:sp>
        <p:nvSpPr>
          <p:cNvPr id="14" name="TextBox 13">
            <a:extLst>
              <a:ext uri="{FF2B5EF4-FFF2-40B4-BE49-F238E27FC236}">
                <a16:creationId xmlns:a16="http://schemas.microsoft.com/office/drawing/2014/main" id="{02819E93-2A93-43DC-9058-DA43A0ED4DE3}"/>
              </a:ext>
            </a:extLst>
          </p:cNvPr>
          <p:cNvSpPr txBox="1"/>
          <p:nvPr/>
        </p:nvSpPr>
        <p:spPr>
          <a:xfrm>
            <a:off x="100979" y="2942303"/>
            <a:ext cx="2223197" cy="1200329"/>
          </a:xfrm>
          <a:prstGeom prst="rect">
            <a:avLst/>
          </a:prstGeom>
          <a:noFill/>
        </p:spPr>
        <p:txBody>
          <a:bodyPr wrap="square" rtlCol="0">
            <a:spAutoFit/>
          </a:bodyPr>
          <a:lstStyle/>
          <a:p>
            <a:r>
              <a:rPr lang="en-US" dirty="0">
                <a:solidFill>
                  <a:schemeClr val="bg1"/>
                </a:solidFill>
              </a:rPr>
              <a:t>OPCODE: 0x00EE</a:t>
            </a:r>
          </a:p>
          <a:p>
            <a:r>
              <a:rPr lang="en-US" dirty="0">
                <a:solidFill>
                  <a:schemeClr val="bg1"/>
                </a:solidFill>
              </a:rPr>
              <a:t>Pop the stack and set PC to the popped value</a:t>
            </a:r>
          </a:p>
        </p:txBody>
      </p:sp>
      <p:sp>
        <p:nvSpPr>
          <p:cNvPr id="15" name="TextBox 14">
            <a:extLst>
              <a:ext uri="{FF2B5EF4-FFF2-40B4-BE49-F238E27FC236}">
                <a16:creationId xmlns:a16="http://schemas.microsoft.com/office/drawing/2014/main" id="{CA9F70DB-B0AD-4F56-87F3-93798D4EF2DB}"/>
              </a:ext>
            </a:extLst>
          </p:cNvPr>
          <p:cNvSpPr txBox="1"/>
          <p:nvPr/>
        </p:nvSpPr>
        <p:spPr>
          <a:xfrm>
            <a:off x="2476576" y="2896644"/>
            <a:ext cx="2267834" cy="1200329"/>
          </a:xfrm>
          <a:prstGeom prst="rect">
            <a:avLst/>
          </a:prstGeom>
          <a:noFill/>
        </p:spPr>
        <p:txBody>
          <a:bodyPr wrap="square" rtlCol="0">
            <a:spAutoFit/>
          </a:bodyPr>
          <a:lstStyle/>
          <a:p>
            <a:r>
              <a:rPr lang="en-US" dirty="0">
                <a:solidFill>
                  <a:schemeClr val="bg1"/>
                </a:solidFill>
              </a:rPr>
              <a:t>OPCODE: 0x6208</a:t>
            </a:r>
          </a:p>
          <a:p>
            <a:r>
              <a:rPr lang="en-US" dirty="0">
                <a:solidFill>
                  <a:schemeClr val="bg1"/>
                </a:solidFill>
              </a:rPr>
              <a:t>Set V[x] to the value of the least significant Byte of the OPCODE</a:t>
            </a:r>
          </a:p>
        </p:txBody>
      </p:sp>
      <p:sp>
        <p:nvSpPr>
          <p:cNvPr id="16" name="TextBox 15">
            <a:extLst>
              <a:ext uri="{FF2B5EF4-FFF2-40B4-BE49-F238E27FC236}">
                <a16:creationId xmlns:a16="http://schemas.microsoft.com/office/drawing/2014/main" id="{218B174B-9B65-44D7-BE61-8B679770A9B7}"/>
              </a:ext>
            </a:extLst>
          </p:cNvPr>
          <p:cNvSpPr txBox="1"/>
          <p:nvPr/>
        </p:nvSpPr>
        <p:spPr>
          <a:xfrm>
            <a:off x="4912491" y="2952733"/>
            <a:ext cx="1767193" cy="2031325"/>
          </a:xfrm>
          <a:prstGeom prst="rect">
            <a:avLst/>
          </a:prstGeom>
          <a:noFill/>
        </p:spPr>
        <p:txBody>
          <a:bodyPr wrap="square" rtlCol="0">
            <a:spAutoFit/>
          </a:bodyPr>
          <a:lstStyle/>
          <a:p>
            <a:r>
              <a:rPr lang="en-US" dirty="0">
                <a:solidFill>
                  <a:schemeClr val="bg1"/>
                </a:solidFill>
              </a:rPr>
              <a:t>OPCODE: 0x1225</a:t>
            </a:r>
          </a:p>
          <a:p>
            <a:r>
              <a:rPr lang="en-US" dirty="0">
                <a:solidFill>
                  <a:schemeClr val="bg1"/>
                </a:solidFill>
              </a:rPr>
              <a:t>PC jumps to the address of the last 12 bits of the OPCODE</a:t>
            </a:r>
          </a:p>
          <a:p>
            <a:r>
              <a:rPr lang="en-US" dirty="0">
                <a:solidFill>
                  <a:schemeClr val="bg1"/>
                </a:solidFill>
              </a:rPr>
              <a:t>(0x225 = 549)</a:t>
            </a:r>
          </a:p>
        </p:txBody>
      </p:sp>
      <p:sp>
        <p:nvSpPr>
          <p:cNvPr id="17" name="TextBox 16">
            <a:extLst>
              <a:ext uri="{FF2B5EF4-FFF2-40B4-BE49-F238E27FC236}">
                <a16:creationId xmlns:a16="http://schemas.microsoft.com/office/drawing/2014/main" id="{33953D60-BCD8-44C2-B6A2-336AE9D5826A}"/>
              </a:ext>
            </a:extLst>
          </p:cNvPr>
          <p:cNvSpPr txBox="1"/>
          <p:nvPr/>
        </p:nvSpPr>
        <p:spPr>
          <a:xfrm>
            <a:off x="6847765" y="2887184"/>
            <a:ext cx="2038836" cy="1754326"/>
          </a:xfrm>
          <a:prstGeom prst="rect">
            <a:avLst/>
          </a:prstGeom>
          <a:noFill/>
        </p:spPr>
        <p:txBody>
          <a:bodyPr wrap="square" rtlCol="0">
            <a:spAutoFit/>
          </a:bodyPr>
          <a:lstStyle/>
          <a:p>
            <a:r>
              <a:rPr lang="en-US" dirty="0">
                <a:solidFill>
                  <a:schemeClr val="bg1"/>
                </a:solidFill>
              </a:rPr>
              <a:t>OPCODE: 0x2391</a:t>
            </a:r>
          </a:p>
          <a:p>
            <a:r>
              <a:rPr lang="en-US" dirty="0">
                <a:solidFill>
                  <a:schemeClr val="bg1"/>
                </a:solidFill>
              </a:rPr>
              <a:t>Push the next PC onto the stack and set PC to last 12 bits of the OPCODE</a:t>
            </a:r>
          </a:p>
          <a:p>
            <a:r>
              <a:rPr lang="en-US" dirty="0">
                <a:solidFill>
                  <a:schemeClr val="bg1"/>
                </a:solidFill>
              </a:rPr>
              <a:t>(0x391 = 913)</a:t>
            </a:r>
          </a:p>
        </p:txBody>
      </p:sp>
    </p:spTree>
    <p:extLst>
      <p:ext uri="{BB962C8B-B14F-4D97-AF65-F5344CB8AC3E}">
        <p14:creationId xmlns:p14="http://schemas.microsoft.com/office/powerpoint/2010/main" val="735538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38244" cy="5143500"/>
          </a:xfrm>
          <a:prstGeom prst="rect">
            <a:avLst/>
          </a:prstGeom>
        </p:spPr>
      </p:pic>
      <p:sp>
        <p:nvSpPr>
          <p:cNvPr id="2" name="Title 1"/>
          <p:cNvSpPr>
            <a:spLocks noGrp="1"/>
          </p:cNvSpPr>
          <p:nvPr>
            <p:ph type="ctrTitle"/>
          </p:nvPr>
        </p:nvSpPr>
        <p:spPr>
          <a:xfrm>
            <a:off x="4710693" y="2062702"/>
            <a:ext cx="4182098" cy="509048"/>
          </a:xfrm>
        </p:spPr>
        <p:txBody>
          <a:bodyPr>
            <a:noAutofit/>
          </a:bodyPr>
          <a:lstStyle/>
          <a:p>
            <a:pPr algn="r"/>
            <a:r>
              <a:rPr lang="en-US" sz="2700" b="1">
                <a:latin typeface="Helvetica" charset="0"/>
                <a:ea typeface="Helvetica" charset="0"/>
                <a:cs typeface="Helvetica" charset="0"/>
              </a:rPr>
              <a:t>Demo</a:t>
            </a:r>
            <a:endParaRPr lang="en-US" sz="2700" b="1" dirty="0">
              <a:latin typeface="Helvetica" charset="0"/>
              <a:ea typeface="Helvetica" charset="0"/>
              <a:cs typeface="Helvetica"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spTree>
    <p:extLst>
      <p:ext uri="{BB962C8B-B14F-4D97-AF65-F5344CB8AC3E}">
        <p14:creationId xmlns:p14="http://schemas.microsoft.com/office/powerpoint/2010/main" val="1308640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38244" cy="5143500"/>
          </a:xfrm>
          <a:prstGeom prst="rect">
            <a:avLst/>
          </a:prstGeom>
        </p:spPr>
      </p:pic>
      <p:sp>
        <p:nvSpPr>
          <p:cNvPr id="2" name="Title 1"/>
          <p:cNvSpPr>
            <a:spLocks noGrp="1"/>
          </p:cNvSpPr>
          <p:nvPr>
            <p:ph type="ctrTitle"/>
          </p:nvPr>
        </p:nvSpPr>
        <p:spPr>
          <a:xfrm>
            <a:off x="534116" y="2317226"/>
            <a:ext cx="4557503" cy="509048"/>
          </a:xfrm>
        </p:spPr>
        <p:txBody>
          <a:bodyPr>
            <a:noAutofit/>
          </a:bodyPr>
          <a:lstStyle/>
          <a:p>
            <a:pPr algn="l"/>
            <a:r>
              <a:rPr lang="en-US" sz="2700" b="1" dirty="0">
                <a:latin typeface="Helvetica" charset="0"/>
                <a:ea typeface="Helvetica" charset="0"/>
                <a:cs typeface="Helvetica" charset="0"/>
              </a:rPr>
              <a:t>Background</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spTree>
    <p:extLst>
      <p:ext uri="{BB962C8B-B14F-4D97-AF65-F5344CB8AC3E}">
        <p14:creationId xmlns:p14="http://schemas.microsoft.com/office/powerpoint/2010/main" val="1916507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451" y="273845"/>
            <a:ext cx="5004079" cy="640555"/>
          </a:xfrm>
        </p:spPr>
        <p:txBody>
          <a:bodyPr anchor="t">
            <a:normAutofit/>
          </a:bodyPr>
          <a:lstStyle/>
          <a:p>
            <a:r>
              <a:rPr lang="en-US" sz="3200" b="1" dirty="0">
                <a:solidFill>
                  <a:schemeClr val="bg1"/>
                </a:solidFill>
                <a:latin typeface="Helvetica" charset="0"/>
                <a:ea typeface="Helvetica" charset="0"/>
                <a:cs typeface="Helvetica" charset="0"/>
              </a:rPr>
              <a:t>What is Chip-8</a:t>
            </a:r>
          </a:p>
        </p:txBody>
      </p:sp>
      <p:sp>
        <p:nvSpPr>
          <p:cNvPr id="3" name="Rectangle 2">
            <a:extLst>
              <a:ext uri="{FF2B5EF4-FFF2-40B4-BE49-F238E27FC236}">
                <a16:creationId xmlns:a16="http://schemas.microsoft.com/office/drawing/2014/main" id="{62976CDE-FCDA-0F42-B315-E4ECC3693E26}"/>
              </a:ext>
            </a:extLst>
          </p:cNvPr>
          <p:cNvSpPr/>
          <p:nvPr/>
        </p:nvSpPr>
        <p:spPr>
          <a:xfrm>
            <a:off x="0" y="4918509"/>
            <a:ext cx="9144000" cy="224991"/>
          </a:xfrm>
          <a:prstGeom prst="rect">
            <a:avLst/>
          </a:prstGeom>
          <a:solidFill>
            <a:srgbClr val="FFC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A29"/>
              </a:solidFill>
            </a:endParaRPr>
          </a:p>
        </p:txBody>
      </p:sp>
      <p:pic>
        <p:nvPicPr>
          <p:cNvPr id="4" name="Picture 3">
            <a:extLst>
              <a:ext uri="{FF2B5EF4-FFF2-40B4-BE49-F238E27FC236}">
                <a16:creationId xmlns:a16="http://schemas.microsoft.com/office/drawing/2014/main" id="{A9DC714B-C2B3-724E-B91B-7BE3D953CC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sp>
        <p:nvSpPr>
          <p:cNvPr id="5" name="TextBox 4">
            <a:extLst>
              <a:ext uri="{FF2B5EF4-FFF2-40B4-BE49-F238E27FC236}">
                <a16:creationId xmlns:a16="http://schemas.microsoft.com/office/drawing/2014/main" id="{0EC2D841-7C5C-42C0-A0EE-685B456E75A7}"/>
              </a:ext>
            </a:extLst>
          </p:cNvPr>
          <p:cNvSpPr txBox="1"/>
          <p:nvPr/>
        </p:nvSpPr>
        <p:spPr>
          <a:xfrm>
            <a:off x="226347" y="898821"/>
            <a:ext cx="8691305" cy="313932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Interpreted programming language used in DIY computers in the 1970s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Used in the COSMAC VIP, DREAM 6800, and ETI 660 computers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Make it easier to develop games across different systems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Typical system spec:</a:t>
            </a:r>
          </a:p>
          <a:p>
            <a:pPr marL="742950" lvl="1" indent="-285750">
              <a:buFont typeface="Arial" panose="020B0604020202020204" pitchFamily="34" charset="0"/>
              <a:buChar char="•"/>
            </a:pPr>
            <a:r>
              <a:rPr lang="en-US" dirty="0">
                <a:solidFill>
                  <a:schemeClr val="bg1"/>
                </a:solidFill>
              </a:rPr>
              <a:t>8-bit processor</a:t>
            </a:r>
          </a:p>
          <a:p>
            <a:pPr marL="742950" lvl="1" indent="-285750">
              <a:buFont typeface="Arial" panose="020B0604020202020204" pitchFamily="34" charset="0"/>
              <a:buChar char="•"/>
            </a:pPr>
            <a:r>
              <a:rPr lang="en-US" dirty="0">
                <a:solidFill>
                  <a:schemeClr val="bg1"/>
                </a:solidFill>
              </a:rPr>
              <a:t>64x32 pixel television display</a:t>
            </a:r>
          </a:p>
          <a:p>
            <a:pPr marL="742950" lvl="1" indent="-285750">
              <a:buFont typeface="Arial" panose="020B0604020202020204" pitchFamily="34" charset="0"/>
              <a:buChar char="•"/>
            </a:pPr>
            <a:r>
              <a:rPr lang="en-US" dirty="0">
                <a:solidFill>
                  <a:schemeClr val="bg1"/>
                </a:solidFill>
              </a:rPr>
              <a:t>4KB of RAM</a:t>
            </a:r>
          </a:p>
          <a:p>
            <a:pPr marL="742950" lvl="1" indent="-285750">
              <a:buFont typeface="Arial" panose="020B0604020202020204" pitchFamily="34" charset="0"/>
              <a:buChar char="•"/>
            </a:pPr>
            <a:r>
              <a:rPr lang="en-US" dirty="0">
                <a:solidFill>
                  <a:schemeClr val="bg1"/>
                </a:solidFill>
              </a:rPr>
              <a:t>16-key keyboard</a:t>
            </a:r>
          </a:p>
        </p:txBody>
      </p:sp>
    </p:spTree>
    <p:extLst>
      <p:ext uri="{BB962C8B-B14F-4D97-AF65-F5344CB8AC3E}">
        <p14:creationId xmlns:p14="http://schemas.microsoft.com/office/powerpoint/2010/main" val="1294304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6366" y="274638"/>
            <a:ext cx="6199188" cy="754727"/>
          </a:xfrm>
        </p:spPr>
        <p:txBody>
          <a:bodyPr anchor="t">
            <a:noAutofit/>
          </a:bodyPr>
          <a:lstStyle/>
          <a:p>
            <a:r>
              <a:rPr lang="en-US" sz="3200" b="1" dirty="0">
                <a:solidFill>
                  <a:schemeClr val="bg1"/>
                </a:solidFill>
                <a:latin typeface="Helvetica" charset="0"/>
                <a:ea typeface="Helvetica" charset="0"/>
                <a:cs typeface="Helvetica" charset="0"/>
              </a:rPr>
              <a:t>Memory</a:t>
            </a:r>
          </a:p>
        </p:txBody>
      </p:sp>
      <p:sp>
        <p:nvSpPr>
          <p:cNvPr id="6" name="Rectangle 5">
            <a:extLst>
              <a:ext uri="{FF2B5EF4-FFF2-40B4-BE49-F238E27FC236}">
                <a16:creationId xmlns:a16="http://schemas.microsoft.com/office/drawing/2014/main" id="{A832D11D-7247-EF43-B359-E75C02002435}"/>
              </a:ext>
            </a:extLst>
          </p:cNvPr>
          <p:cNvSpPr/>
          <p:nvPr/>
        </p:nvSpPr>
        <p:spPr>
          <a:xfrm>
            <a:off x="0" y="4918509"/>
            <a:ext cx="9144000" cy="224991"/>
          </a:xfrm>
          <a:prstGeom prst="rect">
            <a:avLst/>
          </a:prstGeom>
          <a:solidFill>
            <a:srgbClr val="FFC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A29"/>
              </a:solidFill>
            </a:endParaRPr>
          </a:p>
        </p:txBody>
      </p:sp>
      <p:pic>
        <p:nvPicPr>
          <p:cNvPr id="5" name="Picture 4">
            <a:extLst>
              <a:ext uri="{FF2B5EF4-FFF2-40B4-BE49-F238E27FC236}">
                <a16:creationId xmlns:a16="http://schemas.microsoft.com/office/drawing/2014/main" id="{9699C260-46CB-D542-B697-F51D260804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sp>
        <p:nvSpPr>
          <p:cNvPr id="8" name="TextBox 7">
            <a:extLst>
              <a:ext uri="{FF2B5EF4-FFF2-40B4-BE49-F238E27FC236}">
                <a16:creationId xmlns:a16="http://schemas.microsoft.com/office/drawing/2014/main" id="{34D11A92-B727-4402-B90C-DCD88616424F}"/>
              </a:ext>
            </a:extLst>
          </p:cNvPr>
          <p:cNvSpPr txBox="1"/>
          <p:nvPr/>
        </p:nvSpPr>
        <p:spPr>
          <a:xfrm>
            <a:off x="149567" y="898821"/>
            <a:ext cx="8691305"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Addressable memory range [0x000, 0xFFF]</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Program-usable addresses start at 0x200</a:t>
            </a:r>
          </a:p>
          <a:p>
            <a:pPr marL="742950" lvl="1" indent="-285750">
              <a:buFont typeface="Arial" panose="020B0604020202020204" pitchFamily="34" charset="0"/>
              <a:buChar char="•"/>
            </a:pPr>
            <a:r>
              <a:rPr lang="en-US" dirty="0">
                <a:solidFill>
                  <a:schemeClr val="bg1"/>
                </a:solidFill>
              </a:rPr>
              <a:t>Exception: ETI 660 programs start at 0x600</a:t>
            </a:r>
          </a:p>
        </p:txBody>
      </p:sp>
      <p:pic>
        <p:nvPicPr>
          <p:cNvPr id="4" name="Picture 3">
            <a:extLst>
              <a:ext uri="{FF2B5EF4-FFF2-40B4-BE49-F238E27FC236}">
                <a16:creationId xmlns:a16="http://schemas.microsoft.com/office/drawing/2014/main" id="{CD3E387D-5CA9-406D-A9D9-B80CAD67BDFC}"/>
              </a:ext>
            </a:extLst>
          </p:cNvPr>
          <p:cNvPicPr>
            <a:picLocks noChangeAspect="1"/>
          </p:cNvPicPr>
          <p:nvPr/>
        </p:nvPicPr>
        <p:blipFill>
          <a:blip r:embed="rId4"/>
          <a:stretch>
            <a:fillRect/>
          </a:stretch>
        </p:blipFill>
        <p:spPr>
          <a:xfrm>
            <a:off x="4962889" y="1133736"/>
            <a:ext cx="4181111" cy="2905200"/>
          </a:xfrm>
          <a:prstGeom prst="rect">
            <a:avLst/>
          </a:prstGeom>
        </p:spPr>
      </p:pic>
    </p:spTree>
    <p:extLst>
      <p:ext uri="{BB962C8B-B14F-4D97-AF65-F5344CB8AC3E}">
        <p14:creationId xmlns:p14="http://schemas.microsoft.com/office/powerpoint/2010/main" val="93289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6366" y="274638"/>
            <a:ext cx="6199188" cy="754727"/>
          </a:xfrm>
        </p:spPr>
        <p:txBody>
          <a:bodyPr anchor="t">
            <a:noAutofit/>
          </a:bodyPr>
          <a:lstStyle/>
          <a:p>
            <a:r>
              <a:rPr lang="en-US" sz="3200" b="1" dirty="0">
                <a:solidFill>
                  <a:schemeClr val="bg1"/>
                </a:solidFill>
                <a:latin typeface="Helvetica" charset="0"/>
                <a:ea typeface="Helvetica" charset="0"/>
                <a:cs typeface="Helvetica" charset="0"/>
              </a:rPr>
              <a:t>Registers</a:t>
            </a:r>
          </a:p>
        </p:txBody>
      </p:sp>
      <p:sp>
        <p:nvSpPr>
          <p:cNvPr id="6" name="Rectangle 5">
            <a:extLst>
              <a:ext uri="{FF2B5EF4-FFF2-40B4-BE49-F238E27FC236}">
                <a16:creationId xmlns:a16="http://schemas.microsoft.com/office/drawing/2014/main" id="{A832D11D-7247-EF43-B359-E75C02002435}"/>
              </a:ext>
            </a:extLst>
          </p:cNvPr>
          <p:cNvSpPr/>
          <p:nvPr/>
        </p:nvSpPr>
        <p:spPr>
          <a:xfrm>
            <a:off x="0" y="4918509"/>
            <a:ext cx="9144000" cy="224991"/>
          </a:xfrm>
          <a:prstGeom prst="rect">
            <a:avLst/>
          </a:prstGeom>
          <a:solidFill>
            <a:srgbClr val="FFC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A29"/>
              </a:solidFill>
            </a:endParaRPr>
          </a:p>
        </p:txBody>
      </p:sp>
      <p:pic>
        <p:nvPicPr>
          <p:cNvPr id="5" name="Picture 4">
            <a:extLst>
              <a:ext uri="{FF2B5EF4-FFF2-40B4-BE49-F238E27FC236}">
                <a16:creationId xmlns:a16="http://schemas.microsoft.com/office/drawing/2014/main" id="{9699C260-46CB-D542-B697-F51D260804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sp>
        <p:nvSpPr>
          <p:cNvPr id="8" name="TextBox 7">
            <a:extLst>
              <a:ext uri="{FF2B5EF4-FFF2-40B4-BE49-F238E27FC236}">
                <a16:creationId xmlns:a16="http://schemas.microsoft.com/office/drawing/2014/main" id="{34D11A92-B727-4402-B90C-DCD88616424F}"/>
              </a:ext>
            </a:extLst>
          </p:cNvPr>
          <p:cNvSpPr txBox="1"/>
          <p:nvPr/>
        </p:nvSpPr>
        <p:spPr>
          <a:xfrm>
            <a:off x="149567" y="898821"/>
            <a:ext cx="8691305"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16 8-bit general-purpose registers (V[x] and V[y])</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2 8-bit registers for the timer for the sound</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16-bit PC</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8-bit stack pointer</a:t>
            </a:r>
          </a:p>
        </p:txBody>
      </p:sp>
    </p:spTree>
    <p:extLst>
      <p:ext uri="{BB962C8B-B14F-4D97-AF65-F5344CB8AC3E}">
        <p14:creationId xmlns:p14="http://schemas.microsoft.com/office/powerpoint/2010/main" val="3173953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1291" cy="5143500"/>
          </a:xfrm>
          <a:prstGeom prst="rect">
            <a:avLst/>
          </a:prstGeom>
        </p:spPr>
      </p:pic>
      <p:pic>
        <p:nvPicPr>
          <p:cNvPr id="4" name="Picture 3">
            <a:extLst>
              <a:ext uri="{FF2B5EF4-FFF2-40B4-BE49-F238E27FC236}">
                <a16:creationId xmlns:a16="http://schemas.microsoft.com/office/drawing/2014/main" id="{AEB598E2-ED2B-F841-9C83-5B9D142D9F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sp>
        <p:nvSpPr>
          <p:cNvPr id="5" name="Title 1">
            <a:extLst>
              <a:ext uri="{FF2B5EF4-FFF2-40B4-BE49-F238E27FC236}">
                <a16:creationId xmlns:a16="http://schemas.microsoft.com/office/drawing/2014/main" id="{5E4EFC62-16D3-40B5-B96D-2D144909C9D0}"/>
              </a:ext>
            </a:extLst>
          </p:cNvPr>
          <p:cNvSpPr txBox="1">
            <a:spLocks/>
          </p:cNvSpPr>
          <p:nvPr/>
        </p:nvSpPr>
        <p:spPr>
          <a:xfrm>
            <a:off x="534116" y="2317226"/>
            <a:ext cx="4557503" cy="509048"/>
          </a:xfrm>
          <a:prstGeom prst="rect">
            <a:avLst/>
          </a:prstGeom>
        </p:spPr>
        <p:txBody>
          <a:bodyPr>
            <a:noAutofit/>
          </a:bodyPr>
          <a:lstStyle>
            <a:lvl1pPr algn="l" defTabSz="685800" rtl="0" eaLnBrk="1" latinLnBrk="0" hangingPunct="1">
              <a:lnSpc>
                <a:spcPct val="90000"/>
              </a:lnSpc>
              <a:spcBef>
                <a:spcPct val="0"/>
              </a:spcBef>
              <a:buNone/>
              <a:defRPr sz="3300" b="0" i="0" kern="1200">
                <a:solidFill>
                  <a:schemeClr val="tx1"/>
                </a:solidFill>
                <a:latin typeface="Helvetica Neue Medium" charset="0"/>
                <a:ea typeface="Helvetica Neue Medium" charset="0"/>
                <a:cs typeface="Helvetica Neue Medium" charset="0"/>
              </a:defRPr>
            </a:lvl1pPr>
          </a:lstStyle>
          <a:p>
            <a:r>
              <a:rPr lang="en-US" sz="2700" b="1" dirty="0">
                <a:solidFill>
                  <a:schemeClr val="bg1"/>
                </a:solidFill>
                <a:latin typeface="Helvetica" charset="0"/>
                <a:ea typeface="Helvetica" charset="0"/>
                <a:cs typeface="Helvetica" charset="0"/>
              </a:rPr>
              <a:t>Implementation</a:t>
            </a:r>
          </a:p>
        </p:txBody>
      </p:sp>
    </p:spTree>
    <p:extLst>
      <p:ext uri="{BB962C8B-B14F-4D97-AF65-F5344CB8AC3E}">
        <p14:creationId xmlns:p14="http://schemas.microsoft.com/office/powerpoint/2010/main" val="16113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403" y="263797"/>
            <a:ext cx="5878285" cy="994172"/>
          </a:xfrm>
        </p:spPr>
        <p:txBody>
          <a:bodyPr>
            <a:normAutofit/>
          </a:bodyPr>
          <a:lstStyle/>
          <a:p>
            <a:r>
              <a:rPr lang="en-US" sz="3200" b="1" dirty="0">
                <a:solidFill>
                  <a:schemeClr val="bg1"/>
                </a:solidFill>
                <a:latin typeface="Helvetica" charset="0"/>
                <a:ea typeface="Helvetica" charset="0"/>
                <a:cs typeface="Helvetica" charset="0"/>
              </a:rPr>
              <a:t>Running environment</a:t>
            </a:r>
          </a:p>
        </p:txBody>
      </p:sp>
      <p:sp>
        <p:nvSpPr>
          <p:cNvPr id="4" name="Rectangle 3">
            <a:extLst>
              <a:ext uri="{FF2B5EF4-FFF2-40B4-BE49-F238E27FC236}">
                <a16:creationId xmlns:a16="http://schemas.microsoft.com/office/drawing/2014/main" id="{75F26C80-0BF5-7B42-929D-94D1E29BA029}"/>
              </a:ext>
            </a:extLst>
          </p:cNvPr>
          <p:cNvSpPr/>
          <p:nvPr/>
        </p:nvSpPr>
        <p:spPr>
          <a:xfrm>
            <a:off x="0" y="4918509"/>
            <a:ext cx="9144000" cy="224991"/>
          </a:xfrm>
          <a:prstGeom prst="rect">
            <a:avLst/>
          </a:prstGeom>
          <a:solidFill>
            <a:srgbClr val="FFC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A29"/>
              </a:solidFill>
            </a:endParaRPr>
          </a:p>
        </p:txBody>
      </p:sp>
      <p:pic>
        <p:nvPicPr>
          <p:cNvPr id="5" name="Picture 4">
            <a:extLst>
              <a:ext uri="{FF2B5EF4-FFF2-40B4-BE49-F238E27FC236}">
                <a16:creationId xmlns:a16="http://schemas.microsoft.com/office/drawing/2014/main" id="{8B3D7C53-3D46-6044-B74C-F9804CF650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sp>
        <p:nvSpPr>
          <p:cNvPr id="6" name="TextBox 5">
            <a:extLst>
              <a:ext uri="{FF2B5EF4-FFF2-40B4-BE49-F238E27FC236}">
                <a16:creationId xmlns:a16="http://schemas.microsoft.com/office/drawing/2014/main" id="{5D50FDFB-C822-450E-B1DB-4CDA2AC35A97}"/>
              </a:ext>
            </a:extLst>
          </p:cNvPr>
          <p:cNvSpPr txBox="1"/>
          <p:nvPr/>
        </p:nvSpPr>
        <p:spPr>
          <a:xfrm>
            <a:off x="226347" y="1115206"/>
            <a:ext cx="8691305"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JavaScript-based emulator that runs Chip-8 ROMs on browsers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Goal: Able to run on all JavaScript-enabled browsers</a:t>
            </a:r>
          </a:p>
        </p:txBody>
      </p:sp>
    </p:spTree>
    <p:extLst>
      <p:ext uri="{BB962C8B-B14F-4D97-AF65-F5344CB8AC3E}">
        <p14:creationId xmlns:p14="http://schemas.microsoft.com/office/powerpoint/2010/main" val="4771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F26C80-0BF5-7B42-929D-94D1E29BA029}"/>
              </a:ext>
            </a:extLst>
          </p:cNvPr>
          <p:cNvSpPr/>
          <p:nvPr/>
        </p:nvSpPr>
        <p:spPr>
          <a:xfrm>
            <a:off x="0" y="4918509"/>
            <a:ext cx="9144000" cy="224991"/>
          </a:xfrm>
          <a:prstGeom prst="rect">
            <a:avLst/>
          </a:prstGeom>
          <a:solidFill>
            <a:srgbClr val="FFC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A29"/>
              </a:solidFill>
            </a:endParaRPr>
          </a:p>
        </p:txBody>
      </p:sp>
      <p:pic>
        <p:nvPicPr>
          <p:cNvPr id="5" name="Picture 4">
            <a:extLst>
              <a:ext uri="{FF2B5EF4-FFF2-40B4-BE49-F238E27FC236}">
                <a16:creationId xmlns:a16="http://schemas.microsoft.com/office/drawing/2014/main" id="{8B3D7C53-3D46-6044-B74C-F9804CF650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9" name="Picture 8">
            <a:extLst>
              <a:ext uri="{FF2B5EF4-FFF2-40B4-BE49-F238E27FC236}">
                <a16:creationId xmlns:a16="http://schemas.microsoft.com/office/drawing/2014/main" id="{E374D24C-8A6A-4A43-A037-E39BDC14351D}"/>
              </a:ext>
            </a:extLst>
          </p:cNvPr>
          <p:cNvPicPr>
            <a:picLocks noChangeAspect="1"/>
          </p:cNvPicPr>
          <p:nvPr/>
        </p:nvPicPr>
        <p:blipFill>
          <a:blip r:embed="rId4"/>
          <a:stretch>
            <a:fillRect/>
          </a:stretch>
        </p:blipFill>
        <p:spPr>
          <a:xfrm>
            <a:off x="5079608" y="416450"/>
            <a:ext cx="3385374" cy="2183220"/>
          </a:xfrm>
          <a:prstGeom prst="rect">
            <a:avLst/>
          </a:prstGeom>
        </p:spPr>
      </p:pic>
      <p:sp>
        <p:nvSpPr>
          <p:cNvPr id="10" name="TextBox 9">
            <a:extLst>
              <a:ext uri="{FF2B5EF4-FFF2-40B4-BE49-F238E27FC236}">
                <a16:creationId xmlns:a16="http://schemas.microsoft.com/office/drawing/2014/main" id="{C84D1AF2-C2F6-4DCF-B9DA-36E0286E8D44}"/>
              </a:ext>
            </a:extLst>
          </p:cNvPr>
          <p:cNvSpPr txBox="1"/>
          <p:nvPr/>
        </p:nvSpPr>
        <p:spPr>
          <a:xfrm>
            <a:off x="239346" y="71244"/>
            <a:ext cx="3281516" cy="369332"/>
          </a:xfrm>
          <a:prstGeom prst="rect">
            <a:avLst/>
          </a:prstGeom>
          <a:noFill/>
        </p:spPr>
        <p:txBody>
          <a:bodyPr wrap="square" rtlCol="0">
            <a:spAutoFit/>
          </a:bodyPr>
          <a:lstStyle/>
          <a:p>
            <a:r>
              <a:rPr lang="en-US" dirty="0">
                <a:solidFill>
                  <a:schemeClr val="bg1"/>
                </a:solidFill>
              </a:rPr>
              <a:t>Screen output</a:t>
            </a:r>
          </a:p>
        </p:txBody>
      </p:sp>
      <p:pic>
        <p:nvPicPr>
          <p:cNvPr id="12" name="Picture 11">
            <a:extLst>
              <a:ext uri="{FF2B5EF4-FFF2-40B4-BE49-F238E27FC236}">
                <a16:creationId xmlns:a16="http://schemas.microsoft.com/office/drawing/2014/main" id="{803A75CF-769F-4F77-8667-7ADABEE19999}"/>
              </a:ext>
            </a:extLst>
          </p:cNvPr>
          <p:cNvPicPr>
            <a:picLocks noChangeAspect="1"/>
          </p:cNvPicPr>
          <p:nvPr/>
        </p:nvPicPr>
        <p:blipFill>
          <a:blip r:embed="rId5"/>
          <a:stretch>
            <a:fillRect/>
          </a:stretch>
        </p:blipFill>
        <p:spPr>
          <a:xfrm>
            <a:off x="168371" y="413121"/>
            <a:ext cx="3027165" cy="2571750"/>
          </a:xfrm>
          <a:prstGeom prst="rect">
            <a:avLst/>
          </a:prstGeom>
        </p:spPr>
      </p:pic>
      <p:sp>
        <p:nvSpPr>
          <p:cNvPr id="13" name="TextBox 12">
            <a:extLst>
              <a:ext uri="{FF2B5EF4-FFF2-40B4-BE49-F238E27FC236}">
                <a16:creationId xmlns:a16="http://schemas.microsoft.com/office/drawing/2014/main" id="{F9EC8009-B6E0-47F3-9631-55781DA78029}"/>
              </a:ext>
            </a:extLst>
          </p:cNvPr>
          <p:cNvSpPr txBox="1"/>
          <p:nvPr/>
        </p:nvSpPr>
        <p:spPr>
          <a:xfrm>
            <a:off x="5243632" y="79562"/>
            <a:ext cx="3281516" cy="369332"/>
          </a:xfrm>
          <a:prstGeom prst="rect">
            <a:avLst/>
          </a:prstGeom>
          <a:noFill/>
        </p:spPr>
        <p:txBody>
          <a:bodyPr wrap="square" rtlCol="0">
            <a:spAutoFit/>
          </a:bodyPr>
          <a:lstStyle/>
          <a:p>
            <a:r>
              <a:rPr lang="en-US" dirty="0">
                <a:solidFill>
                  <a:schemeClr val="bg1"/>
                </a:solidFill>
              </a:rPr>
              <a:t>Speaker</a:t>
            </a:r>
          </a:p>
        </p:txBody>
      </p:sp>
      <p:pic>
        <p:nvPicPr>
          <p:cNvPr id="16" name="Picture 15" descr="A picture containing electronics, calculator, typewriter&#10;&#10;Description automatically generated">
            <a:extLst>
              <a:ext uri="{FF2B5EF4-FFF2-40B4-BE49-F238E27FC236}">
                <a16:creationId xmlns:a16="http://schemas.microsoft.com/office/drawing/2014/main" id="{1A914B93-D524-45A8-BA92-07C242772897}"/>
              </a:ext>
            </a:extLst>
          </p:cNvPr>
          <p:cNvPicPr>
            <a:picLocks noChangeAspect="1"/>
          </p:cNvPicPr>
          <p:nvPr/>
        </p:nvPicPr>
        <p:blipFill>
          <a:blip r:embed="rId6"/>
          <a:stretch>
            <a:fillRect/>
          </a:stretch>
        </p:blipFill>
        <p:spPr>
          <a:xfrm>
            <a:off x="148606" y="3055583"/>
            <a:ext cx="1792213" cy="1792213"/>
          </a:xfrm>
          <a:prstGeom prst="rect">
            <a:avLst/>
          </a:prstGeom>
        </p:spPr>
      </p:pic>
      <p:pic>
        <p:nvPicPr>
          <p:cNvPr id="18" name="Picture 17">
            <a:extLst>
              <a:ext uri="{FF2B5EF4-FFF2-40B4-BE49-F238E27FC236}">
                <a16:creationId xmlns:a16="http://schemas.microsoft.com/office/drawing/2014/main" id="{8C4D65C3-B9DF-4618-9469-6D68B7226E57}"/>
              </a:ext>
            </a:extLst>
          </p:cNvPr>
          <p:cNvPicPr>
            <a:picLocks noChangeAspect="1"/>
          </p:cNvPicPr>
          <p:nvPr/>
        </p:nvPicPr>
        <p:blipFill>
          <a:blip r:embed="rId7"/>
          <a:stretch>
            <a:fillRect/>
          </a:stretch>
        </p:blipFill>
        <p:spPr>
          <a:xfrm>
            <a:off x="3206233" y="2852345"/>
            <a:ext cx="772675" cy="1995451"/>
          </a:xfrm>
          <a:prstGeom prst="rect">
            <a:avLst/>
          </a:prstGeom>
        </p:spPr>
      </p:pic>
      <p:cxnSp>
        <p:nvCxnSpPr>
          <p:cNvPr id="20" name="Straight Arrow Connector 19">
            <a:extLst>
              <a:ext uri="{FF2B5EF4-FFF2-40B4-BE49-F238E27FC236}">
                <a16:creationId xmlns:a16="http://schemas.microsoft.com/office/drawing/2014/main" id="{69A342C4-0869-42BF-8742-A877B2624041}"/>
              </a:ext>
            </a:extLst>
          </p:cNvPr>
          <p:cNvCxnSpPr/>
          <p:nvPr/>
        </p:nvCxnSpPr>
        <p:spPr>
          <a:xfrm>
            <a:off x="1975385" y="3885427"/>
            <a:ext cx="108192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0C6BC3A6-38D9-47E3-BE7F-96F02C3EC2D7}"/>
              </a:ext>
            </a:extLst>
          </p:cNvPr>
          <p:cNvCxnSpPr/>
          <p:nvPr/>
        </p:nvCxnSpPr>
        <p:spPr>
          <a:xfrm>
            <a:off x="4048490" y="3885427"/>
            <a:ext cx="108192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3" name="Picture 22" descr="Table&#10;&#10;Description automatically generated with medium confidence">
            <a:extLst>
              <a:ext uri="{FF2B5EF4-FFF2-40B4-BE49-F238E27FC236}">
                <a16:creationId xmlns:a16="http://schemas.microsoft.com/office/drawing/2014/main" id="{AF2E6709-CB62-4F72-A729-338BC17EEB1F}"/>
              </a:ext>
            </a:extLst>
          </p:cNvPr>
          <p:cNvPicPr>
            <a:picLocks noChangeAspect="1"/>
          </p:cNvPicPr>
          <p:nvPr/>
        </p:nvPicPr>
        <p:blipFill>
          <a:blip r:embed="rId8"/>
          <a:stretch>
            <a:fillRect/>
          </a:stretch>
        </p:blipFill>
        <p:spPr>
          <a:xfrm>
            <a:off x="5256870" y="3086856"/>
            <a:ext cx="3809524" cy="1266667"/>
          </a:xfrm>
          <a:prstGeom prst="rect">
            <a:avLst/>
          </a:prstGeom>
        </p:spPr>
      </p:pic>
    </p:spTree>
    <p:extLst>
      <p:ext uri="{BB962C8B-B14F-4D97-AF65-F5344CB8AC3E}">
        <p14:creationId xmlns:p14="http://schemas.microsoft.com/office/powerpoint/2010/main" val="930140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708BC6-A863-4048-A5D5-A6276400DAC5}"/>
              </a:ext>
            </a:extLst>
          </p:cNvPr>
          <p:cNvSpPr txBox="1"/>
          <p:nvPr/>
        </p:nvSpPr>
        <p:spPr>
          <a:xfrm>
            <a:off x="226347" y="214769"/>
            <a:ext cx="8691305"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Chip-8 manual:  http://devernay.free.fr/hacks/chip8/C8TECH10.HTM</a:t>
            </a:r>
          </a:p>
        </p:txBody>
      </p:sp>
      <p:pic>
        <p:nvPicPr>
          <p:cNvPr id="6" name="Picture 5">
            <a:extLst>
              <a:ext uri="{FF2B5EF4-FFF2-40B4-BE49-F238E27FC236}">
                <a16:creationId xmlns:a16="http://schemas.microsoft.com/office/drawing/2014/main" id="{398B92AA-8A54-45A7-8895-0E41184E6697}"/>
              </a:ext>
            </a:extLst>
          </p:cNvPr>
          <p:cNvPicPr>
            <a:picLocks noChangeAspect="1"/>
          </p:cNvPicPr>
          <p:nvPr/>
        </p:nvPicPr>
        <p:blipFill>
          <a:blip r:embed="rId3"/>
          <a:stretch>
            <a:fillRect/>
          </a:stretch>
        </p:blipFill>
        <p:spPr>
          <a:xfrm>
            <a:off x="489617" y="584101"/>
            <a:ext cx="6867464" cy="4197075"/>
          </a:xfrm>
          <a:prstGeom prst="rect">
            <a:avLst/>
          </a:prstGeom>
        </p:spPr>
      </p:pic>
      <p:sp>
        <p:nvSpPr>
          <p:cNvPr id="7" name="Rectangle 6">
            <a:extLst>
              <a:ext uri="{FF2B5EF4-FFF2-40B4-BE49-F238E27FC236}">
                <a16:creationId xmlns:a16="http://schemas.microsoft.com/office/drawing/2014/main" id="{ECF3538F-E19E-4417-AD58-F4F5158AB0BC}"/>
              </a:ext>
            </a:extLst>
          </p:cNvPr>
          <p:cNvSpPr/>
          <p:nvPr/>
        </p:nvSpPr>
        <p:spPr>
          <a:xfrm>
            <a:off x="0" y="4918509"/>
            <a:ext cx="9144000" cy="224991"/>
          </a:xfrm>
          <a:prstGeom prst="rect">
            <a:avLst/>
          </a:prstGeom>
          <a:solidFill>
            <a:srgbClr val="FFC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A29"/>
              </a:solidFill>
            </a:endParaRPr>
          </a:p>
        </p:txBody>
      </p:sp>
      <p:pic>
        <p:nvPicPr>
          <p:cNvPr id="8" name="Picture 7">
            <a:extLst>
              <a:ext uri="{FF2B5EF4-FFF2-40B4-BE49-F238E27FC236}">
                <a16:creationId xmlns:a16="http://schemas.microsoft.com/office/drawing/2014/main" id="{09D33F73-539C-44F8-8625-BAD9B3424C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spTree>
    <p:extLst>
      <p:ext uri="{BB962C8B-B14F-4D97-AF65-F5344CB8AC3E}">
        <p14:creationId xmlns:p14="http://schemas.microsoft.com/office/powerpoint/2010/main" val="11373626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2D7B9216-7398-604A-B9FD-D1480978F082}" vid="{A9DCC503-974D-6543-8D56-03BC16D15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UCF Brand-Wide Format Powerpoint</Template>
  <TotalTime>5166</TotalTime>
  <Words>881</Words>
  <Application>Microsoft Office PowerPoint</Application>
  <PresentationFormat>On-screen Show (16:9)</PresentationFormat>
  <Paragraphs>81</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Helvetica Neue</vt:lpstr>
      <vt:lpstr>Helvetica Neue Medium</vt:lpstr>
      <vt:lpstr>Arial</vt:lpstr>
      <vt:lpstr>Calibri</vt:lpstr>
      <vt:lpstr>Helvetica</vt:lpstr>
      <vt:lpstr>Office Theme</vt:lpstr>
      <vt:lpstr>Chip-8 Emulator/Interpreter Dat Nguyen</vt:lpstr>
      <vt:lpstr>Background</vt:lpstr>
      <vt:lpstr>What is Chip-8</vt:lpstr>
      <vt:lpstr>Memory</vt:lpstr>
      <vt:lpstr>Registers</vt:lpstr>
      <vt:lpstr>PowerPoint Presentation</vt:lpstr>
      <vt:lpstr>Running environment</vt:lpstr>
      <vt:lpstr>PowerPoint Presentation</vt:lpstr>
      <vt:lpstr>PowerPoint Presentation</vt:lpstr>
      <vt:lpstr>Testing</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Title VERSION A</dc:title>
  <dc:creator>Microsoft Office User</dc:creator>
  <cp:lastModifiedBy>Dat Nguyen</cp:lastModifiedBy>
  <cp:revision>56</cp:revision>
  <cp:lastPrinted>2019-12-02T20:57:55Z</cp:lastPrinted>
  <dcterms:created xsi:type="dcterms:W3CDTF">2016-09-13T13:48:42Z</dcterms:created>
  <dcterms:modified xsi:type="dcterms:W3CDTF">2021-04-29T23:37:30Z</dcterms:modified>
</cp:coreProperties>
</file>