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handoutMasterIdLst>
    <p:handoutMasterId r:id="rId17"/>
  </p:handoutMasterIdLst>
  <p:sldIdLst>
    <p:sldId id="261" r:id="rId2"/>
    <p:sldId id="263" r:id="rId3"/>
    <p:sldId id="285" r:id="rId4"/>
    <p:sldId id="284" r:id="rId5"/>
    <p:sldId id="286" r:id="rId6"/>
    <p:sldId id="276" r:id="rId7"/>
    <p:sldId id="287" r:id="rId8"/>
    <p:sldId id="288" r:id="rId9"/>
    <p:sldId id="289" r:id="rId10"/>
    <p:sldId id="290" r:id="rId11"/>
    <p:sldId id="291" r:id="rId12"/>
    <p:sldId id="292" r:id="rId13"/>
    <p:sldId id="280" r:id="rId14"/>
    <p:sldId id="281" r:id="rId15"/>
  </p:sldIdLst>
  <p:sldSz cx="9144000" cy="5143500" type="screen16x9"/>
  <p:notesSz cx="9144000" cy="6858000"/>
  <p:embeddedFontLst>
    <p:embeddedFont>
      <p:font typeface="Oswald" panose="020B0604020202020204" charset="0"/>
      <p:regular r:id="rId18"/>
      <p:bold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4341A-4EE2-4885-B17D-4086B769AF5B}">
  <a:tblStyle styleId="{9064341A-4EE2-4885-B17D-4086B769AF5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4" autoAdjust="0"/>
  </p:normalViewPr>
  <p:slideViewPr>
    <p:cSldViewPr snapToGrid="0">
      <p:cViewPr varScale="1">
        <p:scale>
          <a:sx n="91" d="100"/>
          <a:sy n="91" d="100"/>
        </p:scale>
        <p:origin x="78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4" d="100"/>
          <a:sy n="74" d="100"/>
        </p:scale>
        <p:origin x="192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904B0E24-3C6A-4D15-B690-082440D2144E}" type="datetimeFigureOut">
              <a:rPr lang="en-US" smtClean="0"/>
              <a:t>1/14/2019</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330E8F95-0ED7-4C93-9CD6-1202C100CD2C}" type="slidenum">
              <a:rPr lang="en-US" smtClean="0"/>
              <a:t>‹#›</a:t>
            </a:fld>
            <a:endParaRPr lang="en-US"/>
          </a:p>
        </p:txBody>
      </p:sp>
    </p:spTree>
    <p:extLst>
      <p:ext uri="{BB962C8B-B14F-4D97-AF65-F5344CB8AC3E}">
        <p14:creationId xmlns:p14="http://schemas.microsoft.com/office/powerpoint/2010/main" val="30891806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4" name="Shape 4"/>
          <p:cNvSpPr txBox="1">
            <a:spLocks noGrp="1"/>
          </p:cNvSpPr>
          <p:nvPr>
            <p:ph type="body" idx="1"/>
          </p:nvPr>
        </p:nvSpPr>
        <p:spPr>
          <a:xfrm>
            <a:off x="914401" y="3257550"/>
            <a:ext cx="7315199" cy="30861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
        <p:nvSpPr>
          <p:cNvPr id="2" name="Slide Number Placeholder 1"/>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53A9BB5-972D-43A4-992F-509A4417669F}" type="slidenum">
              <a:rPr lang="en-US" smtClean="0"/>
              <a:t>‹#›</a:t>
            </a:fld>
            <a:endParaRPr lang="en-US"/>
          </a:p>
        </p:txBody>
      </p:sp>
      <p:sp>
        <p:nvSpPr>
          <p:cNvPr id="5" name="Footer Placeholder 4"/>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6" name="Slide Image Placeholder 5"/>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7" name="Header Placeholder 6"/>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8" name="Date Placeholder 7"/>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F774FFA-C1A0-46D7-9CBE-F323E38F6F34}" type="datetimeFigureOut">
              <a:rPr lang="en-US" smtClean="0"/>
              <a:t>1/14/2019</a:t>
            </a:fld>
            <a:endParaRPr lang="en-US"/>
          </a:p>
        </p:txBody>
      </p:sp>
    </p:spTree>
    <p:extLst>
      <p:ext uri="{BB962C8B-B14F-4D97-AF65-F5344CB8AC3E}">
        <p14:creationId xmlns:p14="http://schemas.microsoft.com/office/powerpoint/2010/main" val="1962005134"/>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80AC64FD-58CC-4BD2-A553-C54DAC29A565}"/>
              </a:ext>
            </a:extLst>
          </p:cNvPr>
          <p:cNvSpPr>
            <a:spLocks noGrp="1"/>
          </p:cNvSpPr>
          <p:nvPr>
            <p:ph type="sldNum" sz="quarter" idx="5"/>
          </p:nvPr>
        </p:nvSpPr>
        <p:spPr/>
        <p:txBody>
          <a:bodyPr/>
          <a:lstStyle/>
          <a:p>
            <a:fld id="{653A9BB5-972D-43A4-992F-509A4417669F}" type="slidenum">
              <a:rPr lang="en-US" smtClean="0"/>
              <a:t>1</a:t>
            </a:fld>
            <a:endParaRPr lang="en-US"/>
          </a:p>
        </p:txBody>
      </p:sp>
    </p:spTree>
    <p:extLst>
      <p:ext uri="{BB962C8B-B14F-4D97-AF65-F5344CB8AC3E}">
        <p14:creationId xmlns:p14="http://schemas.microsoft.com/office/powerpoint/2010/main" val="303276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3" name="Shape 703"/>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CEC69811-65CD-47A1-9443-4771A2987619}"/>
              </a:ext>
            </a:extLst>
          </p:cNvPr>
          <p:cNvSpPr>
            <a:spLocks noGrp="1"/>
          </p:cNvSpPr>
          <p:nvPr>
            <p:ph type="sldNum" sz="quarter" idx="5"/>
          </p:nvPr>
        </p:nvSpPr>
        <p:spPr/>
        <p:txBody>
          <a:bodyPr/>
          <a:lstStyle/>
          <a:p>
            <a:fld id="{653A9BB5-972D-43A4-992F-509A4417669F}" type="slidenum">
              <a:rPr lang="en-US" smtClean="0"/>
              <a:t>10</a:t>
            </a:fld>
            <a:endParaRPr lang="en-US"/>
          </a:p>
        </p:txBody>
      </p:sp>
    </p:spTree>
    <p:extLst>
      <p:ext uri="{BB962C8B-B14F-4D97-AF65-F5344CB8AC3E}">
        <p14:creationId xmlns:p14="http://schemas.microsoft.com/office/powerpoint/2010/main" val="22230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3" name="Shape 703"/>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5AAFDD70-F8EF-4318-8066-5CDB6F2E8676}"/>
              </a:ext>
            </a:extLst>
          </p:cNvPr>
          <p:cNvSpPr>
            <a:spLocks noGrp="1"/>
          </p:cNvSpPr>
          <p:nvPr>
            <p:ph type="sldNum" sz="quarter" idx="5"/>
          </p:nvPr>
        </p:nvSpPr>
        <p:spPr/>
        <p:txBody>
          <a:bodyPr/>
          <a:lstStyle/>
          <a:p>
            <a:fld id="{653A9BB5-972D-43A4-992F-509A4417669F}" type="slidenum">
              <a:rPr lang="en-US" smtClean="0"/>
              <a:t>11</a:t>
            </a:fld>
            <a:endParaRPr lang="en-US"/>
          </a:p>
        </p:txBody>
      </p:sp>
    </p:spTree>
    <p:extLst>
      <p:ext uri="{BB962C8B-B14F-4D97-AF65-F5344CB8AC3E}">
        <p14:creationId xmlns:p14="http://schemas.microsoft.com/office/powerpoint/2010/main" val="3188323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3" name="Shape 703"/>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A0A256F4-830A-4AD8-AE30-63C771BE8B1A}"/>
              </a:ext>
            </a:extLst>
          </p:cNvPr>
          <p:cNvSpPr>
            <a:spLocks noGrp="1"/>
          </p:cNvSpPr>
          <p:nvPr>
            <p:ph type="sldNum" sz="quarter" idx="5"/>
          </p:nvPr>
        </p:nvSpPr>
        <p:spPr/>
        <p:txBody>
          <a:bodyPr/>
          <a:lstStyle/>
          <a:p>
            <a:fld id="{653A9BB5-972D-43A4-992F-509A4417669F}" type="slidenum">
              <a:rPr lang="en-US" smtClean="0"/>
              <a:t>12</a:t>
            </a:fld>
            <a:endParaRPr lang="en-US"/>
          </a:p>
        </p:txBody>
      </p:sp>
    </p:spTree>
    <p:extLst>
      <p:ext uri="{BB962C8B-B14F-4D97-AF65-F5344CB8AC3E}">
        <p14:creationId xmlns:p14="http://schemas.microsoft.com/office/powerpoint/2010/main" val="3775974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1" name="Shape 731"/>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73D0FB1C-2DF1-4874-9A04-5ED3366740FE}"/>
              </a:ext>
            </a:extLst>
          </p:cNvPr>
          <p:cNvSpPr>
            <a:spLocks noGrp="1"/>
          </p:cNvSpPr>
          <p:nvPr>
            <p:ph type="sldNum" sz="quarter" idx="5"/>
          </p:nvPr>
        </p:nvSpPr>
        <p:spPr/>
        <p:txBody>
          <a:bodyPr/>
          <a:lstStyle/>
          <a:p>
            <a:fld id="{653A9BB5-972D-43A4-992F-509A4417669F}" type="slidenum">
              <a:rPr lang="en-US" smtClean="0"/>
              <a:t>13</a:t>
            </a:fld>
            <a:endParaRPr lang="en-US"/>
          </a:p>
        </p:txBody>
      </p:sp>
    </p:spTree>
    <p:extLst>
      <p:ext uri="{BB962C8B-B14F-4D97-AF65-F5344CB8AC3E}">
        <p14:creationId xmlns:p14="http://schemas.microsoft.com/office/powerpoint/2010/main" val="792762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Shape 736"/>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7" name="Shape 737"/>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1C225E61-7F3C-4D3A-B0C1-D5E041D94067}"/>
              </a:ext>
            </a:extLst>
          </p:cNvPr>
          <p:cNvSpPr>
            <a:spLocks noGrp="1"/>
          </p:cNvSpPr>
          <p:nvPr>
            <p:ph type="sldNum" sz="quarter" idx="5"/>
          </p:nvPr>
        </p:nvSpPr>
        <p:spPr/>
        <p:txBody>
          <a:bodyPr/>
          <a:lstStyle/>
          <a:p>
            <a:fld id="{653A9BB5-972D-43A4-992F-509A4417669F}" type="slidenum">
              <a:rPr lang="en-US" smtClean="0"/>
              <a:t>14</a:t>
            </a:fld>
            <a:endParaRPr lang="en-US"/>
          </a:p>
        </p:txBody>
      </p:sp>
    </p:spTree>
    <p:extLst>
      <p:ext uri="{BB962C8B-B14F-4D97-AF65-F5344CB8AC3E}">
        <p14:creationId xmlns:p14="http://schemas.microsoft.com/office/powerpoint/2010/main" val="93980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5" name="Shape 505"/>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37383169-DB85-40F2-AF4A-C04B4DA3E577}"/>
              </a:ext>
            </a:extLst>
          </p:cNvPr>
          <p:cNvSpPr>
            <a:spLocks noGrp="1"/>
          </p:cNvSpPr>
          <p:nvPr>
            <p:ph type="sldNum" sz="quarter" idx="5"/>
          </p:nvPr>
        </p:nvSpPr>
        <p:spPr/>
        <p:txBody>
          <a:bodyPr/>
          <a:lstStyle/>
          <a:p>
            <a:fld id="{653A9BB5-972D-43A4-992F-509A4417669F}" type="slidenum">
              <a:rPr lang="en-US" smtClean="0"/>
              <a:t>2</a:t>
            </a:fld>
            <a:endParaRPr lang="en-US"/>
          </a:p>
        </p:txBody>
      </p:sp>
    </p:spTree>
    <p:extLst>
      <p:ext uri="{BB962C8B-B14F-4D97-AF65-F5344CB8AC3E}">
        <p14:creationId xmlns:p14="http://schemas.microsoft.com/office/powerpoint/2010/main" val="253787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5" name="Shape 505"/>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02F2A247-28E6-49A7-9456-DB94A6906A6E}"/>
              </a:ext>
            </a:extLst>
          </p:cNvPr>
          <p:cNvSpPr>
            <a:spLocks noGrp="1"/>
          </p:cNvSpPr>
          <p:nvPr>
            <p:ph type="sldNum" sz="quarter" idx="5"/>
          </p:nvPr>
        </p:nvSpPr>
        <p:spPr/>
        <p:txBody>
          <a:bodyPr/>
          <a:lstStyle/>
          <a:p>
            <a:fld id="{653A9BB5-972D-43A4-992F-509A4417669F}" type="slidenum">
              <a:rPr lang="en-US" smtClean="0"/>
              <a:t>3</a:t>
            </a:fld>
            <a:endParaRPr lang="en-US"/>
          </a:p>
        </p:txBody>
      </p:sp>
    </p:spTree>
    <p:extLst>
      <p:ext uri="{BB962C8B-B14F-4D97-AF65-F5344CB8AC3E}">
        <p14:creationId xmlns:p14="http://schemas.microsoft.com/office/powerpoint/2010/main" val="341609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5" name="Shape 505"/>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916FF635-D888-426A-9A8D-A5809B83AE36}"/>
              </a:ext>
            </a:extLst>
          </p:cNvPr>
          <p:cNvSpPr>
            <a:spLocks noGrp="1"/>
          </p:cNvSpPr>
          <p:nvPr>
            <p:ph type="sldNum" sz="quarter" idx="5"/>
          </p:nvPr>
        </p:nvSpPr>
        <p:spPr/>
        <p:txBody>
          <a:bodyPr/>
          <a:lstStyle/>
          <a:p>
            <a:fld id="{653A9BB5-972D-43A4-992F-509A4417669F}" type="slidenum">
              <a:rPr lang="en-US" smtClean="0"/>
              <a:t>4</a:t>
            </a:fld>
            <a:endParaRPr lang="en-US"/>
          </a:p>
        </p:txBody>
      </p:sp>
    </p:spTree>
    <p:extLst>
      <p:ext uri="{BB962C8B-B14F-4D97-AF65-F5344CB8AC3E}">
        <p14:creationId xmlns:p14="http://schemas.microsoft.com/office/powerpoint/2010/main" val="1004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5" name="Shape 505"/>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CDA13FB2-19FE-4256-AE6A-2600C66A95B4}"/>
              </a:ext>
            </a:extLst>
          </p:cNvPr>
          <p:cNvSpPr>
            <a:spLocks noGrp="1"/>
          </p:cNvSpPr>
          <p:nvPr>
            <p:ph type="sldNum" sz="quarter" idx="5"/>
          </p:nvPr>
        </p:nvSpPr>
        <p:spPr/>
        <p:txBody>
          <a:bodyPr/>
          <a:lstStyle/>
          <a:p>
            <a:fld id="{653A9BB5-972D-43A4-992F-509A4417669F}" type="slidenum">
              <a:rPr lang="en-US" smtClean="0"/>
              <a:t>5</a:t>
            </a:fld>
            <a:endParaRPr lang="en-US"/>
          </a:p>
        </p:txBody>
      </p:sp>
    </p:spTree>
    <p:extLst>
      <p:ext uri="{BB962C8B-B14F-4D97-AF65-F5344CB8AC3E}">
        <p14:creationId xmlns:p14="http://schemas.microsoft.com/office/powerpoint/2010/main" val="1087604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3" name="Shape 703"/>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61A8D715-73AE-4B70-BCD3-6B3D9832B239}"/>
              </a:ext>
            </a:extLst>
          </p:cNvPr>
          <p:cNvSpPr>
            <a:spLocks noGrp="1"/>
          </p:cNvSpPr>
          <p:nvPr>
            <p:ph type="sldNum" sz="quarter" idx="5"/>
          </p:nvPr>
        </p:nvSpPr>
        <p:spPr/>
        <p:txBody>
          <a:bodyPr/>
          <a:lstStyle/>
          <a:p>
            <a:fld id="{653A9BB5-972D-43A4-992F-509A4417669F}" type="slidenum">
              <a:rPr lang="en-US" smtClean="0"/>
              <a:t>6</a:t>
            </a:fld>
            <a:endParaRPr lang="en-US"/>
          </a:p>
        </p:txBody>
      </p:sp>
    </p:spTree>
    <p:extLst>
      <p:ext uri="{BB962C8B-B14F-4D97-AF65-F5344CB8AC3E}">
        <p14:creationId xmlns:p14="http://schemas.microsoft.com/office/powerpoint/2010/main" val="141566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3" name="Shape 703"/>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7179291C-F1E6-4858-BF53-2047A832F5CC}"/>
              </a:ext>
            </a:extLst>
          </p:cNvPr>
          <p:cNvSpPr>
            <a:spLocks noGrp="1"/>
          </p:cNvSpPr>
          <p:nvPr>
            <p:ph type="sldNum" sz="quarter" idx="5"/>
          </p:nvPr>
        </p:nvSpPr>
        <p:spPr/>
        <p:txBody>
          <a:bodyPr/>
          <a:lstStyle/>
          <a:p>
            <a:fld id="{653A9BB5-972D-43A4-992F-509A4417669F}" type="slidenum">
              <a:rPr lang="en-US" smtClean="0"/>
              <a:t>7</a:t>
            </a:fld>
            <a:endParaRPr lang="en-US"/>
          </a:p>
        </p:txBody>
      </p:sp>
    </p:spTree>
    <p:extLst>
      <p:ext uri="{BB962C8B-B14F-4D97-AF65-F5344CB8AC3E}">
        <p14:creationId xmlns:p14="http://schemas.microsoft.com/office/powerpoint/2010/main" val="204863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3" name="Shape 703"/>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0B45FCCD-28A1-4437-B97A-0A62710BC987}"/>
              </a:ext>
            </a:extLst>
          </p:cNvPr>
          <p:cNvSpPr>
            <a:spLocks noGrp="1"/>
          </p:cNvSpPr>
          <p:nvPr>
            <p:ph type="sldNum" sz="quarter" idx="5"/>
          </p:nvPr>
        </p:nvSpPr>
        <p:spPr/>
        <p:txBody>
          <a:bodyPr/>
          <a:lstStyle/>
          <a:p>
            <a:fld id="{653A9BB5-972D-43A4-992F-509A4417669F}" type="slidenum">
              <a:rPr lang="en-US" smtClean="0"/>
              <a:t>8</a:t>
            </a:fld>
            <a:endParaRPr lang="en-US"/>
          </a:p>
        </p:txBody>
      </p:sp>
    </p:spTree>
    <p:extLst>
      <p:ext uri="{BB962C8B-B14F-4D97-AF65-F5344CB8AC3E}">
        <p14:creationId xmlns:p14="http://schemas.microsoft.com/office/powerpoint/2010/main" val="3073959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3" name="Shape 703"/>
          <p:cNvSpPr txBox="1">
            <a:spLocks noGrp="1"/>
          </p:cNvSpPr>
          <p:nvPr>
            <p:ph type="body" idx="1"/>
          </p:nvPr>
        </p:nvSpPr>
        <p:spPr>
          <a:xfrm>
            <a:off x="914401" y="3257550"/>
            <a:ext cx="7315199" cy="3086100"/>
          </a:xfrm>
          <a:prstGeom prst="rect">
            <a:avLst/>
          </a:prstGeom>
        </p:spPr>
        <p:txBody>
          <a:bodyPr lIns="91425" tIns="91425" rIns="91425" bIns="91425" anchor="t" anchorCtr="0">
            <a:noAutofit/>
          </a:bodyPr>
          <a:lstStyle/>
          <a:p>
            <a:pPr lvl="0">
              <a:spcBef>
                <a:spcPts val="0"/>
              </a:spcBef>
              <a:buNone/>
            </a:pPr>
            <a:endParaRPr/>
          </a:p>
        </p:txBody>
      </p:sp>
      <p:sp>
        <p:nvSpPr>
          <p:cNvPr id="2" name="Chỗ dành sẵn cho Số hiệu Bản chiếu 1">
            <a:extLst>
              <a:ext uri="{FF2B5EF4-FFF2-40B4-BE49-F238E27FC236}">
                <a16:creationId xmlns:a16="http://schemas.microsoft.com/office/drawing/2014/main" id="{42576B52-73B0-472D-9A67-FBC98ABA4A07}"/>
              </a:ext>
            </a:extLst>
          </p:cNvPr>
          <p:cNvSpPr>
            <a:spLocks noGrp="1"/>
          </p:cNvSpPr>
          <p:nvPr>
            <p:ph type="sldNum" sz="quarter" idx="5"/>
          </p:nvPr>
        </p:nvSpPr>
        <p:spPr/>
        <p:txBody>
          <a:bodyPr/>
          <a:lstStyle/>
          <a:p>
            <a:fld id="{653A9BB5-972D-43A4-992F-509A4417669F}" type="slidenum">
              <a:rPr lang="en-US" smtClean="0"/>
              <a:t>9</a:t>
            </a:fld>
            <a:endParaRPr lang="en-US"/>
          </a:p>
        </p:txBody>
      </p:sp>
    </p:spTree>
    <p:extLst>
      <p:ext uri="{BB962C8B-B14F-4D97-AF65-F5344CB8AC3E}">
        <p14:creationId xmlns:p14="http://schemas.microsoft.com/office/powerpoint/2010/main" val="3561755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9" name="Shape 159"/>
          <p:cNvSpPr txBox="1">
            <a:spLocks noGrp="1"/>
          </p:cNvSpPr>
          <p:nvPr>
            <p:ph type="body" idx="1"/>
          </p:nvPr>
        </p:nvSpPr>
        <p:spPr>
          <a:xfrm>
            <a:off x="1075850" y="1540175"/>
            <a:ext cx="6996600" cy="19220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0" name="Shape 160"/>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9" name="Shape 169"/>
          <p:cNvGrpSpPr/>
          <p:nvPr/>
        </p:nvGrpSpPr>
        <p:grpSpPr>
          <a:xfrm>
            <a:off x="-42837" y="4443487"/>
            <a:ext cx="9229574" cy="642787"/>
            <a:chOff x="-42837" y="4443487"/>
            <a:chExt cx="9229574" cy="642787"/>
          </a:xfrm>
        </p:grpSpPr>
        <p:sp>
          <p:nvSpPr>
            <p:cNvPr id="170" name="Shape 170"/>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0" name="Shape 180"/>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95" name="Shape 195"/>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1" name="Shape 201"/>
          <p:cNvSpPr txBox="1">
            <a:spLocks noGrp="1"/>
          </p:cNvSpPr>
          <p:nvPr>
            <p:ph type="body" idx="1"/>
          </p:nvPr>
        </p:nvSpPr>
        <p:spPr>
          <a:xfrm>
            <a:off x="1131500"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2" name="Shape 202"/>
          <p:cNvSpPr txBox="1">
            <a:spLocks noGrp="1"/>
          </p:cNvSpPr>
          <p:nvPr>
            <p:ph type="body" idx="2"/>
          </p:nvPr>
        </p:nvSpPr>
        <p:spPr>
          <a:xfrm>
            <a:off x="4672562"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3" name="Shape 203"/>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4" name="Shape 204"/>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5" name="Shape 205"/>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08" name="Shape 208"/>
          <p:cNvGrpSpPr/>
          <p:nvPr/>
        </p:nvGrpSpPr>
        <p:grpSpPr>
          <a:xfrm>
            <a:off x="-9525" y="4462475"/>
            <a:ext cx="9167825" cy="595300"/>
            <a:chOff x="-9525" y="4462475"/>
            <a:chExt cx="9167825" cy="595300"/>
          </a:xfrm>
        </p:grpSpPr>
        <p:sp>
          <p:nvSpPr>
            <p:cNvPr id="209" name="Shape 20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1" name="Shape 21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2" name="Shape 212"/>
          <p:cNvGrpSpPr/>
          <p:nvPr/>
        </p:nvGrpSpPr>
        <p:grpSpPr>
          <a:xfrm>
            <a:off x="-42837" y="4443487"/>
            <a:ext cx="9229574" cy="642787"/>
            <a:chOff x="-42837" y="4443487"/>
            <a:chExt cx="9229574" cy="642787"/>
          </a:xfrm>
        </p:grpSpPr>
        <p:sp>
          <p:nvSpPr>
            <p:cNvPr id="213" name="Shape 21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5" name="Shape 22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7" name="Shape 22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8" name="Shape 22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7" name="Shape 23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238" name="Shape 238"/>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7"/>
            <a:ext cx="9229574" cy="642787"/>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ll graph">
    <p:spTree>
      <p:nvGrpSpPr>
        <p:cNvPr id="1" name="Shape 408"/>
        <p:cNvGrpSpPr/>
        <p:nvPr/>
      </p:nvGrpSpPr>
      <p:grpSpPr>
        <a:xfrm>
          <a:off x="0" y="0"/>
          <a:ext cx="0" cy="0"/>
          <a:chOff x="0" y="0"/>
          <a:chExt cx="0" cy="0"/>
        </a:xfrm>
      </p:grpSpPr>
      <p:sp>
        <p:nvSpPr>
          <p:cNvPr id="409" name="Shape 409"/>
          <p:cNvSpPr/>
          <p:nvPr/>
        </p:nvSpPr>
        <p:spPr>
          <a:xfrm>
            <a:off x="-20075" y="636775"/>
            <a:ext cx="9203950"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Shape 410"/>
          <p:cNvSpPr/>
          <p:nvPr/>
        </p:nvSpPr>
        <p:spPr>
          <a:xfrm>
            <a:off x="-33475" y="768100"/>
            <a:ext cx="9210650"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Shape 411"/>
          <p:cNvSpPr/>
          <p:nvPr/>
        </p:nvSpPr>
        <p:spPr>
          <a:xfrm rot="8100000">
            <a:off x="1847980" y="44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412" name="Shape 412"/>
          <p:cNvSpPr/>
          <p:nvPr/>
        </p:nvSpPr>
        <p:spPr>
          <a:xfrm rot="8100000">
            <a:off x="6038980" y="72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 name="Shape 413"/>
          <p:cNvSpPr/>
          <p:nvPr/>
        </p:nvSpPr>
        <p:spPr>
          <a:xfrm rot="8100000">
            <a:off x="7181980" y="76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414" name="Shape 414"/>
          <p:cNvGrpSpPr/>
          <p:nvPr/>
        </p:nvGrpSpPr>
        <p:grpSpPr>
          <a:xfrm>
            <a:off x="-9525" y="652475"/>
            <a:ext cx="9167825" cy="595300"/>
            <a:chOff x="-9525" y="4462475"/>
            <a:chExt cx="9167825" cy="595300"/>
          </a:xfrm>
        </p:grpSpPr>
        <p:sp>
          <p:nvSpPr>
            <p:cNvPr id="415" name="Shape 41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16" name="Shape 41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7" name="Shape 41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8" name="Shape 418"/>
          <p:cNvGrpSpPr/>
          <p:nvPr/>
        </p:nvGrpSpPr>
        <p:grpSpPr>
          <a:xfrm>
            <a:off x="-42837" y="633487"/>
            <a:ext cx="9229574" cy="642787"/>
            <a:chOff x="-42837" y="4443487"/>
            <a:chExt cx="9229574" cy="642787"/>
          </a:xfrm>
        </p:grpSpPr>
        <p:sp>
          <p:nvSpPr>
            <p:cNvPr id="419" name="Shape 41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2" name="Shape 42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3" name="Shape 42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5" name="Shape 42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6" name="Shape 42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7" name="Shape 42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8" name="Shape 42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0" name="Shape 43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1" name="Shape 43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2" name="Shape 43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3" name="Shape 43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4" name="Shape 43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5" name="Shape 43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6" name="Shape 43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7" name="Shape 43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8" name="Shape 43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9" name="Shape 43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0" name="Shape 44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1" name="Shape 44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2" name="Shape 44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3" name="Shape 44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44" name="Shape 444"/>
          <p:cNvSpPr/>
          <p:nvPr/>
        </p:nvSpPr>
        <p:spPr>
          <a:xfrm>
            <a:off x="2990700" y="77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1085700" y="106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 name="Shape 446"/>
          <p:cNvSpPr/>
          <p:nvPr/>
        </p:nvSpPr>
        <p:spPr>
          <a:xfrm>
            <a:off x="4895700" y="70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 name="Shape 447"/>
          <p:cNvSpPr/>
          <p:nvPr/>
        </p:nvSpPr>
        <p:spPr>
          <a:xfrm rot="8100000">
            <a:off x="8699949" y="51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6" r:id="rId3"/>
    <p:sldLayoutId id="2147483657"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gymlord.com/2015/04/cach-tinh-luong-calo-de-giam-can-tang.htm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073700" y="701234"/>
            <a:ext cx="6996600" cy="715800"/>
          </a:xfrm>
          <a:prstGeom prst="rect">
            <a:avLst/>
          </a:prstGeom>
        </p:spPr>
        <p:txBody>
          <a:bodyPr lIns="91425" tIns="91425" rIns="91425" bIns="91425" anchor="b" anchorCtr="0">
            <a:noAutofit/>
          </a:bodyPr>
          <a:lstStyle/>
          <a:p>
            <a:pPr lvl="0">
              <a:spcBef>
                <a:spcPts val="0"/>
              </a:spcBef>
              <a:buNone/>
            </a:pPr>
            <a:r>
              <a:rPr lang="en-US" sz="4400" err="1">
                <a:solidFill>
                  <a:schemeClr val="tx1"/>
                </a:solidFill>
                <a:latin typeface="+mj-lt"/>
              </a:rPr>
              <a:t>Báo</a:t>
            </a:r>
            <a:r>
              <a:rPr lang="en-US" sz="4400">
                <a:solidFill>
                  <a:schemeClr val="tx1"/>
                </a:solidFill>
                <a:latin typeface="+mj-lt"/>
              </a:rPr>
              <a:t> </a:t>
            </a:r>
            <a:r>
              <a:rPr lang="en-US" sz="4400" err="1">
                <a:solidFill>
                  <a:schemeClr val="tx1"/>
                </a:solidFill>
                <a:latin typeface="+mj-lt"/>
              </a:rPr>
              <a:t>cáo</a:t>
            </a:r>
            <a:r>
              <a:rPr lang="en-US" sz="4400">
                <a:solidFill>
                  <a:schemeClr val="tx1"/>
                </a:solidFill>
                <a:latin typeface="+mj-lt"/>
              </a:rPr>
              <a:t> Project II</a:t>
            </a:r>
            <a:endParaRPr lang="en" sz="4400">
              <a:solidFill>
                <a:schemeClr val="tx1"/>
              </a:solidFill>
              <a:latin typeface="+mj-lt"/>
            </a:endParaRPr>
          </a:p>
        </p:txBody>
      </p:sp>
      <p:sp>
        <p:nvSpPr>
          <p:cNvPr id="486" name="Shape 486"/>
          <p:cNvSpPr txBox="1">
            <a:spLocks noGrp="1"/>
          </p:cNvSpPr>
          <p:nvPr>
            <p:ph type="body" idx="1"/>
          </p:nvPr>
        </p:nvSpPr>
        <p:spPr>
          <a:xfrm>
            <a:off x="157655" y="1810762"/>
            <a:ext cx="8828690" cy="715800"/>
          </a:xfrm>
          <a:prstGeom prst="rect">
            <a:avLst/>
          </a:prstGeom>
        </p:spPr>
        <p:txBody>
          <a:bodyPr lIns="91425" tIns="91425" rIns="91425" bIns="91425" anchor="t" anchorCtr="0">
            <a:noAutofit/>
          </a:bodyPr>
          <a:lstStyle/>
          <a:p>
            <a:pPr marL="228600">
              <a:buNone/>
            </a:pPr>
            <a:r>
              <a:rPr lang="en-US" sz="2400" err="1">
                <a:solidFill>
                  <a:schemeClr val="tx1"/>
                </a:solidFill>
                <a:latin typeface="+mn-lt"/>
              </a:rPr>
              <a:t>Đề</a:t>
            </a:r>
            <a:r>
              <a:rPr lang="en-US" sz="2400">
                <a:solidFill>
                  <a:schemeClr val="tx1"/>
                </a:solidFill>
                <a:latin typeface="+mn-lt"/>
              </a:rPr>
              <a:t> </a:t>
            </a:r>
            <a:r>
              <a:rPr lang="en-US" sz="2400" err="1">
                <a:solidFill>
                  <a:schemeClr val="tx1"/>
                </a:solidFill>
                <a:latin typeface="+mn-lt"/>
              </a:rPr>
              <a:t>tài</a:t>
            </a:r>
            <a:r>
              <a:rPr lang="en-US" sz="2400">
                <a:solidFill>
                  <a:schemeClr val="tx1"/>
                </a:solidFill>
                <a:latin typeface="+mn-lt"/>
              </a:rPr>
              <a:t>: </a:t>
            </a:r>
            <a:r>
              <a:rPr lang="en-US" sz="2400" err="1">
                <a:solidFill>
                  <a:schemeClr val="tx1"/>
                </a:solidFill>
                <a:latin typeface="+mn-lt"/>
              </a:rPr>
              <a:t>Xây</a:t>
            </a:r>
            <a:r>
              <a:rPr lang="en-US" sz="2400">
                <a:solidFill>
                  <a:schemeClr val="tx1"/>
                </a:solidFill>
                <a:latin typeface="+mn-lt"/>
              </a:rPr>
              <a:t> </a:t>
            </a:r>
            <a:r>
              <a:rPr lang="en-US" sz="2400" err="1">
                <a:solidFill>
                  <a:schemeClr val="tx1"/>
                </a:solidFill>
                <a:latin typeface="+mn-lt"/>
              </a:rPr>
              <a:t>dựng</a:t>
            </a:r>
            <a:r>
              <a:rPr lang="en-US" sz="2400">
                <a:solidFill>
                  <a:schemeClr val="tx1"/>
                </a:solidFill>
                <a:latin typeface="+mn-lt"/>
              </a:rPr>
              <a:t> </a:t>
            </a:r>
            <a:r>
              <a:rPr lang="en-US" sz="2400" err="1">
                <a:solidFill>
                  <a:schemeClr val="tx1"/>
                </a:solidFill>
                <a:latin typeface="+mn-lt"/>
              </a:rPr>
              <a:t>ứng</a:t>
            </a:r>
            <a:r>
              <a:rPr lang="en-US" sz="2400">
                <a:solidFill>
                  <a:schemeClr val="tx1"/>
                </a:solidFill>
                <a:latin typeface="+mn-lt"/>
              </a:rPr>
              <a:t> </a:t>
            </a:r>
            <a:r>
              <a:rPr lang="en-US" sz="2400" err="1">
                <a:solidFill>
                  <a:schemeClr val="tx1"/>
                </a:solidFill>
                <a:latin typeface="+mn-lt"/>
              </a:rPr>
              <a:t>dụng</a:t>
            </a:r>
            <a:r>
              <a:rPr lang="en-US" sz="2400">
                <a:solidFill>
                  <a:schemeClr val="tx1"/>
                </a:solidFill>
                <a:latin typeface="+mn-lt"/>
              </a:rPr>
              <a:t> </a:t>
            </a:r>
            <a:r>
              <a:rPr lang="en-US" sz="2400" err="1">
                <a:solidFill>
                  <a:schemeClr val="tx1"/>
                </a:solidFill>
                <a:latin typeface="+mn-lt"/>
              </a:rPr>
              <a:t>quản</a:t>
            </a:r>
            <a:r>
              <a:rPr lang="en-US" sz="2400">
                <a:solidFill>
                  <a:schemeClr val="tx1"/>
                </a:solidFill>
                <a:latin typeface="+mn-lt"/>
              </a:rPr>
              <a:t> </a:t>
            </a:r>
            <a:r>
              <a:rPr lang="en-US" sz="2400" err="1">
                <a:solidFill>
                  <a:schemeClr val="tx1"/>
                </a:solidFill>
                <a:latin typeface="+mn-lt"/>
              </a:rPr>
              <a:t>lý</a:t>
            </a:r>
            <a:r>
              <a:rPr lang="en-US" sz="2400">
                <a:solidFill>
                  <a:schemeClr val="tx1"/>
                </a:solidFill>
                <a:latin typeface="+mn-lt"/>
              </a:rPr>
              <a:t> </a:t>
            </a:r>
            <a:r>
              <a:rPr lang="en-US" sz="2400" err="1">
                <a:solidFill>
                  <a:schemeClr val="tx1"/>
                </a:solidFill>
                <a:latin typeface="+mn-lt"/>
              </a:rPr>
              <a:t>và</a:t>
            </a:r>
            <a:r>
              <a:rPr lang="en-US" sz="2400">
                <a:solidFill>
                  <a:schemeClr val="tx1"/>
                </a:solidFill>
                <a:latin typeface="+mn-lt"/>
              </a:rPr>
              <a:t> </a:t>
            </a:r>
            <a:r>
              <a:rPr lang="en-US" sz="2400" err="1">
                <a:solidFill>
                  <a:schemeClr val="tx1"/>
                </a:solidFill>
                <a:latin typeface="+mn-lt"/>
              </a:rPr>
              <a:t>theo</a:t>
            </a:r>
            <a:r>
              <a:rPr lang="en-US" sz="2400">
                <a:solidFill>
                  <a:schemeClr val="tx1"/>
                </a:solidFill>
                <a:latin typeface="+mn-lt"/>
              </a:rPr>
              <a:t> </a:t>
            </a:r>
            <a:r>
              <a:rPr lang="en-US" sz="2400" err="1">
                <a:solidFill>
                  <a:schemeClr val="tx1"/>
                </a:solidFill>
                <a:latin typeface="+mn-lt"/>
              </a:rPr>
              <a:t>dõi</a:t>
            </a:r>
            <a:r>
              <a:rPr lang="en-US" sz="2400">
                <a:solidFill>
                  <a:schemeClr val="tx1"/>
                </a:solidFill>
                <a:latin typeface="+mn-lt"/>
              </a:rPr>
              <a:t> </a:t>
            </a:r>
            <a:r>
              <a:rPr lang="en-US" sz="2400" err="1">
                <a:solidFill>
                  <a:schemeClr val="tx1"/>
                </a:solidFill>
                <a:latin typeface="+mn-lt"/>
              </a:rPr>
              <a:t>lượng</a:t>
            </a:r>
            <a:r>
              <a:rPr lang="en-US" sz="2400">
                <a:solidFill>
                  <a:schemeClr val="tx1"/>
                </a:solidFill>
                <a:latin typeface="+mn-lt"/>
              </a:rPr>
              <a:t> calorie</a:t>
            </a:r>
          </a:p>
        </p:txBody>
      </p:sp>
      <p:sp>
        <p:nvSpPr>
          <p:cNvPr id="4" name="Shape 486">
            <a:extLst>
              <a:ext uri="{FF2B5EF4-FFF2-40B4-BE49-F238E27FC236}">
                <a16:creationId xmlns:a16="http://schemas.microsoft.com/office/drawing/2014/main" id="{F0DFD6DF-AE90-4D98-91F0-3D46D0E9493B}"/>
              </a:ext>
            </a:extLst>
          </p:cNvPr>
          <p:cNvSpPr txBox="1">
            <a:spLocks/>
          </p:cNvSpPr>
          <p:nvPr/>
        </p:nvSpPr>
        <p:spPr>
          <a:xfrm>
            <a:off x="541282" y="2974838"/>
            <a:ext cx="8828690" cy="7158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8324A"/>
              </a:buClr>
              <a:buSzPct val="100000"/>
              <a:buFont typeface="Source Sans Pro"/>
              <a:buChar char="◉"/>
              <a:defRPr sz="2000" b="0" i="0" u="none" strike="noStrike" cap="none">
                <a:solidFill>
                  <a:srgbClr val="28324A"/>
                </a:solidFill>
                <a:latin typeface="Source Sans Pro"/>
                <a:ea typeface="Source Sans Pro"/>
                <a:cs typeface="Source Sans Pro"/>
                <a:sym typeface="Source Sans Pro"/>
                <a:rtl val="0"/>
              </a:defRPr>
            </a:lvl1pPr>
            <a:lvl2pPr marR="0" lvl="1" algn="l" rtl="0">
              <a:lnSpc>
                <a:spcPct val="100000"/>
              </a:lnSpc>
              <a:spcBef>
                <a:spcPts val="0"/>
              </a:spcBef>
              <a:spcAft>
                <a:spcPts val="0"/>
              </a:spcAft>
              <a:buClr>
                <a:srgbClr val="28324A"/>
              </a:buClr>
              <a:buSzPct val="100000"/>
              <a:buFont typeface="Source Sans Pro"/>
              <a:buChar char="◉"/>
              <a:defRPr sz="1800" b="0" i="0" u="none" strike="noStrike" cap="none">
                <a:solidFill>
                  <a:srgbClr val="28324A"/>
                </a:solidFill>
                <a:latin typeface="Source Sans Pro"/>
                <a:ea typeface="Source Sans Pro"/>
                <a:cs typeface="Source Sans Pro"/>
                <a:sym typeface="Source Sans Pro"/>
                <a:rtl val="0"/>
              </a:defRPr>
            </a:lvl2pPr>
            <a:lvl3pPr marR="0" lvl="2"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3pPr>
            <a:lvl4pPr marR="0" lvl="3"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4pPr>
            <a:lvl5pPr marR="0" lvl="4"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5pPr>
            <a:lvl6pPr marR="0" lvl="5"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6pPr>
            <a:lvl7pPr marR="0" lvl="6"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7pPr>
            <a:lvl8pPr marR="0" lvl="7"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8pPr>
            <a:lvl9pPr marR="0" lvl="8" algn="l" rtl="0">
              <a:lnSpc>
                <a:spcPct val="100000"/>
              </a:lnSpc>
              <a:spcBef>
                <a:spcPts val="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9pPr>
          </a:lstStyle>
          <a:p>
            <a:pPr marL="228600">
              <a:buFont typeface="Source Sans Pro"/>
              <a:buNone/>
            </a:pPr>
            <a:endParaRPr lang="en-US" sz="2400">
              <a:latin typeface="+mn-lt"/>
            </a:endParaRPr>
          </a:p>
        </p:txBody>
      </p:sp>
      <p:graphicFrame>
        <p:nvGraphicFramePr>
          <p:cNvPr id="2" name="Bảng 1">
            <a:extLst>
              <a:ext uri="{FF2B5EF4-FFF2-40B4-BE49-F238E27FC236}">
                <a16:creationId xmlns:a16="http://schemas.microsoft.com/office/drawing/2014/main" id="{AC42EFF3-7E43-4C61-B94A-57E535098063}"/>
              </a:ext>
            </a:extLst>
          </p:cNvPr>
          <p:cNvGraphicFramePr>
            <a:graphicFrameLocks noGrp="1"/>
          </p:cNvGraphicFramePr>
          <p:nvPr>
            <p:extLst>
              <p:ext uri="{D42A27DB-BD31-4B8C-83A1-F6EECF244321}">
                <p14:modId xmlns:p14="http://schemas.microsoft.com/office/powerpoint/2010/main" val="2611690472"/>
              </p:ext>
            </p:extLst>
          </p:nvPr>
        </p:nvGraphicFramePr>
        <p:xfrm>
          <a:off x="2280745" y="3046494"/>
          <a:ext cx="6863255" cy="644144"/>
        </p:xfrm>
        <a:graphic>
          <a:graphicData uri="http://schemas.openxmlformats.org/drawingml/2006/table">
            <a:tbl>
              <a:tblPr firstRow="1" firstCol="1" bandRow="1">
                <a:tableStyleId>{9064341A-4EE2-4885-B17D-4086B769AF5B}</a:tableStyleId>
              </a:tblPr>
              <a:tblGrid>
                <a:gridCol w="3285175">
                  <a:extLst>
                    <a:ext uri="{9D8B030D-6E8A-4147-A177-3AD203B41FA5}">
                      <a16:colId xmlns:a16="http://schemas.microsoft.com/office/drawing/2014/main" val="1407390266"/>
                    </a:ext>
                  </a:extLst>
                </a:gridCol>
                <a:gridCol w="3578080">
                  <a:extLst>
                    <a:ext uri="{9D8B030D-6E8A-4147-A177-3AD203B41FA5}">
                      <a16:colId xmlns:a16="http://schemas.microsoft.com/office/drawing/2014/main" val="1185394954"/>
                    </a:ext>
                  </a:extLst>
                </a:gridCol>
              </a:tblGrid>
              <a:tr h="0">
                <a:tc>
                  <a:txBody>
                    <a:bodyPr/>
                    <a:lstStyle/>
                    <a:p>
                      <a:pPr indent="457200" algn="r" hangingPunct="0">
                        <a:lnSpc>
                          <a:spcPct val="115000"/>
                        </a:lnSpc>
                        <a:spcAft>
                          <a:spcPts val="0"/>
                        </a:spcAft>
                        <a:tabLst>
                          <a:tab pos="3330575" algn="l"/>
                        </a:tabLst>
                      </a:pPr>
                      <a:r>
                        <a:rPr lang="en-US" sz="2000">
                          <a:effectLst/>
                        </a:rPr>
                        <a:t>Giáo viên hướng dẫn: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indent="457200" hangingPunct="0">
                        <a:lnSpc>
                          <a:spcPct val="115000"/>
                        </a:lnSpc>
                        <a:spcAft>
                          <a:spcPts val="0"/>
                        </a:spcAft>
                        <a:tabLst>
                          <a:tab pos="3330575" algn="l"/>
                        </a:tabLst>
                      </a:pPr>
                      <a:r>
                        <a:rPr lang="en-US" sz="2000">
                          <a:effectLst/>
                        </a:rPr>
                        <a:t>TS. Vũ Thị Hương Giang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0776988"/>
                  </a:ext>
                </a:extLst>
              </a:tr>
              <a:tr h="0">
                <a:tc>
                  <a:txBody>
                    <a:bodyPr/>
                    <a:lstStyle/>
                    <a:p>
                      <a:pPr indent="457200" algn="r" hangingPunct="0">
                        <a:lnSpc>
                          <a:spcPct val="115000"/>
                        </a:lnSpc>
                        <a:spcAft>
                          <a:spcPts val="0"/>
                        </a:spcAft>
                        <a:tabLst>
                          <a:tab pos="3330575" algn="l"/>
                        </a:tabLst>
                      </a:pPr>
                      <a:r>
                        <a:rPr lang="en-US" sz="2000">
                          <a:effectLst/>
                        </a:rPr>
                        <a:t>Sinh viên thực hiện: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indent="457200" hangingPunct="0">
                        <a:lnSpc>
                          <a:spcPct val="115000"/>
                        </a:lnSpc>
                        <a:spcAft>
                          <a:spcPts val="0"/>
                        </a:spcAft>
                        <a:tabLst>
                          <a:tab pos="3330575" algn="l"/>
                        </a:tabLst>
                      </a:pPr>
                      <a:r>
                        <a:rPr lang="en-US" sz="2000">
                          <a:effectLst/>
                        </a:rPr>
                        <a:t>Nguyễn Văn Đạt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9056148"/>
                  </a:ext>
                </a:extLst>
              </a:tr>
            </a:tbl>
          </a:graphicData>
        </a:graphic>
      </p:graphicFrame>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6" name="Shape 706"/>
          <p:cNvSpPr txBox="1">
            <a:spLocks noGrp="1"/>
          </p:cNvSpPr>
          <p:nvPr>
            <p:ph type="body" idx="4294967295"/>
          </p:nvPr>
        </p:nvSpPr>
        <p:spPr>
          <a:xfrm>
            <a:off x="996601" y="1574206"/>
            <a:ext cx="3901220" cy="2501400"/>
          </a:xfrm>
          <a:prstGeom prst="rect">
            <a:avLst/>
          </a:prstGeom>
          <a:noFill/>
          <a:ln>
            <a:noFill/>
          </a:ln>
        </p:spPr>
        <p:txBody>
          <a:bodyPr lIns="91425" tIns="91425" rIns="91425" bIns="91425" anchor="b" anchorCtr="0">
            <a:noAutofit/>
          </a:bodyPr>
          <a:lstStyle/>
          <a:p>
            <a:pPr lvl="0" rtl="0">
              <a:spcBef>
                <a:spcPts val="0"/>
              </a:spcBef>
              <a:buNone/>
            </a:pPr>
            <a:r>
              <a:rPr lang="en-US" sz="2800" b="1">
                <a:solidFill>
                  <a:srgbClr val="FFFFFF"/>
                </a:solidFill>
                <a:latin typeface="+mn-lt"/>
                <a:ea typeface="Oswald"/>
                <a:cs typeface="Oswald"/>
                <a:sym typeface="Oswald"/>
              </a:rPr>
              <a:t>Màn hình Đo l</a:t>
            </a:r>
            <a:r>
              <a:rPr lang="vi-VN" sz="2800" b="1">
                <a:solidFill>
                  <a:srgbClr val="FFFFFF"/>
                </a:solidFill>
                <a:latin typeface="+mn-lt"/>
                <a:ea typeface="Oswald"/>
                <a:cs typeface="Oswald"/>
                <a:sym typeface="Oswald"/>
              </a:rPr>
              <a:t>ư</a:t>
            </a:r>
            <a:r>
              <a:rPr lang="en-US" sz="2800" b="1">
                <a:solidFill>
                  <a:srgbClr val="FFFFFF"/>
                </a:solidFill>
                <a:latin typeface="+mn-lt"/>
                <a:ea typeface="Oswald"/>
                <a:cs typeface="Oswald"/>
                <a:sym typeface="Oswald"/>
              </a:rPr>
              <a:t>ợng Calorie cần thiết</a:t>
            </a:r>
            <a:endParaRPr lang="en" sz="2800" b="1">
              <a:solidFill>
                <a:srgbClr val="FFFFFF"/>
              </a:solidFill>
              <a:latin typeface="+mn-lt"/>
              <a:ea typeface="Oswald"/>
              <a:cs typeface="Oswald"/>
              <a:sym typeface="Oswald"/>
            </a:endParaRPr>
          </a:p>
          <a:p>
            <a:pPr lvl="0" rtl="0">
              <a:spcBef>
                <a:spcPts val="0"/>
              </a:spcBef>
              <a:buNone/>
            </a:pPr>
            <a:r>
              <a:rPr lang="en-US">
                <a:latin typeface="+mn-lt"/>
              </a:rPr>
              <a:t>Hiển thị chức năng tính l</a:t>
            </a:r>
            <a:r>
              <a:rPr lang="vi-VN">
                <a:latin typeface="+mn-lt"/>
              </a:rPr>
              <a:t>ư</a:t>
            </a:r>
            <a:r>
              <a:rPr lang="en-US">
                <a:latin typeface="+mn-lt"/>
              </a:rPr>
              <a:t>ợng calorie mà ng</a:t>
            </a:r>
            <a:r>
              <a:rPr lang="vi-VN">
                <a:latin typeface="+mn-lt"/>
              </a:rPr>
              <a:t>ư</a:t>
            </a:r>
            <a:r>
              <a:rPr lang="en-US">
                <a:latin typeface="+mn-lt"/>
              </a:rPr>
              <a:t>ời dùng cần nạp tối thiểu.</a:t>
            </a:r>
            <a:endParaRPr lang="en">
              <a:latin typeface="+mn-lt"/>
            </a:endParaRPr>
          </a:p>
        </p:txBody>
      </p:sp>
      <p:sp>
        <p:nvSpPr>
          <p:cNvPr id="5" name="Shape 508">
            <a:extLst>
              <a:ext uri="{FF2B5EF4-FFF2-40B4-BE49-F238E27FC236}">
                <a16:creationId xmlns:a16="http://schemas.microsoft.com/office/drawing/2014/main" id="{9854A5B1-F979-4DF7-B89F-297E5756D1F0}"/>
              </a:ext>
            </a:extLst>
          </p:cNvPr>
          <p:cNvSpPr txBox="1">
            <a:spLocks/>
          </p:cNvSpPr>
          <p:nvPr/>
        </p:nvSpPr>
        <p:spPr>
          <a:xfrm>
            <a:off x="0" y="84082"/>
            <a:ext cx="9144000" cy="509097"/>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ctr"/>
            <a:r>
              <a:rPr lang="en-US" sz="3200">
                <a:solidFill>
                  <a:schemeClr val="tx1"/>
                </a:solidFill>
                <a:latin typeface="+mj-lt"/>
              </a:rPr>
              <a:t>Một số kết quả của ứng dụng</a:t>
            </a:r>
            <a:endParaRPr lang="en" sz="3200">
              <a:solidFill>
                <a:schemeClr val="tx1"/>
              </a:solidFill>
              <a:latin typeface="+mj-lt"/>
            </a:endParaRPr>
          </a:p>
        </p:txBody>
      </p:sp>
      <p:pic>
        <p:nvPicPr>
          <p:cNvPr id="3" name="Hình ảnh 2">
            <a:extLst>
              <a:ext uri="{FF2B5EF4-FFF2-40B4-BE49-F238E27FC236}">
                <a16:creationId xmlns:a16="http://schemas.microsoft.com/office/drawing/2014/main" id="{19DC5765-92ED-40A3-9EA4-64D02D0B0719}"/>
              </a:ext>
            </a:extLst>
          </p:cNvPr>
          <p:cNvPicPr>
            <a:picLocks noChangeAspect="1"/>
          </p:cNvPicPr>
          <p:nvPr/>
        </p:nvPicPr>
        <p:blipFill>
          <a:blip r:embed="rId3"/>
          <a:stretch>
            <a:fillRect/>
          </a:stretch>
        </p:blipFill>
        <p:spPr>
          <a:xfrm>
            <a:off x="5199168" y="693685"/>
            <a:ext cx="2174722" cy="4449815"/>
          </a:xfrm>
          <a:prstGeom prst="rect">
            <a:avLst/>
          </a:prstGeom>
        </p:spPr>
      </p:pic>
      <p:sp>
        <p:nvSpPr>
          <p:cNvPr id="7" name="Hộp Văn bản 6">
            <a:extLst>
              <a:ext uri="{FF2B5EF4-FFF2-40B4-BE49-F238E27FC236}">
                <a16:creationId xmlns:a16="http://schemas.microsoft.com/office/drawing/2014/main" id="{EC970152-3BFB-4B27-B3CC-08011ECD10C9}"/>
              </a:ext>
            </a:extLst>
          </p:cNvPr>
          <p:cNvSpPr txBox="1"/>
          <p:nvPr/>
        </p:nvSpPr>
        <p:spPr>
          <a:xfrm>
            <a:off x="8702566" y="4774168"/>
            <a:ext cx="441434" cy="369332"/>
          </a:xfrm>
          <a:prstGeom prst="rect">
            <a:avLst/>
          </a:prstGeom>
          <a:noFill/>
        </p:spPr>
        <p:txBody>
          <a:bodyPr wrap="square" rtlCol="0">
            <a:spAutoFit/>
          </a:bodyPr>
          <a:lstStyle/>
          <a:p>
            <a:pPr algn="ctr"/>
            <a:r>
              <a:rPr lang="en-US" sz="1800"/>
              <a:t>10</a:t>
            </a:r>
          </a:p>
        </p:txBody>
      </p:sp>
    </p:spTree>
    <p:extLst>
      <p:ext uri="{BB962C8B-B14F-4D97-AF65-F5344CB8AC3E}">
        <p14:creationId xmlns:p14="http://schemas.microsoft.com/office/powerpoint/2010/main" val="2294093215"/>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6" name="Shape 706"/>
          <p:cNvSpPr txBox="1">
            <a:spLocks noGrp="1"/>
          </p:cNvSpPr>
          <p:nvPr>
            <p:ph type="body" idx="4294967295"/>
          </p:nvPr>
        </p:nvSpPr>
        <p:spPr>
          <a:xfrm>
            <a:off x="996601" y="1574206"/>
            <a:ext cx="3901220" cy="2501400"/>
          </a:xfrm>
          <a:prstGeom prst="rect">
            <a:avLst/>
          </a:prstGeom>
          <a:noFill/>
          <a:ln>
            <a:noFill/>
          </a:ln>
        </p:spPr>
        <p:txBody>
          <a:bodyPr lIns="91425" tIns="91425" rIns="91425" bIns="91425" anchor="b" anchorCtr="0">
            <a:noAutofit/>
          </a:bodyPr>
          <a:lstStyle/>
          <a:p>
            <a:pPr lvl="0" rtl="0">
              <a:spcBef>
                <a:spcPts val="0"/>
              </a:spcBef>
              <a:buNone/>
            </a:pPr>
            <a:r>
              <a:rPr lang="en-US" sz="2800" b="1">
                <a:solidFill>
                  <a:srgbClr val="FFFFFF"/>
                </a:solidFill>
                <a:latin typeface="+mn-lt"/>
                <a:ea typeface="Oswald"/>
                <a:cs typeface="Oswald"/>
                <a:sym typeface="Oswald"/>
              </a:rPr>
              <a:t>Màn hình Đo l</a:t>
            </a:r>
            <a:r>
              <a:rPr lang="vi-VN" sz="2800" b="1">
                <a:solidFill>
                  <a:srgbClr val="FFFFFF"/>
                </a:solidFill>
                <a:latin typeface="+mn-lt"/>
                <a:ea typeface="Oswald"/>
                <a:cs typeface="Oswald"/>
                <a:sym typeface="Oswald"/>
              </a:rPr>
              <a:t>ư</a:t>
            </a:r>
            <a:r>
              <a:rPr lang="en-US" sz="2800" b="1">
                <a:solidFill>
                  <a:srgbClr val="FFFFFF"/>
                </a:solidFill>
                <a:latin typeface="+mn-lt"/>
                <a:ea typeface="Oswald"/>
                <a:cs typeface="Oswald"/>
                <a:sym typeface="Oswald"/>
              </a:rPr>
              <a:t>ợng thể trạng c</a:t>
            </a:r>
            <a:r>
              <a:rPr lang="vi-VN" sz="2800" b="1">
                <a:solidFill>
                  <a:srgbClr val="FFFFFF"/>
                </a:solidFill>
                <a:latin typeface="+mn-lt"/>
                <a:ea typeface="Oswald"/>
                <a:cs typeface="Oswald"/>
                <a:sym typeface="Oswald"/>
              </a:rPr>
              <a:t>ơ</a:t>
            </a:r>
            <a:r>
              <a:rPr lang="en-US" sz="2800" b="1">
                <a:solidFill>
                  <a:srgbClr val="FFFFFF"/>
                </a:solidFill>
                <a:latin typeface="+mn-lt"/>
                <a:ea typeface="Oswald"/>
                <a:cs typeface="Oswald"/>
                <a:sym typeface="Oswald"/>
              </a:rPr>
              <a:t> thể</a:t>
            </a:r>
            <a:endParaRPr lang="en" sz="2800" b="1">
              <a:solidFill>
                <a:srgbClr val="FFFFFF"/>
              </a:solidFill>
              <a:latin typeface="+mn-lt"/>
              <a:ea typeface="Oswald"/>
              <a:cs typeface="Oswald"/>
              <a:sym typeface="Oswald"/>
            </a:endParaRPr>
          </a:p>
          <a:p>
            <a:pPr lvl="0" rtl="0">
              <a:spcBef>
                <a:spcPts val="0"/>
              </a:spcBef>
              <a:buNone/>
            </a:pPr>
            <a:r>
              <a:rPr lang="en-US">
                <a:latin typeface="+mn-lt"/>
              </a:rPr>
              <a:t>Hiển thị chức năng đo chỉ số thể trạng c</a:t>
            </a:r>
            <a:r>
              <a:rPr lang="vi-VN">
                <a:latin typeface="+mn-lt"/>
              </a:rPr>
              <a:t>ơ</a:t>
            </a:r>
            <a:r>
              <a:rPr lang="en-US">
                <a:latin typeface="+mn-lt"/>
              </a:rPr>
              <a:t> thể BMI.</a:t>
            </a:r>
            <a:endParaRPr lang="en">
              <a:latin typeface="+mn-lt"/>
            </a:endParaRPr>
          </a:p>
        </p:txBody>
      </p:sp>
      <p:sp>
        <p:nvSpPr>
          <p:cNvPr id="5" name="Shape 508">
            <a:extLst>
              <a:ext uri="{FF2B5EF4-FFF2-40B4-BE49-F238E27FC236}">
                <a16:creationId xmlns:a16="http://schemas.microsoft.com/office/drawing/2014/main" id="{9854A5B1-F979-4DF7-B89F-297E5756D1F0}"/>
              </a:ext>
            </a:extLst>
          </p:cNvPr>
          <p:cNvSpPr txBox="1">
            <a:spLocks/>
          </p:cNvSpPr>
          <p:nvPr/>
        </p:nvSpPr>
        <p:spPr>
          <a:xfrm>
            <a:off x="0" y="84082"/>
            <a:ext cx="9144000" cy="509097"/>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ctr"/>
            <a:r>
              <a:rPr lang="en-US" sz="3200">
                <a:solidFill>
                  <a:schemeClr val="tx1"/>
                </a:solidFill>
                <a:latin typeface="+mj-lt"/>
              </a:rPr>
              <a:t>Một số kết quả của ứng dụng</a:t>
            </a:r>
            <a:endParaRPr lang="en" sz="3200">
              <a:solidFill>
                <a:schemeClr val="tx1"/>
              </a:solidFill>
              <a:latin typeface="+mj-lt"/>
            </a:endParaRPr>
          </a:p>
        </p:txBody>
      </p:sp>
      <p:pic>
        <p:nvPicPr>
          <p:cNvPr id="7" name="Hình ảnh 6">
            <a:extLst>
              <a:ext uri="{FF2B5EF4-FFF2-40B4-BE49-F238E27FC236}">
                <a16:creationId xmlns:a16="http://schemas.microsoft.com/office/drawing/2014/main" id="{7F9E20BE-4131-4DB7-968D-AC72D3B2CE22}"/>
              </a:ext>
            </a:extLst>
          </p:cNvPr>
          <p:cNvPicPr>
            <a:picLocks noChangeAspect="1"/>
          </p:cNvPicPr>
          <p:nvPr/>
        </p:nvPicPr>
        <p:blipFill>
          <a:blip r:embed="rId3"/>
          <a:stretch>
            <a:fillRect/>
          </a:stretch>
        </p:blipFill>
        <p:spPr>
          <a:xfrm>
            <a:off x="5262232" y="693685"/>
            <a:ext cx="2174722" cy="4449815"/>
          </a:xfrm>
          <a:prstGeom prst="rect">
            <a:avLst/>
          </a:prstGeom>
        </p:spPr>
      </p:pic>
      <p:sp>
        <p:nvSpPr>
          <p:cNvPr id="9" name="Hộp Văn bản 8">
            <a:extLst>
              <a:ext uri="{FF2B5EF4-FFF2-40B4-BE49-F238E27FC236}">
                <a16:creationId xmlns:a16="http://schemas.microsoft.com/office/drawing/2014/main" id="{B097877C-2C68-41DB-ACB4-E7A463DD8E8C}"/>
              </a:ext>
            </a:extLst>
          </p:cNvPr>
          <p:cNvSpPr txBox="1"/>
          <p:nvPr/>
        </p:nvSpPr>
        <p:spPr>
          <a:xfrm>
            <a:off x="8702566" y="4774168"/>
            <a:ext cx="441434" cy="369332"/>
          </a:xfrm>
          <a:prstGeom prst="rect">
            <a:avLst/>
          </a:prstGeom>
          <a:noFill/>
        </p:spPr>
        <p:txBody>
          <a:bodyPr wrap="square" rtlCol="0">
            <a:spAutoFit/>
          </a:bodyPr>
          <a:lstStyle/>
          <a:p>
            <a:pPr algn="ctr"/>
            <a:r>
              <a:rPr lang="en-US" sz="1800"/>
              <a:t>11</a:t>
            </a:r>
          </a:p>
        </p:txBody>
      </p:sp>
    </p:spTree>
    <p:extLst>
      <p:ext uri="{BB962C8B-B14F-4D97-AF65-F5344CB8AC3E}">
        <p14:creationId xmlns:p14="http://schemas.microsoft.com/office/powerpoint/2010/main" val="77734560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6" name="Shape 706"/>
          <p:cNvSpPr txBox="1">
            <a:spLocks noGrp="1"/>
          </p:cNvSpPr>
          <p:nvPr>
            <p:ph type="body" idx="4294967295"/>
          </p:nvPr>
        </p:nvSpPr>
        <p:spPr>
          <a:xfrm>
            <a:off x="996601" y="1574206"/>
            <a:ext cx="3901220" cy="2501400"/>
          </a:xfrm>
          <a:prstGeom prst="rect">
            <a:avLst/>
          </a:prstGeom>
          <a:noFill/>
          <a:ln>
            <a:noFill/>
          </a:ln>
        </p:spPr>
        <p:txBody>
          <a:bodyPr lIns="91425" tIns="91425" rIns="91425" bIns="91425" anchor="b" anchorCtr="0">
            <a:noAutofit/>
          </a:bodyPr>
          <a:lstStyle/>
          <a:p>
            <a:pPr lvl="0" rtl="0">
              <a:spcBef>
                <a:spcPts val="0"/>
              </a:spcBef>
              <a:buNone/>
            </a:pPr>
            <a:r>
              <a:rPr lang="en-US" sz="2800" b="1">
                <a:solidFill>
                  <a:srgbClr val="FFFFFF"/>
                </a:solidFill>
                <a:latin typeface="+mn-lt"/>
                <a:ea typeface="Oswald"/>
                <a:cs typeface="Oswald"/>
                <a:sym typeface="Oswald"/>
              </a:rPr>
              <a:t>Màn hình Xuất Barcode thực phẩm</a:t>
            </a:r>
            <a:endParaRPr lang="en" sz="2800" b="1">
              <a:solidFill>
                <a:srgbClr val="FFFFFF"/>
              </a:solidFill>
              <a:latin typeface="+mn-lt"/>
              <a:ea typeface="Oswald"/>
              <a:cs typeface="Oswald"/>
              <a:sym typeface="Oswald"/>
            </a:endParaRPr>
          </a:p>
          <a:p>
            <a:pPr lvl="0" rtl="0">
              <a:spcBef>
                <a:spcPts val="0"/>
              </a:spcBef>
              <a:buNone/>
            </a:pPr>
            <a:r>
              <a:rPr lang="en-US">
                <a:latin typeface="+mn-lt"/>
              </a:rPr>
              <a:t>Hiển thị danh sách mà thực phẩm ng</a:t>
            </a:r>
            <a:r>
              <a:rPr lang="vi-VN">
                <a:latin typeface="+mn-lt"/>
              </a:rPr>
              <a:t>ư</a:t>
            </a:r>
            <a:r>
              <a:rPr lang="en-US">
                <a:latin typeface="+mn-lt"/>
              </a:rPr>
              <a:t>ời dùng chọn để xuất ra Barcode để sử dụng.</a:t>
            </a:r>
            <a:endParaRPr lang="en">
              <a:latin typeface="+mn-lt"/>
            </a:endParaRPr>
          </a:p>
        </p:txBody>
      </p:sp>
      <p:sp>
        <p:nvSpPr>
          <p:cNvPr id="5" name="Shape 508">
            <a:extLst>
              <a:ext uri="{FF2B5EF4-FFF2-40B4-BE49-F238E27FC236}">
                <a16:creationId xmlns:a16="http://schemas.microsoft.com/office/drawing/2014/main" id="{9854A5B1-F979-4DF7-B89F-297E5756D1F0}"/>
              </a:ext>
            </a:extLst>
          </p:cNvPr>
          <p:cNvSpPr txBox="1">
            <a:spLocks/>
          </p:cNvSpPr>
          <p:nvPr/>
        </p:nvSpPr>
        <p:spPr>
          <a:xfrm>
            <a:off x="0" y="84082"/>
            <a:ext cx="9144000" cy="509097"/>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ctr"/>
            <a:r>
              <a:rPr lang="en-US" sz="3200">
                <a:solidFill>
                  <a:schemeClr val="tx1"/>
                </a:solidFill>
                <a:latin typeface="+mj-lt"/>
              </a:rPr>
              <a:t>Một số kết quả của ứng dụng</a:t>
            </a:r>
            <a:endParaRPr lang="en" sz="3200">
              <a:solidFill>
                <a:schemeClr val="tx1"/>
              </a:solidFill>
              <a:latin typeface="+mj-lt"/>
            </a:endParaRPr>
          </a:p>
        </p:txBody>
      </p:sp>
      <p:pic>
        <p:nvPicPr>
          <p:cNvPr id="3" name="Hình ảnh 2">
            <a:extLst>
              <a:ext uri="{FF2B5EF4-FFF2-40B4-BE49-F238E27FC236}">
                <a16:creationId xmlns:a16="http://schemas.microsoft.com/office/drawing/2014/main" id="{25DDB8D5-33C3-48AC-9648-EE296FA29A19}"/>
              </a:ext>
            </a:extLst>
          </p:cNvPr>
          <p:cNvPicPr>
            <a:picLocks noChangeAspect="1"/>
          </p:cNvPicPr>
          <p:nvPr/>
        </p:nvPicPr>
        <p:blipFill>
          <a:blip r:embed="rId3"/>
          <a:stretch>
            <a:fillRect/>
          </a:stretch>
        </p:blipFill>
        <p:spPr>
          <a:xfrm>
            <a:off x="5178148" y="693684"/>
            <a:ext cx="2174722" cy="4449816"/>
          </a:xfrm>
          <a:prstGeom prst="rect">
            <a:avLst/>
          </a:prstGeom>
        </p:spPr>
      </p:pic>
      <p:sp>
        <p:nvSpPr>
          <p:cNvPr id="8" name="Hộp Văn bản 7">
            <a:extLst>
              <a:ext uri="{FF2B5EF4-FFF2-40B4-BE49-F238E27FC236}">
                <a16:creationId xmlns:a16="http://schemas.microsoft.com/office/drawing/2014/main" id="{39066F54-63F9-4748-8F9B-DD70939F2C3E}"/>
              </a:ext>
            </a:extLst>
          </p:cNvPr>
          <p:cNvSpPr txBox="1"/>
          <p:nvPr/>
        </p:nvSpPr>
        <p:spPr>
          <a:xfrm>
            <a:off x="8702566" y="4774168"/>
            <a:ext cx="441434" cy="369332"/>
          </a:xfrm>
          <a:prstGeom prst="rect">
            <a:avLst/>
          </a:prstGeom>
          <a:noFill/>
        </p:spPr>
        <p:txBody>
          <a:bodyPr wrap="square" rtlCol="0">
            <a:spAutoFit/>
          </a:bodyPr>
          <a:lstStyle/>
          <a:p>
            <a:pPr algn="ctr"/>
            <a:r>
              <a:rPr lang="en-US" sz="1800"/>
              <a:t>12</a:t>
            </a:r>
          </a:p>
        </p:txBody>
      </p:sp>
    </p:spTree>
    <p:extLst>
      <p:ext uri="{BB962C8B-B14F-4D97-AF65-F5344CB8AC3E}">
        <p14:creationId xmlns:p14="http://schemas.microsoft.com/office/powerpoint/2010/main" val="89532228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ctrTitle" idx="4294967295"/>
          </p:nvPr>
        </p:nvSpPr>
        <p:spPr>
          <a:xfrm>
            <a:off x="889823" y="1411951"/>
            <a:ext cx="7553539" cy="1159799"/>
          </a:xfrm>
          <a:prstGeom prst="rect">
            <a:avLst/>
          </a:prstGeom>
          <a:noFill/>
          <a:ln>
            <a:noFill/>
          </a:ln>
        </p:spPr>
        <p:txBody>
          <a:bodyPr lIns="91425" tIns="91425" rIns="91425" bIns="91425" anchor="b" anchorCtr="0">
            <a:noAutofit/>
          </a:bodyPr>
          <a:lstStyle/>
          <a:p>
            <a:pPr lvl="0" rtl="0">
              <a:spcBef>
                <a:spcPts val="0"/>
              </a:spcBef>
              <a:buNone/>
            </a:pPr>
            <a:r>
              <a:rPr lang="en" sz="4800">
                <a:latin typeface="+mn-lt"/>
              </a:rPr>
              <a:t>Cảm </a:t>
            </a:r>
            <a:r>
              <a:rPr lang="vi-VN" sz="4800">
                <a:latin typeface="+mn-lt"/>
              </a:rPr>
              <a:t>ơ</a:t>
            </a:r>
            <a:r>
              <a:rPr lang="en-US" sz="4800">
                <a:latin typeface="+mn-lt"/>
              </a:rPr>
              <a:t>n cô đã lắng nghe</a:t>
            </a:r>
            <a:endParaRPr lang="en" sz="4800">
              <a:latin typeface="+mn-lt"/>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Shape 739"/>
          <p:cNvSpPr txBox="1">
            <a:spLocks noGrp="1"/>
          </p:cNvSpPr>
          <p:nvPr>
            <p:ph type="title"/>
          </p:nvPr>
        </p:nvSpPr>
        <p:spPr>
          <a:xfrm>
            <a:off x="1073700" y="-84083"/>
            <a:ext cx="6996600" cy="715800"/>
          </a:xfrm>
          <a:prstGeom prst="rect">
            <a:avLst/>
          </a:prstGeom>
        </p:spPr>
        <p:txBody>
          <a:bodyPr lIns="91425" tIns="91425" rIns="91425" bIns="91425" anchor="b" anchorCtr="0">
            <a:noAutofit/>
          </a:bodyPr>
          <a:lstStyle/>
          <a:p>
            <a:pPr lvl="0" rtl="0">
              <a:spcBef>
                <a:spcPts val="0"/>
              </a:spcBef>
              <a:buNone/>
            </a:pPr>
            <a:r>
              <a:rPr lang="en-US" sz="3200" b="0">
                <a:solidFill>
                  <a:schemeClr val="tx1"/>
                </a:solidFill>
                <a:latin typeface="+mj-lt"/>
              </a:rPr>
              <a:t>Tài liệu tham khảo</a:t>
            </a:r>
            <a:endParaRPr lang="en" sz="3200" b="0">
              <a:solidFill>
                <a:schemeClr val="tx1"/>
              </a:solidFill>
              <a:latin typeface="+mj-lt"/>
            </a:endParaRPr>
          </a:p>
        </p:txBody>
      </p:sp>
      <p:sp>
        <p:nvSpPr>
          <p:cNvPr id="740" name="Shape 740"/>
          <p:cNvSpPr txBox="1">
            <a:spLocks noGrp="1"/>
          </p:cNvSpPr>
          <p:nvPr>
            <p:ph type="body" idx="1"/>
          </p:nvPr>
        </p:nvSpPr>
        <p:spPr>
          <a:xfrm>
            <a:off x="1075850" y="736821"/>
            <a:ext cx="8068150" cy="2438400"/>
          </a:xfrm>
          <a:prstGeom prst="rect">
            <a:avLst/>
          </a:prstGeom>
        </p:spPr>
        <p:txBody>
          <a:bodyPr lIns="91425" tIns="91425" rIns="91425" bIns="91425" anchor="t" anchorCtr="0">
            <a:noAutofit/>
          </a:bodyPr>
          <a:lstStyle/>
          <a:p>
            <a:pPr lvl="0">
              <a:lnSpc>
                <a:spcPct val="150000"/>
              </a:lnSpc>
            </a:pPr>
            <a:r>
              <a:rPr lang="en-US">
                <a:latin typeface="+mn-lt"/>
              </a:rPr>
              <a:t> Https://news.zing.vn/5-cong-thuc-don-gian-do-chi-so-bmi-post669580.html</a:t>
            </a:r>
          </a:p>
          <a:p>
            <a:pPr lvl="0">
              <a:lnSpc>
                <a:spcPct val="150000"/>
              </a:lnSpc>
            </a:pPr>
            <a:r>
              <a:rPr lang="en-US" u="sng">
                <a:latin typeface="+mn-lt"/>
                <a:hlinkClick r:id="rId3"/>
              </a:rPr>
              <a:t> Http://www.gymlord.com/2015/04/cach-tinh-luong-calo-de-giam-can-tang.html</a:t>
            </a:r>
            <a:endParaRPr lang="en-US">
              <a:latin typeface="+mn-lt"/>
            </a:endParaRPr>
          </a:p>
          <a:p>
            <a:pPr lvl="0">
              <a:lnSpc>
                <a:spcPct val="150000"/>
              </a:lnSpc>
            </a:pPr>
            <a:r>
              <a:rPr lang="en-US">
                <a:latin typeface="+mn-lt"/>
              </a:rPr>
              <a:t> Tham khảo Source Code: https://stackoverflow.com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767256" y="683172"/>
            <a:ext cx="8040414" cy="3531475"/>
          </a:xfrm>
          <a:prstGeom prst="rect">
            <a:avLst/>
          </a:prstGeom>
        </p:spPr>
        <p:txBody>
          <a:bodyPr lIns="91425" tIns="91425" rIns="91425" bIns="91425" anchor="t" anchorCtr="0">
            <a:noAutofit/>
          </a:bodyPr>
          <a:lstStyle/>
          <a:p>
            <a:pPr lvl="0">
              <a:buNone/>
            </a:pPr>
            <a:r>
              <a:rPr lang="en-US">
                <a:latin typeface="+mn-lt"/>
              </a:rPr>
              <a:t>Mô tả đề tài: Ứng dụng chạy trên nền tảng Android, giúp người sử dụng theo dõi các thông tin về thực phẩm cũng như lượng calorie mà mình nạp vào cơ thể hàng ngày.</a:t>
            </a:r>
          </a:p>
          <a:p>
            <a:pPr lvl="0" algn="just" hangingPunct="0">
              <a:lnSpc>
                <a:spcPct val="115000"/>
              </a:lnSpc>
              <a:spcBef>
                <a:spcPts val="285"/>
              </a:spcBef>
              <a:buNone/>
              <a:tabLst>
                <a:tab pos="457200" algn="l"/>
              </a:tabLst>
            </a:pPr>
            <a:r>
              <a:rPr lang="vi-VN">
                <a:latin typeface="+mn-lt"/>
                <a:ea typeface="Calibri" panose="020F0502020204030204" pitchFamily="34" charset="0"/>
                <a:cs typeface="OpenSymbol"/>
              </a:rPr>
              <a:t>Yêu cầu:</a:t>
            </a:r>
            <a:endParaRPr lang="en-US">
              <a:latin typeface="+mn-lt"/>
              <a:ea typeface="Calibri" panose="020F0502020204030204" pitchFamily="34" charset="0"/>
              <a:cs typeface="OpenSymbol"/>
            </a:endParaRPr>
          </a:p>
          <a:p>
            <a:pPr marL="914400" indent="-228600" algn="just" hangingPunct="0">
              <a:lnSpc>
                <a:spcPct val="115000"/>
              </a:lnSpc>
              <a:buFont typeface="Symbol" panose="05050102010706020507" pitchFamily="18" charset="2"/>
              <a:buChar char=""/>
              <a:tabLst>
                <a:tab pos="914400" algn="l"/>
              </a:tabLst>
            </a:pPr>
            <a:r>
              <a:rPr lang="en-US">
                <a:latin typeface="+mn-lt"/>
                <a:ea typeface="Calibri" panose="020F0502020204030204" pitchFamily="34" charset="0"/>
                <a:cs typeface="OpenSymbol"/>
              </a:rPr>
              <a:t>Xử lý đầu vào là mã Barcode và đưa ra các thông tin về calorie của thực phẩm.</a:t>
            </a:r>
          </a:p>
          <a:p>
            <a:pPr marL="914400" indent="-228600" algn="just" hangingPunct="0">
              <a:lnSpc>
                <a:spcPct val="115000"/>
              </a:lnSpc>
              <a:buFont typeface="Symbol" panose="05050102010706020507" pitchFamily="18" charset="2"/>
              <a:buChar char=""/>
              <a:tabLst>
                <a:tab pos="914400" algn="l"/>
              </a:tabLst>
            </a:pPr>
            <a:r>
              <a:rPr lang="en-US">
                <a:latin typeface="+mn-lt"/>
                <a:ea typeface="Calibri" panose="020F0502020204030204" pitchFamily="34" charset="0"/>
                <a:cs typeface="OpenSymbol"/>
              </a:rPr>
              <a:t>Những thực phẩm không có Barcode thì cung cấp các Barcode có sẵn qua file excel cho người dùng hoặc cho nhập bằng tay.</a:t>
            </a:r>
          </a:p>
          <a:p>
            <a:pPr marL="914400" indent="-228600" algn="just" hangingPunct="0">
              <a:lnSpc>
                <a:spcPct val="115000"/>
              </a:lnSpc>
              <a:buFont typeface="Symbol" panose="05050102010706020507" pitchFamily="18" charset="2"/>
              <a:buChar char=""/>
              <a:tabLst>
                <a:tab pos="914400" algn="l"/>
              </a:tabLst>
            </a:pPr>
            <a:r>
              <a:rPr lang="en-US">
                <a:latin typeface="+mn-lt"/>
                <a:ea typeface="Calibri" panose="020F0502020204030204" pitchFamily="34" charset="0"/>
                <a:cs typeface="OpenSymbol"/>
              </a:rPr>
              <a:t>Tổng hợp các loại thực phẩm và calorie mà người dùng đã hấp thụ.</a:t>
            </a:r>
          </a:p>
          <a:p>
            <a:pPr marL="914400" indent="-228600" algn="just" hangingPunct="0">
              <a:lnSpc>
                <a:spcPct val="115000"/>
              </a:lnSpc>
              <a:buFont typeface="Symbol" panose="05050102010706020507" pitchFamily="18" charset="2"/>
              <a:buChar char=""/>
              <a:tabLst>
                <a:tab pos="914400" algn="l"/>
              </a:tabLst>
            </a:pPr>
            <a:r>
              <a:rPr lang="en-US">
                <a:latin typeface="+mn-lt"/>
                <a:ea typeface="Calibri" panose="020F0502020204030204" pitchFamily="34" charset="0"/>
              </a:rPr>
              <a:t>Đưa ra thông tin lượng calorie khuyến cáo khi người dùng nhập thông tin về chiều cao, cân nặng</a:t>
            </a:r>
            <a:r>
              <a:rPr lang="en">
                <a:latin typeface="+mn-lt"/>
                <a:ea typeface="Calibri" panose="020F0502020204030204" pitchFamily="34" charset="0"/>
              </a:rPr>
              <a:t>.</a:t>
            </a:r>
            <a:endParaRPr lang="en-US">
              <a:latin typeface="+mn-lt"/>
              <a:ea typeface="Calibri" panose="020F0502020204030204" pitchFamily="34" charset="0"/>
              <a:cs typeface="OpenSymbol"/>
            </a:endParaRPr>
          </a:p>
        </p:txBody>
      </p:sp>
      <p:sp>
        <p:nvSpPr>
          <p:cNvPr id="508" name="Shape 508"/>
          <p:cNvSpPr txBox="1">
            <a:spLocks noGrp="1"/>
          </p:cNvSpPr>
          <p:nvPr>
            <p:ph type="title"/>
          </p:nvPr>
        </p:nvSpPr>
        <p:spPr>
          <a:xfrm>
            <a:off x="0" y="84082"/>
            <a:ext cx="9144000" cy="509097"/>
          </a:xfrm>
          <a:prstGeom prst="rect">
            <a:avLst/>
          </a:prstGeom>
        </p:spPr>
        <p:txBody>
          <a:bodyPr lIns="91425" tIns="91425" rIns="91425" bIns="91425" anchor="b" anchorCtr="0">
            <a:noAutofit/>
          </a:bodyPr>
          <a:lstStyle/>
          <a:p>
            <a:pPr lvl="0">
              <a:spcBef>
                <a:spcPts val="0"/>
              </a:spcBef>
              <a:buNone/>
            </a:pPr>
            <a:r>
              <a:rPr lang="en-US" sz="3200">
                <a:solidFill>
                  <a:schemeClr val="tx1"/>
                </a:solidFill>
                <a:latin typeface="+mj-lt"/>
              </a:rPr>
              <a:t>Mô tả yêu cầu bài toán</a:t>
            </a:r>
            <a:endParaRPr lang="en" sz="3200">
              <a:solidFill>
                <a:schemeClr val="tx1"/>
              </a:solidFill>
              <a:latin typeface="+mj-lt"/>
            </a:endParaRPr>
          </a:p>
        </p:txBody>
      </p:sp>
      <p:sp>
        <p:nvSpPr>
          <p:cNvPr id="4" name="Hộp Văn bản 3">
            <a:extLst>
              <a:ext uri="{FF2B5EF4-FFF2-40B4-BE49-F238E27FC236}">
                <a16:creationId xmlns:a16="http://schemas.microsoft.com/office/drawing/2014/main" id="{5F44CC62-CA8F-4A93-90A7-72665543A4CD}"/>
              </a:ext>
            </a:extLst>
          </p:cNvPr>
          <p:cNvSpPr txBox="1"/>
          <p:nvPr/>
        </p:nvSpPr>
        <p:spPr>
          <a:xfrm>
            <a:off x="8702566" y="4774168"/>
            <a:ext cx="441434" cy="369332"/>
          </a:xfrm>
          <a:prstGeom prst="rect">
            <a:avLst/>
          </a:prstGeom>
          <a:noFill/>
        </p:spPr>
        <p:txBody>
          <a:bodyPr wrap="square" rtlCol="0">
            <a:spAutoFit/>
          </a:bodyPr>
          <a:lstStyle/>
          <a:p>
            <a:pPr algn="ctr"/>
            <a:r>
              <a:rPr lang="en-US" sz="1800"/>
              <a:t>2</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Shape 508"/>
          <p:cNvSpPr txBox="1">
            <a:spLocks noGrp="1"/>
          </p:cNvSpPr>
          <p:nvPr>
            <p:ph type="title"/>
          </p:nvPr>
        </p:nvSpPr>
        <p:spPr>
          <a:xfrm>
            <a:off x="0" y="84082"/>
            <a:ext cx="9144000" cy="509097"/>
          </a:xfrm>
          <a:prstGeom prst="rect">
            <a:avLst/>
          </a:prstGeom>
        </p:spPr>
        <p:txBody>
          <a:bodyPr lIns="91425" tIns="91425" rIns="91425" bIns="91425" anchor="b" anchorCtr="0">
            <a:noAutofit/>
          </a:bodyPr>
          <a:lstStyle/>
          <a:p>
            <a:pPr lvl="0">
              <a:spcBef>
                <a:spcPts val="0"/>
              </a:spcBef>
              <a:buNone/>
            </a:pPr>
            <a:r>
              <a:rPr lang="en-US" sz="3200">
                <a:solidFill>
                  <a:schemeClr val="tx1"/>
                </a:solidFill>
                <a:latin typeface="+mj-lt"/>
              </a:rPr>
              <a:t>Phân tích yêu cầu</a:t>
            </a:r>
            <a:endParaRPr lang="en" sz="3200">
              <a:solidFill>
                <a:schemeClr val="tx1"/>
              </a:solidFill>
              <a:latin typeface="+mj-lt"/>
            </a:endParaRPr>
          </a:p>
        </p:txBody>
      </p:sp>
      <p:sp>
        <p:nvSpPr>
          <p:cNvPr id="3" name="Chỗ dành sẵn cho Văn bản 2">
            <a:extLst>
              <a:ext uri="{FF2B5EF4-FFF2-40B4-BE49-F238E27FC236}">
                <a16:creationId xmlns:a16="http://schemas.microsoft.com/office/drawing/2014/main" id="{F66F19F7-F3B4-4305-B9C5-BE5FA15EC489}"/>
              </a:ext>
            </a:extLst>
          </p:cNvPr>
          <p:cNvSpPr>
            <a:spLocks noGrp="1"/>
          </p:cNvSpPr>
          <p:nvPr>
            <p:ph type="body" idx="1"/>
          </p:nvPr>
        </p:nvSpPr>
        <p:spPr>
          <a:xfrm>
            <a:off x="784658" y="593179"/>
            <a:ext cx="3339899" cy="509098"/>
          </a:xfrm>
        </p:spPr>
        <p:txBody>
          <a:bodyPr/>
          <a:lstStyle/>
          <a:p>
            <a:r>
              <a:rPr lang="en-US">
                <a:latin typeface="+mn-lt"/>
              </a:rPr>
              <a:t> Biểu đồ Usecase tổng quan</a:t>
            </a:r>
          </a:p>
        </p:txBody>
      </p:sp>
      <p:pic>
        <p:nvPicPr>
          <p:cNvPr id="4" name="Hình ảnh 3">
            <a:extLst>
              <a:ext uri="{FF2B5EF4-FFF2-40B4-BE49-F238E27FC236}">
                <a16:creationId xmlns:a16="http://schemas.microsoft.com/office/drawing/2014/main" id="{BA7B3F8C-BD3F-4B98-8CC6-BB576BD80739}"/>
              </a:ext>
            </a:extLst>
          </p:cNvPr>
          <p:cNvPicPr>
            <a:picLocks noChangeAspect="1"/>
          </p:cNvPicPr>
          <p:nvPr/>
        </p:nvPicPr>
        <p:blipFill>
          <a:blip r:embed="rId3"/>
          <a:stretch>
            <a:fillRect/>
          </a:stretch>
        </p:blipFill>
        <p:spPr>
          <a:xfrm>
            <a:off x="1713186" y="1008993"/>
            <a:ext cx="5770180" cy="3951890"/>
          </a:xfrm>
          <a:prstGeom prst="rect">
            <a:avLst/>
          </a:prstGeom>
        </p:spPr>
      </p:pic>
      <p:sp>
        <p:nvSpPr>
          <p:cNvPr id="6" name="Hộp Văn bản 5">
            <a:extLst>
              <a:ext uri="{FF2B5EF4-FFF2-40B4-BE49-F238E27FC236}">
                <a16:creationId xmlns:a16="http://schemas.microsoft.com/office/drawing/2014/main" id="{485B1B55-7417-4AB2-A62F-E35A7B76C7CF}"/>
              </a:ext>
            </a:extLst>
          </p:cNvPr>
          <p:cNvSpPr txBox="1"/>
          <p:nvPr/>
        </p:nvSpPr>
        <p:spPr>
          <a:xfrm>
            <a:off x="8702566" y="4774168"/>
            <a:ext cx="441434" cy="369332"/>
          </a:xfrm>
          <a:prstGeom prst="rect">
            <a:avLst/>
          </a:prstGeom>
          <a:noFill/>
        </p:spPr>
        <p:txBody>
          <a:bodyPr wrap="square" rtlCol="0">
            <a:spAutoFit/>
          </a:bodyPr>
          <a:lstStyle/>
          <a:p>
            <a:pPr algn="ctr"/>
            <a:r>
              <a:rPr lang="en-US" sz="1800"/>
              <a:t>3</a:t>
            </a:r>
          </a:p>
        </p:txBody>
      </p:sp>
    </p:spTree>
    <p:extLst>
      <p:ext uri="{BB962C8B-B14F-4D97-AF65-F5344CB8AC3E}">
        <p14:creationId xmlns:p14="http://schemas.microsoft.com/office/powerpoint/2010/main" val="1117135446"/>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Shape 508"/>
          <p:cNvSpPr txBox="1">
            <a:spLocks noGrp="1"/>
          </p:cNvSpPr>
          <p:nvPr>
            <p:ph type="title"/>
          </p:nvPr>
        </p:nvSpPr>
        <p:spPr>
          <a:xfrm>
            <a:off x="0" y="84082"/>
            <a:ext cx="9144000" cy="509097"/>
          </a:xfrm>
          <a:prstGeom prst="rect">
            <a:avLst/>
          </a:prstGeom>
        </p:spPr>
        <p:txBody>
          <a:bodyPr lIns="91425" tIns="91425" rIns="91425" bIns="91425" anchor="b" anchorCtr="0">
            <a:noAutofit/>
          </a:bodyPr>
          <a:lstStyle/>
          <a:p>
            <a:pPr lvl="0">
              <a:spcBef>
                <a:spcPts val="0"/>
              </a:spcBef>
              <a:buNone/>
            </a:pPr>
            <a:r>
              <a:rPr lang="en-US" sz="3200">
                <a:solidFill>
                  <a:schemeClr val="tx1"/>
                </a:solidFill>
                <a:latin typeface="+mj-lt"/>
              </a:rPr>
              <a:t>Phân tích yêu cầu</a:t>
            </a:r>
            <a:endParaRPr lang="en" sz="3200">
              <a:solidFill>
                <a:schemeClr val="tx1"/>
              </a:solidFill>
              <a:latin typeface="+mj-lt"/>
            </a:endParaRPr>
          </a:p>
        </p:txBody>
      </p:sp>
      <p:sp>
        <p:nvSpPr>
          <p:cNvPr id="3" name="Chỗ dành sẵn cho Văn bản 2">
            <a:extLst>
              <a:ext uri="{FF2B5EF4-FFF2-40B4-BE49-F238E27FC236}">
                <a16:creationId xmlns:a16="http://schemas.microsoft.com/office/drawing/2014/main" id="{F66F19F7-F3B4-4305-B9C5-BE5FA15EC489}"/>
              </a:ext>
            </a:extLst>
          </p:cNvPr>
          <p:cNvSpPr>
            <a:spLocks noGrp="1"/>
          </p:cNvSpPr>
          <p:nvPr>
            <p:ph type="body" idx="1"/>
          </p:nvPr>
        </p:nvSpPr>
        <p:spPr>
          <a:xfrm>
            <a:off x="784658" y="353740"/>
            <a:ext cx="3955508" cy="509098"/>
          </a:xfrm>
        </p:spPr>
        <p:txBody>
          <a:bodyPr/>
          <a:lstStyle/>
          <a:p>
            <a:r>
              <a:rPr lang="en-US">
                <a:latin typeface="+mn-lt"/>
              </a:rPr>
              <a:t> Biểu đồ trình tự một sô chức năng</a:t>
            </a:r>
          </a:p>
        </p:txBody>
      </p:sp>
      <p:pic>
        <p:nvPicPr>
          <p:cNvPr id="7" name="Hình ảnh 6">
            <a:extLst>
              <a:ext uri="{FF2B5EF4-FFF2-40B4-BE49-F238E27FC236}">
                <a16:creationId xmlns:a16="http://schemas.microsoft.com/office/drawing/2014/main" id="{89A05873-9348-4067-A4EF-47C597059086}"/>
              </a:ext>
            </a:extLst>
          </p:cNvPr>
          <p:cNvPicPr>
            <a:picLocks noChangeAspect="1"/>
          </p:cNvPicPr>
          <p:nvPr/>
        </p:nvPicPr>
        <p:blipFill>
          <a:blip r:embed="rId3"/>
          <a:stretch>
            <a:fillRect/>
          </a:stretch>
        </p:blipFill>
        <p:spPr>
          <a:xfrm>
            <a:off x="632863" y="714703"/>
            <a:ext cx="7878274" cy="4235670"/>
          </a:xfrm>
          <a:prstGeom prst="rect">
            <a:avLst/>
          </a:prstGeom>
        </p:spPr>
      </p:pic>
      <p:sp>
        <p:nvSpPr>
          <p:cNvPr id="10" name="Hộp Văn bản 9">
            <a:extLst>
              <a:ext uri="{FF2B5EF4-FFF2-40B4-BE49-F238E27FC236}">
                <a16:creationId xmlns:a16="http://schemas.microsoft.com/office/drawing/2014/main" id="{FFCA7AF8-390C-4FD0-AEB7-A8EE4DA760A4}"/>
              </a:ext>
            </a:extLst>
          </p:cNvPr>
          <p:cNvSpPr txBox="1"/>
          <p:nvPr/>
        </p:nvSpPr>
        <p:spPr>
          <a:xfrm>
            <a:off x="8702566" y="4774168"/>
            <a:ext cx="441434" cy="369332"/>
          </a:xfrm>
          <a:prstGeom prst="rect">
            <a:avLst/>
          </a:prstGeom>
          <a:noFill/>
        </p:spPr>
        <p:txBody>
          <a:bodyPr wrap="square" rtlCol="0">
            <a:spAutoFit/>
          </a:bodyPr>
          <a:lstStyle/>
          <a:p>
            <a:pPr algn="ctr"/>
            <a:r>
              <a:rPr lang="en-US" sz="1800"/>
              <a:t>4</a:t>
            </a:r>
          </a:p>
        </p:txBody>
      </p:sp>
    </p:spTree>
    <p:extLst>
      <p:ext uri="{BB962C8B-B14F-4D97-AF65-F5344CB8AC3E}">
        <p14:creationId xmlns:p14="http://schemas.microsoft.com/office/powerpoint/2010/main" val="317602511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Shape 508"/>
          <p:cNvSpPr txBox="1">
            <a:spLocks noGrp="1"/>
          </p:cNvSpPr>
          <p:nvPr>
            <p:ph type="title"/>
          </p:nvPr>
        </p:nvSpPr>
        <p:spPr>
          <a:xfrm>
            <a:off x="0" y="84082"/>
            <a:ext cx="9144000" cy="509097"/>
          </a:xfrm>
          <a:prstGeom prst="rect">
            <a:avLst/>
          </a:prstGeom>
        </p:spPr>
        <p:txBody>
          <a:bodyPr lIns="91425" tIns="91425" rIns="91425" bIns="91425" anchor="b" anchorCtr="0">
            <a:noAutofit/>
          </a:bodyPr>
          <a:lstStyle/>
          <a:p>
            <a:pPr lvl="0">
              <a:spcBef>
                <a:spcPts val="0"/>
              </a:spcBef>
              <a:buNone/>
            </a:pPr>
            <a:r>
              <a:rPr lang="en-US" sz="3200">
                <a:solidFill>
                  <a:schemeClr val="tx1"/>
                </a:solidFill>
                <a:latin typeface="+mj-lt"/>
              </a:rPr>
              <a:t>Phân tích yêu cầu</a:t>
            </a:r>
            <a:endParaRPr lang="en" sz="3200">
              <a:solidFill>
                <a:schemeClr val="tx1"/>
              </a:solidFill>
              <a:latin typeface="+mj-lt"/>
            </a:endParaRPr>
          </a:p>
        </p:txBody>
      </p:sp>
      <p:sp>
        <p:nvSpPr>
          <p:cNvPr id="3" name="Chỗ dành sẵn cho Văn bản 2">
            <a:extLst>
              <a:ext uri="{FF2B5EF4-FFF2-40B4-BE49-F238E27FC236}">
                <a16:creationId xmlns:a16="http://schemas.microsoft.com/office/drawing/2014/main" id="{F66F19F7-F3B4-4305-B9C5-BE5FA15EC489}"/>
              </a:ext>
            </a:extLst>
          </p:cNvPr>
          <p:cNvSpPr>
            <a:spLocks noGrp="1"/>
          </p:cNvSpPr>
          <p:nvPr>
            <p:ph type="body" idx="1"/>
          </p:nvPr>
        </p:nvSpPr>
        <p:spPr>
          <a:xfrm>
            <a:off x="784658" y="353740"/>
            <a:ext cx="3955508" cy="509098"/>
          </a:xfrm>
        </p:spPr>
        <p:txBody>
          <a:bodyPr/>
          <a:lstStyle/>
          <a:p>
            <a:r>
              <a:rPr lang="en-US">
                <a:latin typeface="+mn-lt"/>
              </a:rPr>
              <a:t> Biểu đồ trình tự một sô chức năng</a:t>
            </a:r>
          </a:p>
        </p:txBody>
      </p:sp>
      <p:pic>
        <p:nvPicPr>
          <p:cNvPr id="7" name="Hình ảnh 6">
            <a:extLst>
              <a:ext uri="{FF2B5EF4-FFF2-40B4-BE49-F238E27FC236}">
                <a16:creationId xmlns:a16="http://schemas.microsoft.com/office/drawing/2014/main" id="{F179703D-7C18-431E-B86B-17254F63C565}"/>
              </a:ext>
            </a:extLst>
          </p:cNvPr>
          <p:cNvPicPr>
            <a:picLocks noChangeAspect="1"/>
          </p:cNvPicPr>
          <p:nvPr/>
        </p:nvPicPr>
        <p:blipFill>
          <a:blip r:embed="rId3"/>
          <a:stretch>
            <a:fillRect/>
          </a:stretch>
        </p:blipFill>
        <p:spPr>
          <a:xfrm>
            <a:off x="220717" y="740765"/>
            <a:ext cx="8734098" cy="4220118"/>
          </a:xfrm>
          <a:prstGeom prst="rect">
            <a:avLst/>
          </a:prstGeom>
        </p:spPr>
      </p:pic>
      <p:sp>
        <p:nvSpPr>
          <p:cNvPr id="9" name="Hộp Văn bản 8">
            <a:extLst>
              <a:ext uri="{FF2B5EF4-FFF2-40B4-BE49-F238E27FC236}">
                <a16:creationId xmlns:a16="http://schemas.microsoft.com/office/drawing/2014/main" id="{28C63677-D3B1-443F-AD2C-B3548E992A93}"/>
              </a:ext>
            </a:extLst>
          </p:cNvPr>
          <p:cNvSpPr txBox="1"/>
          <p:nvPr/>
        </p:nvSpPr>
        <p:spPr>
          <a:xfrm>
            <a:off x="8702566" y="4774168"/>
            <a:ext cx="441434" cy="369332"/>
          </a:xfrm>
          <a:prstGeom prst="rect">
            <a:avLst/>
          </a:prstGeom>
          <a:noFill/>
        </p:spPr>
        <p:txBody>
          <a:bodyPr wrap="square" rtlCol="0">
            <a:spAutoFit/>
          </a:bodyPr>
          <a:lstStyle/>
          <a:p>
            <a:pPr algn="ctr"/>
            <a:r>
              <a:rPr lang="en-US" sz="1800"/>
              <a:t>5</a:t>
            </a:r>
          </a:p>
        </p:txBody>
      </p:sp>
    </p:spTree>
    <p:extLst>
      <p:ext uri="{BB962C8B-B14F-4D97-AF65-F5344CB8AC3E}">
        <p14:creationId xmlns:p14="http://schemas.microsoft.com/office/powerpoint/2010/main" val="364323001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6" name="Shape 706"/>
          <p:cNvSpPr txBox="1">
            <a:spLocks noGrp="1"/>
          </p:cNvSpPr>
          <p:nvPr>
            <p:ph type="body" idx="4294967295"/>
          </p:nvPr>
        </p:nvSpPr>
        <p:spPr>
          <a:xfrm>
            <a:off x="996601" y="1574206"/>
            <a:ext cx="3575399" cy="2501400"/>
          </a:xfrm>
          <a:prstGeom prst="rect">
            <a:avLst/>
          </a:prstGeom>
          <a:noFill/>
          <a:ln>
            <a:noFill/>
          </a:ln>
        </p:spPr>
        <p:txBody>
          <a:bodyPr lIns="91425" tIns="91425" rIns="91425" bIns="91425" anchor="b" anchorCtr="0">
            <a:noAutofit/>
          </a:bodyPr>
          <a:lstStyle/>
          <a:p>
            <a:pPr lvl="0" rtl="0">
              <a:spcBef>
                <a:spcPts val="0"/>
              </a:spcBef>
              <a:buNone/>
            </a:pPr>
            <a:r>
              <a:rPr lang="en-US" sz="2800" b="1">
                <a:solidFill>
                  <a:srgbClr val="FFFFFF"/>
                </a:solidFill>
                <a:latin typeface="+mn-lt"/>
                <a:ea typeface="Oswald"/>
                <a:cs typeface="Oswald"/>
                <a:sym typeface="Oswald"/>
              </a:rPr>
              <a:t>Màn hình trang chủ</a:t>
            </a:r>
            <a:endParaRPr lang="en" sz="2800" b="1">
              <a:solidFill>
                <a:srgbClr val="FFFFFF"/>
              </a:solidFill>
              <a:latin typeface="+mn-lt"/>
              <a:ea typeface="Oswald"/>
              <a:cs typeface="Oswald"/>
              <a:sym typeface="Oswald"/>
            </a:endParaRPr>
          </a:p>
          <a:p>
            <a:pPr lvl="0" rtl="0">
              <a:spcBef>
                <a:spcPts val="0"/>
              </a:spcBef>
              <a:buNone/>
            </a:pPr>
            <a:r>
              <a:rPr lang="en-US">
                <a:latin typeface="+mn-lt"/>
              </a:rPr>
              <a:t>Hiển thị các thông tin của các loại thực phẩm đã đ</a:t>
            </a:r>
            <a:r>
              <a:rPr lang="vi-VN">
                <a:latin typeface="+mn-lt"/>
              </a:rPr>
              <a:t>ư</a:t>
            </a:r>
            <a:r>
              <a:rPr lang="en-US">
                <a:latin typeface="+mn-lt"/>
              </a:rPr>
              <a:t>ợc ng</a:t>
            </a:r>
            <a:r>
              <a:rPr lang="vi-VN">
                <a:latin typeface="+mn-lt"/>
              </a:rPr>
              <a:t>ư</a:t>
            </a:r>
            <a:r>
              <a:rPr lang="en-US">
                <a:latin typeface="+mn-lt"/>
              </a:rPr>
              <a:t>ời dung nạp vào them vào ứng dụng.</a:t>
            </a:r>
            <a:endParaRPr lang="en">
              <a:latin typeface="+mn-lt"/>
            </a:endParaRPr>
          </a:p>
        </p:txBody>
      </p:sp>
      <p:sp>
        <p:nvSpPr>
          <p:cNvPr id="5" name="Shape 508">
            <a:extLst>
              <a:ext uri="{FF2B5EF4-FFF2-40B4-BE49-F238E27FC236}">
                <a16:creationId xmlns:a16="http://schemas.microsoft.com/office/drawing/2014/main" id="{9854A5B1-F979-4DF7-B89F-297E5756D1F0}"/>
              </a:ext>
            </a:extLst>
          </p:cNvPr>
          <p:cNvSpPr txBox="1">
            <a:spLocks/>
          </p:cNvSpPr>
          <p:nvPr/>
        </p:nvSpPr>
        <p:spPr>
          <a:xfrm>
            <a:off x="0" y="84082"/>
            <a:ext cx="9144000" cy="509097"/>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ctr"/>
            <a:r>
              <a:rPr lang="en-US" sz="3200">
                <a:solidFill>
                  <a:schemeClr val="tx1"/>
                </a:solidFill>
                <a:latin typeface="+mj-lt"/>
              </a:rPr>
              <a:t>Một số kết quả của ứng dụng</a:t>
            </a:r>
            <a:endParaRPr lang="en" sz="3200">
              <a:solidFill>
                <a:schemeClr val="tx1"/>
              </a:solidFill>
              <a:latin typeface="+mj-lt"/>
            </a:endParaRPr>
          </a:p>
        </p:txBody>
      </p:sp>
      <p:pic>
        <p:nvPicPr>
          <p:cNvPr id="3" name="Hình ảnh 2">
            <a:extLst>
              <a:ext uri="{FF2B5EF4-FFF2-40B4-BE49-F238E27FC236}">
                <a16:creationId xmlns:a16="http://schemas.microsoft.com/office/drawing/2014/main" id="{315C8140-8EA9-4BA7-A05F-585FD6943BC1}"/>
              </a:ext>
            </a:extLst>
          </p:cNvPr>
          <p:cNvPicPr>
            <a:picLocks noChangeAspect="1"/>
          </p:cNvPicPr>
          <p:nvPr/>
        </p:nvPicPr>
        <p:blipFill>
          <a:blip r:embed="rId3"/>
          <a:stretch>
            <a:fillRect/>
          </a:stretch>
        </p:blipFill>
        <p:spPr>
          <a:xfrm>
            <a:off x="5733536" y="756745"/>
            <a:ext cx="2102810" cy="4302673"/>
          </a:xfrm>
          <a:prstGeom prst="rect">
            <a:avLst/>
          </a:prstGeom>
        </p:spPr>
      </p:pic>
      <p:sp>
        <p:nvSpPr>
          <p:cNvPr id="8" name="Hộp Văn bản 7">
            <a:extLst>
              <a:ext uri="{FF2B5EF4-FFF2-40B4-BE49-F238E27FC236}">
                <a16:creationId xmlns:a16="http://schemas.microsoft.com/office/drawing/2014/main" id="{8949FDE7-AA27-4B85-A977-5E3C770C15EF}"/>
              </a:ext>
            </a:extLst>
          </p:cNvPr>
          <p:cNvSpPr txBox="1"/>
          <p:nvPr/>
        </p:nvSpPr>
        <p:spPr>
          <a:xfrm>
            <a:off x="8702566" y="4774168"/>
            <a:ext cx="441434" cy="369332"/>
          </a:xfrm>
          <a:prstGeom prst="rect">
            <a:avLst/>
          </a:prstGeom>
          <a:noFill/>
        </p:spPr>
        <p:txBody>
          <a:bodyPr wrap="square" rtlCol="0">
            <a:spAutoFit/>
          </a:bodyPr>
          <a:lstStyle/>
          <a:p>
            <a:pPr algn="ctr"/>
            <a:r>
              <a:rPr lang="en-US" sz="1800"/>
              <a:t>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6" name="Shape 706"/>
          <p:cNvSpPr txBox="1">
            <a:spLocks noGrp="1"/>
          </p:cNvSpPr>
          <p:nvPr>
            <p:ph type="body" idx="4294967295"/>
          </p:nvPr>
        </p:nvSpPr>
        <p:spPr>
          <a:xfrm>
            <a:off x="996601" y="1574206"/>
            <a:ext cx="3901220" cy="2501400"/>
          </a:xfrm>
          <a:prstGeom prst="rect">
            <a:avLst/>
          </a:prstGeom>
          <a:noFill/>
          <a:ln>
            <a:noFill/>
          </a:ln>
        </p:spPr>
        <p:txBody>
          <a:bodyPr lIns="91425" tIns="91425" rIns="91425" bIns="91425" anchor="b" anchorCtr="0">
            <a:noAutofit/>
          </a:bodyPr>
          <a:lstStyle/>
          <a:p>
            <a:pPr lvl="0" rtl="0">
              <a:spcBef>
                <a:spcPts val="0"/>
              </a:spcBef>
              <a:buNone/>
            </a:pPr>
            <a:r>
              <a:rPr lang="en-US" sz="2800" b="1">
                <a:solidFill>
                  <a:srgbClr val="FFFFFF"/>
                </a:solidFill>
                <a:latin typeface="+mn-lt"/>
                <a:ea typeface="Oswald"/>
                <a:cs typeface="Oswald"/>
                <a:sym typeface="Oswald"/>
              </a:rPr>
              <a:t>Màn hình ng</a:t>
            </a:r>
            <a:r>
              <a:rPr lang="vi-VN" sz="2800" b="1">
                <a:solidFill>
                  <a:srgbClr val="FFFFFF"/>
                </a:solidFill>
                <a:latin typeface="+mn-lt"/>
                <a:ea typeface="Oswald"/>
                <a:cs typeface="Oswald"/>
                <a:sym typeface="Oswald"/>
              </a:rPr>
              <a:t>ư</a:t>
            </a:r>
            <a:r>
              <a:rPr lang="en-US" sz="2800" b="1">
                <a:solidFill>
                  <a:srgbClr val="FFFFFF"/>
                </a:solidFill>
                <a:latin typeface="+mn-lt"/>
                <a:ea typeface="Oswald"/>
                <a:cs typeface="Oswald"/>
                <a:sym typeface="Oswald"/>
              </a:rPr>
              <a:t>ời dùng</a:t>
            </a:r>
            <a:endParaRPr lang="en" sz="2800" b="1">
              <a:solidFill>
                <a:srgbClr val="FFFFFF"/>
              </a:solidFill>
              <a:latin typeface="+mn-lt"/>
              <a:ea typeface="Oswald"/>
              <a:cs typeface="Oswald"/>
              <a:sym typeface="Oswald"/>
            </a:endParaRPr>
          </a:p>
          <a:p>
            <a:pPr lvl="0" rtl="0">
              <a:spcBef>
                <a:spcPts val="0"/>
              </a:spcBef>
              <a:buNone/>
            </a:pPr>
            <a:r>
              <a:rPr lang="en-US">
                <a:latin typeface="+mn-lt"/>
              </a:rPr>
              <a:t>Hiển thị các thông tin về ng</a:t>
            </a:r>
            <a:r>
              <a:rPr lang="vi-VN">
                <a:latin typeface="+mn-lt"/>
              </a:rPr>
              <a:t>ư</a:t>
            </a:r>
            <a:r>
              <a:rPr lang="en-US">
                <a:latin typeface="+mn-lt"/>
              </a:rPr>
              <a:t>ời dung và thông tin nạp dữ liệu qua các ngày.</a:t>
            </a:r>
            <a:endParaRPr lang="en">
              <a:latin typeface="+mn-lt"/>
            </a:endParaRPr>
          </a:p>
        </p:txBody>
      </p:sp>
      <p:sp>
        <p:nvSpPr>
          <p:cNvPr id="5" name="Shape 508">
            <a:extLst>
              <a:ext uri="{FF2B5EF4-FFF2-40B4-BE49-F238E27FC236}">
                <a16:creationId xmlns:a16="http://schemas.microsoft.com/office/drawing/2014/main" id="{9854A5B1-F979-4DF7-B89F-297E5756D1F0}"/>
              </a:ext>
            </a:extLst>
          </p:cNvPr>
          <p:cNvSpPr txBox="1">
            <a:spLocks/>
          </p:cNvSpPr>
          <p:nvPr/>
        </p:nvSpPr>
        <p:spPr>
          <a:xfrm>
            <a:off x="0" y="84082"/>
            <a:ext cx="9144000" cy="509097"/>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ctr"/>
            <a:r>
              <a:rPr lang="en-US" sz="3200">
                <a:solidFill>
                  <a:schemeClr val="tx1"/>
                </a:solidFill>
                <a:latin typeface="+mj-lt"/>
              </a:rPr>
              <a:t>Một số kết quả của ứng dụng</a:t>
            </a:r>
            <a:endParaRPr lang="en" sz="3200">
              <a:solidFill>
                <a:schemeClr val="tx1"/>
              </a:solidFill>
              <a:latin typeface="+mj-lt"/>
            </a:endParaRPr>
          </a:p>
        </p:txBody>
      </p:sp>
      <p:pic>
        <p:nvPicPr>
          <p:cNvPr id="4" name="Hình ảnh 3">
            <a:extLst>
              <a:ext uri="{FF2B5EF4-FFF2-40B4-BE49-F238E27FC236}">
                <a16:creationId xmlns:a16="http://schemas.microsoft.com/office/drawing/2014/main" id="{31D35379-D03E-4258-A71F-8441E2F2C83C}"/>
              </a:ext>
            </a:extLst>
          </p:cNvPr>
          <p:cNvPicPr>
            <a:picLocks noChangeAspect="1"/>
          </p:cNvPicPr>
          <p:nvPr/>
        </p:nvPicPr>
        <p:blipFill>
          <a:blip r:embed="rId3"/>
          <a:stretch>
            <a:fillRect/>
          </a:stretch>
        </p:blipFill>
        <p:spPr>
          <a:xfrm>
            <a:off x="5659726" y="777766"/>
            <a:ext cx="2092537" cy="4281652"/>
          </a:xfrm>
          <a:prstGeom prst="rect">
            <a:avLst/>
          </a:prstGeom>
        </p:spPr>
      </p:pic>
      <p:sp>
        <p:nvSpPr>
          <p:cNvPr id="7" name="Hộp Văn bản 6">
            <a:extLst>
              <a:ext uri="{FF2B5EF4-FFF2-40B4-BE49-F238E27FC236}">
                <a16:creationId xmlns:a16="http://schemas.microsoft.com/office/drawing/2014/main" id="{A8DF6634-3DEF-4901-979D-B86050FF42FD}"/>
              </a:ext>
            </a:extLst>
          </p:cNvPr>
          <p:cNvSpPr txBox="1"/>
          <p:nvPr/>
        </p:nvSpPr>
        <p:spPr>
          <a:xfrm>
            <a:off x="8702566" y="4774168"/>
            <a:ext cx="441434" cy="369332"/>
          </a:xfrm>
          <a:prstGeom prst="rect">
            <a:avLst/>
          </a:prstGeom>
          <a:noFill/>
        </p:spPr>
        <p:txBody>
          <a:bodyPr wrap="square" rtlCol="0">
            <a:spAutoFit/>
          </a:bodyPr>
          <a:lstStyle/>
          <a:p>
            <a:pPr algn="ctr"/>
            <a:r>
              <a:rPr lang="en-US" sz="1800"/>
              <a:t>7</a:t>
            </a:r>
          </a:p>
        </p:txBody>
      </p:sp>
    </p:spTree>
    <p:extLst>
      <p:ext uri="{BB962C8B-B14F-4D97-AF65-F5344CB8AC3E}">
        <p14:creationId xmlns:p14="http://schemas.microsoft.com/office/powerpoint/2010/main" val="401648511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6" name="Shape 706"/>
          <p:cNvSpPr txBox="1">
            <a:spLocks noGrp="1"/>
          </p:cNvSpPr>
          <p:nvPr>
            <p:ph type="body" idx="4294967295"/>
          </p:nvPr>
        </p:nvSpPr>
        <p:spPr>
          <a:xfrm>
            <a:off x="996601" y="1574206"/>
            <a:ext cx="3901220" cy="2501400"/>
          </a:xfrm>
          <a:prstGeom prst="rect">
            <a:avLst/>
          </a:prstGeom>
          <a:noFill/>
          <a:ln>
            <a:noFill/>
          </a:ln>
        </p:spPr>
        <p:txBody>
          <a:bodyPr lIns="91425" tIns="91425" rIns="91425" bIns="91425" anchor="b" anchorCtr="0">
            <a:noAutofit/>
          </a:bodyPr>
          <a:lstStyle/>
          <a:p>
            <a:pPr lvl="0" rtl="0">
              <a:spcBef>
                <a:spcPts val="0"/>
              </a:spcBef>
              <a:buNone/>
            </a:pPr>
            <a:r>
              <a:rPr lang="en-US" sz="2800" b="1">
                <a:solidFill>
                  <a:srgbClr val="FFFFFF"/>
                </a:solidFill>
                <a:latin typeface="+mn-lt"/>
                <a:ea typeface="Oswald"/>
                <a:cs typeface="Oswald"/>
                <a:sym typeface="Oswald"/>
              </a:rPr>
              <a:t>Màn hình chức năng</a:t>
            </a:r>
            <a:endParaRPr lang="en" sz="2800" b="1">
              <a:solidFill>
                <a:srgbClr val="FFFFFF"/>
              </a:solidFill>
              <a:latin typeface="+mn-lt"/>
              <a:ea typeface="Oswald"/>
              <a:cs typeface="Oswald"/>
              <a:sym typeface="Oswald"/>
            </a:endParaRPr>
          </a:p>
          <a:p>
            <a:pPr lvl="0" rtl="0">
              <a:spcBef>
                <a:spcPts val="0"/>
              </a:spcBef>
              <a:buNone/>
            </a:pPr>
            <a:r>
              <a:rPr lang="en-US">
                <a:latin typeface="+mn-lt"/>
              </a:rPr>
              <a:t>Hiển thị các chức năng khác của ứng dụng</a:t>
            </a:r>
            <a:endParaRPr lang="en">
              <a:latin typeface="+mn-lt"/>
            </a:endParaRPr>
          </a:p>
        </p:txBody>
      </p:sp>
      <p:sp>
        <p:nvSpPr>
          <p:cNvPr id="5" name="Shape 508">
            <a:extLst>
              <a:ext uri="{FF2B5EF4-FFF2-40B4-BE49-F238E27FC236}">
                <a16:creationId xmlns:a16="http://schemas.microsoft.com/office/drawing/2014/main" id="{9854A5B1-F979-4DF7-B89F-297E5756D1F0}"/>
              </a:ext>
            </a:extLst>
          </p:cNvPr>
          <p:cNvSpPr txBox="1">
            <a:spLocks/>
          </p:cNvSpPr>
          <p:nvPr/>
        </p:nvSpPr>
        <p:spPr>
          <a:xfrm>
            <a:off x="0" y="84082"/>
            <a:ext cx="9144000" cy="509097"/>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ctr"/>
            <a:r>
              <a:rPr lang="en-US" sz="3200">
                <a:solidFill>
                  <a:schemeClr val="tx1"/>
                </a:solidFill>
                <a:latin typeface="+mj-lt"/>
              </a:rPr>
              <a:t>Một số kết quả của ứng dụng</a:t>
            </a:r>
            <a:endParaRPr lang="en" sz="3200">
              <a:solidFill>
                <a:schemeClr val="tx1"/>
              </a:solidFill>
              <a:latin typeface="+mj-lt"/>
            </a:endParaRPr>
          </a:p>
        </p:txBody>
      </p:sp>
      <p:pic>
        <p:nvPicPr>
          <p:cNvPr id="3" name="Hình ảnh 2">
            <a:extLst>
              <a:ext uri="{FF2B5EF4-FFF2-40B4-BE49-F238E27FC236}">
                <a16:creationId xmlns:a16="http://schemas.microsoft.com/office/drawing/2014/main" id="{26E49820-3BC5-4FF8-8AFE-A2929A7C57D5}"/>
              </a:ext>
            </a:extLst>
          </p:cNvPr>
          <p:cNvPicPr>
            <a:picLocks noChangeAspect="1"/>
          </p:cNvPicPr>
          <p:nvPr/>
        </p:nvPicPr>
        <p:blipFill>
          <a:blip r:embed="rId3"/>
          <a:stretch>
            <a:fillRect/>
          </a:stretch>
        </p:blipFill>
        <p:spPr>
          <a:xfrm>
            <a:off x="5503019" y="693684"/>
            <a:ext cx="2133630" cy="4365734"/>
          </a:xfrm>
          <a:prstGeom prst="rect">
            <a:avLst/>
          </a:prstGeom>
        </p:spPr>
      </p:pic>
      <p:sp>
        <p:nvSpPr>
          <p:cNvPr id="7" name="Hộp Văn bản 6">
            <a:extLst>
              <a:ext uri="{FF2B5EF4-FFF2-40B4-BE49-F238E27FC236}">
                <a16:creationId xmlns:a16="http://schemas.microsoft.com/office/drawing/2014/main" id="{F5EBD2B5-EAB4-4ABB-B77D-AF1D68C7A9CE}"/>
              </a:ext>
            </a:extLst>
          </p:cNvPr>
          <p:cNvSpPr txBox="1"/>
          <p:nvPr/>
        </p:nvSpPr>
        <p:spPr>
          <a:xfrm>
            <a:off x="8702566" y="4774168"/>
            <a:ext cx="441434" cy="369332"/>
          </a:xfrm>
          <a:prstGeom prst="rect">
            <a:avLst/>
          </a:prstGeom>
          <a:noFill/>
        </p:spPr>
        <p:txBody>
          <a:bodyPr wrap="square" rtlCol="0">
            <a:spAutoFit/>
          </a:bodyPr>
          <a:lstStyle/>
          <a:p>
            <a:pPr algn="ctr"/>
            <a:r>
              <a:rPr lang="en-US" sz="1800"/>
              <a:t>8</a:t>
            </a:r>
          </a:p>
        </p:txBody>
      </p:sp>
    </p:spTree>
    <p:extLst>
      <p:ext uri="{BB962C8B-B14F-4D97-AF65-F5344CB8AC3E}">
        <p14:creationId xmlns:p14="http://schemas.microsoft.com/office/powerpoint/2010/main" val="181810867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6" name="Shape 706"/>
          <p:cNvSpPr txBox="1">
            <a:spLocks noGrp="1"/>
          </p:cNvSpPr>
          <p:nvPr>
            <p:ph type="body" idx="4294967295"/>
          </p:nvPr>
        </p:nvSpPr>
        <p:spPr>
          <a:xfrm>
            <a:off x="996601" y="1574206"/>
            <a:ext cx="3901220" cy="2501400"/>
          </a:xfrm>
          <a:prstGeom prst="rect">
            <a:avLst/>
          </a:prstGeom>
          <a:noFill/>
          <a:ln>
            <a:noFill/>
          </a:ln>
        </p:spPr>
        <p:txBody>
          <a:bodyPr lIns="91425" tIns="91425" rIns="91425" bIns="91425" anchor="b" anchorCtr="0">
            <a:noAutofit/>
          </a:bodyPr>
          <a:lstStyle/>
          <a:p>
            <a:pPr lvl="0" rtl="0">
              <a:spcBef>
                <a:spcPts val="0"/>
              </a:spcBef>
              <a:buNone/>
            </a:pPr>
            <a:r>
              <a:rPr lang="en-US" sz="2800" b="1">
                <a:solidFill>
                  <a:srgbClr val="FFFFFF"/>
                </a:solidFill>
                <a:latin typeface="+mn-lt"/>
                <a:ea typeface="Oswald"/>
                <a:cs typeface="Oswald"/>
                <a:sym typeface="Oswald"/>
              </a:rPr>
              <a:t>Màn hình Danh sách thực phẩm</a:t>
            </a:r>
            <a:endParaRPr lang="en" sz="2800" b="1">
              <a:solidFill>
                <a:srgbClr val="FFFFFF"/>
              </a:solidFill>
              <a:latin typeface="+mn-lt"/>
              <a:ea typeface="Oswald"/>
              <a:cs typeface="Oswald"/>
              <a:sym typeface="Oswald"/>
            </a:endParaRPr>
          </a:p>
          <a:p>
            <a:pPr lvl="0" rtl="0">
              <a:spcBef>
                <a:spcPts val="0"/>
              </a:spcBef>
              <a:buNone/>
            </a:pPr>
            <a:r>
              <a:rPr lang="en-US">
                <a:latin typeface="+mn-lt"/>
              </a:rPr>
              <a:t>Hiển thị danh sách các thực phẩm đang có trong ứng dụng.</a:t>
            </a:r>
            <a:endParaRPr lang="en">
              <a:latin typeface="+mn-lt"/>
            </a:endParaRPr>
          </a:p>
        </p:txBody>
      </p:sp>
      <p:sp>
        <p:nvSpPr>
          <p:cNvPr id="5" name="Shape 508">
            <a:extLst>
              <a:ext uri="{FF2B5EF4-FFF2-40B4-BE49-F238E27FC236}">
                <a16:creationId xmlns:a16="http://schemas.microsoft.com/office/drawing/2014/main" id="{9854A5B1-F979-4DF7-B89F-297E5756D1F0}"/>
              </a:ext>
            </a:extLst>
          </p:cNvPr>
          <p:cNvSpPr txBox="1">
            <a:spLocks/>
          </p:cNvSpPr>
          <p:nvPr/>
        </p:nvSpPr>
        <p:spPr>
          <a:xfrm>
            <a:off x="0" y="84082"/>
            <a:ext cx="9144000" cy="509097"/>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ctr"/>
            <a:r>
              <a:rPr lang="en-US" sz="3200">
                <a:solidFill>
                  <a:schemeClr val="tx1"/>
                </a:solidFill>
                <a:latin typeface="+mj-lt"/>
              </a:rPr>
              <a:t>Một số kết quả của ứng dụng</a:t>
            </a:r>
            <a:endParaRPr lang="en" sz="3200">
              <a:solidFill>
                <a:schemeClr val="tx1"/>
              </a:solidFill>
              <a:latin typeface="+mj-lt"/>
            </a:endParaRPr>
          </a:p>
        </p:txBody>
      </p:sp>
      <p:pic>
        <p:nvPicPr>
          <p:cNvPr id="4" name="Hình ảnh 3">
            <a:extLst>
              <a:ext uri="{FF2B5EF4-FFF2-40B4-BE49-F238E27FC236}">
                <a16:creationId xmlns:a16="http://schemas.microsoft.com/office/drawing/2014/main" id="{3BEE9E13-C835-4E86-8705-1E4337E3A2E9}"/>
              </a:ext>
            </a:extLst>
          </p:cNvPr>
          <p:cNvPicPr>
            <a:picLocks noChangeAspect="1"/>
          </p:cNvPicPr>
          <p:nvPr/>
        </p:nvPicPr>
        <p:blipFill>
          <a:blip r:embed="rId3"/>
          <a:stretch>
            <a:fillRect/>
          </a:stretch>
        </p:blipFill>
        <p:spPr>
          <a:xfrm>
            <a:off x="5398865" y="693684"/>
            <a:ext cx="2174722" cy="4449816"/>
          </a:xfrm>
          <a:prstGeom prst="rect">
            <a:avLst/>
          </a:prstGeom>
        </p:spPr>
      </p:pic>
      <p:sp>
        <p:nvSpPr>
          <p:cNvPr id="7" name="Hộp Văn bản 6">
            <a:extLst>
              <a:ext uri="{FF2B5EF4-FFF2-40B4-BE49-F238E27FC236}">
                <a16:creationId xmlns:a16="http://schemas.microsoft.com/office/drawing/2014/main" id="{334B5793-400C-428D-8A86-EC321D716473}"/>
              </a:ext>
            </a:extLst>
          </p:cNvPr>
          <p:cNvSpPr txBox="1"/>
          <p:nvPr/>
        </p:nvSpPr>
        <p:spPr>
          <a:xfrm>
            <a:off x="8702566" y="4774168"/>
            <a:ext cx="441434" cy="369332"/>
          </a:xfrm>
          <a:prstGeom prst="rect">
            <a:avLst/>
          </a:prstGeom>
          <a:noFill/>
        </p:spPr>
        <p:txBody>
          <a:bodyPr wrap="square" rtlCol="0">
            <a:spAutoFit/>
          </a:bodyPr>
          <a:lstStyle/>
          <a:p>
            <a:pPr algn="ctr"/>
            <a:r>
              <a:rPr lang="en-US" sz="1800"/>
              <a:t>9</a:t>
            </a:r>
          </a:p>
        </p:txBody>
      </p:sp>
    </p:spTree>
    <p:extLst>
      <p:ext uri="{BB962C8B-B14F-4D97-AF65-F5344CB8AC3E}">
        <p14:creationId xmlns:p14="http://schemas.microsoft.com/office/powerpoint/2010/main" val="682744618"/>
      </p:ext>
    </p:extLst>
  </p:cSld>
  <p:clrMapOvr>
    <a:masterClrMapping/>
  </p:clrMapOvr>
  <p:transition spd="slow">
    <p:cut/>
  </p:transition>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800"/>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488</Words>
  <Application>Microsoft Office PowerPoint</Application>
  <PresentationFormat>Trình chiếu Trên màn hình (16:9)</PresentationFormat>
  <Paragraphs>70</Paragraphs>
  <Slides>14</Slides>
  <Notes>14</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14</vt:i4>
      </vt:variant>
    </vt:vector>
  </HeadingPairs>
  <TitlesOfParts>
    <vt:vector size="20" baseType="lpstr">
      <vt:lpstr>Symbol</vt:lpstr>
      <vt:lpstr>Source Sans Pro</vt:lpstr>
      <vt:lpstr>Arial</vt:lpstr>
      <vt:lpstr>Times New Roman</vt:lpstr>
      <vt:lpstr>Oswald</vt:lpstr>
      <vt:lpstr>Quince template</vt:lpstr>
      <vt:lpstr>Báo cáo Project II</vt:lpstr>
      <vt:lpstr>Mô tả yêu cầu bài toán</vt:lpstr>
      <vt:lpstr>Phân tích yêu cầu</vt:lpstr>
      <vt:lpstr>Phân tích yêu cầu</vt:lpstr>
      <vt:lpstr>Phân tích yêu cầu</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Cảm ơn cô đã lắng nghe</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Đạt Nguyễn</dc:creator>
  <cp:lastModifiedBy>Đạt Nguyễn</cp:lastModifiedBy>
  <cp:revision>22</cp:revision>
  <dcterms:modified xsi:type="dcterms:W3CDTF">2019-01-14T01:58:37Z</dcterms:modified>
</cp:coreProperties>
</file>