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ource Code Pr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e3ecc01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e3ecc01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e3ecc01f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e3ecc01f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e3ecc01fb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e3ecc01fb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e3ecc01fb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e3ecc01f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e3ecc01f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e3ecc01f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e3ecc01fb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e3ecc01fb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e3ecc01f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e3ecc01f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e3ecc01f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e3ecc01f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e3ecc01f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e3ecc01f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e3ecc01fb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e3ecc01fb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e3ecc01f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e3ecc01f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e3ecc01f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e3ecc01f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e3ecc01fb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e3ecc01fb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e3ecc01f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e3ecc01f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 Programming</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Overview and History of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360">
                <a:solidFill>
                  <a:schemeClr val="accent6"/>
                </a:solidFill>
              </a:rPr>
              <a:t>Few Drawbacks:</a:t>
            </a:r>
            <a:endParaRPr sz="4360">
              <a:solidFill>
                <a:schemeClr val="accent6"/>
              </a:solidFill>
            </a:endParaRPr>
          </a:p>
          <a:p>
            <a:pPr indent="-365760" lvl="0" marL="457200" rtl="0" algn="l">
              <a:spcBef>
                <a:spcPts val="0"/>
              </a:spcBef>
              <a:spcAft>
                <a:spcPts val="0"/>
              </a:spcAft>
              <a:buSzPts val="2160"/>
              <a:buChar char="●"/>
            </a:pPr>
            <a:r>
              <a:rPr lang="en-GB" sz="2160"/>
              <a:t>Essentially based on 40 year old technology. </a:t>
            </a:r>
            <a:endParaRPr sz="2160"/>
          </a:p>
          <a:p>
            <a:pPr indent="-365760" lvl="0" marL="457200" rtl="0" algn="l">
              <a:spcBef>
                <a:spcPts val="0"/>
              </a:spcBef>
              <a:spcAft>
                <a:spcPts val="0"/>
              </a:spcAft>
              <a:buSzPts val="2160"/>
              <a:buChar char="●"/>
            </a:pPr>
            <a:r>
              <a:rPr lang="en-GB" sz="2160"/>
              <a:t>Little built in support for dynamic or 3D graphics (but things have improved greatly since the “old days”). </a:t>
            </a:r>
            <a:endParaRPr sz="2160"/>
          </a:p>
          <a:p>
            <a:pPr indent="-365760" lvl="0" marL="457200" rtl="0" algn="l">
              <a:spcBef>
                <a:spcPts val="0"/>
              </a:spcBef>
              <a:spcAft>
                <a:spcPts val="0"/>
              </a:spcAft>
              <a:buSzPts val="2160"/>
              <a:buChar char="●"/>
            </a:pPr>
            <a:r>
              <a:rPr lang="en-GB" sz="2160"/>
              <a:t>Functionality is based on consumer demand and user contributions. If no one feels like implementing your favorite method, then it’s your job! </a:t>
            </a:r>
            <a:endParaRPr sz="2160"/>
          </a:p>
          <a:p>
            <a:pPr indent="-365760" lvl="0" marL="457200" rtl="0" algn="l">
              <a:spcBef>
                <a:spcPts val="0"/>
              </a:spcBef>
              <a:spcAft>
                <a:spcPts val="0"/>
              </a:spcAft>
              <a:buSzPts val="2160"/>
              <a:buChar char="●"/>
            </a:pPr>
            <a:r>
              <a:rPr lang="en-GB" sz="2160"/>
              <a:t>Objects must generally be stored in physical memory; but there have been advancements to deal with this too </a:t>
            </a:r>
            <a:endParaRPr sz="2160"/>
          </a:p>
          <a:p>
            <a:pPr indent="-365760" lvl="0" marL="457200" rtl="0" algn="l">
              <a:spcBef>
                <a:spcPts val="0"/>
              </a:spcBef>
              <a:spcAft>
                <a:spcPts val="0"/>
              </a:spcAft>
              <a:buSzPts val="2160"/>
              <a:buChar char="●"/>
            </a:pPr>
            <a:r>
              <a:rPr lang="en-GB" sz="2160"/>
              <a:t>Not ideal for all possible situations (but this is a drawback of all software packages).</a:t>
            </a:r>
            <a:endParaRPr sz="2160">
              <a:solidFill>
                <a:srgbClr val="1155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360">
                <a:solidFill>
                  <a:schemeClr val="accent6"/>
                </a:solidFill>
              </a:rPr>
              <a:t>Design of the R System</a:t>
            </a:r>
            <a:r>
              <a:rPr lang="en-GB" sz="4360">
                <a:solidFill>
                  <a:schemeClr val="accent6"/>
                </a:solidFill>
              </a:rPr>
              <a:t>:</a:t>
            </a:r>
            <a:endParaRPr sz="4360">
              <a:solidFill>
                <a:schemeClr val="accent6"/>
              </a:solidFill>
            </a:endParaRPr>
          </a:p>
          <a:p>
            <a:pPr indent="0" lvl="0" marL="0" rtl="0" algn="l">
              <a:spcBef>
                <a:spcPts val="0"/>
              </a:spcBef>
              <a:spcAft>
                <a:spcPts val="0"/>
              </a:spcAft>
              <a:buNone/>
            </a:pPr>
            <a:r>
              <a:rPr lang="en-GB" sz="2160">
                <a:solidFill>
                  <a:schemeClr val="dk2"/>
                </a:solidFill>
              </a:rPr>
              <a:t>The R system is divided into 2 conceptual parts:</a:t>
            </a:r>
            <a:endParaRPr sz="2160">
              <a:solidFill>
                <a:schemeClr val="dk2"/>
              </a:solidFill>
            </a:endParaRPr>
          </a:p>
          <a:p>
            <a:pPr indent="-365760" lvl="0" marL="457200" rtl="0" algn="l">
              <a:spcBef>
                <a:spcPts val="0"/>
              </a:spcBef>
              <a:spcAft>
                <a:spcPts val="0"/>
              </a:spcAft>
              <a:buSzPts val="2160"/>
              <a:buChar char="●"/>
            </a:pPr>
            <a:r>
              <a:rPr lang="en-GB" sz="2160"/>
              <a:t>The “base” R system that you download from CRAN </a:t>
            </a:r>
            <a:endParaRPr sz="2160"/>
          </a:p>
          <a:p>
            <a:pPr indent="-365760" lvl="0" marL="457200" rtl="0" algn="l">
              <a:spcBef>
                <a:spcPts val="0"/>
              </a:spcBef>
              <a:spcAft>
                <a:spcPts val="0"/>
              </a:spcAft>
              <a:buSzPts val="2160"/>
              <a:buChar char="●"/>
            </a:pPr>
            <a:r>
              <a:rPr lang="en-GB" sz="2160"/>
              <a:t>Everything else. </a:t>
            </a:r>
            <a:endParaRPr sz="2160"/>
          </a:p>
          <a:p>
            <a:pPr indent="0" lvl="0" marL="0" rtl="0" algn="l">
              <a:spcBef>
                <a:spcPts val="0"/>
              </a:spcBef>
              <a:spcAft>
                <a:spcPts val="0"/>
              </a:spcAft>
              <a:buNone/>
            </a:pPr>
            <a:r>
              <a:rPr lang="en-GB" sz="2160">
                <a:solidFill>
                  <a:schemeClr val="dk2"/>
                </a:solidFill>
              </a:rPr>
              <a:t>R functionality is divided into a number of packages.</a:t>
            </a:r>
            <a:endParaRPr sz="2160">
              <a:solidFill>
                <a:schemeClr val="dk2"/>
              </a:solidFill>
            </a:endParaRPr>
          </a:p>
          <a:p>
            <a:pPr indent="-365760" lvl="0" marL="457200" rtl="0" algn="l">
              <a:spcBef>
                <a:spcPts val="0"/>
              </a:spcBef>
              <a:spcAft>
                <a:spcPts val="0"/>
              </a:spcAft>
              <a:buSzPts val="2160"/>
              <a:buChar char="●"/>
            </a:pPr>
            <a:r>
              <a:rPr lang="en-GB" sz="2160"/>
              <a:t>The “base” R system contains, among other things, the base package which is required to run R and contains the most fundamental functions. </a:t>
            </a:r>
            <a:endParaRPr sz="2160"/>
          </a:p>
          <a:p>
            <a:pPr indent="-365760" lvl="0" marL="457200" rtl="0" algn="l">
              <a:spcBef>
                <a:spcPts val="0"/>
              </a:spcBef>
              <a:spcAft>
                <a:spcPts val="0"/>
              </a:spcAft>
              <a:buSzPts val="2160"/>
              <a:buChar char="●"/>
            </a:pPr>
            <a:r>
              <a:rPr lang="en-GB" sz="2160"/>
              <a:t>The other packages contained in the “base” system include utils, stats, datasets, graphics, grDevices, grid, methods, tools, parallel, compiler, splines, tcltk, stats4. </a:t>
            </a:r>
            <a:endParaRPr sz="2160"/>
          </a:p>
          <a:p>
            <a:pPr indent="-365760" lvl="0" marL="457200" rtl="0" algn="l">
              <a:spcBef>
                <a:spcPts val="0"/>
              </a:spcBef>
              <a:spcAft>
                <a:spcPts val="0"/>
              </a:spcAft>
              <a:buSzPts val="2160"/>
              <a:buChar char="●"/>
            </a:pPr>
            <a:r>
              <a:rPr lang="en-GB" sz="2160"/>
              <a:t>There are also “Recommend” packages: boot, class, cluster, codetools, foreign, KernSmooth, lattice, mgcv, nlme, rpart, survival, MASS, spatial, nnet, Matrix.</a:t>
            </a:r>
            <a:endParaRPr sz="2160">
              <a:solidFill>
                <a:srgbClr val="1155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360">
                <a:solidFill>
                  <a:schemeClr val="accent6"/>
                </a:solidFill>
              </a:rPr>
              <a:t>Design of the R System:</a:t>
            </a:r>
            <a:endParaRPr sz="4360">
              <a:solidFill>
                <a:schemeClr val="accent6"/>
              </a:solidFill>
            </a:endParaRPr>
          </a:p>
          <a:p>
            <a:pPr indent="0" lvl="0" marL="0" rtl="0" algn="l">
              <a:spcBef>
                <a:spcPts val="0"/>
              </a:spcBef>
              <a:spcAft>
                <a:spcPts val="0"/>
              </a:spcAft>
              <a:buNone/>
            </a:pPr>
            <a:r>
              <a:rPr lang="en-GB" sz="2160">
                <a:solidFill>
                  <a:schemeClr val="dk2"/>
                </a:solidFill>
              </a:rPr>
              <a:t>And there are many other packages available: </a:t>
            </a:r>
            <a:endParaRPr sz="2160">
              <a:solidFill>
                <a:schemeClr val="dk2"/>
              </a:solidFill>
            </a:endParaRPr>
          </a:p>
          <a:p>
            <a:pPr indent="-365760" lvl="0" marL="457200" rtl="0" algn="l">
              <a:spcBef>
                <a:spcPts val="0"/>
              </a:spcBef>
              <a:spcAft>
                <a:spcPts val="0"/>
              </a:spcAft>
              <a:buSzPts val="2160"/>
              <a:buChar char="●"/>
            </a:pPr>
            <a:r>
              <a:rPr lang="en-GB" sz="2160"/>
              <a:t>There are about 20000 packages on CRAN that have been developed by users and programmers around the world. </a:t>
            </a:r>
            <a:endParaRPr sz="2160"/>
          </a:p>
          <a:p>
            <a:pPr indent="-365760" lvl="0" marL="457200" rtl="0" algn="l">
              <a:spcBef>
                <a:spcPts val="0"/>
              </a:spcBef>
              <a:spcAft>
                <a:spcPts val="0"/>
              </a:spcAft>
              <a:buSzPts val="2160"/>
              <a:buChar char="●"/>
            </a:pPr>
            <a:r>
              <a:rPr lang="en-GB" sz="2160"/>
              <a:t>There are also many packages associated with the Bioconductor project (http://bioconductor.org). </a:t>
            </a:r>
            <a:endParaRPr sz="2160"/>
          </a:p>
          <a:p>
            <a:pPr indent="-365760" lvl="0" marL="457200" rtl="0" algn="l">
              <a:spcBef>
                <a:spcPts val="0"/>
              </a:spcBef>
              <a:spcAft>
                <a:spcPts val="0"/>
              </a:spcAft>
              <a:buSzPts val="2160"/>
              <a:buChar char="●"/>
            </a:pPr>
            <a:r>
              <a:rPr lang="en-GB" sz="2160"/>
              <a:t>People often make packages available on their personal websites; there is no reliable way to keep track of how many packages are available in this fashion.</a:t>
            </a:r>
            <a:endParaRPr sz="21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360">
                <a:solidFill>
                  <a:schemeClr val="accent6"/>
                </a:solidFill>
              </a:rPr>
              <a:t>Some</a:t>
            </a:r>
            <a:r>
              <a:rPr lang="en-GB" sz="4360">
                <a:solidFill>
                  <a:schemeClr val="accent6"/>
                </a:solidFill>
              </a:rPr>
              <a:t> R Resources:</a:t>
            </a:r>
            <a:endParaRPr sz="4360">
              <a:solidFill>
                <a:schemeClr val="accent6"/>
              </a:solidFill>
            </a:endParaRPr>
          </a:p>
          <a:p>
            <a:pPr indent="0" lvl="0" marL="0" rtl="0" algn="l">
              <a:spcBef>
                <a:spcPts val="0"/>
              </a:spcBef>
              <a:spcAft>
                <a:spcPts val="0"/>
              </a:spcAft>
              <a:buNone/>
            </a:pPr>
            <a:r>
              <a:rPr lang="en-GB" sz="2160">
                <a:solidFill>
                  <a:schemeClr val="dk2"/>
                </a:solidFill>
              </a:rPr>
              <a:t>Available from CRAN (http://cran.r-project.org) </a:t>
            </a:r>
            <a:endParaRPr sz="2160">
              <a:solidFill>
                <a:schemeClr val="dk2"/>
              </a:solidFill>
            </a:endParaRPr>
          </a:p>
          <a:p>
            <a:pPr indent="-365760" lvl="0" marL="457200" rtl="0" algn="l">
              <a:spcBef>
                <a:spcPts val="0"/>
              </a:spcBef>
              <a:spcAft>
                <a:spcPts val="0"/>
              </a:spcAft>
              <a:buSzPts val="2160"/>
              <a:buChar char="●"/>
            </a:pPr>
            <a:r>
              <a:rPr lang="en-GB" sz="2160"/>
              <a:t>An Introduction to R </a:t>
            </a:r>
            <a:endParaRPr sz="2160"/>
          </a:p>
          <a:p>
            <a:pPr indent="-365760" lvl="0" marL="457200" rtl="0" algn="l">
              <a:spcBef>
                <a:spcPts val="0"/>
              </a:spcBef>
              <a:spcAft>
                <a:spcPts val="0"/>
              </a:spcAft>
              <a:buSzPts val="2160"/>
              <a:buChar char="●"/>
            </a:pPr>
            <a:r>
              <a:rPr lang="en-GB" sz="2160"/>
              <a:t>Writing R Extensions </a:t>
            </a:r>
            <a:endParaRPr sz="2160"/>
          </a:p>
          <a:p>
            <a:pPr indent="-365760" lvl="0" marL="457200" rtl="0" algn="l">
              <a:spcBef>
                <a:spcPts val="0"/>
              </a:spcBef>
              <a:spcAft>
                <a:spcPts val="0"/>
              </a:spcAft>
              <a:buSzPts val="2160"/>
              <a:buChar char="●"/>
            </a:pPr>
            <a:r>
              <a:rPr lang="en-GB" sz="2160"/>
              <a:t>R Data Import/Export </a:t>
            </a:r>
            <a:endParaRPr sz="2160"/>
          </a:p>
          <a:p>
            <a:pPr indent="-365760" lvl="0" marL="457200" rtl="0" algn="l">
              <a:spcBef>
                <a:spcPts val="0"/>
              </a:spcBef>
              <a:spcAft>
                <a:spcPts val="0"/>
              </a:spcAft>
              <a:buSzPts val="2160"/>
              <a:buChar char="●"/>
            </a:pPr>
            <a:r>
              <a:rPr lang="en-GB" sz="2160"/>
              <a:t>R Installation and Administration (mostly for building R from sources) </a:t>
            </a:r>
            <a:endParaRPr sz="2160"/>
          </a:p>
          <a:p>
            <a:pPr indent="-365760" lvl="0" marL="457200" rtl="0" algn="l">
              <a:spcBef>
                <a:spcPts val="0"/>
              </a:spcBef>
              <a:spcAft>
                <a:spcPts val="0"/>
              </a:spcAft>
              <a:buSzPts val="2160"/>
              <a:buChar char="●"/>
            </a:pPr>
            <a:r>
              <a:rPr lang="en-GB" sz="2160"/>
              <a:t>R Internals (not for the faint of heart)</a:t>
            </a:r>
            <a:endParaRPr sz="216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360">
                <a:solidFill>
                  <a:schemeClr val="accent6"/>
                </a:solidFill>
              </a:rPr>
              <a:t>Some Useful books on S/R:</a:t>
            </a:r>
            <a:endParaRPr sz="4360">
              <a:solidFill>
                <a:schemeClr val="accent6"/>
              </a:solidFill>
            </a:endParaRPr>
          </a:p>
          <a:p>
            <a:pPr indent="0" lvl="0" marL="0" rtl="0" algn="l">
              <a:spcBef>
                <a:spcPts val="0"/>
              </a:spcBef>
              <a:spcAft>
                <a:spcPts val="0"/>
              </a:spcAft>
              <a:buNone/>
            </a:pPr>
            <a:r>
              <a:rPr lang="en-GB" sz="2160">
                <a:solidFill>
                  <a:schemeClr val="dk2"/>
                </a:solidFill>
              </a:rPr>
              <a:t>Standard texts:</a:t>
            </a:r>
            <a:endParaRPr sz="2160">
              <a:solidFill>
                <a:schemeClr val="dk2"/>
              </a:solidFill>
            </a:endParaRPr>
          </a:p>
          <a:p>
            <a:pPr indent="-365760" lvl="0" marL="457200" rtl="0" algn="l">
              <a:spcBef>
                <a:spcPts val="0"/>
              </a:spcBef>
              <a:spcAft>
                <a:spcPts val="0"/>
              </a:spcAft>
              <a:buSzPts val="2160"/>
              <a:buChar char="●"/>
            </a:pPr>
            <a:r>
              <a:rPr lang="en-GB" sz="2160"/>
              <a:t>Chambers (2008). Software for Data Analysis, Springer. (your textbook) </a:t>
            </a:r>
            <a:endParaRPr sz="2160"/>
          </a:p>
          <a:p>
            <a:pPr indent="-365760" lvl="0" marL="457200" rtl="0" algn="l">
              <a:spcBef>
                <a:spcPts val="0"/>
              </a:spcBef>
              <a:spcAft>
                <a:spcPts val="0"/>
              </a:spcAft>
              <a:buSzPts val="2160"/>
              <a:buChar char="●"/>
            </a:pPr>
            <a:r>
              <a:rPr lang="en-GB" sz="2160"/>
              <a:t>Chambers (1998). Programming with Data, Springer. </a:t>
            </a:r>
            <a:endParaRPr sz="2160"/>
          </a:p>
          <a:p>
            <a:pPr indent="-365760" lvl="0" marL="457200" rtl="0" algn="l">
              <a:spcBef>
                <a:spcPts val="0"/>
              </a:spcBef>
              <a:spcAft>
                <a:spcPts val="0"/>
              </a:spcAft>
              <a:buSzPts val="2160"/>
              <a:buChar char="●"/>
            </a:pPr>
            <a:r>
              <a:rPr lang="en-GB" sz="2160"/>
              <a:t>Venables &amp; Ripley (2002). Modern Applied Statistics with S, Springer. </a:t>
            </a:r>
            <a:endParaRPr sz="2160"/>
          </a:p>
          <a:p>
            <a:pPr indent="-365760" lvl="0" marL="457200" rtl="0" algn="l">
              <a:spcBef>
                <a:spcPts val="0"/>
              </a:spcBef>
              <a:spcAft>
                <a:spcPts val="0"/>
              </a:spcAft>
              <a:buSzPts val="2160"/>
              <a:buChar char="●"/>
            </a:pPr>
            <a:r>
              <a:rPr lang="en-GB" sz="2160"/>
              <a:t>Venables &amp; Ripley (2000). S Programming, Springer. </a:t>
            </a:r>
            <a:endParaRPr sz="2160"/>
          </a:p>
          <a:p>
            <a:pPr indent="-365760" lvl="0" marL="457200" rtl="0" algn="l">
              <a:spcBef>
                <a:spcPts val="0"/>
              </a:spcBef>
              <a:spcAft>
                <a:spcPts val="0"/>
              </a:spcAft>
              <a:buSzPts val="2160"/>
              <a:buChar char="●"/>
            </a:pPr>
            <a:r>
              <a:rPr lang="en-GB" sz="2160"/>
              <a:t>Pinheiro &amp; Bates (2000). Mixed-Effects Models in S and S-PLUS, Springer. </a:t>
            </a:r>
            <a:endParaRPr sz="2160"/>
          </a:p>
          <a:p>
            <a:pPr indent="-365760" lvl="0" marL="457200" rtl="0" algn="l">
              <a:spcBef>
                <a:spcPts val="0"/>
              </a:spcBef>
              <a:spcAft>
                <a:spcPts val="0"/>
              </a:spcAft>
              <a:buSzPts val="2160"/>
              <a:buChar char="●"/>
            </a:pPr>
            <a:r>
              <a:rPr lang="en-GB" sz="2160"/>
              <a:t>Murrell (2005). R Graphics, Chapman &amp; Hall/CRC Press. </a:t>
            </a:r>
            <a:endParaRPr sz="2160"/>
          </a:p>
          <a:p>
            <a:pPr indent="0" lvl="0" marL="0" rtl="0" algn="l">
              <a:spcBef>
                <a:spcPts val="0"/>
              </a:spcBef>
              <a:spcAft>
                <a:spcPts val="0"/>
              </a:spcAft>
              <a:buNone/>
            </a:pPr>
            <a:r>
              <a:rPr lang="en-GB" sz="2160">
                <a:solidFill>
                  <a:schemeClr val="dk2"/>
                </a:solidFill>
              </a:rPr>
              <a:t>Other resources</a:t>
            </a:r>
            <a:endParaRPr sz="2160">
              <a:solidFill>
                <a:schemeClr val="dk2"/>
              </a:solidFill>
            </a:endParaRPr>
          </a:p>
          <a:p>
            <a:pPr indent="-365760" lvl="0" marL="457200" rtl="0" algn="l">
              <a:spcBef>
                <a:spcPts val="0"/>
              </a:spcBef>
              <a:spcAft>
                <a:spcPts val="0"/>
              </a:spcAft>
              <a:buSzPts val="2160"/>
              <a:buChar char="●"/>
            </a:pPr>
            <a:r>
              <a:rPr lang="en-GB" sz="2160"/>
              <a:t>Springer has a series of books called Use R!. </a:t>
            </a:r>
            <a:endParaRPr sz="2160"/>
          </a:p>
          <a:p>
            <a:pPr indent="-365760" lvl="0" marL="457200" rtl="0" algn="l">
              <a:spcBef>
                <a:spcPts val="0"/>
              </a:spcBef>
              <a:spcAft>
                <a:spcPts val="0"/>
              </a:spcAft>
              <a:buSzPts val="2160"/>
              <a:buChar char="●"/>
            </a:pPr>
            <a:r>
              <a:rPr lang="en-GB" sz="2160"/>
              <a:t>A longer list of books is at http://www.r-project.org/doc/bib/R-books.html</a:t>
            </a:r>
            <a:endParaRPr sz="21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What is 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What is 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365760" lvl="0" marL="457200" rtl="0" algn="l">
              <a:spcBef>
                <a:spcPts val="0"/>
              </a:spcBef>
              <a:spcAft>
                <a:spcPts val="0"/>
              </a:spcAft>
              <a:buSzPts val="2160"/>
              <a:buChar char="●"/>
            </a:pPr>
            <a:r>
              <a:rPr lang="en-GB" sz="2160"/>
              <a:t>S is a language that was developed by John Chambers and others at Bell Labs. </a:t>
            </a:r>
            <a:endParaRPr sz="2160"/>
          </a:p>
          <a:p>
            <a:pPr indent="-365760" lvl="0" marL="457200" rtl="0" algn="l">
              <a:spcBef>
                <a:spcPts val="0"/>
              </a:spcBef>
              <a:spcAft>
                <a:spcPts val="0"/>
              </a:spcAft>
              <a:buSzPts val="2160"/>
              <a:buChar char="●"/>
            </a:pPr>
            <a:r>
              <a:rPr lang="en-GB" sz="2160"/>
              <a:t>S was initiated in 1976 as an internal statistical analysis environment—originally implemented as Fortran libraries. </a:t>
            </a:r>
            <a:endParaRPr sz="2160"/>
          </a:p>
          <a:p>
            <a:pPr indent="-365760" lvl="0" marL="457200" rtl="0" algn="l">
              <a:spcBef>
                <a:spcPts val="0"/>
              </a:spcBef>
              <a:spcAft>
                <a:spcPts val="0"/>
              </a:spcAft>
              <a:buSzPts val="2160"/>
              <a:buChar char="●"/>
            </a:pPr>
            <a:r>
              <a:rPr lang="en-GB" sz="2160"/>
              <a:t>Early versions of the language did not contain functions for statistical modeling. </a:t>
            </a:r>
            <a:endParaRPr sz="2160"/>
          </a:p>
          <a:p>
            <a:pPr indent="-365760" lvl="0" marL="457200" rtl="0" algn="l">
              <a:spcBef>
                <a:spcPts val="0"/>
              </a:spcBef>
              <a:spcAft>
                <a:spcPts val="0"/>
              </a:spcAft>
              <a:buSzPts val="2160"/>
              <a:buChar char="●"/>
            </a:pPr>
            <a:r>
              <a:rPr lang="en-GB" sz="2160"/>
              <a:t>In 1988 the system was rewritten in C and began to resemble the system that we have today (this was Version 3 of the language). The book Statistical Models in S by Chambers and Hastie (the white book) documents the statistical analysis functionality. </a:t>
            </a:r>
            <a:endParaRPr sz="2160"/>
          </a:p>
          <a:p>
            <a:pPr indent="-365760" lvl="0" marL="457200" rtl="0" algn="l">
              <a:spcBef>
                <a:spcPts val="0"/>
              </a:spcBef>
              <a:spcAft>
                <a:spcPts val="0"/>
              </a:spcAft>
              <a:buSzPts val="2160"/>
              <a:buChar char="●"/>
            </a:pPr>
            <a:r>
              <a:rPr lang="en-GB" sz="2160"/>
              <a:t>Version 4 of the S language was released in 1998 and is the version we use today. The book Programming with Data by John Chambers (the green book) documents this version of the language.</a:t>
            </a:r>
            <a:endParaRPr sz="21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365760" lvl="0" marL="457200" rtl="0" algn="l">
              <a:spcBef>
                <a:spcPts val="0"/>
              </a:spcBef>
              <a:spcAft>
                <a:spcPts val="0"/>
              </a:spcAft>
              <a:buSzPts val="2160"/>
              <a:buChar char="●"/>
            </a:pPr>
            <a:r>
              <a:rPr lang="en-GB" sz="2160"/>
              <a:t>In 1993 Bell Labs gave StatSci (now Insightful Corp.) an exclusive license to develop and sell the S language. </a:t>
            </a:r>
            <a:endParaRPr sz="2160"/>
          </a:p>
          <a:p>
            <a:pPr indent="-365760" lvl="0" marL="457200" rtl="0" algn="l">
              <a:spcBef>
                <a:spcPts val="0"/>
              </a:spcBef>
              <a:spcAft>
                <a:spcPts val="0"/>
              </a:spcAft>
              <a:buSzPts val="2160"/>
              <a:buChar char="●"/>
            </a:pPr>
            <a:r>
              <a:rPr lang="en-GB" sz="2160"/>
              <a:t>In 2004 Insightful purchased the S language from Lucent for $2 million and is the current owner. </a:t>
            </a:r>
            <a:endParaRPr sz="2160"/>
          </a:p>
          <a:p>
            <a:pPr indent="-365760" lvl="0" marL="457200" rtl="0" algn="l">
              <a:spcBef>
                <a:spcPts val="0"/>
              </a:spcBef>
              <a:spcAft>
                <a:spcPts val="0"/>
              </a:spcAft>
              <a:buSzPts val="2160"/>
              <a:buChar char="●"/>
            </a:pPr>
            <a:r>
              <a:rPr lang="en-GB" sz="2160"/>
              <a:t>In 2006, Alcatel purchased Lucent Technologies and is now called Alcatel-Lucent. </a:t>
            </a:r>
            <a:endParaRPr sz="2160"/>
          </a:p>
          <a:p>
            <a:pPr indent="-365760" lvl="0" marL="457200" rtl="0" algn="l">
              <a:spcBef>
                <a:spcPts val="0"/>
              </a:spcBef>
              <a:spcAft>
                <a:spcPts val="0"/>
              </a:spcAft>
              <a:buSzPts val="2160"/>
              <a:buChar char="●"/>
            </a:pPr>
            <a:r>
              <a:rPr lang="en-GB" sz="2160"/>
              <a:t>Insightful sells its implementation of the S language under the product name S-PLUS and has built a number of fancy features (GUIs, mostly) on top of it—hence the “PLUS”. </a:t>
            </a:r>
            <a:endParaRPr sz="2160"/>
          </a:p>
          <a:p>
            <a:pPr indent="-365760" lvl="0" marL="457200" rtl="0" algn="l">
              <a:spcBef>
                <a:spcPts val="0"/>
              </a:spcBef>
              <a:spcAft>
                <a:spcPts val="0"/>
              </a:spcAft>
              <a:buSzPts val="2160"/>
              <a:buChar char="●"/>
            </a:pPr>
            <a:r>
              <a:rPr lang="en-GB" sz="2160"/>
              <a:t>In 2008 Insightful is acquired by TIBCO for $25 million.</a:t>
            </a:r>
            <a:endParaRPr sz="2160"/>
          </a:p>
          <a:p>
            <a:pPr indent="-365760" lvl="0" marL="457200" rtl="0" algn="l">
              <a:spcBef>
                <a:spcPts val="0"/>
              </a:spcBef>
              <a:spcAft>
                <a:spcPts val="0"/>
              </a:spcAft>
              <a:buSzPts val="2160"/>
              <a:buChar char="●"/>
            </a:pPr>
            <a:r>
              <a:rPr lang="en-GB" sz="2160"/>
              <a:t>The fundamentals of the S language itself has not changed dramatically since 1998. </a:t>
            </a:r>
            <a:endParaRPr sz="2160"/>
          </a:p>
          <a:p>
            <a:pPr indent="-365760" lvl="0" marL="457200" rtl="0" algn="l">
              <a:spcBef>
                <a:spcPts val="0"/>
              </a:spcBef>
              <a:spcAft>
                <a:spcPts val="0"/>
              </a:spcAft>
              <a:buSzPts val="2160"/>
              <a:buChar char="●"/>
            </a:pPr>
            <a:r>
              <a:rPr lang="en-GB" sz="2160"/>
              <a:t>In 1998, S won the Association for Computing Machinery’s Software System Award.</a:t>
            </a:r>
            <a:endParaRPr sz="21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90250" y="528900"/>
            <a:ext cx="80007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4059">
                <a:solidFill>
                  <a:schemeClr val="accent6"/>
                </a:solidFill>
              </a:rPr>
              <a:t>S Philosophy:</a:t>
            </a:r>
            <a:endParaRPr sz="4059">
              <a:solidFill>
                <a:schemeClr val="accent6"/>
              </a:solidFill>
            </a:endParaRPr>
          </a:p>
          <a:p>
            <a:pPr indent="0" lvl="0" marL="0" rtl="0" algn="l">
              <a:spcBef>
                <a:spcPts val="0"/>
              </a:spcBef>
              <a:spcAft>
                <a:spcPts val="0"/>
              </a:spcAft>
              <a:buSzPts val="990"/>
              <a:buNone/>
            </a:pPr>
            <a:r>
              <a:rPr lang="en-GB" sz="2060"/>
              <a:t>S Philosophy In “Stages in the Evolution of S”, John Chambers writes: </a:t>
            </a:r>
            <a:endParaRPr sz="2060"/>
          </a:p>
          <a:p>
            <a:pPr indent="0" lvl="0" marL="0" rtl="0" algn="l">
              <a:spcBef>
                <a:spcPts val="0"/>
              </a:spcBef>
              <a:spcAft>
                <a:spcPts val="0"/>
              </a:spcAft>
              <a:buSzPts val="990"/>
              <a:buNone/>
            </a:pPr>
            <a:r>
              <a:rPr lang="en-GB" sz="2560">
                <a:solidFill>
                  <a:srgbClr val="000000"/>
                </a:solidFill>
              </a:rPr>
              <a:t>            “We wanted users to be able to begin in an interactive environment, where they did not consciously think of themselves as programming. Then as their needs became clearer and their sophistication increased, they should be able to slide gradually into programming, when the language and system aspects would become more important.” </a:t>
            </a:r>
            <a:endParaRPr sz="2560">
              <a:solidFill>
                <a:srgbClr val="000000"/>
              </a:solidFill>
            </a:endParaRPr>
          </a:p>
          <a:p>
            <a:pPr indent="0" lvl="0" marL="0" rtl="0" algn="l">
              <a:spcBef>
                <a:spcPts val="0"/>
              </a:spcBef>
              <a:spcAft>
                <a:spcPts val="0"/>
              </a:spcAft>
              <a:buSzPts val="990"/>
              <a:buNone/>
            </a:pPr>
            <a:r>
              <a:rPr lang="en-GB" sz="1760"/>
              <a:t>http://www.stat.bell-labs.com/S/history.html</a:t>
            </a:r>
            <a:endParaRPr sz="17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360">
                <a:solidFill>
                  <a:schemeClr val="accent6"/>
                </a:solidFill>
              </a:rPr>
              <a:t>R History:</a:t>
            </a:r>
            <a:endParaRPr sz="4360">
              <a:solidFill>
                <a:schemeClr val="accent6"/>
              </a:solidFill>
            </a:endParaRPr>
          </a:p>
          <a:p>
            <a:pPr indent="-365760" lvl="0" marL="457200" rtl="0" algn="l">
              <a:spcBef>
                <a:spcPts val="0"/>
              </a:spcBef>
              <a:spcAft>
                <a:spcPts val="0"/>
              </a:spcAft>
              <a:buSzPts val="2160"/>
              <a:buChar char="●"/>
            </a:pPr>
            <a:r>
              <a:rPr lang="en-GB" sz="2160"/>
              <a:t>1991: Created in New Zealand by Ross Ihaka and Robert Gentleman. Their experience developing R is documented in a 1996 JCGS paper. </a:t>
            </a:r>
            <a:endParaRPr sz="2160"/>
          </a:p>
          <a:p>
            <a:pPr indent="-365760" lvl="0" marL="457200" rtl="0" algn="l">
              <a:spcBef>
                <a:spcPts val="0"/>
              </a:spcBef>
              <a:spcAft>
                <a:spcPts val="0"/>
              </a:spcAft>
              <a:buSzPts val="2160"/>
              <a:buChar char="●"/>
            </a:pPr>
            <a:r>
              <a:rPr lang="en-GB" sz="2160"/>
              <a:t>1993: First announcement of R to the public. </a:t>
            </a:r>
            <a:endParaRPr sz="2160"/>
          </a:p>
          <a:p>
            <a:pPr indent="-365760" lvl="0" marL="457200" rtl="0" algn="l">
              <a:spcBef>
                <a:spcPts val="0"/>
              </a:spcBef>
              <a:spcAft>
                <a:spcPts val="0"/>
              </a:spcAft>
              <a:buSzPts val="2160"/>
              <a:buChar char="●"/>
            </a:pPr>
            <a:r>
              <a:rPr lang="en-GB" sz="2160"/>
              <a:t>1995: Martin Mächler convinces Ross and Robert to use the GNU General Public License to make R free software. </a:t>
            </a:r>
            <a:endParaRPr sz="2160"/>
          </a:p>
          <a:p>
            <a:pPr indent="-365760" lvl="0" marL="457200" rtl="0" algn="l">
              <a:spcBef>
                <a:spcPts val="0"/>
              </a:spcBef>
              <a:spcAft>
                <a:spcPts val="0"/>
              </a:spcAft>
              <a:buSzPts val="2160"/>
              <a:buChar char="●"/>
            </a:pPr>
            <a:r>
              <a:rPr lang="en-GB" sz="2160"/>
              <a:t>1996: A public mailing list is created (R-help and R-devel) </a:t>
            </a:r>
            <a:endParaRPr sz="2160"/>
          </a:p>
          <a:p>
            <a:pPr indent="-365760" lvl="0" marL="457200" rtl="0" algn="l">
              <a:spcBef>
                <a:spcPts val="0"/>
              </a:spcBef>
              <a:spcAft>
                <a:spcPts val="0"/>
              </a:spcAft>
              <a:buSzPts val="2160"/>
              <a:buChar char="●"/>
            </a:pPr>
            <a:r>
              <a:rPr lang="en-GB" sz="2160"/>
              <a:t>1997: The R Core Group is formed (containing some people associated with S-PLUS). The core group controls the source code for R. </a:t>
            </a:r>
            <a:endParaRPr sz="2160"/>
          </a:p>
          <a:p>
            <a:pPr indent="-365760" lvl="0" marL="457200" rtl="0" algn="l">
              <a:spcBef>
                <a:spcPts val="0"/>
              </a:spcBef>
              <a:spcAft>
                <a:spcPts val="0"/>
              </a:spcAft>
              <a:buSzPts val="2160"/>
              <a:buChar char="●"/>
            </a:pPr>
            <a:r>
              <a:rPr lang="en-GB" sz="2160"/>
              <a:t>2000: R version 1.0.0 is released. </a:t>
            </a:r>
            <a:endParaRPr sz="2160"/>
          </a:p>
          <a:p>
            <a:pPr indent="-365760" lvl="0" marL="457200" rtl="0" algn="l">
              <a:spcBef>
                <a:spcPts val="0"/>
              </a:spcBef>
              <a:spcAft>
                <a:spcPts val="0"/>
              </a:spcAft>
              <a:buSzPts val="2160"/>
              <a:buChar char="●"/>
            </a:pPr>
            <a:r>
              <a:rPr lang="en-GB" sz="2160"/>
              <a:t>2021: R version 4.1.1 is released on July 26, 2021. </a:t>
            </a:r>
            <a:endParaRPr sz="21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360">
                <a:solidFill>
                  <a:schemeClr val="accent6"/>
                </a:solidFill>
              </a:rPr>
              <a:t>R Features:</a:t>
            </a:r>
            <a:endParaRPr sz="4360">
              <a:solidFill>
                <a:schemeClr val="accent6"/>
              </a:solidFill>
            </a:endParaRPr>
          </a:p>
          <a:p>
            <a:pPr indent="-365760" lvl="0" marL="457200" rtl="0" algn="l">
              <a:spcBef>
                <a:spcPts val="0"/>
              </a:spcBef>
              <a:spcAft>
                <a:spcPts val="0"/>
              </a:spcAft>
              <a:buSzPts val="2160"/>
              <a:buChar char="●"/>
            </a:pPr>
            <a:r>
              <a:rPr lang="en-GB" sz="2160"/>
              <a:t>Syntax is very similar to S, making it easy for S-PLUS users to switch over. </a:t>
            </a:r>
            <a:endParaRPr sz="2160"/>
          </a:p>
          <a:p>
            <a:pPr indent="-365760" lvl="0" marL="457200" rtl="0" algn="l">
              <a:spcBef>
                <a:spcPts val="0"/>
              </a:spcBef>
              <a:spcAft>
                <a:spcPts val="0"/>
              </a:spcAft>
              <a:buSzPts val="2160"/>
              <a:buChar char="●"/>
            </a:pPr>
            <a:r>
              <a:rPr lang="en-GB" sz="2160"/>
              <a:t>Semantics are superficially similar to S, but in reality are quite different (more on that later). </a:t>
            </a:r>
            <a:endParaRPr sz="2160"/>
          </a:p>
          <a:p>
            <a:pPr indent="-365760" lvl="0" marL="457200" rtl="0" algn="l">
              <a:spcBef>
                <a:spcPts val="0"/>
              </a:spcBef>
              <a:spcAft>
                <a:spcPts val="0"/>
              </a:spcAft>
              <a:buSzPts val="2160"/>
              <a:buChar char="●"/>
            </a:pPr>
            <a:r>
              <a:rPr lang="en-GB" sz="2160"/>
              <a:t>Runs on almost any standard computing platform/OS (even on the PlayStation 3) </a:t>
            </a:r>
            <a:endParaRPr sz="2160"/>
          </a:p>
          <a:p>
            <a:pPr indent="-365760" lvl="0" marL="457200" rtl="0" algn="l">
              <a:spcBef>
                <a:spcPts val="0"/>
              </a:spcBef>
              <a:spcAft>
                <a:spcPts val="0"/>
              </a:spcAft>
              <a:buSzPts val="2160"/>
              <a:buChar char="●"/>
            </a:pPr>
            <a:r>
              <a:rPr lang="en-GB" sz="2160"/>
              <a:t>Frequent releases (annual + bugfix releases); active development.</a:t>
            </a:r>
            <a:endParaRPr sz="2160"/>
          </a:p>
          <a:p>
            <a:pPr indent="-365760" lvl="0" marL="457200" rtl="0" algn="l">
              <a:spcBef>
                <a:spcPts val="0"/>
              </a:spcBef>
              <a:spcAft>
                <a:spcPts val="0"/>
              </a:spcAft>
              <a:buSzPts val="2160"/>
              <a:buChar char="●"/>
            </a:pPr>
            <a:r>
              <a:rPr lang="en-GB" sz="2160"/>
              <a:t>Quite lean, as far as software goes; functionality is divided into modular packages. </a:t>
            </a:r>
            <a:endParaRPr sz="2160"/>
          </a:p>
          <a:p>
            <a:pPr indent="-365760" lvl="0" marL="457200" rtl="0" algn="l">
              <a:spcBef>
                <a:spcPts val="0"/>
              </a:spcBef>
              <a:spcAft>
                <a:spcPts val="0"/>
              </a:spcAft>
              <a:buSzPts val="2160"/>
              <a:buChar char="●"/>
            </a:pPr>
            <a:r>
              <a:rPr lang="en-GB" sz="2160"/>
              <a:t>Graphics capabilities very sophisticated and better than most stat packages. </a:t>
            </a:r>
            <a:endParaRPr sz="2160"/>
          </a:p>
          <a:p>
            <a:pPr indent="-365760" lvl="0" marL="457200" rtl="0" algn="l">
              <a:spcBef>
                <a:spcPts val="0"/>
              </a:spcBef>
              <a:spcAft>
                <a:spcPts val="0"/>
              </a:spcAft>
              <a:buSzPts val="2160"/>
              <a:buChar char="●"/>
            </a:pPr>
            <a:r>
              <a:rPr lang="en-GB" sz="2160"/>
              <a:t>Useful for interactive work, but contains a powerful programming language for developing new tools (user -&gt; programmer) </a:t>
            </a:r>
            <a:endParaRPr sz="2160"/>
          </a:p>
          <a:p>
            <a:pPr indent="-365760" lvl="0" marL="457200" rtl="0" algn="l">
              <a:spcBef>
                <a:spcPts val="0"/>
              </a:spcBef>
              <a:spcAft>
                <a:spcPts val="0"/>
              </a:spcAft>
              <a:buSzPts val="2160"/>
              <a:buChar char="●"/>
            </a:pPr>
            <a:r>
              <a:rPr lang="en-GB" sz="2160"/>
              <a:t>Very active and vibrant user community; R-help and R-devel mailing lists and Stack Overflow</a:t>
            </a:r>
            <a:endParaRPr sz="21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427950" y="350700"/>
            <a:ext cx="8288100" cy="44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360">
                <a:solidFill>
                  <a:schemeClr val="accent6"/>
                </a:solidFill>
              </a:rPr>
              <a:t>Free Software</a:t>
            </a:r>
            <a:r>
              <a:rPr lang="en-GB" sz="4360">
                <a:solidFill>
                  <a:schemeClr val="accent6"/>
                </a:solidFill>
              </a:rPr>
              <a:t>:</a:t>
            </a:r>
            <a:endParaRPr sz="4360">
              <a:solidFill>
                <a:schemeClr val="accent6"/>
              </a:solidFill>
            </a:endParaRPr>
          </a:p>
          <a:p>
            <a:pPr indent="0" lvl="0" marL="0" rtl="0" algn="l">
              <a:spcBef>
                <a:spcPts val="0"/>
              </a:spcBef>
              <a:spcAft>
                <a:spcPts val="0"/>
              </a:spcAft>
              <a:buNone/>
            </a:pPr>
            <a:r>
              <a:rPr lang="en-GB" sz="2160"/>
              <a:t>With free software, you are granted:</a:t>
            </a:r>
            <a:endParaRPr sz="2160"/>
          </a:p>
          <a:p>
            <a:pPr indent="-365760" lvl="0" marL="457200" rtl="0" algn="l">
              <a:spcBef>
                <a:spcPts val="0"/>
              </a:spcBef>
              <a:spcAft>
                <a:spcPts val="0"/>
              </a:spcAft>
              <a:buSzPts val="2160"/>
              <a:buChar char="●"/>
            </a:pPr>
            <a:r>
              <a:rPr lang="en-GB" sz="2160"/>
              <a:t>The freedom to run the program, for any purpose (freedom 0). </a:t>
            </a:r>
            <a:endParaRPr sz="2160"/>
          </a:p>
          <a:p>
            <a:pPr indent="-365760" lvl="0" marL="457200" rtl="0" algn="l">
              <a:spcBef>
                <a:spcPts val="0"/>
              </a:spcBef>
              <a:spcAft>
                <a:spcPts val="0"/>
              </a:spcAft>
              <a:buSzPts val="2160"/>
              <a:buChar char="●"/>
            </a:pPr>
            <a:r>
              <a:rPr lang="en-GB" sz="2160"/>
              <a:t>The freedom to study how the program works, and adapt it to your needs (freedom 1). Access to the source code is a precondition for this. </a:t>
            </a:r>
            <a:endParaRPr sz="2160"/>
          </a:p>
          <a:p>
            <a:pPr indent="-365760" lvl="0" marL="457200" rtl="0" algn="l">
              <a:spcBef>
                <a:spcPts val="0"/>
              </a:spcBef>
              <a:spcAft>
                <a:spcPts val="0"/>
              </a:spcAft>
              <a:buSzPts val="2160"/>
              <a:buChar char="●"/>
            </a:pPr>
            <a:r>
              <a:rPr lang="en-GB" sz="2160"/>
              <a:t>The freedom to redistribute copies so you can help your neighbor (freedom 2). </a:t>
            </a:r>
            <a:endParaRPr sz="2160"/>
          </a:p>
          <a:p>
            <a:pPr indent="-365760" lvl="0" marL="457200" rtl="0" algn="l">
              <a:spcBef>
                <a:spcPts val="0"/>
              </a:spcBef>
              <a:spcAft>
                <a:spcPts val="0"/>
              </a:spcAft>
              <a:buSzPts val="2160"/>
              <a:buChar char="●"/>
            </a:pPr>
            <a:r>
              <a:rPr lang="en-GB" sz="2160"/>
              <a:t>The freedom to improve the program, and release your improvements to the public, so that the whole community benefits (freedom 3). Access to the source code is a precondition for this.</a:t>
            </a:r>
            <a:endParaRPr sz="2160"/>
          </a:p>
          <a:p>
            <a:pPr indent="0" lvl="0" marL="0" rtl="0" algn="l">
              <a:spcBef>
                <a:spcPts val="0"/>
              </a:spcBef>
              <a:spcAft>
                <a:spcPts val="0"/>
              </a:spcAft>
              <a:buNone/>
            </a:pPr>
            <a:r>
              <a:rPr lang="en-GB" sz="2160">
                <a:solidFill>
                  <a:srgbClr val="1155CC"/>
                </a:solidFill>
              </a:rPr>
              <a:t>http://www.fsf.org </a:t>
            </a:r>
            <a:endParaRPr sz="2160">
              <a:solidFill>
                <a:srgbClr val="1155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