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notesMasterIdLst>
    <p:notesMasterId r:id="rId31"/>
  </p:notesMasterIdLst>
  <p:sldIdLst>
    <p:sldId id="358" r:id="rId5"/>
    <p:sldId id="297" r:id="rId6"/>
    <p:sldId id="309" r:id="rId7"/>
    <p:sldId id="299" r:id="rId8"/>
    <p:sldId id="296" r:id="rId9"/>
    <p:sldId id="301" r:id="rId10"/>
    <p:sldId id="311" r:id="rId11"/>
    <p:sldId id="312" r:id="rId12"/>
    <p:sldId id="361" r:id="rId13"/>
    <p:sldId id="360" r:id="rId14"/>
    <p:sldId id="294" r:id="rId15"/>
    <p:sldId id="313" r:id="rId16"/>
    <p:sldId id="333" r:id="rId17"/>
    <p:sldId id="334" r:id="rId18"/>
    <p:sldId id="314" r:id="rId19"/>
    <p:sldId id="317" r:id="rId20"/>
    <p:sldId id="315" r:id="rId21"/>
    <p:sldId id="318" r:id="rId22"/>
    <p:sldId id="325" r:id="rId23"/>
    <p:sldId id="319" r:id="rId24"/>
    <p:sldId id="321" r:id="rId25"/>
    <p:sldId id="322" r:id="rId26"/>
    <p:sldId id="320" r:id="rId27"/>
    <p:sldId id="323" r:id="rId28"/>
    <p:sldId id="324" r:id="rId29"/>
    <p:sldId id="327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6" autoAdjust="0"/>
    <p:restoredTop sz="86385" autoAdjust="0"/>
  </p:normalViewPr>
  <p:slideViewPr>
    <p:cSldViewPr>
      <p:cViewPr varScale="1">
        <p:scale>
          <a:sx n="92" d="100"/>
          <a:sy n="92" d="100"/>
        </p:scale>
        <p:origin x="14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7CA1-8DFA-2447-9B14-02DE343E2A4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FDB18-AEDA-6A40-84D3-0C435ADA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FDB18-AEDA-6A40-84D3-0C435ADA0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17/04/2018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8L76gTaReeg?rel=0&amp;autoplay=1&amp;showinfo=0&amp;%C2%ADcontrols=0&amp;HD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ewsbreak.dk/pas-paa-disse-oplysninger-maa-du-aldrig-dele-paa-nett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Social Engineering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037037" y="5194507"/>
            <a:ext cx="7281355" cy="1369537"/>
          </a:xfrm>
        </p:spPr>
        <p:txBody>
          <a:bodyPr>
            <a:normAutofit/>
          </a:bodyPr>
          <a:lstStyle/>
          <a:p>
            <a:r>
              <a:rPr lang="da-DK" sz="1800" dirty="0"/>
              <a:t>Forstå hvordan psykologiske faktorer influerer forståelsen af </a:t>
            </a:r>
            <a:br>
              <a:rPr lang="da-DK" sz="1800" dirty="0"/>
            </a:br>
            <a:r>
              <a:rPr lang="da-DK" sz="1800" dirty="0"/>
              <a:t>IT-sikkerhed; Den menneskelige faktor; Social </a:t>
            </a:r>
            <a:r>
              <a:rPr lang="da-DK" sz="1800" dirty="0" err="1"/>
              <a:t>engineering</a:t>
            </a:r>
            <a:r>
              <a:rPr lang="da-DK" sz="1800" dirty="0"/>
              <a:t>; </a:t>
            </a:r>
            <a:r>
              <a:rPr lang="da-DK" sz="1800" dirty="0" err="1"/>
              <a:t>phishing</a:t>
            </a:r>
            <a:r>
              <a:rPr lang="da-DK" sz="1800" dirty="0"/>
              <a:t>; </a:t>
            </a:r>
            <a:r>
              <a:rPr lang="da-DK" sz="1800" dirty="0" err="1"/>
              <a:t>fake</a:t>
            </a:r>
            <a:r>
              <a:rPr lang="da-DK" sz="1800" dirty="0"/>
              <a:t> mails mv.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7866879" y="6379928"/>
            <a:ext cx="1259953" cy="346566"/>
          </a:xfrm>
          <a:prstGeom prst="rect">
            <a:avLst/>
          </a:prstGeom>
          <a:noFill/>
        </p:spPr>
        <p:txBody>
          <a:bodyPr wrap="none" lIns="84134" tIns="42067" rIns="84134" bIns="42067" rtlCol="0">
            <a:spAutoFit/>
          </a:bodyPr>
          <a:lstStyle/>
          <a:p>
            <a:r>
              <a:rPr lang="da-DK" sz="1700" dirty="0">
                <a:solidFill>
                  <a:srgbClr val="BFBFBF"/>
                </a:solidFill>
              </a:rPr>
              <a:t>Tue Becher</a:t>
            </a:r>
          </a:p>
        </p:txBody>
      </p:sp>
    </p:spTree>
    <p:extLst>
      <p:ext uri="{BB962C8B-B14F-4D97-AF65-F5344CB8AC3E}">
        <p14:creationId xmlns:p14="http://schemas.microsoft.com/office/powerpoint/2010/main" val="308553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Phishing</a:t>
            </a:r>
            <a:r>
              <a:rPr lang="da-DK" dirty="0"/>
              <a:t> – hvad kom i frem til?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27907"/>
            <a:ext cx="7200800" cy="408589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kstfelt 4"/>
          <p:cNvSpPr txBox="1"/>
          <p:nvPr/>
        </p:nvSpPr>
        <p:spPr>
          <a:xfrm>
            <a:off x="755576" y="6165304"/>
            <a:ext cx="81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http://</a:t>
            </a:r>
            <a:r>
              <a:rPr lang="da-DK" dirty="0" err="1"/>
              <a:t>newsbreak.dk</a:t>
            </a:r>
            <a:r>
              <a:rPr lang="da-DK" dirty="0"/>
              <a:t>/pas-</a:t>
            </a:r>
            <a:r>
              <a:rPr lang="da-DK" dirty="0" err="1"/>
              <a:t>paa</a:t>
            </a:r>
            <a:r>
              <a:rPr lang="da-DK" dirty="0"/>
              <a:t>-disse-oplysninger-</a:t>
            </a:r>
            <a:r>
              <a:rPr lang="da-DK" dirty="0" err="1"/>
              <a:t>maa</a:t>
            </a:r>
            <a:r>
              <a:rPr lang="da-DK" dirty="0"/>
              <a:t>-du-aldrig-dele-</a:t>
            </a:r>
            <a:r>
              <a:rPr lang="da-DK" dirty="0" err="1"/>
              <a:t>paa</a:t>
            </a:r>
            <a:r>
              <a:rPr lang="da-DK" dirty="0"/>
              <a:t>-nettet/</a:t>
            </a:r>
          </a:p>
        </p:txBody>
      </p:sp>
    </p:spTree>
    <p:extLst>
      <p:ext uri="{BB962C8B-B14F-4D97-AF65-F5344CB8AC3E}">
        <p14:creationId xmlns:p14="http://schemas.microsoft.com/office/powerpoint/2010/main" val="399417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Older than computers</a:t>
            </a:r>
          </a:p>
          <a:p>
            <a:r>
              <a:rPr lang="en-GB" noProof="0" dirty="0"/>
              <a:t>Targets the human component of a network</a:t>
            </a:r>
          </a:p>
          <a:p>
            <a:r>
              <a:rPr lang="en-GB" noProof="0" dirty="0"/>
              <a:t>Goal</a:t>
            </a:r>
          </a:p>
          <a:p>
            <a:pPr lvl="1"/>
            <a:r>
              <a:rPr lang="en-GB" noProof="0" dirty="0"/>
              <a:t>Obtain confidential information</a:t>
            </a:r>
          </a:p>
          <a:p>
            <a:pPr lvl="1"/>
            <a:r>
              <a:rPr lang="en-GB" noProof="0" dirty="0"/>
              <a:t>Obtain personal information</a:t>
            </a:r>
          </a:p>
          <a:p>
            <a:pPr lvl="1"/>
            <a:endParaRPr lang="en-GB" noProof="0" dirty="0"/>
          </a:p>
          <a:p>
            <a:r>
              <a:rPr lang="en-GB" i="1" noProof="0" dirty="0"/>
              <a:t>Social engineering is an art of utilising human behaviour to breach security </a:t>
            </a:r>
            <a:r>
              <a:rPr lang="en-GB" sz="1800" i="1" noProof="0" dirty="0">
                <a:solidFill>
                  <a:schemeClr val="bg1">
                    <a:lumMod val="50000"/>
                  </a:schemeClr>
                </a:solidFill>
              </a:rPr>
              <a:t>– Gultai, 2003 –</a:t>
            </a:r>
            <a:r>
              <a:rPr lang="en-GB" i="1" noProof="0" dirty="0"/>
              <a:t> </a:t>
            </a: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Social engineering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Maybe the single largest security threat to networks</a:t>
            </a:r>
          </a:p>
          <a:p>
            <a:pPr>
              <a:buNone/>
            </a:pPr>
            <a:endParaRPr lang="en-GB" noProof="0" dirty="0"/>
          </a:p>
          <a:p>
            <a:r>
              <a:rPr lang="en-GB" noProof="0" dirty="0"/>
              <a:t>Very hard to protect against</a:t>
            </a:r>
          </a:p>
          <a:p>
            <a:endParaRPr lang="en-GB" noProof="0" dirty="0"/>
          </a:p>
          <a:p>
            <a:r>
              <a:rPr lang="en-GB" noProof="0" dirty="0"/>
              <a:t>Main idea:</a:t>
            </a:r>
          </a:p>
          <a:p>
            <a:pPr lvl="1"/>
            <a:r>
              <a:rPr lang="en-GB" noProof="0" dirty="0"/>
              <a:t>”Why crack a hard password when you can ask for it?”</a:t>
            </a:r>
          </a:p>
          <a:p>
            <a:pPr lvl="1"/>
            <a:r>
              <a:rPr lang="en-GB" noProof="0" dirty="0"/>
              <a:t>Users will disclose their passwords to IT personnel</a:t>
            </a:r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Comments from Kevin Mitnick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”The weakest link in the security chain is the human element”</a:t>
            </a:r>
          </a:p>
          <a:p>
            <a:pPr lvl="8"/>
            <a:endParaRPr lang="en-GB" noProof="0" dirty="0"/>
          </a:p>
          <a:p>
            <a:r>
              <a:rPr lang="en-GB" noProof="0" dirty="0"/>
              <a:t>In more than 50% of his successful exploits he gained info or access through social engineering</a:t>
            </a:r>
          </a:p>
          <a:p>
            <a:pPr lvl="8"/>
            <a:endParaRPr lang="en-GB" noProof="0" dirty="0"/>
          </a:p>
          <a:p>
            <a:r>
              <a:rPr lang="en-GB" noProof="0" dirty="0"/>
              <a:t>”You could spend a fortune purchasing technology and services… and your network infrastructure could still remain vulnerable to old-fashioned manipulation”</a:t>
            </a:r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From ”The art of Deception”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3362" cy="4389120"/>
          </a:xfrm>
        </p:spPr>
        <p:txBody>
          <a:bodyPr>
            <a:normAutofit fontScale="92500"/>
          </a:bodyPr>
          <a:lstStyle/>
          <a:p>
            <a:r>
              <a:rPr lang="en-GB" noProof="0" dirty="0"/>
              <a:t>”People inherently want to be helpful and therefore are easily duped”</a:t>
            </a:r>
          </a:p>
          <a:p>
            <a:pPr lvl="8"/>
            <a:endParaRPr lang="en-GB" noProof="0" dirty="0"/>
          </a:p>
          <a:p>
            <a:r>
              <a:rPr lang="en-GB" noProof="0" dirty="0"/>
              <a:t>”They assume a level of trust in order to avoid conflict”</a:t>
            </a:r>
          </a:p>
          <a:p>
            <a:pPr lvl="8"/>
            <a:endParaRPr lang="en-GB" noProof="0" dirty="0"/>
          </a:p>
          <a:p>
            <a:r>
              <a:rPr lang="en-GB" noProof="0" dirty="0"/>
              <a:t>”It’s all about, gaining access to information that people think is innocuous when it isn’t”</a:t>
            </a:r>
          </a:p>
        </p:txBody>
      </p:sp>
      <p:pic>
        <p:nvPicPr>
          <p:cNvPr id="6146" name="ShockwaveFlash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133600"/>
            <a:ext cx="4283075" cy="32416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427984" y="5445224"/>
            <a:ext cx="868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3"/>
              </a:rPr>
              <a:t>https://www.youtube.com/embed/8L76gTaReeg?rel=0&amp;autoplay=1&amp;showinfo=0&amp;%C2%ADcontrols=0&amp;HD=1</a:t>
            </a:r>
            <a:endParaRPr lang="da-DK" sz="1400" dirty="0"/>
          </a:p>
          <a:p>
            <a:endParaRPr lang="da-DK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Two types:</a:t>
            </a:r>
          </a:p>
          <a:p>
            <a:pPr lvl="1"/>
            <a:r>
              <a:rPr lang="en-GB" noProof="0" dirty="0"/>
              <a:t>Human based deception</a:t>
            </a:r>
          </a:p>
          <a:p>
            <a:pPr lvl="1"/>
            <a:r>
              <a:rPr lang="en-GB" noProof="0" dirty="0"/>
              <a:t>Technology based deception</a:t>
            </a:r>
          </a:p>
          <a:p>
            <a:endParaRPr lang="en-GB" noProof="0" dirty="0"/>
          </a:p>
          <a:p>
            <a:r>
              <a:rPr lang="en-GB" noProof="0" dirty="0"/>
              <a:t>Rely on:</a:t>
            </a:r>
          </a:p>
          <a:p>
            <a:pPr lvl="1"/>
            <a:r>
              <a:rPr lang="en-GB" noProof="0" dirty="0"/>
              <a:t>Persuasion, intimidation,…</a:t>
            </a:r>
          </a:p>
          <a:p>
            <a:pPr lvl="1"/>
            <a:r>
              <a:rPr lang="en-GB" noProof="0" dirty="0"/>
              <a:t>Understanding human behaviour</a:t>
            </a:r>
          </a:p>
          <a:p>
            <a:pPr lvl="2"/>
            <a:r>
              <a:rPr lang="en-GB" noProof="0" dirty="0"/>
              <a:t>Recognition of personality traits</a:t>
            </a:r>
          </a:p>
          <a:p>
            <a:pPr lvl="2"/>
            <a:r>
              <a:rPr lang="en-GB" noProof="0" dirty="0"/>
              <a:t>Understanding of body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Piggybacking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The social engineer will pose as a legitimate employee and follow behind someone who has access.</a:t>
            </a:r>
          </a:p>
          <a:p>
            <a:pPr lvl="8"/>
            <a:endParaRPr lang="en-GB" noProof="0" dirty="0"/>
          </a:p>
          <a:p>
            <a:r>
              <a:rPr lang="en-GB" noProof="0" dirty="0"/>
              <a:t>Carrying a heavy box – exploit an employees kindness: ”Mind opening the door for me – can’t reach my access card carrying this box”</a:t>
            </a:r>
          </a:p>
          <a:p>
            <a:pPr lvl="8"/>
            <a:endParaRPr lang="en-GB" noProof="0" dirty="0"/>
          </a:p>
          <a:p>
            <a:r>
              <a:rPr lang="en-GB" noProof="0" dirty="0"/>
              <a:t>Join a group of employees standing outside to smoke. Bypass card readers by walking right behind them when they are done smoking.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Tactics – Reverse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3 steps – the social engineer will:</a:t>
            </a:r>
          </a:p>
          <a:p>
            <a:pPr lvl="1"/>
            <a:r>
              <a:rPr lang="en-GB" noProof="0" dirty="0"/>
              <a:t>Find a way to sabotage a system (or give the impression)</a:t>
            </a:r>
          </a:p>
          <a:p>
            <a:pPr lvl="2"/>
            <a:r>
              <a:rPr lang="en-GB" noProof="0" dirty="0"/>
              <a:t>Network attack, spoofed email informing of virus, …</a:t>
            </a:r>
          </a:p>
          <a:p>
            <a:pPr lvl="1"/>
            <a:r>
              <a:rPr lang="en-GB" noProof="0" dirty="0"/>
              <a:t>Advertise himself as a security consultant who can help</a:t>
            </a:r>
          </a:p>
          <a:p>
            <a:pPr lvl="2"/>
            <a:r>
              <a:rPr lang="en-GB" noProof="0" dirty="0"/>
              <a:t>Advertising by phone, email, …</a:t>
            </a:r>
          </a:p>
          <a:p>
            <a:pPr lvl="1"/>
            <a:r>
              <a:rPr lang="en-GB" noProof="0" dirty="0"/>
              <a:t>Once hired by the corporation he will pretend to fix the problem – while he actually perform malicious activities.</a:t>
            </a:r>
          </a:p>
          <a:p>
            <a:pPr lvl="2"/>
            <a:r>
              <a:rPr lang="en-GB" noProof="0" dirty="0"/>
              <a:t>Copy data, deploy key loggers, create security holes,…</a:t>
            </a:r>
          </a:p>
          <a:p>
            <a:pPr>
              <a:buNone/>
            </a:pP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Technical talk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lnSpcReduction="10000"/>
          </a:bodyPr>
          <a:lstStyle/>
          <a:p>
            <a:r>
              <a:rPr lang="en-GB" sz="2400" noProof="0" dirty="0"/>
              <a:t>The social engineer will call an employee and impersonate someone from the technical department.</a:t>
            </a:r>
          </a:p>
          <a:p>
            <a:pPr lvl="4"/>
            <a:endParaRPr lang="en-GB" sz="1800" noProof="0" dirty="0"/>
          </a:p>
          <a:p>
            <a:pPr lvl="1"/>
            <a:r>
              <a:rPr lang="en-GB" sz="2000" noProof="0" dirty="0"/>
              <a:t>”Hi, calling from IT. We lost a backup file and your password may have been compromised – I’d like to help you change it”</a:t>
            </a:r>
          </a:p>
          <a:p>
            <a:pPr lvl="1"/>
            <a:r>
              <a:rPr lang="en-GB" sz="2000" noProof="0" dirty="0"/>
              <a:t>Ohh, what should I do?</a:t>
            </a:r>
          </a:p>
          <a:p>
            <a:pPr lvl="1"/>
            <a:r>
              <a:rPr lang="en-GB" sz="2000" noProof="0" dirty="0"/>
              <a:t>”Please press Ctrl-Alt-Del buttons at the same time – should bring up a window with a Change Password button. Now remember to create a secure pass mixing upper and lower case with numbers. That will make it hard to hack your computer.  What password are you going to use?”</a:t>
            </a:r>
          </a:p>
          <a:p>
            <a:pPr lvl="1"/>
            <a:r>
              <a:rPr lang="en-GB" sz="2000" noProof="0" dirty="0"/>
              <a:t>Don’t know – would ”Peter88” be ok?</a:t>
            </a:r>
          </a:p>
          <a:p>
            <a:pPr lvl="1"/>
            <a:r>
              <a:rPr lang="en-GB" sz="2000" noProof="0" dirty="0"/>
              <a:t>”Yes, that should be just fine – type it in and press OK. Thanks for taking the time to keep your computer safe”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Online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The social engineer will find loads of possibilities in social networks such as Facebook</a:t>
            </a:r>
          </a:p>
          <a:p>
            <a:pPr lvl="1"/>
            <a:r>
              <a:rPr lang="en-GB" noProof="0" dirty="0"/>
              <a:t>People reveal info on work, friends, interests, where they will be next Friday evening, ….</a:t>
            </a:r>
          </a:p>
          <a:p>
            <a:r>
              <a:rPr lang="en-GB" noProof="0" dirty="0"/>
              <a:t>Can be used in many ways</a:t>
            </a:r>
          </a:p>
          <a:p>
            <a:pPr lvl="1"/>
            <a:r>
              <a:rPr lang="en-GB" noProof="0" dirty="0"/>
              <a:t>Imposing as a victims friend </a:t>
            </a:r>
          </a:p>
          <a:p>
            <a:pPr lvl="2"/>
            <a:r>
              <a:rPr lang="en-GB" noProof="0" dirty="0"/>
              <a:t>Fake email from a friend found on the friends list</a:t>
            </a:r>
          </a:p>
          <a:p>
            <a:pPr lvl="1"/>
            <a:r>
              <a:rPr lang="en-GB" noProof="0" dirty="0"/>
              <a:t>Lots of info for making spear phishing attacks</a:t>
            </a:r>
          </a:p>
          <a:p>
            <a:pPr lvl="1"/>
            <a:r>
              <a:rPr lang="en-GB" noProof="0" dirty="0"/>
              <a:t>Add victim as a friend to build up trust</a:t>
            </a:r>
          </a:p>
          <a:p>
            <a:pPr lvl="1"/>
            <a:r>
              <a:rPr lang="en-GB" noProof="0" dirty="0"/>
              <a:t>Meet the victim outside a work environment</a:t>
            </a:r>
          </a:p>
          <a:p>
            <a:pPr lvl="2"/>
            <a:r>
              <a:rPr lang="en-GB" noProof="0" dirty="0"/>
              <a:t>Friday evening – drinking alcohol, sharing secrets…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Risk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Is subjective</a:t>
            </a:r>
          </a:p>
          <a:p>
            <a:r>
              <a:rPr lang="en-GB" noProof="0" dirty="0"/>
              <a:t>Individuals must make many decisions each day</a:t>
            </a:r>
          </a:p>
          <a:p>
            <a:pPr lvl="1"/>
            <a:r>
              <a:rPr lang="en-GB" noProof="0" dirty="0"/>
              <a:t>Assess the situation</a:t>
            </a:r>
          </a:p>
          <a:p>
            <a:pPr lvl="1"/>
            <a:r>
              <a:rPr lang="en-GB" noProof="0" dirty="0"/>
              <a:t>Weight potential alternatives</a:t>
            </a:r>
          </a:p>
          <a:p>
            <a:pPr lvl="1"/>
            <a:r>
              <a:rPr lang="en-GB" noProof="0" dirty="0"/>
              <a:t>Make decision</a:t>
            </a:r>
          </a:p>
          <a:p>
            <a:pPr lvl="1"/>
            <a:r>
              <a:rPr lang="en-GB" noProof="0" dirty="0"/>
              <a:t>Act on their decision</a:t>
            </a:r>
          </a:p>
          <a:p>
            <a:endParaRPr lang="en-GB" noProof="0" dirty="0"/>
          </a:p>
          <a:p>
            <a:r>
              <a:rPr lang="en-GB" noProof="0" dirty="0"/>
              <a:t>Is it OK to cross the street now?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01080" cy="4636792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/>
              <a:t>The social engineer will trick a victim out of sensitive information by claiming to come from a well-known  organization.</a:t>
            </a:r>
          </a:p>
          <a:p>
            <a:endParaRPr lang="en-GB" noProof="0" dirty="0"/>
          </a:p>
          <a:p>
            <a:r>
              <a:rPr lang="en-GB" noProof="0" dirty="0"/>
              <a:t>Phishing:</a:t>
            </a:r>
          </a:p>
          <a:p>
            <a:pPr lvl="1"/>
            <a:r>
              <a:rPr lang="en-GB" noProof="0" dirty="0"/>
              <a:t>Mass email possible victims</a:t>
            </a:r>
          </a:p>
          <a:p>
            <a:pPr lvl="1"/>
            <a:r>
              <a:rPr lang="en-GB" noProof="0" dirty="0"/>
              <a:t>The mail includes a link to a fake website</a:t>
            </a:r>
          </a:p>
          <a:p>
            <a:pPr lvl="1"/>
            <a:r>
              <a:rPr lang="en-GB" noProof="0" dirty="0"/>
              <a:t>Fake website collects sensitive information </a:t>
            </a:r>
          </a:p>
          <a:p>
            <a:endParaRPr lang="en-GB" noProof="0" dirty="0"/>
          </a:p>
          <a:p>
            <a:r>
              <a:rPr lang="en-GB" noProof="0" dirty="0"/>
              <a:t>www.phishtank.com </a:t>
            </a:r>
          </a:p>
          <a:p>
            <a:pPr lvl="1"/>
            <a:r>
              <a:rPr lang="en-GB" noProof="0" dirty="0"/>
              <a:t>clearing house for data and info about phishing on the Internet</a:t>
            </a:r>
          </a:p>
          <a:p>
            <a:pPr lvl="1"/>
            <a:r>
              <a:rPr lang="en-GB" noProof="0" dirty="0"/>
              <a:t>API for developers / download database</a:t>
            </a:r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356"/>
            <a:ext cx="8229600" cy="4422478"/>
          </a:xfrm>
        </p:spPr>
        <p:txBody>
          <a:bodyPr>
            <a:normAutofit fontScale="92500" lnSpcReduction="10000"/>
          </a:bodyPr>
          <a:lstStyle/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>
              <a:buNone/>
            </a:pPr>
            <a:endParaRPr lang="en-GB" sz="2400" noProof="0" dirty="0"/>
          </a:p>
          <a:p>
            <a:pPr>
              <a:buNone/>
            </a:pPr>
            <a:r>
              <a:rPr lang="en-GB" sz="2000" noProof="0" dirty="0"/>
              <a:t>How to tell?</a:t>
            </a:r>
          </a:p>
          <a:p>
            <a:pPr>
              <a:buNone/>
            </a:pPr>
            <a:r>
              <a:rPr lang="en-GB" sz="2000" noProof="0" dirty="0"/>
              <a:t>Generic greetings, forged link, request personal info, sense of urgency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785926"/>
            <a:ext cx="5105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Phishing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356"/>
            <a:ext cx="8229600" cy="4422478"/>
          </a:xfrm>
        </p:spPr>
        <p:txBody>
          <a:bodyPr>
            <a:normAutofit/>
          </a:bodyPr>
          <a:lstStyle/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>
              <a:buNone/>
            </a:pPr>
            <a:endParaRPr lang="en-GB" sz="2400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785926"/>
            <a:ext cx="56102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2000240"/>
            <a:ext cx="2428892" cy="39290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tell</a:t>
            </a:r>
            <a:r>
              <a:rPr lang="da-DK" sz="2400" dirty="0"/>
              <a:t>?</a:t>
            </a: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 domain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da-DK" sz="2000" dirty="0"/>
              <a:t>Request personal info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da-DK" sz="2000" dirty="0"/>
              <a:t>Non-secure protocol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da-DK" sz="2000" dirty="0"/>
              <a:t>Poor quality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a-DK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Spear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Same idea as phishing, but including known personal information such as name and address of the victim.</a:t>
            </a:r>
          </a:p>
          <a:p>
            <a:pPr lvl="4"/>
            <a:endParaRPr lang="en-GB" noProof="0" dirty="0"/>
          </a:p>
          <a:p>
            <a:r>
              <a:rPr lang="en-GB" noProof="0" dirty="0"/>
              <a:t>Target is a particular company, organization or group</a:t>
            </a:r>
          </a:p>
          <a:p>
            <a:pPr lvl="1"/>
            <a:r>
              <a:rPr lang="en-GB" noProof="0" dirty="0"/>
              <a:t>Search out target employees names and mail addresses</a:t>
            </a:r>
          </a:p>
          <a:p>
            <a:pPr lvl="1"/>
            <a:r>
              <a:rPr lang="en-GB" noProof="0" dirty="0"/>
              <a:t>Send a mail appearing to come from someone who would normally send to the everyone in the group.</a:t>
            </a:r>
          </a:p>
          <a:p>
            <a:pPr lvl="2"/>
            <a:r>
              <a:rPr lang="en-GB" noProof="0" dirty="0"/>
              <a:t>Head of department, IT support, …</a:t>
            </a:r>
          </a:p>
          <a:p>
            <a:pPr lvl="8"/>
            <a:endParaRPr lang="en-GB" noProof="0" dirty="0"/>
          </a:p>
          <a:p>
            <a:r>
              <a:rPr lang="en-GB" noProof="0" dirty="0"/>
              <a:t>Focus is usually revealing login credentials or opening a malicious attachment</a:t>
            </a:r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Whaling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noProof="0" dirty="0"/>
              <a:t>The most focused type of phishing</a:t>
            </a:r>
          </a:p>
          <a:p>
            <a:pPr lvl="1"/>
            <a:r>
              <a:rPr lang="en-GB" noProof="0" dirty="0"/>
              <a:t>Targets are individuals or small groups senior personnel</a:t>
            </a:r>
          </a:p>
          <a:p>
            <a:pPr lvl="8"/>
            <a:endParaRPr lang="en-GB" noProof="0" dirty="0"/>
          </a:p>
          <a:p>
            <a:r>
              <a:rPr lang="en-GB" noProof="0" dirty="0"/>
              <a:t>The social engineer searches for info on executive officers</a:t>
            </a:r>
          </a:p>
          <a:p>
            <a:pPr lvl="1"/>
            <a:r>
              <a:rPr lang="en-GB" noProof="0" dirty="0"/>
              <a:t>Many companies have bios on executive officers on their website</a:t>
            </a:r>
          </a:p>
          <a:p>
            <a:pPr lvl="1"/>
            <a:r>
              <a:rPr lang="en-GB" noProof="0" dirty="0"/>
              <a:t>Some bios include hobbies</a:t>
            </a:r>
          </a:p>
          <a:p>
            <a:pPr lvl="8"/>
            <a:endParaRPr lang="en-GB" noProof="0" dirty="0"/>
          </a:p>
          <a:p>
            <a:r>
              <a:rPr lang="en-GB" noProof="0" dirty="0"/>
              <a:t>Example: </a:t>
            </a:r>
          </a:p>
          <a:p>
            <a:pPr lvl="1"/>
            <a:r>
              <a:rPr lang="en-GB" noProof="0" dirty="0"/>
              <a:t>a bio contains university, graduation year and mentions an interest in golf. </a:t>
            </a:r>
          </a:p>
          <a:p>
            <a:pPr lvl="1"/>
            <a:r>
              <a:rPr lang="en-GB" noProof="0" dirty="0"/>
              <a:t>The social engineer creates an email appearing to come from the university alumni, inviting him to a special alumni golf tournament.</a:t>
            </a:r>
          </a:p>
          <a:p>
            <a:pPr lvl="1"/>
            <a:r>
              <a:rPr lang="en-GB" noProof="0" dirty="0"/>
              <a:t>The victim will be likely to believe that the invitation is authentic and open a malicious attachment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Tactics – Vishing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Vishing = </a:t>
            </a:r>
            <a:r>
              <a:rPr lang="en-GB" b="1" noProof="0" dirty="0"/>
              <a:t>V</a:t>
            </a:r>
            <a:r>
              <a:rPr lang="en-GB" noProof="0" dirty="0"/>
              <a:t>oice over IP (VoIP) + Ph</a:t>
            </a:r>
            <a:r>
              <a:rPr lang="en-GB" b="1" noProof="0" dirty="0"/>
              <a:t>ishing</a:t>
            </a:r>
          </a:p>
          <a:p>
            <a:pPr lvl="8"/>
            <a:endParaRPr lang="en-GB" noProof="0" dirty="0"/>
          </a:p>
          <a:p>
            <a:r>
              <a:rPr lang="en-GB" noProof="0" dirty="0"/>
              <a:t>War dialer calls a range of phone numbers and play a recorded message </a:t>
            </a:r>
          </a:p>
          <a:p>
            <a:pPr lvl="1"/>
            <a:r>
              <a:rPr lang="en-GB" noProof="0" dirty="0"/>
              <a:t>”This is your bank, sorry to inform that your credit card may be compromised. Please call xx to resolve the issue”</a:t>
            </a:r>
          </a:p>
          <a:p>
            <a:pPr lvl="1"/>
            <a:r>
              <a:rPr lang="en-GB" noProof="0" dirty="0"/>
              <a:t>The victim calls the number and a new recording ask the victim to input social security number, credit card number, etc.</a:t>
            </a:r>
          </a:p>
          <a:p>
            <a:pPr lvl="8"/>
            <a:endParaRPr lang="en-GB" noProof="0" dirty="0"/>
          </a:p>
          <a:p>
            <a:r>
              <a:rPr lang="en-GB" noProof="0" dirty="0"/>
              <a:t>Also examples of SMS initialised vishing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Discuss the rules needed to prevent</a:t>
            </a:r>
          </a:p>
          <a:p>
            <a:pPr lvl="1"/>
            <a:r>
              <a:rPr lang="en-GB" noProof="0" dirty="0"/>
              <a:t>Piggybacking</a:t>
            </a:r>
          </a:p>
          <a:p>
            <a:pPr lvl="1"/>
            <a:r>
              <a:rPr lang="en-GB" noProof="0" dirty="0"/>
              <a:t>Reverse social engineering</a:t>
            </a:r>
          </a:p>
          <a:p>
            <a:pPr lvl="1"/>
            <a:r>
              <a:rPr lang="en-GB" noProof="0" dirty="0"/>
              <a:t>Technical talk</a:t>
            </a:r>
          </a:p>
          <a:p>
            <a:pPr lvl="1"/>
            <a:r>
              <a:rPr lang="en-GB" noProof="0" dirty="0"/>
              <a:t>Online social media</a:t>
            </a:r>
          </a:p>
          <a:p>
            <a:pPr lvl="1"/>
            <a:r>
              <a:rPr lang="en-GB" noProof="0" dirty="0"/>
              <a:t>Phishing / spear phishing / whaling</a:t>
            </a:r>
          </a:p>
          <a:p>
            <a:pPr lvl="1"/>
            <a:r>
              <a:rPr lang="en-GB" noProof="0" dirty="0"/>
              <a:t>Vishing</a:t>
            </a:r>
          </a:p>
          <a:p>
            <a:pPr lvl="8"/>
            <a:endParaRPr lang="en-GB" noProof="0" dirty="0"/>
          </a:p>
          <a:p>
            <a:r>
              <a:rPr lang="en-GB" noProof="0" dirty="0"/>
              <a:t>Compile your recommendations on defence against social engineering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You have all read about risk perception</a:t>
            </a:r>
          </a:p>
          <a:p>
            <a:endParaRPr lang="en-GB" noProof="0" dirty="0"/>
          </a:p>
          <a:p>
            <a:r>
              <a:rPr lang="en-GB" noProof="0" dirty="0"/>
              <a:t>Discussion in groups</a:t>
            </a:r>
          </a:p>
          <a:p>
            <a:pPr lvl="1"/>
            <a:r>
              <a:rPr lang="en-GB" noProof="0" dirty="0"/>
              <a:t>What topics seems to be repeated when talking about perception of risks?</a:t>
            </a:r>
          </a:p>
          <a:p>
            <a:pPr lvl="1"/>
            <a:r>
              <a:rPr lang="en-GB" noProof="0" dirty="0"/>
              <a:t>What are the main features of risk perception?</a:t>
            </a:r>
          </a:p>
          <a:p>
            <a:pPr lvl="1"/>
            <a:r>
              <a:rPr lang="en-GB" noProof="0" dirty="0"/>
              <a:t>Did you all a have the same comprehension of risk perception?</a:t>
            </a:r>
          </a:p>
          <a:p>
            <a:pPr lvl="1"/>
            <a:r>
              <a:rPr lang="en-GB" noProof="0" dirty="0"/>
              <a:t>Was there anything that surprised you?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The act of committing to an exchange before it is known how the other party will act</a:t>
            </a:r>
          </a:p>
          <a:p>
            <a:pPr lvl="1"/>
            <a:endParaRPr lang="en-GB" noProof="0" dirty="0"/>
          </a:p>
          <a:p>
            <a:r>
              <a:rPr lang="en-GB" noProof="0" dirty="0"/>
              <a:t>In order for trust to occur:</a:t>
            </a:r>
          </a:p>
          <a:p>
            <a:pPr lvl="1"/>
            <a:r>
              <a:rPr lang="en-GB" noProof="0" dirty="0"/>
              <a:t>must be some uncertainty about future course of actions</a:t>
            </a:r>
          </a:p>
          <a:p>
            <a:pPr lvl="1"/>
            <a:r>
              <a:rPr lang="en-GB" noProof="0" dirty="0"/>
              <a:t>actions of the parties involved in the situation must have the ability to affect outcomes</a:t>
            </a:r>
          </a:p>
          <a:p>
            <a:pPr lvl="1"/>
            <a:r>
              <a:rPr lang="en-GB" noProof="0" dirty="0"/>
              <a:t>potential negative outcomes must be of greater magnitude than the potential positive outcomes</a:t>
            </a:r>
          </a:p>
          <a:p>
            <a:pPr lvl="1"/>
            <a:endParaRPr lang="en-GB" noProof="0" dirty="0"/>
          </a:p>
          <a:p>
            <a:r>
              <a:rPr lang="en-GB" noProof="0" dirty="0"/>
              <a:t>No trust needed if nothing to loose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Online shopping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Service provider is responsible for the security</a:t>
            </a:r>
          </a:p>
          <a:p>
            <a:r>
              <a:rPr lang="en-GB" noProof="0" dirty="0"/>
              <a:t>The shopping process is defined by the designer of the web pages.</a:t>
            </a:r>
          </a:p>
          <a:p>
            <a:r>
              <a:rPr lang="en-GB" noProof="0" dirty="0"/>
              <a:t>Few general rules for online purchase systems:</a:t>
            </a:r>
          </a:p>
          <a:p>
            <a:pPr lvl="1"/>
            <a:r>
              <a:rPr lang="en-GB" noProof="0" dirty="0"/>
              <a:t>indicate quantity, value and/or description of products.</a:t>
            </a:r>
          </a:p>
          <a:p>
            <a:pPr lvl="1"/>
            <a:r>
              <a:rPr lang="en-GB" noProof="0" dirty="0"/>
              <a:t>get relevant personal data from the customer</a:t>
            </a:r>
          </a:p>
          <a:p>
            <a:pPr lvl="1"/>
            <a:r>
              <a:rPr lang="en-GB" noProof="0" dirty="0"/>
              <a:t>encrypt transmission of data (normally SSL)</a:t>
            </a:r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Online shopping –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The consumer must trust:</a:t>
            </a:r>
          </a:p>
          <a:p>
            <a:pPr lvl="1"/>
            <a:r>
              <a:rPr lang="en-GB" noProof="0" dirty="0"/>
              <a:t>The quality of goods and services</a:t>
            </a:r>
          </a:p>
          <a:p>
            <a:pPr lvl="1"/>
            <a:r>
              <a:rPr lang="en-GB" noProof="0" dirty="0"/>
              <a:t>That the product or service will be delivered </a:t>
            </a:r>
          </a:p>
          <a:p>
            <a:pPr lvl="1"/>
            <a:r>
              <a:rPr lang="en-GB" noProof="0" dirty="0"/>
              <a:t>The server (the manufacturer) with the credit card transaction</a:t>
            </a:r>
          </a:p>
          <a:p>
            <a:pPr lvl="1"/>
            <a:r>
              <a:rPr lang="en-GB" noProof="0" dirty="0"/>
              <a:t>The technology involved in establishing and maintaining security and privacy in the transaction</a:t>
            </a:r>
          </a:p>
          <a:p>
            <a:pPr lvl="1"/>
            <a:r>
              <a:rPr lang="en-GB" noProof="0" dirty="0"/>
              <a:t>That a return policy is honoured if the product is damaged, defective, or unacceptable</a:t>
            </a:r>
          </a:p>
          <a:p>
            <a:pPr lvl="1"/>
            <a:r>
              <a:rPr lang="en-GB" noProof="0" dirty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Exercise – Online shopping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Discuss in groups how social and cultural variables may influence on the perception of risks using a online shopping system.</a:t>
            </a:r>
          </a:p>
          <a:p>
            <a:pPr lvl="1"/>
            <a:r>
              <a:rPr lang="en-GB" noProof="0" dirty="0"/>
              <a:t>The system admin</a:t>
            </a:r>
          </a:p>
          <a:p>
            <a:pPr lvl="1"/>
            <a:r>
              <a:rPr lang="en-GB" noProof="0" dirty="0"/>
              <a:t>Person updating the system via CMS interface</a:t>
            </a:r>
          </a:p>
          <a:p>
            <a:pPr lvl="1"/>
            <a:r>
              <a:rPr lang="en-GB" noProof="0" dirty="0"/>
              <a:t>Potential customers</a:t>
            </a:r>
          </a:p>
          <a:p>
            <a:pPr lvl="2"/>
            <a:r>
              <a:rPr lang="en-GB" noProof="0" dirty="0"/>
              <a:t>Carpenter</a:t>
            </a:r>
          </a:p>
          <a:p>
            <a:pPr lvl="2"/>
            <a:r>
              <a:rPr lang="en-GB" noProof="0" dirty="0"/>
              <a:t>Computer programmer</a:t>
            </a:r>
          </a:p>
          <a:p>
            <a:pPr lvl="2"/>
            <a:r>
              <a:rPr lang="en-GB" noProof="0" dirty="0"/>
              <a:t>Lawyer</a:t>
            </a:r>
          </a:p>
          <a:p>
            <a:pPr lvl="2"/>
            <a:r>
              <a:rPr lang="en-GB" noProof="0" dirty="0"/>
              <a:t>…</a:t>
            </a:r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What is risk perception?</a:t>
            </a:r>
          </a:p>
          <a:p>
            <a:endParaRPr lang="en-GB" noProof="0" dirty="0"/>
          </a:p>
          <a:p>
            <a:r>
              <a:rPr lang="en-GB" noProof="0" dirty="0"/>
              <a:t>What can influence on risk perception?</a:t>
            </a:r>
          </a:p>
          <a:p>
            <a:endParaRPr lang="en-GB" noProof="0" dirty="0"/>
          </a:p>
          <a:p>
            <a:r>
              <a:rPr lang="en-GB" noProof="0" dirty="0"/>
              <a:t>What can we do to make users feel safe?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958A-59DC-4149-8D58-439DC96E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this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6161-498B-E84E-A61B-1C0266EA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http://newsbreak.dk/pas-paa-disse-oplysninger-maa-du-aldrig-dele-paa-nettet/</a:t>
            </a:r>
            <a:endParaRPr lang="da-DK" dirty="0"/>
          </a:p>
          <a:p>
            <a:r>
              <a:rPr lang="da-DK" dirty="0"/>
              <a:t>Hvad kan du gøre for at </a:t>
            </a:r>
            <a:r>
              <a:rPr lang="da-DK" dirty="0" err="1"/>
              <a:t>checke</a:t>
            </a:r>
            <a:r>
              <a:rPr lang="da-DK" dirty="0"/>
              <a:t> at en </a:t>
            </a:r>
            <a:r>
              <a:rPr lang="da-DK" dirty="0" err="1"/>
              <a:t>email</a:t>
            </a:r>
            <a:r>
              <a:rPr lang="da-DK" dirty="0"/>
              <a:t> eller et site er hvad det siger det 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8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D1372-1B35-4A38-ABA8-BDA2466D95DE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618D0EE-0349-495C-99DD-AC096039B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302EFD-4ACE-422E-AA7C-432FA09EB9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1426</Words>
  <Application>Microsoft Macintosh PowerPoint</Application>
  <PresentationFormat>On-screen Show (4:3)</PresentationFormat>
  <Paragraphs>215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Constantia</vt:lpstr>
      <vt:lpstr>Wingdings 2</vt:lpstr>
      <vt:lpstr>Flow</vt:lpstr>
      <vt:lpstr>PowerPoint Presentation</vt:lpstr>
      <vt:lpstr>Risk perception</vt:lpstr>
      <vt:lpstr>Exercise</vt:lpstr>
      <vt:lpstr>Trust</vt:lpstr>
      <vt:lpstr>Online shopping</vt:lpstr>
      <vt:lpstr>Online shopping – Trust</vt:lpstr>
      <vt:lpstr>Exercise – Online shopping</vt:lpstr>
      <vt:lpstr>Road map</vt:lpstr>
      <vt:lpstr>Read this story</vt:lpstr>
      <vt:lpstr>Phishing – hvad kom i frem til?</vt:lpstr>
      <vt:lpstr>Social engineering</vt:lpstr>
      <vt:lpstr>Social engineering cont.</vt:lpstr>
      <vt:lpstr>Comments from Kevin Mitnick</vt:lpstr>
      <vt:lpstr>From ”The art of Deception”</vt:lpstr>
      <vt:lpstr>Social engineering Tactics</vt:lpstr>
      <vt:lpstr>Tactics – Piggybacking</vt:lpstr>
      <vt:lpstr>Tactics – Reverse social engineering</vt:lpstr>
      <vt:lpstr>Tactics – Technical talk </vt:lpstr>
      <vt:lpstr>Tactics – Online social media</vt:lpstr>
      <vt:lpstr>Tactics – Phishing</vt:lpstr>
      <vt:lpstr>Tactics – Phishing email</vt:lpstr>
      <vt:lpstr>Tactics – Phishing website</vt:lpstr>
      <vt:lpstr>Tactics – Spear phishing</vt:lpstr>
      <vt:lpstr>Tactics – Whaling</vt:lpstr>
      <vt:lpstr>Tactics – Vishing</vt:lpstr>
      <vt:lpstr>Exercise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Tue</dc:creator>
  <cp:lastModifiedBy>Kasper Oesterbye</cp:lastModifiedBy>
  <cp:revision>248</cp:revision>
  <dcterms:created xsi:type="dcterms:W3CDTF">2009-12-19T23:20:08Z</dcterms:created>
  <dcterms:modified xsi:type="dcterms:W3CDTF">2018-04-17T08:21:51Z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