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7" r:id="rId1"/>
  </p:sldMasterIdLst>
  <p:notesMasterIdLst>
    <p:notesMasterId r:id="rId20"/>
  </p:notesMasterIdLst>
  <p:sldIdLst>
    <p:sldId id="256" r:id="rId2"/>
    <p:sldId id="262" r:id="rId3"/>
    <p:sldId id="257" r:id="rId4"/>
    <p:sldId id="258" r:id="rId5"/>
    <p:sldId id="259" r:id="rId6"/>
    <p:sldId id="260" r:id="rId7"/>
    <p:sldId id="261"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21" autoAdjust="0"/>
    <p:restoredTop sz="94464" autoAdjust="0"/>
  </p:normalViewPr>
  <p:slideViewPr>
    <p:cSldViewPr snapToGrid="0">
      <p:cViewPr varScale="1">
        <p:scale>
          <a:sx n="71" d="100"/>
          <a:sy n="71" d="100"/>
        </p:scale>
        <p:origin x="690" y="4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57" d="100"/>
          <a:sy n="57" d="100"/>
        </p:scale>
        <p:origin x="2832"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107AF2-A985-4DCF-ABF0-F411FA520557}" type="datetimeFigureOut">
              <a:rPr lang="en-US" smtClean="0"/>
              <a:t>7/20/2021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D5EF58-9D87-4878-AFAF-851C1FEAEB64}" type="slidenum">
              <a:rPr lang="en-US" smtClean="0"/>
              <a:t>‹#›</a:t>
            </a:fld>
            <a:endParaRPr lang="en-US"/>
          </a:p>
        </p:txBody>
      </p:sp>
    </p:spTree>
    <p:extLst>
      <p:ext uri="{BB962C8B-B14F-4D97-AF65-F5344CB8AC3E}">
        <p14:creationId xmlns:p14="http://schemas.microsoft.com/office/powerpoint/2010/main" val="6631040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D5EF58-9D87-4878-AFAF-851C1FEAEB64}" type="slidenum">
              <a:rPr lang="en-US" smtClean="0"/>
              <a:t>1</a:t>
            </a:fld>
            <a:endParaRPr lang="en-US"/>
          </a:p>
        </p:txBody>
      </p:sp>
    </p:spTree>
    <p:extLst>
      <p:ext uri="{BB962C8B-B14F-4D97-AF65-F5344CB8AC3E}">
        <p14:creationId xmlns:p14="http://schemas.microsoft.com/office/powerpoint/2010/main" val="6206847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D5EF58-9D87-4878-AFAF-851C1FEAEB64}" type="slidenum">
              <a:rPr lang="en-US" smtClean="0"/>
              <a:t>2</a:t>
            </a:fld>
            <a:endParaRPr lang="en-US"/>
          </a:p>
        </p:txBody>
      </p:sp>
    </p:spTree>
    <p:extLst>
      <p:ext uri="{BB962C8B-B14F-4D97-AF65-F5344CB8AC3E}">
        <p14:creationId xmlns:p14="http://schemas.microsoft.com/office/powerpoint/2010/main" val="10756352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D5EF58-9D87-4878-AFAF-851C1FEAEB64}" type="slidenum">
              <a:rPr lang="en-US" smtClean="0"/>
              <a:t>3</a:t>
            </a:fld>
            <a:endParaRPr lang="en-US"/>
          </a:p>
        </p:txBody>
      </p:sp>
    </p:spTree>
    <p:extLst>
      <p:ext uri="{BB962C8B-B14F-4D97-AF65-F5344CB8AC3E}">
        <p14:creationId xmlns:p14="http://schemas.microsoft.com/office/powerpoint/2010/main" val="23677812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D5EF58-9D87-4878-AFAF-851C1FEAEB64}" type="slidenum">
              <a:rPr lang="en-US" smtClean="0"/>
              <a:t>4</a:t>
            </a:fld>
            <a:endParaRPr lang="en-US"/>
          </a:p>
        </p:txBody>
      </p:sp>
    </p:spTree>
    <p:extLst>
      <p:ext uri="{BB962C8B-B14F-4D97-AF65-F5344CB8AC3E}">
        <p14:creationId xmlns:p14="http://schemas.microsoft.com/office/powerpoint/2010/main" val="15502760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D5EF58-9D87-4878-AFAF-851C1FEAEB64}" type="slidenum">
              <a:rPr lang="en-US" smtClean="0"/>
              <a:t>5</a:t>
            </a:fld>
            <a:endParaRPr lang="en-US"/>
          </a:p>
        </p:txBody>
      </p:sp>
    </p:spTree>
    <p:extLst>
      <p:ext uri="{BB962C8B-B14F-4D97-AF65-F5344CB8AC3E}">
        <p14:creationId xmlns:p14="http://schemas.microsoft.com/office/powerpoint/2010/main" val="18193769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E29FEBD-C4B9-4196-8AB0-F4A01B021FE3}" type="datetimeFigureOut">
              <a:rPr lang="en-US" smtClean="0"/>
              <a:t>7/20/2021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EF4570-6BD8-47E7-8A33-C97EE42340A0}" type="slidenum">
              <a:rPr lang="en-US" smtClean="0"/>
              <a:t>‹#›</a:t>
            </a:fld>
            <a:endParaRPr lang="en-US"/>
          </a:p>
        </p:txBody>
      </p:sp>
    </p:spTree>
    <p:extLst>
      <p:ext uri="{BB962C8B-B14F-4D97-AF65-F5344CB8AC3E}">
        <p14:creationId xmlns:p14="http://schemas.microsoft.com/office/powerpoint/2010/main" val="842759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E29FEBD-C4B9-4196-8AB0-F4A01B021FE3}" type="datetimeFigureOut">
              <a:rPr lang="en-US" smtClean="0"/>
              <a:t>7/20/2021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EF4570-6BD8-47E7-8A33-C97EE42340A0}" type="slidenum">
              <a:rPr lang="en-US" smtClean="0"/>
              <a:t>‹#›</a:t>
            </a:fld>
            <a:endParaRPr lang="en-US"/>
          </a:p>
        </p:txBody>
      </p:sp>
    </p:spTree>
    <p:extLst>
      <p:ext uri="{BB962C8B-B14F-4D97-AF65-F5344CB8AC3E}">
        <p14:creationId xmlns:p14="http://schemas.microsoft.com/office/powerpoint/2010/main" val="1552300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E29FEBD-C4B9-4196-8AB0-F4A01B021FE3}" type="datetimeFigureOut">
              <a:rPr lang="en-US" smtClean="0"/>
              <a:t>7/20/2021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EF4570-6BD8-47E7-8A33-C97EE42340A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490231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E29FEBD-C4B9-4196-8AB0-F4A01B021FE3}" type="datetimeFigureOut">
              <a:rPr lang="en-US" smtClean="0"/>
              <a:t>7/20/2021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EF4570-6BD8-47E7-8A33-C97EE42340A0}" type="slidenum">
              <a:rPr lang="en-US" smtClean="0"/>
              <a:t>‹#›</a:t>
            </a:fld>
            <a:endParaRPr lang="en-US"/>
          </a:p>
        </p:txBody>
      </p:sp>
    </p:spTree>
    <p:extLst>
      <p:ext uri="{BB962C8B-B14F-4D97-AF65-F5344CB8AC3E}">
        <p14:creationId xmlns:p14="http://schemas.microsoft.com/office/powerpoint/2010/main" val="5049970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E29FEBD-C4B9-4196-8AB0-F4A01B021FE3}" type="datetimeFigureOut">
              <a:rPr lang="en-US" smtClean="0"/>
              <a:t>7/20/2021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EF4570-6BD8-47E7-8A33-C97EE42340A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341943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E29FEBD-C4B9-4196-8AB0-F4A01B021FE3}" type="datetimeFigureOut">
              <a:rPr lang="en-US" smtClean="0"/>
              <a:t>7/20/2021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EF4570-6BD8-47E7-8A33-C97EE42340A0}" type="slidenum">
              <a:rPr lang="en-US" smtClean="0"/>
              <a:t>‹#›</a:t>
            </a:fld>
            <a:endParaRPr lang="en-US"/>
          </a:p>
        </p:txBody>
      </p:sp>
    </p:spTree>
    <p:extLst>
      <p:ext uri="{BB962C8B-B14F-4D97-AF65-F5344CB8AC3E}">
        <p14:creationId xmlns:p14="http://schemas.microsoft.com/office/powerpoint/2010/main" val="36477096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E29FEBD-C4B9-4196-8AB0-F4A01B021FE3}" type="datetimeFigureOut">
              <a:rPr lang="en-US" smtClean="0"/>
              <a:t>7/20/2021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EF4570-6BD8-47E7-8A33-C97EE42340A0}" type="slidenum">
              <a:rPr lang="en-US" smtClean="0"/>
              <a:t>‹#›</a:t>
            </a:fld>
            <a:endParaRPr lang="en-US"/>
          </a:p>
        </p:txBody>
      </p:sp>
    </p:spTree>
    <p:extLst>
      <p:ext uri="{BB962C8B-B14F-4D97-AF65-F5344CB8AC3E}">
        <p14:creationId xmlns:p14="http://schemas.microsoft.com/office/powerpoint/2010/main" val="33390070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E29FEBD-C4B9-4196-8AB0-F4A01B021FE3}" type="datetimeFigureOut">
              <a:rPr lang="en-US" smtClean="0"/>
              <a:t>7/20/2021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EF4570-6BD8-47E7-8A33-C97EE42340A0}" type="slidenum">
              <a:rPr lang="en-US" smtClean="0"/>
              <a:t>‹#›</a:t>
            </a:fld>
            <a:endParaRPr lang="en-US"/>
          </a:p>
        </p:txBody>
      </p:sp>
    </p:spTree>
    <p:extLst>
      <p:ext uri="{BB962C8B-B14F-4D97-AF65-F5344CB8AC3E}">
        <p14:creationId xmlns:p14="http://schemas.microsoft.com/office/powerpoint/2010/main" val="3451657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E29FEBD-C4B9-4196-8AB0-F4A01B021FE3}" type="datetimeFigureOut">
              <a:rPr lang="en-US" smtClean="0"/>
              <a:t>7/20/2021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EF4570-6BD8-47E7-8A33-C97EE42340A0}" type="slidenum">
              <a:rPr lang="en-US" smtClean="0"/>
              <a:t>‹#›</a:t>
            </a:fld>
            <a:endParaRPr lang="en-US"/>
          </a:p>
        </p:txBody>
      </p:sp>
    </p:spTree>
    <p:extLst>
      <p:ext uri="{BB962C8B-B14F-4D97-AF65-F5344CB8AC3E}">
        <p14:creationId xmlns:p14="http://schemas.microsoft.com/office/powerpoint/2010/main" val="3938749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E29FEBD-C4B9-4196-8AB0-F4A01B021FE3}" type="datetimeFigureOut">
              <a:rPr lang="en-US" smtClean="0"/>
              <a:t>7/20/2021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EF4570-6BD8-47E7-8A33-C97EE42340A0}" type="slidenum">
              <a:rPr lang="en-US" smtClean="0"/>
              <a:t>‹#›</a:t>
            </a:fld>
            <a:endParaRPr lang="en-US"/>
          </a:p>
        </p:txBody>
      </p:sp>
    </p:spTree>
    <p:extLst>
      <p:ext uri="{BB962C8B-B14F-4D97-AF65-F5344CB8AC3E}">
        <p14:creationId xmlns:p14="http://schemas.microsoft.com/office/powerpoint/2010/main" val="535378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E29FEBD-C4B9-4196-8AB0-F4A01B021FE3}" type="datetimeFigureOut">
              <a:rPr lang="en-US" smtClean="0"/>
              <a:t>7/20/2021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EF4570-6BD8-47E7-8A33-C97EE42340A0}" type="slidenum">
              <a:rPr lang="en-US" smtClean="0"/>
              <a:t>‹#›</a:t>
            </a:fld>
            <a:endParaRPr lang="en-US"/>
          </a:p>
        </p:txBody>
      </p:sp>
    </p:spTree>
    <p:extLst>
      <p:ext uri="{BB962C8B-B14F-4D97-AF65-F5344CB8AC3E}">
        <p14:creationId xmlns:p14="http://schemas.microsoft.com/office/powerpoint/2010/main" val="1450969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E29FEBD-C4B9-4196-8AB0-F4A01B021FE3}" type="datetimeFigureOut">
              <a:rPr lang="en-US" smtClean="0"/>
              <a:t>7/20/2021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EF4570-6BD8-47E7-8A33-C97EE42340A0}" type="slidenum">
              <a:rPr lang="en-US" smtClean="0"/>
              <a:t>‹#›</a:t>
            </a:fld>
            <a:endParaRPr lang="en-US"/>
          </a:p>
        </p:txBody>
      </p:sp>
    </p:spTree>
    <p:extLst>
      <p:ext uri="{BB962C8B-B14F-4D97-AF65-F5344CB8AC3E}">
        <p14:creationId xmlns:p14="http://schemas.microsoft.com/office/powerpoint/2010/main" val="403938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E29FEBD-C4B9-4196-8AB0-F4A01B021FE3}" type="datetimeFigureOut">
              <a:rPr lang="en-US" smtClean="0"/>
              <a:t>7/20/2021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EF4570-6BD8-47E7-8A33-C97EE42340A0}" type="slidenum">
              <a:rPr lang="en-US" smtClean="0"/>
              <a:t>‹#›</a:t>
            </a:fld>
            <a:endParaRPr lang="en-US"/>
          </a:p>
        </p:txBody>
      </p:sp>
    </p:spTree>
    <p:extLst>
      <p:ext uri="{BB962C8B-B14F-4D97-AF65-F5344CB8AC3E}">
        <p14:creationId xmlns:p14="http://schemas.microsoft.com/office/powerpoint/2010/main" val="2572242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29FEBD-C4B9-4196-8AB0-F4A01B021FE3}" type="datetimeFigureOut">
              <a:rPr lang="en-US" smtClean="0"/>
              <a:t>7/20/2021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EF4570-6BD8-47E7-8A33-C97EE42340A0}" type="slidenum">
              <a:rPr lang="en-US" smtClean="0"/>
              <a:t>‹#›</a:t>
            </a:fld>
            <a:endParaRPr lang="en-US"/>
          </a:p>
        </p:txBody>
      </p:sp>
    </p:spTree>
    <p:extLst>
      <p:ext uri="{BB962C8B-B14F-4D97-AF65-F5344CB8AC3E}">
        <p14:creationId xmlns:p14="http://schemas.microsoft.com/office/powerpoint/2010/main" val="3350776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E29FEBD-C4B9-4196-8AB0-F4A01B021FE3}" type="datetimeFigureOut">
              <a:rPr lang="en-US" smtClean="0"/>
              <a:t>7/20/2021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EF4570-6BD8-47E7-8A33-C97EE42340A0}" type="slidenum">
              <a:rPr lang="en-US" smtClean="0"/>
              <a:t>‹#›</a:t>
            </a:fld>
            <a:endParaRPr lang="en-US"/>
          </a:p>
        </p:txBody>
      </p:sp>
    </p:spTree>
    <p:extLst>
      <p:ext uri="{BB962C8B-B14F-4D97-AF65-F5344CB8AC3E}">
        <p14:creationId xmlns:p14="http://schemas.microsoft.com/office/powerpoint/2010/main" val="2853645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CEF4570-6BD8-47E7-8A33-C97EE42340A0}" type="slidenum">
              <a:rPr lang="en-US" smtClean="0"/>
              <a:t>‹#›</a:t>
            </a:fld>
            <a:endParaRPr lang="en-US"/>
          </a:p>
        </p:txBody>
      </p:sp>
      <p:sp>
        <p:nvSpPr>
          <p:cNvPr id="5" name="Date Placeholder 4"/>
          <p:cNvSpPr>
            <a:spLocks noGrp="1"/>
          </p:cNvSpPr>
          <p:nvPr>
            <p:ph type="dt" sz="half" idx="10"/>
          </p:nvPr>
        </p:nvSpPr>
        <p:spPr/>
        <p:txBody>
          <a:bodyPr/>
          <a:lstStyle/>
          <a:p>
            <a:fld id="{6E29FEBD-C4B9-4196-8AB0-F4A01B021FE3}" type="datetimeFigureOut">
              <a:rPr lang="en-US" smtClean="0"/>
              <a:t>7/20/2021</a:t>
            </a:fld>
            <a:endParaRPr lang="en-US"/>
          </a:p>
        </p:txBody>
      </p:sp>
    </p:spTree>
    <p:extLst>
      <p:ext uri="{BB962C8B-B14F-4D97-AF65-F5344CB8AC3E}">
        <p14:creationId xmlns:p14="http://schemas.microsoft.com/office/powerpoint/2010/main" val="2312934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E29FEBD-C4B9-4196-8AB0-F4A01B021FE3}" type="datetimeFigureOut">
              <a:rPr lang="en-US" smtClean="0"/>
              <a:t>7/20/2021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CEF4570-6BD8-47E7-8A33-C97EE42340A0}" type="slidenum">
              <a:rPr lang="en-US" smtClean="0"/>
              <a:t>‹#›</a:t>
            </a:fld>
            <a:endParaRPr lang="en-US"/>
          </a:p>
        </p:txBody>
      </p:sp>
    </p:spTree>
    <p:extLst>
      <p:ext uri="{BB962C8B-B14F-4D97-AF65-F5344CB8AC3E}">
        <p14:creationId xmlns:p14="http://schemas.microsoft.com/office/powerpoint/2010/main" val="3015500383"/>
      </p:ext>
    </p:extLst>
  </p:cSld>
  <p:clrMap bg1="lt1" tx1="dk1" bg2="lt2" tx2="dk2" accent1="accent1" accent2="accent2" accent3="accent3" accent4="accent4" accent5="accent5" accent6="accent6" hlink="hlink" folHlink="folHlink"/>
  <p:sldLayoutIdLst>
    <p:sldLayoutId id="2147483918" r:id="rId1"/>
    <p:sldLayoutId id="2147483919" r:id="rId2"/>
    <p:sldLayoutId id="2147483920" r:id="rId3"/>
    <p:sldLayoutId id="2147483921" r:id="rId4"/>
    <p:sldLayoutId id="2147483922" r:id="rId5"/>
    <p:sldLayoutId id="2147483923" r:id="rId6"/>
    <p:sldLayoutId id="2147483924" r:id="rId7"/>
    <p:sldLayoutId id="2147483925" r:id="rId8"/>
    <p:sldLayoutId id="2147483926" r:id="rId9"/>
    <p:sldLayoutId id="2147483927" r:id="rId10"/>
    <p:sldLayoutId id="2147483928" r:id="rId11"/>
    <p:sldLayoutId id="2147483929" r:id="rId12"/>
    <p:sldLayoutId id="2147483930" r:id="rId13"/>
    <p:sldLayoutId id="2147483931" r:id="rId14"/>
    <p:sldLayoutId id="2147483932" r:id="rId15"/>
    <p:sldLayoutId id="214748393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0"/>
            <a:ext cx="9144000" cy="1696524"/>
          </a:xfrm>
        </p:spPr>
        <p:txBody>
          <a:bodyPr>
            <a:normAutofit/>
          </a:bodyPr>
          <a:lstStyle/>
          <a:p>
            <a:pPr algn="ctr"/>
            <a:r>
              <a:rPr lang="en-US" sz="2000" b="1" dirty="0" smtClean="0">
                <a:solidFill>
                  <a:schemeClr val="tx1"/>
                </a:solidFill>
                <a:latin typeface="Times New Roman" panose="02020603050405020304" pitchFamily="18" charset="0"/>
                <a:cs typeface="Times New Roman" panose="02020603050405020304" pitchFamily="18" charset="0"/>
              </a:rPr>
              <a:t>ĐẠI HỌC QUỐC GIA THÀNH PHỐ HỒ CHÍ MINH</a:t>
            </a:r>
            <a:br>
              <a:rPr lang="en-US" sz="2000" b="1" dirty="0" smtClean="0">
                <a:solidFill>
                  <a:schemeClr val="tx1"/>
                </a:solidFill>
                <a:latin typeface="Times New Roman" panose="02020603050405020304" pitchFamily="18" charset="0"/>
                <a:cs typeface="Times New Roman" panose="02020603050405020304" pitchFamily="18" charset="0"/>
              </a:rPr>
            </a:br>
            <a:r>
              <a:rPr lang="en-US" sz="2000" b="1" dirty="0" smtClean="0">
                <a:solidFill>
                  <a:schemeClr val="tx1"/>
                </a:solidFill>
                <a:latin typeface="Times New Roman" panose="02020603050405020304" pitchFamily="18" charset="0"/>
                <a:cs typeface="Times New Roman" panose="02020603050405020304" pitchFamily="18" charset="0"/>
              </a:rPr>
              <a:t>TRƯỜNG ĐẠI HỌC BÁCH KHOA</a:t>
            </a:r>
            <a:br>
              <a:rPr lang="en-US" sz="2000" b="1" dirty="0" smtClean="0">
                <a:solidFill>
                  <a:schemeClr val="tx1"/>
                </a:solidFill>
                <a:latin typeface="Times New Roman" panose="02020603050405020304" pitchFamily="18" charset="0"/>
                <a:cs typeface="Times New Roman" panose="02020603050405020304" pitchFamily="18" charset="0"/>
              </a:rPr>
            </a:br>
            <a:r>
              <a:rPr lang="en-US" sz="2000" b="1" dirty="0" err="1" smtClean="0">
                <a:solidFill>
                  <a:schemeClr val="tx1"/>
                </a:solidFill>
                <a:latin typeface="Times New Roman" panose="02020603050405020304" pitchFamily="18" charset="0"/>
                <a:cs typeface="Times New Roman" panose="02020603050405020304" pitchFamily="18" charset="0"/>
              </a:rPr>
              <a:t>KHOA</a:t>
            </a:r>
            <a:r>
              <a:rPr lang="en-US" sz="2000" b="1" dirty="0" smtClean="0">
                <a:solidFill>
                  <a:schemeClr val="tx1"/>
                </a:solidFill>
                <a:latin typeface="Times New Roman" panose="02020603050405020304" pitchFamily="18" charset="0"/>
                <a:cs typeface="Times New Roman" panose="02020603050405020304" pitchFamily="18" charset="0"/>
              </a:rPr>
              <a:t> ĐIỆN - ĐIỆN TỬ</a:t>
            </a:r>
            <a:br>
              <a:rPr lang="en-US" sz="2000" b="1" dirty="0" smtClean="0">
                <a:solidFill>
                  <a:schemeClr val="tx1"/>
                </a:solidFill>
                <a:latin typeface="Times New Roman" panose="02020603050405020304" pitchFamily="18" charset="0"/>
                <a:cs typeface="Times New Roman" panose="02020603050405020304" pitchFamily="18" charset="0"/>
              </a:rPr>
            </a:br>
            <a:r>
              <a:rPr lang="en-US" sz="2000" b="1" dirty="0" smtClean="0">
                <a:solidFill>
                  <a:schemeClr val="tx1"/>
                </a:solidFill>
                <a:latin typeface="Times New Roman" panose="02020603050405020304" pitchFamily="18" charset="0"/>
                <a:cs typeface="Times New Roman" panose="02020603050405020304" pitchFamily="18" charset="0"/>
              </a:rPr>
              <a:t>BỘ MÔN VIỄN THÔNG</a:t>
            </a:r>
            <a:r>
              <a:rPr lang="en-US" sz="2000" dirty="0" smtClean="0">
                <a:solidFill>
                  <a:schemeClr val="tx1"/>
                </a:solidFill>
                <a:latin typeface="Times New Roman" panose="02020603050405020304" pitchFamily="18" charset="0"/>
                <a:cs typeface="Times New Roman" panose="02020603050405020304" pitchFamily="18" charset="0"/>
              </a:rPr>
              <a:t/>
            </a:r>
            <a:br>
              <a:rPr lang="en-US" sz="2000" dirty="0" smtClean="0">
                <a:solidFill>
                  <a:schemeClr val="tx1"/>
                </a:solidFill>
                <a:latin typeface="Times New Roman" panose="02020603050405020304" pitchFamily="18" charset="0"/>
                <a:cs typeface="Times New Roman" panose="02020603050405020304" pitchFamily="18" charset="0"/>
              </a:rPr>
            </a:br>
            <a:r>
              <a:rPr lang="en-US" sz="2000" dirty="0">
                <a:solidFill>
                  <a:schemeClr val="tx1"/>
                </a:solidFill>
                <a:latin typeface="Times New Roman" panose="02020603050405020304" pitchFamily="18" charset="0"/>
                <a:cs typeface="Times New Roman" panose="02020603050405020304" pitchFamily="18" charset="0"/>
              </a:rPr>
              <a:t>---------</a:t>
            </a:r>
            <a:r>
              <a:rPr lang="en-US" sz="2000" dirty="0" err="1">
                <a:solidFill>
                  <a:schemeClr val="tx1"/>
                </a:solidFill>
                <a:latin typeface="Times New Roman" panose="02020603050405020304" pitchFamily="18" charset="0"/>
                <a:cs typeface="Times New Roman" panose="02020603050405020304" pitchFamily="18" charset="0"/>
              </a:rPr>
              <a:t>oOo</a:t>
            </a:r>
            <a:r>
              <a:rPr lang="en-US" sz="2000" dirty="0">
                <a:solidFill>
                  <a:schemeClr val="tx1"/>
                </a:solidFill>
                <a:latin typeface="Times New Roman" panose="02020603050405020304" pitchFamily="18" charset="0"/>
                <a:cs typeface="Times New Roman" panose="02020603050405020304" pitchFamily="18" charset="0"/>
              </a:rPr>
              <a:t> ---------</a:t>
            </a:r>
          </a:p>
        </p:txBody>
      </p:sp>
      <p:sp>
        <p:nvSpPr>
          <p:cNvPr id="3" name="Subtitle 2"/>
          <p:cNvSpPr>
            <a:spLocks noGrp="1"/>
          </p:cNvSpPr>
          <p:nvPr>
            <p:ph type="subTitle" idx="1"/>
          </p:nvPr>
        </p:nvSpPr>
        <p:spPr>
          <a:xfrm>
            <a:off x="1524000" y="4139920"/>
            <a:ext cx="9144000" cy="2718080"/>
          </a:xfrm>
        </p:spPr>
        <p:txBody>
          <a:bodyPr>
            <a:normAutofit fontScale="92500" lnSpcReduction="20000"/>
          </a:bodyPr>
          <a:lstStyle/>
          <a:p>
            <a:pPr algn="ctr"/>
            <a:r>
              <a:rPr lang="en-US" b="1" dirty="0" smtClean="0">
                <a:solidFill>
                  <a:schemeClr val="tx1"/>
                </a:solidFill>
                <a:latin typeface="Times New Roman" panose="02020603050405020304" pitchFamily="18" charset="0"/>
                <a:cs typeface="Times New Roman" panose="02020603050405020304" pitchFamily="18" charset="0"/>
              </a:rPr>
              <a:t>ĐỀ CƯƠNG LUẬN VĂN</a:t>
            </a:r>
          </a:p>
          <a:p>
            <a:pPr algn="ctr"/>
            <a:r>
              <a:rPr lang="en-US" sz="2000" b="1" dirty="0" err="1" smtClean="0">
                <a:solidFill>
                  <a:schemeClr val="tx1"/>
                </a:solidFill>
                <a:latin typeface="Times New Roman" panose="02020603050405020304" pitchFamily="18" charset="0"/>
                <a:cs typeface="Times New Roman" panose="02020603050405020304" pitchFamily="18" charset="0"/>
              </a:rPr>
              <a:t>Đề</a:t>
            </a:r>
            <a:r>
              <a:rPr lang="en-US" sz="2000" b="1" dirty="0" smtClean="0">
                <a:solidFill>
                  <a:schemeClr val="tx1"/>
                </a:solidFill>
                <a:latin typeface="Times New Roman" panose="02020603050405020304" pitchFamily="18" charset="0"/>
                <a:cs typeface="Times New Roman" panose="02020603050405020304" pitchFamily="18" charset="0"/>
              </a:rPr>
              <a:t> </a:t>
            </a:r>
            <a:r>
              <a:rPr lang="en-US" sz="2000" b="1" dirty="0" err="1" smtClean="0">
                <a:solidFill>
                  <a:schemeClr val="tx1"/>
                </a:solidFill>
                <a:latin typeface="Times New Roman" panose="02020603050405020304" pitchFamily="18" charset="0"/>
                <a:cs typeface="Times New Roman" panose="02020603050405020304" pitchFamily="18" charset="0"/>
              </a:rPr>
              <a:t>tài</a:t>
            </a:r>
            <a:r>
              <a:rPr lang="en-US" sz="2000" b="1" dirty="0" smtClean="0">
                <a:solidFill>
                  <a:schemeClr val="tx1"/>
                </a:solidFill>
                <a:latin typeface="Times New Roman" panose="02020603050405020304" pitchFamily="18" charset="0"/>
                <a:cs typeface="Times New Roman" panose="02020603050405020304" pitchFamily="18" charset="0"/>
              </a:rPr>
              <a:t>: </a:t>
            </a:r>
            <a:r>
              <a:rPr lang="en-US" sz="2000" b="1" dirty="0" smtClean="0">
                <a:solidFill>
                  <a:srgbClr val="FF0000"/>
                </a:solidFill>
                <a:latin typeface="Times New Roman" panose="02020603050405020304" pitchFamily="18" charset="0"/>
                <a:cs typeface="Times New Roman" panose="02020603050405020304" pitchFamily="18" charset="0"/>
              </a:rPr>
              <a:t>ỨNG DỤNG CÔNG NGHỆ LORA  VÀ MQTT GIÁM SÁT VƯỜN THANH LONG VÀ AO TÔM</a:t>
            </a:r>
          </a:p>
          <a:p>
            <a:pPr algn="ctr"/>
            <a:endParaRPr lang="en-US" sz="2000" b="1" dirty="0" smtClean="0">
              <a:solidFill>
                <a:schemeClr val="tx1"/>
              </a:solidFill>
              <a:latin typeface="Times New Roman" panose="02020603050405020304" pitchFamily="18" charset="0"/>
              <a:cs typeface="Times New Roman" panose="02020603050405020304" pitchFamily="18" charset="0"/>
            </a:endParaRPr>
          </a:p>
          <a:p>
            <a:pPr algn="l"/>
            <a:r>
              <a:rPr lang="en-US" sz="2000" b="1" dirty="0" err="1" smtClean="0">
                <a:solidFill>
                  <a:schemeClr val="tx1"/>
                </a:solidFill>
                <a:latin typeface="Times New Roman" panose="02020603050405020304" pitchFamily="18" charset="0"/>
                <a:cs typeface="Times New Roman" panose="02020603050405020304" pitchFamily="18" charset="0"/>
              </a:rPr>
              <a:t>Sinh</a:t>
            </a:r>
            <a:r>
              <a:rPr lang="en-US" sz="2000" b="1" dirty="0" smtClean="0">
                <a:solidFill>
                  <a:schemeClr val="tx1"/>
                </a:solidFill>
                <a:latin typeface="Times New Roman" panose="02020603050405020304" pitchFamily="18" charset="0"/>
                <a:cs typeface="Times New Roman" panose="02020603050405020304" pitchFamily="18" charset="0"/>
              </a:rPr>
              <a:t> </a:t>
            </a:r>
            <a:r>
              <a:rPr lang="en-US" sz="2000" b="1" dirty="0" err="1" smtClean="0">
                <a:solidFill>
                  <a:schemeClr val="tx1"/>
                </a:solidFill>
                <a:latin typeface="Times New Roman" panose="02020603050405020304" pitchFamily="18" charset="0"/>
                <a:cs typeface="Times New Roman" panose="02020603050405020304" pitchFamily="18" charset="0"/>
              </a:rPr>
              <a:t>viên</a:t>
            </a:r>
            <a:r>
              <a:rPr lang="en-US" sz="2000" b="1" dirty="0" smtClean="0">
                <a:solidFill>
                  <a:schemeClr val="tx1"/>
                </a:solidFill>
                <a:latin typeface="Times New Roman" panose="02020603050405020304" pitchFamily="18" charset="0"/>
                <a:cs typeface="Times New Roman" panose="02020603050405020304" pitchFamily="18" charset="0"/>
              </a:rPr>
              <a:t> </a:t>
            </a:r>
            <a:r>
              <a:rPr lang="en-US" sz="2000" b="1" dirty="0" err="1" smtClean="0">
                <a:solidFill>
                  <a:schemeClr val="tx1"/>
                </a:solidFill>
                <a:latin typeface="Times New Roman" panose="02020603050405020304" pitchFamily="18" charset="0"/>
                <a:cs typeface="Times New Roman" panose="02020603050405020304" pitchFamily="18" charset="0"/>
              </a:rPr>
              <a:t>thực</a:t>
            </a:r>
            <a:r>
              <a:rPr lang="en-US" sz="2000" b="1" dirty="0" smtClean="0">
                <a:solidFill>
                  <a:schemeClr val="tx1"/>
                </a:solidFill>
                <a:latin typeface="Times New Roman" panose="02020603050405020304" pitchFamily="18" charset="0"/>
                <a:cs typeface="Times New Roman" panose="02020603050405020304" pitchFamily="18" charset="0"/>
              </a:rPr>
              <a:t> </a:t>
            </a:r>
            <a:r>
              <a:rPr lang="en-US" sz="2000" b="1" dirty="0" err="1" smtClean="0">
                <a:solidFill>
                  <a:schemeClr val="tx1"/>
                </a:solidFill>
                <a:latin typeface="Times New Roman" panose="02020603050405020304" pitchFamily="18" charset="0"/>
                <a:cs typeface="Times New Roman" panose="02020603050405020304" pitchFamily="18" charset="0"/>
              </a:rPr>
              <a:t>hiện</a:t>
            </a:r>
            <a:r>
              <a:rPr lang="en-US" sz="2000" b="1" dirty="0" smtClean="0">
                <a:solidFill>
                  <a:schemeClr val="tx1"/>
                </a:solidFill>
                <a:latin typeface="Times New Roman" panose="02020603050405020304" pitchFamily="18" charset="0"/>
                <a:cs typeface="Times New Roman" panose="02020603050405020304" pitchFamily="18" charset="0"/>
              </a:rPr>
              <a:t>: LÊ ĐẠT - 1714121</a:t>
            </a:r>
            <a:endParaRPr lang="en-US" sz="2000" b="1" dirty="0">
              <a:solidFill>
                <a:schemeClr val="tx1"/>
              </a:solidFill>
              <a:latin typeface="Times New Roman" panose="02020603050405020304" pitchFamily="18" charset="0"/>
              <a:cs typeface="Times New Roman" panose="02020603050405020304" pitchFamily="18" charset="0"/>
            </a:endParaRPr>
          </a:p>
          <a:p>
            <a:pPr algn="l"/>
            <a:r>
              <a:rPr lang="en-US" sz="2000" b="1" dirty="0" smtClean="0">
                <a:solidFill>
                  <a:schemeClr val="tx1"/>
                </a:solidFill>
                <a:latin typeface="Times New Roman" panose="02020603050405020304" pitchFamily="18" charset="0"/>
                <a:cs typeface="Times New Roman" panose="02020603050405020304" pitchFamily="18" charset="0"/>
              </a:rPr>
              <a:t>GVHD: T.S VÕ QUẾ SƠN</a:t>
            </a:r>
          </a:p>
          <a:p>
            <a:pPr algn="ctr"/>
            <a:endParaRPr lang="en-US" sz="2000" b="1" dirty="0" smtClean="0">
              <a:solidFill>
                <a:schemeClr val="tx1"/>
              </a:solidFill>
              <a:latin typeface="Times New Roman" panose="02020603050405020304" pitchFamily="18" charset="0"/>
              <a:cs typeface="Times New Roman" panose="02020603050405020304" pitchFamily="18" charset="0"/>
            </a:endParaRPr>
          </a:p>
          <a:p>
            <a:pPr algn="ctr"/>
            <a:r>
              <a:rPr lang="en-US" sz="2000" i="1" dirty="0" smtClean="0">
                <a:solidFill>
                  <a:schemeClr val="tx1"/>
                </a:solidFill>
                <a:latin typeface="Times New Roman" panose="02020603050405020304" pitchFamily="18" charset="0"/>
                <a:cs typeface="Times New Roman" panose="02020603050405020304" pitchFamily="18" charset="0"/>
              </a:rPr>
              <a:t>TP.HCM, </a:t>
            </a:r>
            <a:r>
              <a:rPr lang="en-US" sz="2000" i="1" dirty="0" err="1" smtClean="0">
                <a:solidFill>
                  <a:schemeClr val="tx1"/>
                </a:solidFill>
                <a:latin typeface="Times New Roman" panose="02020603050405020304" pitchFamily="18" charset="0"/>
                <a:cs typeface="Times New Roman" panose="02020603050405020304" pitchFamily="18" charset="0"/>
              </a:rPr>
              <a:t>tháng</a:t>
            </a:r>
            <a:r>
              <a:rPr lang="en-US" sz="2000" i="1" dirty="0" smtClean="0">
                <a:solidFill>
                  <a:schemeClr val="tx1"/>
                </a:solidFill>
                <a:latin typeface="Times New Roman" panose="02020603050405020304" pitchFamily="18" charset="0"/>
                <a:cs typeface="Times New Roman" panose="02020603050405020304" pitchFamily="18" charset="0"/>
              </a:rPr>
              <a:t> 8 </a:t>
            </a:r>
            <a:r>
              <a:rPr lang="en-US" sz="2000" i="1" dirty="0" err="1" smtClean="0">
                <a:solidFill>
                  <a:schemeClr val="tx1"/>
                </a:solidFill>
                <a:latin typeface="Times New Roman" panose="02020603050405020304" pitchFamily="18" charset="0"/>
                <a:cs typeface="Times New Roman" panose="02020603050405020304" pitchFamily="18" charset="0"/>
              </a:rPr>
              <a:t>năm</a:t>
            </a:r>
            <a:r>
              <a:rPr lang="en-US" sz="2000" i="1" dirty="0" smtClean="0">
                <a:solidFill>
                  <a:schemeClr val="tx1"/>
                </a:solidFill>
                <a:latin typeface="Times New Roman" panose="02020603050405020304" pitchFamily="18" charset="0"/>
                <a:cs typeface="Times New Roman" panose="02020603050405020304" pitchFamily="18" charset="0"/>
              </a:rPr>
              <a:t> 2021</a:t>
            </a:r>
            <a:endParaRPr lang="en-US" sz="2000" i="1"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9462" y="1151685"/>
            <a:ext cx="3533075" cy="3533075"/>
          </a:xfrm>
          <a:prstGeom prst="rect">
            <a:avLst/>
          </a:prstGeom>
        </p:spPr>
      </p:pic>
    </p:spTree>
    <p:extLst>
      <p:ext uri="{BB962C8B-B14F-4D97-AF65-F5344CB8AC3E}">
        <p14:creationId xmlns:p14="http://schemas.microsoft.com/office/powerpoint/2010/main" val="20114723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32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RASPBERRY PI 3 MODEL B+</a:t>
            </a:r>
            <a:endParaRPr lang="en-US" sz="32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6218" y="1542771"/>
            <a:ext cx="6438900" cy="4314063"/>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5036" y="1542771"/>
            <a:ext cx="5261263" cy="4305467"/>
          </a:xfrm>
          <a:prstGeom prst="rect">
            <a:avLst/>
          </a:prstGeom>
        </p:spPr>
      </p:pic>
      <p:sp>
        <p:nvSpPr>
          <p:cNvPr id="4" name="TextBox 3"/>
          <p:cNvSpPr txBox="1"/>
          <p:nvPr/>
        </p:nvSpPr>
        <p:spPr>
          <a:xfrm>
            <a:off x="2942097" y="5856834"/>
            <a:ext cx="4067139" cy="369332"/>
          </a:xfrm>
          <a:prstGeom prst="rect">
            <a:avLst/>
          </a:prstGeom>
          <a:noFill/>
        </p:spPr>
        <p:txBody>
          <a:bodyPr wrap="none" rtlCol="0">
            <a:spAutoFit/>
          </a:bodyPr>
          <a:lstStyle/>
          <a:p>
            <a:r>
              <a:rPr lang="en-US" i="1" dirty="0" err="1" smtClean="0">
                <a:latin typeface="Times New Roman" panose="02020603050405020304" pitchFamily="18" charset="0"/>
                <a:cs typeface="Times New Roman" panose="02020603050405020304" pitchFamily="18" charset="0"/>
              </a:rPr>
              <a:t>Sơ</a:t>
            </a:r>
            <a:r>
              <a:rPr lang="en-US" i="1" dirty="0" smtClean="0">
                <a:latin typeface="Times New Roman" panose="02020603050405020304" pitchFamily="18" charset="0"/>
                <a:cs typeface="Times New Roman" panose="02020603050405020304" pitchFamily="18" charset="0"/>
              </a:rPr>
              <a:t> </a:t>
            </a:r>
            <a:r>
              <a:rPr lang="en-US" i="1" dirty="0" err="1" smtClean="0">
                <a:latin typeface="Times New Roman" panose="02020603050405020304" pitchFamily="18" charset="0"/>
                <a:cs typeface="Times New Roman" panose="02020603050405020304" pitchFamily="18" charset="0"/>
              </a:rPr>
              <a:t>đồ</a:t>
            </a:r>
            <a:r>
              <a:rPr lang="en-US" i="1" dirty="0" smtClean="0">
                <a:latin typeface="Times New Roman" panose="02020603050405020304" pitchFamily="18" charset="0"/>
                <a:cs typeface="Times New Roman" panose="02020603050405020304" pitchFamily="18" charset="0"/>
              </a:rPr>
              <a:t> </a:t>
            </a:r>
            <a:r>
              <a:rPr lang="en-US" i="1" dirty="0" err="1" smtClean="0">
                <a:latin typeface="Times New Roman" panose="02020603050405020304" pitchFamily="18" charset="0"/>
                <a:cs typeface="Times New Roman" panose="02020603050405020304" pitchFamily="18" charset="0"/>
              </a:rPr>
              <a:t>chân</a:t>
            </a:r>
            <a:r>
              <a:rPr lang="en-US" i="1" dirty="0" smtClean="0">
                <a:latin typeface="Times New Roman" panose="02020603050405020304" pitchFamily="18" charset="0"/>
                <a:cs typeface="Times New Roman" panose="02020603050405020304" pitchFamily="18" charset="0"/>
              </a:rPr>
              <a:t> </a:t>
            </a:r>
            <a:r>
              <a:rPr lang="en-US" i="1" dirty="0" err="1" smtClean="0">
                <a:latin typeface="Times New Roman" panose="02020603050405020304" pitchFamily="18" charset="0"/>
                <a:cs typeface="Times New Roman" panose="02020603050405020304" pitchFamily="18" charset="0"/>
              </a:rPr>
              <a:t>của</a:t>
            </a:r>
            <a:r>
              <a:rPr lang="en-US" i="1" dirty="0" smtClean="0">
                <a:latin typeface="Times New Roman" panose="02020603050405020304" pitchFamily="18" charset="0"/>
                <a:cs typeface="Times New Roman" panose="02020603050405020304" pitchFamily="18" charset="0"/>
              </a:rPr>
              <a:t> Raspberry Pi 3 Model B+</a:t>
            </a:r>
            <a:endParaRPr lang="en-US"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5473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xit" presetSubtype="4" fill="hold" nodeType="clickEffect">
                                  <p:stCondLst>
                                    <p:cond delay="0"/>
                                  </p:stCondLst>
                                  <p:childTnLst>
                                    <p:anim calcmode="lin" valueType="num">
                                      <p:cBhvr additive="base">
                                        <p:cTn id="17" dur="500"/>
                                        <p:tgtEl>
                                          <p:spTgt spid="2"/>
                                        </p:tgtEl>
                                        <p:attrNameLst>
                                          <p:attrName>ppt_x</p:attrName>
                                        </p:attrNameLst>
                                      </p:cBhvr>
                                      <p:tavLst>
                                        <p:tav tm="0">
                                          <p:val>
                                            <p:strVal val="ppt_x"/>
                                          </p:val>
                                        </p:tav>
                                        <p:tav tm="100000">
                                          <p:val>
                                            <p:strVal val="ppt_x"/>
                                          </p:val>
                                        </p:tav>
                                      </p:tavLst>
                                    </p:anim>
                                    <p:anim calcmode="lin" valueType="num">
                                      <p:cBhvr additive="base">
                                        <p:cTn id="18" dur="500"/>
                                        <p:tgtEl>
                                          <p:spTgt spid="2"/>
                                        </p:tgtEl>
                                        <p:attrNameLst>
                                          <p:attrName>ppt_y</p:attrName>
                                        </p:attrNameLst>
                                      </p:cBhvr>
                                      <p:tavLst>
                                        <p:tav tm="0">
                                          <p:val>
                                            <p:strVal val="ppt_y"/>
                                          </p:val>
                                        </p:tav>
                                        <p:tav tm="100000">
                                          <p:val>
                                            <p:strVal val="1+ppt_h/2"/>
                                          </p:val>
                                        </p:tav>
                                      </p:tavLst>
                                    </p:anim>
                                    <p:set>
                                      <p:cBhvr>
                                        <p:cTn id="19" dur="1" fill="hold">
                                          <p:stCondLst>
                                            <p:cond delay="499"/>
                                          </p:stCondLst>
                                        </p:cTn>
                                        <p:tgtEl>
                                          <p:spTgt spid="2"/>
                                        </p:tgtEl>
                                        <p:attrNameLst>
                                          <p:attrName>style.visibility</p:attrName>
                                        </p:attrNameLst>
                                      </p:cBhvr>
                                      <p:to>
                                        <p:strVal val="hidden"/>
                                      </p:to>
                                    </p:set>
                                  </p:childTnLst>
                                </p:cTn>
                              </p:par>
                            </p:childTnLst>
                          </p:cTn>
                        </p:par>
                        <p:par>
                          <p:cTn id="20" fill="hold">
                            <p:stCondLst>
                              <p:cond delay="500"/>
                            </p:stCondLst>
                            <p:childTnLst>
                              <p:par>
                                <p:cTn id="21" presetID="2" presetClass="entr" presetSubtype="4"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ppt_x"/>
                                          </p:val>
                                        </p:tav>
                                        <p:tav tm="100000">
                                          <p:val>
                                            <p:strVal val="#ppt_x"/>
                                          </p:val>
                                        </p:tav>
                                      </p:tavLst>
                                    </p:anim>
                                    <p:anim calcmode="lin" valueType="num">
                                      <p:cBhvr additive="base">
                                        <p:cTn id="24" dur="500" fill="hold"/>
                                        <p:tgtEl>
                                          <p:spTgt spid="3"/>
                                        </p:tgtEl>
                                        <p:attrNameLst>
                                          <p:attrName>ppt_y</p:attrName>
                                        </p:attrNameLst>
                                      </p:cBhvr>
                                      <p:tavLst>
                                        <p:tav tm="0">
                                          <p:val>
                                            <p:strVal val="1+#ppt_h/2"/>
                                          </p:val>
                                        </p:tav>
                                        <p:tav tm="100000">
                                          <p:val>
                                            <p:strVal val="#ppt_y"/>
                                          </p:val>
                                        </p:tav>
                                      </p:tavLst>
                                    </p:anim>
                                  </p:childTnLst>
                                </p:cTn>
                              </p:par>
                            </p:childTnLst>
                          </p:cTn>
                        </p:par>
                        <p:par>
                          <p:cTn id="25" fill="hold">
                            <p:stCondLst>
                              <p:cond delay="1000"/>
                            </p:stCondLst>
                            <p:childTnLst>
                              <p:par>
                                <p:cTn id="26" presetID="2" presetClass="entr" presetSubtype="4" fill="hold" grpId="0" nodeType="after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additive="base">
                                        <p:cTn id="28" dur="500" fill="hold"/>
                                        <p:tgtEl>
                                          <p:spTgt spid="4"/>
                                        </p:tgtEl>
                                        <p:attrNameLst>
                                          <p:attrName>ppt_x</p:attrName>
                                        </p:attrNameLst>
                                      </p:cBhvr>
                                      <p:tavLst>
                                        <p:tav tm="0">
                                          <p:val>
                                            <p:strVal val="#ppt_x"/>
                                          </p:val>
                                        </p:tav>
                                        <p:tav tm="100000">
                                          <p:val>
                                            <p:strVal val="#ppt_x"/>
                                          </p:val>
                                        </p:tav>
                                      </p:tavLst>
                                    </p:anim>
                                    <p:anim calcmode="lin" valueType="num">
                                      <p:cBhvr additive="base">
                                        <p:cTn id="2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32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MODULE RF UART E32-TTL-100 </a:t>
            </a:r>
            <a:endParaRPr lang="en-US" sz="32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p:txBody>
          <a:bodyPr/>
          <a:lstStyle/>
          <a:p>
            <a:r>
              <a:rPr lang="en-US" dirty="0" err="1" smtClean="0">
                <a:latin typeface="Times New Roman" panose="02020603050405020304" pitchFamily="18" charset="0"/>
                <a:cs typeface="Times New Roman" panose="02020603050405020304" pitchFamily="18" charset="0"/>
              </a:rPr>
              <a:t>Thông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số</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kỹ</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thuật</a:t>
            </a:r>
            <a:endParaRPr lang="en-US" dirty="0" smtClean="0">
              <a:latin typeface="Times New Roman" panose="02020603050405020304" pitchFamily="18" charset="0"/>
              <a:cs typeface="Times New Roman" panose="02020603050405020304" pitchFamily="18" charset="0"/>
            </a:endParaRPr>
          </a:p>
          <a:p>
            <a:pPr lvl="1"/>
            <a:r>
              <a:rPr lang="en-US" dirty="0" err="1" smtClean="0">
                <a:latin typeface="Times New Roman" panose="02020603050405020304" pitchFamily="18" charset="0"/>
                <a:cs typeface="Times New Roman" panose="02020603050405020304" pitchFamily="18" charset="0"/>
              </a:rPr>
              <a:t>Điện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áp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hoạt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2.3 - 5.5 </a:t>
            </a:r>
            <a:r>
              <a:rPr lang="en-US" dirty="0" smtClean="0">
                <a:latin typeface="Times New Roman" panose="02020603050405020304" pitchFamily="18" charset="0"/>
                <a:cs typeface="Times New Roman" panose="02020603050405020304" pitchFamily="18" charset="0"/>
              </a:rPr>
              <a:t>VDC</a:t>
            </a:r>
          </a:p>
          <a:p>
            <a:pPr lvl="1"/>
            <a:r>
              <a:rPr lang="en-US" dirty="0" err="1">
                <a:latin typeface="Times New Roman" panose="02020603050405020304" pitchFamily="18" charset="0"/>
                <a:cs typeface="Times New Roman" panose="02020603050405020304" pitchFamily="18" charset="0"/>
              </a:rPr>
              <a:t>Điện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áp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tiếp</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TTL-3.3V</a:t>
            </a:r>
          </a:p>
          <a:p>
            <a:pPr lvl="1"/>
            <a:r>
              <a:rPr lang="en-US" dirty="0" err="1">
                <a:latin typeface="Times New Roman" panose="02020603050405020304" pitchFamily="18" charset="0"/>
                <a:cs typeface="Times New Roman" panose="02020603050405020304" pitchFamily="18" charset="0"/>
              </a:rPr>
              <a:t>Giao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tiếp</a:t>
            </a:r>
            <a:r>
              <a:rPr lang="en-US" dirty="0">
                <a:latin typeface="Times New Roman" panose="02020603050405020304" pitchFamily="18" charset="0"/>
                <a:cs typeface="Times New Roman" panose="02020603050405020304" pitchFamily="18" charset="0"/>
              </a:rPr>
              <a:t> UART Data bits 8, Stop bits 1, Parity none, </a:t>
            </a:r>
            <a:r>
              <a:rPr lang="en-US" dirty="0" err="1">
                <a:latin typeface="Times New Roman" panose="02020603050405020304" pitchFamily="18" charset="0"/>
                <a:cs typeface="Times New Roman" panose="02020603050405020304" pitchFamily="18" charset="0"/>
              </a:rPr>
              <a:t>tốc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1200 - 115200. </a:t>
            </a:r>
            <a:endParaRPr lang="en-US" dirty="0" smtClean="0">
              <a:latin typeface="Times New Roman" panose="02020603050405020304" pitchFamily="18" charset="0"/>
              <a:cs typeface="Times New Roman" panose="02020603050405020304" pitchFamily="18" charset="0"/>
            </a:endParaRPr>
          </a:p>
          <a:p>
            <a:pPr lvl="1"/>
            <a:r>
              <a:rPr lang="en-US" dirty="0" err="1">
                <a:latin typeface="Times New Roman" panose="02020603050405020304" pitchFamily="18" charset="0"/>
                <a:cs typeface="Times New Roman" panose="02020603050405020304" pitchFamily="18" charset="0"/>
              </a:rPr>
              <a:t>Tần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410 - 441Mhz </a:t>
            </a:r>
            <a:endParaRPr lang="en-US" dirty="0" smtClean="0">
              <a:latin typeface="Times New Roman" panose="02020603050405020304" pitchFamily="18" charset="0"/>
              <a:cs typeface="Times New Roman" panose="02020603050405020304" pitchFamily="18" charset="0"/>
            </a:endParaRPr>
          </a:p>
          <a:p>
            <a:pPr lvl="1"/>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suất</a:t>
            </a:r>
            <a:r>
              <a:rPr lang="en-US" dirty="0">
                <a:latin typeface="Times New Roman" panose="02020603050405020304" pitchFamily="18" charset="0"/>
                <a:cs typeface="Times New Roman" panose="02020603050405020304" pitchFamily="18" charset="0"/>
              </a:rPr>
              <a:t>: 20dbm (100mW</a:t>
            </a:r>
            <a:r>
              <a:rPr lang="en-US" dirty="0" smtClean="0">
                <a:latin typeface="Times New Roman" panose="02020603050405020304" pitchFamily="18" charset="0"/>
                <a:cs typeface="Times New Roman" panose="02020603050405020304" pitchFamily="18" charset="0"/>
              </a:rPr>
              <a:t>)</a:t>
            </a:r>
          </a:p>
          <a:p>
            <a:pPr lvl="1"/>
            <a:r>
              <a:rPr lang="vi-VN" dirty="0">
                <a:latin typeface="Times New Roman" panose="02020603050405020304" pitchFamily="18" charset="0"/>
                <a:cs typeface="Times New Roman" panose="02020603050405020304" pitchFamily="18" charset="0"/>
              </a:rPr>
              <a:t>Khoảng cách truyền tối đa trong điều kiện lý tưởng: </a:t>
            </a:r>
            <a:r>
              <a:rPr lang="vi-VN" dirty="0" smtClean="0">
                <a:latin typeface="Times New Roman" panose="02020603050405020304" pitchFamily="18" charset="0"/>
                <a:cs typeface="Times New Roman" panose="02020603050405020304" pitchFamily="18" charset="0"/>
              </a:rPr>
              <a:t>3000m</a:t>
            </a:r>
            <a:endParaRPr lang="en-US" dirty="0" smtClean="0">
              <a:latin typeface="Times New Roman" panose="02020603050405020304" pitchFamily="18" charset="0"/>
              <a:cs typeface="Times New Roman" panose="02020603050405020304" pitchFamily="18" charset="0"/>
            </a:endParaRPr>
          </a:p>
          <a:p>
            <a:pPr lvl="1"/>
            <a:r>
              <a:rPr lang="en-US" dirty="0" err="1">
                <a:latin typeface="Times New Roman" panose="02020603050405020304" pitchFamily="18" charset="0"/>
                <a:cs typeface="Times New Roman" panose="02020603050405020304" pitchFamily="18" charset="0"/>
              </a:rPr>
              <a:t>Tốc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truyền</a:t>
            </a:r>
            <a:r>
              <a:rPr lang="en-US" dirty="0">
                <a:latin typeface="Times New Roman" panose="02020603050405020304" pitchFamily="18" charset="0"/>
                <a:cs typeface="Times New Roman" panose="02020603050405020304" pitchFamily="18" charset="0"/>
              </a:rPr>
              <a:t>: 0.3 - 19.2 Kbps ( </a:t>
            </a:r>
            <a:r>
              <a:rPr lang="en-US" dirty="0" err="1">
                <a:latin typeface="Times New Roman" panose="02020603050405020304" pitchFamily="18" charset="0"/>
                <a:cs typeface="Times New Roman" panose="02020603050405020304" pitchFamily="18" charset="0"/>
              </a:rPr>
              <a:t>mặc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2.4 Kbps</a:t>
            </a:r>
            <a:r>
              <a:rPr lang="en-US" dirty="0" smtClean="0">
                <a:latin typeface="Times New Roman" panose="02020603050405020304" pitchFamily="18" charset="0"/>
                <a:cs typeface="Times New Roman" panose="02020603050405020304" pitchFamily="18" charset="0"/>
              </a:rPr>
              <a:t>)</a:t>
            </a:r>
          </a:p>
          <a:p>
            <a:pPr lvl="1"/>
            <a:r>
              <a:rPr lang="en-US" dirty="0" err="1">
                <a:latin typeface="Times New Roman" panose="02020603050405020304" pitchFamily="18" charset="0"/>
                <a:cs typeface="Times New Roman" panose="02020603050405020304" pitchFamily="18" charset="0"/>
              </a:rPr>
              <a:t>Hỗ</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trợ</a:t>
            </a:r>
            <a:r>
              <a:rPr lang="en-US" dirty="0">
                <a:latin typeface="Times New Roman" panose="02020603050405020304" pitchFamily="18" charset="0"/>
                <a:cs typeface="Times New Roman" panose="02020603050405020304" pitchFamily="18" charset="0"/>
              </a:rPr>
              <a:t> 65536 </a:t>
            </a:r>
            <a:r>
              <a:rPr lang="en-US" dirty="0" err="1">
                <a:latin typeface="Times New Roman" panose="02020603050405020304" pitchFamily="18" charset="0"/>
                <a:cs typeface="Times New Roman" panose="02020603050405020304" pitchFamily="18" charset="0"/>
              </a:rPr>
              <a:t>địa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chỉ</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729" y="1930400"/>
            <a:ext cx="6749877" cy="3743932"/>
          </a:xfrm>
          <a:prstGeom prst="rect">
            <a:avLst/>
          </a:prstGeom>
        </p:spPr>
      </p:pic>
    </p:spTree>
    <p:extLst>
      <p:ext uri="{BB962C8B-B14F-4D97-AF65-F5344CB8AC3E}">
        <p14:creationId xmlns:p14="http://schemas.microsoft.com/office/powerpoint/2010/main" val="2684347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xit" presetSubtype="4" fill="hold" nodeType="clickEffect">
                                  <p:stCondLst>
                                    <p:cond delay="0"/>
                                  </p:stCondLst>
                                  <p:childTnLst>
                                    <p:anim calcmode="lin" valueType="num">
                                      <p:cBhvr additive="base">
                                        <p:cTn id="17" dur="500"/>
                                        <p:tgtEl>
                                          <p:spTgt spid="2"/>
                                        </p:tgtEl>
                                        <p:attrNameLst>
                                          <p:attrName>ppt_x</p:attrName>
                                        </p:attrNameLst>
                                      </p:cBhvr>
                                      <p:tavLst>
                                        <p:tav tm="0">
                                          <p:val>
                                            <p:strVal val="ppt_x"/>
                                          </p:val>
                                        </p:tav>
                                        <p:tav tm="100000">
                                          <p:val>
                                            <p:strVal val="ppt_x"/>
                                          </p:val>
                                        </p:tav>
                                      </p:tavLst>
                                    </p:anim>
                                    <p:anim calcmode="lin" valueType="num">
                                      <p:cBhvr additive="base">
                                        <p:cTn id="18" dur="500"/>
                                        <p:tgtEl>
                                          <p:spTgt spid="2"/>
                                        </p:tgtEl>
                                        <p:attrNameLst>
                                          <p:attrName>ppt_y</p:attrName>
                                        </p:attrNameLst>
                                      </p:cBhvr>
                                      <p:tavLst>
                                        <p:tav tm="0">
                                          <p:val>
                                            <p:strVal val="ppt_y"/>
                                          </p:val>
                                        </p:tav>
                                        <p:tav tm="100000">
                                          <p:val>
                                            <p:strVal val="1+ppt_h/2"/>
                                          </p:val>
                                        </p:tav>
                                      </p:tavLst>
                                    </p:anim>
                                    <p:set>
                                      <p:cBhvr>
                                        <p:cTn id="19" dur="1" fill="hold">
                                          <p:stCondLst>
                                            <p:cond delay="499"/>
                                          </p:stCondLst>
                                        </p:cTn>
                                        <p:tgtEl>
                                          <p:spTgt spid="2"/>
                                        </p:tgtEl>
                                        <p:attrNameLst>
                                          <p:attrName>style.visibility</p:attrName>
                                        </p:attrNameLst>
                                      </p:cBhvr>
                                      <p:to>
                                        <p:strVal val="hidden"/>
                                      </p:to>
                                    </p:set>
                                  </p:childTnLst>
                                </p:cTn>
                              </p:par>
                            </p:childTnLst>
                          </p:cTn>
                        </p:par>
                        <p:par>
                          <p:cTn id="20" fill="hold">
                            <p:stCondLst>
                              <p:cond delay="500"/>
                            </p:stCondLst>
                            <p:childTnLst>
                              <p:par>
                                <p:cTn id="21" presetID="2" presetClass="entr" presetSubtype="4" fill="hold" grpId="0" nodeType="after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anim calcmode="lin" valueType="num">
                                      <p:cBhvr additive="base">
                                        <p:cTn id="2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par>
                          <p:cTn id="25" fill="hold">
                            <p:stCondLst>
                              <p:cond delay="1000"/>
                            </p:stCondLst>
                            <p:childTnLst>
                              <p:par>
                                <p:cTn id="26" presetID="2" presetClass="entr" presetSubtype="4" fill="hold" grpId="0" nodeType="afterEffect">
                                  <p:stCondLst>
                                    <p:cond delay="0"/>
                                  </p:stCondLst>
                                  <p:childTnLst>
                                    <p:set>
                                      <p:cBhvr>
                                        <p:cTn id="27" dur="1" fill="hold">
                                          <p:stCondLst>
                                            <p:cond delay="0"/>
                                          </p:stCondLst>
                                        </p:cTn>
                                        <p:tgtEl>
                                          <p:spTgt spid="4">
                                            <p:txEl>
                                              <p:pRg st="1" end="1"/>
                                            </p:txEl>
                                          </p:spTgt>
                                        </p:tgtEl>
                                        <p:attrNameLst>
                                          <p:attrName>style.visibility</p:attrName>
                                        </p:attrNameLst>
                                      </p:cBhvr>
                                      <p:to>
                                        <p:strVal val="visible"/>
                                      </p:to>
                                    </p:set>
                                    <p:anim calcmode="lin" valueType="num">
                                      <p:cBhvr additive="base">
                                        <p:cTn id="28"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par>
                          <p:cTn id="30" fill="hold">
                            <p:stCondLst>
                              <p:cond delay="1500"/>
                            </p:stCondLst>
                            <p:childTnLst>
                              <p:par>
                                <p:cTn id="31" presetID="2" presetClass="entr" presetSubtype="4" fill="hold" grpId="0" nodeType="after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anim calcmode="lin" valueType="num">
                                      <p:cBhvr additive="base">
                                        <p:cTn id="3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par>
                          <p:cTn id="35" fill="hold">
                            <p:stCondLst>
                              <p:cond delay="2000"/>
                            </p:stCondLst>
                            <p:childTnLst>
                              <p:par>
                                <p:cTn id="36" presetID="2" presetClass="entr" presetSubtype="4" fill="hold" grpId="0" nodeType="afterEffect">
                                  <p:stCondLst>
                                    <p:cond delay="0"/>
                                  </p:stCondLst>
                                  <p:childTnLst>
                                    <p:set>
                                      <p:cBhvr>
                                        <p:cTn id="37" dur="1" fill="hold">
                                          <p:stCondLst>
                                            <p:cond delay="0"/>
                                          </p:stCondLst>
                                        </p:cTn>
                                        <p:tgtEl>
                                          <p:spTgt spid="4">
                                            <p:txEl>
                                              <p:pRg st="3" end="3"/>
                                            </p:txEl>
                                          </p:spTgt>
                                        </p:tgtEl>
                                        <p:attrNameLst>
                                          <p:attrName>style.visibility</p:attrName>
                                        </p:attrNameLst>
                                      </p:cBhvr>
                                      <p:to>
                                        <p:strVal val="visible"/>
                                      </p:to>
                                    </p:set>
                                    <p:anim calcmode="lin" valueType="num">
                                      <p:cBhvr additive="base">
                                        <p:cTn id="38"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par>
                          <p:cTn id="40" fill="hold">
                            <p:stCondLst>
                              <p:cond delay="2500"/>
                            </p:stCondLst>
                            <p:childTnLst>
                              <p:par>
                                <p:cTn id="41" presetID="2" presetClass="entr" presetSubtype="4" fill="hold" grpId="0" nodeType="afterEffect">
                                  <p:stCondLst>
                                    <p:cond delay="0"/>
                                  </p:stCondLst>
                                  <p:childTnLst>
                                    <p:set>
                                      <p:cBhvr>
                                        <p:cTn id="42" dur="1" fill="hold">
                                          <p:stCondLst>
                                            <p:cond delay="0"/>
                                          </p:stCondLst>
                                        </p:cTn>
                                        <p:tgtEl>
                                          <p:spTgt spid="4">
                                            <p:txEl>
                                              <p:pRg st="4" end="4"/>
                                            </p:txEl>
                                          </p:spTgt>
                                        </p:tgtEl>
                                        <p:attrNameLst>
                                          <p:attrName>style.visibility</p:attrName>
                                        </p:attrNameLst>
                                      </p:cBhvr>
                                      <p:to>
                                        <p:strVal val="visible"/>
                                      </p:to>
                                    </p:set>
                                    <p:anim calcmode="lin" valueType="num">
                                      <p:cBhvr additive="base">
                                        <p:cTn id="4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par>
                          <p:cTn id="45" fill="hold">
                            <p:stCondLst>
                              <p:cond delay="3000"/>
                            </p:stCondLst>
                            <p:childTnLst>
                              <p:par>
                                <p:cTn id="46" presetID="2" presetClass="entr" presetSubtype="4" fill="hold" grpId="0" nodeType="afterEffect">
                                  <p:stCondLst>
                                    <p:cond delay="0"/>
                                  </p:stCondLst>
                                  <p:childTnLst>
                                    <p:set>
                                      <p:cBhvr>
                                        <p:cTn id="47" dur="1" fill="hold">
                                          <p:stCondLst>
                                            <p:cond delay="0"/>
                                          </p:stCondLst>
                                        </p:cTn>
                                        <p:tgtEl>
                                          <p:spTgt spid="4">
                                            <p:txEl>
                                              <p:pRg st="5" end="5"/>
                                            </p:txEl>
                                          </p:spTgt>
                                        </p:tgtEl>
                                        <p:attrNameLst>
                                          <p:attrName>style.visibility</p:attrName>
                                        </p:attrNameLst>
                                      </p:cBhvr>
                                      <p:to>
                                        <p:strVal val="visible"/>
                                      </p:to>
                                    </p:set>
                                    <p:anim calcmode="lin" valueType="num">
                                      <p:cBhvr additive="base">
                                        <p:cTn id="48"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par>
                          <p:cTn id="50" fill="hold">
                            <p:stCondLst>
                              <p:cond delay="3500"/>
                            </p:stCondLst>
                            <p:childTnLst>
                              <p:par>
                                <p:cTn id="51" presetID="2" presetClass="entr" presetSubtype="4" fill="hold" grpId="0" nodeType="afterEffect">
                                  <p:stCondLst>
                                    <p:cond delay="0"/>
                                  </p:stCondLst>
                                  <p:childTnLst>
                                    <p:set>
                                      <p:cBhvr>
                                        <p:cTn id="52" dur="1" fill="hold">
                                          <p:stCondLst>
                                            <p:cond delay="0"/>
                                          </p:stCondLst>
                                        </p:cTn>
                                        <p:tgtEl>
                                          <p:spTgt spid="4">
                                            <p:txEl>
                                              <p:pRg st="6" end="6"/>
                                            </p:txEl>
                                          </p:spTgt>
                                        </p:tgtEl>
                                        <p:attrNameLst>
                                          <p:attrName>style.visibility</p:attrName>
                                        </p:attrNameLst>
                                      </p:cBhvr>
                                      <p:to>
                                        <p:strVal val="visible"/>
                                      </p:to>
                                    </p:set>
                                    <p:anim calcmode="lin" valueType="num">
                                      <p:cBhvr additive="base">
                                        <p:cTn id="53"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par>
                          <p:cTn id="55" fill="hold">
                            <p:stCondLst>
                              <p:cond delay="4000"/>
                            </p:stCondLst>
                            <p:childTnLst>
                              <p:par>
                                <p:cTn id="56" presetID="2" presetClass="entr" presetSubtype="4" fill="hold" grpId="0" nodeType="afterEffect">
                                  <p:stCondLst>
                                    <p:cond delay="0"/>
                                  </p:stCondLst>
                                  <p:childTnLst>
                                    <p:set>
                                      <p:cBhvr>
                                        <p:cTn id="57" dur="1" fill="hold">
                                          <p:stCondLst>
                                            <p:cond delay="0"/>
                                          </p:stCondLst>
                                        </p:cTn>
                                        <p:tgtEl>
                                          <p:spTgt spid="4">
                                            <p:txEl>
                                              <p:pRg st="7" end="7"/>
                                            </p:txEl>
                                          </p:spTgt>
                                        </p:tgtEl>
                                        <p:attrNameLst>
                                          <p:attrName>style.visibility</p:attrName>
                                        </p:attrNameLst>
                                      </p:cBhvr>
                                      <p:to>
                                        <p:strVal val="visible"/>
                                      </p:to>
                                    </p:set>
                                    <p:anim calcmode="lin" valueType="num">
                                      <p:cBhvr additive="base">
                                        <p:cTn id="58"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par>
                          <p:cTn id="60" fill="hold">
                            <p:stCondLst>
                              <p:cond delay="4500"/>
                            </p:stCondLst>
                            <p:childTnLst>
                              <p:par>
                                <p:cTn id="61" presetID="2" presetClass="entr" presetSubtype="4" fill="hold" grpId="0" nodeType="afterEffect">
                                  <p:stCondLst>
                                    <p:cond delay="0"/>
                                  </p:stCondLst>
                                  <p:childTnLst>
                                    <p:set>
                                      <p:cBhvr>
                                        <p:cTn id="62" dur="1" fill="hold">
                                          <p:stCondLst>
                                            <p:cond delay="0"/>
                                          </p:stCondLst>
                                        </p:cTn>
                                        <p:tgtEl>
                                          <p:spTgt spid="4">
                                            <p:txEl>
                                              <p:pRg st="8" end="8"/>
                                            </p:txEl>
                                          </p:spTgt>
                                        </p:tgtEl>
                                        <p:attrNameLst>
                                          <p:attrName>style.visibility</p:attrName>
                                        </p:attrNameLst>
                                      </p:cBhvr>
                                      <p:to>
                                        <p:strVal val="visible"/>
                                      </p:to>
                                    </p:set>
                                    <p:anim calcmode="lin" valueType="num">
                                      <p:cBhvr additive="base">
                                        <p:cTn id="63"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32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CẢM BIẾN NHIỆT ĐỘ VÀ ĐỘ ẨM DHT22</a:t>
            </a:r>
            <a:endParaRPr lang="en-US" sz="32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0888" y="1690688"/>
            <a:ext cx="5005948" cy="4275029"/>
          </a:xfrm>
          <a:prstGeom prst="rect">
            <a:avLst/>
          </a:prstGeom>
        </p:spPr>
      </p:pic>
    </p:spTree>
    <p:extLst>
      <p:ext uri="{BB962C8B-B14F-4D97-AF65-F5344CB8AC3E}">
        <p14:creationId xmlns:p14="http://schemas.microsoft.com/office/powerpoint/2010/main" val="960325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32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MODULE 2 RELAY OPTO 5VDC</a:t>
            </a:r>
            <a:endParaRPr lang="en-US" sz="32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00463" y="1690689"/>
            <a:ext cx="4502244" cy="4502244"/>
          </a:xfrm>
          <a:prstGeom prst="rect">
            <a:avLst/>
          </a:prstGeom>
        </p:spPr>
      </p:pic>
    </p:spTree>
    <p:extLst>
      <p:ext uri="{BB962C8B-B14F-4D97-AF65-F5344CB8AC3E}">
        <p14:creationId xmlns:p14="http://schemas.microsoft.com/office/powerpoint/2010/main" val="1423380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32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CẢM BIẾN ĐỘ ĐỤC NƯỚC</a:t>
            </a:r>
            <a:endParaRPr lang="en-US" sz="32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1690688"/>
            <a:ext cx="7315200" cy="4876800"/>
          </a:xfrm>
          <a:prstGeom prst="rect">
            <a:avLst/>
          </a:prstGeom>
        </p:spPr>
      </p:pic>
    </p:spTree>
    <p:extLst>
      <p:ext uri="{BB962C8B-B14F-4D97-AF65-F5344CB8AC3E}">
        <p14:creationId xmlns:p14="http://schemas.microsoft.com/office/powerpoint/2010/main" val="932001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32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CẢM BIẾN pH VÀ CẢM BIẾN ORP</a:t>
            </a:r>
            <a:endParaRPr lang="en-US" sz="32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376486"/>
            <a:ext cx="4816723" cy="2538413"/>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7077" y="2290130"/>
            <a:ext cx="4816723" cy="2711127"/>
          </a:xfrm>
          <a:prstGeom prst="rect">
            <a:avLst/>
          </a:prstGeom>
        </p:spPr>
      </p:pic>
      <p:sp>
        <p:nvSpPr>
          <p:cNvPr id="4" name="TextBox 3"/>
          <p:cNvSpPr txBox="1"/>
          <p:nvPr/>
        </p:nvSpPr>
        <p:spPr>
          <a:xfrm>
            <a:off x="2222883" y="5001257"/>
            <a:ext cx="2047355" cy="461665"/>
          </a:xfrm>
          <a:prstGeom prst="rect">
            <a:avLst/>
          </a:prstGeom>
          <a:noFill/>
        </p:spPr>
        <p:txBody>
          <a:bodyPr wrap="none" rtlCol="0">
            <a:spAutoFit/>
          </a:bodyPr>
          <a:lstStyle/>
          <a:p>
            <a:r>
              <a:rPr lang="en-US" sz="2400" dirty="0" err="1" smtClean="0">
                <a:latin typeface="Times New Roman" panose="02020603050405020304" pitchFamily="18" charset="0"/>
                <a:cs typeface="Times New Roman" panose="02020603050405020304" pitchFamily="18" charset="0"/>
              </a:rPr>
              <a:t>Cảm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biến</a:t>
            </a:r>
            <a:r>
              <a:rPr lang="en-US" sz="2400" dirty="0" smtClean="0">
                <a:latin typeface="Times New Roman" panose="02020603050405020304" pitchFamily="18" charset="0"/>
                <a:cs typeface="Times New Roman" panose="02020603050405020304" pitchFamily="18" charset="0"/>
              </a:rPr>
              <a:t> ORP</a:t>
            </a:r>
            <a:endParaRPr lang="en-US" sz="24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8033169" y="5001256"/>
            <a:ext cx="1824538" cy="461665"/>
          </a:xfrm>
          <a:prstGeom prst="rect">
            <a:avLst/>
          </a:prstGeom>
          <a:noFill/>
        </p:spPr>
        <p:txBody>
          <a:bodyPr wrap="none" rtlCol="0">
            <a:spAutoFit/>
          </a:bodyPr>
          <a:lstStyle/>
          <a:p>
            <a:r>
              <a:rPr lang="en-US" sz="2400" dirty="0" err="1" smtClean="0">
                <a:latin typeface="Times New Roman" panose="02020603050405020304" pitchFamily="18" charset="0"/>
                <a:cs typeface="Times New Roman" panose="02020603050405020304" pitchFamily="18" charset="0"/>
              </a:rPr>
              <a:t>Cảm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biến</a:t>
            </a:r>
            <a:r>
              <a:rPr lang="en-US" sz="2400" dirty="0" smtClean="0">
                <a:latin typeface="Times New Roman" panose="02020603050405020304" pitchFamily="18" charset="0"/>
                <a:cs typeface="Times New Roman" panose="02020603050405020304" pitchFamily="18" charset="0"/>
              </a:rPr>
              <a:t> pH</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7747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42" presetClass="entr" presetSubtype="0"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additive="base">
                                        <p:cTn id="24" dur="500" fill="hold"/>
                                        <p:tgtEl>
                                          <p:spTgt spid="3"/>
                                        </p:tgtEl>
                                        <p:attrNameLst>
                                          <p:attrName>ppt_x</p:attrName>
                                        </p:attrNameLst>
                                      </p:cBhvr>
                                      <p:tavLst>
                                        <p:tav tm="0">
                                          <p:val>
                                            <p:strVal val="#ppt_x"/>
                                          </p:val>
                                        </p:tav>
                                        <p:tav tm="100000">
                                          <p:val>
                                            <p:strVal val="#ppt_x"/>
                                          </p:val>
                                        </p:tav>
                                      </p:tavLst>
                                    </p:anim>
                                    <p:anim calcmode="lin" valueType="num">
                                      <p:cBhvr additive="base">
                                        <p:cTn id="25" dur="500" fill="hold"/>
                                        <p:tgtEl>
                                          <p:spTgt spid="3"/>
                                        </p:tgtEl>
                                        <p:attrNameLst>
                                          <p:attrName>ppt_y</p:attrName>
                                        </p:attrNameLst>
                                      </p:cBhvr>
                                      <p:tavLst>
                                        <p:tav tm="0">
                                          <p:val>
                                            <p:strVal val="1+#ppt_h/2"/>
                                          </p:val>
                                        </p:tav>
                                        <p:tav tm="100000">
                                          <p:val>
                                            <p:strVal val="#ppt_y"/>
                                          </p:val>
                                        </p:tav>
                                      </p:tavLst>
                                    </p:anim>
                                  </p:childTnLst>
                                </p:cTn>
                              </p:par>
                            </p:childTnLst>
                          </p:cTn>
                        </p:par>
                        <p:par>
                          <p:cTn id="26" fill="hold">
                            <p:stCondLst>
                              <p:cond delay="500"/>
                            </p:stCondLst>
                            <p:childTnLst>
                              <p:par>
                                <p:cTn id="27" presetID="42" presetClass="entr" presetSubtype="0" fill="hold" grpId="0" nodeType="after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1000"/>
                                        <p:tgtEl>
                                          <p:spTgt spid="5"/>
                                        </p:tgtEl>
                                      </p:cBhvr>
                                    </p:animEffect>
                                    <p:anim calcmode="lin" valueType="num">
                                      <p:cBhvr>
                                        <p:cTn id="30" dur="1000" fill="hold"/>
                                        <p:tgtEl>
                                          <p:spTgt spid="5"/>
                                        </p:tgtEl>
                                        <p:attrNameLst>
                                          <p:attrName>ppt_x</p:attrName>
                                        </p:attrNameLst>
                                      </p:cBhvr>
                                      <p:tavLst>
                                        <p:tav tm="0">
                                          <p:val>
                                            <p:strVal val="#ppt_x"/>
                                          </p:val>
                                        </p:tav>
                                        <p:tav tm="100000">
                                          <p:val>
                                            <p:strVal val="#ppt_x"/>
                                          </p:val>
                                        </p:tav>
                                      </p:tavLst>
                                    </p:anim>
                                    <p:anim calcmode="lin" valueType="num">
                                      <p:cBhvr>
                                        <p:cTn id="3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KẾT QUẢ THỰC HIỆN</a:t>
            </a:r>
            <a:endParaRPr lang="en-US"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p:txBody>
          <a:bodyPr/>
          <a:lstStyle/>
          <a:p>
            <a:pPr marL="342900" indent="-342900">
              <a:buFont typeface="Wingdings" panose="05000000000000000000" pitchFamily="2" charset="2"/>
              <a:buChar char="Ø"/>
            </a:pPr>
            <a:r>
              <a:rPr lang="en-US" dirty="0" err="1" smtClean="0">
                <a:solidFill>
                  <a:schemeClr val="tx1"/>
                </a:solidFill>
                <a:latin typeface="Times New Roman" panose="02020603050405020304" pitchFamily="18" charset="0"/>
                <a:cs typeface="Times New Roman" panose="02020603050405020304" pitchFamily="18" charset="0"/>
              </a:rPr>
              <a:t>Sơ</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đồ</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giao</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tiếp</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giữa</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các</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phần</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cứng</a:t>
            </a:r>
            <a:endParaRPr lang="en-US" dirty="0" smtClean="0">
              <a:solidFill>
                <a:schemeClr val="tx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dirty="0" err="1" smtClean="0">
                <a:solidFill>
                  <a:schemeClr val="tx1"/>
                </a:solidFill>
                <a:latin typeface="Times New Roman" panose="02020603050405020304" pitchFamily="18" charset="0"/>
                <a:cs typeface="Times New Roman" panose="02020603050405020304" pitchFamily="18" charset="0"/>
              </a:rPr>
              <a:t>Hình</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ảnh</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phần</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cứng</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chạy</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trên</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môi</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trường</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thực</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tế</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7440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 calcmode="lin" valueType="num">
                                      <p:cBhvr additive="base">
                                        <p:cTn id="12"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 calcmode="lin" valueType="num">
                                      <p:cBhvr additive="base">
                                        <p:cTn id="18"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2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SƠ ĐỒ GIAO TIẾP GIỮA CÁC PHẦN CỨNG</a:t>
            </a:r>
            <a:endParaRPr lang="en-US" sz="32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690688"/>
            <a:ext cx="10058400" cy="3904573"/>
          </a:xfrm>
          <a:prstGeom prst="rect">
            <a:avLst/>
          </a:prstGeom>
        </p:spPr>
      </p:pic>
    </p:spTree>
    <p:extLst>
      <p:ext uri="{BB962C8B-B14F-4D97-AF65-F5344CB8AC3E}">
        <p14:creationId xmlns:p14="http://schemas.microsoft.com/office/powerpoint/2010/main" val="109560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HÌNH ẢNH PHẦN CỨNG CHẠY TRÊN MÔI TRƯỜNG THỰC TẾ</a:t>
            </a:r>
            <a:endParaRPr lang="en-US" sz="32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5467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TỔNG QUAN</a:t>
            </a:r>
            <a:endParaRPr lang="en-US"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Text Placeholder 5"/>
          <p:cNvSpPr>
            <a:spLocks noGrp="1"/>
          </p:cNvSpPr>
          <p:nvPr>
            <p:ph type="body" idx="1"/>
          </p:nvPr>
        </p:nvSpPr>
        <p:spPr>
          <a:xfrm>
            <a:off x="831850" y="4589463"/>
            <a:ext cx="10515600" cy="2268537"/>
          </a:xfrm>
        </p:spPr>
        <p:txBody>
          <a:bodyPr>
            <a:normAutofit/>
          </a:bodyPr>
          <a:lstStyle/>
          <a:p>
            <a:pPr marL="342900" indent="-342900">
              <a:buFont typeface="Wingdings" panose="05000000000000000000" pitchFamily="2" charset="2"/>
              <a:buChar char="Ø"/>
            </a:pPr>
            <a:r>
              <a:rPr lang="en-US" dirty="0" err="1" smtClean="0">
                <a:solidFill>
                  <a:schemeClr val="tx1"/>
                </a:solidFill>
                <a:latin typeface="Times New Roman" panose="02020603050405020304" pitchFamily="18" charset="0"/>
                <a:cs typeface="Times New Roman" panose="02020603050405020304" pitchFamily="18" charset="0"/>
              </a:rPr>
              <a:t>Hiện</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trạng</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nông</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nghiệp</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Việt</a:t>
            </a:r>
            <a:r>
              <a:rPr lang="en-US" dirty="0" smtClean="0">
                <a:solidFill>
                  <a:schemeClr val="tx1"/>
                </a:solidFill>
                <a:latin typeface="Times New Roman" panose="02020603050405020304" pitchFamily="18" charset="0"/>
                <a:cs typeface="Times New Roman" panose="02020603050405020304" pitchFamily="18" charset="0"/>
              </a:rPr>
              <a:t> Nam</a:t>
            </a:r>
          </a:p>
          <a:p>
            <a:pPr marL="342900" indent="-342900">
              <a:buFont typeface="Wingdings" panose="05000000000000000000" pitchFamily="2" charset="2"/>
              <a:buChar char="Ø"/>
            </a:pPr>
            <a:r>
              <a:rPr lang="en-US" dirty="0" err="1" smtClean="0">
                <a:solidFill>
                  <a:schemeClr val="tx1"/>
                </a:solidFill>
                <a:latin typeface="Times New Roman" panose="02020603050405020304" pitchFamily="18" charset="0"/>
                <a:cs typeface="Times New Roman" panose="02020603050405020304" pitchFamily="18" charset="0"/>
              </a:rPr>
              <a:t>Nông</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nghiệp</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thông</a:t>
            </a:r>
            <a:r>
              <a:rPr lang="en-US" dirty="0" smtClean="0">
                <a:solidFill>
                  <a:schemeClr val="tx1"/>
                </a:solidFill>
                <a:latin typeface="Times New Roman" panose="02020603050405020304" pitchFamily="18" charset="0"/>
                <a:cs typeface="Times New Roman" panose="02020603050405020304" pitchFamily="18" charset="0"/>
              </a:rPr>
              <a:t> minh </a:t>
            </a:r>
            <a:r>
              <a:rPr lang="en-US" dirty="0" err="1" smtClean="0">
                <a:solidFill>
                  <a:schemeClr val="tx1"/>
                </a:solidFill>
                <a:latin typeface="Times New Roman" panose="02020603050405020304" pitchFamily="18" charset="0"/>
                <a:cs typeface="Times New Roman" panose="02020603050405020304" pitchFamily="18" charset="0"/>
              </a:rPr>
              <a:t>được</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áp</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dụng</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trên</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thế</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giới</a:t>
            </a:r>
            <a:endParaRPr lang="en-US" dirty="0" smtClean="0">
              <a:solidFill>
                <a:schemeClr val="tx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dirty="0" err="1" smtClean="0">
                <a:solidFill>
                  <a:schemeClr val="tx1"/>
                </a:solidFill>
                <a:latin typeface="Times New Roman" panose="02020603050405020304" pitchFamily="18" charset="0"/>
                <a:cs typeface="Times New Roman" panose="02020603050405020304" pitchFamily="18" charset="0"/>
              </a:rPr>
              <a:t>Nông</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nghiệp</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Việt</a:t>
            </a:r>
            <a:r>
              <a:rPr lang="en-US" dirty="0" smtClean="0">
                <a:solidFill>
                  <a:schemeClr val="tx1"/>
                </a:solidFill>
                <a:latin typeface="Times New Roman" panose="02020603050405020304" pitchFamily="18" charset="0"/>
                <a:cs typeface="Times New Roman" panose="02020603050405020304" pitchFamily="18" charset="0"/>
              </a:rPr>
              <a:t> Nam 10 </a:t>
            </a:r>
            <a:r>
              <a:rPr lang="en-US" dirty="0" err="1" smtClean="0">
                <a:solidFill>
                  <a:schemeClr val="tx1"/>
                </a:solidFill>
                <a:latin typeface="Times New Roman" panose="02020603050405020304" pitchFamily="18" charset="0"/>
                <a:cs typeface="Times New Roman" panose="02020603050405020304" pitchFamily="18" charset="0"/>
              </a:rPr>
              <a:t>năm</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trở</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lại</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đây</a:t>
            </a:r>
            <a:endParaRPr lang="en-US" dirty="0" smtClean="0">
              <a:solidFill>
                <a:schemeClr val="tx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dirty="0" err="1" smtClean="0">
                <a:solidFill>
                  <a:schemeClr val="tx1"/>
                </a:solidFill>
                <a:latin typeface="Times New Roman" panose="02020603050405020304" pitchFamily="18" charset="0"/>
                <a:cs typeface="Times New Roman" panose="02020603050405020304" pitchFamily="18" charset="0"/>
              </a:rPr>
              <a:t>Công</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nghệ</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LoRa</a:t>
            </a:r>
            <a:endParaRPr lang="en-US" dirty="0" smtClean="0">
              <a:solidFill>
                <a:schemeClr val="tx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dirty="0" err="1" smtClean="0">
                <a:solidFill>
                  <a:schemeClr val="tx1"/>
                </a:solidFill>
                <a:latin typeface="Times New Roman" panose="02020603050405020304" pitchFamily="18" charset="0"/>
                <a:cs typeface="Times New Roman" panose="02020603050405020304" pitchFamily="18" charset="0"/>
              </a:rPr>
              <a:t>Giao</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thức</a:t>
            </a:r>
            <a:r>
              <a:rPr lang="en-US" dirty="0" smtClean="0">
                <a:solidFill>
                  <a:schemeClr val="tx1"/>
                </a:solidFill>
                <a:latin typeface="Times New Roman" panose="02020603050405020304" pitchFamily="18" charset="0"/>
                <a:cs typeface="Times New Roman" panose="02020603050405020304" pitchFamily="18" charset="0"/>
              </a:rPr>
              <a:t> MQTT</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7767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 calcmode="lin" valueType="num">
                                      <p:cBhvr additive="base">
                                        <p:cTn id="12"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6">
                                            <p:txEl>
                                              <p:pRg st="1" end="1"/>
                                            </p:txEl>
                                          </p:spTgt>
                                        </p:tgtEl>
                                        <p:attrNameLst>
                                          <p:attrName>style.visibility</p:attrName>
                                        </p:attrNameLst>
                                      </p:cBhvr>
                                      <p:to>
                                        <p:strVal val="visible"/>
                                      </p:to>
                                    </p:set>
                                    <p:anim calcmode="lin" valueType="num">
                                      <p:cBhvr additive="base">
                                        <p:cTn id="18"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6">
                                            <p:txEl>
                                              <p:pRg st="2" end="2"/>
                                            </p:txEl>
                                          </p:spTgt>
                                        </p:tgtEl>
                                        <p:attrNameLst>
                                          <p:attrName>style.visibility</p:attrName>
                                        </p:attrNameLst>
                                      </p:cBhvr>
                                      <p:to>
                                        <p:strVal val="visible"/>
                                      </p:to>
                                    </p:set>
                                    <p:anim calcmode="lin" valueType="num">
                                      <p:cBhvr additive="base">
                                        <p:cTn id="24"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6">
                                            <p:txEl>
                                              <p:pRg st="3" end="3"/>
                                            </p:txEl>
                                          </p:spTgt>
                                        </p:tgtEl>
                                        <p:attrNameLst>
                                          <p:attrName>style.visibility</p:attrName>
                                        </p:attrNameLst>
                                      </p:cBhvr>
                                      <p:to>
                                        <p:strVal val="visible"/>
                                      </p:to>
                                    </p:set>
                                    <p:anim calcmode="lin" valueType="num">
                                      <p:cBhvr additive="base">
                                        <p:cTn id="30"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6">
                                            <p:txEl>
                                              <p:pRg st="4" end="4"/>
                                            </p:txEl>
                                          </p:spTgt>
                                        </p:tgtEl>
                                        <p:attrNameLst>
                                          <p:attrName>style.visibility</p:attrName>
                                        </p:attrNameLst>
                                      </p:cBhvr>
                                      <p:to>
                                        <p:strVal val="visible"/>
                                      </p:to>
                                    </p:set>
                                    <p:anim calcmode="lin" valueType="num">
                                      <p:cBhvr additive="base">
                                        <p:cTn id="36"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HIỆN TRẠNG NÔNG NGHIỆP VIỆT NAM</a:t>
            </a:r>
            <a:endParaRPr lang="en-US" sz="32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vi-VN" dirty="0">
                <a:latin typeface="Times New Roman" panose="02020603050405020304" pitchFamily="18" charset="0"/>
                <a:cs typeface="Times New Roman" panose="02020603050405020304" pitchFamily="18" charset="0"/>
              </a:rPr>
              <a:t>Trong năm 2019, các mặt hàng như: gỗ, tôm, rau quả và hạt điều có kim ngạch xuất khẩu trên 3 tỷ USD trong nhóm 8 mặt hàng có kim ngạch xuất khẩu cao nhất nước</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Đ</a:t>
            </a:r>
            <a:r>
              <a:rPr lang="en-US" dirty="0" err="1" smtClean="0">
                <a:latin typeface="Times New Roman" panose="02020603050405020304" pitchFamily="18" charset="0"/>
                <a:cs typeface="Times New Roman" panose="02020603050405020304" pitchFamily="18" charset="0"/>
              </a:rPr>
              <a:t>ồng</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Cửu</a:t>
            </a:r>
            <a:r>
              <a:rPr lang="en-US" dirty="0">
                <a:latin typeface="Times New Roman" panose="02020603050405020304" pitchFamily="18" charset="0"/>
                <a:cs typeface="Times New Roman" panose="02020603050405020304" pitchFamily="18" charset="0"/>
              </a:rPr>
              <a:t> Long </a:t>
            </a:r>
            <a:r>
              <a:rPr lang="en-US" dirty="0" err="1">
                <a:latin typeface="Times New Roman" panose="02020603050405020304" pitchFamily="18" charset="0"/>
                <a:cs typeface="Times New Roman" panose="02020603050405020304" pitchFamily="18" charset="0"/>
              </a:rPr>
              <a:t>đã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chuỗi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lúa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10.000 </a:t>
            </a:r>
            <a:r>
              <a:rPr lang="en-US" dirty="0" err="1">
                <a:latin typeface="Times New Roman" panose="02020603050405020304" pitchFamily="18" charset="0"/>
                <a:cs typeface="Times New Roman" panose="02020603050405020304" pitchFamily="18" charset="0"/>
              </a:rPr>
              <a:t>hộ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trồng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lúa</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T</a:t>
            </a:r>
            <a:r>
              <a:rPr lang="vi-VN" dirty="0" smtClean="0">
                <a:latin typeface="Times New Roman" panose="02020603050405020304" pitchFamily="18" charset="0"/>
                <a:cs typeface="Times New Roman" panose="02020603050405020304" pitchFamily="18" charset="0"/>
              </a:rPr>
              <a:t>ập </a:t>
            </a:r>
            <a:r>
              <a:rPr lang="vi-VN" dirty="0">
                <a:latin typeface="Times New Roman" panose="02020603050405020304" pitchFamily="18" charset="0"/>
                <a:cs typeface="Times New Roman" panose="02020603050405020304" pitchFamily="18" charset="0"/>
              </a:rPr>
              <a:t>đoàn hay doanh nghiệp lớn đã đẩy mạnh đầu tư nông nghiệp công nghệ cao như Vinamilk, TH, Lavifood, Ba Huân,... </a:t>
            </a:r>
            <a:endParaRPr lang="en-US" dirty="0" smtClean="0">
              <a:latin typeface="Times New Roman" panose="02020603050405020304" pitchFamily="18" charset="0"/>
              <a:cs typeface="Times New Roman" panose="02020603050405020304" pitchFamily="18" charset="0"/>
            </a:endParaRPr>
          </a:p>
          <a:p>
            <a:r>
              <a:rPr lang="vi-VN" dirty="0">
                <a:latin typeface="Times New Roman" panose="02020603050405020304" pitchFamily="18" charset="0"/>
                <a:cs typeface="Times New Roman" panose="02020603050405020304" pitchFamily="18" charset="0"/>
              </a:rPr>
              <a:t>Ngoài 3 khu nông nghiệp ứng dụng công nghệ cao ở Phú Yên, Bạc Liêu và Hậu Giang được thành lập, hiện đang trình xét duyệt 3 khu nông nghiệp ứng dụng công nghệ cao ở Thái Nguyên, Quảng Ninh và Lâm Đồng</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0668" y="1930400"/>
            <a:ext cx="6350000" cy="3581400"/>
          </a:xfrm>
          <a:prstGeom prst="rect">
            <a:avLst/>
          </a:prstGeom>
        </p:spPr>
      </p:pic>
      <p:sp>
        <p:nvSpPr>
          <p:cNvPr id="5" name="TextBox 4"/>
          <p:cNvSpPr txBox="1"/>
          <p:nvPr/>
        </p:nvSpPr>
        <p:spPr>
          <a:xfrm>
            <a:off x="3347145" y="5739360"/>
            <a:ext cx="3257045" cy="369332"/>
          </a:xfrm>
          <a:prstGeom prst="rect">
            <a:avLst/>
          </a:prstGeom>
          <a:noFill/>
        </p:spPr>
        <p:txBody>
          <a:bodyPr wrap="none" rtlCol="0">
            <a:spAutoFit/>
          </a:bodyPr>
          <a:lstStyle/>
          <a:p>
            <a:r>
              <a:rPr lang="en-US" i="1" dirty="0" err="1" smtClean="0">
                <a:latin typeface="Times New Roman" panose="02020603050405020304" pitchFamily="18" charset="0"/>
                <a:cs typeface="Times New Roman" panose="02020603050405020304" pitchFamily="18" charset="0"/>
              </a:rPr>
              <a:t>Cánh</a:t>
            </a:r>
            <a:r>
              <a:rPr lang="en-US" i="1" dirty="0" smtClean="0">
                <a:latin typeface="Times New Roman" panose="02020603050405020304" pitchFamily="18" charset="0"/>
                <a:cs typeface="Times New Roman" panose="02020603050405020304" pitchFamily="18" charset="0"/>
              </a:rPr>
              <a:t> </a:t>
            </a:r>
            <a:r>
              <a:rPr lang="en-US" i="1" dirty="0" err="1" smtClean="0">
                <a:latin typeface="Times New Roman" panose="02020603050405020304" pitchFamily="18" charset="0"/>
                <a:cs typeface="Times New Roman" panose="02020603050405020304" pitchFamily="18" charset="0"/>
              </a:rPr>
              <a:t>đồng</a:t>
            </a:r>
            <a:r>
              <a:rPr lang="en-US" i="1" dirty="0" smtClean="0">
                <a:latin typeface="Times New Roman" panose="02020603050405020304" pitchFamily="18" charset="0"/>
                <a:cs typeface="Times New Roman" panose="02020603050405020304" pitchFamily="18" charset="0"/>
              </a:rPr>
              <a:t> </a:t>
            </a:r>
            <a:r>
              <a:rPr lang="en-US" i="1" dirty="0" err="1" smtClean="0">
                <a:latin typeface="Times New Roman" panose="02020603050405020304" pitchFamily="18" charset="0"/>
                <a:cs typeface="Times New Roman" panose="02020603050405020304" pitchFamily="18" charset="0"/>
              </a:rPr>
              <a:t>mẫu</a:t>
            </a:r>
            <a:r>
              <a:rPr lang="en-US" i="1" dirty="0" smtClean="0">
                <a:latin typeface="Times New Roman" panose="02020603050405020304" pitchFamily="18" charset="0"/>
                <a:cs typeface="Times New Roman" panose="02020603050405020304" pitchFamily="18" charset="0"/>
              </a:rPr>
              <a:t> </a:t>
            </a:r>
            <a:r>
              <a:rPr lang="en-US" i="1" dirty="0" err="1" smtClean="0">
                <a:latin typeface="Times New Roman" panose="02020603050405020304" pitchFamily="18" charset="0"/>
                <a:cs typeface="Times New Roman" panose="02020603050405020304" pitchFamily="18" charset="0"/>
              </a:rPr>
              <a:t>lớn</a:t>
            </a:r>
            <a:r>
              <a:rPr lang="en-US" i="1" dirty="0" smtClean="0">
                <a:latin typeface="Times New Roman" panose="02020603050405020304" pitchFamily="18" charset="0"/>
                <a:cs typeface="Times New Roman" panose="02020603050405020304" pitchFamily="18" charset="0"/>
              </a:rPr>
              <a:t> ở An </a:t>
            </a:r>
            <a:r>
              <a:rPr lang="en-US" i="1" dirty="0" err="1" smtClean="0">
                <a:latin typeface="Times New Roman" panose="02020603050405020304" pitchFamily="18" charset="0"/>
                <a:cs typeface="Times New Roman" panose="02020603050405020304" pitchFamily="18" charset="0"/>
              </a:rPr>
              <a:t>Giang</a:t>
            </a:r>
            <a:endParaRPr lang="en-US"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5118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xit" presetSubtype="4" fill="hold" grpId="1" nodeType="clickEffect">
                                  <p:stCondLst>
                                    <p:cond delay="0"/>
                                  </p:stCondLst>
                                  <p:childTnLst>
                                    <p:anim calcmode="lin" valueType="num">
                                      <p:cBhvr additive="base">
                                        <p:cTn id="35"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36" dur="500"/>
                                        <p:tgtEl>
                                          <p:spTgt spid="3">
                                            <p:txEl>
                                              <p:pRg st="0" end="0"/>
                                            </p:txEl>
                                          </p:spTgt>
                                        </p:tgtEl>
                                        <p:attrNameLst>
                                          <p:attrName>ppt_y</p:attrName>
                                        </p:attrNameLst>
                                      </p:cBhvr>
                                      <p:tavLst>
                                        <p:tav tm="0">
                                          <p:val>
                                            <p:strVal val="ppt_y"/>
                                          </p:val>
                                        </p:tav>
                                        <p:tav tm="100000">
                                          <p:val>
                                            <p:strVal val="1+ppt_h/2"/>
                                          </p:val>
                                        </p:tav>
                                      </p:tavLst>
                                    </p:anim>
                                    <p:set>
                                      <p:cBhvr>
                                        <p:cTn id="37" dur="1" fill="hold">
                                          <p:stCondLst>
                                            <p:cond delay="499"/>
                                          </p:stCondLst>
                                        </p:cTn>
                                        <p:tgtEl>
                                          <p:spTgt spid="3">
                                            <p:txEl>
                                              <p:pRg st="0" end="0"/>
                                            </p:txEl>
                                          </p:spTgt>
                                        </p:tgtEl>
                                        <p:attrNameLst>
                                          <p:attrName>style.visibility</p:attrName>
                                        </p:attrNameLst>
                                      </p:cBhvr>
                                      <p:to>
                                        <p:strVal val="hidden"/>
                                      </p:to>
                                    </p:set>
                                  </p:childTnLst>
                                </p:cTn>
                              </p:par>
                            </p:childTnLst>
                          </p:cTn>
                        </p:par>
                        <p:par>
                          <p:cTn id="38" fill="hold">
                            <p:stCondLst>
                              <p:cond delay="500"/>
                            </p:stCondLst>
                            <p:childTnLst>
                              <p:par>
                                <p:cTn id="39" presetID="2" presetClass="exit" presetSubtype="4" fill="hold" grpId="1" nodeType="afterEffect">
                                  <p:stCondLst>
                                    <p:cond delay="0"/>
                                  </p:stCondLst>
                                  <p:childTnLst>
                                    <p:anim calcmode="lin" valueType="num">
                                      <p:cBhvr additive="base">
                                        <p:cTn id="40" dur="500"/>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41" dur="500"/>
                                        <p:tgtEl>
                                          <p:spTgt spid="3">
                                            <p:txEl>
                                              <p:pRg st="1" end="1"/>
                                            </p:txEl>
                                          </p:spTgt>
                                        </p:tgtEl>
                                        <p:attrNameLst>
                                          <p:attrName>ppt_y</p:attrName>
                                        </p:attrNameLst>
                                      </p:cBhvr>
                                      <p:tavLst>
                                        <p:tav tm="0">
                                          <p:val>
                                            <p:strVal val="ppt_y"/>
                                          </p:val>
                                        </p:tav>
                                        <p:tav tm="100000">
                                          <p:val>
                                            <p:strVal val="1+ppt_h/2"/>
                                          </p:val>
                                        </p:tav>
                                      </p:tavLst>
                                    </p:anim>
                                    <p:set>
                                      <p:cBhvr>
                                        <p:cTn id="42" dur="1" fill="hold">
                                          <p:stCondLst>
                                            <p:cond delay="499"/>
                                          </p:stCondLst>
                                        </p:cTn>
                                        <p:tgtEl>
                                          <p:spTgt spid="3">
                                            <p:txEl>
                                              <p:pRg st="1" end="1"/>
                                            </p:txEl>
                                          </p:spTgt>
                                        </p:tgtEl>
                                        <p:attrNameLst>
                                          <p:attrName>style.visibility</p:attrName>
                                        </p:attrNameLst>
                                      </p:cBhvr>
                                      <p:to>
                                        <p:strVal val="hidden"/>
                                      </p:to>
                                    </p:set>
                                  </p:childTnLst>
                                </p:cTn>
                              </p:par>
                            </p:childTnLst>
                          </p:cTn>
                        </p:par>
                        <p:par>
                          <p:cTn id="43" fill="hold">
                            <p:stCondLst>
                              <p:cond delay="1000"/>
                            </p:stCondLst>
                            <p:childTnLst>
                              <p:par>
                                <p:cTn id="44" presetID="2" presetClass="exit" presetSubtype="4" fill="hold" grpId="1" nodeType="afterEffect">
                                  <p:stCondLst>
                                    <p:cond delay="0"/>
                                  </p:stCondLst>
                                  <p:childTnLst>
                                    <p:anim calcmode="lin" valueType="num">
                                      <p:cBhvr additive="base">
                                        <p:cTn id="45" dur="500"/>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46" dur="500"/>
                                        <p:tgtEl>
                                          <p:spTgt spid="3">
                                            <p:txEl>
                                              <p:pRg st="2" end="2"/>
                                            </p:txEl>
                                          </p:spTgt>
                                        </p:tgtEl>
                                        <p:attrNameLst>
                                          <p:attrName>ppt_y</p:attrName>
                                        </p:attrNameLst>
                                      </p:cBhvr>
                                      <p:tavLst>
                                        <p:tav tm="0">
                                          <p:val>
                                            <p:strVal val="ppt_y"/>
                                          </p:val>
                                        </p:tav>
                                        <p:tav tm="100000">
                                          <p:val>
                                            <p:strVal val="1+ppt_h/2"/>
                                          </p:val>
                                        </p:tav>
                                      </p:tavLst>
                                    </p:anim>
                                    <p:set>
                                      <p:cBhvr>
                                        <p:cTn id="47" dur="1" fill="hold">
                                          <p:stCondLst>
                                            <p:cond delay="499"/>
                                          </p:stCondLst>
                                        </p:cTn>
                                        <p:tgtEl>
                                          <p:spTgt spid="3">
                                            <p:txEl>
                                              <p:pRg st="2" end="2"/>
                                            </p:txEl>
                                          </p:spTgt>
                                        </p:tgtEl>
                                        <p:attrNameLst>
                                          <p:attrName>style.visibility</p:attrName>
                                        </p:attrNameLst>
                                      </p:cBhvr>
                                      <p:to>
                                        <p:strVal val="hidden"/>
                                      </p:to>
                                    </p:set>
                                  </p:childTnLst>
                                </p:cTn>
                              </p:par>
                            </p:childTnLst>
                          </p:cTn>
                        </p:par>
                        <p:par>
                          <p:cTn id="48" fill="hold">
                            <p:stCondLst>
                              <p:cond delay="1500"/>
                            </p:stCondLst>
                            <p:childTnLst>
                              <p:par>
                                <p:cTn id="49" presetID="2" presetClass="exit" presetSubtype="4" fill="hold" grpId="1" nodeType="afterEffect">
                                  <p:stCondLst>
                                    <p:cond delay="0"/>
                                  </p:stCondLst>
                                  <p:childTnLst>
                                    <p:anim calcmode="lin" valueType="num">
                                      <p:cBhvr additive="base">
                                        <p:cTn id="50" dur="500"/>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51" dur="500"/>
                                        <p:tgtEl>
                                          <p:spTgt spid="3">
                                            <p:txEl>
                                              <p:pRg st="3" end="3"/>
                                            </p:txEl>
                                          </p:spTgt>
                                        </p:tgtEl>
                                        <p:attrNameLst>
                                          <p:attrName>ppt_y</p:attrName>
                                        </p:attrNameLst>
                                      </p:cBhvr>
                                      <p:tavLst>
                                        <p:tav tm="0">
                                          <p:val>
                                            <p:strVal val="ppt_y"/>
                                          </p:val>
                                        </p:tav>
                                        <p:tav tm="100000">
                                          <p:val>
                                            <p:strVal val="1+ppt_h/2"/>
                                          </p:val>
                                        </p:tav>
                                      </p:tavLst>
                                    </p:anim>
                                    <p:set>
                                      <p:cBhvr>
                                        <p:cTn id="52" dur="1" fill="hold">
                                          <p:stCondLst>
                                            <p:cond delay="499"/>
                                          </p:stCondLst>
                                        </p:cTn>
                                        <p:tgtEl>
                                          <p:spTgt spid="3">
                                            <p:txEl>
                                              <p:pRg st="3" end="3"/>
                                            </p:txEl>
                                          </p:spTgt>
                                        </p:tgtEl>
                                        <p:attrNameLst>
                                          <p:attrName>style.visibility</p:attrName>
                                        </p:attrNameLst>
                                      </p:cBhvr>
                                      <p:to>
                                        <p:strVal val="hidden"/>
                                      </p:to>
                                    </p:set>
                                  </p:childTnLst>
                                </p:cTn>
                              </p:par>
                            </p:childTnLst>
                          </p:cTn>
                        </p:par>
                        <p:par>
                          <p:cTn id="53" fill="hold">
                            <p:stCondLst>
                              <p:cond delay="2000"/>
                            </p:stCondLst>
                            <p:childTnLst>
                              <p:par>
                                <p:cTn id="54" presetID="2" presetClass="entr" presetSubtype="4" fill="hold" nodeType="afterEffect">
                                  <p:stCondLst>
                                    <p:cond delay="0"/>
                                  </p:stCondLst>
                                  <p:childTnLst>
                                    <p:set>
                                      <p:cBhvr>
                                        <p:cTn id="55" dur="1" fill="hold">
                                          <p:stCondLst>
                                            <p:cond delay="0"/>
                                          </p:stCondLst>
                                        </p:cTn>
                                        <p:tgtEl>
                                          <p:spTgt spid="4"/>
                                        </p:tgtEl>
                                        <p:attrNameLst>
                                          <p:attrName>style.visibility</p:attrName>
                                        </p:attrNameLst>
                                      </p:cBhvr>
                                      <p:to>
                                        <p:strVal val="visible"/>
                                      </p:to>
                                    </p:set>
                                    <p:anim calcmode="lin" valueType="num">
                                      <p:cBhvr additive="base">
                                        <p:cTn id="56" dur="500" fill="hold"/>
                                        <p:tgtEl>
                                          <p:spTgt spid="4"/>
                                        </p:tgtEl>
                                        <p:attrNameLst>
                                          <p:attrName>ppt_x</p:attrName>
                                        </p:attrNameLst>
                                      </p:cBhvr>
                                      <p:tavLst>
                                        <p:tav tm="0">
                                          <p:val>
                                            <p:strVal val="#ppt_x"/>
                                          </p:val>
                                        </p:tav>
                                        <p:tav tm="100000">
                                          <p:val>
                                            <p:strVal val="#ppt_x"/>
                                          </p:val>
                                        </p:tav>
                                      </p:tavLst>
                                    </p:anim>
                                    <p:anim calcmode="lin" valueType="num">
                                      <p:cBhvr additive="base">
                                        <p:cTn id="57" dur="500" fill="hold"/>
                                        <p:tgtEl>
                                          <p:spTgt spid="4"/>
                                        </p:tgtEl>
                                        <p:attrNameLst>
                                          <p:attrName>ppt_y</p:attrName>
                                        </p:attrNameLst>
                                      </p:cBhvr>
                                      <p:tavLst>
                                        <p:tav tm="0">
                                          <p:val>
                                            <p:strVal val="1+#ppt_h/2"/>
                                          </p:val>
                                        </p:tav>
                                        <p:tav tm="100000">
                                          <p:val>
                                            <p:strVal val="#ppt_y"/>
                                          </p:val>
                                        </p:tav>
                                      </p:tavLst>
                                    </p:anim>
                                  </p:childTnLst>
                                </p:cTn>
                              </p:par>
                            </p:childTnLst>
                          </p:cTn>
                        </p:par>
                        <p:par>
                          <p:cTn id="58" fill="hold">
                            <p:stCondLst>
                              <p:cond delay="2500"/>
                            </p:stCondLst>
                            <p:childTnLst>
                              <p:par>
                                <p:cTn id="59" presetID="2" presetClass="entr" presetSubtype="4" fill="hold" grpId="0" nodeType="afterEffect">
                                  <p:stCondLst>
                                    <p:cond delay="0"/>
                                  </p:stCondLst>
                                  <p:childTnLst>
                                    <p:set>
                                      <p:cBhvr>
                                        <p:cTn id="60" dur="1" fill="hold">
                                          <p:stCondLst>
                                            <p:cond delay="0"/>
                                          </p:stCondLst>
                                        </p:cTn>
                                        <p:tgtEl>
                                          <p:spTgt spid="5"/>
                                        </p:tgtEl>
                                        <p:attrNameLst>
                                          <p:attrName>style.visibility</p:attrName>
                                        </p:attrNameLst>
                                      </p:cBhvr>
                                      <p:to>
                                        <p:strVal val="visible"/>
                                      </p:to>
                                    </p:set>
                                    <p:anim calcmode="lin" valueType="num">
                                      <p:cBhvr additive="base">
                                        <p:cTn id="61" dur="500" fill="hold"/>
                                        <p:tgtEl>
                                          <p:spTgt spid="5"/>
                                        </p:tgtEl>
                                        <p:attrNameLst>
                                          <p:attrName>ppt_x</p:attrName>
                                        </p:attrNameLst>
                                      </p:cBhvr>
                                      <p:tavLst>
                                        <p:tav tm="0">
                                          <p:val>
                                            <p:strVal val="#ppt_x"/>
                                          </p:val>
                                        </p:tav>
                                        <p:tav tm="100000">
                                          <p:val>
                                            <p:strVal val="#ppt_x"/>
                                          </p:val>
                                        </p:tav>
                                      </p:tavLst>
                                    </p:anim>
                                    <p:anim calcmode="lin" valueType="num">
                                      <p:cBhvr additive="base">
                                        <p:cTn id="6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uiExpand="1" build="p"/>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NÔNG NGHIỆP THÔNG MINH ĐƯỢC ÁP DỤNG TRÊN THẾ GIỚI</a:t>
            </a:r>
            <a:endParaRPr lang="en-US" sz="32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cỗ</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máy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lớn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khổng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lồ</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r>
              <a:rPr lang="vi-VN" dirty="0">
                <a:latin typeface="Times New Roman" panose="02020603050405020304" pitchFamily="18" charset="0"/>
                <a:cs typeface="Times New Roman" panose="02020603050405020304" pitchFamily="18" charset="0"/>
              </a:rPr>
              <a:t>Canh tác nhà kính: là biện pháp tối ưu nhằm kiểm soát điều kiện tự nhiên gây ảnh hưởng đến cây trồng, bảo vệ cây khỏi sâu, bệnh hại không mong </a:t>
            </a:r>
            <a:r>
              <a:rPr lang="vi-VN" dirty="0" smtClean="0">
                <a:latin typeface="Times New Roman" panose="02020603050405020304" pitchFamily="18" charset="0"/>
                <a:cs typeface="Times New Roman" panose="02020603050405020304" pitchFamily="18" charset="0"/>
              </a:rPr>
              <a:t>muốn</a:t>
            </a:r>
            <a:endParaRPr lang="en-US" dirty="0" smtClean="0">
              <a:latin typeface="Times New Roman" panose="02020603050405020304" pitchFamily="18" charset="0"/>
              <a:cs typeface="Times New Roman" panose="02020603050405020304" pitchFamily="18" charset="0"/>
            </a:endParaRPr>
          </a:p>
          <a:p>
            <a:r>
              <a:rPr lang="vi-VN" dirty="0">
                <a:latin typeface="Times New Roman" panose="02020603050405020304" pitchFamily="18" charset="0"/>
                <a:cs typeface="Times New Roman" panose="02020603050405020304" pitchFamily="18" charset="0"/>
              </a:rPr>
              <a:t>Tế bào quang điện: được xem như mặt trời nhân tạo, giúp tối ưu hóa không gian</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r>
              <a:rPr lang="vi-VN" dirty="0">
                <a:latin typeface="Times New Roman" panose="02020603050405020304" pitchFamily="18" charset="0"/>
                <a:cs typeface="Times New Roman" panose="02020603050405020304" pitchFamily="18" charset="0"/>
              </a:rPr>
              <a:t>Sử dụng robot nông nghiệp, drone nông nghiệp: giảm thiểu sức lao động của con người, được áp dụng ở rất nhiều các quốc gia trên thế giới.</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1515" y="1930400"/>
            <a:ext cx="7288306" cy="4099672"/>
          </a:xfrm>
          <a:prstGeom prst="rect">
            <a:avLst/>
          </a:prstGeom>
        </p:spPr>
      </p:pic>
      <p:sp>
        <p:nvSpPr>
          <p:cNvPr id="5" name="TextBox 4"/>
          <p:cNvSpPr txBox="1"/>
          <p:nvPr/>
        </p:nvSpPr>
        <p:spPr>
          <a:xfrm>
            <a:off x="3112786" y="6086885"/>
            <a:ext cx="3725764" cy="369332"/>
          </a:xfrm>
          <a:prstGeom prst="rect">
            <a:avLst/>
          </a:prstGeom>
          <a:noFill/>
        </p:spPr>
        <p:txBody>
          <a:bodyPr wrap="none" rtlCol="0">
            <a:spAutoFit/>
          </a:bodyPr>
          <a:lstStyle/>
          <a:p>
            <a:r>
              <a:rPr lang="en-US" i="1" dirty="0" err="1" smtClean="0">
                <a:latin typeface="Times New Roman" panose="02020603050405020304" pitchFamily="18" charset="0"/>
                <a:cs typeface="Times New Roman" panose="02020603050405020304" pitchFamily="18" charset="0"/>
              </a:rPr>
              <a:t>Trang</a:t>
            </a:r>
            <a:r>
              <a:rPr lang="en-US" i="1" dirty="0" smtClean="0">
                <a:latin typeface="Times New Roman" panose="02020603050405020304" pitchFamily="18" charset="0"/>
                <a:cs typeface="Times New Roman" panose="02020603050405020304" pitchFamily="18" charset="0"/>
              </a:rPr>
              <a:t> </a:t>
            </a:r>
            <a:r>
              <a:rPr lang="en-US" i="1" dirty="0" err="1" smtClean="0">
                <a:latin typeface="Times New Roman" panose="02020603050405020304" pitchFamily="18" charset="0"/>
                <a:cs typeface="Times New Roman" panose="02020603050405020304" pitchFamily="18" charset="0"/>
              </a:rPr>
              <a:t>trại</a:t>
            </a:r>
            <a:r>
              <a:rPr lang="en-US" i="1" dirty="0" smtClean="0">
                <a:latin typeface="Times New Roman" panose="02020603050405020304" pitchFamily="18" charset="0"/>
                <a:cs typeface="Times New Roman" panose="02020603050405020304" pitchFamily="18" charset="0"/>
              </a:rPr>
              <a:t> </a:t>
            </a:r>
            <a:r>
              <a:rPr lang="en-US" i="1" dirty="0" err="1" smtClean="0">
                <a:latin typeface="Times New Roman" panose="02020603050405020304" pitchFamily="18" charset="0"/>
                <a:cs typeface="Times New Roman" panose="02020603050405020304" pitchFamily="18" charset="0"/>
              </a:rPr>
              <a:t>công</a:t>
            </a:r>
            <a:r>
              <a:rPr lang="en-US" i="1" dirty="0" smtClean="0">
                <a:latin typeface="Times New Roman" panose="02020603050405020304" pitchFamily="18" charset="0"/>
                <a:cs typeface="Times New Roman" panose="02020603050405020304" pitchFamily="18" charset="0"/>
              </a:rPr>
              <a:t> </a:t>
            </a:r>
            <a:r>
              <a:rPr lang="en-US" i="1" dirty="0" err="1" smtClean="0">
                <a:latin typeface="Times New Roman" panose="02020603050405020304" pitchFamily="18" charset="0"/>
                <a:cs typeface="Times New Roman" panose="02020603050405020304" pitchFamily="18" charset="0"/>
              </a:rPr>
              <a:t>nghệ</a:t>
            </a:r>
            <a:r>
              <a:rPr lang="en-US" i="1" dirty="0" smtClean="0">
                <a:latin typeface="Times New Roman" panose="02020603050405020304" pitchFamily="18" charset="0"/>
                <a:cs typeface="Times New Roman" panose="02020603050405020304" pitchFamily="18" charset="0"/>
              </a:rPr>
              <a:t> </a:t>
            </a:r>
            <a:r>
              <a:rPr lang="en-US" i="1" dirty="0" err="1" smtClean="0">
                <a:latin typeface="Times New Roman" panose="02020603050405020304" pitchFamily="18" charset="0"/>
                <a:cs typeface="Times New Roman" panose="02020603050405020304" pitchFamily="18" charset="0"/>
              </a:rPr>
              <a:t>cao</a:t>
            </a:r>
            <a:r>
              <a:rPr lang="en-US" i="1" dirty="0" smtClean="0">
                <a:latin typeface="Times New Roman" panose="02020603050405020304" pitchFamily="18" charset="0"/>
                <a:cs typeface="Times New Roman" panose="02020603050405020304" pitchFamily="18" charset="0"/>
              </a:rPr>
              <a:t> </a:t>
            </a:r>
            <a:r>
              <a:rPr lang="en-US" i="1" dirty="0" err="1" smtClean="0">
                <a:latin typeface="Times New Roman" panose="02020603050405020304" pitchFamily="18" charset="0"/>
                <a:cs typeface="Times New Roman" panose="02020603050405020304" pitchFamily="18" charset="0"/>
              </a:rPr>
              <a:t>trên</a:t>
            </a:r>
            <a:r>
              <a:rPr lang="en-US" i="1" dirty="0" smtClean="0">
                <a:latin typeface="Times New Roman" panose="02020603050405020304" pitchFamily="18" charset="0"/>
                <a:cs typeface="Times New Roman" panose="02020603050405020304" pitchFamily="18" charset="0"/>
              </a:rPr>
              <a:t> </a:t>
            </a:r>
            <a:r>
              <a:rPr lang="en-US" i="1" dirty="0" err="1" smtClean="0">
                <a:latin typeface="Times New Roman" panose="02020603050405020304" pitchFamily="18" charset="0"/>
                <a:cs typeface="Times New Roman" panose="02020603050405020304" pitchFamily="18" charset="0"/>
              </a:rPr>
              <a:t>thế</a:t>
            </a:r>
            <a:r>
              <a:rPr lang="en-US" i="1" dirty="0" smtClean="0">
                <a:latin typeface="Times New Roman" panose="02020603050405020304" pitchFamily="18" charset="0"/>
                <a:cs typeface="Times New Roman" panose="02020603050405020304" pitchFamily="18" charset="0"/>
              </a:rPr>
              <a:t> </a:t>
            </a:r>
            <a:r>
              <a:rPr lang="en-US" i="1" dirty="0" err="1" smtClean="0">
                <a:latin typeface="Times New Roman" panose="02020603050405020304" pitchFamily="18" charset="0"/>
                <a:cs typeface="Times New Roman" panose="02020603050405020304" pitchFamily="18" charset="0"/>
              </a:rPr>
              <a:t>giới</a:t>
            </a:r>
            <a:endParaRPr lang="en-US" i="1"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27668" y="1694236"/>
            <a:ext cx="6096000" cy="4572000"/>
          </a:xfrm>
          <a:prstGeom prst="rect">
            <a:avLst/>
          </a:prstGeom>
        </p:spPr>
      </p:pic>
      <p:sp>
        <p:nvSpPr>
          <p:cNvPr id="7" name="TextBox 6"/>
          <p:cNvSpPr txBox="1"/>
          <p:nvPr/>
        </p:nvSpPr>
        <p:spPr>
          <a:xfrm>
            <a:off x="3377313" y="6311759"/>
            <a:ext cx="3196709" cy="369332"/>
          </a:xfrm>
          <a:prstGeom prst="rect">
            <a:avLst/>
          </a:prstGeom>
          <a:noFill/>
        </p:spPr>
        <p:txBody>
          <a:bodyPr wrap="none" rtlCol="0">
            <a:spAutoFit/>
          </a:bodyPr>
          <a:lstStyle/>
          <a:p>
            <a:r>
              <a:rPr lang="en-US" i="1" dirty="0" err="1">
                <a:latin typeface="Times New Roman" panose="02020603050405020304" pitchFamily="18" charset="0"/>
                <a:cs typeface="Times New Roman" panose="02020603050405020304" pitchFamily="18" charset="0"/>
              </a:rPr>
              <a:t>Nhà</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kính</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giữa</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sa</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mạc</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của</a:t>
            </a:r>
            <a:r>
              <a:rPr lang="en-US" i="1" dirty="0">
                <a:latin typeface="Times New Roman" panose="02020603050405020304" pitchFamily="18" charset="0"/>
                <a:cs typeface="Times New Roman" panose="02020603050405020304" pitchFamily="18" charset="0"/>
              </a:rPr>
              <a:t> Israel</a:t>
            </a:r>
          </a:p>
        </p:txBody>
      </p:sp>
    </p:spTree>
    <p:extLst>
      <p:ext uri="{BB962C8B-B14F-4D97-AF65-F5344CB8AC3E}">
        <p14:creationId xmlns:p14="http://schemas.microsoft.com/office/powerpoint/2010/main" val="3955984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xit" presetSubtype="4" fill="hold" grpId="1" nodeType="clickEffect">
                                  <p:stCondLst>
                                    <p:cond delay="0"/>
                                  </p:stCondLst>
                                  <p:childTnLst>
                                    <p:anim calcmode="lin" valueType="num">
                                      <p:cBhvr additive="base">
                                        <p:cTn id="35"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36" dur="500"/>
                                        <p:tgtEl>
                                          <p:spTgt spid="3">
                                            <p:txEl>
                                              <p:pRg st="0" end="0"/>
                                            </p:txEl>
                                          </p:spTgt>
                                        </p:tgtEl>
                                        <p:attrNameLst>
                                          <p:attrName>ppt_y</p:attrName>
                                        </p:attrNameLst>
                                      </p:cBhvr>
                                      <p:tavLst>
                                        <p:tav tm="0">
                                          <p:val>
                                            <p:strVal val="ppt_y"/>
                                          </p:val>
                                        </p:tav>
                                        <p:tav tm="100000">
                                          <p:val>
                                            <p:strVal val="1+ppt_h/2"/>
                                          </p:val>
                                        </p:tav>
                                      </p:tavLst>
                                    </p:anim>
                                    <p:set>
                                      <p:cBhvr>
                                        <p:cTn id="37" dur="1" fill="hold">
                                          <p:stCondLst>
                                            <p:cond delay="499"/>
                                          </p:stCondLst>
                                        </p:cTn>
                                        <p:tgtEl>
                                          <p:spTgt spid="3">
                                            <p:txEl>
                                              <p:pRg st="0" end="0"/>
                                            </p:txEl>
                                          </p:spTgt>
                                        </p:tgtEl>
                                        <p:attrNameLst>
                                          <p:attrName>style.visibility</p:attrName>
                                        </p:attrNameLst>
                                      </p:cBhvr>
                                      <p:to>
                                        <p:strVal val="hidden"/>
                                      </p:to>
                                    </p:set>
                                  </p:childTnLst>
                                </p:cTn>
                              </p:par>
                            </p:childTnLst>
                          </p:cTn>
                        </p:par>
                        <p:par>
                          <p:cTn id="38" fill="hold">
                            <p:stCondLst>
                              <p:cond delay="500"/>
                            </p:stCondLst>
                            <p:childTnLst>
                              <p:par>
                                <p:cTn id="39" presetID="2" presetClass="exit" presetSubtype="4" fill="hold" grpId="1" nodeType="afterEffect">
                                  <p:stCondLst>
                                    <p:cond delay="0"/>
                                  </p:stCondLst>
                                  <p:childTnLst>
                                    <p:anim calcmode="lin" valueType="num">
                                      <p:cBhvr additive="base">
                                        <p:cTn id="40" dur="500"/>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41" dur="500"/>
                                        <p:tgtEl>
                                          <p:spTgt spid="3">
                                            <p:txEl>
                                              <p:pRg st="1" end="1"/>
                                            </p:txEl>
                                          </p:spTgt>
                                        </p:tgtEl>
                                        <p:attrNameLst>
                                          <p:attrName>ppt_y</p:attrName>
                                        </p:attrNameLst>
                                      </p:cBhvr>
                                      <p:tavLst>
                                        <p:tav tm="0">
                                          <p:val>
                                            <p:strVal val="ppt_y"/>
                                          </p:val>
                                        </p:tav>
                                        <p:tav tm="100000">
                                          <p:val>
                                            <p:strVal val="1+ppt_h/2"/>
                                          </p:val>
                                        </p:tav>
                                      </p:tavLst>
                                    </p:anim>
                                    <p:set>
                                      <p:cBhvr>
                                        <p:cTn id="42" dur="1" fill="hold">
                                          <p:stCondLst>
                                            <p:cond delay="499"/>
                                          </p:stCondLst>
                                        </p:cTn>
                                        <p:tgtEl>
                                          <p:spTgt spid="3">
                                            <p:txEl>
                                              <p:pRg st="1" end="1"/>
                                            </p:txEl>
                                          </p:spTgt>
                                        </p:tgtEl>
                                        <p:attrNameLst>
                                          <p:attrName>style.visibility</p:attrName>
                                        </p:attrNameLst>
                                      </p:cBhvr>
                                      <p:to>
                                        <p:strVal val="hidden"/>
                                      </p:to>
                                    </p:set>
                                  </p:childTnLst>
                                </p:cTn>
                              </p:par>
                            </p:childTnLst>
                          </p:cTn>
                        </p:par>
                        <p:par>
                          <p:cTn id="43" fill="hold">
                            <p:stCondLst>
                              <p:cond delay="1000"/>
                            </p:stCondLst>
                            <p:childTnLst>
                              <p:par>
                                <p:cTn id="44" presetID="2" presetClass="exit" presetSubtype="4" fill="hold" grpId="1" nodeType="afterEffect">
                                  <p:stCondLst>
                                    <p:cond delay="0"/>
                                  </p:stCondLst>
                                  <p:childTnLst>
                                    <p:anim calcmode="lin" valueType="num">
                                      <p:cBhvr additive="base">
                                        <p:cTn id="45" dur="500"/>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46" dur="500"/>
                                        <p:tgtEl>
                                          <p:spTgt spid="3">
                                            <p:txEl>
                                              <p:pRg st="2" end="2"/>
                                            </p:txEl>
                                          </p:spTgt>
                                        </p:tgtEl>
                                        <p:attrNameLst>
                                          <p:attrName>ppt_y</p:attrName>
                                        </p:attrNameLst>
                                      </p:cBhvr>
                                      <p:tavLst>
                                        <p:tav tm="0">
                                          <p:val>
                                            <p:strVal val="ppt_y"/>
                                          </p:val>
                                        </p:tav>
                                        <p:tav tm="100000">
                                          <p:val>
                                            <p:strVal val="1+ppt_h/2"/>
                                          </p:val>
                                        </p:tav>
                                      </p:tavLst>
                                    </p:anim>
                                    <p:set>
                                      <p:cBhvr>
                                        <p:cTn id="47" dur="1" fill="hold">
                                          <p:stCondLst>
                                            <p:cond delay="499"/>
                                          </p:stCondLst>
                                        </p:cTn>
                                        <p:tgtEl>
                                          <p:spTgt spid="3">
                                            <p:txEl>
                                              <p:pRg st="2" end="2"/>
                                            </p:txEl>
                                          </p:spTgt>
                                        </p:tgtEl>
                                        <p:attrNameLst>
                                          <p:attrName>style.visibility</p:attrName>
                                        </p:attrNameLst>
                                      </p:cBhvr>
                                      <p:to>
                                        <p:strVal val="hidden"/>
                                      </p:to>
                                    </p:set>
                                  </p:childTnLst>
                                </p:cTn>
                              </p:par>
                            </p:childTnLst>
                          </p:cTn>
                        </p:par>
                        <p:par>
                          <p:cTn id="48" fill="hold">
                            <p:stCondLst>
                              <p:cond delay="1500"/>
                            </p:stCondLst>
                            <p:childTnLst>
                              <p:par>
                                <p:cTn id="49" presetID="2" presetClass="exit" presetSubtype="4" fill="hold" grpId="1" nodeType="afterEffect">
                                  <p:stCondLst>
                                    <p:cond delay="0"/>
                                  </p:stCondLst>
                                  <p:childTnLst>
                                    <p:anim calcmode="lin" valueType="num">
                                      <p:cBhvr additive="base">
                                        <p:cTn id="50" dur="500"/>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51" dur="500"/>
                                        <p:tgtEl>
                                          <p:spTgt spid="3">
                                            <p:txEl>
                                              <p:pRg st="3" end="3"/>
                                            </p:txEl>
                                          </p:spTgt>
                                        </p:tgtEl>
                                        <p:attrNameLst>
                                          <p:attrName>ppt_y</p:attrName>
                                        </p:attrNameLst>
                                      </p:cBhvr>
                                      <p:tavLst>
                                        <p:tav tm="0">
                                          <p:val>
                                            <p:strVal val="ppt_y"/>
                                          </p:val>
                                        </p:tav>
                                        <p:tav tm="100000">
                                          <p:val>
                                            <p:strVal val="1+ppt_h/2"/>
                                          </p:val>
                                        </p:tav>
                                      </p:tavLst>
                                    </p:anim>
                                    <p:set>
                                      <p:cBhvr>
                                        <p:cTn id="52" dur="1" fill="hold">
                                          <p:stCondLst>
                                            <p:cond delay="499"/>
                                          </p:stCondLst>
                                        </p:cTn>
                                        <p:tgtEl>
                                          <p:spTgt spid="3">
                                            <p:txEl>
                                              <p:pRg st="3" end="3"/>
                                            </p:txEl>
                                          </p:spTgt>
                                        </p:tgtEl>
                                        <p:attrNameLst>
                                          <p:attrName>style.visibility</p:attrName>
                                        </p:attrNameLst>
                                      </p:cBhvr>
                                      <p:to>
                                        <p:strVal val="hidden"/>
                                      </p:to>
                                    </p:set>
                                  </p:childTnLst>
                                </p:cTn>
                              </p:par>
                            </p:childTnLst>
                          </p:cTn>
                        </p:par>
                        <p:par>
                          <p:cTn id="53" fill="hold">
                            <p:stCondLst>
                              <p:cond delay="2000"/>
                            </p:stCondLst>
                            <p:childTnLst>
                              <p:par>
                                <p:cTn id="54" presetID="2" presetClass="entr" presetSubtype="4" fill="hold" nodeType="afterEffect">
                                  <p:stCondLst>
                                    <p:cond delay="0"/>
                                  </p:stCondLst>
                                  <p:childTnLst>
                                    <p:set>
                                      <p:cBhvr>
                                        <p:cTn id="55" dur="1" fill="hold">
                                          <p:stCondLst>
                                            <p:cond delay="0"/>
                                          </p:stCondLst>
                                        </p:cTn>
                                        <p:tgtEl>
                                          <p:spTgt spid="4"/>
                                        </p:tgtEl>
                                        <p:attrNameLst>
                                          <p:attrName>style.visibility</p:attrName>
                                        </p:attrNameLst>
                                      </p:cBhvr>
                                      <p:to>
                                        <p:strVal val="visible"/>
                                      </p:to>
                                    </p:set>
                                    <p:anim calcmode="lin" valueType="num">
                                      <p:cBhvr additive="base">
                                        <p:cTn id="56" dur="500" fill="hold"/>
                                        <p:tgtEl>
                                          <p:spTgt spid="4"/>
                                        </p:tgtEl>
                                        <p:attrNameLst>
                                          <p:attrName>ppt_x</p:attrName>
                                        </p:attrNameLst>
                                      </p:cBhvr>
                                      <p:tavLst>
                                        <p:tav tm="0">
                                          <p:val>
                                            <p:strVal val="#ppt_x"/>
                                          </p:val>
                                        </p:tav>
                                        <p:tav tm="100000">
                                          <p:val>
                                            <p:strVal val="#ppt_x"/>
                                          </p:val>
                                        </p:tav>
                                      </p:tavLst>
                                    </p:anim>
                                    <p:anim calcmode="lin" valueType="num">
                                      <p:cBhvr additive="base">
                                        <p:cTn id="57" dur="500" fill="hold"/>
                                        <p:tgtEl>
                                          <p:spTgt spid="4"/>
                                        </p:tgtEl>
                                        <p:attrNameLst>
                                          <p:attrName>ppt_y</p:attrName>
                                        </p:attrNameLst>
                                      </p:cBhvr>
                                      <p:tavLst>
                                        <p:tav tm="0">
                                          <p:val>
                                            <p:strVal val="1+#ppt_h/2"/>
                                          </p:val>
                                        </p:tav>
                                        <p:tav tm="100000">
                                          <p:val>
                                            <p:strVal val="#ppt_y"/>
                                          </p:val>
                                        </p:tav>
                                      </p:tavLst>
                                    </p:anim>
                                  </p:childTnLst>
                                </p:cTn>
                              </p:par>
                            </p:childTnLst>
                          </p:cTn>
                        </p:par>
                        <p:par>
                          <p:cTn id="58" fill="hold">
                            <p:stCondLst>
                              <p:cond delay="2500"/>
                            </p:stCondLst>
                            <p:childTnLst>
                              <p:par>
                                <p:cTn id="59" presetID="2" presetClass="entr" presetSubtype="4" fill="hold" grpId="0" nodeType="afterEffect">
                                  <p:stCondLst>
                                    <p:cond delay="0"/>
                                  </p:stCondLst>
                                  <p:childTnLst>
                                    <p:set>
                                      <p:cBhvr>
                                        <p:cTn id="60" dur="1" fill="hold">
                                          <p:stCondLst>
                                            <p:cond delay="0"/>
                                          </p:stCondLst>
                                        </p:cTn>
                                        <p:tgtEl>
                                          <p:spTgt spid="5"/>
                                        </p:tgtEl>
                                        <p:attrNameLst>
                                          <p:attrName>style.visibility</p:attrName>
                                        </p:attrNameLst>
                                      </p:cBhvr>
                                      <p:to>
                                        <p:strVal val="visible"/>
                                      </p:to>
                                    </p:set>
                                    <p:anim calcmode="lin" valueType="num">
                                      <p:cBhvr additive="base">
                                        <p:cTn id="61" dur="500" fill="hold"/>
                                        <p:tgtEl>
                                          <p:spTgt spid="5"/>
                                        </p:tgtEl>
                                        <p:attrNameLst>
                                          <p:attrName>ppt_x</p:attrName>
                                        </p:attrNameLst>
                                      </p:cBhvr>
                                      <p:tavLst>
                                        <p:tav tm="0">
                                          <p:val>
                                            <p:strVal val="#ppt_x"/>
                                          </p:val>
                                        </p:tav>
                                        <p:tav tm="100000">
                                          <p:val>
                                            <p:strVal val="#ppt_x"/>
                                          </p:val>
                                        </p:tav>
                                      </p:tavLst>
                                    </p:anim>
                                    <p:anim calcmode="lin" valueType="num">
                                      <p:cBhvr additive="base">
                                        <p:cTn id="6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xit" presetSubtype="4" fill="hold" nodeType="clickEffect">
                                  <p:stCondLst>
                                    <p:cond delay="0"/>
                                  </p:stCondLst>
                                  <p:childTnLst>
                                    <p:anim calcmode="lin" valueType="num">
                                      <p:cBhvr additive="base">
                                        <p:cTn id="66" dur="500"/>
                                        <p:tgtEl>
                                          <p:spTgt spid="4"/>
                                        </p:tgtEl>
                                        <p:attrNameLst>
                                          <p:attrName>ppt_x</p:attrName>
                                        </p:attrNameLst>
                                      </p:cBhvr>
                                      <p:tavLst>
                                        <p:tav tm="0">
                                          <p:val>
                                            <p:strVal val="ppt_x"/>
                                          </p:val>
                                        </p:tav>
                                        <p:tav tm="100000">
                                          <p:val>
                                            <p:strVal val="ppt_x"/>
                                          </p:val>
                                        </p:tav>
                                      </p:tavLst>
                                    </p:anim>
                                    <p:anim calcmode="lin" valueType="num">
                                      <p:cBhvr additive="base">
                                        <p:cTn id="67" dur="500"/>
                                        <p:tgtEl>
                                          <p:spTgt spid="4"/>
                                        </p:tgtEl>
                                        <p:attrNameLst>
                                          <p:attrName>ppt_y</p:attrName>
                                        </p:attrNameLst>
                                      </p:cBhvr>
                                      <p:tavLst>
                                        <p:tav tm="0">
                                          <p:val>
                                            <p:strVal val="ppt_y"/>
                                          </p:val>
                                        </p:tav>
                                        <p:tav tm="100000">
                                          <p:val>
                                            <p:strVal val="1+ppt_h/2"/>
                                          </p:val>
                                        </p:tav>
                                      </p:tavLst>
                                    </p:anim>
                                    <p:set>
                                      <p:cBhvr>
                                        <p:cTn id="68" dur="1" fill="hold">
                                          <p:stCondLst>
                                            <p:cond delay="499"/>
                                          </p:stCondLst>
                                        </p:cTn>
                                        <p:tgtEl>
                                          <p:spTgt spid="4"/>
                                        </p:tgtEl>
                                        <p:attrNameLst>
                                          <p:attrName>style.visibility</p:attrName>
                                        </p:attrNameLst>
                                      </p:cBhvr>
                                      <p:to>
                                        <p:strVal val="hidden"/>
                                      </p:to>
                                    </p:set>
                                  </p:childTnLst>
                                </p:cTn>
                              </p:par>
                            </p:childTnLst>
                          </p:cTn>
                        </p:par>
                        <p:par>
                          <p:cTn id="69" fill="hold">
                            <p:stCondLst>
                              <p:cond delay="500"/>
                            </p:stCondLst>
                            <p:childTnLst>
                              <p:par>
                                <p:cTn id="70" presetID="2" presetClass="exit" presetSubtype="4" fill="hold" grpId="1" nodeType="afterEffect">
                                  <p:stCondLst>
                                    <p:cond delay="0"/>
                                  </p:stCondLst>
                                  <p:childTnLst>
                                    <p:anim calcmode="lin" valueType="num">
                                      <p:cBhvr additive="base">
                                        <p:cTn id="71" dur="500"/>
                                        <p:tgtEl>
                                          <p:spTgt spid="5"/>
                                        </p:tgtEl>
                                        <p:attrNameLst>
                                          <p:attrName>ppt_x</p:attrName>
                                        </p:attrNameLst>
                                      </p:cBhvr>
                                      <p:tavLst>
                                        <p:tav tm="0">
                                          <p:val>
                                            <p:strVal val="ppt_x"/>
                                          </p:val>
                                        </p:tav>
                                        <p:tav tm="100000">
                                          <p:val>
                                            <p:strVal val="ppt_x"/>
                                          </p:val>
                                        </p:tav>
                                      </p:tavLst>
                                    </p:anim>
                                    <p:anim calcmode="lin" valueType="num">
                                      <p:cBhvr additive="base">
                                        <p:cTn id="72" dur="500"/>
                                        <p:tgtEl>
                                          <p:spTgt spid="5"/>
                                        </p:tgtEl>
                                        <p:attrNameLst>
                                          <p:attrName>ppt_y</p:attrName>
                                        </p:attrNameLst>
                                      </p:cBhvr>
                                      <p:tavLst>
                                        <p:tav tm="0">
                                          <p:val>
                                            <p:strVal val="ppt_y"/>
                                          </p:val>
                                        </p:tav>
                                        <p:tav tm="100000">
                                          <p:val>
                                            <p:strVal val="1+ppt_h/2"/>
                                          </p:val>
                                        </p:tav>
                                      </p:tavLst>
                                    </p:anim>
                                    <p:set>
                                      <p:cBhvr>
                                        <p:cTn id="73" dur="1" fill="hold">
                                          <p:stCondLst>
                                            <p:cond delay="499"/>
                                          </p:stCondLst>
                                        </p:cTn>
                                        <p:tgtEl>
                                          <p:spTgt spid="5"/>
                                        </p:tgtEl>
                                        <p:attrNameLst>
                                          <p:attrName>style.visibility</p:attrName>
                                        </p:attrNameLst>
                                      </p:cBhvr>
                                      <p:to>
                                        <p:strVal val="hidden"/>
                                      </p:to>
                                    </p:set>
                                  </p:childTnLst>
                                </p:cTn>
                              </p:par>
                            </p:childTnLst>
                          </p:cTn>
                        </p:par>
                        <p:par>
                          <p:cTn id="74" fill="hold">
                            <p:stCondLst>
                              <p:cond delay="1000"/>
                            </p:stCondLst>
                            <p:childTnLst>
                              <p:par>
                                <p:cTn id="75" presetID="2" presetClass="entr" presetSubtype="4" fill="hold" nodeType="afterEffect">
                                  <p:stCondLst>
                                    <p:cond delay="0"/>
                                  </p:stCondLst>
                                  <p:childTnLst>
                                    <p:set>
                                      <p:cBhvr>
                                        <p:cTn id="76" dur="1" fill="hold">
                                          <p:stCondLst>
                                            <p:cond delay="0"/>
                                          </p:stCondLst>
                                        </p:cTn>
                                        <p:tgtEl>
                                          <p:spTgt spid="6"/>
                                        </p:tgtEl>
                                        <p:attrNameLst>
                                          <p:attrName>style.visibility</p:attrName>
                                        </p:attrNameLst>
                                      </p:cBhvr>
                                      <p:to>
                                        <p:strVal val="visible"/>
                                      </p:to>
                                    </p:set>
                                    <p:anim calcmode="lin" valueType="num">
                                      <p:cBhvr additive="base">
                                        <p:cTn id="77" dur="500" fill="hold"/>
                                        <p:tgtEl>
                                          <p:spTgt spid="6"/>
                                        </p:tgtEl>
                                        <p:attrNameLst>
                                          <p:attrName>ppt_x</p:attrName>
                                        </p:attrNameLst>
                                      </p:cBhvr>
                                      <p:tavLst>
                                        <p:tav tm="0">
                                          <p:val>
                                            <p:strVal val="#ppt_x"/>
                                          </p:val>
                                        </p:tav>
                                        <p:tav tm="100000">
                                          <p:val>
                                            <p:strVal val="#ppt_x"/>
                                          </p:val>
                                        </p:tav>
                                      </p:tavLst>
                                    </p:anim>
                                    <p:anim calcmode="lin" valueType="num">
                                      <p:cBhvr additive="base">
                                        <p:cTn id="78" dur="500" fill="hold"/>
                                        <p:tgtEl>
                                          <p:spTgt spid="6"/>
                                        </p:tgtEl>
                                        <p:attrNameLst>
                                          <p:attrName>ppt_y</p:attrName>
                                        </p:attrNameLst>
                                      </p:cBhvr>
                                      <p:tavLst>
                                        <p:tav tm="0">
                                          <p:val>
                                            <p:strVal val="1+#ppt_h/2"/>
                                          </p:val>
                                        </p:tav>
                                        <p:tav tm="100000">
                                          <p:val>
                                            <p:strVal val="#ppt_y"/>
                                          </p:val>
                                        </p:tav>
                                      </p:tavLst>
                                    </p:anim>
                                  </p:childTnLst>
                                </p:cTn>
                              </p:par>
                            </p:childTnLst>
                          </p:cTn>
                        </p:par>
                        <p:par>
                          <p:cTn id="79" fill="hold">
                            <p:stCondLst>
                              <p:cond delay="1500"/>
                            </p:stCondLst>
                            <p:childTnLst>
                              <p:par>
                                <p:cTn id="80" presetID="2" presetClass="entr" presetSubtype="4" fill="hold" grpId="0" nodeType="afterEffect">
                                  <p:stCondLst>
                                    <p:cond delay="0"/>
                                  </p:stCondLst>
                                  <p:childTnLst>
                                    <p:set>
                                      <p:cBhvr>
                                        <p:cTn id="81" dur="1" fill="hold">
                                          <p:stCondLst>
                                            <p:cond delay="0"/>
                                          </p:stCondLst>
                                        </p:cTn>
                                        <p:tgtEl>
                                          <p:spTgt spid="7"/>
                                        </p:tgtEl>
                                        <p:attrNameLst>
                                          <p:attrName>style.visibility</p:attrName>
                                        </p:attrNameLst>
                                      </p:cBhvr>
                                      <p:to>
                                        <p:strVal val="visible"/>
                                      </p:to>
                                    </p:set>
                                    <p:anim calcmode="lin" valueType="num">
                                      <p:cBhvr additive="base">
                                        <p:cTn id="82" dur="500" fill="hold"/>
                                        <p:tgtEl>
                                          <p:spTgt spid="7"/>
                                        </p:tgtEl>
                                        <p:attrNameLst>
                                          <p:attrName>ppt_x</p:attrName>
                                        </p:attrNameLst>
                                      </p:cBhvr>
                                      <p:tavLst>
                                        <p:tav tm="0">
                                          <p:val>
                                            <p:strVal val="#ppt_x"/>
                                          </p:val>
                                        </p:tav>
                                        <p:tav tm="100000">
                                          <p:val>
                                            <p:strVal val="#ppt_x"/>
                                          </p:val>
                                        </p:tav>
                                      </p:tavLst>
                                    </p:anim>
                                    <p:anim calcmode="lin" valueType="num">
                                      <p:cBhvr additive="base">
                                        <p:cTn id="8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3" grpId="1" uiExpand="1" build="p"/>
      <p:bldP spid="5" grpId="0"/>
      <p:bldP spid="5" grpId="1"/>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NÔNG NGHIỆP VIỆT NAM 10 NĂM TRỞ LẠI ĐÂY</a:t>
            </a:r>
            <a:endParaRPr lang="en-US" sz="32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vi-VN" dirty="0">
                <a:latin typeface="Times New Roman" panose="02020603050405020304" pitchFamily="18" charset="0"/>
                <a:cs typeface="Times New Roman" panose="02020603050405020304" pitchFamily="18" charset="0"/>
              </a:rPr>
              <a:t>Tại Đà Lạt hệ thống nhà lưới trồng rau với ánh sáng đèn LED đang được áp dụng, bước đầu đem lại hiệu quả cao</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r>
              <a:rPr lang="vi-VN" dirty="0">
                <a:latin typeface="Times New Roman" panose="02020603050405020304" pitchFamily="18" charset="0"/>
                <a:cs typeface="Times New Roman" panose="02020603050405020304" pitchFamily="18" charset="0"/>
              </a:rPr>
              <a:t>Mô hình khép kín vườn ao chuồng đã được áp dụng từ nhiều năm nay và có bước tiến triển </a:t>
            </a:r>
            <a:r>
              <a:rPr lang="vi-VN" dirty="0" smtClean="0">
                <a:latin typeface="Times New Roman" panose="02020603050405020304" pitchFamily="18" charset="0"/>
                <a:cs typeface="Times New Roman" panose="02020603050405020304" pitchFamily="18" charset="0"/>
              </a:rPr>
              <a:t>tốt</a:t>
            </a:r>
            <a:r>
              <a:rPr lang="en-US" dirty="0" smtClean="0">
                <a:latin typeface="Times New Roman" panose="02020603050405020304" pitchFamily="18" charset="0"/>
                <a:cs typeface="Times New Roman" panose="02020603050405020304" pitchFamily="18" charset="0"/>
              </a:rPr>
              <a:t>.</a:t>
            </a:r>
          </a:p>
          <a:p>
            <a:r>
              <a:rPr lang="vi-VN" dirty="0">
                <a:latin typeface="Times New Roman" panose="02020603050405020304" pitchFamily="18" charset="0"/>
                <a:cs typeface="Times New Roman" panose="02020603050405020304" pitchFamily="18" charset="0"/>
              </a:rPr>
              <a:t>Đối với cây lúa, ở nhiều địa phương đã đưa máy móc vào sản xuất cũng như thu hoạch nhằm tối đa năng suất.</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7268" y="2160589"/>
            <a:ext cx="4876800" cy="2743200"/>
          </a:xfrm>
          <a:prstGeom prst="rect">
            <a:avLst/>
          </a:prstGeom>
        </p:spPr>
      </p:pic>
      <p:sp>
        <p:nvSpPr>
          <p:cNvPr id="5" name="TextBox 4"/>
          <p:cNvSpPr txBox="1"/>
          <p:nvPr/>
        </p:nvSpPr>
        <p:spPr>
          <a:xfrm>
            <a:off x="3456662" y="5103243"/>
            <a:ext cx="3038011" cy="369332"/>
          </a:xfrm>
          <a:prstGeom prst="rect">
            <a:avLst/>
          </a:prstGeom>
          <a:noFill/>
        </p:spPr>
        <p:txBody>
          <a:bodyPr wrap="none" rtlCol="0">
            <a:spAutoFit/>
          </a:bodyPr>
          <a:lstStyle/>
          <a:p>
            <a:r>
              <a:rPr lang="en-US" i="1" dirty="0" err="1" smtClean="0">
                <a:latin typeface="Times New Roman" panose="02020603050405020304" pitchFamily="18" charset="0"/>
                <a:cs typeface="Times New Roman" panose="02020603050405020304" pitchFamily="18" charset="0"/>
              </a:rPr>
              <a:t>Nhà</a:t>
            </a:r>
            <a:r>
              <a:rPr lang="en-US" i="1" dirty="0" smtClean="0">
                <a:latin typeface="Times New Roman" panose="02020603050405020304" pitchFamily="18" charset="0"/>
                <a:cs typeface="Times New Roman" panose="02020603050405020304" pitchFamily="18" charset="0"/>
              </a:rPr>
              <a:t> </a:t>
            </a:r>
            <a:r>
              <a:rPr lang="en-US" i="1" dirty="0" err="1" smtClean="0">
                <a:latin typeface="Times New Roman" panose="02020603050405020304" pitchFamily="18" charset="0"/>
                <a:cs typeface="Times New Roman" panose="02020603050405020304" pitchFamily="18" charset="0"/>
              </a:rPr>
              <a:t>màng</a:t>
            </a:r>
            <a:r>
              <a:rPr lang="en-US" i="1" dirty="0" smtClean="0">
                <a:latin typeface="Times New Roman" panose="02020603050405020304" pitchFamily="18" charset="0"/>
                <a:cs typeface="Times New Roman" panose="02020603050405020304" pitchFamily="18" charset="0"/>
              </a:rPr>
              <a:t> </a:t>
            </a:r>
            <a:r>
              <a:rPr lang="en-US" i="1" dirty="0" err="1" smtClean="0">
                <a:latin typeface="Times New Roman" panose="02020603050405020304" pitchFamily="18" charset="0"/>
                <a:cs typeface="Times New Roman" panose="02020603050405020304" pitchFamily="18" charset="0"/>
              </a:rPr>
              <a:t>trồng</a:t>
            </a:r>
            <a:r>
              <a:rPr lang="en-US" i="1" dirty="0" smtClean="0">
                <a:latin typeface="Times New Roman" panose="02020603050405020304" pitchFamily="18" charset="0"/>
                <a:cs typeface="Times New Roman" panose="02020603050405020304" pitchFamily="18" charset="0"/>
              </a:rPr>
              <a:t> </a:t>
            </a:r>
            <a:r>
              <a:rPr lang="en-US" i="1" dirty="0" err="1" smtClean="0">
                <a:latin typeface="Times New Roman" panose="02020603050405020304" pitchFamily="18" charset="0"/>
                <a:cs typeface="Times New Roman" panose="02020603050405020304" pitchFamily="18" charset="0"/>
              </a:rPr>
              <a:t>rau</a:t>
            </a:r>
            <a:r>
              <a:rPr lang="en-US" i="1" dirty="0" smtClean="0">
                <a:latin typeface="Times New Roman" panose="02020603050405020304" pitchFamily="18" charset="0"/>
                <a:cs typeface="Times New Roman" panose="02020603050405020304" pitchFamily="18" charset="0"/>
              </a:rPr>
              <a:t> </a:t>
            </a:r>
            <a:r>
              <a:rPr lang="en-US" i="1" dirty="0" err="1" smtClean="0">
                <a:latin typeface="Times New Roman" panose="02020603050405020304" pitchFamily="18" charset="0"/>
                <a:cs typeface="Times New Roman" panose="02020603050405020304" pitchFamily="18" charset="0"/>
              </a:rPr>
              <a:t>thuỷ</a:t>
            </a:r>
            <a:r>
              <a:rPr lang="en-US" i="1" dirty="0" smtClean="0">
                <a:latin typeface="Times New Roman" panose="02020603050405020304" pitchFamily="18" charset="0"/>
                <a:cs typeface="Times New Roman" panose="02020603050405020304" pitchFamily="18" charset="0"/>
              </a:rPr>
              <a:t> </a:t>
            </a:r>
            <a:r>
              <a:rPr lang="en-US" i="1" dirty="0" err="1" smtClean="0">
                <a:latin typeface="Times New Roman" panose="02020603050405020304" pitchFamily="18" charset="0"/>
                <a:cs typeface="Times New Roman" panose="02020603050405020304" pitchFamily="18" charset="0"/>
              </a:rPr>
              <a:t>canh</a:t>
            </a:r>
            <a:endParaRPr lang="en-US"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9749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xit" presetSubtype="4" fill="hold" grpId="1" nodeType="clickEffect">
                                  <p:stCondLst>
                                    <p:cond delay="0"/>
                                  </p:stCondLst>
                                  <p:childTnLst>
                                    <p:anim calcmode="lin" valueType="num">
                                      <p:cBhvr additive="base">
                                        <p:cTn id="29"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30" dur="500"/>
                                        <p:tgtEl>
                                          <p:spTgt spid="3">
                                            <p:txEl>
                                              <p:pRg st="0" end="0"/>
                                            </p:txEl>
                                          </p:spTgt>
                                        </p:tgtEl>
                                        <p:attrNameLst>
                                          <p:attrName>ppt_y</p:attrName>
                                        </p:attrNameLst>
                                      </p:cBhvr>
                                      <p:tavLst>
                                        <p:tav tm="0">
                                          <p:val>
                                            <p:strVal val="ppt_y"/>
                                          </p:val>
                                        </p:tav>
                                        <p:tav tm="100000">
                                          <p:val>
                                            <p:strVal val="1+ppt_h/2"/>
                                          </p:val>
                                        </p:tav>
                                      </p:tavLst>
                                    </p:anim>
                                    <p:set>
                                      <p:cBhvr>
                                        <p:cTn id="31" dur="1" fill="hold">
                                          <p:stCondLst>
                                            <p:cond delay="499"/>
                                          </p:stCondLst>
                                        </p:cTn>
                                        <p:tgtEl>
                                          <p:spTgt spid="3">
                                            <p:txEl>
                                              <p:pRg st="0" end="0"/>
                                            </p:txEl>
                                          </p:spTgt>
                                        </p:tgtEl>
                                        <p:attrNameLst>
                                          <p:attrName>style.visibility</p:attrName>
                                        </p:attrNameLst>
                                      </p:cBhvr>
                                      <p:to>
                                        <p:strVal val="hidden"/>
                                      </p:to>
                                    </p:set>
                                  </p:childTnLst>
                                </p:cTn>
                              </p:par>
                            </p:childTnLst>
                          </p:cTn>
                        </p:par>
                        <p:par>
                          <p:cTn id="32" fill="hold">
                            <p:stCondLst>
                              <p:cond delay="500"/>
                            </p:stCondLst>
                            <p:childTnLst>
                              <p:par>
                                <p:cTn id="33" presetID="2" presetClass="exit" presetSubtype="4" fill="hold" grpId="1" nodeType="afterEffect">
                                  <p:stCondLst>
                                    <p:cond delay="0"/>
                                  </p:stCondLst>
                                  <p:childTnLst>
                                    <p:anim calcmode="lin" valueType="num">
                                      <p:cBhvr additive="base">
                                        <p:cTn id="34" dur="500"/>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35" dur="500"/>
                                        <p:tgtEl>
                                          <p:spTgt spid="3">
                                            <p:txEl>
                                              <p:pRg st="1" end="1"/>
                                            </p:txEl>
                                          </p:spTgt>
                                        </p:tgtEl>
                                        <p:attrNameLst>
                                          <p:attrName>ppt_y</p:attrName>
                                        </p:attrNameLst>
                                      </p:cBhvr>
                                      <p:tavLst>
                                        <p:tav tm="0">
                                          <p:val>
                                            <p:strVal val="ppt_y"/>
                                          </p:val>
                                        </p:tav>
                                        <p:tav tm="100000">
                                          <p:val>
                                            <p:strVal val="1+ppt_h/2"/>
                                          </p:val>
                                        </p:tav>
                                      </p:tavLst>
                                    </p:anim>
                                    <p:set>
                                      <p:cBhvr>
                                        <p:cTn id="36" dur="1" fill="hold">
                                          <p:stCondLst>
                                            <p:cond delay="499"/>
                                          </p:stCondLst>
                                        </p:cTn>
                                        <p:tgtEl>
                                          <p:spTgt spid="3">
                                            <p:txEl>
                                              <p:pRg st="1" end="1"/>
                                            </p:txEl>
                                          </p:spTgt>
                                        </p:tgtEl>
                                        <p:attrNameLst>
                                          <p:attrName>style.visibility</p:attrName>
                                        </p:attrNameLst>
                                      </p:cBhvr>
                                      <p:to>
                                        <p:strVal val="hidden"/>
                                      </p:to>
                                    </p:set>
                                  </p:childTnLst>
                                </p:cTn>
                              </p:par>
                            </p:childTnLst>
                          </p:cTn>
                        </p:par>
                        <p:par>
                          <p:cTn id="37" fill="hold">
                            <p:stCondLst>
                              <p:cond delay="1000"/>
                            </p:stCondLst>
                            <p:childTnLst>
                              <p:par>
                                <p:cTn id="38" presetID="2" presetClass="exit" presetSubtype="4" fill="hold" grpId="1" nodeType="afterEffect">
                                  <p:stCondLst>
                                    <p:cond delay="0"/>
                                  </p:stCondLst>
                                  <p:childTnLst>
                                    <p:anim calcmode="lin" valueType="num">
                                      <p:cBhvr additive="base">
                                        <p:cTn id="39" dur="500"/>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40" dur="500"/>
                                        <p:tgtEl>
                                          <p:spTgt spid="3">
                                            <p:txEl>
                                              <p:pRg st="2" end="2"/>
                                            </p:txEl>
                                          </p:spTgt>
                                        </p:tgtEl>
                                        <p:attrNameLst>
                                          <p:attrName>ppt_y</p:attrName>
                                        </p:attrNameLst>
                                      </p:cBhvr>
                                      <p:tavLst>
                                        <p:tav tm="0">
                                          <p:val>
                                            <p:strVal val="ppt_y"/>
                                          </p:val>
                                        </p:tav>
                                        <p:tav tm="100000">
                                          <p:val>
                                            <p:strVal val="1+ppt_h/2"/>
                                          </p:val>
                                        </p:tav>
                                      </p:tavLst>
                                    </p:anim>
                                    <p:set>
                                      <p:cBhvr>
                                        <p:cTn id="41" dur="1" fill="hold">
                                          <p:stCondLst>
                                            <p:cond delay="499"/>
                                          </p:stCondLst>
                                        </p:cTn>
                                        <p:tgtEl>
                                          <p:spTgt spid="3">
                                            <p:txEl>
                                              <p:pRg st="2" end="2"/>
                                            </p:txEl>
                                          </p:spTgt>
                                        </p:tgtEl>
                                        <p:attrNameLst>
                                          <p:attrName>style.visibility</p:attrName>
                                        </p:attrNameLst>
                                      </p:cBhvr>
                                      <p:to>
                                        <p:strVal val="hidden"/>
                                      </p:to>
                                    </p:set>
                                  </p:childTnLst>
                                </p:cTn>
                              </p:par>
                            </p:childTnLst>
                          </p:cTn>
                        </p:par>
                        <p:par>
                          <p:cTn id="42" fill="hold">
                            <p:stCondLst>
                              <p:cond delay="1500"/>
                            </p:stCondLst>
                            <p:childTnLst>
                              <p:par>
                                <p:cTn id="43" presetID="2" presetClass="entr" presetSubtype="4" fill="hold" nodeType="afterEffect">
                                  <p:stCondLst>
                                    <p:cond delay="0"/>
                                  </p:stCondLst>
                                  <p:childTnLst>
                                    <p:set>
                                      <p:cBhvr>
                                        <p:cTn id="44" dur="1" fill="hold">
                                          <p:stCondLst>
                                            <p:cond delay="0"/>
                                          </p:stCondLst>
                                        </p:cTn>
                                        <p:tgtEl>
                                          <p:spTgt spid="4"/>
                                        </p:tgtEl>
                                        <p:attrNameLst>
                                          <p:attrName>style.visibility</p:attrName>
                                        </p:attrNameLst>
                                      </p:cBhvr>
                                      <p:to>
                                        <p:strVal val="visible"/>
                                      </p:to>
                                    </p:set>
                                    <p:anim calcmode="lin" valueType="num">
                                      <p:cBhvr additive="base">
                                        <p:cTn id="45" dur="500" fill="hold"/>
                                        <p:tgtEl>
                                          <p:spTgt spid="4"/>
                                        </p:tgtEl>
                                        <p:attrNameLst>
                                          <p:attrName>ppt_x</p:attrName>
                                        </p:attrNameLst>
                                      </p:cBhvr>
                                      <p:tavLst>
                                        <p:tav tm="0">
                                          <p:val>
                                            <p:strVal val="#ppt_x"/>
                                          </p:val>
                                        </p:tav>
                                        <p:tav tm="100000">
                                          <p:val>
                                            <p:strVal val="#ppt_x"/>
                                          </p:val>
                                        </p:tav>
                                      </p:tavLst>
                                    </p:anim>
                                    <p:anim calcmode="lin" valueType="num">
                                      <p:cBhvr additive="base">
                                        <p:cTn id="46" dur="500" fill="hold"/>
                                        <p:tgtEl>
                                          <p:spTgt spid="4"/>
                                        </p:tgtEl>
                                        <p:attrNameLst>
                                          <p:attrName>ppt_y</p:attrName>
                                        </p:attrNameLst>
                                      </p:cBhvr>
                                      <p:tavLst>
                                        <p:tav tm="0">
                                          <p:val>
                                            <p:strVal val="1+#ppt_h/2"/>
                                          </p:val>
                                        </p:tav>
                                        <p:tav tm="100000">
                                          <p:val>
                                            <p:strVal val="#ppt_y"/>
                                          </p:val>
                                        </p:tav>
                                      </p:tavLst>
                                    </p:anim>
                                  </p:childTnLst>
                                </p:cTn>
                              </p:par>
                            </p:childTnLst>
                          </p:cTn>
                        </p:par>
                        <p:par>
                          <p:cTn id="47" fill="hold">
                            <p:stCondLst>
                              <p:cond delay="2000"/>
                            </p:stCondLst>
                            <p:childTnLst>
                              <p:par>
                                <p:cTn id="48" presetID="2" presetClass="entr" presetSubtype="4" fill="hold" grpId="0" nodeType="afterEffect">
                                  <p:stCondLst>
                                    <p:cond delay="0"/>
                                  </p:stCondLst>
                                  <p:childTnLst>
                                    <p:set>
                                      <p:cBhvr>
                                        <p:cTn id="49" dur="1" fill="hold">
                                          <p:stCondLst>
                                            <p:cond delay="0"/>
                                          </p:stCondLst>
                                        </p:cTn>
                                        <p:tgtEl>
                                          <p:spTgt spid="5"/>
                                        </p:tgtEl>
                                        <p:attrNameLst>
                                          <p:attrName>style.visibility</p:attrName>
                                        </p:attrNameLst>
                                      </p:cBhvr>
                                      <p:to>
                                        <p:strVal val="visible"/>
                                      </p:to>
                                    </p:set>
                                    <p:anim calcmode="lin" valueType="num">
                                      <p:cBhvr additive="base">
                                        <p:cTn id="50" dur="500" fill="hold"/>
                                        <p:tgtEl>
                                          <p:spTgt spid="5"/>
                                        </p:tgtEl>
                                        <p:attrNameLst>
                                          <p:attrName>ppt_x</p:attrName>
                                        </p:attrNameLst>
                                      </p:cBhvr>
                                      <p:tavLst>
                                        <p:tav tm="0">
                                          <p:val>
                                            <p:strVal val="#ppt_x"/>
                                          </p:val>
                                        </p:tav>
                                        <p:tav tm="100000">
                                          <p:val>
                                            <p:strVal val="#ppt_x"/>
                                          </p:val>
                                        </p:tav>
                                      </p:tavLst>
                                    </p:anim>
                                    <p:anim calcmode="lin" valueType="num">
                                      <p:cBhvr additive="base">
                                        <p:cTn id="5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uiExpand="1" build="p"/>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CÔNG NGHỆ LORA</a:t>
            </a:r>
            <a:endParaRPr lang="en-US" sz="32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vi-VN" dirty="0">
                <a:latin typeface="Times New Roman" panose="02020603050405020304" pitchFamily="18" charset="0"/>
                <a:cs typeface="Times New Roman" panose="02020603050405020304" pitchFamily="18" charset="0"/>
              </a:rPr>
              <a:t>LoRa là viết tắt của Long Range Radio được nghiên cứu và phát triển bởi Cycleo và sau này được mua lại bởi công ty Semtech năm 2012</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C</a:t>
            </a:r>
            <a:r>
              <a:rPr lang="vi-VN" dirty="0" smtClean="0">
                <a:latin typeface="Times New Roman" panose="02020603050405020304" pitchFamily="18" charset="0"/>
                <a:cs typeface="Times New Roman" panose="02020603050405020304" pitchFamily="18" charset="0"/>
              </a:rPr>
              <a:t>ó </a:t>
            </a:r>
            <a:r>
              <a:rPr lang="vi-VN" dirty="0">
                <a:latin typeface="Times New Roman" panose="02020603050405020304" pitchFamily="18" charset="0"/>
                <a:cs typeface="Times New Roman" panose="02020603050405020304" pitchFamily="18" charset="0"/>
              </a:rPr>
              <a:t>thể truyền dữ liệu với khoảng cách lên hàng km mà không cần các mạch khuếch đại công suất; từ đó giúp tiết kiệm năng lượng tiêu thụ khi truyền/nhận dữ liệu</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r>
              <a:rPr lang="vi-VN" dirty="0">
                <a:latin typeface="Times New Roman" panose="02020603050405020304" pitchFamily="18" charset="0"/>
                <a:cs typeface="Times New Roman" panose="02020603050405020304" pitchFamily="18" charset="0"/>
              </a:rPr>
              <a:t>Khả năng chống lại nhiễu cố ý và không cố ý - đặc điểm quan trọng đối với thông tin trong các vùng đông đúc như thành phố</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8167" y="2091018"/>
            <a:ext cx="5715000" cy="2857500"/>
          </a:xfrm>
          <a:prstGeom prst="rect">
            <a:avLst/>
          </a:prstGeom>
        </p:spPr>
      </p:pic>
      <p:sp>
        <p:nvSpPr>
          <p:cNvPr id="5" name="TextBox 4"/>
          <p:cNvSpPr txBox="1"/>
          <p:nvPr/>
        </p:nvSpPr>
        <p:spPr>
          <a:xfrm>
            <a:off x="2869962" y="4948518"/>
            <a:ext cx="4211409" cy="369332"/>
          </a:xfrm>
          <a:prstGeom prst="rect">
            <a:avLst/>
          </a:prstGeom>
          <a:noFill/>
        </p:spPr>
        <p:txBody>
          <a:bodyPr wrap="none" rtlCol="0">
            <a:spAutoFit/>
          </a:bodyPr>
          <a:lstStyle/>
          <a:p>
            <a:r>
              <a:rPr lang="en-US" i="1" dirty="0" err="1" smtClean="0">
                <a:latin typeface="Times New Roman" panose="02020603050405020304" pitchFamily="18" charset="0"/>
                <a:cs typeface="Times New Roman" panose="02020603050405020304" pitchFamily="18" charset="0"/>
              </a:rPr>
              <a:t>Tầm</a:t>
            </a:r>
            <a:r>
              <a:rPr lang="en-US" i="1" dirty="0" smtClean="0">
                <a:latin typeface="Times New Roman" panose="02020603050405020304" pitchFamily="18" charset="0"/>
                <a:cs typeface="Times New Roman" panose="02020603050405020304" pitchFamily="18" charset="0"/>
              </a:rPr>
              <a:t> </a:t>
            </a:r>
            <a:r>
              <a:rPr lang="en-US" i="1" dirty="0" err="1" smtClean="0">
                <a:latin typeface="Times New Roman" panose="02020603050405020304" pitchFamily="18" charset="0"/>
                <a:cs typeface="Times New Roman" panose="02020603050405020304" pitchFamily="18" charset="0"/>
              </a:rPr>
              <a:t>xa</a:t>
            </a:r>
            <a:r>
              <a:rPr lang="en-US" i="1" dirty="0" smtClean="0">
                <a:latin typeface="Times New Roman" panose="02020603050405020304" pitchFamily="18" charset="0"/>
                <a:cs typeface="Times New Roman" panose="02020603050405020304" pitchFamily="18" charset="0"/>
              </a:rPr>
              <a:t> </a:t>
            </a:r>
            <a:r>
              <a:rPr lang="en-US" i="1" dirty="0" err="1" smtClean="0">
                <a:latin typeface="Times New Roman" panose="02020603050405020304" pitchFamily="18" charset="0"/>
                <a:cs typeface="Times New Roman" panose="02020603050405020304" pitchFamily="18" charset="0"/>
              </a:rPr>
              <a:t>của</a:t>
            </a:r>
            <a:r>
              <a:rPr lang="en-US" i="1" dirty="0" smtClean="0">
                <a:latin typeface="Times New Roman" panose="02020603050405020304" pitchFamily="18" charset="0"/>
                <a:cs typeface="Times New Roman" panose="02020603050405020304" pitchFamily="18" charset="0"/>
              </a:rPr>
              <a:t> </a:t>
            </a:r>
            <a:r>
              <a:rPr lang="en-US" i="1" dirty="0" err="1" smtClean="0">
                <a:latin typeface="Times New Roman" panose="02020603050405020304" pitchFamily="18" charset="0"/>
                <a:cs typeface="Times New Roman" panose="02020603050405020304" pitchFamily="18" charset="0"/>
              </a:rPr>
              <a:t>LoRa</a:t>
            </a:r>
            <a:r>
              <a:rPr lang="en-US" i="1" dirty="0" smtClean="0">
                <a:latin typeface="Times New Roman" panose="02020603050405020304" pitchFamily="18" charset="0"/>
                <a:cs typeface="Times New Roman" panose="02020603050405020304" pitchFamily="18" charset="0"/>
              </a:rPr>
              <a:t> so </a:t>
            </a:r>
            <a:r>
              <a:rPr lang="en-US" i="1" dirty="0" err="1" smtClean="0">
                <a:latin typeface="Times New Roman" panose="02020603050405020304" pitchFamily="18" charset="0"/>
                <a:cs typeface="Times New Roman" panose="02020603050405020304" pitchFamily="18" charset="0"/>
              </a:rPr>
              <a:t>với</a:t>
            </a:r>
            <a:r>
              <a:rPr lang="en-US" i="1" dirty="0" smtClean="0">
                <a:latin typeface="Times New Roman" panose="02020603050405020304" pitchFamily="18" charset="0"/>
                <a:cs typeface="Times New Roman" panose="02020603050405020304" pitchFamily="18" charset="0"/>
              </a:rPr>
              <a:t> </a:t>
            </a:r>
            <a:r>
              <a:rPr lang="en-US" i="1" dirty="0" err="1" smtClean="0">
                <a:latin typeface="Times New Roman" panose="02020603050405020304" pitchFamily="18" charset="0"/>
                <a:cs typeface="Times New Roman" panose="02020603050405020304" pitchFamily="18" charset="0"/>
              </a:rPr>
              <a:t>các</a:t>
            </a:r>
            <a:r>
              <a:rPr lang="en-US" i="1" dirty="0" smtClean="0">
                <a:latin typeface="Times New Roman" panose="02020603050405020304" pitchFamily="18" charset="0"/>
                <a:cs typeface="Times New Roman" panose="02020603050405020304" pitchFamily="18" charset="0"/>
              </a:rPr>
              <a:t> </a:t>
            </a:r>
            <a:r>
              <a:rPr lang="en-US" i="1" dirty="0" err="1" smtClean="0">
                <a:latin typeface="Times New Roman" panose="02020603050405020304" pitchFamily="18" charset="0"/>
                <a:cs typeface="Times New Roman" panose="02020603050405020304" pitchFamily="18" charset="0"/>
              </a:rPr>
              <a:t>loại</a:t>
            </a:r>
            <a:r>
              <a:rPr lang="en-US" i="1" dirty="0" smtClean="0">
                <a:latin typeface="Times New Roman" panose="02020603050405020304" pitchFamily="18" charset="0"/>
                <a:cs typeface="Times New Roman" panose="02020603050405020304" pitchFamily="18" charset="0"/>
              </a:rPr>
              <a:t> </a:t>
            </a:r>
            <a:r>
              <a:rPr lang="en-US" i="1" dirty="0" err="1" smtClean="0">
                <a:latin typeface="Times New Roman" panose="02020603050405020304" pitchFamily="18" charset="0"/>
                <a:cs typeface="Times New Roman" panose="02020603050405020304" pitchFamily="18" charset="0"/>
              </a:rPr>
              <a:t>sóng</a:t>
            </a:r>
            <a:r>
              <a:rPr lang="en-US" i="1" dirty="0" smtClean="0">
                <a:latin typeface="Times New Roman" panose="02020603050405020304" pitchFamily="18" charset="0"/>
                <a:cs typeface="Times New Roman" panose="02020603050405020304" pitchFamily="18" charset="0"/>
              </a:rPr>
              <a:t> </a:t>
            </a:r>
            <a:r>
              <a:rPr lang="en-US" i="1" dirty="0" err="1" smtClean="0">
                <a:latin typeface="Times New Roman" panose="02020603050405020304" pitchFamily="18" charset="0"/>
                <a:cs typeface="Times New Roman" panose="02020603050405020304" pitchFamily="18" charset="0"/>
              </a:rPr>
              <a:t>khác</a:t>
            </a:r>
            <a:endParaRPr lang="en-US" i="1" dirty="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677334" y="2160589"/>
            <a:ext cx="859666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err="1">
                <a:latin typeface="Times New Roman" panose="02020603050405020304" pitchFamily="18" charset="0"/>
                <a:cs typeface="Times New Roman" panose="02020603050405020304" pitchFamily="18" charset="0"/>
              </a:rPr>
              <a:t>Băng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430MHz </a:t>
            </a:r>
            <a:r>
              <a:rPr lang="en-US" dirty="0" err="1">
                <a:latin typeface="Times New Roman" panose="02020603050405020304" pitchFamily="18" charset="0"/>
                <a:cs typeface="Times New Roman" panose="02020603050405020304" pitchFamily="18" charset="0"/>
              </a:rPr>
              <a:t>đến</a:t>
            </a:r>
            <a:r>
              <a:rPr lang="en-US" dirty="0">
                <a:latin typeface="Times New Roman" panose="02020603050405020304" pitchFamily="18" charset="0"/>
                <a:cs typeface="Times New Roman" panose="02020603050405020304" pitchFamily="18" charset="0"/>
              </a:rPr>
              <a:t> 915MHz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giới</a:t>
            </a:r>
            <a:r>
              <a:rPr lang="en-US" dirty="0" smtClean="0">
                <a:latin typeface="Times New Roman" panose="02020603050405020304" pitchFamily="18" charset="0"/>
                <a:cs typeface="Times New Roman" panose="02020603050405020304" pitchFamily="18" charset="0"/>
              </a:rPr>
              <a:t>:</a:t>
            </a:r>
          </a:p>
          <a:p>
            <a:pPr lvl="1"/>
            <a:r>
              <a:rPr lang="en-US" dirty="0">
                <a:latin typeface="Times New Roman" panose="02020603050405020304" pitchFamily="18" charset="0"/>
                <a:cs typeface="Times New Roman" panose="02020603050405020304" pitchFamily="18" charset="0"/>
              </a:rPr>
              <a:t>430MHz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châu</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Á</a:t>
            </a:r>
          </a:p>
          <a:p>
            <a:pPr lvl="1"/>
            <a:r>
              <a:rPr lang="en-US" dirty="0">
                <a:latin typeface="Times New Roman" panose="02020603050405020304" pitchFamily="18" charset="0"/>
                <a:cs typeface="Times New Roman" panose="02020603050405020304" pitchFamily="18" charset="0"/>
              </a:rPr>
              <a:t>780MHz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Trung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Quốc</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433MHz </a:t>
            </a:r>
            <a:r>
              <a:rPr lang="en-US" dirty="0" err="1">
                <a:latin typeface="Times New Roman" panose="02020603050405020304" pitchFamily="18" charset="0"/>
                <a:cs typeface="Times New Roman" panose="02020603050405020304" pitchFamily="18" charset="0"/>
              </a:rPr>
              <a:t>hoặc</a:t>
            </a:r>
            <a:r>
              <a:rPr lang="en-US" dirty="0">
                <a:latin typeface="Times New Roman" panose="02020603050405020304" pitchFamily="18" charset="0"/>
                <a:cs typeface="Times New Roman" panose="02020603050405020304" pitchFamily="18" charset="0"/>
              </a:rPr>
              <a:t> 866MHz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châu</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Âu</a:t>
            </a:r>
            <a:endParaRPr lang="en-US" dirty="0" smtClean="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915MHz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USA</a:t>
            </a: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6906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xit" presetSubtype="4" fill="hold" grpId="1" nodeType="clickEffect">
                                  <p:stCondLst>
                                    <p:cond delay="0"/>
                                  </p:stCondLst>
                                  <p:childTnLst>
                                    <p:anim calcmode="lin" valueType="num">
                                      <p:cBhvr additive="base">
                                        <p:cTn id="29"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30" dur="500"/>
                                        <p:tgtEl>
                                          <p:spTgt spid="3">
                                            <p:txEl>
                                              <p:pRg st="0" end="0"/>
                                            </p:txEl>
                                          </p:spTgt>
                                        </p:tgtEl>
                                        <p:attrNameLst>
                                          <p:attrName>ppt_y</p:attrName>
                                        </p:attrNameLst>
                                      </p:cBhvr>
                                      <p:tavLst>
                                        <p:tav tm="0">
                                          <p:val>
                                            <p:strVal val="ppt_y"/>
                                          </p:val>
                                        </p:tav>
                                        <p:tav tm="100000">
                                          <p:val>
                                            <p:strVal val="1+ppt_h/2"/>
                                          </p:val>
                                        </p:tav>
                                      </p:tavLst>
                                    </p:anim>
                                    <p:set>
                                      <p:cBhvr>
                                        <p:cTn id="31" dur="1" fill="hold">
                                          <p:stCondLst>
                                            <p:cond delay="499"/>
                                          </p:stCondLst>
                                        </p:cTn>
                                        <p:tgtEl>
                                          <p:spTgt spid="3">
                                            <p:txEl>
                                              <p:pRg st="0" end="0"/>
                                            </p:txEl>
                                          </p:spTgt>
                                        </p:tgtEl>
                                        <p:attrNameLst>
                                          <p:attrName>style.visibility</p:attrName>
                                        </p:attrNameLst>
                                      </p:cBhvr>
                                      <p:to>
                                        <p:strVal val="hidden"/>
                                      </p:to>
                                    </p:set>
                                  </p:childTnLst>
                                </p:cTn>
                              </p:par>
                            </p:childTnLst>
                          </p:cTn>
                        </p:par>
                        <p:par>
                          <p:cTn id="32" fill="hold">
                            <p:stCondLst>
                              <p:cond delay="500"/>
                            </p:stCondLst>
                            <p:childTnLst>
                              <p:par>
                                <p:cTn id="33" presetID="2" presetClass="exit" presetSubtype="4" fill="hold" grpId="1" nodeType="afterEffect">
                                  <p:stCondLst>
                                    <p:cond delay="0"/>
                                  </p:stCondLst>
                                  <p:childTnLst>
                                    <p:anim calcmode="lin" valueType="num">
                                      <p:cBhvr additive="base">
                                        <p:cTn id="34" dur="500"/>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35" dur="500"/>
                                        <p:tgtEl>
                                          <p:spTgt spid="3">
                                            <p:txEl>
                                              <p:pRg st="1" end="1"/>
                                            </p:txEl>
                                          </p:spTgt>
                                        </p:tgtEl>
                                        <p:attrNameLst>
                                          <p:attrName>ppt_y</p:attrName>
                                        </p:attrNameLst>
                                      </p:cBhvr>
                                      <p:tavLst>
                                        <p:tav tm="0">
                                          <p:val>
                                            <p:strVal val="ppt_y"/>
                                          </p:val>
                                        </p:tav>
                                        <p:tav tm="100000">
                                          <p:val>
                                            <p:strVal val="1+ppt_h/2"/>
                                          </p:val>
                                        </p:tav>
                                      </p:tavLst>
                                    </p:anim>
                                    <p:set>
                                      <p:cBhvr>
                                        <p:cTn id="36" dur="1" fill="hold">
                                          <p:stCondLst>
                                            <p:cond delay="499"/>
                                          </p:stCondLst>
                                        </p:cTn>
                                        <p:tgtEl>
                                          <p:spTgt spid="3">
                                            <p:txEl>
                                              <p:pRg st="1" end="1"/>
                                            </p:txEl>
                                          </p:spTgt>
                                        </p:tgtEl>
                                        <p:attrNameLst>
                                          <p:attrName>style.visibility</p:attrName>
                                        </p:attrNameLst>
                                      </p:cBhvr>
                                      <p:to>
                                        <p:strVal val="hidden"/>
                                      </p:to>
                                    </p:set>
                                  </p:childTnLst>
                                </p:cTn>
                              </p:par>
                            </p:childTnLst>
                          </p:cTn>
                        </p:par>
                        <p:par>
                          <p:cTn id="37" fill="hold">
                            <p:stCondLst>
                              <p:cond delay="1000"/>
                            </p:stCondLst>
                            <p:childTnLst>
                              <p:par>
                                <p:cTn id="38" presetID="2" presetClass="exit" presetSubtype="4" fill="hold" grpId="1" nodeType="afterEffect">
                                  <p:stCondLst>
                                    <p:cond delay="0"/>
                                  </p:stCondLst>
                                  <p:childTnLst>
                                    <p:anim calcmode="lin" valueType="num">
                                      <p:cBhvr additive="base">
                                        <p:cTn id="39" dur="500"/>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40" dur="500"/>
                                        <p:tgtEl>
                                          <p:spTgt spid="3">
                                            <p:txEl>
                                              <p:pRg st="2" end="2"/>
                                            </p:txEl>
                                          </p:spTgt>
                                        </p:tgtEl>
                                        <p:attrNameLst>
                                          <p:attrName>ppt_y</p:attrName>
                                        </p:attrNameLst>
                                      </p:cBhvr>
                                      <p:tavLst>
                                        <p:tav tm="0">
                                          <p:val>
                                            <p:strVal val="ppt_y"/>
                                          </p:val>
                                        </p:tav>
                                        <p:tav tm="100000">
                                          <p:val>
                                            <p:strVal val="1+ppt_h/2"/>
                                          </p:val>
                                        </p:tav>
                                      </p:tavLst>
                                    </p:anim>
                                    <p:set>
                                      <p:cBhvr>
                                        <p:cTn id="41" dur="1" fill="hold">
                                          <p:stCondLst>
                                            <p:cond delay="499"/>
                                          </p:stCondLst>
                                        </p:cTn>
                                        <p:tgtEl>
                                          <p:spTgt spid="3">
                                            <p:txEl>
                                              <p:pRg st="2" end="2"/>
                                            </p:txEl>
                                          </p:spTgt>
                                        </p:tgtEl>
                                        <p:attrNameLst>
                                          <p:attrName>style.visibility</p:attrName>
                                        </p:attrNameLst>
                                      </p:cBhvr>
                                      <p:to>
                                        <p:strVal val="hidden"/>
                                      </p:to>
                                    </p:set>
                                  </p:childTnLst>
                                </p:cTn>
                              </p:par>
                            </p:childTnLst>
                          </p:cTn>
                        </p:par>
                        <p:par>
                          <p:cTn id="42" fill="hold">
                            <p:stCondLst>
                              <p:cond delay="1500"/>
                            </p:stCondLst>
                            <p:childTnLst>
                              <p:par>
                                <p:cTn id="43" presetID="2" presetClass="entr" presetSubtype="4" fill="hold" nodeType="afterEffect">
                                  <p:stCondLst>
                                    <p:cond delay="0"/>
                                  </p:stCondLst>
                                  <p:childTnLst>
                                    <p:set>
                                      <p:cBhvr>
                                        <p:cTn id="44" dur="1" fill="hold">
                                          <p:stCondLst>
                                            <p:cond delay="0"/>
                                          </p:stCondLst>
                                        </p:cTn>
                                        <p:tgtEl>
                                          <p:spTgt spid="4"/>
                                        </p:tgtEl>
                                        <p:attrNameLst>
                                          <p:attrName>style.visibility</p:attrName>
                                        </p:attrNameLst>
                                      </p:cBhvr>
                                      <p:to>
                                        <p:strVal val="visible"/>
                                      </p:to>
                                    </p:set>
                                    <p:anim calcmode="lin" valueType="num">
                                      <p:cBhvr additive="base">
                                        <p:cTn id="45" dur="500" fill="hold"/>
                                        <p:tgtEl>
                                          <p:spTgt spid="4"/>
                                        </p:tgtEl>
                                        <p:attrNameLst>
                                          <p:attrName>ppt_x</p:attrName>
                                        </p:attrNameLst>
                                      </p:cBhvr>
                                      <p:tavLst>
                                        <p:tav tm="0">
                                          <p:val>
                                            <p:strVal val="#ppt_x"/>
                                          </p:val>
                                        </p:tav>
                                        <p:tav tm="100000">
                                          <p:val>
                                            <p:strVal val="#ppt_x"/>
                                          </p:val>
                                        </p:tav>
                                      </p:tavLst>
                                    </p:anim>
                                    <p:anim calcmode="lin" valueType="num">
                                      <p:cBhvr additive="base">
                                        <p:cTn id="46" dur="500" fill="hold"/>
                                        <p:tgtEl>
                                          <p:spTgt spid="4"/>
                                        </p:tgtEl>
                                        <p:attrNameLst>
                                          <p:attrName>ppt_y</p:attrName>
                                        </p:attrNameLst>
                                      </p:cBhvr>
                                      <p:tavLst>
                                        <p:tav tm="0">
                                          <p:val>
                                            <p:strVal val="1+#ppt_h/2"/>
                                          </p:val>
                                        </p:tav>
                                        <p:tav tm="100000">
                                          <p:val>
                                            <p:strVal val="#ppt_y"/>
                                          </p:val>
                                        </p:tav>
                                      </p:tavLst>
                                    </p:anim>
                                  </p:childTnLst>
                                </p:cTn>
                              </p:par>
                            </p:childTnLst>
                          </p:cTn>
                        </p:par>
                        <p:par>
                          <p:cTn id="47" fill="hold">
                            <p:stCondLst>
                              <p:cond delay="2000"/>
                            </p:stCondLst>
                            <p:childTnLst>
                              <p:par>
                                <p:cTn id="48" presetID="2" presetClass="entr" presetSubtype="4" fill="hold" grpId="0" nodeType="afterEffect">
                                  <p:stCondLst>
                                    <p:cond delay="0"/>
                                  </p:stCondLst>
                                  <p:childTnLst>
                                    <p:set>
                                      <p:cBhvr>
                                        <p:cTn id="49" dur="1" fill="hold">
                                          <p:stCondLst>
                                            <p:cond delay="0"/>
                                          </p:stCondLst>
                                        </p:cTn>
                                        <p:tgtEl>
                                          <p:spTgt spid="5"/>
                                        </p:tgtEl>
                                        <p:attrNameLst>
                                          <p:attrName>style.visibility</p:attrName>
                                        </p:attrNameLst>
                                      </p:cBhvr>
                                      <p:to>
                                        <p:strVal val="visible"/>
                                      </p:to>
                                    </p:set>
                                    <p:anim calcmode="lin" valueType="num">
                                      <p:cBhvr additive="base">
                                        <p:cTn id="50" dur="500" fill="hold"/>
                                        <p:tgtEl>
                                          <p:spTgt spid="5"/>
                                        </p:tgtEl>
                                        <p:attrNameLst>
                                          <p:attrName>ppt_x</p:attrName>
                                        </p:attrNameLst>
                                      </p:cBhvr>
                                      <p:tavLst>
                                        <p:tav tm="0">
                                          <p:val>
                                            <p:strVal val="#ppt_x"/>
                                          </p:val>
                                        </p:tav>
                                        <p:tav tm="100000">
                                          <p:val>
                                            <p:strVal val="#ppt_x"/>
                                          </p:val>
                                        </p:tav>
                                      </p:tavLst>
                                    </p:anim>
                                    <p:anim calcmode="lin" valueType="num">
                                      <p:cBhvr additive="base">
                                        <p:cTn id="5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xit" presetSubtype="4" fill="hold" nodeType="clickEffect">
                                  <p:stCondLst>
                                    <p:cond delay="0"/>
                                  </p:stCondLst>
                                  <p:childTnLst>
                                    <p:anim calcmode="lin" valueType="num">
                                      <p:cBhvr additive="base">
                                        <p:cTn id="55" dur="500"/>
                                        <p:tgtEl>
                                          <p:spTgt spid="4"/>
                                        </p:tgtEl>
                                        <p:attrNameLst>
                                          <p:attrName>ppt_x</p:attrName>
                                        </p:attrNameLst>
                                      </p:cBhvr>
                                      <p:tavLst>
                                        <p:tav tm="0">
                                          <p:val>
                                            <p:strVal val="ppt_x"/>
                                          </p:val>
                                        </p:tav>
                                        <p:tav tm="100000">
                                          <p:val>
                                            <p:strVal val="ppt_x"/>
                                          </p:val>
                                        </p:tav>
                                      </p:tavLst>
                                    </p:anim>
                                    <p:anim calcmode="lin" valueType="num">
                                      <p:cBhvr additive="base">
                                        <p:cTn id="56" dur="500"/>
                                        <p:tgtEl>
                                          <p:spTgt spid="4"/>
                                        </p:tgtEl>
                                        <p:attrNameLst>
                                          <p:attrName>ppt_y</p:attrName>
                                        </p:attrNameLst>
                                      </p:cBhvr>
                                      <p:tavLst>
                                        <p:tav tm="0">
                                          <p:val>
                                            <p:strVal val="ppt_y"/>
                                          </p:val>
                                        </p:tav>
                                        <p:tav tm="100000">
                                          <p:val>
                                            <p:strVal val="1+ppt_h/2"/>
                                          </p:val>
                                        </p:tav>
                                      </p:tavLst>
                                    </p:anim>
                                    <p:set>
                                      <p:cBhvr>
                                        <p:cTn id="57" dur="1" fill="hold">
                                          <p:stCondLst>
                                            <p:cond delay="499"/>
                                          </p:stCondLst>
                                        </p:cTn>
                                        <p:tgtEl>
                                          <p:spTgt spid="4"/>
                                        </p:tgtEl>
                                        <p:attrNameLst>
                                          <p:attrName>style.visibility</p:attrName>
                                        </p:attrNameLst>
                                      </p:cBhvr>
                                      <p:to>
                                        <p:strVal val="hidden"/>
                                      </p:to>
                                    </p:set>
                                  </p:childTnLst>
                                </p:cTn>
                              </p:par>
                            </p:childTnLst>
                          </p:cTn>
                        </p:par>
                        <p:par>
                          <p:cTn id="58" fill="hold">
                            <p:stCondLst>
                              <p:cond delay="500"/>
                            </p:stCondLst>
                            <p:childTnLst>
                              <p:par>
                                <p:cTn id="59" presetID="2" presetClass="exit" presetSubtype="4" fill="hold" grpId="1" nodeType="afterEffect">
                                  <p:stCondLst>
                                    <p:cond delay="0"/>
                                  </p:stCondLst>
                                  <p:childTnLst>
                                    <p:anim calcmode="lin" valueType="num">
                                      <p:cBhvr additive="base">
                                        <p:cTn id="60" dur="500"/>
                                        <p:tgtEl>
                                          <p:spTgt spid="5"/>
                                        </p:tgtEl>
                                        <p:attrNameLst>
                                          <p:attrName>ppt_x</p:attrName>
                                        </p:attrNameLst>
                                      </p:cBhvr>
                                      <p:tavLst>
                                        <p:tav tm="0">
                                          <p:val>
                                            <p:strVal val="ppt_x"/>
                                          </p:val>
                                        </p:tav>
                                        <p:tav tm="100000">
                                          <p:val>
                                            <p:strVal val="ppt_x"/>
                                          </p:val>
                                        </p:tav>
                                      </p:tavLst>
                                    </p:anim>
                                    <p:anim calcmode="lin" valueType="num">
                                      <p:cBhvr additive="base">
                                        <p:cTn id="61" dur="500"/>
                                        <p:tgtEl>
                                          <p:spTgt spid="5"/>
                                        </p:tgtEl>
                                        <p:attrNameLst>
                                          <p:attrName>ppt_y</p:attrName>
                                        </p:attrNameLst>
                                      </p:cBhvr>
                                      <p:tavLst>
                                        <p:tav tm="0">
                                          <p:val>
                                            <p:strVal val="ppt_y"/>
                                          </p:val>
                                        </p:tav>
                                        <p:tav tm="100000">
                                          <p:val>
                                            <p:strVal val="1+ppt_h/2"/>
                                          </p:val>
                                        </p:tav>
                                      </p:tavLst>
                                    </p:anim>
                                    <p:set>
                                      <p:cBhvr>
                                        <p:cTn id="62" dur="1" fill="hold">
                                          <p:stCondLst>
                                            <p:cond delay="499"/>
                                          </p:stCondLst>
                                        </p:cTn>
                                        <p:tgtEl>
                                          <p:spTgt spid="5"/>
                                        </p:tgtEl>
                                        <p:attrNameLst>
                                          <p:attrName>style.visibility</p:attrName>
                                        </p:attrNameLst>
                                      </p:cBhvr>
                                      <p:to>
                                        <p:strVal val="hidden"/>
                                      </p:to>
                                    </p:set>
                                  </p:childTnLst>
                                </p:cTn>
                              </p:par>
                            </p:childTnLst>
                          </p:cTn>
                        </p:par>
                        <p:par>
                          <p:cTn id="63" fill="hold">
                            <p:stCondLst>
                              <p:cond delay="1000"/>
                            </p:stCondLst>
                            <p:childTnLst>
                              <p:par>
                                <p:cTn id="64" presetID="2" presetClass="entr" presetSubtype="4" fill="hold" grpId="0" nodeType="afterEffect">
                                  <p:stCondLst>
                                    <p:cond delay="0"/>
                                  </p:stCondLst>
                                  <p:childTnLst>
                                    <p:set>
                                      <p:cBhvr>
                                        <p:cTn id="65" dur="1" fill="hold">
                                          <p:stCondLst>
                                            <p:cond delay="0"/>
                                          </p:stCondLst>
                                        </p:cTn>
                                        <p:tgtEl>
                                          <p:spTgt spid="6"/>
                                        </p:tgtEl>
                                        <p:attrNameLst>
                                          <p:attrName>style.visibility</p:attrName>
                                        </p:attrNameLst>
                                      </p:cBhvr>
                                      <p:to>
                                        <p:strVal val="visible"/>
                                      </p:to>
                                    </p:set>
                                    <p:anim calcmode="lin" valueType="num">
                                      <p:cBhvr additive="base">
                                        <p:cTn id="66" dur="500" fill="hold"/>
                                        <p:tgtEl>
                                          <p:spTgt spid="6"/>
                                        </p:tgtEl>
                                        <p:attrNameLst>
                                          <p:attrName>ppt_x</p:attrName>
                                        </p:attrNameLst>
                                      </p:cBhvr>
                                      <p:tavLst>
                                        <p:tav tm="0">
                                          <p:val>
                                            <p:strVal val="#ppt_x"/>
                                          </p:val>
                                        </p:tav>
                                        <p:tav tm="100000">
                                          <p:val>
                                            <p:strVal val="#ppt_x"/>
                                          </p:val>
                                        </p:tav>
                                      </p:tavLst>
                                    </p:anim>
                                    <p:anim calcmode="lin" valueType="num">
                                      <p:cBhvr additive="base">
                                        <p:cTn id="6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uiExpand="1" build="p"/>
      <p:bldP spid="5" grpId="0"/>
      <p:bldP spid="5" grpId="1"/>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GIAO THỨC MQTT</a:t>
            </a:r>
            <a:endParaRPr lang="en-US" sz="32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vi-VN" dirty="0">
                <a:latin typeface="Times New Roman" panose="02020603050405020304" pitchFamily="18" charset="0"/>
                <a:cs typeface="Times New Roman" panose="02020603050405020304" pitchFamily="18" charset="0"/>
              </a:rPr>
              <a:t>MQTT (Message Queuing Telemetry Transport) là giao thức truyền thông điệp (message) theo mô hình publish/subscribe (cung cấp /thuê bao), được sử dụng cho các thiết bị IoT với băng thông thấp, độ tin cậy cao và khả năng được sử dụng trong mạng lưới không ổn định</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r>
              <a:rPr lang="vi-VN" dirty="0">
                <a:latin typeface="Times New Roman" panose="02020603050405020304" pitchFamily="18" charset="0"/>
                <a:cs typeface="Times New Roman" panose="02020603050405020304" pitchFamily="18" charset="0"/>
              </a:rPr>
              <a:t>MQTT cũng là giao thức được sử dụng trong Facebook Messenger</a:t>
            </a:r>
            <a:endParaRPr lang="en-US" dirty="0" smtClean="0">
              <a:latin typeface="Times New Roman" panose="02020603050405020304" pitchFamily="18" charset="0"/>
              <a:cs typeface="Times New Roman" panose="02020603050405020304" pitchFamily="18" charset="0"/>
            </a:endParaRPr>
          </a:p>
          <a:p>
            <a:r>
              <a:rPr lang="en-US" dirty="0" err="1" smtClean="0">
                <a:latin typeface="Times New Roman" panose="02020603050405020304" pitchFamily="18" charset="0"/>
                <a:cs typeface="Times New Roman" panose="02020603050405020304" pitchFamily="18" charset="0"/>
              </a:rPr>
              <a:t>Là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lựa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chọn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lý</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tưởng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trong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môi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trường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như</a:t>
            </a:r>
            <a:r>
              <a:rPr lang="en-US" dirty="0" smtClean="0">
                <a:latin typeface="Times New Roman" panose="02020603050405020304" pitchFamily="18" charset="0"/>
                <a:cs typeface="Times New Roman" panose="02020603050405020304" pitchFamily="18" charset="0"/>
              </a:rPr>
              <a:t>:</a:t>
            </a:r>
          </a:p>
          <a:p>
            <a:pPr lvl="1"/>
            <a:r>
              <a:rPr lang="vi-VN" dirty="0">
                <a:latin typeface="Times New Roman" panose="02020603050405020304" pitchFamily="18" charset="0"/>
                <a:cs typeface="Times New Roman" panose="02020603050405020304" pitchFamily="18" charset="0"/>
              </a:rPr>
              <a:t>Những nơi mà giá mạng viễn thông đắt đỏ hoặc băng thông thấp hay thiếu tin cậy</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lvl="1"/>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chạy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nhúng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nguyên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tốc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nhớ</a:t>
            </a:r>
            <a:r>
              <a:rPr lang="en-US" dirty="0" smtClean="0">
                <a:latin typeface="Times New Roman" panose="02020603050405020304" pitchFamily="18" charset="0"/>
                <a:cs typeface="Times New Roman" panose="02020603050405020304" pitchFamily="18" charset="0"/>
              </a:rPr>
              <a:t>.</a:t>
            </a:r>
          </a:p>
          <a:p>
            <a:pPr lvl="1"/>
            <a:r>
              <a:rPr lang="vi-VN" dirty="0">
                <a:latin typeface="Times New Roman" panose="02020603050405020304" pitchFamily="18" charset="0"/>
                <a:cs typeface="Times New Roman" panose="02020603050405020304" pitchFamily="18" charset="0"/>
              </a:rPr>
              <a:t>Bởi vì giao thức này sử dụng băng thông thấp trong môi trường có độ trễ cao nên nó là một giao thức lý tưởng cho các ứng dụng M2M (Machine to Machine</a:t>
            </a:r>
            <a:r>
              <a:rPr lang="vi-VN"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2520" y="2160589"/>
            <a:ext cx="5246295" cy="1854623"/>
          </a:xfrm>
          <a:prstGeom prst="rect">
            <a:avLst/>
          </a:prstGeom>
        </p:spPr>
      </p:pic>
      <p:sp>
        <p:nvSpPr>
          <p:cNvPr id="5" name="TextBox 4"/>
          <p:cNvSpPr txBox="1"/>
          <p:nvPr/>
        </p:nvSpPr>
        <p:spPr>
          <a:xfrm>
            <a:off x="3523987" y="4160849"/>
            <a:ext cx="2903359" cy="369332"/>
          </a:xfrm>
          <a:prstGeom prst="rect">
            <a:avLst/>
          </a:prstGeom>
          <a:noFill/>
        </p:spPr>
        <p:txBody>
          <a:bodyPr wrap="none" rtlCol="0">
            <a:spAutoFit/>
          </a:bodyPr>
          <a:lstStyle/>
          <a:p>
            <a:r>
              <a:rPr lang="en-US" i="1" dirty="0" err="1" smtClean="0">
                <a:latin typeface="Times New Roman" panose="02020603050405020304" pitchFamily="18" charset="0"/>
                <a:cs typeface="Times New Roman" panose="02020603050405020304" pitchFamily="18" charset="0"/>
              </a:rPr>
              <a:t>Cơ</a:t>
            </a:r>
            <a:r>
              <a:rPr lang="en-US" i="1" dirty="0" smtClean="0">
                <a:latin typeface="Times New Roman" panose="02020603050405020304" pitchFamily="18" charset="0"/>
                <a:cs typeface="Times New Roman" panose="02020603050405020304" pitchFamily="18" charset="0"/>
              </a:rPr>
              <a:t> </a:t>
            </a:r>
            <a:r>
              <a:rPr lang="en-US" i="1" dirty="0" err="1" smtClean="0">
                <a:latin typeface="Times New Roman" panose="02020603050405020304" pitchFamily="18" charset="0"/>
                <a:cs typeface="Times New Roman" panose="02020603050405020304" pitchFamily="18" charset="0"/>
              </a:rPr>
              <a:t>chế</a:t>
            </a:r>
            <a:r>
              <a:rPr lang="en-US" i="1" dirty="0" smtClean="0">
                <a:latin typeface="Times New Roman" panose="02020603050405020304" pitchFamily="18" charset="0"/>
                <a:cs typeface="Times New Roman" panose="02020603050405020304" pitchFamily="18" charset="0"/>
              </a:rPr>
              <a:t> </a:t>
            </a:r>
            <a:r>
              <a:rPr lang="en-US" i="1" dirty="0" err="1" smtClean="0">
                <a:latin typeface="Times New Roman" panose="02020603050405020304" pitchFamily="18" charset="0"/>
                <a:cs typeface="Times New Roman" panose="02020603050405020304" pitchFamily="18" charset="0"/>
              </a:rPr>
              <a:t>tổng</a:t>
            </a:r>
            <a:r>
              <a:rPr lang="en-US" i="1" dirty="0" smtClean="0">
                <a:latin typeface="Times New Roman" panose="02020603050405020304" pitchFamily="18" charset="0"/>
                <a:cs typeface="Times New Roman" panose="02020603050405020304" pitchFamily="18" charset="0"/>
              </a:rPr>
              <a:t> </a:t>
            </a:r>
            <a:r>
              <a:rPr lang="en-US" i="1" dirty="0" err="1" smtClean="0">
                <a:latin typeface="Times New Roman" panose="02020603050405020304" pitchFamily="18" charset="0"/>
                <a:cs typeface="Times New Roman" panose="02020603050405020304" pitchFamily="18" charset="0"/>
              </a:rPr>
              <a:t>quan</a:t>
            </a:r>
            <a:r>
              <a:rPr lang="en-US" i="1" dirty="0" smtClean="0">
                <a:latin typeface="Times New Roman" panose="02020603050405020304" pitchFamily="18" charset="0"/>
                <a:cs typeface="Times New Roman" panose="02020603050405020304" pitchFamily="18" charset="0"/>
              </a:rPr>
              <a:t> </a:t>
            </a:r>
            <a:r>
              <a:rPr lang="en-US" i="1" dirty="0" err="1" smtClean="0">
                <a:latin typeface="Times New Roman" panose="02020603050405020304" pitchFamily="18" charset="0"/>
                <a:cs typeface="Times New Roman" panose="02020603050405020304" pitchFamily="18" charset="0"/>
              </a:rPr>
              <a:t>của</a:t>
            </a:r>
            <a:r>
              <a:rPr lang="en-US" i="1" dirty="0" smtClean="0">
                <a:latin typeface="Times New Roman" panose="02020603050405020304" pitchFamily="18" charset="0"/>
                <a:cs typeface="Times New Roman" panose="02020603050405020304" pitchFamily="18" charset="0"/>
              </a:rPr>
              <a:t> MQTT</a:t>
            </a:r>
            <a:endParaRPr lang="en-US"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0317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additive="base">
                                        <p:cTn id="28"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3" end="3"/>
                                            </p:txEl>
                                          </p:spTgt>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 calcmode="lin" valueType="num">
                                      <p:cBhvr additive="base">
                                        <p:cTn id="3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 calcmode="lin" valueType="num">
                                      <p:cBhvr additive="base">
                                        <p:cTn id="36"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xit" presetSubtype="4" fill="hold" grpId="1" nodeType="clickEffect">
                                  <p:stCondLst>
                                    <p:cond delay="0"/>
                                  </p:stCondLst>
                                  <p:childTnLst>
                                    <p:anim calcmode="lin" valueType="num">
                                      <p:cBhvr additive="base">
                                        <p:cTn id="41"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42" dur="500"/>
                                        <p:tgtEl>
                                          <p:spTgt spid="3">
                                            <p:txEl>
                                              <p:pRg st="0" end="0"/>
                                            </p:txEl>
                                          </p:spTgt>
                                        </p:tgtEl>
                                        <p:attrNameLst>
                                          <p:attrName>ppt_y</p:attrName>
                                        </p:attrNameLst>
                                      </p:cBhvr>
                                      <p:tavLst>
                                        <p:tav tm="0">
                                          <p:val>
                                            <p:strVal val="ppt_y"/>
                                          </p:val>
                                        </p:tav>
                                        <p:tav tm="100000">
                                          <p:val>
                                            <p:strVal val="1+ppt_h/2"/>
                                          </p:val>
                                        </p:tav>
                                      </p:tavLst>
                                    </p:anim>
                                    <p:set>
                                      <p:cBhvr>
                                        <p:cTn id="43" dur="1" fill="hold">
                                          <p:stCondLst>
                                            <p:cond delay="499"/>
                                          </p:stCondLst>
                                        </p:cTn>
                                        <p:tgtEl>
                                          <p:spTgt spid="3">
                                            <p:txEl>
                                              <p:pRg st="0" end="0"/>
                                            </p:txEl>
                                          </p:spTgt>
                                        </p:tgtEl>
                                        <p:attrNameLst>
                                          <p:attrName>style.visibility</p:attrName>
                                        </p:attrNameLst>
                                      </p:cBhvr>
                                      <p:to>
                                        <p:strVal val="hidden"/>
                                      </p:to>
                                    </p:set>
                                  </p:childTnLst>
                                </p:cTn>
                              </p:par>
                            </p:childTnLst>
                          </p:cTn>
                        </p:par>
                        <p:par>
                          <p:cTn id="44" fill="hold">
                            <p:stCondLst>
                              <p:cond delay="500"/>
                            </p:stCondLst>
                            <p:childTnLst>
                              <p:par>
                                <p:cTn id="45" presetID="2" presetClass="exit" presetSubtype="4" fill="hold" grpId="1" nodeType="afterEffect">
                                  <p:stCondLst>
                                    <p:cond delay="0"/>
                                  </p:stCondLst>
                                  <p:childTnLst>
                                    <p:anim calcmode="lin" valueType="num">
                                      <p:cBhvr additive="base">
                                        <p:cTn id="46" dur="500"/>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47" dur="500"/>
                                        <p:tgtEl>
                                          <p:spTgt spid="3">
                                            <p:txEl>
                                              <p:pRg st="1" end="1"/>
                                            </p:txEl>
                                          </p:spTgt>
                                        </p:tgtEl>
                                        <p:attrNameLst>
                                          <p:attrName>ppt_y</p:attrName>
                                        </p:attrNameLst>
                                      </p:cBhvr>
                                      <p:tavLst>
                                        <p:tav tm="0">
                                          <p:val>
                                            <p:strVal val="ppt_y"/>
                                          </p:val>
                                        </p:tav>
                                        <p:tav tm="100000">
                                          <p:val>
                                            <p:strVal val="1+ppt_h/2"/>
                                          </p:val>
                                        </p:tav>
                                      </p:tavLst>
                                    </p:anim>
                                    <p:set>
                                      <p:cBhvr>
                                        <p:cTn id="48" dur="1" fill="hold">
                                          <p:stCondLst>
                                            <p:cond delay="499"/>
                                          </p:stCondLst>
                                        </p:cTn>
                                        <p:tgtEl>
                                          <p:spTgt spid="3">
                                            <p:txEl>
                                              <p:pRg st="1" end="1"/>
                                            </p:txEl>
                                          </p:spTgt>
                                        </p:tgtEl>
                                        <p:attrNameLst>
                                          <p:attrName>style.visibility</p:attrName>
                                        </p:attrNameLst>
                                      </p:cBhvr>
                                      <p:to>
                                        <p:strVal val="hidden"/>
                                      </p:to>
                                    </p:set>
                                  </p:childTnLst>
                                </p:cTn>
                              </p:par>
                            </p:childTnLst>
                          </p:cTn>
                        </p:par>
                        <p:par>
                          <p:cTn id="49" fill="hold">
                            <p:stCondLst>
                              <p:cond delay="1000"/>
                            </p:stCondLst>
                            <p:childTnLst>
                              <p:par>
                                <p:cTn id="50" presetID="2" presetClass="exit" presetSubtype="4" fill="hold" grpId="1" nodeType="afterEffect">
                                  <p:stCondLst>
                                    <p:cond delay="0"/>
                                  </p:stCondLst>
                                  <p:childTnLst>
                                    <p:anim calcmode="lin" valueType="num">
                                      <p:cBhvr additive="base">
                                        <p:cTn id="51" dur="500"/>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52" dur="500"/>
                                        <p:tgtEl>
                                          <p:spTgt spid="3">
                                            <p:txEl>
                                              <p:pRg st="2" end="2"/>
                                            </p:txEl>
                                          </p:spTgt>
                                        </p:tgtEl>
                                        <p:attrNameLst>
                                          <p:attrName>ppt_y</p:attrName>
                                        </p:attrNameLst>
                                      </p:cBhvr>
                                      <p:tavLst>
                                        <p:tav tm="0">
                                          <p:val>
                                            <p:strVal val="ppt_y"/>
                                          </p:val>
                                        </p:tav>
                                        <p:tav tm="100000">
                                          <p:val>
                                            <p:strVal val="1+ppt_h/2"/>
                                          </p:val>
                                        </p:tav>
                                      </p:tavLst>
                                    </p:anim>
                                    <p:set>
                                      <p:cBhvr>
                                        <p:cTn id="53" dur="1" fill="hold">
                                          <p:stCondLst>
                                            <p:cond delay="499"/>
                                          </p:stCondLst>
                                        </p:cTn>
                                        <p:tgtEl>
                                          <p:spTgt spid="3">
                                            <p:txEl>
                                              <p:pRg st="2" end="2"/>
                                            </p:txEl>
                                          </p:spTgt>
                                        </p:tgtEl>
                                        <p:attrNameLst>
                                          <p:attrName>style.visibility</p:attrName>
                                        </p:attrNameLst>
                                      </p:cBhvr>
                                      <p:to>
                                        <p:strVal val="hidden"/>
                                      </p:to>
                                    </p:set>
                                  </p:childTnLst>
                                </p:cTn>
                              </p:par>
                              <p:par>
                                <p:cTn id="54" presetID="2" presetClass="exit" presetSubtype="4" fill="hold" grpId="1" nodeType="withEffect">
                                  <p:stCondLst>
                                    <p:cond delay="0"/>
                                  </p:stCondLst>
                                  <p:childTnLst>
                                    <p:anim calcmode="lin" valueType="num">
                                      <p:cBhvr additive="base">
                                        <p:cTn id="55" dur="500"/>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56" dur="500"/>
                                        <p:tgtEl>
                                          <p:spTgt spid="3">
                                            <p:txEl>
                                              <p:pRg st="3" end="3"/>
                                            </p:txEl>
                                          </p:spTgt>
                                        </p:tgtEl>
                                        <p:attrNameLst>
                                          <p:attrName>ppt_y</p:attrName>
                                        </p:attrNameLst>
                                      </p:cBhvr>
                                      <p:tavLst>
                                        <p:tav tm="0">
                                          <p:val>
                                            <p:strVal val="ppt_y"/>
                                          </p:val>
                                        </p:tav>
                                        <p:tav tm="100000">
                                          <p:val>
                                            <p:strVal val="1+ppt_h/2"/>
                                          </p:val>
                                        </p:tav>
                                      </p:tavLst>
                                    </p:anim>
                                    <p:set>
                                      <p:cBhvr>
                                        <p:cTn id="57" dur="1" fill="hold">
                                          <p:stCondLst>
                                            <p:cond delay="499"/>
                                          </p:stCondLst>
                                        </p:cTn>
                                        <p:tgtEl>
                                          <p:spTgt spid="3">
                                            <p:txEl>
                                              <p:pRg st="3" end="3"/>
                                            </p:txEl>
                                          </p:spTgt>
                                        </p:tgtEl>
                                        <p:attrNameLst>
                                          <p:attrName>style.visibility</p:attrName>
                                        </p:attrNameLst>
                                      </p:cBhvr>
                                      <p:to>
                                        <p:strVal val="hidden"/>
                                      </p:to>
                                    </p:set>
                                  </p:childTnLst>
                                </p:cTn>
                              </p:par>
                              <p:par>
                                <p:cTn id="58" presetID="2" presetClass="exit" presetSubtype="4" fill="hold" grpId="1" nodeType="withEffect">
                                  <p:stCondLst>
                                    <p:cond delay="0"/>
                                  </p:stCondLst>
                                  <p:childTnLst>
                                    <p:anim calcmode="lin" valueType="num">
                                      <p:cBhvr additive="base">
                                        <p:cTn id="59" dur="500"/>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60" dur="500"/>
                                        <p:tgtEl>
                                          <p:spTgt spid="3">
                                            <p:txEl>
                                              <p:pRg st="4" end="4"/>
                                            </p:txEl>
                                          </p:spTgt>
                                        </p:tgtEl>
                                        <p:attrNameLst>
                                          <p:attrName>ppt_y</p:attrName>
                                        </p:attrNameLst>
                                      </p:cBhvr>
                                      <p:tavLst>
                                        <p:tav tm="0">
                                          <p:val>
                                            <p:strVal val="ppt_y"/>
                                          </p:val>
                                        </p:tav>
                                        <p:tav tm="100000">
                                          <p:val>
                                            <p:strVal val="1+ppt_h/2"/>
                                          </p:val>
                                        </p:tav>
                                      </p:tavLst>
                                    </p:anim>
                                    <p:set>
                                      <p:cBhvr>
                                        <p:cTn id="61" dur="1" fill="hold">
                                          <p:stCondLst>
                                            <p:cond delay="499"/>
                                          </p:stCondLst>
                                        </p:cTn>
                                        <p:tgtEl>
                                          <p:spTgt spid="3">
                                            <p:txEl>
                                              <p:pRg st="4" end="4"/>
                                            </p:txEl>
                                          </p:spTgt>
                                        </p:tgtEl>
                                        <p:attrNameLst>
                                          <p:attrName>style.visibility</p:attrName>
                                        </p:attrNameLst>
                                      </p:cBhvr>
                                      <p:to>
                                        <p:strVal val="hidden"/>
                                      </p:to>
                                    </p:set>
                                  </p:childTnLst>
                                </p:cTn>
                              </p:par>
                              <p:par>
                                <p:cTn id="62" presetID="2" presetClass="exit" presetSubtype="4" fill="hold" grpId="1" nodeType="withEffect">
                                  <p:stCondLst>
                                    <p:cond delay="0"/>
                                  </p:stCondLst>
                                  <p:childTnLst>
                                    <p:anim calcmode="lin" valueType="num">
                                      <p:cBhvr additive="base">
                                        <p:cTn id="63" dur="500"/>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64" dur="500"/>
                                        <p:tgtEl>
                                          <p:spTgt spid="3">
                                            <p:txEl>
                                              <p:pRg st="5" end="5"/>
                                            </p:txEl>
                                          </p:spTgt>
                                        </p:tgtEl>
                                        <p:attrNameLst>
                                          <p:attrName>ppt_y</p:attrName>
                                        </p:attrNameLst>
                                      </p:cBhvr>
                                      <p:tavLst>
                                        <p:tav tm="0">
                                          <p:val>
                                            <p:strVal val="ppt_y"/>
                                          </p:val>
                                        </p:tav>
                                        <p:tav tm="100000">
                                          <p:val>
                                            <p:strVal val="1+ppt_h/2"/>
                                          </p:val>
                                        </p:tav>
                                      </p:tavLst>
                                    </p:anim>
                                    <p:set>
                                      <p:cBhvr>
                                        <p:cTn id="65" dur="1" fill="hold">
                                          <p:stCondLst>
                                            <p:cond delay="499"/>
                                          </p:stCondLst>
                                        </p:cTn>
                                        <p:tgtEl>
                                          <p:spTgt spid="3">
                                            <p:txEl>
                                              <p:pRg st="5" end="5"/>
                                            </p:txEl>
                                          </p:spTgt>
                                        </p:tgtEl>
                                        <p:attrNameLst>
                                          <p:attrName>style.visibility</p:attrName>
                                        </p:attrNameLst>
                                      </p:cBhvr>
                                      <p:to>
                                        <p:strVal val="hidden"/>
                                      </p:to>
                                    </p:set>
                                  </p:childTnLst>
                                </p:cTn>
                              </p:par>
                            </p:childTnLst>
                          </p:cTn>
                        </p:par>
                        <p:par>
                          <p:cTn id="66" fill="hold">
                            <p:stCondLst>
                              <p:cond delay="1500"/>
                            </p:stCondLst>
                            <p:childTnLst>
                              <p:par>
                                <p:cTn id="67" presetID="2" presetClass="entr" presetSubtype="4" fill="hold" nodeType="afterEffect">
                                  <p:stCondLst>
                                    <p:cond delay="0"/>
                                  </p:stCondLst>
                                  <p:childTnLst>
                                    <p:set>
                                      <p:cBhvr>
                                        <p:cTn id="68" dur="1" fill="hold">
                                          <p:stCondLst>
                                            <p:cond delay="0"/>
                                          </p:stCondLst>
                                        </p:cTn>
                                        <p:tgtEl>
                                          <p:spTgt spid="4"/>
                                        </p:tgtEl>
                                        <p:attrNameLst>
                                          <p:attrName>style.visibility</p:attrName>
                                        </p:attrNameLst>
                                      </p:cBhvr>
                                      <p:to>
                                        <p:strVal val="visible"/>
                                      </p:to>
                                    </p:set>
                                    <p:anim calcmode="lin" valueType="num">
                                      <p:cBhvr additive="base">
                                        <p:cTn id="69" dur="500" fill="hold"/>
                                        <p:tgtEl>
                                          <p:spTgt spid="4"/>
                                        </p:tgtEl>
                                        <p:attrNameLst>
                                          <p:attrName>ppt_x</p:attrName>
                                        </p:attrNameLst>
                                      </p:cBhvr>
                                      <p:tavLst>
                                        <p:tav tm="0">
                                          <p:val>
                                            <p:strVal val="#ppt_x"/>
                                          </p:val>
                                        </p:tav>
                                        <p:tav tm="100000">
                                          <p:val>
                                            <p:strVal val="#ppt_x"/>
                                          </p:val>
                                        </p:tav>
                                      </p:tavLst>
                                    </p:anim>
                                    <p:anim calcmode="lin" valueType="num">
                                      <p:cBhvr additive="base">
                                        <p:cTn id="70" dur="500" fill="hold"/>
                                        <p:tgtEl>
                                          <p:spTgt spid="4"/>
                                        </p:tgtEl>
                                        <p:attrNameLst>
                                          <p:attrName>ppt_y</p:attrName>
                                        </p:attrNameLst>
                                      </p:cBhvr>
                                      <p:tavLst>
                                        <p:tav tm="0">
                                          <p:val>
                                            <p:strVal val="1+#ppt_h/2"/>
                                          </p:val>
                                        </p:tav>
                                        <p:tav tm="100000">
                                          <p:val>
                                            <p:strVal val="#ppt_y"/>
                                          </p:val>
                                        </p:tav>
                                      </p:tavLst>
                                    </p:anim>
                                  </p:childTnLst>
                                </p:cTn>
                              </p:par>
                            </p:childTnLst>
                          </p:cTn>
                        </p:par>
                        <p:par>
                          <p:cTn id="71" fill="hold">
                            <p:stCondLst>
                              <p:cond delay="2000"/>
                            </p:stCondLst>
                            <p:childTnLst>
                              <p:par>
                                <p:cTn id="72" presetID="2" presetClass="entr" presetSubtype="4" fill="hold" grpId="0" nodeType="afterEffect">
                                  <p:stCondLst>
                                    <p:cond delay="0"/>
                                  </p:stCondLst>
                                  <p:childTnLst>
                                    <p:set>
                                      <p:cBhvr>
                                        <p:cTn id="73" dur="1" fill="hold">
                                          <p:stCondLst>
                                            <p:cond delay="0"/>
                                          </p:stCondLst>
                                        </p:cTn>
                                        <p:tgtEl>
                                          <p:spTgt spid="5"/>
                                        </p:tgtEl>
                                        <p:attrNameLst>
                                          <p:attrName>style.visibility</p:attrName>
                                        </p:attrNameLst>
                                      </p:cBhvr>
                                      <p:to>
                                        <p:strVal val="visible"/>
                                      </p:to>
                                    </p:set>
                                    <p:anim calcmode="lin" valueType="num">
                                      <p:cBhvr additive="base">
                                        <p:cTn id="74" dur="500" fill="hold"/>
                                        <p:tgtEl>
                                          <p:spTgt spid="5"/>
                                        </p:tgtEl>
                                        <p:attrNameLst>
                                          <p:attrName>ppt_x</p:attrName>
                                        </p:attrNameLst>
                                      </p:cBhvr>
                                      <p:tavLst>
                                        <p:tav tm="0">
                                          <p:val>
                                            <p:strVal val="#ppt_x"/>
                                          </p:val>
                                        </p:tav>
                                        <p:tav tm="100000">
                                          <p:val>
                                            <p:strVal val="#ppt_x"/>
                                          </p:val>
                                        </p:tav>
                                      </p:tavLst>
                                    </p:anim>
                                    <p:anim calcmode="lin" valueType="num">
                                      <p:cBhvr additive="base">
                                        <p:cTn id="7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3" grpId="1" uiExpand="1" build="p"/>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PHẦN CỨNG</a:t>
            </a:r>
            <a:endParaRPr lang="en-US"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idx="1"/>
          </p:nvPr>
        </p:nvSpPr>
        <p:spPr>
          <a:xfrm>
            <a:off x="831850" y="4589463"/>
            <a:ext cx="10515600" cy="2268537"/>
          </a:xfrm>
        </p:spPr>
        <p:txBody>
          <a:bodyPr/>
          <a:lstStyle/>
          <a:p>
            <a:pPr marL="342900" indent="-342900">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Arduino Nano</a:t>
            </a:r>
          </a:p>
          <a:p>
            <a:pPr marL="342900" indent="-342900">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Raspberry Pi 3 model B+</a:t>
            </a:r>
          </a:p>
          <a:p>
            <a:pPr marL="342900" indent="-342900">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RF UART </a:t>
            </a:r>
            <a:r>
              <a:rPr lang="en-US" dirty="0" smtClean="0">
                <a:solidFill>
                  <a:schemeClr val="tx1"/>
                </a:solidFill>
                <a:latin typeface="Times New Roman" panose="02020603050405020304" pitchFamily="18" charset="0"/>
                <a:cs typeface="Times New Roman" panose="02020603050405020304" pitchFamily="18" charset="0"/>
              </a:rPr>
              <a:t>E32-TTL-100</a:t>
            </a:r>
          </a:p>
          <a:p>
            <a:pPr marL="342900" indent="-342900">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DHT 22</a:t>
            </a:r>
          </a:p>
          <a:p>
            <a:pPr marL="342900" indent="-342900">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Relay</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9765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 calcmode="lin" valueType="num">
                                      <p:cBhvr additive="base">
                                        <p:cTn id="12"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
                                            <p:txEl>
                                              <p:pRg st="1" end="1"/>
                                            </p:txEl>
                                          </p:spTgt>
                                        </p:tgtEl>
                                        <p:attrNameLst>
                                          <p:attrName>style.visibility</p:attrName>
                                        </p:attrNameLst>
                                      </p:cBhvr>
                                      <p:to>
                                        <p:strVal val="visible"/>
                                      </p:to>
                                    </p:set>
                                    <p:anim calcmode="lin" valueType="num">
                                      <p:cBhvr additive="base">
                                        <p:cTn id="18"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 calcmode="lin" valueType="num">
                                      <p:cBhvr additive="base">
                                        <p:cTn id="24"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5">
                                            <p:txEl>
                                              <p:pRg st="3" end="3"/>
                                            </p:txEl>
                                          </p:spTgt>
                                        </p:tgtEl>
                                        <p:attrNameLst>
                                          <p:attrName>style.visibility</p:attrName>
                                        </p:attrNameLst>
                                      </p:cBhvr>
                                      <p:to>
                                        <p:strVal val="visible"/>
                                      </p:to>
                                    </p:set>
                                    <p:anim calcmode="lin" valueType="num">
                                      <p:cBhvr additive="base">
                                        <p:cTn id="30"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5">
                                            <p:txEl>
                                              <p:pRg st="4" end="4"/>
                                            </p:txEl>
                                          </p:spTgt>
                                        </p:tgtEl>
                                        <p:attrNameLst>
                                          <p:attrName>style.visibility</p:attrName>
                                        </p:attrNameLst>
                                      </p:cBhvr>
                                      <p:to>
                                        <p:strVal val="visible"/>
                                      </p:to>
                                    </p:set>
                                    <p:anim calcmode="lin" valueType="num">
                                      <p:cBhvr additive="base">
                                        <p:cTn id="36"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32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ARDUINO NANO CH340</a:t>
            </a:r>
            <a:endParaRPr lang="en-US" sz="32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9301" y="1529632"/>
            <a:ext cx="7052732" cy="3967162"/>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1476" y="1690688"/>
            <a:ext cx="6968384" cy="3405338"/>
          </a:xfrm>
          <a:prstGeom prst="rect">
            <a:avLst/>
          </a:prstGeom>
        </p:spPr>
      </p:pic>
      <p:sp>
        <p:nvSpPr>
          <p:cNvPr id="4" name="TextBox 3"/>
          <p:cNvSpPr txBox="1"/>
          <p:nvPr/>
        </p:nvSpPr>
        <p:spPr>
          <a:xfrm>
            <a:off x="3129617" y="5192272"/>
            <a:ext cx="3692101" cy="369332"/>
          </a:xfrm>
          <a:prstGeom prst="rect">
            <a:avLst/>
          </a:prstGeom>
          <a:noFill/>
        </p:spPr>
        <p:txBody>
          <a:bodyPr wrap="none" rtlCol="0">
            <a:spAutoFit/>
          </a:bodyPr>
          <a:lstStyle/>
          <a:p>
            <a:r>
              <a:rPr lang="en-US" i="1" dirty="0" err="1" smtClean="0">
                <a:latin typeface="Times New Roman" panose="02020603050405020304" pitchFamily="18" charset="0"/>
                <a:cs typeface="Times New Roman" panose="02020603050405020304" pitchFamily="18" charset="0"/>
              </a:rPr>
              <a:t>Sơ</a:t>
            </a:r>
            <a:r>
              <a:rPr lang="en-US" i="1" dirty="0" smtClean="0">
                <a:latin typeface="Times New Roman" panose="02020603050405020304" pitchFamily="18" charset="0"/>
                <a:cs typeface="Times New Roman" panose="02020603050405020304" pitchFamily="18" charset="0"/>
              </a:rPr>
              <a:t> </a:t>
            </a:r>
            <a:r>
              <a:rPr lang="en-US" i="1" dirty="0" err="1" smtClean="0">
                <a:latin typeface="Times New Roman" panose="02020603050405020304" pitchFamily="18" charset="0"/>
                <a:cs typeface="Times New Roman" panose="02020603050405020304" pitchFamily="18" charset="0"/>
              </a:rPr>
              <a:t>đồ</a:t>
            </a:r>
            <a:r>
              <a:rPr lang="en-US" i="1" dirty="0" smtClean="0">
                <a:latin typeface="Times New Roman" panose="02020603050405020304" pitchFamily="18" charset="0"/>
                <a:cs typeface="Times New Roman" panose="02020603050405020304" pitchFamily="18" charset="0"/>
              </a:rPr>
              <a:t> </a:t>
            </a:r>
            <a:r>
              <a:rPr lang="en-US" i="1" dirty="0" err="1" smtClean="0">
                <a:latin typeface="Times New Roman" panose="02020603050405020304" pitchFamily="18" charset="0"/>
                <a:cs typeface="Times New Roman" panose="02020603050405020304" pitchFamily="18" charset="0"/>
              </a:rPr>
              <a:t>chân</a:t>
            </a:r>
            <a:r>
              <a:rPr lang="en-US" i="1" dirty="0" smtClean="0">
                <a:latin typeface="Times New Roman" panose="02020603050405020304" pitchFamily="18" charset="0"/>
                <a:cs typeface="Times New Roman" panose="02020603050405020304" pitchFamily="18" charset="0"/>
              </a:rPr>
              <a:t> </a:t>
            </a:r>
            <a:r>
              <a:rPr lang="en-US" i="1" dirty="0" err="1" smtClean="0">
                <a:latin typeface="Times New Roman" panose="02020603050405020304" pitchFamily="18" charset="0"/>
                <a:cs typeface="Times New Roman" panose="02020603050405020304" pitchFamily="18" charset="0"/>
              </a:rPr>
              <a:t>của</a:t>
            </a:r>
            <a:r>
              <a:rPr lang="en-US" i="1" dirty="0" smtClean="0">
                <a:latin typeface="Times New Roman" panose="02020603050405020304" pitchFamily="18" charset="0"/>
                <a:cs typeface="Times New Roman" panose="02020603050405020304" pitchFamily="18" charset="0"/>
              </a:rPr>
              <a:t> Arduino Nano CH340</a:t>
            </a:r>
            <a:endParaRPr lang="en-US"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6101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xit" presetSubtype="4" fill="hold" nodeType="clickEffect">
                                  <p:stCondLst>
                                    <p:cond delay="0"/>
                                  </p:stCondLst>
                                  <p:childTnLst>
                                    <p:anim calcmode="lin" valueType="num">
                                      <p:cBhvr additive="base">
                                        <p:cTn id="17" dur="500"/>
                                        <p:tgtEl>
                                          <p:spTgt spid="2"/>
                                        </p:tgtEl>
                                        <p:attrNameLst>
                                          <p:attrName>ppt_x</p:attrName>
                                        </p:attrNameLst>
                                      </p:cBhvr>
                                      <p:tavLst>
                                        <p:tav tm="0">
                                          <p:val>
                                            <p:strVal val="ppt_x"/>
                                          </p:val>
                                        </p:tav>
                                        <p:tav tm="100000">
                                          <p:val>
                                            <p:strVal val="ppt_x"/>
                                          </p:val>
                                        </p:tav>
                                      </p:tavLst>
                                    </p:anim>
                                    <p:anim calcmode="lin" valueType="num">
                                      <p:cBhvr additive="base">
                                        <p:cTn id="18" dur="500"/>
                                        <p:tgtEl>
                                          <p:spTgt spid="2"/>
                                        </p:tgtEl>
                                        <p:attrNameLst>
                                          <p:attrName>ppt_y</p:attrName>
                                        </p:attrNameLst>
                                      </p:cBhvr>
                                      <p:tavLst>
                                        <p:tav tm="0">
                                          <p:val>
                                            <p:strVal val="ppt_y"/>
                                          </p:val>
                                        </p:tav>
                                        <p:tav tm="100000">
                                          <p:val>
                                            <p:strVal val="1+ppt_h/2"/>
                                          </p:val>
                                        </p:tav>
                                      </p:tavLst>
                                    </p:anim>
                                    <p:set>
                                      <p:cBhvr>
                                        <p:cTn id="19" dur="1" fill="hold">
                                          <p:stCondLst>
                                            <p:cond delay="499"/>
                                          </p:stCondLst>
                                        </p:cTn>
                                        <p:tgtEl>
                                          <p:spTgt spid="2"/>
                                        </p:tgtEl>
                                        <p:attrNameLst>
                                          <p:attrName>style.visibility</p:attrName>
                                        </p:attrNameLst>
                                      </p:cBhvr>
                                      <p:to>
                                        <p:strVal val="hidden"/>
                                      </p:to>
                                    </p:set>
                                  </p:childTnLst>
                                </p:cTn>
                              </p:par>
                            </p:childTnLst>
                          </p:cTn>
                        </p:par>
                        <p:par>
                          <p:cTn id="20" fill="hold">
                            <p:stCondLst>
                              <p:cond delay="500"/>
                            </p:stCondLst>
                            <p:childTnLst>
                              <p:par>
                                <p:cTn id="21" presetID="2" presetClass="entr" presetSubtype="4"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ppt_x"/>
                                          </p:val>
                                        </p:tav>
                                        <p:tav tm="100000">
                                          <p:val>
                                            <p:strVal val="#ppt_x"/>
                                          </p:val>
                                        </p:tav>
                                      </p:tavLst>
                                    </p:anim>
                                    <p:anim calcmode="lin" valueType="num">
                                      <p:cBhvr additive="base">
                                        <p:cTn id="24" dur="500" fill="hold"/>
                                        <p:tgtEl>
                                          <p:spTgt spid="3"/>
                                        </p:tgtEl>
                                        <p:attrNameLst>
                                          <p:attrName>ppt_y</p:attrName>
                                        </p:attrNameLst>
                                      </p:cBhvr>
                                      <p:tavLst>
                                        <p:tav tm="0">
                                          <p:val>
                                            <p:strVal val="1+#ppt_h/2"/>
                                          </p:val>
                                        </p:tav>
                                        <p:tav tm="100000">
                                          <p:val>
                                            <p:strVal val="#ppt_y"/>
                                          </p:val>
                                        </p:tav>
                                      </p:tavLst>
                                    </p:anim>
                                  </p:childTnLst>
                                </p:cTn>
                              </p:par>
                            </p:childTnLst>
                          </p:cTn>
                        </p:par>
                        <p:par>
                          <p:cTn id="25" fill="hold">
                            <p:stCondLst>
                              <p:cond delay="1000"/>
                            </p:stCondLst>
                            <p:childTnLst>
                              <p:par>
                                <p:cTn id="26" presetID="2" presetClass="entr" presetSubtype="4" fill="hold" grpId="0" nodeType="after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additive="base">
                                        <p:cTn id="28" dur="500" fill="hold"/>
                                        <p:tgtEl>
                                          <p:spTgt spid="4"/>
                                        </p:tgtEl>
                                        <p:attrNameLst>
                                          <p:attrName>ppt_x</p:attrName>
                                        </p:attrNameLst>
                                      </p:cBhvr>
                                      <p:tavLst>
                                        <p:tav tm="0">
                                          <p:val>
                                            <p:strVal val="#ppt_x"/>
                                          </p:val>
                                        </p:tav>
                                        <p:tav tm="100000">
                                          <p:val>
                                            <p:strVal val="#ppt_x"/>
                                          </p:val>
                                        </p:tav>
                                      </p:tavLst>
                                    </p:anim>
                                    <p:anim calcmode="lin" valueType="num">
                                      <p:cBhvr additive="base">
                                        <p:cTn id="2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129</TotalTime>
  <Words>961</Words>
  <Application>Microsoft Office PowerPoint</Application>
  <PresentationFormat>Widescreen</PresentationFormat>
  <Paragraphs>86</Paragraphs>
  <Slides>18</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Times New Roman</vt:lpstr>
      <vt:lpstr>Trebuchet MS</vt:lpstr>
      <vt:lpstr>Wingdings</vt:lpstr>
      <vt:lpstr>Wingdings 3</vt:lpstr>
      <vt:lpstr>Facet</vt:lpstr>
      <vt:lpstr>ĐẠI HỌC QUỐC GIA THÀNH PHỐ HỒ CHÍ MINH TRƯỜNG ĐẠI HỌC BÁCH KHOA KHOA ĐIỆN - ĐIỆN TỬ BỘ MÔN VIỄN THÔNG ---------oOo ---------</vt:lpstr>
      <vt:lpstr>TỔNG QUAN</vt:lpstr>
      <vt:lpstr>HIỆN TRẠNG NÔNG NGHIỆP VIỆT NAM</vt:lpstr>
      <vt:lpstr>NÔNG NGHIỆP THÔNG MINH ĐƯỢC ÁP DỤNG TRÊN THẾ GIỚI</vt:lpstr>
      <vt:lpstr>NÔNG NGHIỆP VIỆT NAM 10 NĂM TRỞ LẠI ĐÂY</vt:lpstr>
      <vt:lpstr>CÔNG NGHỆ LORA</vt:lpstr>
      <vt:lpstr>GIAO THỨC MQTT</vt:lpstr>
      <vt:lpstr>PHẦN CỨNG</vt:lpstr>
      <vt:lpstr>ARDUINO NANO CH340</vt:lpstr>
      <vt:lpstr>RASPBERRY PI 3 MODEL B+</vt:lpstr>
      <vt:lpstr>MODULE RF UART E32-TTL-100 </vt:lpstr>
      <vt:lpstr>CẢM BIẾN NHIỆT ĐỘ VÀ ĐỘ ẨM DHT22</vt:lpstr>
      <vt:lpstr>MODULE 2 RELAY OPTO 5VDC</vt:lpstr>
      <vt:lpstr>CẢM BIẾN ĐỘ ĐỤC NƯỚC</vt:lpstr>
      <vt:lpstr>CẢM BIẾN pH VÀ CẢM BIẾN ORP</vt:lpstr>
      <vt:lpstr>KẾT QUẢ THỰC HIỆN</vt:lpstr>
      <vt:lpstr>SƠ ĐỒ GIAO TIẾP GIỮA CÁC PHẦN CỨNG</vt:lpstr>
      <vt:lpstr>HÌNH ẢNH PHẦN CỨNG CHẠY TRÊN MÔI TRƯỜNG THỰC TẾ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ĐẠI HỌC QUỐC GIA THÀNH PHỐ HỒ CHÍ MINH TRƯỜNG ĐẠI HỌC BÁCH KHOA KHOA ĐIỆN - ĐIỆN TỬ BỘ MÔN VIỄN THÔNG</dc:title>
  <dc:creator>DELL</dc:creator>
  <cp:lastModifiedBy>DELL</cp:lastModifiedBy>
  <cp:revision>20</cp:revision>
  <dcterms:created xsi:type="dcterms:W3CDTF">2021-07-16T13:26:35Z</dcterms:created>
  <dcterms:modified xsi:type="dcterms:W3CDTF">2021-07-20T08:48:21Z</dcterms:modified>
</cp:coreProperties>
</file>