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44"/>
  </p:notesMasterIdLst>
  <p:sldIdLst>
    <p:sldId id="513" r:id="rId5"/>
    <p:sldId id="730" r:id="rId6"/>
    <p:sldId id="1070" r:id="rId7"/>
    <p:sldId id="1071" r:id="rId8"/>
    <p:sldId id="1053" r:id="rId9"/>
    <p:sldId id="763" r:id="rId10"/>
    <p:sldId id="1052" r:id="rId11"/>
    <p:sldId id="1069" r:id="rId12"/>
    <p:sldId id="876" r:id="rId13"/>
    <p:sldId id="1090" r:id="rId14"/>
    <p:sldId id="759" r:id="rId15"/>
    <p:sldId id="1054" r:id="rId16"/>
    <p:sldId id="1091" r:id="rId17"/>
    <p:sldId id="1103" r:id="rId18"/>
    <p:sldId id="1056" r:id="rId19"/>
    <p:sldId id="1058" r:id="rId20"/>
    <p:sldId id="1092" r:id="rId21"/>
    <p:sldId id="1093" r:id="rId22"/>
    <p:sldId id="1094" r:id="rId23"/>
    <p:sldId id="1061" r:id="rId24"/>
    <p:sldId id="1095" r:id="rId25"/>
    <p:sldId id="1096" r:id="rId26"/>
    <p:sldId id="1097" r:id="rId27"/>
    <p:sldId id="1098" r:id="rId28"/>
    <p:sldId id="1099" r:id="rId29"/>
    <p:sldId id="1063" r:id="rId30"/>
    <p:sldId id="1064" r:id="rId31"/>
    <p:sldId id="1100" r:id="rId32"/>
    <p:sldId id="1104" r:id="rId33"/>
    <p:sldId id="1105" r:id="rId34"/>
    <p:sldId id="957" r:id="rId35"/>
    <p:sldId id="958" r:id="rId36"/>
    <p:sldId id="1102" r:id="rId37"/>
    <p:sldId id="1106" r:id="rId38"/>
    <p:sldId id="1107" r:id="rId39"/>
    <p:sldId id="1101" r:id="rId40"/>
    <p:sldId id="1089" r:id="rId41"/>
    <p:sldId id="874" r:id="rId42"/>
    <p:sldId id="291" r:id="rId43"/>
  </p:sldIdLst>
  <p:sldSz cx="9144000" cy="5143500" type="screen16x9"/>
  <p:notesSz cx="6858000" cy="9144000"/>
  <p:custDataLst>
    <p:tags r:id="rId45"/>
  </p:custDataLst>
  <p:defaultTextStyle>
    <a:defPPr>
      <a:defRPr lang="vi"/>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0340" autoAdjust="0"/>
  </p:normalViewPr>
  <p:slideViewPr>
    <p:cSldViewPr snapToGrid="0" showGuides="1">
      <p:cViewPr varScale="1">
        <p:scale>
          <a:sx n="64" d="100"/>
          <a:sy n="64" d="100"/>
        </p:scale>
        <p:origin x="1340" y="3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23/01/2024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10.1 – Định cấu hình cài đặt </a:t>
            </a:r>
            <a:r>
              <a:rPr lang="en-US" dirty="0" smtClean="0"/>
              <a:t>router </a:t>
            </a:r>
            <a:r>
              <a:rPr lang="vi" dirty="0" smtClean="0"/>
              <a:t>ban </a:t>
            </a:r>
            <a:r>
              <a:rPr lang="vi" dirty="0"/>
              <a:t>đầu</a:t>
            </a:r>
          </a:p>
          <a:p>
            <a:r>
              <a:rPr lang="vi" dirty="0"/>
              <a:t>10.1.1 – Các bước cấu hình định tuyến cơ bản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10.1 – Định cấu hình cài đặt </a:t>
            </a:r>
            <a:r>
              <a:rPr lang="en-US" dirty="0" smtClean="0"/>
              <a:t>router </a:t>
            </a:r>
            <a:r>
              <a:rPr lang="vi" dirty="0" smtClean="0"/>
              <a:t>ban </a:t>
            </a:r>
            <a:r>
              <a:rPr lang="vi" dirty="0"/>
              <a:t>đầu</a:t>
            </a:r>
          </a:p>
          <a:p>
            <a:r>
              <a:rPr lang="vi" dirty="0"/>
              <a:t>10.1.2 – Ví dụ về cấu hình định tuyến cơ bản</a:t>
            </a:r>
          </a:p>
          <a:p>
            <a:r>
              <a:rPr lang="vi" dirty="0"/>
              <a:t>10.1.3 - Trình kiểm tra cú pháp – Định cấu hình cài đặt </a:t>
            </a:r>
            <a:r>
              <a:rPr lang="en-US" dirty="0" smtClean="0"/>
              <a:t>router </a:t>
            </a:r>
            <a:r>
              <a:rPr lang="vi" dirty="0" smtClean="0"/>
              <a:t>ban </a:t>
            </a:r>
            <a:r>
              <a:rPr lang="vi" dirty="0"/>
              <a:t>đầu</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98165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10.1 – Định cấu hình cài đặt </a:t>
            </a:r>
            <a:r>
              <a:rPr lang="en-US" dirty="0" smtClean="0"/>
              <a:t>router </a:t>
            </a:r>
            <a:r>
              <a:rPr lang="vi" dirty="0" smtClean="0"/>
              <a:t>ban </a:t>
            </a:r>
            <a:r>
              <a:rPr lang="vi" dirty="0"/>
              <a:t>đầu</a:t>
            </a:r>
          </a:p>
          <a:p>
            <a:r>
              <a:rPr lang="vi" dirty="0"/>
              <a:t>10.1.4 – Packet Tracer – Định cấu hình cài đặt </a:t>
            </a:r>
            <a:r>
              <a:rPr lang="en-US" dirty="0" smtClean="0"/>
              <a:t>router </a:t>
            </a:r>
            <a:r>
              <a:rPr lang="vi" dirty="0" smtClean="0"/>
              <a:t>ban </a:t>
            </a:r>
            <a:r>
              <a:rPr lang="vi" dirty="0"/>
              <a:t>đầu</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10.2 Cấu hình giao diện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10.2 – Cấu hình giao diện</a:t>
            </a:r>
          </a:p>
          <a:p>
            <a:r>
              <a:rPr lang="vi" dirty="0"/>
              <a:t>10.2.1 – Định cấu hình giao diện bộ định tuyến</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173039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10.2 – Cấu hình giao diện</a:t>
            </a:r>
          </a:p>
          <a:p>
            <a:r>
              <a:rPr lang="vi" dirty="0"/>
              <a:t>10.2.2 – Ví dụ về cấu hình giao diện bộ định tuyến</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37903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10.2 – Cấu hình giao diện</a:t>
            </a:r>
          </a:p>
          <a:p>
            <a:r>
              <a:rPr lang="vi" dirty="0"/>
              <a:t>10.2.2 – Ví dụ về cấu hình giao diện </a:t>
            </a:r>
            <a:r>
              <a:rPr lang="en-US" dirty="0" smtClean="0"/>
              <a:t>router </a:t>
            </a:r>
            <a:r>
              <a:rPr lang="vi" dirty="0" smtClean="0"/>
              <a:t>(</a:t>
            </a:r>
            <a:r>
              <a:rPr lang="vi" dirty="0"/>
              <a:t>Tiếp theo)</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831126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10.2 – Cấu hình giao diện</a:t>
            </a:r>
          </a:p>
          <a:p>
            <a:r>
              <a:rPr lang="vi" dirty="0"/>
              <a:t>10.2.3 – Xác minh cấu hình giao diện</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92883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10.2 – Cấu hình giao diện</a:t>
            </a:r>
          </a:p>
          <a:p>
            <a:r>
              <a:rPr lang="vi" dirty="0"/>
              <a:t>10.2.4 – Lệnh xác minh cấu hình</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045062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10.2 – Cấu hình giao diện</a:t>
            </a:r>
          </a:p>
          <a:p>
            <a:r>
              <a:rPr lang="vi" dirty="0"/>
              <a:t>10.2.4 – Lệnh xác minh cấu hình (Tiếp theo)</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60444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10.2 – Cấu hình giao diện</a:t>
            </a:r>
          </a:p>
          <a:p>
            <a:r>
              <a:rPr lang="vi" dirty="0"/>
              <a:t>10.2.4 – Lệnh xác minh cấu hình (Tiếp theo)</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3956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10.2 – Cấu hình giao diện</a:t>
            </a:r>
          </a:p>
          <a:p>
            <a:r>
              <a:rPr lang="vi" dirty="0"/>
              <a:t>10.2.4 – Lệnh xác minh cấu hình (Tiếp theo)</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907790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10.2 – Cấu hình giao diện</a:t>
            </a:r>
          </a:p>
          <a:p>
            <a:r>
              <a:rPr lang="vi" dirty="0"/>
              <a:t>10.2.4 – Lệnh xác minh cấu hình (Tiếp theo)</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441579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10.2 – Cấu hình giao diện</a:t>
            </a:r>
          </a:p>
          <a:p>
            <a:r>
              <a:rPr lang="vi" dirty="0"/>
              <a:t>10.2.4 – Lệnh xác minh cấu hình (Tiếp theo)</a:t>
            </a:r>
          </a:p>
          <a:p>
            <a:r>
              <a:rPr lang="vi" dirty="0"/>
              <a:t>10.2.5 Trình kiểm tra cú pháp – Định cấu hình giao diện</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894074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10.3 Cấu hình Cổng mặc định</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10.3 – Định cấu hình Cổng mặc định</a:t>
            </a:r>
          </a:p>
          <a:p>
            <a:r>
              <a:rPr lang="vi" dirty="0"/>
              <a:t>10.3.1 – Cổng mặc định trên máy chủ</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315570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10.3 – Định cấu hình Cổng mặc định</a:t>
            </a:r>
          </a:p>
          <a:p>
            <a:r>
              <a:rPr lang="vi" dirty="0"/>
              <a:t>10.3.2 – Cổng mặc định trên Switch</a:t>
            </a:r>
          </a:p>
          <a:p>
            <a:r>
              <a:rPr lang="vi" dirty="0"/>
              <a:t>10.3.3 – Trình kiểm tra cú pháp – Định cấu hình Cổng mặc định</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130310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10.3– Định cấu hình Cổng mặc định</a:t>
            </a:r>
          </a:p>
          <a:p>
            <a:r>
              <a:rPr lang="vi" dirty="0"/>
              <a:t>10.3.4 – Packet Tracer – Kết nối </a:t>
            </a:r>
            <a:r>
              <a:rPr lang="en-US" dirty="0" smtClean="0"/>
              <a:t>router </a:t>
            </a:r>
            <a:r>
              <a:rPr lang="vi" dirty="0" smtClean="0"/>
              <a:t>với </a:t>
            </a:r>
            <a:r>
              <a:rPr lang="vi" dirty="0"/>
              <a:t>mạng LAN</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093664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10.3– Định cấu hình Cổng mặc định</a:t>
            </a:r>
          </a:p>
          <a:p>
            <a:r>
              <a:rPr lang="vi" dirty="0"/>
              <a:t>10.3.5 – Packet Tracer – Khắc phục sự cố cổng mặc định</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23651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10.4 Thực hành và kiểm tra mô-đun</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 dirty="0"/>
              <a:t>10 – Cấu hình </a:t>
            </a:r>
            <a:r>
              <a:rPr lang="en-US" dirty="0" smtClean="0"/>
              <a:t>router </a:t>
            </a:r>
            <a:r>
              <a:rPr lang="vi" dirty="0" smtClean="0"/>
              <a:t>cơ </a:t>
            </a:r>
            <a:r>
              <a:rPr lang="vi" dirty="0"/>
              <a:t>bản</a:t>
            </a:r>
          </a:p>
          <a:p>
            <a:r>
              <a:rPr lang="vi" dirty="0"/>
              <a:t>10.4 – Thực hành và kiểm tra mô-đun</a:t>
            </a:r>
          </a:p>
          <a:p>
            <a:r>
              <a:rPr lang="vi" dirty="0"/>
              <a:t>10.4.1 – Video – Sự khác biệt của thiết bị mạng: Phần 1</a:t>
            </a:r>
          </a:p>
        </p:txBody>
      </p:sp>
    </p:spTree>
    <p:extLst>
      <p:ext uri="{BB962C8B-B14F-4D97-AF65-F5344CB8AC3E}">
        <p14:creationId xmlns:p14="http://schemas.microsoft.com/office/powerpoint/2010/main" val="147682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 dirty="0"/>
              <a:t>10 – Cấu hình </a:t>
            </a:r>
            <a:r>
              <a:rPr lang="en-US" dirty="0" smtClean="0"/>
              <a:t>router </a:t>
            </a:r>
            <a:r>
              <a:rPr lang="vi" dirty="0" smtClean="0"/>
              <a:t>cơ </a:t>
            </a:r>
            <a:r>
              <a:rPr lang="vi" dirty="0"/>
              <a:t>bản</a:t>
            </a:r>
          </a:p>
          <a:p>
            <a:r>
              <a:rPr lang="vi" dirty="0"/>
              <a:t>10.4 – Thực hành và kiểm tra mô-đun</a:t>
            </a:r>
          </a:p>
          <a:p>
            <a:r>
              <a:rPr lang="vi" dirty="0"/>
              <a:t>10.4.2 – Video – Sự khác biệt của thiết bị mạng: Phần 2</a:t>
            </a:r>
          </a:p>
        </p:txBody>
      </p:sp>
    </p:spTree>
    <p:extLst>
      <p:ext uri="{BB962C8B-B14F-4D97-AF65-F5344CB8AC3E}">
        <p14:creationId xmlns:p14="http://schemas.microsoft.com/office/powerpoint/2010/main" val="2533704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10.4– Định cấu hình Cổng mặc định</a:t>
            </a:r>
          </a:p>
          <a:p>
            <a:r>
              <a:rPr lang="vi" dirty="0"/>
              <a:t>10.4.3 – Packet Tracer – Cấu hình thiết bị cơ bản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247973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10.4– Định cấu hình Cổng mặc định</a:t>
            </a:r>
          </a:p>
          <a:p>
            <a:r>
              <a:rPr lang="vi" dirty="0"/>
              <a:t>10.4.4 – Lab – Xây dựng mạng Switch và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14921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 dirty="0"/>
              <a:t>10 – Cấu hình </a:t>
            </a:r>
            <a:r>
              <a:rPr lang="en-US" dirty="0" smtClean="0"/>
              <a:t>router </a:t>
            </a:r>
            <a:r>
              <a:rPr lang="vi" dirty="0" smtClean="0"/>
              <a:t>cơ </a:t>
            </a:r>
            <a:r>
              <a:rPr lang="vi" dirty="0"/>
              <a:t>bản</a:t>
            </a:r>
          </a:p>
          <a:p>
            <a:r>
              <a:rPr lang="vi" dirty="0"/>
              <a:t>10.4 – Thực hành và kiểm tra mô-đun</a:t>
            </a:r>
          </a:p>
          <a:p>
            <a:r>
              <a:rPr lang="vi" dirty="0"/>
              <a:t>10.4.5 – Tôi đã học được gì trong học phần này?</a:t>
            </a:r>
          </a:p>
        </p:txBody>
      </p:sp>
    </p:spTree>
    <p:extLst>
      <p:ext uri="{BB962C8B-B14F-4D97-AF65-F5344CB8AC3E}">
        <p14:creationId xmlns:p14="http://schemas.microsoft.com/office/powerpoint/2010/main" val="26061680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 dirty="0"/>
              <a:t>10 – Cấu hình </a:t>
            </a:r>
            <a:r>
              <a:rPr lang="en-US" dirty="0" smtClean="0"/>
              <a:t>router </a:t>
            </a:r>
            <a:r>
              <a:rPr lang="vi" dirty="0" smtClean="0"/>
              <a:t>cơ </a:t>
            </a:r>
            <a:r>
              <a:rPr lang="vi" dirty="0"/>
              <a:t>bản</a:t>
            </a:r>
          </a:p>
          <a:p>
            <a:r>
              <a:rPr lang="vi" dirty="0"/>
              <a:t>10.4 – Thực hành và kiểm tra mô-đun</a:t>
            </a:r>
          </a:p>
          <a:p>
            <a:r>
              <a:rPr lang="vi" dirty="0"/>
              <a:t>10.4.5 – Tôi đã học được gì trong học phần này (Tiếp theo)?</a:t>
            </a:r>
          </a:p>
        </p:txBody>
      </p:sp>
    </p:spTree>
    <p:extLst>
      <p:ext uri="{BB962C8B-B14F-4D97-AF65-F5344CB8AC3E}">
        <p14:creationId xmlns:p14="http://schemas.microsoft.com/office/powerpoint/2010/main" val="2707434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vi" b="0" dirty="0"/>
              <a:t>Chương trình Học viện Mạng Cisco</a:t>
            </a:r>
          </a:p>
          <a:p>
            <a:pPr>
              <a:buFontTx/>
              <a:buNone/>
            </a:pPr>
            <a:r>
              <a:rPr lang="vi" b="0" baseline="0" dirty="0"/>
              <a:t>Giới thiệu về Mạng v </a:t>
            </a:r>
            <a:r>
              <a:rPr lang="vi" b="0" dirty="0"/>
              <a:t>7.0 (ITN)</a:t>
            </a:r>
          </a:p>
          <a:p>
            <a:r>
              <a:rPr lang="vi" dirty="0"/>
              <a:t>Mô-đun 10: Cấu hình </a:t>
            </a:r>
            <a:r>
              <a:rPr lang="en-US" dirty="0" smtClean="0"/>
              <a:t>router </a:t>
            </a:r>
            <a:r>
              <a:rPr lang="vi" dirty="0" smtClean="0"/>
              <a:t>cơ </a:t>
            </a:r>
            <a:r>
              <a:rPr lang="vi" dirty="0"/>
              <a:t>bản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vi" dirty="0"/>
              <a:t>10 – Cấu hình </a:t>
            </a:r>
            <a:r>
              <a:rPr lang="en-US" dirty="0" smtClean="0"/>
              <a:t>router </a:t>
            </a:r>
            <a:r>
              <a:rPr lang="vi" dirty="0" smtClean="0"/>
              <a:t>cơ </a:t>
            </a:r>
            <a:r>
              <a:rPr lang="vi" dirty="0"/>
              <a:t>bản</a:t>
            </a:r>
          </a:p>
          <a:p>
            <a:pPr>
              <a:buFontTx/>
              <a:buNone/>
            </a:pPr>
            <a:r>
              <a:rPr lang="vi" dirty="0"/>
              <a:t>10.0.2- Tôi sẽ học gì trong học phần này?</a:t>
            </a: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a:t>10 – Cấu hình </a:t>
            </a:r>
            <a:r>
              <a:rPr lang="en-US" dirty="0" smtClean="0"/>
              <a:t>router </a:t>
            </a:r>
            <a:r>
              <a:rPr lang="vi" dirty="0" smtClean="0"/>
              <a:t>cơ </a:t>
            </a:r>
            <a:r>
              <a:rPr lang="vi" dirty="0"/>
              <a:t>bản</a:t>
            </a:r>
          </a:p>
          <a:p>
            <a:r>
              <a:rPr lang="vi" dirty="0"/>
              <a:t>10.1 Định cấu hình cài đặt </a:t>
            </a:r>
            <a:r>
              <a:rPr lang="en-US" dirty="0" smtClean="0"/>
              <a:t>router </a:t>
            </a:r>
            <a:r>
              <a:rPr lang="vi" dirty="0" smtClean="0"/>
              <a:t>ban </a:t>
            </a:r>
            <a:r>
              <a:rPr lang="vi" dirty="0"/>
              <a:t>đầu</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vi" dirty="0">
                <a:solidFill>
                  <a:schemeClr val="accent5">
                    <a:lumMod val="40000"/>
                    <a:lumOff val="60000"/>
                  </a:schemeClr>
                </a:solidFill>
              </a:rPr>
              <a:t>Mô-đun 10: Cấu hình </a:t>
            </a:r>
            <a:r>
              <a:rPr lang="en-US" dirty="0" smtClean="0">
                <a:solidFill>
                  <a:schemeClr val="accent5">
                    <a:lumMod val="40000"/>
                    <a:lumOff val="60000"/>
                  </a:schemeClr>
                </a:solidFill>
              </a:rPr>
              <a:t>router </a:t>
            </a:r>
            <a:r>
              <a:rPr lang="vi" dirty="0" smtClean="0">
                <a:solidFill>
                  <a:schemeClr val="accent5">
                    <a:lumMod val="40000"/>
                    <a:lumOff val="60000"/>
                  </a:schemeClr>
                </a:solidFill>
              </a:rPr>
              <a:t>cơ </a:t>
            </a:r>
            <a:r>
              <a:rPr lang="vi" dirty="0">
                <a:solidFill>
                  <a:schemeClr val="accent5">
                    <a:lumMod val="40000"/>
                    <a:lumOff val="60000"/>
                  </a:schemeClr>
                </a:solidFill>
              </a:rPr>
              <a:t>bản</a:t>
            </a:r>
          </a:p>
        </p:txBody>
      </p:sp>
      <p:sp>
        <p:nvSpPr>
          <p:cNvPr id="5" name="Text Placeholder 4"/>
          <p:cNvSpPr>
            <a:spLocks noGrp="1"/>
          </p:cNvSpPr>
          <p:nvPr>
            <p:ph type="body" sz="quarter" idx="13"/>
          </p:nvPr>
        </p:nvSpPr>
        <p:spPr>
          <a:xfrm>
            <a:off x="469497" y="3127609"/>
            <a:ext cx="5925246" cy="299001"/>
          </a:xfrm>
        </p:spPr>
        <p:txBody>
          <a:bodyPr/>
          <a:lstStyle/>
          <a:p>
            <a:r>
              <a:rPr lang="vi" dirty="0">
                <a:solidFill>
                  <a:schemeClr val="bg2">
                    <a:lumMod val="40000"/>
                    <a:lumOff val="60000"/>
                  </a:schemeClr>
                </a:solidFill>
              </a:rPr>
              <a:t>Tài liệu dành cho người hướng dẫn</a:t>
            </a:r>
          </a:p>
        </p:txBody>
      </p:sp>
      <p:sp>
        <p:nvSpPr>
          <p:cNvPr id="7" name="Subtitle 6"/>
          <p:cNvSpPr>
            <a:spLocks noGrp="1"/>
          </p:cNvSpPr>
          <p:nvPr>
            <p:ph type="subTitle" idx="1"/>
          </p:nvPr>
        </p:nvSpPr>
        <p:spPr>
          <a:xfrm>
            <a:off x="469497" y="3809526"/>
            <a:ext cx="2368954" cy="902174"/>
          </a:xfrm>
        </p:spPr>
        <p:txBody>
          <a:bodyPr/>
          <a:lstStyle/>
          <a:p>
            <a:r>
              <a:rPr lang="vi" dirty="0">
                <a:solidFill>
                  <a:schemeClr val="accent5">
                    <a:lumMod val="40000"/>
                    <a:lumOff val="60000"/>
                  </a:schemeClr>
                </a:solidFill>
              </a:rPr>
              <a:t>Giới thiệu về Mạng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vi" dirty="0"/>
              <a:t>Mục tiêu mô-đun</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Tiêu đề mô-đun: </a:t>
            </a:r>
            <a:r>
              <a:rPr kumimoji="0" lang="vi"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Cấu hình </a:t>
            </a:r>
            <a:r>
              <a:rPr kumimoji="0" lang="en-US" altLang="en-US" sz="1600" b="0" i="0" u="none" strike="noStrike" cap="none" normalizeH="0" baseline="0" dirty="0" smtClean="0">
                <a:ln>
                  <a:noFill/>
                </a:ln>
                <a:solidFill>
                  <a:schemeClr val="tx1"/>
                </a:solidFill>
                <a:effectLst/>
                <a:latin typeface="+mn-lt"/>
                <a:ea typeface="Calibri" panose="020F0502020204030204" pitchFamily="34" charset="0"/>
                <a:cs typeface="Calibri" panose="020F0502020204030204" pitchFamily="34" charset="0"/>
              </a:rPr>
              <a:t>router </a:t>
            </a:r>
            <a:r>
              <a:rPr kumimoji="0" lang="vi" altLang="en-US" sz="1600" b="0" i="0" u="none" strike="noStrike" cap="none" normalizeH="0" baseline="0" dirty="0" smtClean="0">
                <a:ln>
                  <a:noFill/>
                </a:ln>
                <a:solidFill>
                  <a:schemeClr val="tx1"/>
                </a:solidFill>
                <a:effectLst/>
                <a:latin typeface="+mn-lt"/>
                <a:ea typeface="Calibri" panose="020F0502020204030204" pitchFamily="34" charset="0"/>
                <a:cs typeface="Calibri" panose="020F0502020204030204" pitchFamily="34" charset="0"/>
              </a:rPr>
              <a:t>cơ </a:t>
            </a:r>
            <a:r>
              <a:rPr kumimoji="0" lang="vi"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bản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vi"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Mục tiêu mô-đun </a:t>
            </a:r>
            <a:r>
              <a:rPr kumimoji="0" lang="vi"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vi" altLang="en-US" sz="1600" dirty="0">
                <a:latin typeface="+mn-lt"/>
                <a:ea typeface="Calibri" panose="020F0502020204030204" pitchFamily="34" charset="0"/>
                <a:cs typeface="Calibri" panose="020F0502020204030204" pitchFamily="34" charset="0"/>
              </a:rPr>
              <a:t>Triển khai các cài đặt ban đầu trên </a:t>
            </a:r>
            <a:r>
              <a:rPr lang="en-US" altLang="en-US" sz="1600" dirty="0" smtClean="0">
                <a:latin typeface="+mn-lt"/>
                <a:ea typeface="Calibri" panose="020F0502020204030204" pitchFamily="34" charset="0"/>
                <a:cs typeface="Calibri" panose="020F0502020204030204" pitchFamily="34" charset="0"/>
              </a:rPr>
              <a:t>router </a:t>
            </a:r>
            <a:r>
              <a:rPr lang="vi" altLang="en-US" sz="1600" dirty="0" smtClean="0">
                <a:latin typeface="+mn-lt"/>
                <a:ea typeface="Calibri" panose="020F0502020204030204" pitchFamily="34" charset="0"/>
                <a:cs typeface="Calibri" panose="020F0502020204030204" pitchFamily="34" charset="0"/>
              </a:rPr>
              <a:t>và </a:t>
            </a:r>
            <a:r>
              <a:rPr lang="vi" altLang="en-US" sz="1600" dirty="0">
                <a:latin typeface="+mn-lt"/>
                <a:ea typeface="Calibri" panose="020F0502020204030204" pitchFamily="34" charset="0"/>
                <a:cs typeface="Calibri" panose="020F0502020204030204" pitchFamily="34" charset="0"/>
              </a:rPr>
              <a:t>thiết bị đầu cuối.</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70523332"/>
              </p:ext>
            </p:extLst>
          </p:nvPr>
        </p:nvGraphicFramePr>
        <p:xfrm>
          <a:off x="-1" y="2118939"/>
          <a:ext cx="9034670" cy="2532574"/>
        </p:xfrm>
        <a:graphic>
          <a:graphicData uri="http://schemas.openxmlformats.org/drawingml/2006/table">
            <a:tbl>
              <a:tblPr firstRow="1" firstCol="1" bandRow="1">
                <a:tableStyleId>{5C22544A-7EE6-4342-B048-85BDC9FD1C3A}</a:tableStyleId>
              </a:tblPr>
              <a:tblGrid>
                <a:gridCol w="4517335">
                  <a:extLst>
                    <a:ext uri="{9D8B030D-6E8A-4147-A177-3AD203B41FA5}">
                      <a16:colId xmlns:a16="http://schemas.microsoft.com/office/drawing/2014/main" val="1523797708"/>
                    </a:ext>
                  </a:extLst>
                </a:gridCol>
                <a:gridCol w="4517335">
                  <a:extLst>
                    <a:ext uri="{9D8B030D-6E8A-4147-A177-3AD203B41FA5}">
                      <a16:colId xmlns:a16="http://schemas.microsoft.com/office/drawing/2014/main" val="2750207184"/>
                    </a:ext>
                  </a:extLst>
                </a:gridCol>
              </a:tblGrid>
              <a:tr h="366238">
                <a:tc>
                  <a:txBody>
                    <a:bodyPr/>
                    <a:lstStyle/>
                    <a:p>
                      <a:pPr marL="0" marR="0">
                        <a:lnSpc>
                          <a:spcPct val="107000"/>
                        </a:lnSpc>
                        <a:spcBef>
                          <a:spcPts val="0"/>
                        </a:spcBef>
                        <a:spcAft>
                          <a:spcPts val="0"/>
                        </a:spcAft>
                      </a:pPr>
                      <a:r>
                        <a:rPr lang="vi" sz="1200" dirty="0">
                          <a:effectLst/>
                        </a:rPr>
                        <a:t>Tên chủ đề</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 sz="1200" dirty="0">
                          <a:effectLst/>
                        </a:rPr>
                        <a:t>Mục tiêu chủ đề</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751870">
                <a:tc>
                  <a:txBody>
                    <a:bodyPr/>
                    <a:lstStyle/>
                    <a:p>
                      <a:pPr marL="0" marR="0">
                        <a:lnSpc>
                          <a:spcPct val="107000"/>
                        </a:lnSpc>
                        <a:spcBef>
                          <a:spcPts val="0"/>
                        </a:spcBef>
                        <a:spcAft>
                          <a:spcPts val="0"/>
                        </a:spcAft>
                      </a:pPr>
                      <a:r>
                        <a:rPr lang="vi" sz="1200" dirty="0">
                          <a:effectLst/>
                        </a:rPr>
                        <a:t>Định cấu hình cài đặt </a:t>
                      </a:r>
                      <a:r>
                        <a:rPr lang="en-US" sz="1200" dirty="0" smtClean="0">
                          <a:effectLst/>
                        </a:rPr>
                        <a:t>router </a:t>
                      </a:r>
                      <a:r>
                        <a:rPr lang="vi" sz="1200" dirty="0" smtClean="0">
                          <a:effectLst/>
                        </a:rPr>
                        <a:t>ban </a:t>
                      </a:r>
                      <a:r>
                        <a:rPr lang="vi" sz="1200" dirty="0">
                          <a:effectLst/>
                        </a:rPr>
                        <a:t>đầu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 sz="1200" dirty="0">
                          <a:effectLst/>
                        </a:rPr>
                        <a:t>Định cấu hình cài đặt ban đầu trên </a:t>
                      </a:r>
                      <a:r>
                        <a:rPr lang="en-US" sz="1200" dirty="0" smtClean="0">
                          <a:effectLst/>
                        </a:rPr>
                        <a:t>router </a:t>
                      </a:r>
                      <a:r>
                        <a:rPr lang="vi" sz="1200" dirty="0" smtClean="0">
                          <a:effectLst/>
                        </a:rPr>
                        <a:t>IOS </a:t>
                      </a:r>
                      <a:r>
                        <a:rPr lang="vi" sz="1200" dirty="0">
                          <a:effectLst/>
                        </a:rPr>
                        <a:t>Cisco.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662596">
                <a:tc>
                  <a:txBody>
                    <a:bodyPr/>
                    <a:lstStyle/>
                    <a:p>
                      <a:pPr marL="0" marR="0">
                        <a:lnSpc>
                          <a:spcPct val="107000"/>
                        </a:lnSpc>
                        <a:spcBef>
                          <a:spcPts val="0"/>
                        </a:spcBef>
                        <a:spcAft>
                          <a:spcPts val="0"/>
                        </a:spcAft>
                      </a:pPr>
                      <a:r>
                        <a:rPr lang="vi" sz="1200" dirty="0">
                          <a:effectLst/>
                        </a:rPr>
                        <a:t>Cấu hình giao diện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 sz="1200" dirty="0">
                          <a:effectLst/>
                        </a:rPr>
                        <a:t>Định cấu hình hai giao diện hoạt động trên </a:t>
                      </a:r>
                      <a:r>
                        <a:rPr lang="en-US" sz="1200" dirty="0" smtClean="0">
                          <a:effectLst/>
                        </a:rPr>
                        <a:t>router </a:t>
                      </a:r>
                      <a:r>
                        <a:rPr lang="vi" sz="1200" dirty="0" smtClean="0">
                          <a:effectLst/>
                        </a:rPr>
                        <a:t>Cisco </a:t>
                      </a:r>
                      <a:r>
                        <a:rPr lang="vi" sz="1200" dirty="0">
                          <a:effectLst/>
                        </a:rPr>
                        <a:t>IOS.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751870">
                <a:tc>
                  <a:txBody>
                    <a:bodyPr/>
                    <a:lstStyle/>
                    <a:p>
                      <a:pPr marL="0" marR="0">
                        <a:lnSpc>
                          <a:spcPct val="107000"/>
                        </a:lnSpc>
                        <a:spcBef>
                          <a:spcPts val="0"/>
                        </a:spcBef>
                        <a:spcAft>
                          <a:spcPts val="0"/>
                        </a:spcAft>
                      </a:pPr>
                      <a:r>
                        <a:rPr lang="vi" sz="1200" dirty="0">
                          <a:effectLst/>
                        </a:rPr>
                        <a:t>Định cấu hình Cổng mặc định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vi" sz="1200" dirty="0">
                          <a:effectLst/>
                        </a:rPr>
                        <a:t>Định cấu hình thiết bị để sử dụng cổng mặc định.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49938957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vi" dirty="0">
                <a:solidFill>
                  <a:schemeClr val="accent5">
                    <a:lumMod val="40000"/>
                    <a:lumOff val="60000"/>
                  </a:schemeClr>
                </a:solidFill>
              </a:rPr>
              <a:t>10.1 Định cấu hình cài đặt </a:t>
            </a:r>
            <a:r>
              <a:rPr lang="en-US" dirty="0" smtClean="0">
                <a:solidFill>
                  <a:schemeClr val="accent5">
                    <a:lumMod val="40000"/>
                    <a:lumOff val="60000"/>
                  </a:schemeClr>
                </a:solidFill>
              </a:rPr>
              <a:t>router </a:t>
            </a:r>
            <a:r>
              <a:rPr lang="vi" dirty="0" smtClean="0">
                <a:solidFill>
                  <a:schemeClr val="accent5">
                    <a:lumMod val="40000"/>
                    <a:lumOff val="60000"/>
                  </a:schemeClr>
                </a:solidFill>
              </a:rPr>
              <a:t>ban </a:t>
            </a:r>
            <a:r>
              <a:rPr lang="vi" dirty="0">
                <a:solidFill>
                  <a:schemeClr val="accent5">
                    <a:lumMod val="40000"/>
                    <a:lumOff val="60000"/>
                  </a:schemeClr>
                </a:solidFill>
              </a:rPr>
              <a:t>đầu</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Định cấu hình cài đặt </a:t>
            </a:r>
            <a:r>
              <a:rPr lang="en-US" sz="1600" dirty="0" smtClean="0"/>
              <a:t>router </a:t>
            </a:r>
            <a:r>
              <a:rPr lang="vi" sz="1600" dirty="0" smtClean="0"/>
              <a:t>ban </a:t>
            </a:r>
            <a:r>
              <a:rPr lang="vi" sz="1600" dirty="0"/>
              <a:t>đầu </a:t>
            </a:r>
            <a:r>
              <a:rPr lang="en-US" dirty="0"/>
              <a:t/>
            </a:r>
            <a:br>
              <a:rPr lang="en-US" dirty="0"/>
            </a:br>
            <a:r>
              <a:rPr lang="vi" sz="2400" dirty="0"/>
              <a:t>Các bước cấu hình </a:t>
            </a:r>
            <a:r>
              <a:rPr lang="en-US" sz="2400" dirty="0" smtClean="0"/>
              <a:t>router </a:t>
            </a:r>
            <a:r>
              <a:rPr lang="vi" sz="2400" dirty="0" smtClean="0"/>
              <a:t>cơ </a:t>
            </a:r>
            <a:r>
              <a:rPr lang="vi" sz="2400" dirty="0"/>
              <a:t>bản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55419"/>
            <a:ext cx="3265419" cy="3517076"/>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Cấu hình tên thiết bị.</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Bảo mật chế độ EXEC đặc quyền.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Bảo mật chế độ EXEC của người dùng.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Bảo mật truy cập Telnet/SSH từ xa.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Mã hóa tất cả mật khẩu văn bản gốc.</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600" dirty="0">
                <a:solidFill>
                  <a:srgbClr val="000000"/>
                </a:solidFill>
              </a:rPr>
              <a:t>Cung cấp thông báo pháp lý và lưu cấu hình.</a:t>
            </a:r>
          </a:p>
        </p:txBody>
      </p:sp>
      <p:sp>
        <p:nvSpPr>
          <p:cNvPr id="2" name="TextBox 1">
            <a:extLst>
              <a:ext uri="{FF2B5EF4-FFF2-40B4-BE49-F238E27FC236}">
                <a16:creationId xmlns:a16="http://schemas.microsoft.com/office/drawing/2014/main" id="{ECC2C7B6-BFA0-4414-A9FD-310FB45A4012}"/>
              </a:ext>
            </a:extLst>
          </p:cNvPr>
          <p:cNvSpPr txBox="1"/>
          <p:nvPr/>
        </p:nvSpPr>
        <p:spPr>
          <a:xfrm>
            <a:off x="3798284" y="855419"/>
            <a:ext cx="4913744" cy="276999"/>
          </a:xfrm>
          <a:prstGeom prst="rect">
            <a:avLst/>
          </a:prstGeom>
          <a:solidFill>
            <a:srgbClr val="000000"/>
          </a:solidFill>
        </p:spPr>
        <p:txBody>
          <a:bodyPr wrap="square" rtlCol="0">
            <a:spAutoFit/>
          </a:bodyPr>
          <a:lstStyle/>
          <a:p>
            <a:r>
              <a:rPr lang="en-US" sz="1200" dirty="0" smtClean="0">
                <a:solidFill>
                  <a:schemeClr val="bg1"/>
                </a:solidFill>
                <a:latin typeface="Courier New" panose="02070309020205020404" pitchFamily="49" charset="0"/>
                <a:cs typeface="Courier New" panose="02070309020205020404" pitchFamily="49" charset="0"/>
              </a:rPr>
              <a:t>router </a:t>
            </a:r>
            <a:r>
              <a:rPr lang="vi" sz="1200" dirty="0" smtClean="0">
                <a:solidFill>
                  <a:schemeClr val="bg1"/>
                </a:solidFill>
                <a:latin typeface="Courier New" panose="02070309020205020404" pitchFamily="49" charset="0"/>
                <a:cs typeface="Courier New" panose="02070309020205020404" pitchFamily="49" charset="0"/>
              </a:rPr>
              <a:t>(</a:t>
            </a:r>
            <a:r>
              <a:rPr lang="vi" sz="1200" dirty="0">
                <a:solidFill>
                  <a:schemeClr val="bg1"/>
                </a:solidFill>
                <a:latin typeface="Courier New" panose="02070309020205020404" pitchFamily="49" charset="0"/>
                <a:cs typeface="Courier New" panose="02070309020205020404" pitchFamily="49" charset="0"/>
              </a:rPr>
              <a:t>cấu hình) # </a:t>
            </a:r>
            <a:r>
              <a:rPr lang="vi" sz="1200" b="1" dirty="0">
                <a:solidFill>
                  <a:schemeClr val="bg1"/>
                </a:solidFill>
                <a:latin typeface="Courier New" panose="02070309020205020404" pitchFamily="49" charset="0"/>
                <a:cs typeface="Courier New" panose="02070309020205020404" pitchFamily="49" charset="0"/>
              </a:rPr>
              <a:t>tên máy chủ </a:t>
            </a:r>
            <a:r>
              <a:rPr lang="vi" sz="1200" i="1" dirty="0">
                <a:solidFill>
                  <a:schemeClr val="bg1"/>
                </a:solidFill>
                <a:latin typeface="Courier New" panose="02070309020205020404" pitchFamily="49" charset="0"/>
                <a:cs typeface="Courier New" panose="02070309020205020404" pitchFamily="49" charset="0"/>
              </a:rPr>
              <a:t>tên máy chủ</a:t>
            </a:r>
          </a:p>
        </p:txBody>
      </p:sp>
      <p:sp>
        <p:nvSpPr>
          <p:cNvPr id="6" name="TextBox 5">
            <a:extLst>
              <a:ext uri="{FF2B5EF4-FFF2-40B4-BE49-F238E27FC236}">
                <a16:creationId xmlns:a16="http://schemas.microsoft.com/office/drawing/2014/main" id="{43E8BC38-AC68-4E30-A757-4BD5691E2755}"/>
              </a:ext>
            </a:extLst>
          </p:cNvPr>
          <p:cNvSpPr txBox="1"/>
          <p:nvPr/>
        </p:nvSpPr>
        <p:spPr>
          <a:xfrm>
            <a:off x="3798284" y="1256000"/>
            <a:ext cx="4913744" cy="276999"/>
          </a:xfrm>
          <a:prstGeom prst="rect">
            <a:avLst/>
          </a:prstGeom>
          <a:solidFill>
            <a:srgbClr val="000000"/>
          </a:solidFill>
        </p:spPr>
        <p:txBody>
          <a:bodyPr wrap="square" rtlCol="0">
            <a:spAutoFit/>
          </a:bodyPr>
          <a:lstStyle/>
          <a:p>
            <a:r>
              <a:rPr lang="en-US" sz="1200" dirty="0" smtClean="0">
                <a:solidFill>
                  <a:schemeClr val="bg1"/>
                </a:solidFill>
                <a:latin typeface="Courier New" panose="02070309020205020404" pitchFamily="49" charset="0"/>
                <a:cs typeface="Courier New" panose="02070309020205020404" pitchFamily="49" charset="0"/>
              </a:rPr>
              <a:t>router </a:t>
            </a:r>
            <a:r>
              <a:rPr lang="vi" sz="1200" dirty="0" smtClean="0">
                <a:solidFill>
                  <a:schemeClr val="bg1"/>
                </a:solidFill>
                <a:latin typeface="Courier New" panose="02070309020205020404" pitchFamily="49" charset="0"/>
                <a:cs typeface="Courier New" panose="02070309020205020404" pitchFamily="49" charset="0"/>
              </a:rPr>
              <a:t>(</a:t>
            </a:r>
            <a:r>
              <a:rPr lang="vi" sz="1200" dirty="0">
                <a:solidFill>
                  <a:schemeClr val="bg1"/>
                </a:solidFill>
                <a:latin typeface="Courier New" panose="02070309020205020404" pitchFamily="49" charset="0"/>
                <a:cs typeface="Courier New" panose="02070309020205020404" pitchFamily="49" charset="0"/>
              </a:rPr>
              <a:t>cấu hình) # </a:t>
            </a:r>
            <a:r>
              <a:rPr lang="vi" sz="1200" b="1" dirty="0">
                <a:solidFill>
                  <a:schemeClr val="bg1"/>
                </a:solidFill>
                <a:latin typeface="Courier New" panose="02070309020205020404" pitchFamily="49" charset="0"/>
                <a:cs typeface="Courier New" panose="02070309020205020404" pitchFamily="49" charset="0"/>
              </a:rPr>
              <a:t>bật </a:t>
            </a:r>
            <a:r>
              <a:rPr lang="vi" sz="1200" i="1" dirty="0">
                <a:solidFill>
                  <a:schemeClr val="bg1"/>
                </a:solidFill>
                <a:latin typeface="Courier New" panose="02070309020205020404" pitchFamily="49" charset="0"/>
                <a:cs typeface="Courier New" panose="02070309020205020404" pitchFamily="49" charset="0"/>
              </a:rPr>
              <a:t>mật khẩu bí mật</a:t>
            </a:r>
          </a:p>
        </p:txBody>
      </p:sp>
      <p:sp>
        <p:nvSpPr>
          <p:cNvPr id="7" name="TextBox 6">
            <a:extLst>
              <a:ext uri="{FF2B5EF4-FFF2-40B4-BE49-F238E27FC236}">
                <a16:creationId xmlns:a16="http://schemas.microsoft.com/office/drawing/2014/main" id="{E3C42215-AFFA-4B80-8518-0228983486B9}"/>
              </a:ext>
            </a:extLst>
          </p:cNvPr>
          <p:cNvSpPr txBox="1"/>
          <p:nvPr/>
        </p:nvSpPr>
        <p:spPr>
          <a:xfrm>
            <a:off x="3798284" y="1656581"/>
            <a:ext cx="4913744" cy="646331"/>
          </a:xfrm>
          <a:prstGeom prst="rect">
            <a:avLst/>
          </a:prstGeom>
          <a:solidFill>
            <a:srgbClr val="000000"/>
          </a:solidFill>
        </p:spPr>
        <p:txBody>
          <a:bodyPr wrap="square" rtlCol="0">
            <a:spAutoFit/>
          </a:bodyPr>
          <a:lstStyle/>
          <a:p>
            <a:r>
              <a:rPr lang="vi" sz="1200" dirty="0">
                <a:solidFill>
                  <a:schemeClr val="bg1"/>
                </a:solidFill>
                <a:latin typeface="Courier New" panose="02070309020205020404" pitchFamily="49" charset="0"/>
                <a:cs typeface="Courier New" panose="02070309020205020404" pitchFamily="49" charset="0"/>
              </a:rPr>
              <a:t>Bộ định tuyến(cấu hình)# </a:t>
            </a:r>
            <a:r>
              <a:rPr lang="vi" sz="1200" b="1" dirty="0">
                <a:solidFill>
                  <a:schemeClr val="bg1"/>
                </a:solidFill>
                <a:latin typeface="Courier New" panose="02070309020205020404" pitchFamily="49" charset="0"/>
                <a:cs typeface="Courier New" panose="02070309020205020404" pitchFamily="49" charset="0"/>
              </a:rPr>
              <a:t>bảng điều khiển dòng 0</a:t>
            </a:r>
          </a:p>
          <a:p>
            <a:r>
              <a:rPr lang="en-US" sz="1200" dirty="0" smtClean="0">
                <a:solidFill>
                  <a:schemeClr val="bg1"/>
                </a:solidFill>
                <a:latin typeface="Courier New" panose="02070309020205020404" pitchFamily="49" charset="0"/>
                <a:cs typeface="Courier New" panose="02070309020205020404" pitchFamily="49" charset="0"/>
              </a:rPr>
              <a:t>router </a:t>
            </a:r>
            <a:r>
              <a:rPr lang="vi" sz="1200" dirty="0" smtClean="0">
                <a:solidFill>
                  <a:schemeClr val="bg1"/>
                </a:solidFill>
                <a:latin typeface="Courier New" panose="02070309020205020404" pitchFamily="49" charset="0"/>
                <a:cs typeface="Courier New" panose="02070309020205020404" pitchFamily="49" charset="0"/>
              </a:rPr>
              <a:t>(</a:t>
            </a:r>
            <a:r>
              <a:rPr lang="vi" sz="1200" dirty="0">
                <a:solidFill>
                  <a:schemeClr val="bg1"/>
                </a:solidFill>
                <a:latin typeface="Courier New" panose="02070309020205020404" pitchFamily="49" charset="0"/>
                <a:cs typeface="Courier New" panose="02070309020205020404" pitchFamily="49" charset="0"/>
              </a:rPr>
              <a:t>config-line) # </a:t>
            </a:r>
            <a:r>
              <a:rPr lang="vi" sz="1200" i="1" dirty="0">
                <a:solidFill>
                  <a:schemeClr val="bg1"/>
                </a:solidFill>
                <a:latin typeface="Courier New" panose="02070309020205020404" pitchFamily="49" charset="0"/>
                <a:cs typeface="Courier New" panose="02070309020205020404" pitchFamily="49" charset="0"/>
              </a:rPr>
              <a:t>mật khẩu mật khẩu</a:t>
            </a:r>
          </a:p>
          <a:p>
            <a:r>
              <a:rPr lang="en-US" sz="1200" dirty="0" smtClean="0">
                <a:solidFill>
                  <a:schemeClr val="bg1"/>
                </a:solidFill>
                <a:latin typeface="Courier New" panose="02070309020205020404" pitchFamily="49" charset="0"/>
                <a:cs typeface="Courier New" panose="02070309020205020404" pitchFamily="49" charset="0"/>
              </a:rPr>
              <a:t>router </a:t>
            </a:r>
            <a:r>
              <a:rPr lang="vi" sz="1200" dirty="0" smtClean="0">
                <a:solidFill>
                  <a:schemeClr val="bg1"/>
                </a:solidFill>
                <a:latin typeface="Courier New" panose="02070309020205020404" pitchFamily="49" charset="0"/>
                <a:cs typeface="Courier New" panose="02070309020205020404" pitchFamily="49" charset="0"/>
              </a:rPr>
              <a:t>(</a:t>
            </a:r>
            <a:r>
              <a:rPr lang="vi" sz="1200" dirty="0">
                <a:solidFill>
                  <a:schemeClr val="bg1"/>
                </a:solidFill>
                <a:latin typeface="Courier New" panose="02070309020205020404" pitchFamily="49" charset="0"/>
                <a:cs typeface="Courier New" panose="02070309020205020404" pitchFamily="49" charset="0"/>
              </a:rPr>
              <a:t>config-line) # đăng nhập</a:t>
            </a:r>
            <a:endParaRPr lang="en-US" sz="1200" i="1" dirty="0">
              <a:solidFill>
                <a:schemeClr val="bg1"/>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FE2CA5BC-EB52-4F1C-9E7F-0082B26780ED}"/>
              </a:ext>
            </a:extLst>
          </p:cNvPr>
          <p:cNvSpPr txBox="1"/>
          <p:nvPr/>
        </p:nvSpPr>
        <p:spPr>
          <a:xfrm>
            <a:off x="3798284" y="2413242"/>
            <a:ext cx="5856090" cy="830997"/>
          </a:xfrm>
          <a:prstGeom prst="rect">
            <a:avLst/>
          </a:prstGeom>
          <a:solidFill>
            <a:srgbClr val="000000"/>
          </a:solidFill>
        </p:spPr>
        <p:txBody>
          <a:bodyPr wrap="none" rtlCol="0">
            <a:spAutoFit/>
          </a:bodyPr>
          <a:lstStyle/>
          <a:p>
            <a:r>
              <a:rPr lang="en-US" sz="1200" dirty="0" smtClean="0">
                <a:solidFill>
                  <a:schemeClr val="bg1"/>
                </a:solidFill>
                <a:latin typeface="Courier New" panose="02070309020205020404" pitchFamily="49" charset="0"/>
                <a:cs typeface="Courier New" panose="02070309020205020404" pitchFamily="49" charset="0"/>
              </a:rPr>
              <a:t>router </a:t>
            </a:r>
            <a:r>
              <a:rPr lang="vi" sz="1200" dirty="0" smtClean="0">
                <a:solidFill>
                  <a:schemeClr val="bg1"/>
                </a:solidFill>
                <a:latin typeface="Courier New" panose="02070309020205020404" pitchFamily="49" charset="0"/>
                <a:cs typeface="Courier New" panose="02070309020205020404" pitchFamily="49" charset="0"/>
              </a:rPr>
              <a:t>(</a:t>
            </a:r>
            <a:r>
              <a:rPr lang="vi" sz="1200" dirty="0">
                <a:solidFill>
                  <a:schemeClr val="bg1"/>
                </a:solidFill>
                <a:latin typeface="Courier New" panose="02070309020205020404" pitchFamily="49" charset="0"/>
                <a:cs typeface="Courier New" panose="02070309020205020404" pitchFamily="49" charset="0"/>
              </a:rPr>
              <a:t>cấu hình) # </a:t>
            </a:r>
            <a:r>
              <a:rPr lang="vi" sz="1200" b="1" dirty="0">
                <a:solidFill>
                  <a:schemeClr val="bg1"/>
                </a:solidFill>
                <a:latin typeface="Courier New" panose="02070309020205020404" pitchFamily="49" charset="0"/>
                <a:cs typeface="Courier New" panose="02070309020205020404" pitchFamily="49" charset="0"/>
              </a:rPr>
              <a:t>dòng vty 0 4</a:t>
            </a:r>
          </a:p>
          <a:p>
            <a:r>
              <a:rPr lang="en-US" sz="1200" dirty="0" smtClean="0">
                <a:solidFill>
                  <a:schemeClr val="bg1"/>
                </a:solidFill>
                <a:latin typeface="Courier New" panose="02070309020205020404" pitchFamily="49" charset="0"/>
                <a:cs typeface="Courier New" panose="02070309020205020404" pitchFamily="49" charset="0"/>
              </a:rPr>
              <a:t>router </a:t>
            </a:r>
            <a:r>
              <a:rPr lang="vi" sz="1200" dirty="0" smtClean="0">
                <a:solidFill>
                  <a:schemeClr val="bg1"/>
                </a:solidFill>
                <a:latin typeface="Courier New" panose="02070309020205020404" pitchFamily="49" charset="0"/>
                <a:cs typeface="Courier New" panose="02070309020205020404" pitchFamily="49" charset="0"/>
              </a:rPr>
              <a:t>(</a:t>
            </a:r>
            <a:r>
              <a:rPr lang="vi" sz="1200" dirty="0">
                <a:solidFill>
                  <a:schemeClr val="bg1"/>
                </a:solidFill>
                <a:latin typeface="Courier New" panose="02070309020205020404" pitchFamily="49" charset="0"/>
                <a:cs typeface="Courier New" panose="02070309020205020404" pitchFamily="49" charset="0"/>
              </a:rPr>
              <a:t>config-line) # </a:t>
            </a:r>
            <a:r>
              <a:rPr lang="vi" sz="1200" i="1" dirty="0">
                <a:solidFill>
                  <a:schemeClr val="bg1"/>
                </a:solidFill>
                <a:latin typeface="Courier New" panose="02070309020205020404" pitchFamily="49" charset="0"/>
                <a:cs typeface="Courier New" panose="02070309020205020404" pitchFamily="49" charset="0"/>
              </a:rPr>
              <a:t>mật khẩu mật khẩu</a:t>
            </a:r>
          </a:p>
          <a:p>
            <a:r>
              <a:rPr lang="en-US" sz="1200" dirty="0" smtClean="0">
                <a:solidFill>
                  <a:schemeClr val="bg1"/>
                </a:solidFill>
                <a:latin typeface="Courier New" panose="02070309020205020404" pitchFamily="49" charset="0"/>
                <a:cs typeface="Courier New" panose="02070309020205020404" pitchFamily="49" charset="0"/>
              </a:rPr>
              <a:t>router </a:t>
            </a:r>
            <a:r>
              <a:rPr lang="vi" sz="1200" dirty="0" smtClean="0">
                <a:solidFill>
                  <a:schemeClr val="bg1"/>
                </a:solidFill>
                <a:latin typeface="Courier New" panose="02070309020205020404" pitchFamily="49" charset="0"/>
                <a:cs typeface="Courier New" panose="02070309020205020404" pitchFamily="49" charset="0"/>
              </a:rPr>
              <a:t>(</a:t>
            </a:r>
            <a:r>
              <a:rPr lang="vi" sz="1200" dirty="0">
                <a:solidFill>
                  <a:schemeClr val="bg1"/>
                </a:solidFill>
                <a:latin typeface="Courier New" panose="02070309020205020404" pitchFamily="49" charset="0"/>
                <a:cs typeface="Courier New" panose="02070309020205020404" pitchFamily="49" charset="0"/>
              </a:rPr>
              <a:t>config-line) # đăng nhập</a:t>
            </a:r>
          </a:p>
          <a:p>
            <a:r>
              <a:rPr lang="vi" sz="1200" dirty="0">
                <a:solidFill>
                  <a:schemeClr val="bg1"/>
                </a:solidFill>
                <a:latin typeface="Courier New" panose="02070309020205020404" pitchFamily="49" charset="0"/>
                <a:cs typeface="Courier New" panose="02070309020205020404" pitchFamily="49" charset="0"/>
              </a:rPr>
              <a:t>Bộ định tuyến(config-line)# đầu vào truyền tải {ssh | telnet}</a:t>
            </a:r>
            <a:endParaRPr lang="en-US" sz="1200" i="1" dirty="0">
              <a:solidFill>
                <a:schemeClr val="bg1"/>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C917E84C-919C-4F49-B88F-D6C32C285E08}"/>
              </a:ext>
            </a:extLst>
          </p:cNvPr>
          <p:cNvSpPr txBox="1"/>
          <p:nvPr/>
        </p:nvSpPr>
        <p:spPr>
          <a:xfrm>
            <a:off x="3798284" y="3352472"/>
            <a:ext cx="4913744" cy="276999"/>
          </a:xfrm>
          <a:prstGeom prst="rect">
            <a:avLst/>
          </a:prstGeom>
          <a:solidFill>
            <a:srgbClr val="000000"/>
          </a:solidFill>
        </p:spPr>
        <p:txBody>
          <a:bodyPr wrap="square" rtlCol="0">
            <a:spAutoFit/>
          </a:bodyPr>
          <a:lstStyle/>
          <a:p>
            <a:r>
              <a:rPr lang="en-US" sz="1200" dirty="0" smtClean="0">
                <a:solidFill>
                  <a:schemeClr val="bg1"/>
                </a:solidFill>
                <a:latin typeface="Courier New" panose="02070309020205020404" pitchFamily="49" charset="0"/>
                <a:cs typeface="Courier New" panose="02070309020205020404" pitchFamily="49" charset="0"/>
              </a:rPr>
              <a:t>router </a:t>
            </a:r>
            <a:r>
              <a:rPr lang="vi" sz="1200" dirty="0" smtClean="0">
                <a:solidFill>
                  <a:schemeClr val="bg1"/>
                </a:solidFill>
                <a:latin typeface="Courier New" panose="02070309020205020404" pitchFamily="49" charset="0"/>
                <a:cs typeface="Courier New" panose="02070309020205020404" pitchFamily="49" charset="0"/>
              </a:rPr>
              <a:t>(</a:t>
            </a:r>
            <a:r>
              <a:rPr lang="vi" sz="1200" dirty="0">
                <a:solidFill>
                  <a:schemeClr val="bg1"/>
                </a:solidFill>
                <a:latin typeface="Courier New" panose="02070309020205020404" pitchFamily="49" charset="0"/>
                <a:cs typeface="Courier New" panose="02070309020205020404" pitchFamily="49" charset="0"/>
              </a:rPr>
              <a:t>cấu hình) # </a:t>
            </a:r>
            <a:r>
              <a:rPr lang="vi" sz="1200" b="1" dirty="0">
                <a:solidFill>
                  <a:schemeClr val="bg1"/>
                </a:solidFill>
                <a:latin typeface="Courier New" panose="02070309020205020404" pitchFamily="49" charset="0"/>
                <a:cs typeface="Courier New" panose="02070309020205020404" pitchFamily="49" charset="0"/>
              </a:rPr>
              <a:t>mã hóa mật khẩu dịch vụ</a:t>
            </a:r>
          </a:p>
        </p:txBody>
      </p:sp>
      <p:sp>
        <p:nvSpPr>
          <p:cNvPr id="10" name="TextBox 9">
            <a:extLst>
              <a:ext uri="{FF2B5EF4-FFF2-40B4-BE49-F238E27FC236}">
                <a16:creationId xmlns:a16="http://schemas.microsoft.com/office/drawing/2014/main" id="{17CA1035-A981-4284-92B3-0FB302E7DAF6}"/>
              </a:ext>
            </a:extLst>
          </p:cNvPr>
          <p:cNvSpPr txBox="1"/>
          <p:nvPr/>
        </p:nvSpPr>
        <p:spPr>
          <a:xfrm>
            <a:off x="3798284" y="3737302"/>
            <a:ext cx="4913744" cy="830997"/>
          </a:xfrm>
          <a:prstGeom prst="rect">
            <a:avLst/>
          </a:prstGeom>
          <a:solidFill>
            <a:srgbClr val="000000"/>
          </a:solidFill>
        </p:spPr>
        <p:txBody>
          <a:bodyPr wrap="square" rtlCol="0">
            <a:spAutoFit/>
          </a:bodyPr>
          <a:lstStyle/>
          <a:p>
            <a:r>
              <a:rPr lang="vi" sz="1200" dirty="0">
                <a:solidFill>
                  <a:schemeClr val="bg1"/>
                </a:solidFill>
                <a:latin typeface="Courier New" panose="02070309020205020404" pitchFamily="49" charset="0"/>
                <a:cs typeface="Courier New" panose="02070309020205020404" pitchFamily="49" charset="0"/>
              </a:rPr>
              <a:t>Bộ định tuyến(config)# </a:t>
            </a:r>
            <a:r>
              <a:rPr lang="vi" sz="1200" b="1" dirty="0">
                <a:solidFill>
                  <a:schemeClr val="bg1"/>
                </a:solidFill>
                <a:latin typeface="Courier New" panose="02070309020205020404" pitchFamily="49" charset="0"/>
                <a:cs typeface="Courier New" panose="02070309020205020404" pitchFamily="49" charset="0"/>
              </a:rPr>
              <a:t>banner motd </a:t>
            </a:r>
            <a:r>
              <a:rPr lang="vi" sz="1200" b="1" i="1" dirty="0">
                <a:solidFill>
                  <a:schemeClr val="bg1"/>
                </a:solidFill>
                <a:latin typeface="Courier New" panose="02070309020205020404" pitchFamily="49" charset="0"/>
                <a:cs typeface="Courier New" panose="02070309020205020404" pitchFamily="49" charset="0"/>
              </a:rPr>
              <a:t># tin nhắn #</a:t>
            </a:r>
          </a:p>
          <a:p>
            <a:r>
              <a:rPr lang="en-US" sz="1200" dirty="0" smtClean="0">
                <a:solidFill>
                  <a:schemeClr val="bg1"/>
                </a:solidFill>
                <a:latin typeface="Courier New" panose="02070309020205020404" pitchFamily="49" charset="0"/>
                <a:cs typeface="Courier New" panose="02070309020205020404" pitchFamily="49" charset="0"/>
              </a:rPr>
              <a:t>router </a:t>
            </a:r>
            <a:r>
              <a:rPr lang="vi" sz="1200" dirty="0" smtClean="0">
                <a:solidFill>
                  <a:schemeClr val="bg1"/>
                </a:solidFill>
                <a:latin typeface="Courier New" panose="02070309020205020404" pitchFamily="49" charset="0"/>
                <a:cs typeface="Courier New" panose="02070309020205020404" pitchFamily="49" charset="0"/>
              </a:rPr>
              <a:t>(</a:t>
            </a:r>
            <a:r>
              <a:rPr lang="vi" sz="1200" dirty="0">
                <a:solidFill>
                  <a:schemeClr val="bg1"/>
                </a:solidFill>
                <a:latin typeface="Courier New" panose="02070309020205020404" pitchFamily="49" charset="0"/>
                <a:cs typeface="Courier New" panose="02070309020205020404" pitchFamily="49" charset="0"/>
              </a:rPr>
              <a:t>cấu hình) # kết thúc</a:t>
            </a:r>
            <a:endParaRPr lang="en-US" sz="1200" i="1" dirty="0">
              <a:solidFill>
                <a:schemeClr val="bg1"/>
              </a:solidFill>
              <a:latin typeface="Courier New" panose="02070309020205020404" pitchFamily="49" charset="0"/>
              <a:cs typeface="Courier New" panose="02070309020205020404" pitchFamily="49" charset="0"/>
            </a:endParaRPr>
          </a:p>
          <a:p>
            <a:r>
              <a:rPr lang="vi" sz="1200" dirty="0">
                <a:solidFill>
                  <a:schemeClr val="bg1"/>
                </a:solidFill>
                <a:latin typeface="Courier New" panose="02070309020205020404" pitchFamily="49" charset="0"/>
                <a:cs typeface="Courier New" panose="02070309020205020404" pitchFamily="49" charset="0"/>
              </a:rPr>
              <a:t>Bộ định tuyến# sao chép Running-config startup-config</a:t>
            </a:r>
            <a:endParaRPr lang="en-US" sz="1200" i="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Định cấu hình Cài đặt </a:t>
            </a:r>
            <a:r>
              <a:rPr lang="en-US" sz="1600" dirty="0" smtClean="0"/>
              <a:t>router </a:t>
            </a:r>
            <a:r>
              <a:rPr lang="vi" sz="1600" dirty="0" smtClean="0"/>
              <a:t>ban </a:t>
            </a:r>
            <a:r>
              <a:rPr lang="vi" sz="1600" dirty="0"/>
              <a:t>đầu </a:t>
            </a:r>
            <a:r>
              <a:rPr lang="en-US" dirty="0"/>
              <a:t/>
            </a:r>
            <a:br>
              <a:rPr lang="en-US" dirty="0"/>
            </a:br>
            <a:r>
              <a:rPr lang="vi" sz="2400" dirty="0"/>
              <a:t>Ví dụ về cấu hình </a:t>
            </a:r>
            <a:r>
              <a:rPr lang="en-US" sz="2400" dirty="0" smtClean="0"/>
              <a:t>router </a:t>
            </a:r>
            <a:r>
              <a:rPr lang="vi" sz="2400" dirty="0" smtClean="0"/>
              <a:t>cơ </a:t>
            </a:r>
            <a:r>
              <a:rPr lang="vi" sz="2400" dirty="0"/>
              <a:t>bản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9"/>
            <a:ext cx="3135194" cy="61164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500" dirty="0">
                <a:solidFill>
                  <a:srgbClr val="000000"/>
                </a:solidFill>
              </a:rPr>
              <a:t>Các lệnh cấu hình router cơ bản trên R1.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500" dirty="0">
                <a:solidFill>
                  <a:srgbClr val="000000"/>
                </a:solidFill>
              </a:rPr>
              <a:t>Cấu hình được lưu vào NVRAM.</a:t>
            </a:r>
          </a:p>
        </p:txBody>
      </p:sp>
      <p:sp>
        <p:nvSpPr>
          <p:cNvPr id="2" name="TextBox 1">
            <a:extLst>
              <a:ext uri="{FF2B5EF4-FFF2-40B4-BE49-F238E27FC236}">
                <a16:creationId xmlns:a16="http://schemas.microsoft.com/office/drawing/2014/main" id="{ECC2C7B6-BFA0-4414-A9FD-310FB45A4012}"/>
              </a:ext>
            </a:extLst>
          </p:cNvPr>
          <p:cNvSpPr txBox="1"/>
          <p:nvPr/>
        </p:nvSpPr>
        <p:spPr>
          <a:xfrm>
            <a:off x="3818374" y="855419"/>
            <a:ext cx="4893654" cy="3600986"/>
          </a:xfrm>
          <a:prstGeom prst="rect">
            <a:avLst/>
          </a:prstGeom>
          <a:solidFill>
            <a:srgbClr val="000000"/>
          </a:solidFill>
        </p:spPr>
        <p:txBody>
          <a:bodyPr wrap="square" rtlCol="0">
            <a:spAutoFit/>
          </a:bodyPr>
          <a:lstStyle/>
          <a:p>
            <a:r>
              <a:rPr lang="vi" sz="1200" dirty="0">
                <a:solidFill>
                  <a:schemeClr val="bg1"/>
                </a:solidFill>
                <a:latin typeface="Courier New" panose="02070309020205020404" pitchFamily="49" charset="0"/>
                <a:cs typeface="Courier New" panose="02070309020205020404" pitchFamily="49" charset="0"/>
              </a:rPr>
              <a:t>R1(cấu hình)# </a:t>
            </a:r>
            <a:r>
              <a:rPr lang="vi" sz="1200" b="1" dirty="0">
                <a:solidFill>
                  <a:schemeClr val="bg1"/>
                </a:solidFill>
                <a:latin typeface="Courier New" panose="02070309020205020404" pitchFamily="49" charset="0"/>
                <a:cs typeface="Courier New" panose="02070309020205020404" pitchFamily="49" charset="0"/>
              </a:rPr>
              <a:t>tên máy chủ R1</a:t>
            </a:r>
          </a:p>
          <a:p>
            <a:r>
              <a:rPr lang="vi" sz="1200" dirty="0">
                <a:solidFill>
                  <a:schemeClr val="bg1"/>
                </a:solidFill>
                <a:latin typeface="Courier New" panose="02070309020205020404" pitchFamily="49" charset="0"/>
                <a:cs typeface="Courier New" panose="02070309020205020404" pitchFamily="49" charset="0"/>
              </a:rPr>
              <a:t>R1(config)# </a:t>
            </a:r>
            <a:r>
              <a:rPr lang="vi" sz="1200" b="1" dirty="0">
                <a:solidFill>
                  <a:schemeClr val="bg1"/>
                </a:solidFill>
                <a:latin typeface="Courier New" panose="02070309020205020404" pitchFamily="49" charset="0"/>
                <a:cs typeface="Courier New" panose="02070309020205020404" pitchFamily="49" charset="0"/>
              </a:rPr>
              <a:t>kích hoạt lớp bí mật</a:t>
            </a:r>
          </a:p>
          <a:p>
            <a:r>
              <a:rPr lang="vi" sz="1200" dirty="0">
                <a:solidFill>
                  <a:schemeClr val="bg1"/>
                </a:solidFill>
                <a:latin typeface="Courier New" panose="02070309020205020404" pitchFamily="49" charset="0"/>
                <a:cs typeface="Courier New" panose="02070309020205020404" pitchFamily="49" charset="0"/>
              </a:rPr>
              <a:t>R1(config)# </a:t>
            </a:r>
            <a:r>
              <a:rPr lang="vi" sz="1200" b="1" dirty="0">
                <a:solidFill>
                  <a:schemeClr val="bg1"/>
                </a:solidFill>
                <a:latin typeface="Courier New" panose="02070309020205020404" pitchFamily="49" charset="0"/>
                <a:cs typeface="Courier New" panose="02070309020205020404" pitchFamily="49" charset="0"/>
              </a:rPr>
              <a:t>bảng điều khiển dòng 0</a:t>
            </a:r>
          </a:p>
          <a:p>
            <a:r>
              <a:rPr lang="vi" sz="1200" dirty="0">
                <a:solidFill>
                  <a:schemeClr val="bg1"/>
                </a:solidFill>
                <a:latin typeface="Courier New" panose="02070309020205020404" pitchFamily="49" charset="0"/>
                <a:cs typeface="Courier New" panose="02070309020205020404" pitchFamily="49" charset="0"/>
              </a:rPr>
              <a:t>R1(config-line)# </a:t>
            </a:r>
            <a:r>
              <a:rPr lang="vi" sz="1200" b="1" dirty="0">
                <a:solidFill>
                  <a:schemeClr val="bg1"/>
                </a:solidFill>
                <a:latin typeface="Courier New" panose="02070309020205020404" pitchFamily="49" charset="0"/>
                <a:cs typeface="Courier New" panose="02070309020205020404" pitchFamily="49" charset="0"/>
              </a:rPr>
              <a:t>mật khẩu cisco</a:t>
            </a:r>
          </a:p>
          <a:p>
            <a:r>
              <a:rPr lang="vi" sz="1200" dirty="0">
                <a:solidFill>
                  <a:schemeClr val="bg1"/>
                </a:solidFill>
                <a:latin typeface="Courier New" panose="02070309020205020404" pitchFamily="49" charset="0"/>
                <a:cs typeface="Courier New" panose="02070309020205020404" pitchFamily="49" charset="0"/>
              </a:rPr>
              <a:t>R1(config-line)# </a:t>
            </a:r>
            <a:r>
              <a:rPr lang="vi" sz="1200" b="1" dirty="0">
                <a:solidFill>
                  <a:schemeClr val="bg1"/>
                </a:solidFill>
                <a:latin typeface="Courier New" panose="02070309020205020404" pitchFamily="49" charset="0"/>
                <a:cs typeface="Courier New" panose="02070309020205020404" pitchFamily="49" charset="0"/>
              </a:rPr>
              <a:t>đăng nhập</a:t>
            </a:r>
          </a:p>
          <a:p>
            <a:r>
              <a:rPr lang="vi" sz="1200" dirty="0">
                <a:solidFill>
                  <a:schemeClr val="bg1"/>
                </a:solidFill>
                <a:latin typeface="Courier New" panose="02070309020205020404" pitchFamily="49" charset="0"/>
                <a:cs typeface="Courier New" panose="02070309020205020404" pitchFamily="49" charset="0"/>
              </a:rPr>
              <a:t>R1 </a:t>
            </a:r>
            <a:r>
              <a:rPr lang="vi" sz="1200" b="1" dirty="0">
                <a:solidFill>
                  <a:schemeClr val="bg1"/>
                </a:solidFill>
                <a:latin typeface="Courier New" panose="02070309020205020404" pitchFamily="49" charset="0"/>
                <a:cs typeface="Courier New" panose="02070309020205020404" pitchFamily="49" charset="0"/>
              </a:rPr>
              <a:t>( </a:t>
            </a:r>
            <a:r>
              <a:rPr lang="vi" sz="1200" dirty="0">
                <a:solidFill>
                  <a:schemeClr val="bg1"/>
                </a:solidFill>
                <a:latin typeface="Courier New" panose="02070309020205020404" pitchFamily="49" charset="0"/>
                <a:cs typeface="Courier New" panose="02070309020205020404" pitchFamily="49" charset="0"/>
              </a:rPr>
              <a:t>config-line)# </a:t>
            </a:r>
            <a:r>
              <a:rPr lang="vi" sz="1200" b="1" dirty="0">
                <a:solidFill>
                  <a:schemeClr val="bg1"/>
                </a:solidFill>
                <a:latin typeface="Courier New" panose="02070309020205020404" pitchFamily="49" charset="0"/>
                <a:cs typeface="Courier New" panose="02070309020205020404" pitchFamily="49" charset="0"/>
              </a:rPr>
              <a:t>dòng vty 0 4</a:t>
            </a:r>
          </a:p>
          <a:p>
            <a:r>
              <a:rPr lang="vi" sz="1200" dirty="0">
                <a:solidFill>
                  <a:schemeClr val="bg1"/>
                </a:solidFill>
                <a:latin typeface="Courier New" panose="02070309020205020404" pitchFamily="49" charset="0"/>
                <a:cs typeface="Courier New" panose="02070309020205020404" pitchFamily="49" charset="0"/>
              </a:rPr>
              <a:t>R1(config-line)# </a:t>
            </a:r>
            <a:r>
              <a:rPr lang="vi" sz="1200" b="1" dirty="0">
                <a:solidFill>
                  <a:schemeClr val="bg1"/>
                </a:solidFill>
                <a:latin typeface="Courier New" panose="02070309020205020404" pitchFamily="49" charset="0"/>
                <a:cs typeface="Courier New" panose="02070309020205020404" pitchFamily="49" charset="0"/>
              </a:rPr>
              <a:t>mật khẩu cisco</a:t>
            </a:r>
          </a:p>
          <a:p>
            <a:r>
              <a:rPr lang="vi" sz="1200" dirty="0">
                <a:solidFill>
                  <a:schemeClr val="bg1"/>
                </a:solidFill>
                <a:latin typeface="Courier New" panose="02070309020205020404" pitchFamily="49" charset="0"/>
                <a:cs typeface="Courier New" panose="02070309020205020404" pitchFamily="49" charset="0"/>
              </a:rPr>
              <a:t>R1(config-line)# </a:t>
            </a:r>
            <a:r>
              <a:rPr lang="vi" sz="1200" b="1" dirty="0">
                <a:solidFill>
                  <a:schemeClr val="bg1"/>
                </a:solidFill>
                <a:latin typeface="Courier New" panose="02070309020205020404" pitchFamily="49" charset="0"/>
                <a:cs typeface="Courier New" panose="02070309020205020404" pitchFamily="49" charset="0"/>
              </a:rPr>
              <a:t>đăng nhập</a:t>
            </a:r>
          </a:p>
          <a:p>
            <a:r>
              <a:rPr lang="vi" sz="1200" dirty="0">
                <a:solidFill>
                  <a:schemeClr val="bg1"/>
                </a:solidFill>
                <a:latin typeface="Courier New" panose="02070309020205020404" pitchFamily="49" charset="0"/>
                <a:cs typeface="Courier New" panose="02070309020205020404" pitchFamily="49" charset="0"/>
              </a:rPr>
              <a:t>R1(config-line)# </a:t>
            </a:r>
            <a:r>
              <a:rPr lang="vi" sz="1200" b="1" dirty="0">
                <a:solidFill>
                  <a:schemeClr val="bg1"/>
                </a:solidFill>
                <a:latin typeface="Courier New" panose="02070309020205020404" pitchFamily="49" charset="0"/>
                <a:cs typeface="Courier New" panose="02070309020205020404" pitchFamily="49" charset="0"/>
              </a:rPr>
              <a:t>đầu vào vận chuyển ssh telnet</a:t>
            </a:r>
          </a:p>
          <a:p>
            <a:r>
              <a:rPr lang="vi" sz="1200" dirty="0">
                <a:solidFill>
                  <a:schemeClr val="bg1"/>
                </a:solidFill>
                <a:latin typeface="Courier New" panose="02070309020205020404" pitchFamily="49" charset="0"/>
                <a:cs typeface="Courier New" panose="02070309020205020404" pitchFamily="49" charset="0"/>
              </a:rPr>
              <a:t>R1(config-line)# </a:t>
            </a:r>
            <a:r>
              <a:rPr lang="vi" sz="1200" b="1" dirty="0">
                <a:solidFill>
                  <a:schemeClr val="bg1"/>
                </a:solidFill>
                <a:latin typeface="Courier New" panose="02070309020205020404" pitchFamily="49" charset="0"/>
                <a:cs typeface="Courier New" panose="02070309020205020404" pitchFamily="49" charset="0"/>
              </a:rPr>
              <a:t>thoát</a:t>
            </a:r>
          </a:p>
          <a:p>
            <a:r>
              <a:rPr lang="vi" sz="1200" dirty="0">
                <a:solidFill>
                  <a:schemeClr val="bg1"/>
                </a:solidFill>
                <a:latin typeface="Courier New" panose="02070309020205020404" pitchFamily="49" charset="0"/>
                <a:cs typeface="Courier New" panose="02070309020205020404" pitchFamily="49" charset="0"/>
              </a:rPr>
              <a:t>R1(config)# </a:t>
            </a:r>
            <a:r>
              <a:rPr lang="vi" sz="1200" b="1" dirty="0">
                <a:solidFill>
                  <a:schemeClr val="bg1"/>
                </a:solidFill>
                <a:latin typeface="Courier New" panose="02070309020205020404" pitchFamily="49" charset="0"/>
                <a:cs typeface="Courier New" panose="02070309020205020404" pitchFamily="49" charset="0"/>
              </a:rPr>
              <a:t>mã hóa mật khẩu dịch vụ</a:t>
            </a:r>
          </a:p>
          <a:p>
            <a:r>
              <a:rPr lang="vi" sz="1200" dirty="0">
                <a:solidFill>
                  <a:schemeClr val="bg1"/>
                </a:solidFill>
                <a:latin typeface="Courier New" panose="02070309020205020404" pitchFamily="49" charset="0"/>
                <a:cs typeface="Courier New" panose="02070309020205020404" pitchFamily="49" charset="0"/>
              </a:rPr>
              <a:t>R1(config)# </a:t>
            </a:r>
            <a:r>
              <a:rPr lang="vi" sz="1200" b="1" dirty="0">
                <a:solidFill>
                  <a:schemeClr val="bg1"/>
                </a:solidFill>
                <a:latin typeface="Courier New" panose="02070309020205020404" pitchFamily="49" charset="0"/>
                <a:cs typeface="Courier New" panose="02070309020205020404" pitchFamily="49" charset="0"/>
              </a:rPr>
              <a:t>banner motd #</a:t>
            </a:r>
          </a:p>
          <a:p>
            <a:r>
              <a:rPr lang="vi" sz="1200" dirty="0">
                <a:solidFill>
                  <a:schemeClr val="bg1"/>
                </a:solidFill>
                <a:latin typeface="Courier New" panose="02070309020205020404" pitchFamily="49" charset="0"/>
                <a:cs typeface="Courier New" panose="02070309020205020404" pitchFamily="49" charset="0"/>
              </a:rPr>
              <a:t>Nhập tin nhắn TEXT. Kết thúc bằng một dòng mới và #</a:t>
            </a:r>
          </a:p>
          <a:p>
            <a:r>
              <a:rPr lang="vi" sz="1200" dirty="0">
                <a:solidFill>
                  <a:schemeClr val="bg1"/>
                </a:solidFill>
                <a:latin typeface="Courier New" panose="02070309020205020404" pitchFamily="49" charset="0"/>
                <a:cs typeface="Courier New" panose="02070309020205020404" pitchFamily="49" charset="0"/>
              </a:rPr>
              <a:t>*************************************************</a:t>
            </a:r>
          </a:p>
          <a:p>
            <a:r>
              <a:rPr lang="vi" sz="1200" dirty="0">
                <a:solidFill>
                  <a:schemeClr val="bg1"/>
                </a:solidFill>
                <a:latin typeface="Courier New" panose="02070309020205020404" pitchFamily="49" charset="0"/>
                <a:cs typeface="Courier New" panose="02070309020205020404" pitchFamily="49" charset="0"/>
              </a:rPr>
              <a:t>CẢNH BÁO: Truy cập trái phép bị cấm!</a:t>
            </a:r>
          </a:p>
          <a:p>
            <a:r>
              <a:rPr lang="vi" sz="1200" dirty="0">
                <a:solidFill>
                  <a:schemeClr val="bg1"/>
                </a:solidFill>
                <a:latin typeface="Courier New" panose="02070309020205020404" pitchFamily="49" charset="0"/>
                <a:cs typeface="Courier New" panose="02070309020205020404" pitchFamily="49" charset="0"/>
              </a:rPr>
              <a:t>**********************************************</a:t>
            </a:r>
          </a:p>
          <a:p>
            <a:r>
              <a:rPr lang="vi" sz="1200" dirty="0">
                <a:solidFill>
                  <a:schemeClr val="bg1"/>
                </a:solidFill>
                <a:latin typeface="Courier New" panose="02070309020205020404" pitchFamily="49" charset="0"/>
                <a:cs typeface="Courier New" panose="02070309020205020404" pitchFamily="49" charset="0"/>
              </a:rPr>
              <a:t>R1(cấu hình)# </a:t>
            </a:r>
            <a:r>
              <a:rPr lang="vi" sz="1200" b="1" dirty="0">
                <a:solidFill>
                  <a:schemeClr val="bg1"/>
                </a:solidFill>
                <a:latin typeface="Courier New" panose="02070309020205020404" pitchFamily="49" charset="0"/>
                <a:cs typeface="Courier New" panose="02070309020205020404" pitchFamily="49" charset="0"/>
              </a:rPr>
              <a:t>thoát</a:t>
            </a:r>
          </a:p>
          <a:p>
            <a:r>
              <a:rPr lang="vi" sz="1200" dirty="0">
                <a:solidFill>
                  <a:schemeClr val="bg1"/>
                </a:solidFill>
                <a:latin typeface="Courier New" panose="02070309020205020404" pitchFamily="49" charset="0"/>
                <a:cs typeface="Courier New" panose="02070309020205020404" pitchFamily="49" charset="0"/>
              </a:rPr>
              <a:t>R1# </a:t>
            </a:r>
            <a:r>
              <a:rPr lang="vi" sz="1200" b="1" dirty="0">
                <a:solidFill>
                  <a:schemeClr val="bg1"/>
                </a:solidFill>
                <a:latin typeface="Courier New" panose="02070309020205020404" pitchFamily="49" charset="0"/>
                <a:cs typeface="Courier New" panose="02070309020205020404" pitchFamily="49" charset="0"/>
              </a:rPr>
              <a:t>sao chép Running-config startup-config</a:t>
            </a:r>
          </a:p>
          <a:p>
            <a:endParaRPr lang="en-US" sz="12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332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Định cấu hình Cài đặt </a:t>
            </a:r>
            <a:r>
              <a:rPr lang="en-US" sz="1600" dirty="0" smtClean="0"/>
              <a:t>router </a:t>
            </a:r>
            <a:r>
              <a:rPr lang="vi" sz="1600" dirty="0" smtClean="0"/>
              <a:t>ban </a:t>
            </a:r>
            <a:r>
              <a:rPr lang="vi" sz="1600" dirty="0"/>
              <a:t>đầu </a:t>
            </a:r>
            <a:r>
              <a:rPr lang="en-US" dirty="0"/>
              <a:t/>
            </a:r>
            <a:br>
              <a:rPr lang="en-US" dirty="0"/>
            </a:br>
            <a:r>
              <a:rPr lang="vi" sz="2400" dirty="0"/>
              <a:t>Packet Tracer – Định cấu hình cài đặt </a:t>
            </a:r>
            <a:r>
              <a:rPr lang="en-US" sz="2400" dirty="0" smtClean="0"/>
              <a:t>router </a:t>
            </a:r>
            <a:r>
              <a:rPr lang="vi" sz="2400" dirty="0" smtClean="0"/>
              <a:t>ban </a:t>
            </a:r>
            <a:r>
              <a:rPr lang="vi" sz="2400" dirty="0"/>
              <a:t>đầu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fontAlgn="base">
              <a:spcBef>
                <a:spcPts val="600"/>
              </a:spcBef>
              <a:spcAft>
                <a:spcPts val="600"/>
              </a:spcAft>
              <a:buClr>
                <a:schemeClr val="tx2"/>
              </a:buClr>
              <a:buSzPct val="90000"/>
            </a:pPr>
            <a:r>
              <a:rPr lang="vi" sz="1800" dirty="0">
                <a:solidFill>
                  <a:srgbClr val="000000"/>
                </a:solidFill>
              </a:rPr>
              <a:t>Trong Packet Tracer này, bạn sẽ làm như sau:</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Xác minh cấu hình </a:t>
            </a:r>
            <a:r>
              <a:rPr lang="en-US" sz="1800" dirty="0" smtClean="0">
                <a:solidFill>
                  <a:srgbClr val="000000"/>
                </a:solidFill>
              </a:rPr>
              <a:t>router </a:t>
            </a:r>
            <a:r>
              <a:rPr lang="vi" sz="1800" dirty="0" smtClean="0">
                <a:solidFill>
                  <a:srgbClr val="000000"/>
                </a:solidFill>
              </a:rPr>
              <a:t>mặc </a:t>
            </a:r>
            <a:r>
              <a:rPr lang="vi" sz="1800" dirty="0">
                <a:solidFill>
                  <a:srgbClr val="000000"/>
                </a:solidFill>
              </a:rPr>
              <a:t>định.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Định cấu hình và xác minh cấu hình </a:t>
            </a:r>
            <a:r>
              <a:rPr lang="en-US" sz="1800" dirty="0" smtClean="0">
                <a:solidFill>
                  <a:srgbClr val="000000"/>
                </a:solidFill>
              </a:rPr>
              <a:t>router </a:t>
            </a:r>
            <a:r>
              <a:rPr lang="vi" sz="1800" dirty="0" smtClean="0">
                <a:solidFill>
                  <a:srgbClr val="000000"/>
                </a:solidFill>
              </a:rPr>
              <a:t>ban </a:t>
            </a:r>
            <a:r>
              <a:rPr lang="vi" sz="1800" dirty="0">
                <a:solidFill>
                  <a:srgbClr val="000000"/>
                </a:solidFill>
              </a:rPr>
              <a:t>đầu.</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Lưu tập tin cấu hình đang chạy.</a:t>
            </a: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vi" dirty="0">
                <a:solidFill>
                  <a:schemeClr val="accent5">
                    <a:lumMod val="40000"/>
                    <a:lumOff val="60000"/>
                  </a:schemeClr>
                </a:solidFill>
              </a:rPr>
              <a:t>10.2 Cấu hình giao diện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hình giao diện </a:t>
            </a:r>
            <a:r>
              <a:rPr lang="en-US" dirty="0"/>
              <a:t/>
            </a:r>
            <a:br>
              <a:rPr lang="en-US" dirty="0"/>
            </a:br>
            <a:r>
              <a:rPr lang="vi" sz="2400" dirty="0"/>
              <a:t>Cấu hình giao diện bộ định tuyến</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299258" y="806335"/>
            <a:ext cx="8455461" cy="590204"/>
          </a:xfrm>
        </p:spPr>
        <p:txBody>
          <a:bodyPr/>
          <a:lstStyle/>
          <a:p>
            <a:pPr marL="0" indent="0" algn="l"/>
            <a:r>
              <a:rPr lang="vi" dirty="0">
                <a:solidFill>
                  <a:srgbClr val="000000"/>
                </a:solidFill>
              </a:rPr>
              <a:t>Định cấu hình giao diện </a:t>
            </a:r>
            <a:r>
              <a:rPr lang="en-US" dirty="0" smtClean="0">
                <a:solidFill>
                  <a:srgbClr val="000000"/>
                </a:solidFill>
              </a:rPr>
              <a:t>router </a:t>
            </a:r>
            <a:r>
              <a:rPr lang="vi" dirty="0" smtClean="0">
                <a:solidFill>
                  <a:srgbClr val="000000"/>
                </a:solidFill>
              </a:rPr>
              <a:t>bao </a:t>
            </a:r>
            <a:r>
              <a:rPr lang="vi" dirty="0">
                <a:solidFill>
                  <a:srgbClr val="000000"/>
                </a:solidFill>
              </a:rPr>
              <a:t>gồm việc đưa ra các lệnh sau:</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sp>
        <p:nvSpPr>
          <p:cNvPr id="5" name="Rectangle 1">
            <a:extLst>
              <a:ext uri="{FF2B5EF4-FFF2-40B4-BE49-F238E27FC236}">
                <a16:creationId xmlns:a16="http://schemas.microsoft.com/office/drawing/2014/main" id="{F3E17110-55CB-48EF-A414-A5E9B1617467}"/>
              </a:ext>
            </a:extLst>
          </p:cNvPr>
          <p:cNvSpPr>
            <a:spLocks noChangeArrowheads="1"/>
          </p:cNvSpPr>
          <p:nvPr/>
        </p:nvSpPr>
        <p:spPr bwMode="auto">
          <a:xfrm>
            <a:off x="1282972" y="1479214"/>
            <a:ext cx="6578056" cy="120032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router </a:t>
            </a:r>
            <a:r>
              <a:rPr kumimoji="0" lang="vi" altLang="en-US" sz="12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vi"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cấu hình) # </a:t>
            </a:r>
            <a:r>
              <a:rPr kumimoji="0" lang="vi" altLang="en-US" sz="1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giao diện</a:t>
            </a:r>
            <a:r>
              <a:rPr kumimoji="0" lang="vi"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vi" altLang="en-US" sz="12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loại và số </a:t>
            </a:r>
            <a: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vi"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Bộ định tuyến(config-if)# </a:t>
            </a:r>
            <a:r>
              <a:rPr kumimoji="0" lang="vi" altLang="en-US" sz="1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mô tả</a:t>
            </a:r>
            <a:r>
              <a:rPr kumimoji="0" lang="vi"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vi" altLang="en-US" sz="12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description-text </a:t>
            </a:r>
            <a: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vi"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Bộ định tuyến(config-if)# </a:t>
            </a:r>
            <a:r>
              <a:rPr kumimoji="0" lang="vi" altLang="en-US" sz="1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địa chỉ IP</a:t>
            </a:r>
            <a:r>
              <a:rPr kumimoji="0" lang="vi"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vi" altLang="en-US" sz="12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Địa chỉ ipv4 </a:t>
            </a:r>
            <a: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vi"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mặt nạ mạng con Bộ định tuyến(config-if)# </a:t>
            </a:r>
            <a:r>
              <a:rPr kumimoji="0" lang="vi" altLang="en-US" sz="1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địa chỉ ipv6</a:t>
            </a:r>
            <a:r>
              <a:rPr kumimoji="0" lang="vi"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vi" altLang="en-US" sz="1200" b="0" i="1"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Địa chỉ ipv6/độ dài tiền tố </a:t>
            </a:r>
            <a: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router </a:t>
            </a:r>
            <a:r>
              <a:rPr kumimoji="0" lang="vi" altLang="en-US" sz="12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vi"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config-if) # </a:t>
            </a:r>
            <a:r>
              <a:rPr kumimoji="0" lang="vi" altLang="en-US" sz="1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không tắt máy</a:t>
            </a:r>
            <a:r>
              <a:rPr kumimoji="0" lang="vi" altLang="en-US"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en-US" altLang="en-US" sz="2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7" name="Content Placeholder 3">
            <a:extLst>
              <a:ext uri="{FF2B5EF4-FFF2-40B4-BE49-F238E27FC236}">
                <a16:creationId xmlns:a16="http://schemas.microsoft.com/office/drawing/2014/main" id="{694B5632-F1A8-4FC1-AA4C-612027B45A69}"/>
              </a:ext>
            </a:extLst>
          </p:cNvPr>
          <p:cNvSpPr txBox="1">
            <a:spLocks/>
          </p:cNvSpPr>
          <p:nvPr/>
        </p:nvSpPr>
        <p:spPr>
          <a:xfrm>
            <a:off x="474661" y="2932333"/>
            <a:ext cx="8280057" cy="117565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vi" dirty="0">
                <a:solidFill>
                  <a:srgbClr val="000000"/>
                </a:solidFill>
              </a:rPr>
              <a:t>Cách tốt nhất là sử dụng lệnh </a:t>
            </a:r>
            <a:r>
              <a:rPr lang="vi" b="1" dirty="0">
                <a:solidFill>
                  <a:srgbClr val="000000"/>
                </a:solidFill>
              </a:rPr>
              <a:t>mô tả </a:t>
            </a:r>
            <a:r>
              <a:rPr lang="vi" dirty="0">
                <a:solidFill>
                  <a:srgbClr val="000000"/>
                </a:solidFill>
              </a:rPr>
              <a:t>để thêm thông tin về mạng được kết nối với giao diện.</a:t>
            </a:r>
          </a:p>
          <a:p>
            <a:pPr marL="342900" indent="-342900" algn="l">
              <a:buFont typeface="Arial" panose="020B0604020202020204" pitchFamily="34" charset="0"/>
              <a:buChar char="•"/>
            </a:pPr>
            <a:r>
              <a:rPr lang="vi" dirty="0">
                <a:solidFill>
                  <a:srgbClr val="000000"/>
                </a:solidFill>
              </a:rPr>
              <a:t>không </a:t>
            </a:r>
            <a:r>
              <a:rPr lang="vi" b="1" dirty="0">
                <a:solidFill>
                  <a:srgbClr val="000000"/>
                </a:solidFill>
              </a:rPr>
              <a:t>_</a:t>
            </a:r>
            <a:r>
              <a:rPr lang="vi" dirty="0">
                <a:solidFill>
                  <a:srgbClr val="000000"/>
                </a:solidFill>
              </a:rPr>
              <a:t> </a:t>
            </a:r>
            <a:r>
              <a:rPr lang="vi" b="1" dirty="0">
                <a:solidFill>
                  <a:srgbClr val="000000"/>
                </a:solidFill>
              </a:rPr>
              <a:t>lệnh tắt </a:t>
            </a:r>
            <a:r>
              <a:rPr lang="vi" dirty="0">
                <a:solidFill>
                  <a:srgbClr val="000000"/>
                </a:solidFill>
              </a:rPr>
              <a:t>máy kích hoạt giao diện.</a:t>
            </a:r>
          </a:p>
        </p:txBody>
      </p:sp>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hình giao diện </a:t>
            </a:r>
            <a:r>
              <a:rPr lang="en-US" dirty="0"/>
              <a:t/>
            </a:r>
            <a:br>
              <a:rPr lang="en-US" dirty="0"/>
            </a:br>
            <a:r>
              <a:rPr lang="vi" sz="2400" dirty="0"/>
              <a:t>Cấu hình giao diện </a:t>
            </a:r>
            <a:r>
              <a:rPr lang="en-US" sz="2400" dirty="0" smtClean="0"/>
              <a:t>router </a:t>
            </a:r>
            <a:r>
              <a:rPr lang="vi" sz="2400" dirty="0" smtClean="0"/>
              <a:t>Ví </a:t>
            </a:r>
            <a:r>
              <a:rPr lang="vi" sz="2400" dirty="0"/>
              <a:t>dụ</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2" y="844062"/>
            <a:ext cx="7870825" cy="409279"/>
          </a:xfrm>
        </p:spPr>
        <p:txBody>
          <a:bodyPr/>
          <a:lstStyle/>
          <a:p>
            <a:pPr marL="0" indent="0" algn="l"/>
            <a:r>
              <a:rPr lang="vi" dirty="0">
                <a:solidFill>
                  <a:srgbClr val="000000"/>
                </a:solidFill>
              </a:rPr>
              <a:t>Các lệnh cấu hình giao diện G0/0/0 trên R1 được hiển thị ở đây:</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93C10989-3D4F-45C9-BEEB-776028CA1969}"/>
              </a:ext>
            </a:extLst>
          </p:cNvPr>
          <p:cNvPicPr>
            <a:picLocks noChangeAspect="1"/>
          </p:cNvPicPr>
          <p:nvPr/>
        </p:nvPicPr>
        <p:blipFill>
          <a:blip r:embed="rId3"/>
          <a:stretch>
            <a:fillRect/>
          </a:stretch>
        </p:blipFill>
        <p:spPr>
          <a:xfrm>
            <a:off x="1420307" y="1338851"/>
            <a:ext cx="4998966" cy="1505949"/>
          </a:xfrm>
          <a:prstGeom prst="rect">
            <a:avLst/>
          </a:prstGeom>
        </p:spPr>
      </p:pic>
      <p:sp>
        <p:nvSpPr>
          <p:cNvPr id="13" name="TextBox 12">
            <a:extLst>
              <a:ext uri="{FF2B5EF4-FFF2-40B4-BE49-F238E27FC236}">
                <a16:creationId xmlns:a16="http://schemas.microsoft.com/office/drawing/2014/main" id="{17B97E3D-C6EF-4A93-B49A-A6755E6AE1C3}"/>
              </a:ext>
            </a:extLst>
          </p:cNvPr>
          <p:cNvSpPr txBox="1"/>
          <p:nvPr/>
        </p:nvSpPr>
        <p:spPr>
          <a:xfrm>
            <a:off x="958200" y="2930310"/>
            <a:ext cx="6903747" cy="1615827"/>
          </a:xfrm>
          <a:prstGeom prst="rect">
            <a:avLst/>
          </a:prstGeom>
          <a:solidFill>
            <a:srgbClr val="000000"/>
          </a:solidFill>
        </p:spPr>
        <p:txBody>
          <a:bodyPr wrap="square" rtlCol="0">
            <a:spAutoFit/>
          </a:bodyPr>
          <a:lstStyle/>
          <a:p>
            <a:r>
              <a:rPr lang="vi" sz="900" dirty="0">
                <a:solidFill>
                  <a:schemeClr val="bg1"/>
                </a:solidFill>
                <a:latin typeface="Courier New" panose="02070309020205020404" pitchFamily="49" charset="0"/>
                <a:cs typeface="Courier New" panose="02070309020205020404" pitchFamily="49" charset="0"/>
              </a:rPr>
              <a:t>R1(cấu hình)# </a:t>
            </a:r>
            <a:r>
              <a:rPr lang="vi" sz="900" b="1" dirty="0">
                <a:solidFill>
                  <a:schemeClr val="bg1"/>
                </a:solidFill>
                <a:latin typeface="Courier New" panose="02070309020205020404" pitchFamily="49" charset="0"/>
                <a:cs typeface="Courier New" panose="02070309020205020404" pitchFamily="49" charset="0"/>
              </a:rPr>
              <a:t>giao diện gigabitEthernet 0/0/0</a:t>
            </a:r>
          </a:p>
          <a:p>
            <a:r>
              <a:rPr lang="vi" sz="900" dirty="0">
                <a:solidFill>
                  <a:schemeClr val="bg1"/>
                </a:solidFill>
                <a:latin typeface="Courier New" panose="02070309020205020404" pitchFamily="49" charset="0"/>
                <a:cs typeface="Courier New" panose="02070309020205020404" pitchFamily="49" charset="0"/>
              </a:rPr>
              <a:t>R1(config-if)# </a:t>
            </a:r>
            <a:r>
              <a:rPr lang="vi" sz="900" b="1" dirty="0">
                <a:solidFill>
                  <a:schemeClr val="bg1"/>
                </a:solidFill>
                <a:latin typeface="Courier New" panose="02070309020205020404" pitchFamily="49" charset="0"/>
                <a:cs typeface="Courier New" panose="02070309020205020404" pitchFamily="49" charset="0"/>
              </a:rPr>
              <a:t>mô tả Liên kết tới mạng LAN</a:t>
            </a:r>
          </a:p>
          <a:p>
            <a:r>
              <a:rPr lang="vi" sz="900" dirty="0">
                <a:solidFill>
                  <a:schemeClr val="bg1"/>
                </a:solidFill>
                <a:latin typeface="Courier New" panose="02070309020205020404" pitchFamily="49" charset="0"/>
                <a:cs typeface="Courier New" panose="02070309020205020404" pitchFamily="49" charset="0"/>
              </a:rPr>
              <a:t>R1(config-if)# </a:t>
            </a:r>
            <a:r>
              <a:rPr lang="vi" sz="900" b="1" dirty="0">
                <a:solidFill>
                  <a:schemeClr val="bg1"/>
                </a:solidFill>
                <a:latin typeface="Courier New" panose="02070309020205020404" pitchFamily="49" charset="0"/>
                <a:cs typeface="Courier New" panose="02070309020205020404" pitchFamily="49" charset="0"/>
              </a:rPr>
              <a:t>địa chỉ IP 192.168.10.1 255.255.255.0</a:t>
            </a:r>
          </a:p>
          <a:p>
            <a:r>
              <a:rPr lang="vi" sz="900" dirty="0">
                <a:solidFill>
                  <a:schemeClr val="bg1"/>
                </a:solidFill>
                <a:latin typeface="Courier New" panose="02070309020205020404" pitchFamily="49" charset="0"/>
                <a:cs typeface="Courier New" panose="02070309020205020404" pitchFamily="49" charset="0"/>
              </a:rPr>
              <a:t>R1(config-if)# </a:t>
            </a:r>
            <a:r>
              <a:rPr lang="vi" sz="900" b="1" dirty="0">
                <a:solidFill>
                  <a:schemeClr val="bg1"/>
                </a:solidFill>
                <a:latin typeface="Courier New" panose="02070309020205020404" pitchFamily="49" charset="0"/>
                <a:cs typeface="Courier New" panose="02070309020205020404" pitchFamily="49" charset="0"/>
              </a:rPr>
              <a:t>địa chỉ ipv6 2001:db8:acad:10::1/64</a:t>
            </a:r>
          </a:p>
          <a:p>
            <a:r>
              <a:rPr lang="vi" sz="900" dirty="0">
                <a:solidFill>
                  <a:schemeClr val="bg1"/>
                </a:solidFill>
                <a:latin typeface="Courier New" panose="02070309020205020404" pitchFamily="49" charset="0"/>
                <a:cs typeface="Courier New" panose="02070309020205020404" pitchFamily="49" charset="0"/>
              </a:rPr>
              <a:t>R1(config-if)# </a:t>
            </a:r>
            <a:r>
              <a:rPr lang="vi" sz="900" b="1" dirty="0">
                <a:solidFill>
                  <a:schemeClr val="bg1"/>
                </a:solidFill>
                <a:latin typeface="Courier New" panose="02070309020205020404" pitchFamily="49" charset="0"/>
                <a:cs typeface="Courier New" panose="02070309020205020404" pitchFamily="49" charset="0"/>
              </a:rPr>
              <a:t>không tắt máy</a:t>
            </a:r>
          </a:p>
          <a:p>
            <a:r>
              <a:rPr lang="vi" sz="900" dirty="0">
                <a:solidFill>
                  <a:schemeClr val="bg1"/>
                </a:solidFill>
                <a:latin typeface="Courier New" panose="02070309020205020404" pitchFamily="49" charset="0"/>
                <a:cs typeface="Courier New" panose="02070309020205020404" pitchFamily="49" charset="0"/>
              </a:rPr>
              <a:t>R1(config-if)# </a:t>
            </a:r>
            <a:r>
              <a:rPr lang="vi" sz="900" b="1" dirty="0">
                <a:solidFill>
                  <a:schemeClr val="bg1"/>
                </a:solidFill>
                <a:latin typeface="Courier New" panose="02070309020205020404" pitchFamily="49" charset="0"/>
                <a:cs typeface="Courier New" panose="02070309020205020404" pitchFamily="49" charset="0"/>
              </a:rPr>
              <a:t>thoát</a:t>
            </a:r>
          </a:p>
          <a:p>
            <a:r>
              <a:rPr lang="vi" sz="900" dirty="0">
                <a:solidFill>
                  <a:schemeClr val="bg1"/>
                </a:solidFill>
                <a:latin typeface="Courier New" panose="02070309020205020404" pitchFamily="49" charset="0"/>
                <a:cs typeface="Courier New" panose="02070309020205020404" pitchFamily="49" charset="0"/>
              </a:rPr>
              <a:t>R1(cấu hình)#</a:t>
            </a:r>
          </a:p>
          <a:p>
            <a:r>
              <a:rPr lang="vi" sz="900" dirty="0">
                <a:solidFill>
                  <a:schemeClr val="bg1"/>
                </a:solidFill>
                <a:latin typeface="Courier New" panose="02070309020205020404" pitchFamily="49" charset="0"/>
                <a:cs typeface="Courier New" panose="02070309020205020404" pitchFamily="49" charset="0"/>
              </a:rPr>
              <a:t>*01 tháng 8 01:43:53.435: %LINK-3-UPDOWN: Giao diện GigabitEthernet0/0/0, chuyển trạng thái thành down</a:t>
            </a:r>
          </a:p>
          <a:p>
            <a:r>
              <a:rPr lang="vi" sz="900" dirty="0">
                <a:solidFill>
                  <a:schemeClr val="bg1"/>
                </a:solidFill>
                <a:latin typeface="Courier New" panose="02070309020205020404" pitchFamily="49" charset="0"/>
                <a:cs typeface="Courier New" panose="02070309020205020404" pitchFamily="49" charset="0"/>
              </a:rPr>
              <a:t>*01 tháng 8 01:43:56.447: %LINK-3-UPDOWN: Giao diện GigabitEthernet0/0/0, đã thay đổi trạng thái thành up</a:t>
            </a:r>
          </a:p>
          <a:p>
            <a:r>
              <a:rPr lang="vi" sz="900" dirty="0">
                <a:solidFill>
                  <a:schemeClr val="bg1"/>
                </a:solidFill>
                <a:latin typeface="Courier New" panose="02070309020205020404" pitchFamily="49" charset="0"/>
                <a:cs typeface="Courier New" panose="02070309020205020404" pitchFamily="49" charset="0"/>
              </a:rPr>
              <a:t>*01 tháng 8 01:43:57.447: %LINEPROTO-5-UPDOWN: Giao thức đường truyền trên Giao diện GigabitEthernet0/0/0, đã thay đổi trạng thái thành up</a:t>
            </a:r>
          </a:p>
        </p:txBody>
      </p:sp>
    </p:spTree>
    <p:extLst>
      <p:ext uri="{BB962C8B-B14F-4D97-AF65-F5344CB8AC3E}">
        <p14:creationId xmlns:p14="http://schemas.microsoft.com/office/powerpoint/2010/main" val="18167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hình giao diện </a:t>
            </a:r>
            <a:r>
              <a:rPr lang="en-US" dirty="0"/>
              <a:t/>
            </a:r>
            <a:br>
              <a:rPr lang="en-US" dirty="0"/>
            </a:br>
            <a:r>
              <a:rPr lang="vi" sz="2400" dirty="0"/>
              <a:t>Ví dụ cấu hình giao diện </a:t>
            </a:r>
            <a:r>
              <a:rPr lang="en-US" sz="2400" dirty="0" smtClean="0"/>
              <a:t>router </a:t>
            </a:r>
            <a:r>
              <a:rPr lang="vi" sz="2400" dirty="0" smtClean="0"/>
              <a:t>(</a:t>
            </a:r>
            <a:r>
              <a:rPr lang="vi" sz="2400" dirty="0"/>
              <a:t>Tiếp theo)</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2" y="844062"/>
            <a:ext cx="7870825" cy="409279"/>
          </a:xfrm>
        </p:spPr>
        <p:txBody>
          <a:bodyPr/>
          <a:lstStyle/>
          <a:p>
            <a:pPr marL="0" indent="0" algn="l"/>
            <a:r>
              <a:rPr lang="vi" dirty="0">
                <a:solidFill>
                  <a:srgbClr val="000000"/>
                </a:solidFill>
              </a:rPr>
              <a:t>Các lệnh cấu hình giao diện G0/0/1 trên R1 được hiển thị ở đây:</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93C10989-3D4F-45C9-BEEB-776028CA1969}"/>
              </a:ext>
            </a:extLst>
          </p:cNvPr>
          <p:cNvPicPr>
            <a:picLocks noChangeAspect="1"/>
          </p:cNvPicPr>
          <p:nvPr/>
        </p:nvPicPr>
        <p:blipFill>
          <a:blip r:embed="rId3"/>
          <a:stretch>
            <a:fillRect/>
          </a:stretch>
        </p:blipFill>
        <p:spPr>
          <a:xfrm>
            <a:off x="1420307" y="1338851"/>
            <a:ext cx="4998966" cy="1505949"/>
          </a:xfrm>
          <a:prstGeom prst="rect">
            <a:avLst/>
          </a:prstGeom>
        </p:spPr>
      </p:pic>
      <p:sp>
        <p:nvSpPr>
          <p:cNvPr id="13" name="TextBox 12">
            <a:extLst>
              <a:ext uri="{FF2B5EF4-FFF2-40B4-BE49-F238E27FC236}">
                <a16:creationId xmlns:a16="http://schemas.microsoft.com/office/drawing/2014/main" id="{17B97E3D-C6EF-4A93-B49A-A6755E6AE1C3}"/>
              </a:ext>
            </a:extLst>
          </p:cNvPr>
          <p:cNvSpPr txBox="1"/>
          <p:nvPr/>
        </p:nvSpPr>
        <p:spPr>
          <a:xfrm>
            <a:off x="958200" y="2930310"/>
            <a:ext cx="6903747" cy="1615827"/>
          </a:xfrm>
          <a:prstGeom prst="rect">
            <a:avLst/>
          </a:prstGeom>
          <a:solidFill>
            <a:srgbClr val="000000"/>
          </a:solidFill>
        </p:spPr>
        <p:txBody>
          <a:bodyPr wrap="square" rtlCol="0">
            <a:spAutoFit/>
          </a:bodyPr>
          <a:lstStyle/>
          <a:p>
            <a:r>
              <a:rPr lang="vi" sz="900" dirty="0">
                <a:solidFill>
                  <a:schemeClr val="bg1"/>
                </a:solidFill>
                <a:latin typeface="Courier New" panose="02070309020205020404" pitchFamily="49" charset="0"/>
                <a:cs typeface="Courier New" panose="02070309020205020404" pitchFamily="49" charset="0"/>
              </a:rPr>
              <a:t>R1(cấu hình)# </a:t>
            </a:r>
            <a:r>
              <a:rPr lang="vi" sz="900" b="1" dirty="0">
                <a:solidFill>
                  <a:schemeClr val="bg1"/>
                </a:solidFill>
                <a:latin typeface="Courier New" panose="02070309020205020404" pitchFamily="49" charset="0"/>
                <a:cs typeface="Courier New" panose="02070309020205020404" pitchFamily="49" charset="0"/>
              </a:rPr>
              <a:t>giao diện gigabitEthernet 0/0/1</a:t>
            </a:r>
          </a:p>
          <a:p>
            <a:r>
              <a:rPr lang="vi" sz="900" dirty="0">
                <a:solidFill>
                  <a:schemeClr val="bg1"/>
                </a:solidFill>
                <a:latin typeface="Courier New" panose="02070309020205020404" pitchFamily="49" charset="0"/>
                <a:cs typeface="Courier New" panose="02070309020205020404" pitchFamily="49" charset="0"/>
              </a:rPr>
              <a:t>R1(config-if)# </a:t>
            </a:r>
            <a:r>
              <a:rPr lang="vi" sz="900" b="1" dirty="0">
                <a:solidFill>
                  <a:schemeClr val="bg1"/>
                </a:solidFill>
                <a:latin typeface="Courier New" panose="02070309020205020404" pitchFamily="49" charset="0"/>
                <a:cs typeface="Courier New" panose="02070309020205020404" pitchFamily="49" charset="0"/>
              </a:rPr>
              <a:t>mô tả Liên kết tới R2</a:t>
            </a:r>
          </a:p>
          <a:p>
            <a:r>
              <a:rPr lang="vi" sz="900" dirty="0">
                <a:solidFill>
                  <a:schemeClr val="bg1"/>
                </a:solidFill>
                <a:latin typeface="Courier New" panose="02070309020205020404" pitchFamily="49" charset="0"/>
                <a:cs typeface="Courier New" panose="02070309020205020404" pitchFamily="49" charset="0"/>
              </a:rPr>
              <a:t>R1(config-if)# </a:t>
            </a:r>
            <a:r>
              <a:rPr lang="vi" sz="900" b="1" dirty="0">
                <a:solidFill>
                  <a:schemeClr val="bg1"/>
                </a:solidFill>
                <a:latin typeface="Courier New" panose="02070309020205020404" pitchFamily="49" charset="0"/>
                <a:cs typeface="Courier New" panose="02070309020205020404" pitchFamily="49" charset="0"/>
              </a:rPr>
              <a:t>địa chỉ IP 209.165.200.225 255.255.255.252</a:t>
            </a:r>
          </a:p>
          <a:p>
            <a:r>
              <a:rPr lang="vi" sz="900" dirty="0">
                <a:solidFill>
                  <a:schemeClr val="bg1"/>
                </a:solidFill>
                <a:latin typeface="Courier New" panose="02070309020205020404" pitchFamily="49" charset="0"/>
                <a:cs typeface="Courier New" panose="02070309020205020404" pitchFamily="49" charset="0"/>
              </a:rPr>
              <a:t>R1(config-if)# </a:t>
            </a:r>
            <a:r>
              <a:rPr lang="vi" sz="900" b="1" dirty="0">
                <a:solidFill>
                  <a:schemeClr val="bg1"/>
                </a:solidFill>
                <a:latin typeface="Courier New" panose="02070309020205020404" pitchFamily="49" charset="0"/>
                <a:cs typeface="Courier New" panose="02070309020205020404" pitchFamily="49" charset="0"/>
              </a:rPr>
              <a:t>địa chỉ ipv6 2001:db8:feed:224::1/64</a:t>
            </a:r>
          </a:p>
          <a:p>
            <a:r>
              <a:rPr lang="vi" sz="900" dirty="0">
                <a:solidFill>
                  <a:schemeClr val="bg1"/>
                </a:solidFill>
                <a:latin typeface="Courier New" panose="02070309020205020404" pitchFamily="49" charset="0"/>
                <a:cs typeface="Courier New" panose="02070309020205020404" pitchFamily="49" charset="0"/>
              </a:rPr>
              <a:t>R1(config-if)# </a:t>
            </a:r>
            <a:r>
              <a:rPr lang="vi" sz="900" b="1" dirty="0">
                <a:solidFill>
                  <a:schemeClr val="bg1"/>
                </a:solidFill>
                <a:latin typeface="Courier New" panose="02070309020205020404" pitchFamily="49" charset="0"/>
                <a:cs typeface="Courier New" panose="02070309020205020404" pitchFamily="49" charset="0"/>
              </a:rPr>
              <a:t>không tắt máy</a:t>
            </a:r>
          </a:p>
          <a:p>
            <a:r>
              <a:rPr lang="vi" sz="900" dirty="0">
                <a:solidFill>
                  <a:schemeClr val="bg1"/>
                </a:solidFill>
                <a:latin typeface="Courier New" panose="02070309020205020404" pitchFamily="49" charset="0"/>
                <a:cs typeface="Courier New" panose="02070309020205020404" pitchFamily="49" charset="0"/>
              </a:rPr>
              <a:t>R1(config-if)# </a:t>
            </a:r>
            <a:r>
              <a:rPr lang="vi" sz="900" b="1" dirty="0">
                <a:solidFill>
                  <a:schemeClr val="bg1"/>
                </a:solidFill>
                <a:latin typeface="Courier New" panose="02070309020205020404" pitchFamily="49" charset="0"/>
                <a:cs typeface="Courier New" panose="02070309020205020404" pitchFamily="49" charset="0"/>
              </a:rPr>
              <a:t>thoát</a:t>
            </a:r>
          </a:p>
          <a:p>
            <a:r>
              <a:rPr lang="vi" sz="900" dirty="0">
                <a:solidFill>
                  <a:schemeClr val="bg1"/>
                </a:solidFill>
                <a:latin typeface="Courier New" panose="02070309020205020404" pitchFamily="49" charset="0"/>
                <a:cs typeface="Courier New" panose="02070309020205020404" pitchFamily="49" charset="0"/>
              </a:rPr>
              <a:t>R1(cấu hình)#</a:t>
            </a:r>
          </a:p>
          <a:p>
            <a:r>
              <a:rPr lang="vi" sz="900" dirty="0">
                <a:solidFill>
                  <a:schemeClr val="bg1"/>
                </a:solidFill>
                <a:latin typeface="Courier New" panose="02070309020205020404" pitchFamily="49" charset="0"/>
                <a:cs typeface="Courier New" panose="02070309020205020404" pitchFamily="49" charset="0"/>
              </a:rPr>
              <a:t>*01/08 01:46:29.170: %LINK-3-UPDOWN: Giao diện GigabitEthernet0/0/1, chuyển trạng thái thành down</a:t>
            </a:r>
          </a:p>
          <a:p>
            <a:r>
              <a:rPr lang="vi" sz="900" dirty="0">
                <a:solidFill>
                  <a:schemeClr val="bg1"/>
                </a:solidFill>
                <a:latin typeface="Courier New" panose="02070309020205020404" pitchFamily="49" charset="0"/>
                <a:cs typeface="Courier New" panose="02070309020205020404" pitchFamily="49" charset="0"/>
              </a:rPr>
              <a:t>*Ngày 1 tháng 8 01:46:32.171: %LINK-3-UPDOWN: Giao diện GigabitEthernet0/0/1, thay đổi trạng thái thành up</a:t>
            </a:r>
          </a:p>
          <a:p>
            <a:r>
              <a:rPr lang="vi" sz="900" dirty="0">
                <a:solidFill>
                  <a:schemeClr val="bg1"/>
                </a:solidFill>
                <a:latin typeface="Courier New" panose="02070309020205020404" pitchFamily="49" charset="0"/>
                <a:cs typeface="Courier New" panose="02070309020205020404" pitchFamily="49" charset="0"/>
              </a:rPr>
              <a:t>*Ngày 1 tháng 8 01:46:33.171: %LINEPROTO-5-UPDOWN: Giao thức đường truyền trên Giao diện GigabitEthernet0/0/1, đã thay đổi trạng thái thành up</a:t>
            </a:r>
          </a:p>
        </p:txBody>
      </p:sp>
    </p:spTree>
    <p:extLst>
      <p:ext uri="{BB962C8B-B14F-4D97-AF65-F5344CB8AC3E}">
        <p14:creationId xmlns:p14="http://schemas.microsoft.com/office/powerpoint/2010/main" val="382760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Định cấu hình giao diện </a:t>
            </a:r>
            <a:r>
              <a:rPr lang="en-US" dirty="0"/>
              <a:t/>
            </a:r>
            <a:br>
              <a:rPr lang="en-US" dirty="0"/>
            </a:br>
            <a:r>
              <a:rPr lang="vi" sz="2400" dirty="0"/>
              <a:t>Xác minh cấu hình giao diện</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2" y="844062"/>
            <a:ext cx="7870825" cy="884985"/>
          </a:xfrm>
        </p:spPr>
        <p:txBody>
          <a:bodyPr/>
          <a:lstStyle/>
          <a:p>
            <a:pPr marL="0" indent="0" algn="l"/>
            <a:r>
              <a:rPr lang="vi" dirty="0">
                <a:solidFill>
                  <a:srgbClr val="000000"/>
                </a:solidFill>
              </a:rPr>
              <a:t>Để xác minh cấu hình giao diện, hãy sử dụng lệnh </a:t>
            </a:r>
            <a:r>
              <a:rPr lang="vi" b="1" dirty="0">
                <a:solidFill>
                  <a:srgbClr val="000000"/>
                </a:solidFill>
              </a:rPr>
              <a:t>tóm tắt giao diện ip show </a:t>
            </a:r>
            <a:r>
              <a:rPr lang="vi" dirty="0">
                <a:solidFill>
                  <a:srgbClr val="000000"/>
                </a:solidFill>
              </a:rPr>
              <a:t>và </a:t>
            </a:r>
            <a:r>
              <a:rPr lang="vi" b="1" dirty="0">
                <a:solidFill>
                  <a:srgbClr val="000000"/>
                </a:solidFill>
              </a:rPr>
              <a:t>hiển thị tóm tắt giao diện ipv6 </a:t>
            </a:r>
            <a:r>
              <a:rPr lang="vi" dirty="0">
                <a:solidFill>
                  <a:srgbClr val="000000"/>
                </a:solidFill>
              </a:rPr>
              <a:t>được hiển thị ở đây:</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7B97E3D-C6EF-4A93-B49A-A6755E6AE1C3}"/>
              </a:ext>
            </a:extLst>
          </p:cNvPr>
          <p:cNvSpPr txBox="1"/>
          <p:nvPr/>
        </p:nvSpPr>
        <p:spPr>
          <a:xfrm>
            <a:off x="1721391" y="1940923"/>
            <a:ext cx="5701218" cy="784830"/>
          </a:xfrm>
          <a:prstGeom prst="rect">
            <a:avLst/>
          </a:prstGeom>
          <a:solidFill>
            <a:srgbClr val="000000"/>
          </a:solidFill>
        </p:spPr>
        <p:txBody>
          <a:bodyPr wrap="square" rtlCol="0">
            <a:spAutoFit/>
          </a:bodyPr>
          <a:lstStyle/>
          <a:p>
            <a:r>
              <a:rPr lang="vi" sz="900" dirty="0">
                <a:solidFill>
                  <a:schemeClr val="bg1"/>
                </a:solidFill>
                <a:latin typeface="Courier New" panose="02070309020205020404" pitchFamily="49" charset="0"/>
                <a:cs typeface="Courier New" panose="02070309020205020404" pitchFamily="49" charset="0"/>
              </a:rPr>
              <a:t>R1# </a:t>
            </a:r>
            <a:r>
              <a:rPr lang="vi" sz="900" b="1" dirty="0">
                <a:solidFill>
                  <a:schemeClr val="bg1"/>
                </a:solidFill>
                <a:latin typeface="Courier New" panose="02070309020205020404" pitchFamily="49" charset="0"/>
                <a:cs typeface="Courier New" panose="02070309020205020404" pitchFamily="49" charset="0"/>
              </a:rPr>
              <a:t>hiển thị tóm tắt giao diện ip</a:t>
            </a:r>
          </a:p>
          <a:p>
            <a:r>
              <a:rPr lang="vi" sz="900" dirty="0">
                <a:solidFill>
                  <a:schemeClr val="bg1"/>
                </a:solidFill>
                <a:latin typeface="Courier New" panose="02070309020205020404" pitchFamily="49" charset="0"/>
                <a:cs typeface="Courier New" panose="02070309020205020404" pitchFamily="49" charset="0"/>
              </a:rPr>
              <a:t>Giao diện Địa chỉ IP OK? Giao thức trạng thái phương thức</a:t>
            </a:r>
          </a:p>
          <a:p>
            <a:r>
              <a:rPr lang="vi" sz="900" dirty="0">
                <a:solidFill>
                  <a:schemeClr val="bg1"/>
                </a:solidFill>
                <a:latin typeface="Courier New" panose="02070309020205020404" pitchFamily="49" charset="0"/>
                <a:cs typeface="Courier New" panose="02070309020205020404" pitchFamily="49" charset="0"/>
              </a:rPr>
              <a:t>GigabitEthernet0/0/0 192.168.10.1 CÓ hướng dẫn cài đặt</a:t>
            </a:r>
          </a:p>
          <a:p>
            <a:r>
              <a:rPr lang="vi" sz="900" dirty="0">
                <a:solidFill>
                  <a:schemeClr val="bg1"/>
                </a:solidFill>
                <a:latin typeface="Courier New" panose="02070309020205020404" pitchFamily="49" charset="0"/>
                <a:cs typeface="Courier New" panose="02070309020205020404" pitchFamily="49" charset="0"/>
              </a:rPr>
              <a:t>GigabitEthernet0/0/1 209.165.200.225 CÓ hướng dẫn cài đặt</a:t>
            </a:r>
          </a:p>
          <a:p>
            <a:r>
              <a:rPr lang="vi" sz="900" dirty="0">
                <a:solidFill>
                  <a:schemeClr val="bg1"/>
                </a:solidFill>
                <a:latin typeface="Courier New" panose="02070309020205020404" pitchFamily="49" charset="0"/>
                <a:cs typeface="Courier New" panose="02070309020205020404" pitchFamily="49" charset="0"/>
              </a:rPr>
              <a:t>Vlan1 chưa được gán CÓ Bỏ đặt về mặt quản trị xuống</a:t>
            </a:r>
          </a:p>
        </p:txBody>
      </p:sp>
      <p:sp>
        <p:nvSpPr>
          <p:cNvPr id="7" name="TextBox 6">
            <a:extLst>
              <a:ext uri="{FF2B5EF4-FFF2-40B4-BE49-F238E27FC236}">
                <a16:creationId xmlns:a16="http://schemas.microsoft.com/office/drawing/2014/main" id="{6D9205F4-B6F7-4CBB-9733-95EEED388FC7}"/>
              </a:ext>
            </a:extLst>
          </p:cNvPr>
          <p:cNvSpPr txBox="1"/>
          <p:nvPr/>
        </p:nvSpPr>
        <p:spPr>
          <a:xfrm>
            <a:off x="1721391" y="2907887"/>
            <a:ext cx="5701218" cy="1477328"/>
          </a:xfrm>
          <a:prstGeom prst="rect">
            <a:avLst/>
          </a:prstGeom>
          <a:solidFill>
            <a:srgbClr val="000000"/>
          </a:solidFill>
        </p:spPr>
        <p:txBody>
          <a:bodyPr wrap="square" rtlCol="0">
            <a:spAutoFit/>
          </a:bodyPr>
          <a:lstStyle/>
          <a:p>
            <a:r>
              <a:rPr lang="vi" sz="900" dirty="0">
                <a:solidFill>
                  <a:schemeClr val="bg1"/>
                </a:solidFill>
                <a:latin typeface="Courier New" panose="02070309020205020404" pitchFamily="49" charset="0"/>
                <a:cs typeface="Courier New" panose="02070309020205020404" pitchFamily="49" charset="0"/>
              </a:rPr>
              <a:t>R1# </a:t>
            </a:r>
            <a:r>
              <a:rPr lang="vi" sz="900" b="1" dirty="0">
                <a:solidFill>
                  <a:schemeClr val="bg1"/>
                </a:solidFill>
                <a:latin typeface="Courier New" panose="02070309020205020404" pitchFamily="49" charset="0"/>
                <a:cs typeface="Courier New" panose="02070309020205020404" pitchFamily="49" charset="0"/>
              </a:rPr>
              <a:t>hiển thị tóm tắt giao diện ipv6</a:t>
            </a:r>
          </a:p>
          <a:p>
            <a:r>
              <a:rPr lang="vi" sz="900" dirty="0">
                <a:solidFill>
                  <a:schemeClr val="bg1"/>
                </a:solidFill>
                <a:latin typeface="Courier New" panose="02070309020205020404" pitchFamily="49" charset="0"/>
                <a:cs typeface="Courier New" panose="02070309020205020404" pitchFamily="49" charset="0"/>
              </a:rPr>
              <a:t>GigabitEthernet0/0/0 [lên/lên]</a:t>
            </a:r>
          </a:p>
          <a:p>
            <a:r>
              <a:rPr lang="vi" sz="900" dirty="0">
                <a:solidFill>
                  <a:schemeClr val="bg1"/>
                </a:solidFill>
                <a:latin typeface="Courier New" panose="02070309020205020404" pitchFamily="49" charset="0"/>
                <a:cs typeface="Courier New" panose="02070309020205020404" pitchFamily="49" charset="0"/>
              </a:rPr>
              <a:t>FE80::201:C9FF:FE89:4501</a:t>
            </a:r>
          </a:p>
          <a:p>
            <a:r>
              <a:rPr lang="vi" sz="900" dirty="0">
                <a:solidFill>
                  <a:schemeClr val="bg1"/>
                </a:solidFill>
                <a:latin typeface="Courier New" panose="02070309020205020404" pitchFamily="49" charset="0"/>
                <a:cs typeface="Courier New" panose="02070309020205020404" pitchFamily="49" charset="0"/>
              </a:rPr>
              <a:t>2001:DB8:ACAD:10::1</a:t>
            </a:r>
          </a:p>
          <a:p>
            <a:r>
              <a:rPr lang="vi" sz="900" dirty="0">
                <a:solidFill>
                  <a:schemeClr val="bg1"/>
                </a:solidFill>
                <a:latin typeface="Courier New" panose="02070309020205020404" pitchFamily="49" charset="0"/>
                <a:cs typeface="Courier New" panose="02070309020205020404" pitchFamily="49" charset="0"/>
              </a:rPr>
              <a:t>GigabitEthernet0/0/1 [lên/lên]</a:t>
            </a:r>
          </a:p>
          <a:p>
            <a:r>
              <a:rPr lang="vi" sz="900" dirty="0">
                <a:solidFill>
                  <a:schemeClr val="bg1"/>
                </a:solidFill>
                <a:latin typeface="Courier New" panose="02070309020205020404" pitchFamily="49" charset="0"/>
                <a:cs typeface="Courier New" panose="02070309020205020404" pitchFamily="49" charset="0"/>
              </a:rPr>
              <a:t>FE80::201:C9FF:FE89:4502</a:t>
            </a:r>
          </a:p>
          <a:p>
            <a:r>
              <a:rPr lang="vi" sz="900" dirty="0">
                <a:solidFill>
                  <a:schemeClr val="bg1"/>
                </a:solidFill>
                <a:latin typeface="Courier New" panose="02070309020205020404" pitchFamily="49" charset="0"/>
                <a:cs typeface="Courier New" panose="02070309020205020404" pitchFamily="49" charset="0"/>
              </a:rPr>
              <a:t>2001:DB8:THỨC ĂN:224::1</a:t>
            </a:r>
          </a:p>
          <a:p>
            <a:r>
              <a:rPr lang="vi" sz="900" dirty="0">
                <a:solidFill>
                  <a:schemeClr val="bg1"/>
                </a:solidFill>
                <a:latin typeface="Courier New" panose="02070309020205020404" pitchFamily="49" charset="0"/>
                <a:cs typeface="Courier New" panose="02070309020205020404" pitchFamily="49" charset="0"/>
              </a:rPr>
              <a:t>Vlan1 [xuống/xuống về mặt hành chính]</a:t>
            </a:r>
          </a:p>
          <a:p>
            <a:r>
              <a:rPr lang="vi" sz="900" dirty="0">
                <a:solidFill>
                  <a:schemeClr val="bg1"/>
                </a:solidFill>
                <a:latin typeface="Courier New" panose="02070309020205020404" pitchFamily="49" charset="0"/>
                <a:cs typeface="Courier New" panose="02070309020205020404" pitchFamily="49" charset="0"/>
              </a:rPr>
              <a:t>chưa được chỉ định</a:t>
            </a:r>
          </a:p>
          <a:p>
            <a:r>
              <a:rPr lang="vi" sz="900" dirty="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302534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vi" dirty="0"/>
              <a:t>Tài liệu dành cho giảng viên – Hướng dẫn soạn giáo án Học phần 10</a:t>
            </a:r>
          </a:p>
        </p:txBody>
      </p:sp>
      <p:sp>
        <p:nvSpPr>
          <p:cNvPr id="4099" name="Rectangle 34"/>
          <p:cNvSpPr>
            <a:spLocks noGrp="1" noChangeArrowheads="1"/>
          </p:cNvSpPr>
          <p:nvPr>
            <p:ph idx="1"/>
          </p:nvPr>
        </p:nvSpPr>
        <p:spPr>
          <a:xfrm>
            <a:off x="145357" y="808180"/>
            <a:ext cx="8774199" cy="3805384"/>
          </a:xfrm>
        </p:spPr>
        <p:txBody>
          <a:bodyPr/>
          <a:lstStyle/>
          <a:p>
            <a:pPr marL="0" indent="0">
              <a:buNone/>
            </a:pPr>
            <a:r>
              <a:rPr lang="vi" dirty="0"/>
              <a:t>Bản PowerPoint này được chia thành hai phần:</a:t>
            </a:r>
          </a:p>
          <a:p>
            <a:pPr>
              <a:buFont typeface="Arial" panose="020B0604020202020204" pitchFamily="34" charset="0"/>
              <a:buChar char="•"/>
            </a:pPr>
            <a:r>
              <a:rPr lang="vi" dirty="0"/>
              <a:t>Hướng dẫn lập kế hoạch cho giảng viên</a:t>
            </a:r>
            <a:endParaRPr lang="en-CA" dirty="0"/>
          </a:p>
          <a:p>
            <a:pPr lvl="1"/>
            <a:r>
              <a:rPr lang="vi" dirty="0"/>
              <a:t>Thông tin giúp bạn làm quen với module</a:t>
            </a:r>
          </a:p>
          <a:p>
            <a:pPr lvl="1"/>
            <a:r>
              <a:rPr lang="vi" dirty="0"/>
              <a:t>Dạy học</a:t>
            </a:r>
          </a:p>
          <a:p>
            <a:pPr>
              <a:buFont typeface="Arial" panose="020B0604020202020204" pitchFamily="34" charset="0"/>
              <a:buChar char="•"/>
            </a:pPr>
            <a:r>
              <a:rPr lang="vi" dirty="0"/>
              <a:t>Trình bày lớp của giảng viên</a:t>
            </a:r>
          </a:p>
          <a:p>
            <a:pPr lvl="1"/>
            <a:r>
              <a:rPr lang="vi" dirty="0"/>
              <a:t>Các slide tùy chọn mà bạn có thể sử dụng trong lớp học</a:t>
            </a:r>
          </a:p>
          <a:p>
            <a:pPr lvl="1"/>
            <a:r>
              <a:rPr lang="vi" dirty="0"/>
              <a:t>Bắt đầu ở slide số 9</a:t>
            </a:r>
          </a:p>
          <a:p>
            <a:pPr marL="142875" lvl="1" indent="0" algn="ctr">
              <a:buNone/>
            </a:pPr>
            <a:r>
              <a:rPr lang="vi" sz="1600" b="1" dirty="0"/>
              <a:t>Lưu ý </a:t>
            </a:r>
            <a:r>
              <a:rPr lang="vi" sz="1600" dirty="0"/>
              <a:t>: Xóa Hướng dẫn lập kế hoạch khỏi bản trình bày này trước khi chia sẻ với bất kỳ ai.</a:t>
            </a:r>
          </a:p>
          <a:p>
            <a:pPr marL="0" indent="0">
              <a:buNone/>
            </a:pPr>
            <a:r>
              <a:rPr lang="vi" sz="1600" b="1" dirty="0">
                <a:solidFill>
                  <a:schemeClr val="accent4"/>
                </a:solidFill>
              </a:rPr>
              <a:t>Để được trợ giúp và tài nguyên bổ sung, hãy truy cập Trang chủ dành cho người hướng dẫn và Tài nguyên khóa học cho khóa học này. Bạn cũng có thể truy cập trang web phát triển chuyên nghiệp trên netacad.com, trang Facebook chính thức của Học viện Mạng Cisco hoặc nhóm FB Chỉ dành cho Người hướng dẫn.</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Định cấu hình giao diện </a:t>
            </a:r>
            <a:r>
              <a:rPr lang="en-US" dirty="0"/>
              <a:t/>
            </a:r>
            <a:br>
              <a:rPr lang="en-US" dirty="0"/>
            </a:br>
            <a:r>
              <a:rPr lang="vi" sz="2400" dirty="0"/>
              <a:t>Định cấu hình lệnh xác minh</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8094907" cy="369332"/>
          </a:xfrm>
          <a:prstGeom prst="rect">
            <a:avLst/>
          </a:prstGeom>
          <a:noFill/>
        </p:spPr>
        <p:txBody>
          <a:bodyPr wrap="square" rtlCol="0">
            <a:spAutoFit/>
          </a:bodyPr>
          <a:lstStyle/>
          <a:p>
            <a:r>
              <a:rPr lang="vi" dirty="0">
                <a:solidFill>
                  <a:srgbClr val="000000"/>
                </a:solidFill>
              </a:rPr>
              <a:t>Bảng tóm tắt hiển thị các lệnh được sử dụng để xác minh cấu hình giao diện </a:t>
            </a:r>
            <a:r>
              <a:rPr lang="vi" sz="1600" dirty="0">
                <a:solidFill>
                  <a:srgbClr val="000000"/>
                </a:solidFill>
              </a:rPr>
              <a:t>.</a:t>
            </a:r>
          </a:p>
        </p:txBody>
      </p:sp>
      <p:graphicFrame>
        <p:nvGraphicFramePr>
          <p:cNvPr id="7" name="Content Placeholder 6">
            <a:extLst>
              <a:ext uri="{FF2B5EF4-FFF2-40B4-BE49-F238E27FC236}">
                <a16:creationId xmlns:a16="http://schemas.microsoft.com/office/drawing/2014/main" id="{73BB6E86-62EB-2348-9F73-08093BACDAF3}"/>
              </a:ext>
            </a:extLst>
          </p:cNvPr>
          <p:cNvGraphicFramePr>
            <a:graphicFrameLocks noGrp="1"/>
          </p:cNvGraphicFramePr>
          <p:nvPr>
            <p:ph idx="1"/>
            <p:extLst>
              <p:ext uri="{D42A27DB-BD31-4B8C-83A1-F6EECF244321}">
                <p14:modId xmlns:p14="http://schemas.microsoft.com/office/powerpoint/2010/main" val="3456366291"/>
              </p:ext>
            </p:extLst>
          </p:nvPr>
        </p:nvGraphicFramePr>
        <p:xfrm>
          <a:off x="675861" y="1419402"/>
          <a:ext cx="7893708" cy="2921130"/>
        </p:xfrm>
        <a:graphic>
          <a:graphicData uri="http://schemas.openxmlformats.org/drawingml/2006/table">
            <a:tbl>
              <a:tblPr firstRow="1" bandRow="1">
                <a:tableStyleId>{5C22544A-7EE6-4342-B048-85BDC9FD1C3A}</a:tableStyleId>
              </a:tblPr>
              <a:tblGrid>
                <a:gridCol w="3056215">
                  <a:extLst>
                    <a:ext uri="{9D8B030D-6E8A-4147-A177-3AD203B41FA5}">
                      <a16:colId xmlns:a16="http://schemas.microsoft.com/office/drawing/2014/main" val="3729139006"/>
                    </a:ext>
                  </a:extLst>
                </a:gridCol>
                <a:gridCol w="4837493">
                  <a:extLst>
                    <a:ext uri="{9D8B030D-6E8A-4147-A177-3AD203B41FA5}">
                      <a16:colId xmlns:a16="http://schemas.microsoft.com/office/drawing/2014/main" val="1988913492"/>
                    </a:ext>
                  </a:extLst>
                </a:gridCol>
              </a:tblGrid>
              <a:tr h="455550">
                <a:tc>
                  <a:txBody>
                    <a:bodyPr/>
                    <a:lstStyle/>
                    <a:p>
                      <a:r>
                        <a:rPr lang="vi" sz="1400" dirty="0"/>
                        <a:t>Lệnh</a:t>
                      </a:r>
                    </a:p>
                  </a:txBody>
                  <a:tcPr/>
                </a:tc>
                <a:tc>
                  <a:txBody>
                    <a:bodyPr/>
                    <a:lstStyle/>
                    <a:p>
                      <a:r>
                        <a:rPr lang="vi" sz="1400" dirty="0"/>
                        <a:t>Sự miêu tả</a:t>
                      </a:r>
                    </a:p>
                  </a:txBody>
                  <a:tcPr/>
                </a:tc>
                <a:extLst>
                  <a:ext uri="{0D108BD9-81ED-4DB2-BD59-A6C34878D82A}">
                    <a16:rowId xmlns:a16="http://schemas.microsoft.com/office/drawing/2014/main" val="2583676789"/>
                  </a:ext>
                </a:extLst>
              </a:tr>
              <a:tr h="505472">
                <a:tc>
                  <a:txBody>
                    <a:bodyPr/>
                    <a:lstStyle/>
                    <a:p>
                      <a:r>
                        <a:rPr lang="vi" sz="1400" b="1" dirty="0">
                          <a:latin typeface="Courier New" panose="02070309020205020404" pitchFamily="49" charset="0"/>
                          <a:cs typeface="Courier New" panose="02070309020205020404" pitchFamily="49" charset="0"/>
                        </a:rPr>
                        <a:t>hiển thị tóm tắt giao diện ip</a:t>
                      </a:r>
                    </a:p>
                    <a:p>
                      <a:r>
                        <a:rPr lang="vi" sz="1400" b="1" dirty="0">
                          <a:latin typeface="Courier New" panose="02070309020205020404" pitchFamily="49" charset="0"/>
                          <a:cs typeface="Courier New" panose="02070309020205020404" pitchFamily="49" charset="0"/>
                        </a:rPr>
                        <a:t>hiển thị tóm tắt giao diện ipv6</a:t>
                      </a:r>
                    </a:p>
                  </a:txBody>
                  <a:tcPr/>
                </a:tc>
                <a:tc>
                  <a:txBody>
                    <a:bodyPr/>
                    <a:lstStyle/>
                    <a:p>
                      <a:r>
                        <a:rPr lang="vi" sz="1400" dirty="0"/>
                        <a:t>Hiển thị tất cả các giao diện, địa chỉ IP và trạng thái hiện tại của chúng.</a:t>
                      </a:r>
                    </a:p>
                  </a:txBody>
                  <a:tcPr/>
                </a:tc>
                <a:extLst>
                  <a:ext uri="{0D108BD9-81ED-4DB2-BD59-A6C34878D82A}">
                    <a16:rowId xmlns:a16="http://schemas.microsoft.com/office/drawing/2014/main" val="3849654457"/>
                  </a:ext>
                </a:extLst>
              </a:tr>
              <a:tr h="505472">
                <a:tc>
                  <a:txBody>
                    <a:bodyPr/>
                    <a:lstStyle/>
                    <a:p>
                      <a:r>
                        <a:rPr lang="vi" sz="1400" b="1" dirty="0">
                          <a:latin typeface="Courier New" panose="02070309020205020404" pitchFamily="49" charset="0"/>
                          <a:cs typeface="Courier New" panose="02070309020205020404" pitchFamily="49" charset="0"/>
                        </a:rPr>
                        <a:t>hiển thị lộ trình ip</a:t>
                      </a:r>
                    </a:p>
                    <a:p>
                      <a:r>
                        <a:rPr lang="vi" sz="1400" b="1" dirty="0">
                          <a:latin typeface="Courier New" panose="02070309020205020404" pitchFamily="49" charset="0"/>
                          <a:cs typeface="Courier New" panose="02070309020205020404" pitchFamily="49" charset="0"/>
                        </a:rPr>
                        <a:t>hiển thị tuyến đường ipv6</a:t>
                      </a:r>
                    </a:p>
                  </a:txBody>
                  <a:tcPr/>
                </a:tc>
                <a:tc>
                  <a:txBody>
                    <a:bodyPr/>
                    <a:lstStyle/>
                    <a:p>
                      <a:r>
                        <a:rPr lang="vi" sz="1400" dirty="0"/>
                        <a:t>Hiển thị nội dung của bảng định tuyến IP được lưu trữ trong RAM.</a:t>
                      </a:r>
                    </a:p>
                  </a:txBody>
                  <a:tcPr/>
                </a:tc>
                <a:extLst>
                  <a:ext uri="{0D108BD9-81ED-4DB2-BD59-A6C34878D82A}">
                    <a16:rowId xmlns:a16="http://schemas.microsoft.com/office/drawing/2014/main" val="235735172"/>
                  </a:ext>
                </a:extLst>
              </a:tr>
              <a:tr h="455550">
                <a:tc>
                  <a:txBody>
                    <a:bodyPr/>
                    <a:lstStyle/>
                    <a:p>
                      <a:r>
                        <a:rPr lang="vi" sz="1400" b="1" dirty="0">
                          <a:latin typeface="Courier New" panose="02070309020205020404" pitchFamily="49" charset="0"/>
                          <a:cs typeface="Courier New" panose="02070309020205020404" pitchFamily="49" charset="0"/>
                        </a:rPr>
                        <a:t>hiển thị giao diện</a:t>
                      </a:r>
                    </a:p>
                  </a:txBody>
                  <a:tcPr/>
                </a:tc>
                <a:tc>
                  <a:txBody>
                    <a:bodyPr/>
                    <a:lstStyle/>
                    <a:p>
                      <a:r>
                        <a:rPr lang="vi" sz="1400" dirty="0"/>
                        <a:t>Hiển thị số liệu thống kê cho tất cả các giao diện trên thiết bị. Chỉ hiển thị thông tin địa chỉ IPv4.</a:t>
                      </a:r>
                    </a:p>
                  </a:txBody>
                  <a:tcPr/>
                </a:tc>
                <a:extLst>
                  <a:ext uri="{0D108BD9-81ED-4DB2-BD59-A6C34878D82A}">
                    <a16:rowId xmlns:a16="http://schemas.microsoft.com/office/drawing/2014/main" val="354468046"/>
                  </a:ext>
                </a:extLst>
              </a:tr>
              <a:tr h="455550">
                <a:tc>
                  <a:txBody>
                    <a:bodyPr/>
                    <a:lstStyle/>
                    <a:p>
                      <a:r>
                        <a:rPr lang="vi" sz="1400" b="1" dirty="0">
                          <a:latin typeface="Courier New" panose="02070309020205020404" pitchFamily="49" charset="0"/>
                          <a:cs typeface="Courier New" panose="02070309020205020404" pitchFamily="49" charset="0"/>
                        </a:rPr>
                        <a:t>hiển thị giao diện ip</a:t>
                      </a:r>
                    </a:p>
                  </a:txBody>
                  <a:tcPr/>
                </a:tc>
                <a:tc>
                  <a:txBody>
                    <a:bodyPr/>
                    <a:lstStyle/>
                    <a:p>
                      <a:r>
                        <a:rPr lang="vi" sz="1400" dirty="0"/>
                        <a:t>Hiển thị số liệu thống kê IPv4 cho tất cả các giao diện trên bộ định tuyến.</a:t>
                      </a:r>
                    </a:p>
                  </a:txBody>
                  <a:tcPr/>
                </a:tc>
                <a:extLst>
                  <a:ext uri="{0D108BD9-81ED-4DB2-BD59-A6C34878D82A}">
                    <a16:rowId xmlns:a16="http://schemas.microsoft.com/office/drawing/2014/main" val="1458107787"/>
                  </a:ext>
                </a:extLst>
              </a:tr>
              <a:tr h="455550">
                <a:tc>
                  <a:txBody>
                    <a:bodyPr/>
                    <a:lstStyle/>
                    <a:p>
                      <a:r>
                        <a:rPr lang="vi" sz="1400" b="1" dirty="0">
                          <a:latin typeface="Courier New" panose="02070309020205020404" pitchFamily="49" charset="0"/>
                          <a:cs typeface="Courier New" panose="02070309020205020404" pitchFamily="49" charset="0"/>
                        </a:rPr>
                        <a:t>hiển thị giao diện ipv6</a:t>
                      </a:r>
                    </a:p>
                  </a:txBody>
                  <a:tcPr/>
                </a:tc>
                <a:tc>
                  <a:txBody>
                    <a:bodyPr/>
                    <a:lstStyle/>
                    <a:p>
                      <a:r>
                        <a:rPr lang="vi" sz="1400" dirty="0"/>
                        <a:t>Hiển thị số liệu thống kê IPv6 cho tất cả các giao diện trên bộ định tuyến.</a:t>
                      </a:r>
                    </a:p>
                  </a:txBody>
                  <a:tcPr/>
                </a:tc>
                <a:extLst>
                  <a:ext uri="{0D108BD9-81ED-4DB2-BD59-A6C34878D82A}">
                    <a16:rowId xmlns:a16="http://schemas.microsoft.com/office/drawing/2014/main" val="2495454272"/>
                  </a:ext>
                </a:extLst>
              </a:tr>
            </a:tbl>
          </a:graphicData>
        </a:graphic>
      </p:graphicFrame>
    </p:spTree>
    <p:extLst>
      <p:ext uri="{BB962C8B-B14F-4D97-AF65-F5344CB8AC3E}">
        <p14:creationId xmlns:p14="http://schemas.microsoft.com/office/powerpoint/2010/main" val="373752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hình giao diện </a:t>
            </a:r>
            <a:r>
              <a:rPr lang="en-US" dirty="0"/>
              <a:t/>
            </a:r>
            <a:br>
              <a:rPr lang="en-US" dirty="0"/>
            </a:br>
            <a:r>
              <a:rPr lang="vi" sz="2400" dirty="0"/>
              <a:t>Cấu hình các lệnh xác minh (Tiếp theo)</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8094907" cy="584775"/>
          </a:xfrm>
          <a:prstGeom prst="rect">
            <a:avLst/>
          </a:prstGeom>
          <a:noFill/>
        </p:spPr>
        <p:txBody>
          <a:bodyPr wrap="square" rtlCol="0">
            <a:spAutoFit/>
          </a:bodyPr>
          <a:lstStyle/>
          <a:p>
            <a:r>
              <a:rPr lang="vi" sz="1600" dirty="0">
                <a:solidFill>
                  <a:srgbClr val="000000"/>
                </a:solidFill>
              </a:rPr>
              <a:t>Xem trạng thái của tất cả các giao diện bằng lệnh </a:t>
            </a:r>
            <a:r>
              <a:rPr lang="vi" sz="1600" b="1" dirty="0">
                <a:solidFill>
                  <a:srgbClr val="000000"/>
                </a:solidFill>
              </a:rPr>
              <a:t>hiển thị tóm tắt giao diện ip </a:t>
            </a:r>
            <a:r>
              <a:rPr lang="vi" sz="1600" dirty="0">
                <a:solidFill>
                  <a:srgbClr val="000000"/>
                </a:solidFill>
              </a:rPr>
              <a:t>và </a:t>
            </a:r>
            <a:r>
              <a:rPr lang="vi" sz="1600" b="1" dirty="0">
                <a:solidFill>
                  <a:srgbClr val="000000"/>
                </a:solidFill>
              </a:rPr>
              <a:t>hiển thị tóm tắt giao diện ipv6 </a:t>
            </a:r>
            <a:r>
              <a:rPr lang="vi" sz="1600" dirty="0">
                <a:solidFill>
                  <a:srgbClr val="000000"/>
                </a:solidFill>
              </a:rPr>
              <a:t>, được hiển thị tại đây:</a:t>
            </a:r>
          </a:p>
        </p:txBody>
      </p:sp>
      <p:sp>
        <p:nvSpPr>
          <p:cNvPr id="8" name="TextBox 7">
            <a:extLst>
              <a:ext uri="{FF2B5EF4-FFF2-40B4-BE49-F238E27FC236}">
                <a16:creationId xmlns:a16="http://schemas.microsoft.com/office/drawing/2014/main" id="{A707EA06-7465-4C52-AE81-CBACEDBD6441}"/>
              </a:ext>
            </a:extLst>
          </p:cNvPr>
          <p:cNvSpPr txBox="1"/>
          <p:nvPr/>
        </p:nvSpPr>
        <p:spPr>
          <a:xfrm>
            <a:off x="1721391" y="1785521"/>
            <a:ext cx="5701218" cy="923330"/>
          </a:xfrm>
          <a:prstGeom prst="rect">
            <a:avLst/>
          </a:prstGeom>
          <a:solidFill>
            <a:srgbClr val="000000"/>
          </a:solidFill>
        </p:spPr>
        <p:txBody>
          <a:bodyPr wrap="square" rtlCol="0">
            <a:spAutoFit/>
          </a:bodyPr>
          <a:lstStyle/>
          <a:p>
            <a:r>
              <a:rPr lang="vi" sz="900" dirty="0">
                <a:solidFill>
                  <a:schemeClr val="bg1"/>
                </a:solidFill>
                <a:latin typeface="Courier New" panose="02070309020205020404" pitchFamily="49" charset="0"/>
                <a:cs typeface="Courier New" panose="02070309020205020404" pitchFamily="49" charset="0"/>
              </a:rPr>
              <a:t>R1# </a:t>
            </a:r>
            <a:r>
              <a:rPr lang="vi" sz="900" b="1" dirty="0">
                <a:solidFill>
                  <a:schemeClr val="bg1"/>
                </a:solidFill>
                <a:latin typeface="Courier New" panose="02070309020205020404" pitchFamily="49" charset="0"/>
                <a:cs typeface="Courier New" panose="02070309020205020404" pitchFamily="49" charset="0"/>
              </a:rPr>
              <a:t>hiển thị tóm tắt giao diện ip</a:t>
            </a:r>
          </a:p>
          <a:p>
            <a:r>
              <a:rPr lang="vi" sz="900" dirty="0">
                <a:solidFill>
                  <a:schemeClr val="bg1"/>
                </a:solidFill>
                <a:latin typeface="Courier New" panose="02070309020205020404" pitchFamily="49" charset="0"/>
                <a:cs typeface="Courier New" panose="02070309020205020404" pitchFamily="49" charset="0"/>
              </a:rPr>
              <a:t>Giao diện Địa chỉ IP OK? Giao thức trạng thái phương thức</a:t>
            </a:r>
          </a:p>
          <a:p>
            <a:r>
              <a:rPr lang="vi" sz="900" dirty="0">
                <a:solidFill>
                  <a:schemeClr val="bg1"/>
                </a:solidFill>
                <a:latin typeface="Courier New" panose="02070309020205020404" pitchFamily="49" charset="0"/>
                <a:cs typeface="Courier New" panose="02070309020205020404" pitchFamily="49" charset="0"/>
              </a:rPr>
              <a:t>GigabitEthernet0/0/0 192.168.10.1 CÓ hướng dẫn cài đặt</a:t>
            </a:r>
          </a:p>
          <a:p>
            <a:r>
              <a:rPr lang="vi" sz="900" dirty="0">
                <a:solidFill>
                  <a:schemeClr val="bg1"/>
                </a:solidFill>
                <a:latin typeface="Courier New" panose="02070309020205020404" pitchFamily="49" charset="0"/>
                <a:cs typeface="Courier New" panose="02070309020205020404" pitchFamily="49" charset="0"/>
              </a:rPr>
              <a:t>GigabitEthernet0/0/1 209.165.200.225 CÓ hướng dẫn cài đặt</a:t>
            </a:r>
          </a:p>
          <a:p>
            <a:r>
              <a:rPr lang="vi" sz="900" dirty="0">
                <a:solidFill>
                  <a:schemeClr val="bg1"/>
                </a:solidFill>
                <a:latin typeface="Courier New" panose="02070309020205020404" pitchFamily="49" charset="0"/>
                <a:cs typeface="Courier New" panose="02070309020205020404" pitchFamily="49" charset="0"/>
              </a:rPr>
              <a:t>Vlan1 chưa được gán CÓ Bỏ đặt về mặt quản trị xuống</a:t>
            </a:r>
          </a:p>
          <a:p>
            <a:r>
              <a:rPr lang="vi" sz="900" dirty="0">
                <a:solidFill>
                  <a:schemeClr val="bg1"/>
                </a:solidFill>
                <a:latin typeface="Courier New" panose="02070309020205020404" pitchFamily="49" charset="0"/>
                <a:cs typeface="Courier New" panose="02070309020205020404" pitchFamily="49" charset="0"/>
              </a:rPr>
              <a:t>R1#</a:t>
            </a:r>
          </a:p>
        </p:txBody>
      </p:sp>
      <p:sp>
        <p:nvSpPr>
          <p:cNvPr id="9" name="TextBox 8">
            <a:extLst>
              <a:ext uri="{FF2B5EF4-FFF2-40B4-BE49-F238E27FC236}">
                <a16:creationId xmlns:a16="http://schemas.microsoft.com/office/drawing/2014/main" id="{3D345167-82FC-49E7-B10D-34FE13887791}"/>
              </a:ext>
            </a:extLst>
          </p:cNvPr>
          <p:cNvSpPr txBox="1"/>
          <p:nvPr/>
        </p:nvSpPr>
        <p:spPr>
          <a:xfrm>
            <a:off x="1721391" y="2929108"/>
            <a:ext cx="5701218" cy="1477328"/>
          </a:xfrm>
          <a:prstGeom prst="rect">
            <a:avLst/>
          </a:prstGeom>
          <a:solidFill>
            <a:srgbClr val="000000"/>
          </a:solidFill>
        </p:spPr>
        <p:txBody>
          <a:bodyPr wrap="square" rtlCol="0">
            <a:spAutoFit/>
          </a:bodyPr>
          <a:lstStyle/>
          <a:p>
            <a:r>
              <a:rPr lang="vi" sz="900" dirty="0">
                <a:solidFill>
                  <a:schemeClr val="bg1"/>
                </a:solidFill>
                <a:latin typeface="Courier New" panose="02070309020205020404" pitchFamily="49" charset="0"/>
                <a:cs typeface="Courier New" panose="02070309020205020404" pitchFamily="49" charset="0"/>
              </a:rPr>
              <a:t>R1# </a:t>
            </a:r>
            <a:r>
              <a:rPr lang="vi" sz="900" b="1" dirty="0">
                <a:solidFill>
                  <a:schemeClr val="bg1"/>
                </a:solidFill>
                <a:latin typeface="Courier New" panose="02070309020205020404" pitchFamily="49" charset="0"/>
                <a:cs typeface="Courier New" panose="02070309020205020404" pitchFamily="49" charset="0"/>
              </a:rPr>
              <a:t>hiển thị tóm tắt giao diện ipv6</a:t>
            </a:r>
          </a:p>
          <a:p>
            <a:r>
              <a:rPr lang="vi" sz="900" dirty="0">
                <a:solidFill>
                  <a:schemeClr val="bg1"/>
                </a:solidFill>
                <a:latin typeface="Courier New" panose="02070309020205020404" pitchFamily="49" charset="0"/>
                <a:cs typeface="Courier New" panose="02070309020205020404" pitchFamily="49" charset="0"/>
              </a:rPr>
              <a:t>GigabitEthernet0/0/0 [lên/lên]</a:t>
            </a:r>
          </a:p>
          <a:p>
            <a:r>
              <a:rPr lang="vi" sz="900" dirty="0">
                <a:solidFill>
                  <a:schemeClr val="bg1"/>
                </a:solidFill>
                <a:latin typeface="Courier New" panose="02070309020205020404" pitchFamily="49" charset="0"/>
                <a:cs typeface="Courier New" panose="02070309020205020404" pitchFamily="49" charset="0"/>
              </a:rPr>
              <a:t>FE80::201:C9FF:FE89:4501</a:t>
            </a:r>
          </a:p>
          <a:p>
            <a:r>
              <a:rPr lang="vi" sz="900" dirty="0">
                <a:solidFill>
                  <a:schemeClr val="bg1"/>
                </a:solidFill>
                <a:latin typeface="Courier New" panose="02070309020205020404" pitchFamily="49" charset="0"/>
                <a:cs typeface="Courier New" panose="02070309020205020404" pitchFamily="49" charset="0"/>
              </a:rPr>
              <a:t>2001:DB8:ACAD:10::1</a:t>
            </a:r>
          </a:p>
          <a:p>
            <a:r>
              <a:rPr lang="vi" sz="900" dirty="0">
                <a:solidFill>
                  <a:schemeClr val="bg1"/>
                </a:solidFill>
                <a:latin typeface="Courier New" panose="02070309020205020404" pitchFamily="49" charset="0"/>
                <a:cs typeface="Courier New" panose="02070309020205020404" pitchFamily="49" charset="0"/>
              </a:rPr>
              <a:t>GigabitEthernet0/0/1 [lên/lên]</a:t>
            </a:r>
          </a:p>
          <a:p>
            <a:r>
              <a:rPr lang="vi" sz="900" dirty="0">
                <a:solidFill>
                  <a:schemeClr val="bg1"/>
                </a:solidFill>
                <a:latin typeface="Courier New" panose="02070309020205020404" pitchFamily="49" charset="0"/>
                <a:cs typeface="Courier New" panose="02070309020205020404" pitchFamily="49" charset="0"/>
              </a:rPr>
              <a:t>FE80::201:C9FF:FE89:4502</a:t>
            </a:r>
          </a:p>
          <a:p>
            <a:r>
              <a:rPr lang="vi" sz="900" dirty="0">
                <a:solidFill>
                  <a:schemeClr val="bg1"/>
                </a:solidFill>
                <a:latin typeface="Courier New" panose="02070309020205020404" pitchFamily="49" charset="0"/>
                <a:cs typeface="Courier New" panose="02070309020205020404" pitchFamily="49" charset="0"/>
              </a:rPr>
              <a:t>2001:DB8:THỨC ĂN:224::1</a:t>
            </a:r>
          </a:p>
          <a:p>
            <a:r>
              <a:rPr lang="vi" sz="900" dirty="0">
                <a:solidFill>
                  <a:schemeClr val="bg1"/>
                </a:solidFill>
                <a:latin typeface="Courier New" panose="02070309020205020404" pitchFamily="49" charset="0"/>
                <a:cs typeface="Courier New" panose="02070309020205020404" pitchFamily="49" charset="0"/>
              </a:rPr>
              <a:t>Vlan1 [xuống/xuống về mặt hành chính]</a:t>
            </a:r>
          </a:p>
          <a:p>
            <a:r>
              <a:rPr lang="vi" sz="900" dirty="0">
                <a:solidFill>
                  <a:schemeClr val="bg1"/>
                </a:solidFill>
                <a:latin typeface="Courier New" panose="02070309020205020404" pitchFamily="49" charset="0"/>
                <a:cs typeface="Courier New" panose="02070309020205020404" pitchFamily="49" charset="0"/>
              </a:rPr>
              <a:t>chưa được chỉ định</a:t>
            </a:r>
          </a:p>
          <a:p>
            <a:r>
              <a:rPr lang="vi" sz="900" dirty="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304882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hình giao diện </a:t>
            </a:r>
            <a:r>
              <a:rPr lang="en-US" dirty="0"/>
              <a:t/>
            </a:r>
            <a:br>
              <a:rPr lang="en-US" dirty="0"/>
            </a:br>
            <a:r>
              <a:rPr lang="vi" sz="2400" dirty="0"/>
              <a:t>Cấu hình các lệnh xác minh (Tiếp theo)</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8094907" cy="584775"/>
          </a:xfrm>
          <a:prstGeom prst="rect">
            <a:avLst/>
          </a:prstGeom>
          <a:noFill/>
        </p:spPr>
        <p:txBody>
          <a:bodyPr wrap="square" rtlCol="0">
            <a:spAutoFit/>
          </a:bodyPr>
          <a:lstStyle/>
          <a:p>
            <a:r>
              <a:rPr lang="vi" sz="1600" dirty="0">
                <a:solidFill>
                  <a:srgbClr val="000000"/>
                </a:solidFill>
              </a:rPr>
              <a:t>Hiển thị nội dung các bảng định tuyến IP với lệnh </a:t>
            </a:r>
            <a:r>
              <a:rPr lang="vi" sz="1600" b="1" dirty="0">
                <a:solidFill>
                  <a:srgbClr val="000000"/>
                </a:solidFill>
              </a:rPr>
              <a:t>show ip Route </a:t>
            </a:r>
            <a:r>
              <a:rPr lang="vi" sz="1600" dirty="0">
                <a:solidFill>
                  <a:srgbClr val="000000"/>
                </a:solidFill>
              </a:rPr>
              <a:t>và </a:t>
            </a:r>
            <a:r>
              <a:rPr lang="vi" sz="1600" b="1" dirty="0">
                <a:solidFill>
                  <a:srgbClr val="000000"/>
                </a:solidFill>
              </a:rPr>
              <a:t>show ipv6 Route </a:t>
            </a:r>
            <a:r>
              <a:rPr lang="vi" sz="1600" dirty="0">
                <a:solidFill>
                  <a:srgbClr val="000000"/>
                </a:solidFill>
              </a:rPr>
              <a:t>như sau:</a:t>
            </a:r>
          </a:p>
        </p:txBody>
      </p:sp>
      <p:sp>
        <p:nvSpPr>
          <p:cNvPr id="8" name="TextBox 7">
            <a:extLst>
              <a:ext uri="{FF2B5EF4-FFF2-40B4-BE49-F238E27FC236}">
                <a16:creationId xmlns:a16="http://schemas.microsoft.com/office/drawing/2014/main" id="{A707EA06-7465-4C52-AE81-CBACEDBD6441}"/>
              </a:ext>
            </a:extLst>
          </p:cNvPr>
          <p:cNvSpPr txBox="1"/>
          <p:nvPr/>
        </p:nvSpPr>
        <p:spPr>
          <a:xfrm>
            <a:off x="1701233" y="1475729"/>
            <a:ext cx="5701218" cy="1477328"/>
          </a:xfrm>
          <a:prstGeom prst="rect">
            <a:avLst/>
          </a:prstGeom>
          <a:solidFill>
            <a:srgbClr val="000000"/>
          </a:solidFill>
        </p:spPr>
        <p:txBody>
          <a:bodyPr wrap="square" rtlCol="0">
            <a:spAutoFit/>
          </a:bodyPr>
          <a:lstStyle/>
          <a:p>
            <a:r>
              <a:rPr lang="vi" sz="900" dirty="0">
                <a:solidFill>
                  <a:schemeClr val="bg1"/>
                </a:solidFill>
                <a:latin typeface="Courier New" panose="02070309020205020404" pitchFamily="49" charset="0"/>
                <a:cs typeface="Courier New" panose="02070309020205020404" pitchFamily="49" charset="0"/>
              </a:rPr>
              <a:t>R1# </a:t>
            </a:r>
            <a:r>
              <a:rPr lang="vi" sz="900" b="1" dirty="0">
                <a:solidFill>
                  <a:schemeClr val="bg1"/>
                </a:solidFill>
                <a:latin typeface="Courier New" panose="02070309020205020404" pitchFamily="49" charset="0"/>
                <a:cs typeface="Courier New" panose="02070309020205020404" pitchFamily="49" charset="0"/>
              </a:rPr>
              <a:t>hiển thị lộ trình ip</a:t>
            </a:r>
          </a:p>
          <a:p>
            <a:r>
              <a:rPr lang="vi" sz="900" dirty="0">
                <a:solidFill>
                  <a:schemeClr val="bg1"/>
                </a:solidFill>
                <a:latin typeface="Courier New" panose="02070309020205020404" pitchFamily="49" charset="0"/>
                <a:cs typeface="Courier New" panose="02070309020205020404" pitchFamily="49" charset="0"/>
              </a:rPr>
              <a:t>&lt;đầu ra bị bỏ qua&gt;</a:t>
            </a:r>
          </a:p>
          <a:p>
            <a:r>
              <a:rPr lang="vi" sz="900" dirty="0">
                <a:solidFill>
                  <a:schemeClr val="bg1"/>
                </a:solidFill>
                <a:latin typeface="Courier New" panose="02070309020205020404" pitchFamily="49" charset="0"/>
                <a:cs typeface="Courier New" panose="02070309020205020404" pitchFamily="49" charset="0"/>
              </a:rPr>
              <a:t>Cổng giải pháp cuối cùng chưa được thiết lập</a:t>
            </a:r>
          </a:p>
          <a:p>
            <a:r>
              <a:rPr lang="vi" sz="900" dirty="0">
                <a:solidFill>
                  <a:schemeClr val="bg1"/>
                </a:solidFill>
                <a:latin typeface="Courier New" panose="02070309020205020404" pitchFamily="49" charset="0"/>
                <a:cs typeface="Courier New" panose="02070309020205020404" pitchFamily="49" charset="0"/>
              </a:rPr>
              <a:t>192.168.10.0/24 được chia thành nhiều mạng con, 2 mạng con, 2 mặt nạ</a:t>
            </a:r>
          </a:p>
          <a:p>
            <a:r>
              <a:rPr lang="vi" sz="900" dirty="0">
                <a:solidFill>
                  <a:schemeClr val="bg1"/>
                </a:solidFill>
                <a:latin typeface="Courier New" panose="02070309020205020404" pitchFamily="49" charset="0"/>
                <a:cs typeface="Courier New" panose="02070309020205020404" pitchFamily="49" charset="0"/>
              </a:rPr>
              <a:t>C 192.168.10.0/24 được kết nối trực tiếp, GigabitEthernet0/0/0</a:t>
            </a:r>
          </a:p>
          <a:p>
            <a:r>
              <a:rPr lang="vi" sz="900" dirty="0">
                <a:solidFill>
                  <a:schemeClr val="bg1"/>
                </a:solidFill>
                <a:latin typeface="Courier New" panose="02070309020205020404" pitchFamily="49" charset="0"/>
                <a:cs typeface="Courier New" panose="02070309020205020404" pitchFamily="49" charset="0"/>
              </a:rPr>
              <a:t>L 192.168.10.1/32 được kết nối trực tiếp, GigabitEthernet0/0/0</a:t>
            </a:r>
          </a:p>
          <a:p>
            <a:r>
              <a:rPr lang="vi" sz="900" dirty="0">
                <a:solidFill>
                  <a:schemeClr val="bg1"/>
                </a:solidFill>
                <a:latin typeface="Courier New" panose="02070309020205020404" pitchFamily="49" charset="0"/>
                <a:cs typeface="Courier New" panose="02070309020205020404" pitchFamily="49" charset="0"/>
              </a:rPr>
              <a:t>209.165.200.0/24 được chia thành nhiều mạng con, 2 mạng con, 2 mặt nạ</a:t>
            </a:r>
          </a:p>
          <a:p>
            <a:r>
              <a:rPr lang="vi" sz="900" dirty="0">
                <a:solidFill>
                  <a:schemeClr val="bg1"/>
                </a:solidFill>
                <a:latin typeface="Courier New" panose="02070309020205020404" pitchFamily="49" charset="0"/>
                <a:cs typeface="Courier New" panose="02070309020205020404" pitchFamily="49" charset="0"/>
              </a:rPr>
              <a:t>C 209.165.200.224/30 được kết nối trực tiếp, GigabitEthernet0/0/1</a:t>
            </a:r>
          </a:p>
          <a:p>
            <a:r>
              <a:rPr lang="vi" sz="900" dirty="0">
                <a:solidFill>
                  <a:schemeClr val="bg1"/>
                </a:solidFill>
                <a:latin typeface="Courier New" panose="02070309020205020404" pitchFamily="49" charset="0"/>
                <a:cs typeface="Courier New" panose="02070309020205020404" pitchFamily="49" charset="0"/>
              </a:rPr>
              <a:t>L 209.165.200.225/32 được kết nối trực tiếp, GigabitEthernet0/0/1</a:t>
            </a:r>
          </a:p>
          <a:p>
            <a:r>
              <a:rPr lang="vi" sz="900" dirty="0">
                <a:solidFill>
                  <a:schemeClr val="bg1"/>
                </a:solidFill>
                <a:latin typeface="Courier New" panose="02070309020205020404" pitchFamily="49" charset="0"/>
                <a:cs typeface="Courier New" panose="02070309020205020404" pitchFamily="49" charset="0"/>
              </a:rPr>
              <a:t>R1#</a:t>
            </a:r>
          </a:p>
        </p:txBody>
      </p:sp>
      <p:sp>
        <p:nvSpPr>
          <p:cNvPr id="9" name="TextBox 8">
            <a:extLst>
              <a:ext uri="{FF2B5EF4-FFF2-40B4-BE49-F238E27FC236}">
                <a16:creationId xmlns:a16="http://schemas.microsoft.com/office/drawing/2014/main" id="{3D345167-82FC-49E7-B10D-34FE13887791}"/>
              </a:ext>
            </a:extLst>
          </p:cNvPr>
          <p:cNvSpPr txBox="1"/>
          <p:nvPr/>
        </p:nvSpPr>
        <p:spPr>
          <a:xfrm>
            <a:off x="1721391" y="3035889"/>
            <a:ext cx="5701218" cy="1892826"/>
          </a:xfrm>
          <a:prstGeom prst="rect">
            <a:avLst/>
          </a:prstGeom>
          <a:solidFill>
            <a:srgbClr val="000000"/>
          </a:solidFill>
        </p:spPr>
        <p:txBody>
          <a:bodyPr wrap="square" rtlCol="0">
            <a:spAutoFit/>
          </a:bodyPr>
          <a:lstStyle/>
          <a:p>
            <a:r>
              <a:rPr lang="vi" sz="900" dirty="0">
                <a:solidFill>
                  <a:schemeClr val="bg1"/>
                </a:solidFill>
                <a:latin typeface="Courier New" panose="02070309020205020404" pitchFamily="49" charset="0"/>
                <a:cs typeface="Courier New" panose="02070309020205020404" pitchFamily="49" charset="0"/>
              </a:rPr>
              <a:t>R1# hiển thị tuyến đường ipv6</a:t>
            </a:r>
          </a:p>
          <a:p>
            <a:r>
              <a:rPr lang="vi" sz="900" dirty="0">
                <a:solidFill>
                  <a:schemeClr val="bg1"/>
                </a:solidFill>
                <a:latin typeface="Courier New" panose="02070309020205020404" pitchFamily="49" charset="0"/>
                <a:cs typeface="Courier New" panose="02070309020205020404" pitchFamily="49" charset="0"/>
              </a:rPr>
              <a:t>&lt;đầu ra bị bỏ qua&gt;</a:t>
            </a:r>
          </a:p>
          <a:p>
            <a:r>
              <a:rPr lang="vi" sz="900" dirty="0">
                <a:solidFill>
                  <a:schemeClr val="bg1"/>
                </a:solidFill>
                <a:latin typeface="Courier New" panose="02070309020205020404" pitchFamily="49" charset="0"/>
                <a:cs typeface="Courier New" panose="02070309020205020404" pitchFamily="49" charset="0"/>
              </a:rPr>
              <a:t>C 2001:DB8:ACAD:10::/64 [0/0]</a:t>
            </a:r>
          </a:p>
          <a:p>
            <a:r>
              <a:rPr lang="vi" sz="900" dirty="0">
                <a:solidFill>
                  <a:schemeClr val="bg1"/>
                </a:solidFill>
                <a:latin typeface="Courier New" panose="02070309020205020404" pitchFamily="49" charset="0"/>
                <a:cs typeface="Courier New" panose="02070309020205020404" pitchFamily="49" charset="0"/>
              </a:rPr>
              <a:t>qua GigabitEthernet0/0/0, được kết nối trực tiếp</a:t>
            </a:r>
          </a:p>
          <a:p>
            <a:r>
              <a:rPr lang="vi" sz="900" dirty="0">
                <a:solidFill>
                  <a:schemeClr val="bg1"/>
                </a:solidFill>
                <a:latin typeface="Courier New" panose="02070309020205020404" pitchFamily="49" charset="0"/>
                <a:cs typeface="Courier New" panose="02070309020205020404" pitchFamily="49" charset="0"/>
              </a:rPr>
              <a:t>L 2001:DB8:ACAD:10::1/128 [0/0]</a:t>
            </a:r>
          </a:p>
          <a:p>
            <a:r>
              <a:rPr lang="vi" sz="900" dirty="0">
                <a:solidFill>
                  <a:schemeClr val="bg1"/>
                </a:solidFill>
                <a:latin typeface="Courier New" panose="02070309020205020404" pitchFamily="49" charset="0"/>
                <a:cs typeface="Courier New" panose="02070309020205020404" pitchFamily="49" charset="0"/>
              </a:rPr>
              <a:t>qua GigabitEthernet0/0/0, nhận</a:t>
            </a:r>
          </a:p>
          <a:p>
            <a:r>
              <a:rPr lang="vi" sz="900" dirty="0">
                <a:solidFill>
                  <a:schemeClr val="bg1"/>
                </a:solidFill>
                <a:latin typeface="Courier New" panose="02070309020205020404" pitchFamily="49" charset="0"/>
                <a:cs typeface="Courier New" panose="02070309020205020404" pitchFamily="49" charset="0"/>
              </a:rPr>
              <a:t>C 2001:DB8:FEED:224::/64 [0/0]</a:t>
            </a:r>
          </a:p>
          <a:p>
            <a:r>
              <a:rPr lang="vi" sz="900" dirty="0">
                <a:solidFill>
                  <a:schemeClr val="bg1"/>
                </a:solidFill>
                <a:latin typeface="Courier New" panose="02070309020205020404" pitchFamily="49" charset="0"/>
                <a:cs typeface="Courier New" panose="02070309020205020404" pitchFamily="49" charset="0"/>
              </a:rPr>
              <a:t>qua GigabitEthernet0/0/1, được kết nối trực tiếp</a:t>
            </a:r>
          </a:p>
          <a:p>
            <a:r>
              <a:rPr lang="vi" sz="900" dirty="0">
                <a:solidFill>
                  <a:schemeClr val="bg1"/>
                </a:solidFill>
                <a:latin typeface="Courier New" panose="02070309020205020404" pitchFamily="49" charset="0"/>
                <a:cs typeface="Courier New" panose="02070309020205020404" pitchFamily="49" charset="0"/>
              </a:rPr>
              <a:t>L 2001:DB8:FEED:224::1/128 [0/0]</a:t>
            </a:r>
          </a:p>
          <a:p>
            <a:r>
              <a:rPr lang="vi" sz="900" dirty="0">
                <a:solidFill>
                  <a:schemeClr val="bg1"/>
                </a:solidFill>
                <a:latin typeface="Courier New" panose="02070309020205020404" pitchFamily="49" charset="0"/>
                <a:cs typeface="Courier New" panose="02070309020205020404" pitchFamily="49" charset="0"/>
              </a:rPr>
              <a:t>qua GigabitEthernet0/0/1, nhận</a:t>
            </a:r>
          </a:p>
          <a:p>
            <a:r>
              <a:rPr lang="vi" sz="900" dirty="0">
                <a:solidFill>
                  <a:schemeClr val="bg1"/>
                </a:solidFill>
                <a:latin typeface="Courier New" panose="02070309020205020404" pitchFamily="49" charset="0"/>
                <a:cs typeface="Courier New" panose="02070309020205020404" pitchFamily="49" charset="0"/>
              </a:rPr>
              <a:t>L FF00::/8 [0/0]</a:t>
            </a:r>
          </a:p>
          <a:p>
            <a:r>
              <a:rPr lang="vi" sz="900" dirty="0">
                <a:solidFill>
                  <a:schemeClr val="bg1"/>
                </a:solidFill>
                <a:latin typeface="Courier New" panose="02070309020205020404" pitchFamily="49" charset="0"/>
                <a:cs typeface="Courier New" panose="02070309020205020404" pitchFamily="49" charset="0"/>
              </a:rPr>
              <a:t>qua Null0, nhận</a:t>
            </a:r>
          </a:p>
          <a:p>
            <a:r>
              <a:rPr lang="vi" sz="900" dirty="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24688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hình giao diện </a:t>
            </a:r>
            <a:r>
              <a:rPr lang="en-US" dirty="0"/>
              <a:t/>
            </a:r>
            <a:br>
              <a:rPr lang="en-US" dirty="0"/>
            </a:br>
            <a:r>
              <a:rPr lang="vi" sz="2400" dirty="0"/>
              <a:t>Cấu hình các lệnh xác minh (Tiếp theo)</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2638652" cy="1077218"/>
          </a:xfrm>
          <a:prstGeom prst="rect">
            <a:avLst/>
          </a:prstGeom>
          <a:noFill/>
        </p:spPr>
        <p:txBody>
          <a:bodyPr wrap="square" rtlCol="0">
            <a:spAutoFit/>
          </a:bodyPr>
          <a:lstStyle/>
          <a:p>
            <a:r>
              <a:rPr lang="vi" sz="1600" dirty="0">
                <a:solidFill>
                  <a:srgbClr val="000000"/>
                </a:solidFill>
              </a:rPr>
              <a:t>Hiển thị số liệu thống kê cho tất cả các giao diện bằng lệnh </a:t>
            </a:r>
            <a:r>
              <a:rPr lang="vi" sz="1600" b="1" dirty="0">
                <a:solidFill>
                  <a:srgbClr val="000000"/>
                </a:solidFill>
              </a:rPr>
              <a:t>show giao diện </a:t>
            </a:r>
            <a:r>
              <a:rPr lang="vi" sz="1600" dirty="0">
                <a:solidFill>
                  <a:srgbClr val="000000"/>
                </a:solidFill>
              </a:rPr>
              <a:t>, như được hiển thị ở đây:</a:t>
            </a:r>
          </a:p>
        </p:txBody>
      </p:sp>
      <p:sp>
        <p:nvSpPr>
          <p:cNvPr id="8" name="TextBox 7">
            <a:extLst>
              <a:ext uri="{FF2B5EF4-FFF2-40B4-BE49-F238E27FC236}">
                <a16:creationId xmlns:a16="http://schemas.microsoft.com/office/drawing/2014/main" id="{A707EA06-7465-4C52-AE81-CBACEDBD6441}"/>
              </a:ext>
            </a:extLst>
          </p:cNvPr>
          <p:cNvSpPr txBox="1"/>
          <p:nvPr/>
        </p:nvSpPr>
        <p:spPr>
          <a:xfrm>
            <a:off x="3320968" y="890954"/>
            <a:ext cx="5419440" cy="3693319"/>
          </a:xfrm>
          <a:prstGeom prst="rect">
            <a:avLst/>
          </a:prstGeom>
          <a:solidFill>
            <a:srgbClr val="000000"/>
          </a:solidFill>
        </p:spPr>
        <p:txBody>
          <a:bodyPr wrap="square" rtlCol="0">
            <a:spAutoFit/>
          </a:bodyPr>
          <a:lstStyle/>
          <a:p>
            <a:r>
              <a:rPr lang="vi" sz="900" dirty="0">
                <a:solidFill>
                  <a:schemeClr val="bg1"/>
                </a:solidFill>
                <a:latin typeface="Courier New" panose="02070309020205020404" pitchFamily="49" charset="0"/>
                <a:cs typeface="Courier New" panose="02070309020205020404" pitchFamily="49" charset="0"/>
              </a:rPr>
              <a:t>R1# </a:t>
            </a:r>
            <a:r>
              <a:rPr lang="vi" sz="900" b="1" dirty="0">
                <a:solidFill>
                  <a:schemeClr val="bg1"/>
                </a:solidFill>
                <a:latin typeface="Courier New" panose="02070309020205020404" pitchFamily="49" charset="0"/>
                <a:cs typeface="Courier New" panose="02070309020205020404" pitchFamily="49" charset="0"/>
              </a:rPr>
              <a:t>hiển thị giao diện gig0/0/0</a:t>
            </a:r>
          </a:p>
          <a:p>
            <a:r>
              <a:rPr lang="vi" sz="900" dirty="0">
                <a:solidFill>
                  <a:schemeClr val="bg1"/>
                </a:solidFill>
                <a:latin typeface="Courier New" panose="02070309020205020404" pitchFamily="49" charset="0"/>
                <a:cs typeface="Courier New" panose="02070309020205020404" pitchFamily="49" charset="0"/>
              </a:rPr>
              <a:t>GigabitEthernet0/0/0 đã hoạt động, giao thức đường truyền đã hoạt động</a:t>
            </a:r>
          </a:p>
          <a:p>
            <a:r>
              <a:rPr lang="vi" sz="900" dirty="0">
                <a:solidFill>
                  <a:schemeClr val="bg1"/>
                </a:solidFill>
                <a:latin typeface="Courier New" panose="02070309020205020404" pitchFamily="49" charset="0"/>
                <a:cs typeface="Courier New" panose="02070309020205020404" pitchFamily="49" charset="0"/>
              </a:rPr>
              <a:t>Phần cứng là ISR4321-2x1GE, địa chỉ là a0e0.af0d.e140 (bia a0e0.af0d.e140)</a:t>
            </a:r>
          </a:p>
          <a:p>
            <a:r>
              <a:rPr lang="vi" sz="900" dirty="0">
                <a:solidFill>
                  <a:schemeClr val="bg1"/>
                </a:solidFill>
                <a:latin typeface="Courier New" panose="02070309020205020404" pitchFamily="49" charset="0"/>
                <a:cs typeface="Courier New" panose="02070309020205020404" pitchFamily="49" charset="0"/>
              </a:rPr>
              <a:t>Mô tả: Liên kết tới mạng LAN</a:t>
            </a:r>
          </a:p>
          <a:p>
            <a:r>
              <a:rPr lang="vi" sz="900" dirty="0">
                <a:solidFill>
                  <a:schemeClr val="bg1"/>
                </a:solidFill>
                <a:latin typeface="Courier New" panose="02070309020205020404" pitchFamily="49" charset="0"/>
                <a:cs typeface="Courier New" panose="02070309020205020404" pitchFamily="49" charset="0"/>
              </a:rPr>
              <a:t>Địa chỉ Internet là 192.168.10.1/24</a:t>
            </a:r>
          </a:p>
          <a:p>
            <a:r>
              <a:rPr lang="vi" sz="900" dirty="0">
                <a:solidFill>
                  <a:schemeClr val="bg1"/>
                </a:solidFill>
                <a:latin typeface="Courier New" panose="02070309020205020404" pitchFamily="49" charset="0"/>
                <a:cs typeface="Courier New" panose="02070309020205020404" pitchFamily="49" charset="0"/>
              </a:rPr>
              <a:t>MTU 1500 byte, BW 100000 Kbit/giây, DLY 100 usec,</a:t>
            </a:r>
          </a:p>
          <a:p>
            <a:r>
              <a:rPr lang="vi" sz="900" dirty="0">
                <a:solidFill>
                  <a:schemeClr val="bg1"/>
                </a:solidFill>
                <a:latin typeface="Courier New" panose="02070309020205020404" pitchFamily="49" charset="0"/>
                <a:cs typeface="Courier New" panose="02070309020205020404" pitchFamily="49" charset="0"/>
              </a:rPr>
              <a:t>độ tin cậy 255/255, txload 1/255, rxload 1/255</a:t>
            </a:r>
          </a:p>
          <a:p>
            <a:r>
              <a:rPr lang="vi" sz="900" dirty="0">
                <a:solidFill>
                  <a:schemeClr val="bg1"/>
                </a:solidFill>
                <a:latin typeface="Courier New" panose="02070309020205020404" pitchFamily="49" charset="0"/>
                <a:cs typeface="Courier New" panose="02070309020205020404" pitchFamily="49" charset="0"/>
              </a:rPr>
              <a:t>ARPA đóng gói, loopback chưa được đặt</a:t>
            </a:r>
          </a:p>
          <a:p>
            <a:r>
              <a:rPr lang="vi" sz="900" dirty="0">
                <a:solidFill>
                  <a:schemeClr val="bg1"/>
                </a:solidFill>
                <a:latin typeface="Courier New" panose="02070309020205020404" pitchFamily="49" charset="0"/>
                <a:cs typeface="Courier New" panose="02070309020205020404" pitchFamily="49" charset="0"/>
              </a:rPr>
              <a:t>Keepalive không được hỗ trợ</a:t>
            </a:r>
          </a:p>
          <a:p>
            <a:r>
              <a:rPr lang="vi" sz="900" dirty="0">
                <a:solidFill>
                  <a:schemeClr val="bg1"/>
                </a:solidFill>
                <a:latin typeface="Courier New" panose="02070309020205020404" pitchFamily="49" charset="0"/>
                <a:cs typeface="Courier New" panose="02070309020205020404" pitchFamily="49" charset="0"/>
              </a:rPr>
              <a:t>Full Duplex, 100Mbps, loại liên kết là tự động, loại phương tiện là RJ45</a:t>
            </a:r>
          </a:p>
          <a:p>
            <a:r>
              <a:rPr lang="vi" sz="900" dirty="0">
                <a:solidFill>
                  <a:schemeClr val="bg1"/>
                </a:solidFill>
                <a:latin typeface="Courier New" panose="02070309020205020404" pitchFamily="49" charset="0"/>
                <a:cs typeface="Courier New" panose="02070309020205020404" pitchFamily="49" charset="0"/>
              </a:rPr>
              <a:t>điều khiển luồng đầu ra tắt, điều khiển luồng đầu vào tắt</a:t>
            </a:r>
          </a:p>
          <a:p>
            <a:r>
              <a:rPr lang="vi" sz="900" dirty="0">
                <a:solidFill>
                  <a:schemeClr val="bg1"/>
                </a:solidFill>
                <a:latin typeface="Courier New" panose="02070309020205020404" pitchFamily="49" charset="0"/>
                <a:cs typeface="Courier New" panose="02070309020205020404" pitchFamily="49" charset="0"/>
              </a:rPr>
              <a:t>Loại ARP: ARPA, ARP Hết thời gian 04:00:00</a:t>
            </a:r>
          </a:p>
          <a:p>
            <a:r>
              <a:rPr lang="vi" sz="900" dirty="0">
                <a:solidFill>
                  <a:schemeClr val="bg1"/>
                </a:solidFill>
                <a:latin typeface="Courier New" panose="02070309020205020404" pitchFamily="49" charset="0"/>
                <a:cs typeface="Courier New" panose="02070309020205020404" pitchFamily="49" charset="0"/>
              </a:rPr>
              <a:t>Lần nhập cuối cùng 00:00:01, đầu ra 00:00:35, đầu ra không bao giờ treo</a:t>
            </a:r>
          </a:p>
          <a:p>
            <a:r>
              <a:rPr lang="vi" sz="900" dirty="0">
                <a:solidFill>
                  <a:schemeClr val="bg1"/>
                </a:solidFill>
                <a:latin typeface="Courier New" panose="02070309020205020404" pitchFamily="49" charset="0"/>
                <a:cs typeface="Courier New" panose="02070309020205020404" pitchFamily="49" charset="0"/>
              </a:rPr>
              <a:t>Lần xóa cuối cùng của bộ đếm "giao diện hiển thị" không bao giờ</a:t>
            </a:r>
          </a:p>
          <a:p>
            <a:r>
              <a:rPr lang="vi" sz="900" dirty="0">
                <a:solidFill>
                  <a:schemeClr val="bg1"/>
                </a:solidFill>
                <a:latin typeface="Courier New" panose="02070309020205020404" pitchFamily="49" charset="0"/>
                <a:cs typeface="Courier New" panose="02070309020205020404" pitchFamily="49" charset="0"/>
              </a:rPr>
              <a:t>Hàng đợi đầu vào: 0/375/0/0 (kích thước/tối đa/giảm/xả); Tổng sản lượng giảm: 0</a:t>
            </a:r>
          </a:p>
          <a:p>
            <a:r>
              <a:rPr lang="vi" sz="900" dirty="0">
                <a:solidFill>
                  <a:schemeClr val="bg1"/>
                </a:solidFill>
                <a:latin typeface="Courier New" panose="02070309020205020404" pitchFamily="49" charset="0"/>
                <a:cs typeface="Courier New" panose="02070309020205020404" pitchFamily="49" charset="0"/>
              </a:rPr>
              <a:t>Chiến lược xếp hàng: fifo</a:t>
            </a:r>
          </a:p>
          <a:p>
            <a:r>
              <a:rPr lang="vi" sz="900" dirty="0">
                <a:solidFill>
                  <a:schemeClr val="bg1"/>
                </a:solidFill>
                <a:latin typeface="Courier New" panose="02070309020205020404" pitchFamily="49" charset="0"/>
                <a:cs typeface="Courier New" panose="02070309020205020404" pitchFamily="49" charset="0"/>
              </a:rPr>
              <a:t>Hàng đợi đầu ra: 0/40 (kích thước/tối đa)</a:t>
            </a:r>
          </a:p>
          <a:p>
            <a:r>
              <a:rPr lang="vi" sz="900" dirty="0">
                <a:solidFill>
                  <a:schemeClr val="bg1"/>
                </a:solidFill>
                <a:latin typeface="Courier New" panose="02070309020205020404" pitchFamily="49" charset="0"/>
                <a:cs typeface="Courier New" panose="02070309020205020404" pitchFamily="49" charset="0"/>
              </a:rPr>
              <a:t>Tốc độ đầu vào 5 phút 0 bit/giây, 0 gói/giây</a:t>
            </a:r>
          </a:p>
          <a:p>
            <a:r>
              <a:rPr lang="vi" sz="900" dirty="0">
                <a:solidFill>
                  <a:schemeClr val="bg1"/>
                </a:solidFill>
                <a:latin typeface="Courier New" panose="02070309020205020404" pitchFamily="49" charset="0"/>
                <a:cs typeface="Courier New" panose="02070309020205020404" pitchFamily="49" charset="0"/>
              </a:rPr>
              <a:t>Tốc độ đầu ra 5 phút 0 bit/giây, 0 gói/giây</a:t>
            </a:r>
          </a:p>
          <a:p>
            <a:r>
              <a:rPr lang="vi" sz="900" dirty="0">
                <a:solidFill>
                  <a:schemeClr val="bg1"/>
                </a:solidFill>
                <a:latin typeface="Courier New" panose="02070309020205020404" pitchFamily="49" charset="0"/>
                <a:cs typeface="Courier New" panose="02070309020205020404" pitchFamily="49" charset="0"/>
              </a:rPr>
              <a:t>1180 gói đầu vào, 109486 byte, 0 không có bộ đệm</a:t>
            </a:r>
          </a:p>
          <a:p>
            <a:r>
              <a:rPr lang="vi" sz="900" dirty="0">
                <a:solidFill>
                  <a:schemeClr val="bg1"/>
                </a:solidFill>
                <a:latin typeface="Courier New" panose="02070309020205020404" pitchFamily="49" charset="0"/>
                <a:cs typeface="Courier New" panose="02070309020205020404" pitchFamily="49" charset="0"/>
              </a:rPr>
              <a:t>Đã nhận được 84 chương trình phát sóng (0 IP multicast)</a:t>
            </a:r>
          </a:p>
          <a:p>
            <a:r>
              <a:rPr lang="vi" sz="900" dirty="0">
                <a:solidFill>
                  <a:schemeClr val="bg1"/>
                </a:solidFill>
                <a:latin typeface="Courier New" panose="02070309020205020404" pitchFamily="49" charset="0"/>
                <a:cs typeface="Courier New" panose="02070309020205020404" pitchFamily="49" charset="0"/>
              </a:rPr>
              <a:t>0 runt, 0 gã khổng lồ, 0 ga</a:t>
            </a:r>
          </a:p>
          <a:p>
            <a:endParaRPr lang="en-US" sz="900" dirty="0">
              <a:solidFill>
                <a:schemeClr val="bg1"/>
              </a:solidFill>
              <a:latin typeface="Courier New" panose="02070309020205020404" pitchFamily="49" charset="0"/>
              <a:cs typeface="Courier New" panose="02070309020205020404" pitchFamily="49" charset="0"/>
            </a:endParaRPr>
          </a:p>
          <a:p>
            <a:r>
              <a:rPr lang="vi" sz="900" dirty="0">
                <a:solidFill>
                  <a:schemeClr val="bg1"/>
                </a:solidFill>
                <a:latin typeface="Courier New" panose="02070309020205020404" pitchFamily="49" charset="0"/>
                <a:cs typeface="Courier New" panose="02070309020205020404" pitchFamily="49" charset="0"/>
              </a:rPr>
              <a:t>&lt;đầu ra bị bỏ qua&gt;</a:t>
            </a:r>
          </a:p>
          <a:p>
            <a:endParaRPr lang="en-US" sz="900" dirty="0">
              <a:solidFill>
                <a:schemeClr val="bg1"/>
              </a:solidFill>
              <a:latin typeface="Courier New" panose="02070309020205020404" pitchFamily="49" charset="0"/>
              <a:cs typeface="Courier New" panose="02070309020205020404" pitchFamily="49" charset="0"/>
            </a:endParaRPr>
          </a:p>
          <a:p>
            <a:r>
              <a:rPr lang="vi" sz="900" dirty="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42999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hình giao diện </a:t>
            </a:r>
            <a:r>
              <a:rPr lang="en-US" dirty="0"/>
              <a:t/>
            </a:r>
            <a:br>
              <a:rPr lang="en-US" dirty="0"/>
            </a:br>
            <a:r>
              <a:rPr lang="vi" sz="2400" dirty="0"/>
              <a:t>Cấu hình các lệnh xác minh (Tiếp theo)</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2638652" cy="1323439"/>
          </a:xfrm>
          <a:prstGeom prst="rect">
            <a:avLst/>
          </a:prstGeom>
          <a:noFill/>
        </p:spPr>
        <p:txBody>
          <a:bodyPr wrap="square" rtlCol="0">
            <a:spAutoFit/>
          </a:bodyPr>
          <a:lstStyle/>
          <a:p>
            <a:r>
              <a:rPr lang="vi" sz="1600" dirty="0">
                <a:solidFill>
                  <a:srgbClr val="000000"/>
                </a:solidFill>
              </a:rPr>
              <a:t>Hiển thị số liệu thống kê IPv4 cho các giao diện </a:t>
            </a:r>
            <a:r>
              <a:rPr lang="en-US" sz="1600" dirty="0" smtClean="0">
                <a:solidFill>
                  <a:srgbClr val="000000"/>
                </a:solidFill>
              </a:rPr>
              <a:t>router </a:t>
            </a:r>
            <a:r>
              <a:rPr lang="vi" sz="1600" dirty="0" smtClean="0">
                <a:solidFill>
                  <a:srgbClr val="000000"/>
                </a:solidFill>
              </a:rPr>
              <a:t>bằng </a:t>
            </a:r>
            <a:r>
              <a:rPr lang="vi" sz="1600" dirty="0">
                <a:solidFill>
                  <a:srgbClr val="000000"/>
                </a:solidFill>
              </a:rPr>
              <a:t>lệnh </a:t>
            </a:r>
            <a:r>
              <a:rPr lang="vi" sz="1600" b="1" dirty="0">
                <a:solidFill>
                  <a:srgbClr val="000000"/>
                </a:solidFill>
              </a:rPr>
              <a:t>show ip giao diện </a:t>
            </a:r>
            <a:r>
              <a:rPr lang="vi" sz="1600" dirty="0">
                <a:solidFill>
                  <a:srgbClr val="000000"/>
                </a:solidFill>
              </a:rPr>
              <a:t>, như được hiển thị ở đây:</a:t>
            </a:r>
          </a:p>
        </p:txBody>
      </p:sp>
      <p:sp>
        <p:nvSpPr>
          <p:cNvPr id="8" name="TextBox 7">
            <a:extLst>
              <a:ext uri="{FF2B5EF4-FFF2-40B4-BE49-F238E27FC236}">
                <a16:creationId xmlns:a16="http://schemas.microsoft.com/office/drawing/2014/main" id="{A707EA06-7465-4C52-AE81-CBACEDBD6441}"/>
              </a:ext>
            </a:extLst>
          </p:cNvPr>
          <p:cNvSpPr txBox="1"/>
          <p:nvPr/>
        </p:nvSpPr>
        <p:spPr>
          <a:xfrm>
            <a:off x="3553110" y="890954"/>
            <a:ext cx="4955156" cy="3939540"/>
          </a:xfrm>
          <a:prstGeom prst="rect">
            <a:avLst/>
          </a:prstGeom>
          <a:solidFill>
            <a:srgbClr val="000000"/>
          </a:solidFill>
        </p:spPr>
        <p:txBody>
          <a:bodyPr wrap="square" rtlCol="0">
            <a:spAutoFit/>
          </a:bodyPr>
          <a:lstStyle/>
          <a:p>
            <a:r>
              <a:rPr lang="vi" sz="1000" dirty="0">
                <a:solidFill>
                  <a:schemeClr val="bg1"/>
                </a:solidFill>
                <a:latin typeface="Courier New" panose="02070309020205020404" pitchFamily="49" charset="0"/>
                <a:cs typeface="Courier New" panose="02070309020205020404" pitchFamily="49" charset="0"/>
              </a:rPr>
              <a:t>R1# </a:t>
            </a:r>
            <a:r>
              <a:rPr lang="vi" sz="1000" b="1" dirty="0">
                <a:solidFill>
                  <a:schemeClr val="bg1"/>
                </a:solidFill>
                <a:latin typeface="Courier New" panose="02070309020205020404" pitchFamily="49" charset="0"/>
                <a:cs typeface="Courier New" panose="02070309020205020404" pitchFamily="49" charset="0"/>
              </a:rPr>
              <a:t>hiển thị giao diện ip g0/0/0</a:t>
            </a:r>
          </a:p>
          <a:p>
            <a:r>
              <a:rPr lang="vi" sz="1000" dirty="0">
                <a:solidFill>
                  <a:schemeClr val="bg1"/>
                </a:solidFill>
                <a:latin typeface="Courier New" panose="02070309020205020404" pitchFamily="49" charset="0"/>
                <a:cs typeface="Courier New" panose="02070309020205020404" pitchFamily="49" charset="0"/>
              </a:rPr>
              <a:t>GigabitEthernet0/0/0 đã hoạt động, giao thức đường truyền đã hoạt động</a:t>
            </a:r>
          </a:p>
          <a:p>
            <a:r>
              <a:rPr lang="vi" sz="1000" dirty="0">
                <a:solidFill>
                  <a:schemeClr val="bg1"/>
                </a:solidFill>
                <a:latin typeface="Courier New" panose="02070309020205020404" pitchFamily="49" charset="0"/>
                <a:cs typeface="Courier New" panose="02070309020205020404" pitchFamily="49" charset="0"/>
              </a:rPr>
              <a:t>Địa chỉ Internet là 192.168.10.1/24</a:t>
            </a:r>
          </a:p>
          <a:p>
            <a:r>
              <a:rPr lang="vi" sz="1000" dirty="0">
                <a:solidFill>
                  <a:schemeClr val="bg1"/>
                </a:solidFill>
                <a:latin typeface="Courier New" panose="02070309020205020404" pitchFamily="49" charset="0"/>
                <a:cs typeface="Courier New" panose="02070309020205020404" pitchFamily="49" charset="0"/>
              </a:rPr>
              <a:t>Địa chỉ quảng bá là 255.255.255.255</a:t>
            </a:r>
          </a:p>
          <a:p>
            <a:r>
              <a:rPr lang="vi" sz="1000" dirty="0">
                <a:solidFill>
                  <a:schemeClr val="bg1"/>
                </a:solidFill>
                <a:latin typeface="Courier New" panose="02070309020205020404" pitchFamily="49" charset="0"/>
                <a:cs typeface="Courier New" panose="02070309020205020404" pitchFamily="49" charset="0"/>
              </a:rPr>
              <a:t>Địa chỉ được xác định bằng lệnh thiết lập</a:t>
            </a:r>
          </a:p>
          <a:p>
            <a:r>
              <a:rPr lang="vi" sz="1000" dirty="0">
                <a:solidFill>
                  <a:schemeClr val="bg1"/>
                </a:solidFill>
                <a:latin typeface="Courier New" panose="02070309020205020404" pitchFamily="49" charset="0"/>
                <a:cs typeface="Courier New" panose="02070309020205020404" pitchFamily="49" charset="0"/>
              </a:rPr>
              <a:t>MTU là 1500 byte</a:t>
            </a:r>
          </a:p>
          <a:p>
            <a:r>
              <a:rPr lang="vi" sz="1000" dirty="0">
                <a:solidFill>
                  <a:schemeClr val="bg1"/>
                </a:solidFill>
                <a:latin typeface="Courier New" panose="02070309020205020404" pitchFamily="49" charset="0"/>
                <a:cs typeface="Courier New" panose="02070309020205020404" pitchFamily="49" charset="0"/>
              </a:rPr>
              <a:t>Địa chỉ người trợ giúp chưa được đặt</a:t>
            </a:r>
          </a:p>
          <a:p>
            <a:r>
              <a:rPr lang="vi" sz="1000" dirty="0">
                <a:solidFill>
                  <a:schemeClr val="bg1"/>
                </a:solidFill>
                <a:latin typeface="Courier New" panose="02070309020205020404" pitchFamily="49" charset="0"/>
                <a:cs typeface="Courier New" panose="02070309020205020404" pitchFamily="49" charset="0"/>
              </a:rPr>
              <a:t>Chuyển tiếp phát sóng có hướng bị vô hiệu hóa</a:t>
            </a:r>
          </a:p>
          <a:p>
            <a:r>
              <a:rPr lang="vi" sz="1000" dirty="0">
                <a:solidFill>
                  <a:schemeClr val="bg1"/>
                </a:solidFill>
                <a:latin typeface="Courier New" panose="02070309020205020404" pitchFamily="49" charset="0"/>
                <a:cs typeface="Courier New" panose="02070309020205020404" pitchFamily="49" charset="0"/>
              </a:rPr>
              <a:t>Danh sách truy cập chung đi chưa được thiết lập</a:t>
            </a:r>
          </a:p>
          <a:p>
            <a:r>
              <a:rPr lang="vi" sz="1000" dirty="0">
                <a:solidFill>
                  <a:schemeClr val="bg1"/>
                </a:solidFill>
                <a:latin typeface="Courier New" panose="02070309020205020404" pitchFamily="49" charset="0"/>
                <a:cs typeface="Courier New" panose="02070309020205020404" pitchFamily="49" charset="0"/>
              </a:rPr>
              <a:t>Danh sách truy cập đi chưa được thiết lập</a:t>
            </a:r>
          </a:p>
          <a:p>
            <a:r>
              <a:rPr lang="vi" sz="1000" dirty="0">
                <a:solidFill>
                  <a:schemeClr val="bg1"/>
                </a:solidFill>
                <a:latin typeface="Courier New" panose="02070309020205020404" pitchFamily="49" charset="0"/>
                <a:cs typeface="Courier New" panose="02070309020205020404" pitchFamily="49" charset="0"/>
              </a:rPr>
              <a:t>Danh sách truy cập chung gửi đến chưa được đặt</a:t>
            </a:r>
          </a:p>
          <a:p>
            <a:r>
              <a:rPr lang="vi" sz="1000" dirty="0">
                <a:solidFill>
                  <a:schemeClr val="bg1"/>
                </a:solidFill>
                <a:latin typeface="Courier New" panose="02070309020205020404" pitchFamily="49" charset="0"/>
                <a:cs typeface="Courier New" panose="02070309020205020404" pitchFamily="49" charset="0"/>
              </a:rPr>
              <a:t>Danh sách truy cập vào chưa được thiết lập</a:t>
            </a:r>
          </a:p>
          <a:p>
            <a:r>
              <a:rPr lang="vi" sz="1000" dirty="0">
                <a:solidFill>
                  <a:schemeClr val="bg1"/>
                </a:solidFill>
                <a:latin typeface="Courier New" panose="02070309020205020404" pitchFamily="49" charset="0"/>
                <a:cs typeface="Courier New" panose="02070309020205020404" pitchFamily="49" charset="0"/>
              </a:rPr>
              <a:t>ARP proxy được bật</a:t>
            </a:r>
          </a:p>
          <a:p>
            <a:r>
              <a:rPr lang="vi" sz="1000" dirty="0">
                <a:solidFill>
                  <a:schemeClr val="bg1"/>
                </a:solidFill>
                <a:latin typeface="Courier New" panose="02070309020205020404" pitchFamily="49" charset="0"/>
                <a:cs typeface="Courier New" panose="02070309020205020404" pitchFamily="49" charset="0"/>
              </a:rPr>
              <a:t>ARP proxy cục bộ bị vô hiệu hóa</a:t>
            </a:r>
          </a:p>
          <a:p>
            <a:r>
              <a:rPr lang="vi" sz="1000" dirty="0">
                <a:solidFill>
                  <a:schemeClr val="bg1"/>
                </a:solidFill>
                <a:latin typeface="Courier New" panose="02070309020205020404" pitchFamily="49" charset="0"/>
                <a:cs typeface="Courier New" panose="02070309020205020404" pitchFamily="49" charset="0"/>
              </a:rPr>
              <a:t>Mức độ bảo mật là mặc định</a:t>
            </a:r>
          </a:p>
          <a:p>
            <a:r>
              <a:rPr lang="vi" sz="1000" dirty="0">
                <a:solidFill>
                  <a:schemeClr val="bg1"/>
                </a:solidFill>
                <a:latin typeface="Courier New" panose="02070309020205020404" pitchFamily="49" charset="0"/>
                <a:cs typeface="Courier New" panose="02070309020205020404" pitchFamily="49" charset="0"/>
              </a:rPr>
              <a:t>Đã bật chế độ chia chân trời</a:t>
            </a:r>
          </a:p>
          <a:p>
            <a:r>
              <a:rPr lang="vi" sz="1000" dirty="0">
                <a:solidFill>
                  <a:schemeClr val="bg1"/>
                </a:solidFill>
                <a:latin typeface="Courier New" panose="02070309020205020404" pitchFamily="49" charset="0"/>
                <a:cs typeface="Courier New" panose="02070309020205020404" pitchFamily="49" charset="0"/>
              </a:rPr>
              <a:t>Chuyển hướng ICMP luôn được gửi</a:t>
            </a:r>
          </a:p>
          <a:p>
            <a:r>
              <a:rPr lang="vi" sz="1000" dirty="0">
                <a:solidFill>
                  <a:schemeClr val="bg1"/>
                </a:solidFill>
                <a:latin typeface="Courier New" panose="02070309020205020404" pitchFamily="49" charset="0"/>
                <a:cs typeface="Courier New" panose="02070309020205020404" pitchFamily="49" charset="0"/>
              </a:rPr>
              <a:t>ICMP không thể truy cập được luôn được gửi</a:t>
            </a:r>
          </a:p>
          <a:p>
            <a:r>
              <a:rPr lang="vi" sz="1000" dirty="0">
                <a:solidFill>
                  <a:schemeClr val="bg1"/>
                </a:solidFill>
                <a:latin typeface="Courier New" panose="02070309020205020404" pitchFamily="49" charset="0"/>
                <a:cs typeface="Courier New" panose="02070309020205020404" pitchFamily="49" charset="0"/>
              </a:rPr>
              <a:t>Trả lời mặt nạ ICMP không bao giờ được gửi</a:t>
            </a:r>
          </a:p>
          <a:p>
            <a:r>
              <a:rPr lang="vi" sz="1000" dirty="0">
                <a:solidFill>
                  <a:schemeClr val="bg1"/>
                </a:solidFill>
                <a:latin typeface="Courier New" panose="02070309020205020404" pitchFamily="49" charset="0"/>
                <a:cs typeface="Courier New" panose="02070309020205020404" pitchFamily="49" charset="0"/>
              </a:rPr>
              <a:t>Chuyển đổi nhanh IP được bật</a:t>
            </a:r>
          </a:p>
          <a:p>
            <a:r>
              <a:rPr lang="vi" sz="1000" dirty="0">
                <a:solidFill>
                  <a:schemeClr val="bg1"/>
                </a:solidFill>
                <a:latin typeface="Courier New" panose="02070309020205020404" pitchFamily="49" charset="0"/>
                <a:cs typeface="Courier New" panose="02070309020205020404" pitchFamily="49" charset="0"/>
              </a:rPr>
              <a:t>Chuyển đổi luồng IP bị tắt</a:t>
            </a:r>
          </a:p>
          <a:p>
            <a:endParaRPr lang="en-US" sz="1000" dirty="0">
              <a:solidFill>
                <a:schemeClr val="bg1"/>
              </a:solidFill>
              <a:latin typeface="Courier New" panose="02070309020205020404" pitchFamily="49" charset="0"/>
              <a:cs typeface="Courier New" panose="02070309020205020404" pitchFamily="49" charset="0"/>
            </a:endParaRPr>
          </a:p>
          <a:p>
            <a:r>
              <a:rPr lang="vi" sz="1000" dirty="0">
                <a:solidFill>
                  <a:schemeClr val="bg1"/>
                </a:solidFill>
                <a:latin typeface="Courier New" panose="02070309020205020404" pitchFamily="49" charset="0"/>
                <a:cs typeface="Courier New" panose="02070309020205020404" pitchFamily="49" charset="0"/>
              </a:rPr>
              <a:t>&lt;đầu ra bị bỏ qua&gt;</a:t>
            </a:r>
          </a:p>
          <a:p>
            <a:endParaRPr lang="en-US" sz="1000" dirty="0">
              <a:solidFill>
                <a:schemeClr val="bg1"/>
              </a:solidFill>
              <a:latin typeface="Courier New" panose="02070309020205020404" pitchFamily="49" charset="0"/>
              <a:cs typeface="Courier New" panose="02070309020205020404" pitchFamily="49" charset="0"/>
            </a:endParaRPr>
          </a:p>
          <a:p>
            <a:r>
              <a:rPr lang="vi" sz="1000" dirty="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71470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Cấu hình giao diện </a:t>
            </a:r>
            <a:r>
              <a:rPr lang="en-US" dirty="0"/>
              <a:t/>
            </a:r>
            <a:br>
              <a:rPr lang="en-US" dirty="0"/>
            </a:br>
            <a:r>
              <a:rPr lang="vi" sz="2400" dirty="0"/>
              <a:t>Cấu hình các lệnh xác minh (Tiếp theo)</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2638652" cy="1323439"/>
          </a:xfrm>
          <a:prstGeom prst="rect">
            <a:avLst/>
          </a:prstGeom>
          <a:noFill/>
        </p:spPr>
        <p:txBody>
          <a:bodyPr wrap="square" rtlCol="0">
            <a:spAutoFit/>
          </a:bodyPr>
          <a:lstStyle/>
          <a:p>
            <a:r>
              <a:rPr lang="vi" sz="1600" dirty="0">
                <a:solidFill>
                  <a:srgbClr val="000000"/>
                </a:solidFill>
              </a:rPr>
              <a:t>Hiển thị số liệu thống kê IPv6 cho các giao diện </a:t>
            </a:r>
            <a:r>
              <a:rPr lang="en-US" sz="1600" dirty="0" smtClean="0">
                <a:solidFill>
                  <a:srgbClr val="000000"/>
                </a:solidFill>
              </a:rPr>
              <a:t>router </a:t>
            </a:r>
            <a:r>
              <a:rPr lang="vi" sz="1600" dirty="0" smtClean="0">
                <a:solidFill>
                  <a:srgbClr val="000000"/>
                </a:solidFill>
              </a:rPr>
              <a:t>bằng </a:t>
            </a:r>
            <a:r>
              <a:rPr lang="vi" sz="1600" dirty="0">
                <a:solidFill>
                  <a:srgbClr val="000000"/>
                </a:solidFill>
              </a:rPr>
              <a:t>lệnh </a:t>
            </a:r>
            <a:r>
              <a:rPr lang="vi" sz="1600" b="1" dirty="0">
                <a:solidFill>
                  <a:srgbClr val="000000"/>
                </a:solidFill>
              </a:rPr>
              <a:t>show ipv6 giao diện </a:t>
            </a:r>
            <a:r>
              <a:rPr lang="vi" sz="1600" dirty="0">
                <a:solidFill>
                  <a:srgbClr val="000000"/>
                </a:solidFill>
              </a:rPr>
              <a:t>hiển thị ở đây:</a:t>
            </a:r>
          </a:p>
        </p:txBody>
      </p:sp>
      <p:sp>
        <p:nvSpPr>
          <p:cNvPr id="8" name="TextBox 7">
            <a:extLst>
              <a:ext uri="{FF2B5EF4-FFF2-40B4-BE49-F238E27FC236}">
                <a16:creationId xmlns:a16="http://schemas.microsoft.com/office/drawing/2014/main" id="{A707EA06-7465-4C52-AE81-CBACEDBD6441}"/>
              </a:ext>
            </a:extLst>
          </p:cNvPr>
          <p:cNvSpPr txBox="1"/>
          <p:nvPr/>
        </p:nvSpPr>
        <p:spPr>
          <a:xfrm>
            <a:off x="3553110" y="890954"/>
            <a:ext cx="4955156" cy="3323987"/>
          </a:xfrm>
          <a:prstGeom prst="rect">
            <a:avLst/>
          </a:prstGeom>
          <a:solidFill>
            <a:srgbClr val="000000"/>
          </a:solidFill>
        </p:spPr>
        <p:txBody>
          <a:bodyPr wrap="square" rtlCol="0">
            <a:spAutoFit/>
          </a:bodyPr>
          <a:lstStyle/>
          <a:p>
            <a:r>
              <a:rPr lang="vi" sz="1000" dirty="0">
                <a:solidFill>
                  <a:schemeClr val="bg1"/>
                </a:solidFill>
                <a:latin typeface="Courier New" panose="02070309020205020404" pitchFamily="49" charset="0"/>
                <a:cs typeface="Courier New" panose="02070309020205020404" pitchFamily="49" charset="0"/>
              </a:rPr>
              <a:t>R1# </a:t>
            </a:r>
            <a:r>
              <a:rPr lang="vi" sz="1000" b="1" dirty="0">
                <a:solidFill>
                  <a:schemeClr val="bg1"/>
                </a:solidFill>
                <a:latin typeface="Courier New" panose="02070309020205020404" pitchFamily="49" charset="0"/>
                <a:cs typeface="Courier New" panose="02070309020205020404" pitchFamily="49" charset="0"/>
              </a:rPr>
              <a:t>hiển thị giao diện ipv6 g0/0/0</a:t>
            </a:r>
          </a:p>
          <a:p>
            <a:r>
              <a:rPr lang="vi" sz="1000" dirty="0">
                <a:solidFill>
                  <a:schemeClr val="bg1"/>
                </a:solidFill>
                <a:latin typeface="Courier New" panose="02070309020205020404" pitchFamily="49" charset="0"/>
                <a:cs typeface="Courier New" panose="02070309020205020404" pitchFamily="49" charset="0"/>
              </a:rPr>
              <a:t>GigabitEthernet0/0/0 đã hoạt động, giao thức đường truyền đã hoạt động</a:t>
            </a:r>
          </a:p>
          <a:p>
            <a:r>
              <a:rPr lang="vi" sz="1000" dirty="0">
                <a:solidFill>
                  <a:schemeClr val="bg1"/>
                </a:solidFill>
                <a:latin typeface="Courier New" panose="02070309020205020404" pitchFamily="49" charset="0"/>
                <a:cs typeface="Courier New" panose="02070309020205020404" pitchFamily="49" charset="0"/>
              </a:rPr>
              <a:t>IPv6 được bật, địa chỉ liên kết cục bộ là FE80::868A:8DFF:FE44:49B0</a:t>
            </a:r>
          </a:p>
          <a:p>
            <a:r>
              <a:rPr lang="vi" sz="1000" dirty="0">
                <a:solidFill>
                  <a:schemeClr val="bg1"/>
                </a:solidFill>
                <a:latin typeface="Courier New" panose="02070309020205020404" pitchFamily="49" charset="0"/>
                <a:cs typeface="Courier New" panose="02070309020205020404" pitchFamily="49" charset="0"/>
              </a:rPr>
              <a:t>Không có (các) địa chỉ liên kết cục bộ ảo:</a:t>
            </a:r>
          </a:p>
          <a:p>
            <a:r>
              <a:rPr lang="vi" sz="1000" dirty="0">
                <a:solidFill>
                  <a:schemeClr val="bg1"/>
                </a:solidFill>
                <a:latin typeface="Courier New" panose="02070309020205020404" pitchFamily="49" charset="0"/>
                <a:cs typeface="Courier New" panose="02070309020205020404" pitchFamily="49" charset="0"/>
              </a:rPr>
              <a:t>Mô tả: Liên kết tới mạng LAN</a:t>
            </a:r>
          </a:p>
          <a:p>
            <a:r>
              <a:rPr lang="vi" sz="1000" dirty="0">
                <a:solidFill>
                  <a:schemeClr val="bg1"/>
                </a:solidFill>
                <a:latin typeface="Courier New" panose="02070309020205020404" pitchFamily="49" charset="0"/>
                <a:cs typeface="Courier New" panose="02070309020205020404" pitchFamily="49" charset="0"/>
              </a:rPr>
              <a:t>(Các) địa chỉ unicast toàn cầu:</a:t>
            </a:r>
          </a:p>
          <a:p>
            <a:r>
              <a:rPr lang="vi" sz="1000" dirty="0">
                <a:solidFill>
                  <a:schemeClr val="bg1"/>
                </a:solidFill>
                <a:latin typeface="Courier New" panose="02070309020205020404" pitchFamily="49" charset="0"/>
                <a:cs typeface="Courier New" panose="02070309020205020404" pitchFamily="49" charset="0"/>
              </a:rPr>
              <a:t>2001:DB8:ACAD:10::1, mạng con là 2001:DB8:ACAD:10::/64</a:t>
            </a:r>
          </a:p>
          <a:p>
            <a:r>
              <a:rPr lang="vi" sz="1000" dirty="0">
                <a:solidFill>
                  <a:schemeClr val="bg1"/>
                </a:solidFill>
                <a:latin typeface="Courier New" panose="02070309020205020404" pitchFamily="49" charset="0"/>
                <a:cs typeface="Courier New" panose="02070309020205020404" pitchFamily="49" charset="0"/>
              </a:rPr>
              <a:t>(Các) địa chỉ nhóm đã tham gia:</a:t>
            </a:r>
          </a:p>
          <a:p>
            <a:r>
              <a:rPr lang="vi" sz="1000" dirty="0">
                <a:solidFill>
                  <a:schemeClr val="bg1"/>
                </a:solidFill>
                <a:latin typeface="Courier New" panose="02070309020205020404" pitchFamily="49" charset="0"/>
                <a:cs typeface="Courier New" panose="02070309020205020404" pitchFamily="49" charset="0"/>
              </a:rPr>
              <a:t>FF02::1</a:t>
            </a:r>
          </a:p>
          <a:p>
            <a:r>
              <a:rPr lang="vi" sz="1000" dirty="0">
                <a:solidFill>
                  <a:schemeClr val="bg1"/>
                </a:solidFill>
                <a:latin typeface="Courier New" panose="02070309020205020404" pitchFamily="49" charset="0"/>
                <a:cs typeface="Courier New" panose="02070309020205020404" pitchFamily="49" charset="0"/>
              </a:rPr>
              <a:t>FF02::1:FF00:1</a:t>
            </a:r>
          </a:p>
          <a:p>
            <a:r>
              <a:rPr lang="vi" sz="1000" dirty="0">
                <a:solidFill>
                  <a:schemeClr val="bg1"/>
                </a:solidFill>
                <a:latin typeface="Courier New" panose="02070309020205020404" pitchFamily="49" charset="0"/>
                <a:cs typeface="Courier New" panose="02070309020205020404" pitchFamily="49" charset="0"/>
              </a:rPr>
              <a:t>FF02::1:FF44:49B0</a:t>
            </a:r>
          </a:p>
          <a:p>
            <a:r>
              <a:rPr lang="vi" sz="1000" dirty="0">
                <a:solidFill>
                  <a:schemeClr val="bg1"/>
                </a:solidFill>
                <a:latin typeface="Courier New" panose="02070309020205020404" pitchFamily="49" charset="0"/>
                <a:cs typeface="Courier New" panose="02070309020205020404" pitchFamily="49" charset="0"/>
              </a:rPr>
              <a:t>MTU là 1500 byte</a:t>
            </a:r>
          </a:p>
          <a:p>
            <a:r>
              <a:rPr lang="vi" sz="1000" dirty="0">
                <a:solidFill>
                  <a:schemeClr val="bg1"/>
                </a:solidFill>
                <a:latin typeface="Courier New" panose="02070309020205020404" pitchFamily="49" charset="0"/>
                <a:cs typeface="Courier New" panose="02070309020205020404" pitchFamily="49" charset="0"/>
              </a:rPr>
              <a:t>Thông báo lỗi ICMP được giới hạn ở mức 100 mili giây một lần</a:t>
            </a:r>
          </a:p>
          <a:p>
            <a:r>
              <a:rPr lang="vi" sz="1000" dirty="0">
                <a:solidFill>
                  <a:schemeClr val="bg1"/>
                </a:solidFill>
                <a:latin typeface="Courier New" panose="02070309020205020404" pitchFamily="49" charset="0"/>
                <a:cs typeface="Courier New" panose="02070309020205020404" pitchFamily="49" charset="0"/>
              </a:rPr>
              <a:t>Chuyển hướng ICMP được bật</a:t>
            </a:r>
          </a:p>
          <a:p>
            <a:r>
              <a:rPr lang="vi" sz="1000" dirty="0">
                <a:solidFill>
                  <a:schemeClr val="bg1"/>
                </a:solidFill>
                <a:latin typeface="Courier New" panose="02070309020205020404" pitchFamily="49" charset="0"/>
                <a:cs typeface="Courier New" panose="02070309020205020404" pitchFamily="49" charset="0"/>
              </a:rPr>
              <a:t>ICMP không thể truy cập được gửi</a:t>
            </a:r>
          </a:p>
          <a:p>
            <a:r>
              <a:rPr lang="vi" sz="1000" dirty="0">
                <a:solidFill>
                  <a:schemeClr val="bg1"/>
                </a:solidFill>
                <a:latin typeface="Courier New" panose="02070309020205020404" pitchFamily="49" charset="0"/>
                <a:cs typeface="Courier New" panose="02070309020205020404" pitchFamily="49" charset="0"/>
              </a:rPr>
              <a:t>ND DAD được bật, số lần thử DAD: 1</a:t>
            </a:r>
          </a:p>
          <a:p>
            <a:r>
              <a:rPr lang="vi" sz="1000" dirty="0">
                <a:solidFill>
                  <a:schemeClr val="bg1"/>
                </a:solidFill>
                <a:latin typeface="Courier New" panose="02070309020205020404" pitchFamily="49" charset="0"/>
                <a:cs typeface="Courier New" panose="02070309020205020404" pitchFamily="49" charset="0"/>
              </a:rPr>
              <a:t>Thời gian có thể truy cập ND là 30000 mili giây (sử dụng 30000)</a:t>
            </a:r>
          </a:p>
          <a:p>
            <a:r>
              <a:rPr lang="vi" sz="1000" dirty="0">
                <a:solidFill>
                  <a:schemeClr val="bg1"/>
                </a:solidFill>
                <a:latin typeface="Courier New" panose="02070309020205020404" pitchFamily="49" charset="0"/>
                <a:cs typeface="Courier New" panose="02070309020205020404" pitchFamily="49" charset="0"/>
              </a:rPr>
              <a:t>Khoảng thời gian truyền lại ND NS là 1000 mili giây</a:t>
            </a:r>
          </a:p>
          <a:p>
            <a:endParaRPr lang="en-US" sz="1000" dirty="0">
              <a:solidFill>
                <a:schemeClr val="bg1"/>
              </a:solidFill>
              <a:latin typeface="Courier New" panose="02070309020205020404" pitchFamily="49" charset="0"/>
              <a:cs typeface="Courier New" panose="02070309020205020404" pitchFamily="49" charset="0"/>
            </a:endParaRPr>
          </a:p>
          <a:p>
            <a:r>
              <a:rPr lang="vi" sz="1000" dirty="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16618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vi" dirty="0">
                <a:solidFill>
                  <a:schemeClr val="accent5">
                    <a:lumMod val="40000"/>
                    <a:lumOff val="60000"/>
                  </a:schemeClr>
                </a:solidFill>
              </a:rPr>
              <a:t>10.3 Cấu hình Cổng mặc định</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Định cấu hình Cổng mặc </a:t>
            </a:r>
            <a:r>
              <a:rPr lang="en-US" dirty="0"/>
              <a:t/>
            </a:r>
            <a:br>
              <a:rPr lang="en-US" dirty="0"/>
            </a:br>
            <a:r>
              <a:rPr lang="vi" sz="2400" dirty="0"/>
              <a:t>định Cổng mặc định trên máy chủ</a:t>
            </a:r>
          </a:p>
        </p:txBody>
      </p:sp>
      <p:sp>
        <p:nvSpPr>
          <p:cNvPr id="10" name="TextBox 9">
            <a:extLst>
              <a:ext uri="{FF2B5EF4-FFF2-40B4-BE49-F238E27FC236}">
                <a16:creationId xmlns:a16="http://schemas.microsoft.com/office/drawing/2014/main" id="{31718114-4447-471E-989F-8789EBF19550}"/>
              </a:ext>
            </a:extLst>
          </p:cNvPr>
          <p:cNvSpPr txBox="1"/>
          <p:nvPr/>
        </p:nvSpPr>
        <p:spPr>
          <a:xfrm>
            <a:off x="474662" y="890954"/>
            <a:ext cx="3392488" cy="3046988"/>
          </a:xfrm>
          <a:prstGeom prst="rect">
            <a:avLst/>
          </a:prstGeom>
          <a:noFill/>
        </p:spPr>
        <p:txBody>
          <a:bodyPr wrap="square" rtlCol="0">
            <a:spAutoFit/>
          </a:bodyPr>
          <a:lstStyle/>
          <a:p>
            <a:pPr marL="285750" indent="-285750">
              <a:buFont typeface="Arial" panose="020B0604020202020204" pitchFamily="34" charset="0"/>
              <a:buChar char="•"/>
            </a:pPr>
            <a:r>
              <a:rPr lang="vi" sz="1600" dirty="0">
                <a:solidFill>
                  <a:srgbClr val="000000"/>
                </a:solidFill>
              </a:rPr>
              <a:t>Cổng mặc định được sử dụng khi máy chủ gửi gói đến thiết bị trên mạng khác.</a:t>
            </a:r>
          </a:p>
          <a:p>
            <a:pPr marL="285750" indent="-285750">
              <a:buFont typeface="Arial" panose="020B0604020202020204" pitchFamily="34" charset="0"/>
              <a:buChar char="•"/>
            </a:pPr>
            <a:r>
              <a:rPr lang="vi" sz="1600" dirty="0">
                <a:solidFill>
                  <a:srgbClr val="000000"/>
                </a:solidFill>
              </a:rPr>
              <a:t>Địa chỉ cổng mặc định thường là địa chỉ giao diện </a:t>
            </a:r>
            <a:r>
              <a:rPr lang="en-US" sz="1600" dirty="0" smtClean="0">
                <a:solidFill>
                  <a:srgbClr val="000000"/>
                </a:solidFill>
              </a:rPr>
              <a:t>router </a:t>
            </a:r>
            <a:r>
              <a:rPr lang="vi" sz="1600" dirty="0" smtClean="0">
                <a:solidFill>
                  <a:srgbClr val="000000"/>
                </a:solidFill>
              </a:rPr>
              <a:t>được </a:t>
            </a:r>
            <a:r>
              <a:rPr lang="vi" sz="1600" dirty="0">
                <a:solidFill>
                  <a:srgbClr val="000000"/>
                </a:solidFill>
              </a:rPr>
              <a:t>gắn vào mạng cục bộ của máy chủ.</a:t>
            </a:r>
          </a:p>
          <a:p>
            <a:pPr marL="285750" indent="-285750">
              <a:buFont typeface="Arial" panose="020B0604020202020204" pitchFamily="34" charset="0"/>
              <a:buChar char="•"/>
            </a:pPr>
            <a:r>
              <a:rPr lang="vi" sz="1600" dirty="0">
                <a:solidFill>
                  <a:srgbClr val="000000"/>
                </a:solidFill>
              </a:rPr>
              <a:t>Để tiếp cận PC3, PC1 đánh địa chỉ gói có địa chỉ IPv4 của PC3, nhưng chuyển tiếp gói đến cổng mặc định của nó, giao diện G0/0/0 của R1.</a:t>
            </a:r>
          </a:p>
        </p:txBody>
      </p:sp>
      <p:sp>
        <p:nvSpPr>
          <p:cNvPr id="4" name="TextBox 3">
            <a:extLst>
              <a:ext uri="{FF2B5EF4-FFF2-40B4-BE49-F238E27FC236}">
                <a16:creationId xmlns:a16="http://schemas.microsoft.com/office/drawing/2014/main" id="{C76866AA-E301-488D-96AD-D9CEE8D1E785}"/>
              </a:ext>
            </a:extLst>
          </p:cNvPr>
          <p:cNvSpPr txBox="1"/>
          <p:nvPr/>
        </p:nvSpPr>
        <p:spPr>
          <a:xfrm>
            <a:off x="4258469" y="3770924"/>
            <a:ext cx="4443632" cy="584775"/>
          </a:xfrm>
          <a:prstGeom prst="rect">
            <a:avLst/>
          </a:prstGeom>
          <a:noFill/>
        </p:spPr>
        <p:txBody>
          <a:bodyPr wrap="square" rtlCol="0">
            <a:spAutoFit/>
          </a:bodyPr>
          <a:lstStyle/>
          <a:p>
            <a:r>
              <a:rPr lang="vi" sz="1600" b="1" dirty="0">
                <a:solidFill>
                  <a:srgbClr val="000000"/>
                </a:solidFill>
              </a:rPr>
              <a:t>Lưu ý </a:t>
            </a:r>
            <a:r>
              <a:rPr lang="vi" sz="1600" dirty="0">
                <a:solidFill>
                  <a:srgbClr val="000000"/>
                </a:solidFill>
              </a:rPr>
              <a:t>: Địa chỉ IP của máy chủ và giao diện </a:t>
            </a:r>
            <a:r>
              <a:rPr lang="en-US" sz="1600" dirty="0" smtClean="0">
                <a:solidFill>
                  <a:srgbClr val="000000"/>
                </a:solidFill>
              </a:rPr>
              <a:t>router </a:t>
            </a:r>
            <a:r>
              <a:rPr lang="vi" sz="1600" dirty="0" smtClean="0">
                <a:solidFill>
                  <a:srgbClr val="000000"/>
                </a:solidFill>
              </a:rPr>
              <a:t>phải </a:t>
            </a:r>
            <a:r>
              <a:rPr lang="vi" sz="1600" dirty="0">
                <a:solidFill>
                  <a:srgbClr val="000000"/>
                </a:solidFill>
              </a:rPr>
              <a:t>nằm trong cùng một mạng.</a:t>
            </a:r>
          </a:p>
        </p:txBody>
      </p:sp>
      <p:pic>
        <p:nvPicPr>
          <p:cNvPr id="6" name="Picture 5">
            <a:extLst>
              <a:ext uri="{FF2B5EF4-FFF2-40B4-BE49-F238E27FC236}">
                <a16:creationId xmlns:a16="http://schemas.microsoft.com/office/drawing/2014/main" id="{4A54100A-4BDC-504D-85D6-01A2B41EE33B}"/>
              </a:ext>
            </a:extLst>
          </p:cNvPr>
          <p:cNvPicPr>
            <a:picLocks noChangeAspect="1"/>
          </p:cNvPicPr>
          <p:nvPr/>
        </p:nvPicPr>
        <p:blipFill>
          <a:blip r:embed="rId3"/>
          <a:stretch>
            <a:fillRect/>
          </a:stretch>
        </p:blipFill>
        <p:spPr>
          <a:xfrm>
            <a:off x="4704522" y="715554"/>
            <a:ext cx="3021496" cy="2938818"/>
          </a:xfrm>
          <a:prstGeom prst="rect">
            <a:avLst/>
          </a:prstGeom>
        </p:spPr>
      </p:pic>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Định cấu hình Cổng mặc </a:t>
            </a:r>
            <a:r>
              <a:rPr lang="en-US" dirty="0"/>
              <a:t/>
            </a:r>
            <a:br>
              <a:rPr lang="en-US" dirty="0"/>
            </a:br>
            <a:r>
              <a:rPr lang="vi" sz="2400" dirty="0"/>
              <a:t>định Cổng mặc định trên Switch</a:t>
            </a:r>
          </a:p>
        </p:txBody>
      </p:sp>
      <p:sp>
        <p:nvSpPr>
          <p:cNvPr id="10" name="TextBox 9">
            <a:extLst>
              <a:ext uri="{FF2B5EF4-FFF2-40B4-BE49-F238E27FC236}">
                <a16:creationId xmlns:a16="http://schemas.microsoft.com/office/drawing/2014/main" id="{31718114-4447-471E-989F-8789EBF19550}"/>
              </a:ext>
            </a:extLst>
          </p:cNvPr>
          <p:cNvSpPr txBox="1"/>
          <p:nvPr/>
        </p:nvSpPr>
        <p:spPr>
          <a:xfrm>
            <a:off x="474662" y="890954"/>
            <a:ext cx="3144838" cy="3139321"/>
          </a:xfrm>
          <a:prstGeom prst="rect">
            <a:avLst/>
          </a:prstGeom>
          <a:noFill/>
        </p:spPr>
        <p:txBody>
          <a:bodyPr wrap="square" rtlCol="0">
            <a:spAutoFit/>
          </a:bodyPr>
          <a:lstStyle/>
          <a:p>
            <a:pPr marL="285750" indent="-285750">
              <a:buFont typeface="Arial" panose="020B0604020202020204" pitchFamily="34" charset="0"/>
              <a:buChar char="•"/>
            </a:pPr>
            <a:r>
              <a:rPr lang="vi" dirty="0">
                <a:solidFill>
                  <a:srgbClr val="000000"/>
                </a:solidFill>
              </a:rPr>
              <a:t>Bộ chuyển mạch phải có địa chỉ cổng mặc định được định cấu hình để quản lý từ xa bộ chuyển mạch từ mạng khác.</a:t>
            </a:r>
          </a:p>
          <a:p>
            <a:pPr marL="285750" indent="-285750">
              <a:buFont typeface="Arial" panose="020B0604020202020204" pitchFamily="34" charset="0"/>
              <a:buChar char="•"/>
            </a:pPr>
            <a:r>
              <a:rPr lang="vi" dirty="0">
                <a:solidFill>
                  <a:srgbClr val="000000"/>
                </a:solidFill>
              </a:rPr>
              <a:t>Để định cấu hình cổng mặc định IPv4 trên switch, hãy sử dụng </a:t>
            </a:r>
            <a:r>
              <a:rPr lang="vi" b="1" dirty="0">
                <a:solidFill>
                  <a:srgbClr val="000000"/>
                </a:solidFill>
              </a:rPr>
              <a:t>cổng mặc định ip</a:t>
            </a:r>
            <a:r>
              <a:rPr lang="vi" dirty="0">
                <a:solidFill>
                  <a:srgbClr val="000000"/>
                </a:solidFill>
              </a:rPr>
              <a:t> lệnh cấu hình toàn cầu </a:t>
            </a:r>
            <a:r>
              <a:rPr lang="vi" i="1" dirty="0">
                <a:solidFill>
                  <a:srgbClr val="000000"/>
                </a:solidFill>
              </a:rPr>
              <a:t>địa chỉ ip .</a:t>
            </a:r>
          </a:p>
        </p:txBody>
      </p:sp>
      <p:pic>
        <p:nvPicPr>
          <p:cNvPr id="6" name="Picture 5">
            <a:extLst>
              <a:ext uri="{FF2B5EF4-FFF2-40B4-BE49-F238E27FC236}">
                <a16:creationId xmlns:a16="http://schemas.microsoft.com/office/drawing/2014/main" id="{94B4248E-5148-4873-906F-3B7C00131E65}"/>
              </a:ext>
            </a:extLst>
          </p:cNvPr>
          <p:cNvPicPr>
            <a:picLocks noChangeAspect="1"/>
          </p:cNvPicPr>
          <p:nvPr/>
        </p:nvPicPr>
        <p:blipFill>
          <a:blip r:embed="rId3"/>
          <a:stretch>
            <a:fillRect/>
          </a:stretch>
        </p:blipFill>
        <p:spPr>
          <a:xfrm>
            <a:off x="3735586" y="934496"/>
            <a:ext cx="4933752" cy="3052236"/>
          </a:xfrm>
          <a:prstGeom prst="rect">
            <a:avLst/>
          </a:prstGeom>
        </p:spPr>
      </p:pic>
    </p:spTree>
    <p:extLst>
      <p:ext uri="{BB962C8B-B14F-4D97-AF65-F5344CB8AC3E}">
        <p14:creationId xmlns:p14="http://schemas.microsoft.com/office/powerpoint/2010/main" val="355675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Định cấu hình Cài đặt </a:t>
            </a:r>
            <a:r>
              <a:rPr lang="en-US" sz="1600" dirty="0" smtClean="0"/>
              <a:t>router </a:t>
            </a:r>
            <a:r>
              <a:rPr lang="vi" sz="1600" dirty="0" smtClean="0"/>
              <a:t>ban </a:t>
            </a:r>
            <a:r>
              <a:rPr lang="vi" sz="1600" dirty="0"/>
              <a:t>đầu </a:t>
            </a:r>
            <a:r>
              <a:rPr lang="en-US" dirty="0"/>
              <a:t/>
            </a:r>
            <a:br>
              <a:rPr lang="en-US" dirty="0"/>
            </a:br>
            <a:r>
              <a:rPr lang="vi" sz="2400" dirty="0"/>
              <a:t>Packet Tracer – Kết nối </a:t>
            </a:r>
            <a:r>
              <a:rPr lang="en-US" sz="2400" dirty="0" smtClean="0"/>
              <a:t>router </a:t>
            </a:r>
            <a:r>
              <a:rPr lang="vi" sz="2400" dirty="0" smtClean="0"/>
              <a:t>với </a:t>
            </a:r>
            <a:r>
              <a:rPr lang="vi" sz="2400" dirty="0"/>
              <a:t>mạng LAN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fontAlgn="base">
              <a:spcBef>
                <a:spcPts val="600"/>
              </a:spcBef>
              <a:spcAft>
                <a:spcPts val="600"/>
              </a:spcAft>
              <a:buClr>
                <a:schemeClr val="tx2"/>
              </a:buClr>
              <a:buSzPct val="90000"/>
            </a:pPr>
            <a:r>
              <a:rPr lang="vi" sz="1800" dirty="0">
                <a:solidFill>
                  <a:srgbClr val="000000"/>
                </a:solidFill>
              </a:rPr>
              <a:t>Trong Packet Tracer này, bạn sẽ làm như sau:</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Hiển thị thông tin bộ định tuyến.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Cấu hình giao diện bộ định tuyến.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Xác minh cấu hình.</a:t>
            </a:r>
          </a:p>
        </p:txBody>
      </p:sp>
    </p:spTree>
    <p:extLst>
      <p:ext uri="{BB962C8B-B14F-4D97-AF65-F5344CB8AC3E}">
        <p14:creationId xmlns:p14="http://schemas.microsoft.com/office/powerpoint/2010/main" val="33588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vi" dirty="0"/>
              <a:t>Để tạo điều kiện thuận lợi cho việc học, các tính năng sau trong GUI có thể được đưa vào mô-đun này:</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vi" dirty="0"/>
              <a:t>Những gì mong đợi trong mô-đun này</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vi" dirty="0"/>
                        <a:t>Tính năng</a:t>
                      </a:r>
                    </a:p>
                  </a:txBody>
                  <a:tcPr/>
                </a:tc>
                <a:tc>
                  <a:txBody>
                    <a:bodyPr/>
                    <a:lstStyle/>
                    <a:p>
                      <a:r>
                        <a:rPr lang="vi" dirty="0"/>
                        <a:t>Sự miêu tả</a:t>
                      </a:r>
                    </a:p>
                  </a:txBody>
                  <a:tcPr/>
                </a:tc>
                <a:extLst>
                  <a:ext uri="{0D108BD9-81ED-4DB2-BD59-A6C34878D82A}">
                    <a16:rowId xmlns:a16="http://schemas.microsoft.com/office/drawing/2014/main" val="367710602"/>
                  </a:ext>
                </a:extLst>
              </a:tr>
              <a:tr h="331556">
                <a:tc>
                  <a:txBody>
                    <a:bodyPr/>
                    <a:lstStyle/>
                    <a:p>
                      <a:pPr algn="l" fontAlgn="b"/>
                      <a:r>
                        <a:rPr lang="vi" sz="1400" b="0" i="0" u="none" strike="noStrike" dirty="0">
                          <a:solidFill>
                            <a:srgbClr val="000000"/>
                          </a:solidFill>
                          <a:effectLst/>
                          <a:latin typeface="+mn-lt"/>
                        </a:rPr>
                        <a:t>Hoạt hình</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dirty="0"/>
                        <a:t>Cho người học tiếp xúc với các kỹ năng và khái niệm mới.</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vi" sz="1400" b="0" i="0" u="none" strike="noStrike" dirty="0">
                          <a:solidFill>
                            <a:srgbClr val="000000"/>
                          </a:solidFill>
                          <a:effectLst/>
                          <a:latin typeface="+mn-lt"/>
                        </a:rPr>
                        <a:t>Video</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dirty="0"/>
                        <a:t>Cho người học tiếp xúc với các kỹ năng và khái niệm mới.</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vi" sz="1400" b="0" i="0" u="none" strike="noStrike" dirty="0">
                          <a:solidFill>
                            <a:srgbClr val="000000"/>
                          </a:solidFill>
                          <a:effectLst/>
                          <a:latin typeface="+mn-lt"/>
                        </a:rPr>
                        <a:t>Kiểm tra sự hiểu biết của bạn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vi" dirty="0"/>
                        <a:t>Bài kiểm tra trực tuyến theo chủ đề giúp người học đánh giá mức độ hiểu nội dung.</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vi" sz="1400" b="0" i="0" u="none" strike="noStrike" dirty="0">
                          <a:solidFill>
                            <a:srgbClr val="000000"/>
                          </a:solidFill>
                          <a:effectLst/>
                          <a:latin typeface="+mn-lt"/>
                        </a:rPr>
                        <a:t>Hoạt động tương tác</a:t>
                      </a:r>
                    </a:p>
                  </a:txBody>
                  <a:tcPr marL="9525" marR="9525" marT="9525" marB="0" anchor="b"/>
                </a:tc>
                <a:tc>
                  <a:txBody>
                    <a:bodyPr/>
                    <a:lstStyle/>
                    <a:p>
                      <a:r>
                        <a:rPr lang="vi" dirty="0"/>
                        <a:t>Một loạt các định dạng để giúp người học đánh giá mức độ hiểu nội dung.</a:t>
                      </a:r>
                    </a:p>
                  </a:txBody>
                  <a:tcPr/>
                </a:tc>
                <a:extLst>
                  <a:ext uri="{0D108BD9-81ED-4DB2-BD59-A6C34878D82A}">
                    <a16:rowId xmlns:a16="http://schemas.microsoft.com/office/drawing/2014/main" val="3454703549"/>
                  </a:ext>
                </a:extLst>
              </a:tr>
              <a:tr h="215293">
                <a:tc>
                  <a:txBody>
                    <a:bodyPr/>
                    <a:lstStyle/>
                    <a:p>
                      <a:pPr algn="l" fontAlgn="b"/>
                      <a:r>
                        <a:rPr lang="vi" sz="1400" b="0" i="0" u="none" strike="noStrike" dirty="0">
                          <a:solidFill>
                            <a:srgbClr val="000000"/>
                          </a:solidFill>
                          <a:effectLst/>
                          <a:latin typeface="+mn-lt"/>
                        </a:rPr>
                        <a:t>Trình kiểm tra cú pháp</a:t>
                      </a:r>
                    </a:p>
                  </a:txBody>
                  <a:tcPr marL="9525" marR="9525" marT="9525" marB="0" anchor="b"/>
                </a:tc>
                <a:tc>
                  <a:txBody>
                    <a:bodyPr/>
                    <a:lstStyle/>
                    <a:p>
                      <a:r>
                        <a:rPr lang="vi" dirty="0"/>
                        <a:t>Các mô phỏng nhỏ giúp người học tiếp cận dòng lệnh của Cisco để thực hành các kỹ năng cấu hình.</a:t>
                      </a:r>
                    </a:p>
                  </a:txBody>
                  <a:tcPr/>
                </a:tc>
                <a:extLst>
                  <a:ext uri="{0D108BD9-81ED-4DB2-BD59-A6C34878D82A}">
                    <a16:rowId xmlns:a16="http://schemas.microsoft.com/office/drawing/2014/main" val="2195331658"/>
                  </a:ext>
                </a:extLst>
              </a:tr>
              <a:tr h="265091">
                <a:tc>
                  <a:txBody>
                    <a:bodyPr/>
                    <a:lstStyle/>
                    <a:p>
                      <a:pPr algn="l" fontAlgn="b"/>
                      <a:r>
                        <a:rPr lang="vi" sz="1400" b="0" i="0" u="none" strike="noStrike" dirty="0">
                          <a:solidFill>
                            <a:srgbClr val="000000"/>
                          </a:solidFill>
                          <a:effectLst/>
                          <a:latin typeface="+mn-lt"/>
                        </a:rPr>
                        <a:t>Hoạt động PT</a:t>
                      </a:r>
                    </a:p>
                  </a:txBody>
                  <a:tcPr marL="9525" marR="9525" marT="9525" marB="0" anchor="b"/>
                </a:tc>
                <a:tc>
                  <a:txBody>
                    <a:bodyPr/>
                    <a:lstStyle/>
                    <a:p>
                      <a:r>
                        <a:rPr lang="vi" dirty="0"/>
                        <a:t>Các hoạt động mô phỏng và mô hình hóa được thiết kế để khám phá, tiếp thu, củng cố và mở rộng các kỹ năng.</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Định cấu hình Cài đặt </a:t>
            </a:r>
            <a:r>
              <a:rPr lang="en-US" sz="1600" dirty="0" smtClean="0"/>
              <a:t>router </a:t>
            </a:r>
            <a:r>
              <a:rPr lang="vi" sz="1600" dirty="0" smtClean="0"/>
              <a:t>ban </a:t>
            </a:r>
            <a:r>
              <a:rPr lang="vi" sz="1600" dirty="0"/>
              <a:t>đầu </a:t>
            </a:r>
            <a:r>
              <a:rPr lang="en-US" dirty="0"/>
              <a:t/>
            </a:r>
            <a:br>
              <a:rPr lang="en-US" dirty="0"/>
            </a:br>
            <a:r>
              <a:rPr lang="vi" sz="2400" dirty="0"/>
              <a:t>Packet Tracer – Khắc phục sự cố cổng mặc định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fontAlgn="base">
              <a:spcBef>
                <a:spcPts val="600"/>
              </a:spcBef>
              <a:spcAft>
                <a:spcPts val="600"/>
              </a:spcAft>
              <a:buClr>
                <a:schemeClr val="tx2"/>
              </a:buClr>
              <a:buSzPct val="90000"/>
            </a:pPr>
            <a:r>
              <a:rPr lang="vi" sz="1800" dirty="0">
                <a:solidFill>
                  <a:srgbClr val="000000"/>
                </a:solidFill>
              </a:rPr>
              <a:t>Trong Packet Tracer này, bạn sẽ làm như sau:</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Xác minh tài liệu mạng và sử dụng các bài kiểm tra để tách biệt các vấn đề.</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Xác định giải pháp thích hợp cho một vấn đề nhất định.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Thực hiện giải pháp.</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Kiểm tra để xác minh vấn đề đã được giải quyết.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Ghi lại giải pháp.</a:t>
            </a:r>
          </a:p>
        </p:txBody>
      </p:sp>
    </p:spTree>
    <p:extLst>
      <p:ext uri="{BB962C8B-B14F-4D97-AF65-F5344CB8AC3E}">
        <p14:creationId xmlns:p14="http://schemas.microsoft.com/office/powerpoint/2010/main" val="38481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vi" dirty="0">
                <a:solidFill>
                  <a:schemeClr val="accent5">
                    <a:lumMod val="40000"/>
                    <a:lumOff val="60000"/>
                  </a:schemeClr>
                </a:solidFill>
              </a:rPr>
              <a:t>10.4 Thực hành và kiểm tra mô-đun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vi" sz="1400" dirty="0">
                <a:latin typeface="Arial" charset="0"/>
              </a:rPr>
              <a:t>Thực hành và Câu đố theo Mô-đun </a:t>
            </a:r>
            <a:r>
              <a:rPr lang="en-US" dirty="0">
                <a:latin typeface="Arial" charset="0"/>
              </a:rPr>
              <a:t/>
            </a:r>
            <a:br>
              <a:rPr lang="en-US" dirty="0">
                <a:latin typeface="Arial" charset="0"/>
              </a:rPr>
            </a:br>
            <a:r>
              <a:rPr lang="vi" dirty="0">
                <a:latin typeface="Arial" charset="0"/>
              </a:rPr>
              <a:t>– Sự khác biệt của Thiết bị Mạng: Phần 1</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a:spcBef>
                <a:spcPts val="0"/>
              </a:spcBef>
              <a:spcAft>
                <a:spcPts val="0"/>
              </a:spcAft>
              <a:buNone/>
            </a:pPr>
            <a:r>
              <a:rPr lang="vi" sz="1800" dirty="0"/>
              <a:t>Video này sẽ đề cập đến các đặc điểm vật lý khác nhau sau đây:</a:t>
            </a:r>
          </a:p>
          <a:p>
            <a:pPr marL="261937" lvl="2">
              <a:spcBef>
                <a:spcPts val="0"/>
              </a:spcBef>
              <a:spcAft>
                <a:spcPts val="0"/>
              </a:spcAft>
            </a:pPr>
            <a:r>
              <a:rPr lang="en-US" sz="1800" dirty="0" smtClean="0"/>
              <a:t>router </a:t>
            </a:r>
            <a:r>
              <a:rPr lang="vi" sz="1800" dirty="0" smtClean="0"/>
              <a:t>dòng </a:t>
            </a:r>
            <a:r>
              <a:rPr lang="vi" sz="1800" dirty="0"/>
              <a:t>Cisco 4000.</a:t>
            </a:r>
          </a:p>
          <a:p>
            <a:pPr marL="261937" lvl="2">
              <a:spcBef>
                <a:spcPts val="0"/>
              </a:spcBef>
              <a:spcAft>
                <a:spcPts val="0"/>
              </a:spcAft>
            </a:pPr>
            <a:r>
              <a:rPr lang="en-US" sz="1800" dirty="0" smtClean="0"/>
              <a:t>router </a:t>
            </a:r>
            <a:r>
              <a:rPr lang="vi" sz="1800" dirty="0" smtClean="0"/>
              <a:t>dòng </a:t>
            </a:r>
            <a:r>
              <a:rPr lang="vi" sz="1800" dirty="0"/>
              <a:t>Cisco 2900.</a:t>
            </a:r>
          </a:p>
          <a:p>
            <a:pPr marL="261937" lvl="2">
              <a:spcBef>
                <a:spcPts val="0"/>
              </a:spcBef>
              <a:spcAft>
                <a:spcPts val="0"/>
              </a:spcAft>
            </a:pPr>
            <a:r>
              <a:rPr lang="en-US" sz="1800" dirty="0" smtClean="0"/>
              <a:t>router </a:t>
            </a:r>
            <a:r>
              <a:rPr lang="vi" sz="1800" dirty="0" smtClean="0"/>
              <a:t>dòng </a:t>
            </a:r>
            <a:r>
              <a:rPr lang="vi" sz="1800" dirty="0"/>
              <a:t>Cisco 1900.</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vi" sz="1400" dirty="0">
                <a:latin typeface="Arial" charset="0"/>
              </a:rPr>
              <a:t>Thực hành và Câu đố theo Mô-đun </a:t>
            </a:r>
            <a:r>
              <a:rPr lang="en-US" dirty="0">
                <a:latin typeface="Arial" charset="0"/>
              </a:rPr>
              <a:t/>
            </a:r>
            <a:br>
              <a:rPr lang="en-US" dirty="0">
                <a:latin typeface="Arial" charset="0"/>
              </a:rPr>
            </a:br>
            <a:r>
              <a:rPr lang="vi" dirty="0">
                <a:latin typeface="Arial" charset="0"/>
              </a:rPr>
              <a:t>– Sự khác biệt của Thiết bị Mạng: Phần 2</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a:spcBef>
                <a:spcPts val="0"/>
              </a:spcBef>
              <a:spcAft>
                <a:spcPts val="0"/>
              </a:spcAft>
              <a:buNone/>
            </a:pPr>
            <a:r>
              <a:rPr lang="vi" sz="1800" dirty="0"/>
              <a:t>Video này sẽ bao gồm các cấu hình khác nhau sau đây:</a:t>
            </a:r>
          </a:p>
          <a:p>
            <a:pPr marL="261937" lvl="2">
              <a:spcBef>
                <a:spcPts val="0"/>
              </a:spcBef>
              <a:spcAft>
                <a:spcPts val="0"/>
              </a:spcAft>
            </a:pPr>
            <a:r>
              <a:rPr lang="en-US" sz="1800" dirty="0" smtClean="0"/>
              <a:t>router </a:t>
            </a:r>
            <a:r>
              <a:rPr lang="vi" sz="1800" dirty="0" smtClean="0"/>
              <a:t>dòng </a:t>
            </a:r>
            <a:r>
              <a:rPr lang="vi" sz="1800" dirty="0"/>
              <a:t>Cisco 4000.</a:t>
            </a:r>
          </a:p>
          <a:p>
            <a:pPr marL="261937" lvl="2">
              <a:spcBef>
                <a:spcPts val="0"/>
              </a:spcBef>
              <a:spcAft>
                <a:spcPts val="0"/>
              </a:spcAft>
            </a:pPr>
            <a:r>
              <a:rPr lang="en-US" sz="1800" dirty="0" smtClean="0"/>
              <a:t>router </a:t>
            </a:r>
            <a:r>
              <a:rPr lang="vi" sz="1800" dirty="0" smtClean="0"/>
              <a:t>dòng </a:t>
            </a:r>
            <a:r>
              <a:rPr lang="vi" sz="1800" dirty="0"/>
              <a:t>Cisco 2900.</a:t>
            </a:r>
          </a:p>
          <a:p>
            <a:pPr marL="261937" lvl="2">
              <a:spcBef>
                <a:spcPts val="0"/>
              </a:spcBef>
              <a:spcAft>
                <a:spcPts val="0"/>
              </a:spcAft>
            </a:pPr>
            <a:r>
              <a:rPr lang="en-US" sz="1800" dirty="0" smtClean="0"/>
              <a:t>router </a:t>
            </a:r>
            <a:r>
              <a:rPr lang="vi" sz="1800" dirty="0" smtClean="0"/>
              <a:t>dòng </a:t>
            </a:r>
            <a:r>
              <a:rPr lang="vi" sz="1800" dirty="0"/>
              <a:t>Cisco 1900.</a:t>
            </a:r>
          </a:p>
        </p:txBody>
      </p:sp>
    </p:spTree>
    <p:custDataLst>
      <p:tags r:id="rId1"/>
    </p:custDataLst>
    <p:extLst>
      <p:ext uri="{BB962C8B-B14F-4D97-AF65-F5344CB8AC3E}">
        <p14:creationId xmlns:p14="http://schemas.microsoft.com/office/powerpoint/2010/main" val="171887585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Định cấu hình Cài đặt </a:t>
            </a:r>
            <a:r>
              <a:rPr lang="en-US" sz="1600" dirty="0" smtClean="0"/>
              <a:t>router </a:t>
            </a:r>
            <a:r>
              <a:rPr lang="vi" sz="1600" dirty="0" smtClean="0"/>
              <a:t>ban </a:t>
            </a:r>
            <a:r>
              <a:rPr lang="vi" sz="1600" dirty="0"/>
              <a:t>đầu </a:t>
            </a:r>
            <a:r>
              <a:rPr lang="en-US" dirty="0"/>
              <a:t/>
            </a:r>
            <a:br>
              <a:rPr lang="en-US" dirty="0"/>
            </a:br>
            <a:r>
              <a:rPr lang="vi" sz="2400" dirty="0"/>
              <a:t>Packet Tracer – Cấu hình thiết bị cơ bản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fontAlgn="base">
              <a:spcBef>
                <a:spcPts val="600"/>
              </a:spcBef>
              <a:spcAft>
                <a:spcPts val="600"/>
              </a:spcAft>
              <a:buClr>
                <a:schemeClr val="tx2"/>
              </a:buClr>
              <a:buSzPct val="90000"/>
            </a:pPr>
            <a:r>
              <a:rPr lang="vi" sz="1800" dirty="0">
                <a:solidFill>
                  <a:srgbClr val="000000"/>
                </a:solidFill>
              </a:rPr>
              <a:t>Trong Packet Tracer này, bạn sẽ làm như sau:</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Hoàn thành tài liệu mạng.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Thực hiện cấu hình thiết bị cơ bản trên </a:t>
            </a:r>
            <a:r>
              <a:rPr lang="en-US" sz="1800" dirty="0" smtClean="0">
                <a:solidFill>
                  <a:srgbClr val="000000"/>
                </a:solidFill>
              </a:rPr>
              <a:t>router </a:t>
            </a:r>
            <a:r>
              <a:rPr lang="vi" sz="1800" dirty="0" smtClean="0">
                <a:solidFill>
                  <a:srgbClr val="000000"/>
                </a:solidFill>
              </a:rPr>
              <a:t>và </a:t>
            </a:r>
            <a:r>
              <a:rPr lang="vi" sz="1800" dirty="0">
                <a:solidFill>
                  <a:srgbClr val="000000"/>
                </a:solidFill>
              </a:rPr>
              <a:t>bộ chuyển mạch.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Xác minh kết nối và khắc phục mọi sự cố.</a:t>
            </a:r>
          </a:p>
        </p:txBody>
      </p:sp>
    </p:spTree>
    <p:extLst>
      <p:ext uri="{BB962C8B-B14F-4D97-AF65-F5344CB8AC3E}">
        <p14:creationId xmlns:p14="http://schemas.microsoft.com/office/powerpoint/2010/main" val="112200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fontAlgn="base">
              <a:spcBef>
                <a:spcPts val="600"/>
              </a:spcBef>
              <a:spcAft>
                <a:spcPts val="600"/>
              </a:spcAft>
              <a:buClr>
                <a:schemeClr val="tx2"/>
              </a:buClr>
              <a:buSzPct val="90000"/>
            </a:pPr>
            <a:r>
              <a:rPr lang="vi" sz="1800" dirty="0">
                <a:solidFill>
                  <a:srgbClr val="000000"/>
                </a:solidFill>
              </a:rPr>
              <a:t>Trong Phòng thí nghiệm này, bạn sẽ hoàn thành các mục tiêu sau:</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Thiết lập cấu trúc liên kết và khởi tạo thiết bị.</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Cấu hình thiết bị và xác minh kết nối.</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vi" sz="1800" dirty="0">
                <a:solidFill>
                  <a:srgbClr val="000000"/>
                </a:solidFill>
              </a:rPr>
              <a:t>Hiển thị thông tin thiết bị.</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vi" sz="1600" dirty="0"/>
              <a:t>Định cấu hình Phòng thí nghiệm cài đặt </a:t>
            </a:r>
            <a:r>
              <a:rPr lang="en-US" sz="1600" dirty="0" smtClean="0"/>
              <a:t>router </a:t>
            </a:r>
            <a:r>
              <a:rPr lang="vi" sz="1600" dirty="0" smtClean="0"/>
              <a:t>ban </a:t>
            </a:r>
            <a:r>
              <a:rPr lang="vi" sz="1600" dirty="0"/>
              <a:t>đầu </a:t>
            </a:r>
            <a:r>
              <a:rPr lang="en-US" dirty="0"/>
              <a:t/>
            </a:r>
            <a:br>
              <a:rPr lang="en-US" dirty="0"/>
            </a:br>
            <a:r>
              <a:rPr lang="vi" sz="2400" dirty="0"/>
              <a:t>– Xây dựng mạng chuyển mạch và bộ định tuyến</a:t>
            </a:r>
          </a:p>
        </p:txBody>
      </p:sp>
    </p:spTree>
    <p:extLst>
      <p:ext uri="{BB962C8B-B14F-4D97-AF65-F5344CB8AC3E}">
        <p14:creationId xmlns:p14="http://schemas.microsoft.com/office/powerpoint/2010/main" val="423652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vi" sz="1400" dirty="0">
                <a:latin typeface="Arial" charset="0"/>
              </a:rPr>
              <a:t>Thực hành mô-đun và bài kiểm tra </a:t>
            </a:r>
            <a:r>
              <a:rPr lang="en-US" dirty="0">
                <a:latin typeface="Arial" charset="0"/>
              </a:rPr>
              <a:t/>
            </a:r>
            <a:br>
              <a:rPr lang="en-US" dirty="0">
                <a:latin typeface="Arial" charset="0"/>
              </a:rPr>
            </a:br>
            <a:r>
              <a:rPr lang="vi" dirty="0">
                <a:latin typeface="Arial" charset="0"/>
              </a:rPr>
              <a:t>Tôi đã học được gì trong mô-đun này?</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vi" sz="1600" dirty="0"/>
              <a:t>Các tác vụ cần hoàn thành khi định cấu hình cài đặt ban đầu trên bộ định tuyến.</a:t>
            </a:r>
          </a:p>
          <a:p>
            <a:pPr lvl="1">
              <a:spcBef>
                <a:spcPts val="0"/>
              </a:spcBef>
              <a:spcAft>
                <a:spcPts val="0"/>
              </a:spcAft>
              <a:buFont typeface="Arial" panose="020B0604020202020204" pitchFamily="34" charset="0"/>
              <a:buChar char="•"/>
            </a:pPr>
            <a:r>
              <a:rPr lang="vi" sz="1600" dirty="0"/>
              <a:t>Cấu hình tên thiết bị.</a:t>
            </a:r>
          </a:p>
          <a:p>
            <a:pPr lvl="1">
              <a:spcBef>
                <a:spcPts val="0"/>
              </a:spcBef>
              <a:spcAft>
                <a:spcPts val="0"/>
              </a:spcAft>
              <a:buFont typeface="Arial" panose="020B0604020202020204" pitchFamily="34" charset="0"/>
              <a:buChar char="•"/>
            </a:pPr>
            <a:r>
              <a:rPr lang="vi" sz="1600" dirty="0"/>
              <a:t>Bảo mật chế độ EXEC đặc quyền.</a:t>
            </a:r>
          </a:p>
          <a:p>
            <a:pPr lvl="1">
              <a:spcBef>
                <a:spcPts val="0"/>
              </a:spcBef>
              <a:spcAft>
                <a:spcPts val="0"/>
              </a:spcAft>
              <a:buFont typeface="Arial" panose="020B0604020202020204" pitchFamily="34" charset="0"/>
              <a:buChar char="•"/>
            </a:pPr>
            <a:r>
              <a:rPr lang="vi" sz="1600" dirty="0"/>
              <a:t>Bảo mật chế độ EXEC của người dùng.</a:t>
            </a:r>
          </a:p>
          <a:p>
            <a:pPr lvl="1">
              <a:spcBef>
                <a:spcPts val="0"/>
              </a:spcBef>
              <a:spcAft>
                <a:spcPts val="0"/>
              </a:spcAft>
              <a:buFont typeface="Arial" panose="020B0604020202020204" pitchFamily="34" charset="0"/>
              <a:buChar char="•"/>
            </a:pPr>
            <a:r>
              <a:rPr lang="vi" sz="1600" dirty="0"/>
              <a:t>Bảo mật truy cập Telnet/SSH từ xa.</a:t>
            </a:r>
          </a:p>
          <a:p>
            <a:pPr lvl="1">
              <a:spcBef>
                <a:spcPts val="0"/>
              </a:spcBef>
              <a:spcAft>
                <a:spcPts val="0"/>
              </a:spcAft>
              <a:buFont typeface="Arial" panose="020B0604020202020204" pitchFamily="34" charset="0"/>
              <a:buChar char="•"/>
            </a:pPr>
            <a:r>
              <a:rPr lang="vi" sz="1600" dirty="0"/>
              <a:t>Bảo mật tất cả mật khẩu trong tập tin cấu hình.</a:t>
            </a:r>
          </a:p>
          <a:p>
            <a:pPr lvl="1">
              <a:spcBef>
                <a:spcPts val="0"/>
              </a:spcBef>
              <a:spcAft>
                <a:spcPts val="0"/>
              </a:spcAft>
              <a:buFont typeface="Arial" panose="020B0604020202020204" pitchFamily="34" charset="0"/>
              <a:buChar char="•"/>
            </a:pPr>
            <a:r>
              <a:rPr lang="vi" sz="1600" dirty="0"/>
              <a:t>Cung cấp thông báo pháp lý.</a:t>
            </a:r>
          </a:p>
          <a:p>
            <a:pPr lvl="1">
              <a:spcBef>
                <a:spcPts val="0"/>
              </a:spcBef>
              <a:spcAft>
                <a:spcPts val="0"/>
              </a:spcAft>
              <a:buFont typeface="Arial" panose="020B0604020202020204" pitchFamily="34" charset="0"/>
              <a:buChar char="•"/>
            </a:pPr>
            <a:r>
              <a:rPr lang="vi" sz="1600" dirty="0"/>
              <a:t>Lưu cấu hình.</a:t>
            </a:r>
          </a:p>
          <a:p>
            <a:pPr>
              <a:spcBef>
                <a:spcPts val="0"/>
              </a:spcBef>
              <a:spcAft>
                <a:spcPts val="0"/>
              </a:spcAft>
              <a:buFont typeface="Arial" panose="020B0604020202020204" pitchFamily="34" charset="0"/>
              <a:buChar char="•"/>
            </a:pPr>
            <a:r>
              <a:rPr lang="vi" sz="1600" dirty="0"/>
              <a:t>Để có thể truy cập được các bộ định tuyến, các giao diện của </a:t>
            </a:r>
            <a:r>
              <a:rPr lang="en-US" sz="1600" dirty="0" smtClean="0"/>
              <a:t>router </a:t>
            </a:r>
            <a:r>
              <a:rPr lang="vi" sz="1600" dirty="0" smtClean="0"/>
              <a:t>phải </a:t>
            </a:r>
            <a:r>
              <a:rPr lang="vi" sz="1600" dirty="0"/>
              <a:t>được cấu hình.</a:t>
            </a:r>
          </a:p>
          <a:p>
            <a:pPr lvl="1">
              <a:spcBef>
                <a:spcPts val="0"/>
              </a:spcBef>
              <a:spcAft>
                <a:spcPts val="0"/>
              </a:spcAft>
              <a:buFont typeface="Arial" panose="020B0604020202020204" pitchFamily="34" charset="0"/>
              <a:buChar char="•"/>
            </a:pPr>
            <a:r>
              <a:rPr lang="vi" sz="1600" dirty="0"/>
              <a:t>Sử dụng lệnh </a:t>
            </a:r>
            <a:r>
              <a:rPr lang="vi" sz="1600" b="1" dirty="0"/>
              <a:t>không tắt máy </a:t>
            </a:r>
            <a:r>
              <a:rPr lang="vi" sz="1600" dirty="0"/>
              <a:t>sẽ kích hoạt giao diện. Giao diện cũng phải được kết nối với một thiết bị khác, chẳng hạn như bộ chuyển mạch hoặc bộ định tuyến, để lớp vật lý hoạt động. Có một số lệnh có thể được sử dụng để xác minh cấu hình giao diện bao gồm tóm </a:t>
            </a:r>
            <a:r>
              <a:rPr lang="vi" sz="1600" b="1" dirty="0"/>
              <a:t>tắt giao diện ip hiển thị </a:t>
            </a:r>
            <a:r>
              <a:rPr lang="vi" sz="1600" dirty="0"/>
              <a:t>và </a:t>
            </a:r>
            <a:r>
              <a:rPr lang="vi" sz="1600" b="1" dirty="0"/>
              <a:t>hiển thị tóm tắt giao diện ipv6 </a:t>
            </a:r>
            <a:r>
              <a:rPr lang="vi" sz="1600" dirty="0"/>
              <a:t>, </a:t>
            </a:r>
            <a:r>
              <a:rPr lang="vi" sz="1600" b="1" dirty="0"/>
              <a:t>hiển thị tuyến đường ip </a:t>
            </a:r>
            <a:r>
              <a:rPr lang="vi" sz="1600" dirty="0"/>
              <a:t>và </a:t>
            </a:r>
            <a:r>
              <a:rPr lang="vi" sz="1600" b="1" dirty="0"/>
              <a:t>hiển thị tuyến đường ipv6 </a:t>
            </a:r>
            <a:r>
              <a:rPr lang="vi" sz="1600" dirty="0"/>
              <a:t>, cũng như </a:t>
            </a:r>
            <a:r>
              <a:rPr lang="vi" sz="1600" b="1" dirty="0"/>
              <a:t>hiển thị giao diện </a:t>
            </a:r>
            <a:r>
              <a:rPr lang="vi" sz="1600" dirty="0"/>
              <a:t>, </a:t>
            </a:r>
            <a:r>
              <a:rPr lang="vi" sz="1600" b="1" dirty="0"/>
              <a:t>hiển thị giao diện ip </a:t>
            </a:r>
            <a:r>
              <a:rPr lang="vi" sz="1600" dirty="0"/>
              <a:t>và </a:t>
            </a:r>
            <a:r>
              <a:rPr lang="vi" sz="1600" b="1" dirty="0"/>
              <a:t>hiển thị giao diện ipv6.</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55535251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vi" sz="1400" dirty="0">
                <a:latin typeface="Arial" charset="0"/>
              </a:rPr>
              <a:t>Thực hành và kiểm tra mô-đun </a:t>
            </a:r>
            <a:r>
              <a:rPr lang="en-US" dirty="0">
                <a:latin typeface="Arial" charset="0"/>
              </a:rPr>
              <a:t/>
            </a:r>
            <a:br>
              <a:rPr lang="en-US" dirty="0">
                <a:latin typeface="Arial" charset="0"/>
              </a:rPr>
            </a:br>
            <a:r>
              <a:rPr lang="vi" dirty="0">
                <a:latin typeface="Arial" charset="0"/>
              </a:rPr>
              <a:t>Tôi đã học được gì trong mô-đun này (Tiếp theo)?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vi" sz="1800" dirty="0"/>
              <a:t>Để thiết bị đầu cuối có thể kết nối với các mạng khác, cổng mặc định phải được định cấu hình.</a:t>
            </a:r>
          </a:p>
          <a:p>
            <a:pPr lvl="1">
              <a:spcBef>
                <a:spcPts val="0"/>
              </a:spcBef>
              <a:spcAft>
                <a:spcPts val="0"/>
              </a:spcAft>
              <a:buFont typeface="Arial" panose="020B0604020202020204" pitchFamily="34" charset="0"/>
              <a:buChar char="•"/>
            </a:pPr>
            <a:r>
              <a:rPr lang="vi" sz="1800" dirty="0"/>
              <a:t>Địa chỉ IP của thiết bị chủ và địa chỉ giao diện </a:t>
            </a:r>
            <a:r>
              <a:rPr lang="en-US" sz="1800" dirty="0" smtClean="0"/>
              <a:t>router </a:t>
            </a:r>
            <a:r>
              <a:rPr lang="vi" sz="1800" dirty="0" smtClean="0"/>
              <a:t>phải </a:t>
            </a:r>
            <a:r>
              <a:rPr lang="vi" sz="1800" dirty="0"/>
              <a:t>nằm trong cùng một mạng.</a:t>
            </a:r>
          </a:p>
          <a:p>
            <a:pPr>
              <a:spcBef>
                <a:spcPts val="0"/>
              </a:spcBef>
              <a:spcAft>
                <a:spcPts val="0"/>
              </a:spcAft>
              <a:buFont typeface="Arial" panose="020B0604020202020204" pitchFamily="34" charset="0"/>
              <a:buChar char="•"/>
            </a:pPr>
            <a:r>
              <a:rPr lang="vi" sz="1800" dirty="0"/>
              <a:t>Bộ chuyển mạch phải có địa chỉ cổng mặc định được định cấu hình để quản lý từ xa bộ chuyển mạch từ mạng khác.</a:t>
            </a:r>
          </a:p>
          <a:p>
            <a:pPr lvl="1">
              <a:spcBef>
                <a:spcPts val="0"/>
              </a:spcBef>
              <a:spcAft>
                <a:spcPts val="0"/>
              </a:spcAft>
              <a:buFont typeface="Arial" panose="020B0604020202020204" pitchFamily="34" charset="0"/>
              <a:buChar char="•"/>
            </a:pPr>
            <a:r>
              <a:rPr lang="vi" sz="1800" dirty="0"/>
              <a:t>Để định cấu hình cổng mặc định IPv4 trên switch, hãy sử dụng lệnh cấu hình toàn cầu </a:t>
            </a:r>
            <a:r>
              <a:rPr lang="vi" sz="1800" b="1" dirty="0"/>
              <a:t>ip default-gateway </a:t>
            </a:r>
            <a:r>
              <a:rPr lang="vi" sz="1800" i="1" dirty="0"/>
              <a:t>ip-address </a:t>
            </a:r>
            <a:r>
              <a:rPr lang="vi" sz="1800" dirty="0"/>
              <a:t>.</a:t>
            </a:r>
          </a:p>
          <a:p>
            <a:endParaRPr lang="en-US" sz="12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vi" sz="1400" dirty="0">
                <a:latin typeface="Arial" charset="0"/>
              </a:rPr>
              <a:t>Mô-đun 10: Cấu hình </a:t>
            </a:r>
            <a:r>
              <a:rPr lang="en-US" sz="1400" dirty="0" smtClean="0">
                <a:latin typeface="Arial" charset="0"/>
              </a:rPr>
              <a:t>router </a:t>
            </a:r>
            <a:r>
              <a:rPr lang="vi" sz="1400" dirty="0" smtClean="0">
                <a:latin typeface="Arial" charset="0"/>
              </a:rPr>
              <a:t>cơ </a:t>
            </a:r>
            <a:r>
              <a:rPr lang="vi" sz="1400" dirty="0">
                <a:latin typeface="Arial" charset="0"/>
              </a:rPr>
              <a:t>bản </a:t>
            </a:r>
            <a:r>
              <a:rPr lang="en-US" dirty="0">
                <a:latin typeface="Arial" charset="0"/>
              </a:rPr>
              <a:t/>
            </a:r>
            <a:br>
              <a:rPr lang="en-US" dirty="0">
                <a:latin typeface="Arial" charset="0"/>
              </a:rPr>
            </a:br>
            <a:r>
              <a:rPr lang="vi" dirty="0">
                <a:latin typeface="Arial" charset="0"/>
              </a:rPr>
              <a:t>Điều khoản và lệnh mới</a:t>
            </a:r>
          </a:p>
        </p:txBody>
      </p:sp>
      <p:graphicFrame>
        <p:nvGraphicFramePr>
          <p:cNvPr id="6" name="Table 9">
            <a:extLst>
              <a:ext uri="{FF2B5EF4-FFF2-40B4-BE49-F238E27FC236}">
                <a16:creationId xmlns:a16="http://schemas.microsoft.com/office/drawing/2014/main" id="{C2187D21-D66C-4895-A65D-7270601A287E}"/>
              </a:ext>
            </a:extLst>
          </p:cNvPr>
          <p:cNvGraphicFramePr>
            <a:graphicFrameLocks noGrp="1"/>
          </p:cNvGraphicFramePr>
          <p:nvPr>
            <p:ph idx="1"/>
            <p:extLst>
              <p:ext uri="{D42A27DB-BD31-4B8C-83A1-F6EECF244321}">
                <p14:modId xmlns:p14="http://schemas.microsoft.com/office/powerpoint/2010/main" val="752989341"/>
              </p:ext>
            </p:extLst>
          </p:nvPr>
        </p:nvGraphicFramePr>
        <p:xfrm>
          <a:off x="144463" y="798513"/>
          <a:ext cx="8853486" cy="2865120"/>
        </p:xfrm>
        <a:graphic>
          <a:graphicData uri="http://schemas.openxmlformats.org/drawingml/2006/table">
            <a:tbl>
              <a:tblPr firstRow="1" bandRow="1">
                <a:tableStyleId>{F5AB1C69-6EDB-4FF4-983F-18BD219EF322}</a:tableStyleId>
              </a:tblPr>
              <a:tblGrid>
                <a:gridCol w="8853486">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vi" b="1" dirty="0">
                          <a:solidFill>
                            <a:srgbClr val="000000"/>
                          </a:solidFill>
                        </a:rPr>
                        <a:t>hiển thị tóm tắt giao diện ip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 b="1" dirty="0">
                          <a:solidFill>
                            <a:srgbClr val="000000"/>
                          </a:solidFill>
                        </a:rPr>
                        <a:t>hiển thị tóm tắt giao diện ipv6</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 b="1" dirty="0">
                          <a:solidFill>
                            <a:srgbClr val="000000"/>
                          </a:solidFill>
                        </a:rPr>
                        <a:t>hiển thị lộ trình ip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 b="1" dirty="0">
                          <a:solidFill>
                            <a:srgbClr val="000000"/>
                          </a:solidFill>
                        </a:rPr>
                        <a:t>hiển thị tuyến đường ipv6</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 b="1" dirty="0">
                          <a:solidFill>
                            <a:srgbClr val="000000"/>
                          </a:solidFill>
                        </a:rPr>
                        <a:t>hiển thị giao diện</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 b="1" dirty="0">
                          <a:solidFill>
                            <a:srgbClr val="000000"/>
                          </a:solidFill>
                        </a:rPr>
                        <a:t>hiển thị giao diện ip</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 b="1" dirty="0">
                          <a:solidFill>
                            <a:srgbClr val="000000"/>
                          </a:solidFill>
                        </a:rPr>
                        <a:t>hiển thị giao diện ipv6</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 b="1" dirty="0">
                          <a:solidFill>
                            <a:srgbClr val="000000"/>
                          </a:solidFill>
                        </a:rPr>
                        <a:t>cổng mặc định ip</a:t>
                      </a:r>
                    </a:p>
                    <a:p>
                      <a:pPr marL="285750" indent="-285750">
                        <a:buFont typeface="Arial" panose="020B0604020202020204" pitchFamily="34" charset="0"/>
                        <a:buChar char="•"/>
                      </a:pPr>
                      <a:endParaRPr lang="en-US" b="0" dirty="0">
                        <a:solidFill>
                          <a:srgbClr val="000000"/>
                        </a:solidFill>
                      </a:endParaRPr>
                    </a:p>
                    <a:p>
                      <a:pPr marL="285750" indent="-285750">
                        <a:buFont typeface="Arial" panose="020B0604020202020204" pitchFamily="34" charset="0"/>
                        <a:buChar char="•"/>
                      </a:pPr>
                      <a:endParaRPr lang="en-US" b="0"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vi" sz="1400" b="1" i="0" u="none" strike="noStrike" dirty="0">
                          <a:solidFill>
                            <a:schemeClr val="bg1"/>
                          </a:solidFill>
                          <a:effectLst/>
                          <a:latin typeface="+mn-lt"/>
                        </a:rPr>
                        <a:t>Tính năng</a:t>
                      </a:r>
                    </a:p>
                  </a:txBody>
                  <a:tcPr marL="9525" marR="9525" marT="9525" marB="0" anchor="b"/>
                </a:tc>
                <a:tc>
                  <a:txBody>
                    <a:bodyPr/>
                    <a:lstStyle/>
                    <a:p>
                      <a:r>
                        <a:rPr lang="vi" dirty="0"/>
                        <a:t>Sự miêu tả</a:t>
                      </a:r>
                    </a:p>
                  </a:txBody>
                  <a:tcPr/>
                </a:tc>
                <a:extLst>
                  <a:ext uri="{0D108BD9-81ED-4DB2-BD59-A6C34878D82A}">
                    <a16:rowId xmlns:a16="http://schemas.microsoft.com/office/drawing/2014/main" val="3768427975"/>
                  </a:ext>
                </a:extLst>
              </a:tr>
              <a:tr h="265091">
                <a:tc>
                  <a:txBody>
                    <a:bodyPr/>
                    <a:lstStyle/>
                    <a:p>
                      <a:pPr algn="l" fontAlgn="b"/>
                      <a:r>
                        <a:rPr lang="vi" sz="1400" b="0" i="0" u="none" strike="noStrike" dirty="0">
                          <a:solidFill>
                            <a:srgbClr val="000000"/>
                          </a:solidFill>
                          <a:effectLst/>
                          <a:latin typeface="+mn-lt"/>
                        </a:rPr>
                        <a:t>Phòng thí nghiệm thực hành</a:t>
                      </a:r>
                    </a:p>
                  </a:txBody>
                  <a:tcPr marL="9525" marR="9525" marT="9525" marB="0" anchor="b"/>
                </a:tc>
                <a:tc>
                  <a:txBody>
                    <a:bodyPr/>
                    <a:lstStyle/>
                    <a:p>
                      <a:r>
                        <a:rPr lang="vi" dirty="0"/>
                        <a:t>Phòng thí nghiệm được thiết kế để làm việc với thiết bị vật lý.</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vi" sz="1400" b="0" i="0" u="none" strike="noStrike" dirty="0">
                          <a:solidFill>
                            <a:srgbClr val="000000"/>
                          </a:solidFill>
                          <a:effectLst/>
                          <a:latin typeface="+mn-lt"/>
                        </a:rPr>
                        <a:t>Hoạt động của lớp</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vi" dirty="0"/>
                        <a:t>Những thông tin này được tìm thấy trên trang Tài nguyên dành cho người hướng dẫn. Hoạt động trong lớp được thiết kế để tạo điều kiện thuận lợi cho việc học tập, thảo luận trong lớp và hợp tác.</a:t>
                      </a:r>
                    </a:p>
                  </a:txBody>
                  <a:tcPr/>
                </a:tc>
                <a:extLst>
                  <a:ext uri="{0D108BD9-81ED-4DB2-BD59-A6C34878D82A}">
                    <a16:rowId xmlns:a16="http://schemas.microsoft.com/office/drawing/2014/main" val="1125566603"/>
                  </a:ext>
                </a:extLst>
              </a:tr>
              <a:tr h="265091">
                <a:tc>
                  <a:txBody>
                    <a:bodyPr/>
                    <a:lstStyle/>
                    <a:p>
                      <a:pPr algn="l" fontAlgn="b"/>
                      <a:r>
                        <a:rPr lang="vi" sz="1400" b="0" i="0" u="none" strike="noStrike" dirty="0">
                          <a:solidFill>
                            <a:srgbClr val="000000"/>
                          </a:solidFill>
                          <a:effectLst/>
                          <a:latin typeface="+mn-lt"/>
                        </a:rPr>
                        <a:t>Câu đố mô-đun</a:t>
                      </a:r>
                    </a:p>
                  </a:txBody>
                  <a:tcPr marL="9525" marR="9525" marT="9525" marB="0" anchor="b"/>
                </a:tc>
                <a:tc>
                  <a:txBody>
                    <a:bodyPr/>
                    <a:lstStyle/>
                    <a:p>
                      <a:r>
                        <a:rPr lang="vi" dirty="0"/>
                        <a:t>Tự đánh giá tích hợp các khái niệm và kỹ năng đã học được xuyên suốt chuỗi chủ đề được trình bày trong mô-đun.</a:t>
                      </a:r>
                    </a:p>
                  </a:txBody>
                  <a:tcPr/>
                </a:tc>
                <a:extLst>
                  <a:ext uri="{0D108BD9-81ED-4DB2-BD59-A6C34878D82A}">
                    <a16:rowId xmlns:a16="http://schemas.microsoft.com/office/drawing/2014/main" val="831502776"/>
                  </a:ext>
                </a:extLst>
              </a:tr>
              <a:tr h="265091">
                <a:tc>
                  <a:txBody>
                    <a:bodyPr/>
                    <a:lstStyle/>
                    <a:p>
                      <a:pPr algn="l" fontAlgn="b"/>
                      <a:r>
                        <a:rPr lang="vi" sz="1400" b="0" i="0" u="none" strike="noStrike" dirty="0">
                          <a:solidFill>
                            <a:srgbClr val="000000"/>
                          </a:solidFill>
                          <a:effectLst/>
                          <a:latin typeface="+mn-lt"/>
                        </a:rPr>
                        <a:t>Tóm tắt mô-đun</a:t>
                      </a:r>
                    </a:p>
                  </a:txBody>
                  <a:tcPr marL="9525" marR="9525" marT="9525" marB="0" anchor="b"/>
                </a:tc>
                <a:tc>
                  <a:txBody>
                    <a:bodyPr/>
                    <a:lstStyle/>
                    <a:p>
                      <a:r>
                        <a:rPr lang="vi" dirty="0"/>
                        <a:t>Tóm tắt ngắn gọn nội dung mô-đun.</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vi" dirty="0"/>
              <a:t>Những gì mong đợi trong Mô-đun này (Tiếp theo)</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vi" dirty="0"/>
              <a:t>Để tạo điều kiện thuận lợi cho việc học, các tính năng sau có thể được đưa vào mô-đun này:</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vi" dirty="0"/>
              <a:t>Kiểm tra việc hiểu của bạn</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vi" sz="1600" dirty="0"/>
              <a:t>Các hoạt động Kiểm tra sự hiểu biết của bạn được thiết kế để giúp học sinh nhanh chóng xác định xem các em có hiểu nội dung và có thể tiếp tục hay không hoặc liệu các em có cần ôn lại hay không.</a:t>
            </a:r>
          </a:p>
          <a:p>
            <a:pPr>
              <a:spcBef>
                <a:spcPct val="30000"/>
              </a:spcBef>
              <a:buFont typeface="Arial" panose="020B0604020202020204" pitchFamily="34" charset="0"/>
              <a:buChar char="•"/>
            </a:pPr>
            <a:r>
              <a:rPr lang="vi" sz="1600" dirty="0"/>
              <a:t>Kiểm tra hoạt động Hiểu biết của bạn </a:t>
            </a:r>
            <a:r>
              <a:rPr lang="vi" sz="1600" b="1" i="1" dirty="0"/>
              <a:t>không </a:t>
            </a:r>
            <a:r>
              <a:rPr lang="vi" sz="1600" dirty="0"/>
              <a:t>ảnh hưởng đến điểm số của học sinh.</a:t>
            </a:r>
          </a:p>
          <a:p>
            <a:pPr>
              <a:spcBef>
                <a:spcPct val="30000"/>
              </a:spcBef>
              <a:buFont typeface="Arial" panose="020B0604020202020204" pitchFamily="34" charset="0"/>
              <a:buChar char="•"/>
            </a:pPr>
            <a:r>
              <a:rPr lang="vi" sz="1600" dirty="0"/>
              <a:t>Không có slide riêng biệt cho các hoạt động này trong PPT. Chúng được liệt kê trong vùng ghi chú của slide xuất hiện trước các hoạt động này.</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vi" dirty="0"/>
              <a:t>Mô-đun 10: Hoạt động</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vi" sz="1600" dirty="0"/>
              <a:t>Những hoạt động nào liên quan đến mô-đun này?</a:t>
            </a:r>
            <a:endParaRPr lang="en-US" sz="1600"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40903385"/>
              </p:ext>
            </p:extLst>
          </p:nvPr>
        </p:nvGraphicFramePr>
        <p:xfrm>
          <a:off x="457291" y="1291197"/>
          <a:ext cx="8229418" cy="384764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26621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vi" sz="1200" dirty="0"/>
                        <a:t>Trang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200" dirty="0"/>
                        <a:t>Loại hoạt động</a:t>
                      </a:r>
                    </a:p>
                  </a:txBody>
                  <a:tcPr marL="68580" marR="68580" marT="34290" marB="34290" anchor="ctr"/>
                </a:tc>
                <a:tc>
                  <a:txBody>
                    <a:bodyPr/>
                    <a:lstStyle/>
                    <a:p>
                      <a:r>
                        <a:rPr lang="vi" sz="1200" dirty="0"/>
                        <a:t>Tên hoạt động</a:t>
                      </a:r>
                    </a:p>
                  </a:txBody>
                  <a:tcPr marL="68580" marR="68580" marT="34290" marB="34290" anchor="ctr"/>
                </a:tc>
                <a:tc>
                  <a:txBody>
                    <a:bodyPr/>
                    <a:lstStyle/>
                    <a:p>
                      <a:r>
                        <a:rPr lang="vi" sz="1200" dirty="0"/>
                        <a:t>Không bắt buộc?</a:t>
                      </a:r>
                    </a:p>
                  </a:txBody>
                  <a:tcPr marL="68580" marR="68580" marT="34290" marB="34290" anchor="ctr"/>
                </a:tc>
                <a:extLst>
                  <a:ext uri="{0D108BD9-81ED-4DB2-BD59-A6C34878D82A}">
                    <a16:rowId xmlns:a16="http://schemas.microsoft.com/office/drawing/2014/main" val="10000"/>
                  </a:ext>
                </a:extLst>
              </a:tr>
              <a:tr h="309804">
                <a:tc>
                  <a:txBody>
                    <a:bodyPr/>
                    <a:lstStyle/>
                    <a:p>
                      <a:pPr algn="ctr"/>
                      <a:r>
                        <a:rPr lang="vi" sz="1050" dirty="0"/>
                        <a:t>10.1.3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050" dirty="0"/>
                        <a:t>Trình kiểm tra cú pháp</a:t>
                      </a:r>
                    </a:p>
                  </a:txBody>
                  <a:tcPr marL="68580" marR="68580" marT="34290" marB="34290" anchor="ctr"/>
                </a:tc>
                <a:tc>
                  <a:txBody>
                    <a:bodyPr/>
                    <a:lstStyle/>
                    <a:p>
                      <a:r>
                        <a:rPr lang="vi" sz="1050" dirty="0"/>
                        <a:t>Định cấu hình cài đặt </a:t>
                      </a:r>
                      <a:r>
                        <a:rPr lang="en-US" sz="1050" dirty="0" smtClean="0"/>
                        <a:t>router </a:t>
                      </a:r>
                      <a:r>
                        <a:rPr lang="vi" sz="1050" dirty="0" smtClean="0"/>
                        <a:t>ban </a:t>
                      </a:r>
                      <a:r>
                        <a:rPr lang="vi" sz="1050" dirty="0"/>
                        <a:t>đầu</a:t>
                      </a:r>
                    </a:p>
                  </a:txBody>
                  <a:tcPr marL="68580" marR="68580" marT="34290" marB="34290" anchor="ctr"/>
                </a:tc>
                <a:tc>
                  <a:txBody>
                    <a:bodyPr/>
                    <a:lstStyle/>
                    <a:p>
                      <a:r>
                        <a:rPr lang="vi" sz="1050" dirty="0"/>
                        <a:t>Khuyến khích</a:t>
                      </a:r>
                      <a:endParaRPr lang="en-US" sz="1050" dirty="0">
                        <a:solidFill>
                          <a:schemeClr val="tx1"/>
                        </a:solidFill>
                      </a:endParaRPr>
                    </a:p>
                  </a:txBody>
                  <a:tcPr marL="68580" marR="68580" marT="34290" marB="34290" anchor="ctr"/>
                </a:tc>
                <a:extLst>
                  <a:ext uri="{0D108BD9-81ED-4DB2-BD59-A6C34878D82A}">
                    <a16:rowId xmlns:a16="http://schemas.microsoft.com/office/drawing/2014/main" val="10001"/>
                  </a:ext>
                </a:extLst>
              </a:tr>
              <a:tr h="309804">
                <a:tc>
                  <a:txBody>
                    <a:bodyPr/>
                    <a:lstStyle/>
                    <a:p>
                      <a:pPr algn="ctr"/>
                      <a:r>
                        <a:rPr lang="vi" sz="1050" dirty="0"/>
                        <a:t>10.1.4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 sz="1050" dirty="0"/>
                        <a:t>Quy tắc bảo hiểm tai nạn thuyền viên</a:t>
                      </a:r>
                    </a:p>
                  </a:txBody>
                  <a:tcPr marL="68580" marR="68580" marT="34290" marB="34290" anchor="ctr"/>
                </a:tc>
                <a:tc>
                  <a:txBody>
                    <a:bodyPr/>
                    <a:lstStyle/>
                    <a:p>
                      <a:r>
                        <a:rPr lang="vi" sz="1050" dirty="0"/>
                        <a:t>Định cấu hình cài đặt </a:t>
                      </a:r>
                      <a:r>
                        <a:rPr lang="en-US" sz="1050" dirty="0" smtClean="0"/>
                        <a:t>router </a:t>
                      </a:r>
                      <a:r>
                        <a:rPr lang="vi" sz="1050" dirty="0" smtClean="0"/>
                        <a:t>ban </a:t>
                      </a:r>
                      <a:r>
                        <a:rPr lang="vi" sz="1050" dirty="0"/>
                        <a:t>đầu</a:t>
                      </a:r>
                    </a:p>
                  </a:txBody>
                  <a:tcPr marL="68580" marR="68580" marT="34290" marB="34290" anchor="ctr"/>
                </a:tc>
                <a:tc>
                  <a:txBody>
                    <a:bodyPr/>
                    <a:lstStyle/>
                    <a:p>
                      <a:r>
                        <a:rPr lang="vi" sz="1050" dirty="0"/>
                        <a:t>Khuyến khích</a:t>
                      </a:r>
                      <a:endParaRPr lang="en-US" sz="1050" dirty="0">
                        <a:solidFill>
                          <a:schemeClr val="tx1"/>
                        </a:solidFill>
                      </a:endParaRPr>
                    </a:p>
                  </a:txBody>
                  <a:tcPr marL="68580" marR="68580" marT="34290" marB="34290" anchor="ctr"/>
                </a:tc>
                <a:extLst>
                  <a:ext uri="{0D108BD9-81ED-4DB2-BD59-A6C34878D82A}">
                    <a16:rowId xmlns:a16="http://schemas.microsoft.com/office/drawing/2014/main" val="10006"/>
                  </a:ext>
                </a:extLst>
              </a:tr>
              <a:tr h="309804">
                <a:tc>
                  <a:txBody>
                    <a:bodyPr/>
                    <a:lstStyle/>
                    <a:p>
                      <a:pPr algn="ctr"/>
                      <a:r>
                        <a:rPr lang="vi" sz="1050" dirty="0"/>
                        <a:t>10.2.5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050" dirty="0"/>
                        <a:t>Trình kiểm tra cú pháp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050" dirty="0"/>
                        <a:t>Cấu hình giao diện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050" u="none" strike="noStrike" kern="1200" cap="none" spc="0" normalizeH="0" baseline="0" noProof="0" dirty="0">
                          <a:ln>
                            <a:noFill/>
                          </a:ln>
                          <a:effectLst/>
                          <a:uLnTx/>
                          <a:uFillTx/>
                        </a:rPr>
                        <a:t>Khuyến khích</a:t>
                      </a:r>
                      <a:endParaRPr kumimoji="0" lang="en-US" sz="105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09804">
                <a:tc>
                  <a:txBody>
                    <a:bodyPr/>
                    <a:lstStyle/>
                    <a:p>
                      <a:pPr algn="ctr"/>
                      <a:r>
                        <a:rPr lang="vi" sz="1050" dirty="0"/>
                        <a:t>10.3.3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050" dirty="0"/>
                        <a:t>Trình kiểm tra cú pháp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050" dirty="0"/>
                        <a:t>Định cấu hình Cổng mặc định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050" u="none" strike="noStrike" kern="1200" cap="none" spc="0" normalizeH="0" baseline="0" noProof="0" dirty="0">
                          <a:ln>
                            <a:noFill/>
                          </a:ln>
                          <a:effectLst/>
                          <a:uLnTx/>
                          <a:uFillTx/>
                        </a:rPr>
                        <a:t>Khuyến khích</a:t>
                      </a:r>
                      <a:endParaRPr kumimoji="0" lang="en-US" sz="105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09804">
                <a:tc>
                  <a:txBody>
                    <a:bodyPr/>
                    <a:lstStyle/>
                    <a:p>
                      <a:pPr algn="ctr"/>
                      <a:r>
                        <a:rPr lang="vi" sz="1050" dirty="0"/>
                        <a:t>10.3.4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 sz="1050" dirty="0"/>
                        <a:t>Quy tắc bảo hiểm tai nạn thuyền viên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050" dirty="0"/>
                        <a:t>Kết nối </a:t>
                      </a:r>
                      <a:r>
                        <a:rPr lang="en-US" sz="1050" dirty="0" smtClean="0"/>
                        <a:t>router </a:t>
                      </a:r>
                      <a:r>
                        <a:rPr lang="vi" sz="1050" dirty="0" smtClean="0"/>
                        <a:t>với </a:t>
                      </a:r>
                      <a:r>
                        <a:rPr lang="vi" sz="1050" dirty="0"/>
                        <a:t>mạng LAN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050" u="none" strike="noStrike" kern="1200" cap="none" spc="0" normalizeH="0" baseline="0" noProof="0" dirty="0">
                          <a:ln>
                            <a:noFill/>
                          </a:ln>
                          <a:effectLst/>
                          <a:uLnTx/>
                          <a:uFillTx/>
                        </a:rPr>
                        <a:t>Khuyến khích</a:t>
                      </a:r>
                      <a:endParaRPr kumimoji="0" lang="en-US" sz="105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09804">
                <a:tc>
                  <a:txBody>
                    <a:bodyPr/>
                    <a:lstStyle/>
                    <a:p>
                      <a:pPr algn="ctr"/>
                      <a:r>
                        <a:rPr lang="vi" sz="1050" dirty="0"/>
                        <a:t>10.3.5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 sz="1050" dirty="0"/>
                        <a:t>Quy tắc bảo hiểm tai nạn thuyền viên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050" dirty="0"/>
                        <a:t>Khắc phục sự cố cổng mặc định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050" u="none" strike="noStrike" kern="1200" cap="none" spc="0" normalizeH="0" baseline="0" noProof="0" dirty="0">
                          <a:ln>
                            <a:noFill/>
                          </a:ln>
                          <a:effectLst/>
                          <a:uLnTx/>
                          <a:uFillTx/>
                        </a:rPr>
                        <a:t>Khuyến khích</a:t>
                      </a:r>
                      <a:endParaRPr kumimoji="0" lang="en-US" sz="105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09804">
                <a:tc>
                  <a:txBody>
                    <a:bodyPr/>
                    <a:lstStyle/>
                    <a:p>
                      <a:pPr algn="ctr"/>
                      <a:r>
                        <a:rPr lang="vi" sz="1050" dirty="0"/>
                        <a:t>10.4.1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 sz="1050" dirty="0"/>
                        <a:t>Băng hình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050" dirty="0"/>
                        <a:t>Sự khác biệt của thiết bị mạng: Phần 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050" b="0" i="0" u="none" strike="noStrike" kern="1200" cap="none" spc="0" normalizeH="0" baseline="0" noProof="0" dirty="0">
                          <a:ln>
                            <a:noFill/>
                          </a:ln>
                          <a:solidFill>
                            <a:srgbClr val="58585B"/>
                          </a:solidFill>
                          <a:effectLst/>
                          <a:uLnTx/>
                          <a:uFillTx/>
                          <a:latin typeface="Arial"/>
                          <a:ea typeface="+mn-ea"/>
                          <a:cs typeface="+mn-cs"/>
                        </a:rPr>
                        <a:t>Khuyến khích</a:t>
                      </a:r>
                    </a:p>
                  </a:txBody>
                  <a:tcPr marL="68580" marR="68580" marT="34290" marB="34290" anchor="ctr"/>
                </a:tc>
                <a:extLst>
                  <a:ext uri="{0D108BD9-81ED-4DB2-BD59-A6C34878D82A}">
                    <a16:rowId xmlns:a16="http://schemas.microsoft.com/office/drawing/2014/main" val="660973199"/>
                  </a:ext>
                </a:extLst>
              </a:tr>
              <a:tr h="309804">
                <a:tc>
                  <a:txBody>
                    <a:bodyPr/>
                    <a:lstStyle/>
                    <a:p>
                      <a:pPr algn="ctr"/>
                      <a:r>
                        <a:rPr lang="vi" sz="1050" dirty="0"/>
                        <a:t>10.4.1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 sz="1050" dirty="0"/>
                        <a:t>Băng hình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050" dirty="0"/>
                        <a:t>Sự khác biệt của thiết bị mạng: Phần 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050" b="0" i="0" u="none" strike="noStrike" kern="1200" cap="none" spc="0" normalizeH="0" baseline="0" noProof="0" dirty="0">
                          <a:ln>
                            <a:noFill/>
                          </a:ln>
                          <a:solidFill>
                            <a:srgbClr val="58585B"/>
                          </a:solidFill>
                          <a:effectLst/>
                          <a:uLnTx/>
                          <a:uFillTx/>
                          <a:latin typeface="Arial"/>
                          <a:ea typeface="+mn-ea"/>
                          <a:cs typeface="+mn-cs"/>
                        </a:rPr>
                        <a:t>Khuyến khích</a:t>
                      </a:r>
                    </a:p>
                  </a:txBody>
                  <a:tcPr marL="68580" marR="68580" marT="34290" marB="34290" anchor="ctr"/>
                </a:tc>
                <a:extLst>
                  <a:ext uri="{0D108BD9-81ED-4DB2-BD59-A6C34878D82A}">
                    <a16:rowId xmlns:a16="http://schemas.microsoft.com/office/drawing/2014/main" val="3700861496"/>
                  </a:ext>
                </a:extLst>
              </a:tr>
              <a:tr h="309804">
                <a:tc>
                  <a:txBody>
                    <a:bodyPr/>
                    <a:lstStyle/>
                    <a:p>
                      <a:pPr algn="ctr"/>
                      <a:r>
                        <a:rPr lang="vi" sz="1050" dirty="0"/>
                        <a:t>10.4.3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 sz="1050" dirty="0"/>
                        <a:t>Quy tắc bảo hiểm tai nạn thuyền viên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050" dirty="0"/>
                        <a:t>Cấu hình thiết bị cơ bản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050" u="none" strike="noStrike" kern="1200" cap="none" spc="0" normalizeH="0" baseline="0" noProof="0" dirty="0">
                          <a:ln>
                            <a:noFill/>
                          </a:ln>
                          <a:effectLst/>
                          <a:uLnTx/>
                          <a:uFillTx/>
                        </a:rPr>
                        <a:t>Khuyến khích</a:t>
                      </a:r>
                      <a:endParaRPr kumimoji="0" lang="en-US" sz="105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09804">
                <a:tc>
                  <a:txBody>
                    <a:bodyPr/>
                    <a:lstStyle/>
                    <a:p>
                      <a:pPr algn="ctr"/>
                      <a:r>
                        <a:rPr lang="vi" sz="1050" dirty="0"/>
                        <a:t>10.4.4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050" dirty="0"/>
                        <a:t>phòng thí nghiệm</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vi" sz="1050" dirty="0"/>
                        <a:t>Xây dựng mạng chuyển mạch và bộ định tuyến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vi" sz="1050" u="none" strike="noStrike" kern="1200" cap="none" spc="0" normalizeH="0" baseline="0" noProof="0" dirty="0">
                          <a:ln>
                            <a:noFill/>
                          </a:ln>
                          <a:effectLst/>
                          <a:uLnTx/>
                          <a:uFillTx/>
                        </a:rPr>
                        <a:t>Khuyến khích</a:t>
                      </a:r>
                      <a:endParaRPr kumimoji="0" lang="en-US" sz="105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 dirty="0"/>
              <a:t>Mô-đun 10: Các phương pháp thực hành tốt nhất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vi" sz="1600" dirty="0"/>
              <a:t>Trước khi dạy Học phần 10, người hướng dẫn nên:</a:t>
            </a:r>
          </a:p>
          <a:p>
            <a:pPr>
              <a:lnSpc>
                <a:spcPct val="85000"/>
              </a:lnSpc>
              <a:spcBef>
                <a:spcPct val="30000"/>
              </a:spcBef>
              <a:buFont typeface="Arial" panose="020B0604020202020204" pitchFamily="34" charset="0"/>
              <a:buChar char="•"/>
            </a:pPr>
            <a:r>
              <a:rPr lang="vi" sz="1600" dirty="0"/>
              <a:t>Xem lại các hoạt động và đánh giá cho mô-đun này.</a:t>
            </a:r>
          </a:p>
          <a:p>
            <a:pPr>
              <a:lnSpc>
                <a:spcPct val="85000"/>
              </a:lnSpc>
              <a:spcBef>
                <a:spcPct val="30000"/>
              </a:spcBef>
              <a:buFont typeface="Arial" panose="020B0604020202020204" pitchFamily="34" charset="0"/>
              <a:buChar char="•"/>
            </a:pPr>
            <a:r>
              <a:rPr lang="vi" sz="1600" dirty="0"/>
              <a:t>Cố gắng đưa ra càng nhiều câu hỏi càng tốt để thu hút học sinh tham gia vào buổi thuyết trình trên lớp..</a:t>
            </a:r>
          </a:p>
          <a:p>
            <a:pPr marL="0" indent="0" eaLnBrk="1" hangingPunct="1">
              <a:lnSpc>
                <a:spcPct val="85000"/>
              </a:lnSpc>
              <a:spcBef>
                <a:spcPct val="30000"/>
              </a:spcBef>
              <a:buNone/>
            </a:pPr>
            <a:r>
              <a:rPr lang="vi" sz="1600" dirty="0"/>
              <a:t>Chủ đề 10.1</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Những nhiệm vụ nào cần được hoàn thành khi định cấu hình </a:t>
            </a:r>
            <a:r>
              <a:rPr lang="en-US" sz="1600" dirty="0" smtClean="0"/>
              <a:t>router </a:t>
            </a:r>
            <a:r>
              <a:rPr lang="vi" sz="1600" dirty="0" smtClean="0"/>
              <a:t>ban </a:t>
            </a:r>
            <a:r>
              <a:rPr lang="vi" sz="1600" dirty="0"/>
              <a:t>đầu?</a:t>
            </a:r>
          </a:p>
          <a:p>
            <a:pPr lvl="2">
              <a:lnSpc>
                <a:spcPct val="85000"/>
              </a:lnSpc>
              <a:spcBef>
                <a:spcPct val="30000"/>
              </a:spcBef>
            </a:pPr>
            <a:r>
              <a:rPr lang="vi" sz="1600" dirty="0"/>
              <a:t>Mục đích của việc định cấu hình thông báo biểu ngữ trên </a:t>
            </a:r>
            <a:r>
              <a:rPr lang="en-US" sz="1600" dirty="0" smtClean="0"/>
              <a:t>router </a:t>
            </a:r>
            <a:r>
              <a:rPr lang="vi" sz="1600" dirty="0" smtClean="0"/>
              <a:t>là </a:t>
            </a:r>
            <a:r>
              <a:rPr lang="vi" sz="1600" dirty="0"/>
              <a:t>gì?</a:t>
            </a:r>
          </a:p>
          <a:p>
            <a:pPr marL="0" indent="0">
              <a:lnSpc>
                <a:spcPct val="85000"/>
              </a:lnSpc>
              <a:spcBef>
                <a:spcPct val="30000"/>
              </a:spcBef>
              <a:buNone/>
            </a:pPr>
            <a:r>
              <a:rPr lang="vi" sz="1600" dirty="0"/>
              <a:t>Chủ đề 10.2</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Lợi ích của việc định cấu hình mô tả trên giao diện </a:t>
            </a:r>
            <a:r>
              <a:rPr lang="en-US" sz="1600" dirty="0" smtClean="0"/>
              <a:t>router </a:t>
            </a:r>
            <a:r>
              <a:rPr lang="vi" sz="1600" dirty="0" smtClean="0"/>
              <a:t>là </a:t>
            </a:r>
            <a:r>
              <a:rPr lang="vi" sz="1600" dirty="0"/>
              <a:t>gì?</a:t>
            </a:r>
          </a:p>
          <a:p>
            <a:pPr lvl="2">
              <a:lnSpc>
                <a:spcPct val="85000"/>
              </a:lnSpc>
              <a:spcBef>
                <a:spcPct val="30000"/>
              </a:spcBef>
            </a:pPr>
            <a:r>
              <a:rPr lang="vi" sz="1600" dirty="0"/>
              <a:t>Một số lệnh hiển thị phổ biến được sử dụng để xác minh cấu hình giao diện </a:t>
            </a:r>
            <a:r>
              <a:rPr lang="en-US" sz="1600" dirty="0" smtClean="0"/>
              <a:t>router </a:t>
            </a:r>
            <a:r>
              <a:rPr lang="vi" sz="1600" dirty="0" smtClean="0"/>
              <a:t>là </a:t>
            </a:r>
            <a:r>
              <a:rPr lang="vi" sz="1600" dirty="0"/>
              <a:t>gì?</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 dirty="0"/>
              <a:t>Mô-đun 10: Các phương pháp thực hành tốt nhất (Tiếp theo)</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vi" sz="1600"/>
              <a:t>Chủ đề </a:t>
            </a:r>
            <a:r>
              <a:rPr lang="vi" sz="1600" dirty="0"/>
              <a:t>10.3</a:t>
            </a:r>
          </a:p>
          <a:p>
            <a:pPr lvl="1">
              <a:lnSpc>
                <a:spcPct val="85000"/>
              </a:lnSpc>
              <a:spcBef>
                <a:spcPct val="30000"/>
              </a:spcBef>
            </a:pPr>
            <a:r>
              <a:rPr lang="vi" sz="1600" dirty="0"/>
              <a:t>Hỏi học sinh hoặc thảo luận trong lớp</a:t>
            </a:r>
          </a:p>
          <a:p>
            <a:pPr lvl="2">
              <a:lnSpc>
                <a:spcPct val="85000"/>
              </a:lnSpc>
              <a:spcBef>
                <a:spcPct val="30000"/>
              </a:spcBef>
            </a:pPr>
            <a:r>
              <a:rPr lang="vi" sz="1600" dirty="0"/>
              <a:t>Thiết bị đầu cuối cần có thông tin gì để liên lạc với các mạng từ xa?</a:t>
            </a:r>
          </a:p>
          <a:p>
            <a:pPr lvl="2">
              <a:lnSpc>
                <a:spcPct val="85000"/>
              </a:lnSpc>
              <a:spcBef>
                <a:spcPct val="30000"/>
              </a:spcBef>
            </a:pPr>
            <a:r>
              <a:rPr lang="vi" sz="1600" dirty="0"/>
              <a:t>Tại sao switch cần được cấu hình với cổng mặc định?</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vi" dirty="0">
                <a:solidFill>
                  <a:schemeClr val="accent5">
                    <a:lumMod val="40000"/>
                    <a:lumOff val="60000"/>
                  </a:schemeClr>
                </a:solidFill>
              </a:rPr>
              <a:t>Giới thiệu về Mạng v7.0 (ITN)</a:t>
            </a:r>
          </a:p>
          <a:p>
            <a:endParaRPr lang="en-US" dirty="0"/>
          </a:p>
        </p:txBody>
      </p:sp>
      <p:sp>
        <p:nvSpPr>
          <p:cNvPr id="6" name="Title 5"/>
          <p:cNvSpPr>
            <a:spLocks noGrp="1"/>
          </p:cNvSpPr>
          <p:nvPr>
            <p:ph type="ctrTitle"/>
          </p:nvPr>
        </p:nvSpPr>
        <p:spPr>
          <a:xfrm>
            <a:off x="469497" y="2316480"/>
            <a:ext cx="6672708" cy="1080143"/>
          </a:xfrm>
        </p:spPr>
        <p:txBody>
          <a:bodyPr/>
          <a:lstStyle/>
          <a:p>
            <a:r>
              <a:rPr lang="vi" dirty="0">
                <a:solidFill>
                  <a:schemeClr val="accent5">
                    <a:lumMod val="40000"/>
                    <a:lumOff val="60000"/>
                  </a:schemeClr>
                </a:solidFill>
              </a:rPr>
              <a:t>Mô-đun 10: Cấu hình </a:t>
            </a:r>
            <a:r>
              <a:rPr lang="en-US" dirty="0" smtClean="0">
                <a:solidFill>
                  <a:schemeClr val="accent5">
                    <a:lumMod val="40000"/>
                    <a:lumOff val="60000"/>
                  </a:schemeClr>
                </a:solidFill>
              </a:rPr>
              <a:t>router </a:t>
            </a:r>
            <a:r>
              <a:rPr lang="vi" dirty="0" smtClean="0">
                <a:solidFill>
                  <a:schemeClr val="accent5">
                    <a:lumMod val="40000"/>
                    <a:lumOff val="60000"/>
                  </a:schemeClr>
                </a:solidFill>
              </a:rPr>
              <a:t>cơ </a:t>
            </a:r>
            <a:r>
              <a:rPr lang="vi" dirty="0">
                <a:solidFill>
                  <a:schemeClr val="accent5">
                    <a:lumMod val="40000"/>
                    <a:lumOff val="60000"/>
                  </a:schemeClr>
                </a:solidFill>
              </a:rPr>
              <a:t>bản</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9308558A85974F8D5AC7AB32B790F0" ma:contentTypeVersion="3" ma:contentTypeDescription="Create a new document." ma:contentTypeScope="" ma:versionID="5105956bcc93a48697a03b71042d2873">
  <xsd:schema xmlns:xsd="http://www.w3.org/2001/XMLSchema" xmlns:xs="http://www.w3.org/2001/XMLSchema" xmlns:p="http://schemas.microsoft.com/office/2006/metadata/properties" xmlns:ns2="d5c25a59-83dc-40d5-bf23-3bcf28443085" targetNamespace="http://schemas.microsoft.com/office/2006/metadata/properties" ma:root="true" ma:fieldsID="8e5a8475a8d9e9b66181b7d5d0347e09" ns2:_="">
    <xsd:import namespace="d5c25a59-83dc-40d5-bf23-3bcf2844308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c25a59-83dc-40d5-bf23-3bcf28443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8558CE-22A0-4C89-9B4B-23E0C141022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5B093F7-ADCB-4E60-9CDE-843A9E30F683}">
  <ds:schemaRefs>
    <ds:schemaRef ds:uri="http://schemas.microsoft.com/sharepoint/v3/contenttype/forms"/>
  </ds:schemaRefs>
</ds:datastoreItem>
</file>

<file path=customXml/itemProps3.xml><?xml version="1.0" encoding="utf-8"?>
<ds:datastoreItem xmlns:ds="http://schemas.openxmlformats.org/officeDocument/2006/customXml" ds:itemID="{7414D088-80A5-4FBA-8A59-013939FCEB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c25a59-83dc-40d5-bf23-3bcf28443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5114</TotalTime>
  <Words>4930</Words>
  <Application>Microsoft Office PowerPoint</Application>
  <PresentationFormat>On-screen Show (16:9)</PresentationFormat>
  <Paragraphs>562</Paragraphs>
  <Slides>39</Slides>
  <Notes>37</Notes>
  <HiddenSlides>8</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Mô-đun 10: Cấu hình router cơ bản</vt:lpstr>
      <vt:lpstr>Tài liệu dành cho giảng viên – Hướng dẫn soạn giáo án Học phần 10</vt:lpstr>
      <vt:lpstr>Những gì mong đợi trong mô-đun này</vt:lpstr>
      <vt:lpstr>Những gì mong đợi trong Mô-đun này (Tiếp theo)</vt:lpstr>
      <vt:lpstr>Kiểm tra việc hiểu của bạn</vt:lpstr>
      <vt:lpstr>Mô-đun 10: Hoạt động</vt:lpstr>
      <vt:lpstr>Mô-đun 10: Các phương pháp thực hành tốt nhất</vt:lpstr>
      <vt:lpstr>Mô-đun 10: Các phương pháp thực hành tốt nhất (Tiếp theo)</vt:lpstr>
      <vt:lpstr>Mô-đun 10: Cấu hình router cơ bản</vt:lpstr>
      <vt:lpstr>Mục tiêu mô-đun</vt:lpstr>
      <vt:lpstr>10.1 Định cấu hình cài đặt router ban đầu</vt:lpstr>
      <vt:lpstr>Định cấu hình cài đặt router ban đầu  Các bước cấu hình router cơ bản</vt:lpstr>
      <vt:lpstr>Định cấu hình Cài đặt router ban đầu  Ví dụ về cấu hình router cơ bản</vt:lpstr>
      <vt:lpstr>Định cấu hình Cài đặt router ban đầu  Packet Tracer – Định cấu hình cài đặt router ban đầu</vt:lpstr>
      <vt:lpstr>10.2 Cấu hình giao diện</vt:lpstr>
      <vt:lpstr>Cấu hình giao diện  Cấu hình giao diện bộ định tuyến</vt:lpstr>
      <vt:lpstr>Cấu hình giao diện  Cấu hình giao diện router Ví dụ</vt:lpstr>
      <vt:lpstr>Cấu hình giao diện  Ví dụ cấu hình giao diện router (Tiếp theo)</vt:lpstr>
      <vt:lpstr>Định cấu hình giao diện  Xác minh cấu hình giao diện</vt:lpstr>
      <vt:lpstr>Định cấu hình giao diện  Định cấu hình lệnh xác minh</vt:lpstr>
      <vt:lpstr>Cấu hình giao diện  Cấu hình các lệnh xác minh (Tiếp theo)</vt:lpstr>
      <vt:lpstr>Cấu hình giao diện  Cấu hình các lệnh xác minh (Tiếp theo)</vt:lpstr>
      <vt:lpstr>Cấu hình giao diện  Cấu hình các lệnh xác minh (Tiếp theo)</vt:lpstr>
      <vt:lpstr>Cấu hình giao diện  Cấu hình các lệnh xác minh (Tiếp theo)</vt:lpstr>
      <vt:lpstr>Cấu hình giao diện  Cấu hình các lệnh xác minh (Tiếp theo)</vt:lpstr>
      <vt:lpstr>10.3 Cấu hình Cổng mặc định</vt:lpstr>
      <vt:lpstr>Định cấu hình Cổng mặc  định Cổng mặc định trên máy chủ</vt:lpstr>
      <vt:lpstr>Định cấu hình Cổng mặc  định Cổng mặc định trên Switch</vt:lpstr>
      <vt:lpstr>Định cấu hình Cài đặt router ban đầu  Packet Tracer – Kết nối router với mạng LAN</vt:lpstr>
      <vt:lpstr>Định cấu hình Cài đặt router ban đầu  Packet Tracer – Khắc phục sự cố cổng mặc định</vt:lpstr>
      <vt:lpstr>10.4 Thực hành và kiểm tra mô-đun</vt:lpstr>
      <vt:lpstr>Thực hành và Câu đố theo Mô-đun  – Sự khác biệt của Thiết bị Mạng: Phần 1</vt:lpstr>
      <vt:lpstr>Thực hành và Câu đố theo Mô-đun  – Sự khác biệt của Thiết bị Mạng: Phần 2</vt:lpstr>
      <vt:lpstr>Định cấu hình Cài đặt router ban đầu  Packet Tracer – Cấu hình thiết bị cơ bản</vt:lpstr>
      <vt:lpstr>Định cấu hình Phòng thí nghiệm cài đặt router ban đầu  – Xây dựng mạng chuyển mạch và bộ định tuyến</vt:lpstr>
      <vt:lpstr>Thực hành mô-đun và bài kiểm tra  Tôi đã học được gì trong mô-đun này?</vt:lpstr>
      <vt:lpstr>Thực hành và kiểm tra mô-đun  Tôi đã học được gì trong mô-đun này (Tiếp theo)?</vt:lpstr>
      <vt:lpstr>Mô-đun 10: Cấu hình router cơ bản  Điều khoản và lệnh mới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hp</cp:lastModifiedBy>
  <cp:revision>223</cp:revision>
  <dcterms:created xsi:type="dcterms:W3CDTF">2019-10-18T06:21:22Z</dcterms:created>
  <dcterms:modified xsi:type="dcterms:W3CDTF">2024-01-23T10:33:24Z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0x010100679308558A85974F8D5AC7AB32B790F0</vt:lpwstr>
  </property>
</Properties>
</file>