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3.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5.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26.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tags/tag29.xml" ContentType="application/vnd.openxmlformats-officedocument.presentationml.tags+xml"/>
  <Override PartName="/ppt/notesSlides/notesSlide71.xml" ContentType="application/vnd.openxmlformats-officedocument.presentationml.notesSlide+xml"/>
  <Override PartName="/ppt/tags/tag30.xml" ContentType="application/vnd.openxmlformats-officedocument.presentationml.tags+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80"/>
  </p:notesMasterIdLst>
  <p:sldIdLst>
    <p:sldId id="513" r:id="rId5"/>
    <p:sldId id="730" r:id="rId6"/>
    <p:sldId id="1158" r:id="rId7"/>
    <p:sldId id="1159" r:id="rId8"/>
    <p:sldId id="1053" r:id="rId9"/>
    <p:sldId id="763" r:id="rId10"/>
    <p:sldId id="1094" r:id="rId11"/>
    <p:sldId id="1151" r:id="rId12"/>
    <p:sldId id="1052" r:id="rId13"/>
    <p:sldId id="1069" r:id="rId14"/>
    <p:sldId id="1160" r:id="rId15"/>
    <p:sldId id="1152" r:id="rId16"/>
    <p:sldId id="1153" r:id="rId17"/>
    <p:sldId id="876" r:id="rId18"/>
    <p:sldId id="1096" r:id="rId19"/>
    <p:sldId id="759" r:id="rId20"/>
    <p:sldId id="1054" r:id="rId21"/>
    <p:sldId id="1098" r:id="rId22"/>
    <p:sldId id="1099" r:id="rId23"/>
    <p:sldId id="1100" r:id="rId24"/>
    <p:sldId id="1101" r:id="rId25"/>
    <p:sldId id="1102" r:id="rId26"/>
    <p:sldId id="1161" r:id="rId27"/>
    <p:sldId id="1056" r:id="rId28"/>
    <p:sldId id="1103" r:id="rId29"/>
    <p:sldId id="1104" r:id="rId30"/>
    <p:sldId id="1106" r:id="rId31"/>
    <p:sldId id="1111" r:id="rId32"/>
    <p:sldId id="1118" r:id="rId33"/>
    <p:sldId id="1125" r:id="rId34"/>
    <p:sldId id="1126" r:id="rId35"/>
    <p:sldId id="1127" r:id="rId36"/>
    <p:sldId id="1128" r:id="rId37"/>
    <p:sldId id="1112" r:id="rId38"/>
    <p:sldId id="1119" r:id="rId39"/>
    <p:sldId id="1129" r:id="rId40"/>
    <p:sldId id="1130" r:id="rId41"/>
    <p:sldId id="1162" r:id="rId42"/>
    <p:sldId id="1113" r:id="rId43"/>
    <p:sldId id="1120" r:id="rId44"/>
    <p:sldId id="1150" r:id="rId45"/>
    <p:sldId id="1131" r:id="rId46"/>
    <p:sldId id="1132" r:id="rId47"/>
    <p:sldId id="1133" r:id="rId48"/>
    <p:sldId id="1135" r:id="rId49"/>
    <p:sldId id="1114" r:id="rId50"/>
    <p:sldId id="1121" r:id="rId51"/>
    <p:sldId id="1137" r:id="rId52"/>
    <p:sldId id="1138" r:id="rId53"/>
    <p:sldId id="1139" r:id="rId54"/>
    <p:sldId id="1140" r:id="rId55"/>
    <p:sldId id="1115" r:id="rId56"/>
    <p:sldId id="1122" r:id="rId57"/>
    <p:sldId id="1141" r:id="rId58"/>
    <p:sldId id="1142" r:id="rId59"/>
    <p:sldId id="1143" r:id="rId60"/>
    <p:sldId id="1116" r:id="rId61"/>
    <p:sldId id="1123" r:id="rId62"/>
    <p:sldId id="1144" r:id="rId63"/>
    <p:sldId id="1145" r:id="rId64"/>
    <p:sldId id="1154" r:id="rId65"/>
    <p:sldId id="1146" r:id="rId66"/>
    <p:sldId id="1147" r:id="rId67"/>
    <p:sldId id="1117" r:id="rId68"/>
    <p:sldId id="1124" r:id="rId69"/>
    <p:sldId id="1148" r:id="rId70"/>
    <p:sldId id="1149" r:id="rId71"/>
    <p:sldId id="957" r:id="rId72"/>
    <p:sldId id="1155" r:id="rId73"/>
    <p:sldId id="1156" r:id="rId74"/>
    <p:sldId id="958" r:id="rId75"/>
    <p:sldId id="1157" r:id="rId76"/>
    <p:sldId id="874" r:id="rId77"/>
    <p:sldId id="1163" r:id="rId78"/>
    <p:sldId id="291" r:id="rId79"/>
  </p:sldIdLst>
  <p:sldSz cx="9144000" cy="5143500" type="screen16x9"/>
  <p:notesSz cx="6858000" cy="9144000"/>
  <p:custDataLst>
    <p:tags r:id="rId81"/>
  </p:custDataLst>
  <p:defaultTextStyle>
    <a:defPPr>
      <a:defRPr lang="vi"/>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AFE8FB"/>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3979" autoAdjust="0"/>
  </p:normalViewPr>
  <p:slideViewPr>
    <p:cSldViewPr snapToGrid="0" showGuides="1">
      <p:cViewPr varScale="1">
        <p:scale>
          <a:sx n="91" d="100"/>
          <a:sy n="91" d="100"/>
        </p:scale>
        <p:origin x="712" y="5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commentAuthors" Target="commentAuthor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tags" Target="tags/tag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26/01/2024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b="0" dirty="0"/>
              <a:t>Chương trình Học </a:t>
            </a:r>
            <a:r>
              <a:rPr lang="vi" b="0"/>
              <a:t>viện </a:t>
            </a:r>
            <a:r>
              <a:rPr lang="vi" b="0" smtClean="0"/>
              <a:t>Mạng Cisco</a:t>
            </a:r>
            <a:endParaRPr lang="vi" b="0" dirty="0"/>
          </a:p>
          <a:p>
            <a:pPr>
              <a:buFontTx/>
              <a:buNone/>
            </a:pPr>
            <a:r>
              <a:rPr lang="vi" b="0" baseline="0" dirty="0"/>
              <a:t>Giới thiệu </a:t>
            </a:r>
            <a:r>
              <a:rPr lang="vi" b="0" baseline="0"/>
              <a:t>về </a:t>
            </a:r>
            <a:r>
              <a:rPr lang="vi" b="0" baseline="0" smtClean="0"/>
              <a:t>Mạng v </a:t>
            </a:r>
            <a:r>
              <a:rPr lang="vi" b="0" dirty="0"/>
              <a:t>7.0 (ITN)</a:t>
            </a:r>
          </a:p>
          <a:p>
            <a:pPr>
              <a:buFontTx/>
              <a:buNone/>
            </a:pPr>
            <a:r>
              <a:rPr lang="vi" dirty="0">
                <a:solidFill>
                  <a:schemeClr val="accent5">
                    <a:lumMod val="40000"/>
                    <a:lumOff val="60000"/>
                  </a:schemeClr>
                </a:solidFill>
              </a:rPr>
              <a:t>Mô-đun 11: Đánh địa chỉ IPv4</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b="0" dirty="0"/>
              <a:t>Chương trình Học </a:t>
            </a:r>
            <a:r>
              <a:rPr lang="vi" b="0"/>
              <a:t>viện </a:t>
            </a:r>
            <a:r>
              <a:rPr lang="vi" b="0" smtClean="0"/>
              <a:t>Mạng Cisco</a:t>
            </a:r>
            <a:endParaRPr lang="vi" b="0" dirty="0"/>
          </a:p>
          <a:p>
            <a:pPr>
              <a:buFontTx/>
              <a:buNone/>
            </a:pPr>
            <a:r>
              <a:rPr lang="vi" b="0" baseline="0" dirty="0"/>
              <a:t>Giới thiệu </a:t>
            </a:r>
            <a:r>
              <a:rPr lang="vi" b="0" baseline="0"/>
              <a:t>về </a:t>
            </a:r>
            <a:r>
              <a:rPr lang="vi" b="0" baseline="0" smtClean="0"/>
              <a:t>Mạng v </a:t>
            </a:r>
            <a:r>
              <a:rPr lang="vi" b="0" dirty="0"/>
              <a:t>7.0 (ITN)</a:t>
            </a:r>
          </a:p>
          <a:p>
            <a:r>
              <a:rPr lang="vi" dirty="0">
                <a:solidFill>
                  <a:schemeClr val="accent5">
                    <a:lumMod val="40000"/>
                    <a:lumOff val="60000"/>
                  </a:schemeClr>
                </a:solidFill>
              </a:rPr>
              <a:t>Mô-đun 11: Đánh địa chỉ IPv4</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vi" sz="1200" dirty="0">
                <a:solidFill>
                  <a:schemeClr val="accent5">
                    <a:lumMod val="40000"/>
                    <a:lumOff val="60000"/>
                  </a:schemeClr>
                </a:solidFill>
              </a:rPr>
              <a:t>11 </a:t>
            </a:r>
            <a:r>
              <a:rPr lang="vi" sz="1200" baseline="0" dirty="0">
                <a:solidFill>
                  <a:schemeClr val="accent5">
                    <a:lumMod val="40000"/>
                    <a:lumOff val="60000"/>
                  </a:schemeClr>
                </a:solidFill>
              </a:rPr>
              <a:t>– </a:t>
            </a:r>
            <a:r>
              <a:rPr lang="vi" sz="1200" dirty="0">
                <a:solidFill>
                  <a:schemeClr val="accent5">
                    <a:lumMod val="40000"/>
                    <a:lumOff val="60000"/>
                  </a:schemeClr>
                </a:solidFill>
              </a:rPr>
              <a:t>Địa chỉ IPv4</a:t>
            </a:r>
            <a:endParaRPr lang="en-US" dirty="0"/>
          </a:p>
          <a:p>
            <a:pPr>
              <a:buFontTx/>
              <a:buNone/>
            </a:pPr>
            <a:r>
              <a:rPr lang="vi" sz="1200" b="0" dirty="0"/>
              <a:t>11.0 – Giới thiệu</a:t>
            </a:r>
            <a:endParaRPr lang="en-GB" b="0" dirty="0"/>
          </a:p>
          <a:p>
            <a:pPr>
              <a:lnSpc>
                <a:spcPct val="80000"/>
              </a:lnSpc>
              <a:buFontTx/>
              <a:buNone/>
            </a:pPr>
            <a:r>
              <a:rPr lang="vi" sz="1200" kern="1200" dirty="0">
                <a:solidFill>
                  <a:schemeClr val="tx1"/>
                </a:solidFill>
                <a:latin typeface="Arial" charset="0"/>
                <a:ea typeface="ＭＳ Ｐゴシック" charset="0"/>
                <a:cs typeface="ＭＳ Ｐゴシック" charset="0"/>
              </a:rPr>
              <a:t>11.0.2 – </a:t>
            </a:r>
            <a:r>
              <a:rPr lang="vi" sz="1200" kern="1200" baseline="0" dirty="0">
                <a:solidFill>
                  <a:schemeClr val="tx1"/>
                </a:solidFill>
                <a:latin typeface="+mn-lt"/>
                <a:ea typeface="+mn-ea"/>
                <a:cs typeface="+mn-cs"/>
              </a:rPr>
              <a:t>Tôi sẽ học để làm </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sz="1200" dirty="0">
                <a:solidFill>
                  <a:schemeClr val="accent5">
                    <a:lumMod val="40000"/>
                    <a:lumOff val="60000"/>
                  </a:schemeClr>
                </a:solidFill>
              </a:rPr>
              <a:t>11 </a:t>
            </a:r>
            <a:r>
              <a:rPr lang="vi" sz="1200" baseline="0" dirty="0">
                <a:solidFill>
                  <a:schemeClr val="accent5">
                    <a:lumMod val="40000"/>
                    <a:lumOff val="60000"/>
                  </a:schemeClr>
                </a:solidFill>
              </a:rPr>
              <a:t>– </a:t>
            </a:r>
            <a:r>
              <a:rPr lang="vi" sz="1200" dirty="0">
                <a:solidFill>
                  <a:schemeClr val="accent5">
                    <a:lumMod val="40000"/>
                    <a:lumOff val="60000"/>
                  </a:schemeClr>
                </a:solidFill>
              </a:rPr>
              <a:t>Địa chỉ IPv4</a:t>
            </a:r>
            <a:endParaRPr lang="en-US" dirty="0"/>
          </a:p>
          <a:p>
            <a:pPr>
              <a:buFontTx/>
              <a:buNone/>
            </a:pPr>
            <a:r>
              <a:rPr lang="vi" sz="1200" b="0" dirty="0"/>
              <a:t>11.1 – </a:t>
            </a:r>
            <a:r>
              <a:rPr lang="vi" dirty="0"/>
              <a:t>Cấu trúc địa chỉ IPv4</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sz="1200" dirty="0">
                <a:solidFill>
                  <a:schemeClr val="accent5">
                    <a:lumMod val="40000"/>
                    <a:lumOff val="60000"/>
                  </a:schemeClr>
                </a:solidFill>
              </a:rPr>
              <a:t>11 </a:t>
            </a:r>
            <a:r>
              <a:rPr lang="vi" sz="1200" baseline="0" dirty="0">
                <a:solidFill>
                  <a:schemeClr val="accent5">
                    <a:lumMod val="40000"/>
                    <a:lumOff val="60000"/>
                  </a:schemeClr>
                </a:solidFill>
              </a:rPr>
              <a:t>– </a:t>
            </a:r>
            <a:r>
              <a:rPr lang="vi" sz="1200" dirty="0">
                <a:solidFill>
                  <a:schemeClr val="accent5">
                    <a:lumMod val="40000"/>
                    <a:lumOff val="60000"/>
                  </a:schemeClr>
                </a:solidFill>
              </a:rPr>
              <a:t>Địa chỉ IPv4</a:t>
            </a:r>
            <a:endParaRPr lang="en-US" dirty="0"/>
          </a:p>
          <a:p>
            <a:r>
              <a:rPr lang="vi" dirty="0"/>
              <a:t>11.1 – Cấu trúc địa chỉ IPv4</a:t>
            </a:r>
          </a:p>
          <a:p>
            <a:r>
              <a:rPr lang="vi" dirty="0"/>
              <a:t>11.1.1 – </a:t>
            </a:r>
            <a:r>
              <a:rPr lang="vi"/>
              <a:t>Phần </a:t>
            </a:r>
            <a:r>
              <a:rPr lang="vi" smtClean="0"/>
              <a:t>mạng và </a:t>
            </a:r>
            <a:r>
              <a:rPr lang="en-US" dirty="0" smtClean="0"/>
              <a:t>Host</a:t>
            </a:r>
            <a:endParaRPr lang="vi"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sz="1200" dirty="0">
                <a:solidFill>
                  <a:schemeClr val="accent5">
                    <a:lumMod val="40000"/>
                    <a:lumOff val="60000"/>
                  </a:schemeClr>
                </a:solidFill>
              </a:rPr>
              <a:t>11 </a:t>
            </a:r>
            <a:r>
              <a:rPr lang="vi" sz="1200" baseline="0" dirty="0">
                <a:solidFill>
                  <a:schemeClr val="accent5">
                    <a:lumMod val="40000"/>
                    <a:lumOff val="60000"/>
                  </a:schemeClr>
                </a:solidFill>
              </a:rPr>
              <a:t>– </a:t>
            </a:r>
            <a:r>
              <a:rPr lang="vi" sz="1200" dirty="0">
                <a:solidFill>
                  <a:schemeClr val="accent5">
                    <a:lumMod val="40000"/>
                    <a:lumOff val="60000"/>
                  </a:schemeClr>
                </a:solidFill>
              </a:rPr>
              <a:t>Địa chỉ IPv4</a:t>
            </a:r>
            <a:endParaRPr lang="en-US" dirty="0"/>
          </a:p>
          <a:p>
            <a:r>
              <a:rPr lang="vi" dirty="0"/>
              <a:t>11.1 – Cấu trúc địa chỉ IPv4</a:t>
            </a:r>
          </a:p>
          <a:p>
            <a:r>
              <a:rPr lang="vi" dirty="0"/>
              <a:t>11.1.2 – </a:t>
            </a:r>
            <a:r>
              <a:rPr lang="en-US" dirty="0" smtClean="0"/>
              <a:t>subnet mark</a:t>
            </a:r>
            <a:endParaRPr lang="vi"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sz="1200" dirty="0">
                <a:solidFill>
                  <a:schemeClr val="accent5">
                    <a:lumMod val="40000"/>
                    <a:lumOff val="60000"/>
                  </a:schemeClr>
                </a:solidFill>
              </a:rPr>
              <a:t>11 </a:t>
            </a:r>
            <a:r>
              <a:rPr lang="vi" sz="1200" baseline="0" dirty="0">
                <a:solidFill>
                  <a:schemeClr val="accent5">
                    <a:lumMod val="40000"/>
                    <a:lumOff val="60000"/>
                  </a:schemeClr>
                </a:solidFill>
              </a:rPr>
              <a:t>– </a:t>
            </a:r>
            <a:r>
              <a:rPr lang="vi" sz="1200" dirty="0">
                <a:solidFill>
                  <a:schemeClr val="accent5">
                    <a:lumMod val="40000"/>
                    <a:lumOff val="60000"/>
                  </a:schemeClr>
                </a:solidFill>
              </a:rPr>
              <a:t>Địa chỉ IPv4</a:t>
            </a:r>
            <a:endParaRPr lang="en-US" dirty="0"/>
          </a:p>
          <a:p>
            <a:r>
              <a:rPr lang="vi" dirty="0"/>
              <a:t>11.1 – Cấu trúc địa chỉ IPv4</a:t>
            </a:r>
          </a:p>
          <a:p>
            <a:r>
              <a:rPr lang="vi" dirty="0"/>
              <a:t>11.1.3 – Độ dài tiền tố</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sz="1200" dirty="0">
                <a:solidFill>
                  <a:schemeClr val="accent5">
                    <a:lumMod val="40000"/>
                    <a:lumOff val="60000"/>
                  </a:schemeClr>
                </a:solidFill>
              </a:rPr>
              <a:t>11 </a:t>
            </a:r>
            <a:r>
              <a:rPr lang="vi" sz="1200" baseline="0" dirty="0">
                <a:solidFill>
                  <a:schemeClr val="accent5">
                    <a:lumMod val="40000"/>
                    <a:lumOff val="60000"/>
                  </a:schemeClr>
                </a:solidFill>
              </a:rPr>
              <a:t>– </a:t>
            </a:r>
            <a:r>
              <a:rPr lang="vi" sz="1200" dirty="0">
                <a:solidFill>
                  <a:schemeClr val="accent5">
                    <a:lumMod val="40000"/>
                    <a:lumOff val="60000"/>
                  </a:schemeClr>
                </a:solidFill>
              </a:rPr>
              <a:t>Địa chỉ IPv4</a:t>
            </a:r>
            <a:endParaRPr lang="en-US" dirty="0"/>
          </a:p>
          <a:p>
            <a:r>
              <a:rPr lang="vi" dirty="0"/>
              <a:t>11.1 – Cấu trúc địa chỉ IPv4</a:t>
            </a:r>
          </a:p>
          <a:p>
            <a:r>
              <a:rPr lang="vi" dirty="0"/>
              <a:t>11.1.4 – Xác định mạng: Logic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11.1 – Cấu trúc địa chỉ IPv4</a:t>
            </a:r>
          </a:p>
          <a:p>
            <a:r>
              <a:rPr lang="vi" dirty="0"/>
              <a:t>11.1.5 – Video – Địa chỉ mạng, </a:t>
            </a:r>
            <a:r>
              <a:rPr lang="en-US" dirty="0" smtClean="0"/>
              <a:t>Host</a:t>
            </a:r>
            <a:r>
              <a:rPr lang="vi" dirty="0" smtClean="0"/>
              <a:t> </a:t>
            </a:r>
            <a:r>
              <a:rPr lang="vi" dirty="0"/>
              <a:t>và quảng bá</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11.1 – Cấu trúc địa chỉ IPv4</a:t>
            </a:r>
          </a:p>
          <a:p>
            <a:r>
              <a:rPr lang="vi" dirty="0"/>
              <a:t>11.1.6 – Địa chỉ mạng, </a:t>
            </a:r>
            <a:r>
              <a:rPr lang="en-US" dirty="0" smtClean="0"/>
              <a:t>Host</a:t>
            </a:r>
            <a:r>
              <a:rPr lang="vi" dirty="0" smtClean="0"/>
              <a:t> </a:t>
            </a:r>
            <a:r>
              <a:rPr lang="vi" dirty="0"/>
              <a:t>và quảng bá</a:t>
            </a:r>
          </a:p>
          <a:p>
            <a:r>
              <a:rPr lang="vi" dirty="0"/>
              <a:t>11.1.7 – Hoạt động – ANDing để xác định địa chỉ mạng</a:t>
            </a:r>
          </a:p>
          <a:p>
            <a:r>
              <a:rPr lang="vi" dirty="0"/>
              <a:t>11.1.8 – Kiểm tra hiểu biết của bạn - Cấu trúc địa chỉ IPv4</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11.1 – Cấu trúc địa chỉ IPv4</a:t>
            </a:r>
          </a:p>
          <a:p>
            <a:r>
              <a:rPr lang="vi" dirty="0"/>
              <a:t>11.1.6 – Địa chỉ mạng, </a:t>
            </a:r>
            <a:r>
              <a:rPr lang="en-US" dirty="0" smtClean="0"/>
              <a:t>Host</a:t>
            </a:r>
            <a:r>
              <a:rPr lang="vi" dirty="0" smtClean="0"/>
              <a:t> </a:t>
            </a:r>
            <a:r>
              <a:rPr lang="vi" dirty="0"/>
              <a:t>và quảng bá</a:t>
            </a:r>
          </a:p>
          <a:p>
            <a:r>
              <a:rPr lang="vi" dirty="0"/>
              <a:t>11.1.7 – Hoạt động – ANDing để xác định địa chỉ mạng</a:t>
            </a:r>
          </a:p>
          <a:p>
            <a:r>
              <a:rPr lang="vi" dirty="0"/>
              <a:t>11.1.8 – Kiểm tra hiểu biết của bạn - Cấu trúc địa chỉ IPv4</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212435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11.2 – IPv4 Unicast, Broadcast và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11.2 – IPv4 Unicast, Broadcast và Multicast</a:t>
            </a:r>
          </a:p>
          <a:p>
            <a:r>
              <a:rPr lang="vi" dirty="0"/>
              <a:t>11.2.1 – Đơn hướng</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11.2 – IPv4 Unicast, Broadcast và Multicast</a:t>
            </a:r>
          </a:p>
          <a:p>
            <a:r>
              <a:rPr lang="vi" dirty="0"/>
              <a:t>11.2.2 – Phát sóng</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11.2 – IPv4 Unicast, Broadcast và Multicast</a:t>
            </a:r>
          </a:p>
          <a:p>
            <a:r>
              <a:rPr lang="vi" dirty="0"/>
              <a:t>11.2.3 – Đa hướng</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11.2.4 – </a:t>
            </a:r>
            <a:r>
              <a:rPr lang="vi" sz="1200" b="0" i="0" kern="1200" dirty="0">
                <a:solidFill>
                  <a:schemeClr val="tx1"/>
                </a:solidFill>
                <a:effectLst/>
                <a:latin typeface="+mn-lt"/>
                <a:ea typeface="+mn-ea"/>
                <a:cs typeface="+mn-cs"/>
              </a:rPr>
              <a:t>Hoạt động - Unicast, Broadcast hoặc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11.3 – Các loại địa chỉ IPv4</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11.3 – Các loại địa chỉ IPv4</a:t>
            </a:r>
            <a:endParaRPr lang="en-US" dirty="0"/>
          </a:p>
          <a:p>
            <a:r>
              <a:rPr lang="vi" dirty="0"/>
              <a:t>11.3.1 – Địa chỉ IPv4 công cộng và riêng tư</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11.3 – Các loại địa chỉ IPv4</a:t>
            </a:r>
            <a:endParaRPr lang="en-US" dirty="0"/>
          </a:p>
          <a:p>
            <a:r>
              <a:rPr lang="vi" dirty="0"/>
              <a:t>11.3.2 – Định tuyến tới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11.3.3 – </a:t>
            </a:r>
            <a:r>
              <a:rPr lang="vi" sz="1200" b="0" i="0" kern="1200" dirty="0">
                <a:solidFill>
                  <a:schemeClr val="tx1"/>
                </a:solidFill>
                <a:effectLst/>
                <a:latin typeface="+mn-lt"/>
                <a:ea typeface="+mn-ea"/>
                <a:cs typeface="+mn-cs"/>
              </a:rPr>
              <a:t>Hoạt động - Truyền hoặc chặn địa chỉ IPv4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11.3 – Các loại địa chỉ IPv4</a:t>
            </a:r>
            <a:endParaRPr lang="en-US" dirty="0"/>
          </a:p>
          <a:p>
            <a:r>
              <a:rPr lang="vi" dirty="0"/>
              <a:t>11.3.4 – Địa chỉ IPv4 sử dụng đặc biệt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11.3 – Các loại địa chỉ IPv4</a:t>
            </a:r>
            <a:endParaRPr lang="en-US" dirty="0"/>
          </a:p>
          <a:p>
            <a:r>
              <a:rPr lang="vi" dirty="0"/>
              <a:t>11.3.5 – Địa chỉ phân loại kế thừa</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11.3 – Các loại địa chỉ IPv4</a:t>
            </a:r>
            <a:endParaRPr lang="en-US" dirty="0"/>
          </a:p>
          <a:p>
            <a:r>
              <a:rPr lang="vi" dirty="0"/>
              <a:t>11.3.6 – Gán địa chỉ IP</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11.3.7 – </a:t>
            </a:r>
            <a:r>
              <a:rPr lang="vi" sz="1200" b="0" i="0" kern="1200" dirty="0">
                <a:solidFill>
                  <a:schemeClr val="tx1"/>
                </a:solidFill>
                <a:effectLst/>
                <a:latin typeface="+mn-lt"/>
                <a:ea typeface="+mn-ea"/>
                <a:cs typeface="+mn-cs"/>
              </a:rPr>
              <a:t>Hoạt động - Địa chỉ IPv4 công khai hoặc riêng tư</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11.3.8 – </a:t>
            </a:r>
            <a:r>
              <a:rPr lang="vi" sz="1200" b="0" i="0" kern="1200" dirty="0">
                <a:solidFill>
                  <a:schemeClr val="tx1"/>
                </a:solidFill>
                <a:effectLst/>
                <a:latin typeface="+mn-lt"/>
                <a:ea typeface="+mn-ea"/>
                <a:cs typeface="+mn-cs"/>
              </a:rPr>
              <a:t>Kiểm tra hiểu biết của bạn - Các loại địa chỉ IPv4</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11.4 – Phân đoạn mạng</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11.4 – Phân đoạn mạng</a:t>
            </a:r>
          </a:p>
          <a:p>
            <a:r>
              <a:rPr lang="vi" dirty="0"/>
              <a:t>11.4.1 – Miền phát sóng và phân đoạn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11.4 – Phân đoạn mạng</a:t>
            </a:r>
          </a:p>
          <a:p>
            <a:r>
              <a:rPr lang="vi" dirty="0"/>
              <a:t>11.4.2 – Sự cố với miền phát sóng lớn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11.4 – Phân đoạn mạng</a:t>
            </a:r>
          </a:p>
          <a:p>
            <a:r>
              <a:rPr lang="vi" dirty="0"/>
              <a:t>11.4.3 – Lý do phân đoạn mạng</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11.4.4 – </a:t>
            </a:r>
            <a:r>
              <a:rPr lang="vi" sz="1200" b="0" i="0" kern="1200" dirty="0">
                <a:solidFill>
                  <a:schemeClr val="tx1"/>
                </a:solidFill>
                <a:effectLst/>
                <a:latin typeface="+mn-lt"/>
                <a:ea typeface="+mn-ea"/>
                <a:cs typeface="+mn-cs"/>
              </a:rPr>
              <a:t>Kiểm tra hiểu biết của bạn - Phân đoạn mạng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11.4 – Phân đoạn mạng</a:t>
            </a:r>
          </a:p>
          <a:p>
            <a:r>
              <a:rPr lang="vi" dirty="0"/>
              <a:t>11.4.3 – Lý do phân đoạn mạng</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11.4.4 – </a:t>
            </a:r>
            <a:r>
              <a:rPr lang="vi" sz="1200" b="0" i="0" kern="1200" dirty="0">
                <a:solidFill>
                  <a:schemeClr val="tx1"/>
                </a:solidFill>
                <a:effectLst/>
                <a:latin typeface="+mn-lt"/>
                <a:ea typeface="+mn-ea"/>
                <a:cs typeface="+mn-cs"/>
              </a:rPr>
              <a:t>Kiểm tra hiểu biết của bạn - Phân đoạn mạng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257233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11.5 </a:t>
            </a:r>
            <a:r>
              <a:rPr lang="vi"/>
              <a:t>– </a:t>
            </a:r>
            <a:r>
              <a:rPr lang="vi" smtClean="0"/>
              <a:t>Mạng con </a:t>
            </a:r>
            <a:r>
              <a:rPr lang="vi"/>
              <a:t>một </a:t>
            </a:r>
            <a:r>
              <a:rPr lang="vi" smtClean="0"/>
              <a:t>mạng IPv4</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11.5 </a:t>
            </a:r>
            <a:r>
              <a:rPr lang="vi"/>
              <a:t>– </a:t>
            </a:r>
            <a:r>
              <a:rPr lang="vi" smtClean="0"/>
              <a:t>Mạng con </a:t>
            </a:r>
            <a:r>
              <a:rPr lang="vi"/>
              <a:t>một </a:t>
            </a:r>
            <a:r>
              <a:rPr lang="vi" smtClean="0"/>
              <a:t>mạng IPv4</a:t>
            </a:r>
            <a:endParaRPr lang="en-US" dirty="0"/>
          </a:p>
          <a:p>
            <a:r>
              <a:rPr lang="vi" dirty="0"/>
              <a:t>11.5.1 </a:t>
            </a:r>
            <a:r>
              <a:rPr lang="vi"/>
              <a:t>– </a:t>
            </a:r>
            <a:r>
              <a:rPr lang="vi" smtClean="0"/>
              <a:t>Mạng con </a:t>
            </a:r>
            <a:r>
              <a:rPr lang="vi" dirty="0"/>
              <a:t>trên ranh giới Octet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11.5 </a:t>
            </a:r>
            <a:r>
              <a:rPr lang="vi"/>
              <a:t>– </a:t>
            </a:r>
            <a:r>
              <a:rPr lang="vi" smtClean="0"/>
              <a:t>Mạng con </a:t>
            </a:r>
            <a:r>
              <a:rPr lang="vi"/>
              <a:t>một </a:t>
            </a:r>
            <a:r>
              <a:rPr lang="vi" smtClean="0"/>
              <a:t>mạng IPv4</a:t>
            </a:r>
            <a:endParaRPr lang="en-US" dirty="0"/>
          </a:p>
          <a:p>
            <a:r>
              <a:rPr lang="vi" dirty="0"/>
              <a:t>11.5.1 </a:t>
            </a:r>
            <a:r>
              <a:rPr lang="vi"/>
              <a:t>– </a:t>
            </a:r>
            <a:r>
              <a:rPr lang="vi" smtClean="0"/>
              <a:t>Mạng con </a:t>
            </a:r>
            <a:r>
              <a:rPr lang="vi" dirty="0"/>
              <a:t>trên ranh giới Octet (Tiếp theo)</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11.5 </a:t>
            </a:r>
            <a:r>
              <a:rPr lang="vi"/>
              <a:t>– </a:t>
            </a:r>
            <a:r>
              <a:rPr lang="vi" smtClean="0"/>
              <a:t>Mạng con </a:t>
            </a:r>
            <a:r>
              <a:rPr lang="vi"/>
              <a:t>một </a:t>
            </a:r>
            <a:r>
              <a:rPr lang="vi" smtClean="0"/>
              <a:t>mạng IPv4</a:t>
            </a:r>
            <a:endParaRPr lang="en-US" dirty="0"/>
          </a:p>
          <a:p>
            <a:r>
              <a:rPr lang="vi" dirty="0"/>
              <a:t>11.5.2 </a:t>
            </a:r>
            <a:r>
              <a:rPr lang="vi"/>
              <a:t>– </a:t>
            </a:r>
            <a:r>
              <a:rPr lang="vi" smtClean="0"/>
              <a:t>Mạng con </a:t>
            </a:r>
            <a:r>
              <a:rPr lang="vi" dirty="0"/>
              <a:t>trong ranh giới Octet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11.5 – </a:t>
            </a:r>
            <a:r>
              <a:rPr lang="vi" dirty="0" smtClean="0"/>
              <a:t>Mạng con </a:t>
            </a:r>
            <a:r>
              <a:rPr lang="vi" dirty="0"/>
              <a:t>một </a:t>
            </a:r>
            <a:r>
              <a:rPr lang="vi" dirty="0" smtClean="0"/>
              <a:t>mạng IPv4</a:t>
            </a:r>
            <a:endParaRPr lang="en-US" dirty="0"/>
          </a:p>
          <a:p>
            <a:r>
              <a:rPr lang="vi" dirty="0"/>
              <a:t>11.5.3 – Video – </a:t>
            </a:r>
            <a:r>
              <a:rPr lang="en-US" dirty="0" smtClean="0"/>
              <a:t>subnet mark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11.5 </a:t>
            </a:r>
            <a:r>
              <a:rPr lang="vi"/>
              <a:t>– </a:t>
            </a:r>
            <a:r>
              <a:rPr lang="vi" smtClean="0"/>
              <a:t>Mạng con </a:t>
            </a:r>
            <a:r>
              <a:rPr lang="vi"/>
              <a:t>một </a:t>
            </a:r>
            <a:r>
              <a:rPr lang="vi" smtClean="0"/>
              <a:t>mạng IPv4</a:t>
            </a:r>
            <a:endParaRPr lang="en-US" dirty="0"/>
          </a:p>
          <a:p>
            <a:r>
              <a:rPr lang="vi" dirty="0"/>
              <a:t>11.5.4 – Video </a:t>
            </a:r>
            <a:r>
              <a:rPr lang="vi"/>
              <a:t>– </a:t>
            </a:r>
            <a:r>
              <a:rPr lang="vi" smtClean="0"/>
              <a:t>Mạng con </a:t>
            </a:r>
            <a:r>
              <a:rPr lang="vi" dirty="0"/>
              <a:t>có số ma thuật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11.5 </a:t>
            </a:r>
            <a:r>
              <a:rPr lang="vi"/>
              <a:t>– </a:t>
            </a:r>
            <a:r>
              <a:rPr lang="vi" smtClean="0"/>
              <a:t>Mạng con </a:t>
            </a:r>
            <a:r>
              <a:rPr lang="vi"/>
              <a:t>một </a:t>
            </a:r>
            <a:r>
              <a:rPr lang="vi" smtClean="0"/>
              <a:t>mạng IPv4</a:t>
            </a:r>
            <a:endParaRPr lang="en-US" dirty="0"/>
          </a:p>
          <a:p>
            <a:r>
              <a:rPr lang="vi" dirty="0"/>
              <a:t>11.5.5 – Trình theo dõi gói – </a:t>
            </a:r>
            <a:r>
              <a:rPr lang="vi"/>
              <a:t>Chia </a:t>
            </a:r>
            <a:r>
              <a:rPr lang="vi" smtClean="0"/>
              <a:t>mạng con </a:t>
            </a:r>
            <a:r>
              <a:rPr lang="vi"/>
              <a:t>cho </a:t>
            </a:r>
            <a:r>
              <a:rPr lang="vi" smtClean="0"/>
              <a:t>mạng IPv4</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11.6 </a:t>
            </a:r>
            <a:r>
              <a:rPr lang="vi"/>
              <a:t>– </a:t>
            </a:r>
            <a:r>
              <a:rPr lang="vi" smtClean="0"/>
              <a:t>Mạng con </a:t>
            </a:r>
            <a:r>
              <a:rPr lang="vi" dirty="0"/>
              <a:t>có tiền tố gạch chéo 16 và tiền tố gạch chéo 8</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11.6 </a:t>
            </a:r>
            <a:r>
              <a:rPr lang="vi"/>
              <a:t>– </a:t>
            </a:r>
            <a:r>
              <a:rPr lang="vi" smtClean="0"/>
              <a:t>Mạng con </a:t>
            </a:r>
            <a:r>
              <a:rPr lang="vi" dirty="0"/>
              <a:t>có tiền tố gạch chéo 16 và tiền tố gạch chéo 8</a:t>
            </a:r>
            <a:endParaRPr lang="en-US" dirty="0"/>
          </a:p>
          <a:p>
            <a:r>
              <a:rPr lang="vi" dirty="0"/>
              <a:t>11.6.1 – </a:t>
            </a:r>
            <a:r>
              <a:rPr lang="vi"/>
              <a:t>Tạo </a:t>
            </a:r>
            <a:r>
              <a:rPr lang="vi" smtClean="0"/>
              <a:t>mạng con </a:t>
            </a:r>
            <a:r>
              <a:rPr lang="vi" dirty="0"/>
              <a:t>có tiền tố Slash 16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11.6 </a:t>
            </a:r>
            <a:r>
              <a:rPr lang="vi"/>
              <a:t>– </a:t>
            </a:r>
            <a:r>
              <a:rPr lang="vi" smtClean="0"/>
              <a:t>Mạng con </a:t>
            </a:r>
            <a:r>
              <a:rPr lang="vi" dirty="0"/>
              <a:t>có tiền tố gạch chéo 16 và tiền tố gạch chéo 8</a:t>
            </a:r>
            <a:endParaRPr lang="en-US" dirty="0"/>
          </a:p>
          <a:p>
            <a:r>
              <a:rPr lang="vi" dirty="0"/>
              <a:t>11.6.2 – Tạo </a:t>
            </a:r>
            <a:r>
              <a:rPr lang="vi"/>
              <a:t>100 </a:t>
            </a:r>
            <a:r>
              <a:rPr lang="vi" smtClean="0"/>
              <a:t>mạng con </a:t>
            </a:r>
            <a:r>
              <a:rPr lang="vi" dirty="0"/>
              <a:t>với tiền tố Slash 16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11.6 </a:t>
            </a:r>
            <a:r>
              <a:rPr lang="vi"/>
              <a:t>– </a:t>
            </a:r>
            <a:r>
              <a:rPr lang="vi" smtClean="0"/>
              <a:t>Mạng con </a:t>
            </a:r>
            <a:r>
              <a:rPr lang="vi" dirty="0"/>
              <a:t>có tiền tố gạch chéo 16 và tiền tố gạch chéo 8</a:t>
            </a:r>
            <a:endParaRPr lang="en-US" dirty="0"/>
          </a:p>
          <a:p>
            <a:r>
              <a:rPr lang="vi" dirty="0"/>
              <a:t>11.6.3 – Tạo </a:t>
            </a:r>
            <a:r>
              <a:rPr lang="vi"/>
              <a:t>1000 </a:t>
            </a:r>
            <a:r>
              <a:rPr lang="vi" smtClean="0"/>
              <a:t>mạng con </a:t>
            </a:r>
            <a:r>
              <a:rPr lang="vi" dirty="0"/>
              <a:t>với tiền tố Slash 8</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11.6 </a:t>
            </a:r>
            <a:r>
              <a:rPr lang="vi"/>
              <a:t>– </a:t>
            </a:r>
            <a:r>
              <a:rPr lang="vi" smtClean="0"/>
              <a:t>Mạng con </a:t>
            </a:r>
            <a:r>
              <a:rPr lang="vi" dirty="0"/>
              <a:t>có tiền tố gạch chéo 16 và tiền tố gạch chéo 8</a:t>
            </a:r>
            <a:endParaRPr lang="en-US" dirty="0"/>
          </a:p>
          <a:p>
            <a:r>
              <a:rPr lang="vi" dirty="0"/>
              <a:t>11.6.4 – Video </a:t>
            </a:r>
            <a:r>
              <a:rPr lang="vi"/>
              <a:t>– </a:t>
            </a:r>
            <a:r>
              <a:rPr lang="vi" smtClean="0"/>
              <a:t>Mạng con </a:t>
            </a:r>
            <a:r>
              <a:rPr lang="vi" dirty="0"/>
              <a:t>trên nhiều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11.6.5 – </a:t>
            </a:r>
            <a:r>
              <a:rPr lang="vi" sz="1200" b="0" i="0" kern="1200" dirty="0">
                <a:solidFill>
                  <a:schemeClr val="tx1"/>
                </a:solidFill>
                <a:effectLst/>
                <a:latin typeface="+mn-lt"/>
                <a:ea typeface="+mn-ea"/>
                <a:cs typeface="+mn-cs"/>
              </a:rPr>
              <a:t>Hoạt động - Tính toán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11.6 </a:t>
            </a:r>
            <a:r>
              <a:rPr lang="vi"/>
              <a:t>– </a:t>
            </a:r>
            <a:r>
              <a:rPr lang="vi" smtClean="0"/>
              <a:t>Mạng con </a:t>
            </a:r>
            <a:r>
              <a:rPr lang="vi" dirty="0"/>
              <a:t>có tiền tố gạch chéo 16 và tiền tố gạch chéo 8</a:t>
            </a:r>
            <a:endParaRPr lang="en-US" dirty="0"/>
          </a:p>
          <a:p>
            <a:r>
              <a:rPr lang="vi" dirty="0"/>
              <a:t>11.6.6 – Lab – Tính </a:t>
            </a:r>
            <a:r>
              <a:rPr lang="vi"/>
              <a:t>toán </a:t>
            </a:r>
            <a:r>
              <a:rPr lang="vi" smtClean="0"/>
              <a:t>mạng con </a:t>
            </a:r>
            <a:r>
              <a:rPr lang="vi" dirty="0"/>
              <a:t>IPv4</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11.7 </a:t>
            </a:r>
            <a:r>
              <a:rPr lang="vi"/>
              <a:t>– </a:t>
            </a:r>
            <a:r>
              <a:rPr lang="vi" smtClean="0"/>
              <a:t>Mạng con </a:t>
            </a:r>
            <a:r>
              <a:rPr lang="vi" dirty="0"/>
              <a:t>đáp ứng yêu cầu</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11.7 </a:t>
            </a:r>
            <a:r>
              <a:rPr lang="vi"/>
              <a:t>– </a:t>
            </a:r>
            <a:r>
              <a:rPr lang="vi" smtClean="0"/>
              <a:t>Mạng con </a:t>
            </a:r>
            <a:r>
              <a:rPr lang="vi" dirty="0"/>
              <a:t>đáp ứng yêu cầu</a:t>
            </a:r>
          </a:p>
          <a:p>
            <a:r>
              <a:rPr lang="vi" dirty="0"/>
              <a:t>11.7.1 – Không gian địa chỉ </a:t>
            </a:r>
            <a:r>
              <a:rPr lang="vi"/>
              <a:t>IPv4 </a:t>
            </a:r>
            <a:r>
              <a:rPr lang="vi" smtClean="0"/>
              <a:t>mạng con </a:t>
            </a:r>
            <a:r>
              <a:rPr lang="vi" dirty="0"/>
              <a:t>riêng tư và công cộng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11.7 </a:t>
            </a:r>
            <a:r>
              <a:rPr lang="vi"/>
              <a:t>– </a:t>
            </a:r>
            <a:r>
              <a:rPr lang="vi" smtClean="0"/>
              <a:t>Mạng con </a:t>
            </a:r>
            <a:r>
              <a:rPr lang="vi" dirty="0"/>
              <a:t>đáp ứng yêu cầu</a:t>
            </a:r>
          </a:p>
          <a:p>
            <a:r>
              <a:rPr lang="vi" dirty="0"/>
              <a:t>11.7.2 – Giảm thiểu địa chỉ IPv4 </a:t>
            </a:r>
            <a:r>
              <a:rPr lang="en-US" dirty="0" smtClean="0"/>
              <a:t>Host</a:t>
            </a:r>
            <a:r>
              <a:rPr lang="vi" dirty="0" smtClean="0"/>
              <a:t> </a:t>
            </a:r>
            <a:r>
              <a:rPr lang="vi" dirty="0"/>
              <a:t>không được sử dụng và tối đa </a:t>
            </a:r>
            <a:r>
              <a:rPr lang="vi"/>
              <a:t>hóa </a:t>
            </a:r>
            <a:r>
              <a:rPr lang="vi" smtClean="0"/>
              <a:t>mạng con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11.7 </a:t>
            </a:r>
            <a:r>
              <a:rPr lang="vi"/>
              <a:t>– </a:t>
            </a:r>
            <a:r>
              <a:rPr lang="vi" smtClean="0"/>
              <a:t>Mạng con </a:t>
            </a:r>
            <a:r>
              <a:rPr lang="vi" dirty="0"/>
              <a:t>đáp ứng yêu cầu</a:t>
            </a:r>
          </a:p>
          <a:p>
            <a:r>
              <a:rPr lang="vi" dirty="0"/>
              <a:t>11.7.3 – Ví dụ</a:t>
            </a:r>
            <a:r>
              <a:rPr lang="vi"/>
              <a:t>: </a:t>
            </a:r>
            <a:r>
              <a:rPr lang="vi" smtClean="0"/>
              <a:t>Mạng con </a:t>
            </a:r>
            <a:r>
              <a:rPr lang="vi" dirty="0"/>
              <a:t>IPv4 hiệu quả</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11.7.4 – </a:t>
            </a:r>
            <a:r>
              <a:rPr lang="vi" sz="1200" b="0" i="0" kern="1200" dirty="0">
                <a:solidFill>
                  <a:schemeClr val="tx1"/>
                </a:solidFill>
                <a:effectLst/>
                <a:latin typeface="+mn-lt"/>
                <a:ea typeface="+mn-ea"/>
                <a:cs typeface="+mn-cs"/>
              </a:rPr>
              <a:t>Hoạt động - Xác định số lượng bit cần mượn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11.7 </a:t>
            </a:r>
            <a:r>
              <a:rPr lang="vi"/>
              <a:t>– </a:t>
            </a:r>
            <a:r>
              <a:rPr lang="vi" smtClean="0"/>
              <a:t>Mạng con </a:t>
            </a:r>
            <a:r>
              <a:rPr lang="vi" dirty="0"/>
              <a:t>đáp ứng yêu cầu</a:t>
            </a:r>
          </a:p>
          <a:p>
            <a:r>
              <a:rPr lang="vi" dirty="0"/>
              <a:t>11.7.5 – Trình theo dõi gói – Kịch bản chia mạng</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11.8 – 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11.8 – VLSM</a:t>
            </a:r>
            <a:endParaRPr lang="en-US" dirty="0"/>
          </a:p>
          <a:p>
            <a:r>
              <a:rPr lang="vi" dirty="0"/>
              <a:t>11.8.1 – Video – Khái niệm cơ bản về VLSM</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11.8 – VLSM</a:t>
            </a:r>
            <a:endParaRPr lang="en-US" dirty="0"/>
          </a:p>
          <a:p>
            <a:r>
              <a:rPr lang="vi" dirty="0"/>
              <a:t>11.8.2 – Video – Ví dụ về VLSM</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11.8 – VLSM</a:t>
            </a:r>
            <a:endParaRPr lang="en-US" dirty="0"/>
          </a:p>
          <a:p>
            <a:r>
              <a:rPr lang="vi" dirty="0"/>
              <a:t>11.8.3 – Bảo toàn địa chỉ IPv4</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11.8 – VLSM</a:t>
            </a:r>
            <a:endParaRPr lang="en-US" dirty="0"/>
          </a:p>
          <a:p>
            <a:r>
              <a:rPr lang="vi" dirty="0"/>
              <a:t>11.8.3 – Bảo toàn địa chỉ IPv4</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11.8 – VLSM</a:t>
            </a:r>
            <a:endParaRPr lang="en-US" dirty="0"/>
          </a:p>
          <a:p>
            <a:r>
              <a:rPr lang="vi"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11.8 – VLSM</a:t>
            </a:r>
            <a:endParaRPr lang="en-US" dirty="0"/>
          </a:p>
          <a:p>
            <a:r>
              <a:rPr lang="vi" dirty="0"/>
              <a:t>11.8.5 – Gán địa chỉ cấu trúc liên kết VLSM</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11.8.6 – </a:t>
            </a:r>
            <a:r>
              <a:rPr lang="vi" sz="1200" b="0" i="0" kern="1200" dirty="0">
                <a:solidFill>
                  <a:schemeClr val="tx1"/>
                </a:solidFill>
                <a:effectLst/>
                <a:latin typeface="+mn-lt"/>
                <a:ea typeface="+mn-ea"/>
                <a:cs typeface="+mn-cs"/>
              </a:rPr>
              <a:t>Hoạt động - Thực hành VLSM</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11.9 – Thiết kế có cấu trúc</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11.9 – Thiết kế có cấu trúc</a:t>
            </a:r>
            <a:endParaRPr lang="en-US" dirty="0"/>
          </a:p>
          <a:p>
            <a:r>
              <a:rPr lang="vi" dirty="0"/>
              <a:t>11.9.1 – Quy hoạch địa </a:t>
            </a:r>
            <a:r>
              <a:rPr lang="vi"/>
              <a:t>chỉ </a:t>
            </a:r>
            <a:r>
              <a:rPr lang="vi" smtClean="0"/>
              <a:t>mạng IPv4</a:t>
            </a:r>
            <a:endParaRPr lang="vi"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11.9 – Thiết kế có cấu trúc</a:t>
            </a:r>
            <a:endParaRPr lang="en-US" dirty="0"/>
          </a:p>
          <a:p>
            <a:r>
              <a:rPr lang="vi" dirty="0"/>
              <a:t>11.9.2 – Gán địa chỉ thiết bị</a:t>
            </a:r>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11.9 – Thiết kế có cấu trúc</a:t>
            </a:r>
            <a:endParaRPr lang="en-US" dirty="0"/>
          </a:p>
          <a:p>
            <a:r>
              <a:rPr lang="vi" dirty="0"/>
              <a:t>11.9.3 – Packet Tracer – Thực hành thiết kế và triển khai VLSM</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11.10 Thực hành và kiểm tra mô-đun</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11.10 – Thiết kế có cấu trúc</a:t>
            </a:r>
            <a:endParaRPr lang="en-US" dirty="0"/>
          </a:p>
          <a:p>
            <a:r>
              <a:rPr lang="vi" dirty="0"/>
              <a:t>11.10.1 – Trình theo dõi gói – Thiết kế và triển khai sơ đồ địa chỉ VLSM</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11 – Địa chỉ IPv4</a:t>
            </a:r>
          </a:p>
          <a:p>
            <a:r>
              <a:rPr lang="vi" dirty="0"/>
              <a:t>11.10 – Thiết kế có cấu trúc</a:t>
            </a:r>
            <a:endParaRPr lang="en-US" dirty="0"/>
          </a:p>
          <a:p>
            <a:r>
              <a:rPr lang="vi" dirty="0"/>
              <a:t>11.10.2 – </a:t>
            </a:r>
            <a:r>
              <a:rPr lang="vi" sz="1200" dirty="0"/>
              <a:t>Lab - Thiết kế và triển khai sơ đồ địa chỉ VLSM</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11 – Địa chỉ IPv4</a:t>
            </a:r>
          </a:p>
          <a:p>
            <a:r>
              <a:rPr lang="vi" dirty="0"/>
              <a:t>11.10 – Thiết kế có cấu trúc</a:t>
            </a:r>
            <a:endParaRPr lang="en-US" dirty="0"/>
          </a:p>
          <a:p>
            <a:r>
              <a:rPr lang="vi" dirty="0"/>
              <a:t>11.10.3 – Tôi đã học được gì trong mô-đun này?</a:t>
            </a:r>
          </a:p>
        </p:txBody>
      </p:sp>
    </p:spTree>
    <p:extLst>
      <p:ext uri="{BB962C8B-B14F-4D97-AF65-F5344CB8AC3E}">
        <p14:creationId xmlns:p14="http://schemas.microsoft.com/office/powerpoint/2010/main" val="1476824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11 – Địa chỉ IPv4</a:t>
            </a:r>
          </a:p>
          <a:p>
            <a:r>
              <a:rPr lang="vi" dirty="0"/>
              <a:t>11.10 – Thiết kế có cấu trúc</a:t>
            </a:r>
            <a:endParaRPr lang="en-US" dirty="0"/>
          </a:p>
          <a:p>
            <a:r>
              <a:rPr lang="vi" dirty="0"/>
              <a:t>11.10.3 – Tôi đã học được gì trong mô-đun này? (Tiếp theo)</a:t>
            </a:r>
          </a:p>
          <a:p>
            <a:r>
              <a:rPr lang="vi" dirty="0"/>
              <a:t>11.10.4 – Câu hỏi mô-đun – Địa chỉ IPv4</a:t>
            </a:r>
          </a:p>
        </p:txBody>
      </p:sp>
    </p:spTree>
    <p:extLst>
      <p:ext uri="{BB962C8B-B14F-4D97-AF65-F5344CB8AC3E}">
        <p14:creationId xmlns:p14="http://schemas.microsoft.com/office/powerpoint/2010/main" val="2708446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vi" dirty="0">
                <a:solidFill>
                  <a:schemeClr val="accent5">
                    <a:lumMod val="40000"/>
                    <a:lumOff val="60000"/>
                  </a:schemeClr>
                </a:solidFill>
              </a:rPr>
              <a:t>Mô-đun 11: Đánh địa chỉ IPv4</a:t>
            </a:r>
          </a:p>
        </p:txBody>
      </p:sp>
      <p:sp>
        <p:nvSpPr>
          <p:cNvPr id="5" name="Text Placeholder 4"/>
          <p:cNvSpPr>
            <a:spLocks noGrp="1"/>
          </p:cNvSpPr>
          <p:nvPr>
            <p:ph type="body" sz="quarter" idx="13"/>
          </p:nvPr>
        </p:nvSpPr>
        <p:spPr>
          <a:xfrm>
            <a:off x="469497" y="3127609"/>
            <a:ext cx="5925246" cy="299001"/>
          </a:xfrm>
        </p:spPr>
        <p:txBody>
          <a:bodyPr/>
          <a:lstStyle/>
          <a:p>
            <a:r>
              <a:rPr lang="vi" dirty="0">
                <a:solidFill>
                  <a:schemeClr val="bg2">
                    <a:lumMod val="40000"/>
                    <a:lumOff val="60000"/>
                  </a:schemeClr>
                </a:solidFill>
              </a:rPr>
              <a:t>Tài liệu dành cho người hướng dẫn</a:t>
            </a:r>
          </a:p>
        </p:txBody>
      </p:sp>
      <p:sp>
        <p:nvSpPr>
          <p:cNvPr id="7" name="Subtitle 6"/>
          <p:cNvSpPr>
            <a:spLocks noGrp="1"/>
          </p:cNvSpPr>
          <p:nvPr>
            <p:ph type="subTitle" idx="1"/>
          </p:nvPr>
        </p:nvSpPr>
        <p:spPr>
          <a:xfrm>
            <a:off x="469497" y="3809526"/>
            <a:ext cx="2368954" cy="902174"/>
          </a:xfrm>
        </p:spPr>
        <p:txBody>
          <a:bodyPr/>
          <a:lstStyle/>
          <a:p>
            <a:r>
              <a:rPr lang="vi" dirty="0">
                <a:solidFill>
                  <a:schemeClr val="accent5">
                    <a:lumMod val="40000"/>
                    <a:lumOff val="60000"/>
                  </a:schemeClr>
                </a:solidFill>
              </a:rPr>
              <a:t>Giới thiệu </a:t>
            </a:r>
            <a:r>
              <a:rPr lang="vi">
                <a:solidFill>
                  <a:schemeClr val="accent5">
                    <a:lumMod val="40000"/>
                    <a:lumOff val="60000"/>
                  </a:schemeClr>
                </a:solidFill>
              </a:rPr>
              <a:t>về </a:t>
            </a:r>
            <a:r>
              <a:rPr lang="vi" smtClean="0">
                <a:solidFill>
                  <a:schemeClr val="accent5">
                    <a:lumMod val="40000"/>
                    <a:lumOff val="60000"/>
                  </a:schemeClr>
                </a:solidFill>
              </a:rPr>
              <a:t>Mạng v7.0 </a:t>
            </a:r>
            <a:r>
              <a:rPr lang="vi" dirty="0">
                <a:solidFill>
                  <a:schemeClr val="accent5">
                    <a:lumMod val="40000"/>
                    <a:lumOff val="60000"/>
                  </a:schemeClr>
                </a:solidFill>
              </a:rPr>
              <a:t>(ITN)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11: Các phương pháp thực hành tốt nhất (Tiếp theo)</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vi" sz="1600" dirty="0"/>
              <a:t>Chủ đề 11.3</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Họ đang sử dụng loại địa chỉ nào khi truy cập internet?</a:t>
            </a:r>
          </a:p>
          <a:p>
            <a:pPr lvl="2">
              <a:lnSpc>
                <a:spcPct val="85000"/>
              </a:lnSpc>
              <a:spcBef>
                <a:spcPct val="30000"/>
              </a:spcBef>
            </a:pPr>
            <a:r>
              <a:rPr lang="vi" sz="1600" dirty="0"/>
              <a:t>Tại sao trường </a:t>
            </a:r>
            <a:r>
              <a:rPr lang="en-US" sz="1600" dirty="0" smtClean="0"/>
              <a:t>subnet mark</a:t>
            </a:r>
            <a:r>
              <a:rPr lang="vi" sz="1600" dirty="0" smtClean="0"/>
              <a:t>lại </a:t>
            </a:r>
            <a:r>
              <a:rPr lang="vi" sz="1600" dirty="0"/>
              <a:t>tự động điền vào </a:t>
            </a:r>
            <a:r>
              <a:rPr lang="en-US" sz="1600" dirty="0" smtClean="0"/>
              <a:t>subnet mark</a:t>
            </a:r>
            <a:r>
              <a:rPr lang="vi" sz="1600" dirty="0" smtClean="0"/>
              <a:t>255.0.0.0</a:t>
            </a:r>
            <a:r>
              <a:rPr lang="vi" sz="1600" dirty="0"/>
              <a:t>, 255.255.0.0 hoặc 255.255.255.0 khi bạn gán địa chỉ IP cho </a:t>
            </a:r>
            <a:r>
              <a:rPr lang="en-US" sz="1600" dirty="0" smtClean="0"/>
              <a:t>Host</a:t>
            </a:r>
            <a:r>
              <a:rPr lang="vi" sz="1600" dirty="0" smtClean="0"/>
              <a:t> </a:t>
            </a:r>
            <a:r>
              <a:rPr lang="vi" sz="1600" dirty="0"/>
              <a:t>Windows theo cách thủ công?</a:t>
            </a:r>
          </a:p>
          <a:p>
            <a:pPr marL="0" indent="0">
              <a:lnSpc>
                <a:spcPct val="85000"/>
              </a:lnSpc>
              <a:spcBef>
                <a:spcPct val="30000"/>
              </a:spcBef>
              <a:buNone/>
            </a:pPr>
            <a:r>
              <a:rPr lang="vi" sz="1600" dirty="0"/>
              <a:t>Chủ đề 11.4</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Bạn có thể cung cấp và ví dụ về miền phát sóng sử dụng người và phòng không?</a:t>
            </a:r>
          </a:p>
          <a:p>
            <a:pPr lvl="2">
              <a:lnSpc>
                <a:spcPct val="85000"/>
              </a:lnSpc>
              <a:spcBef>
                <a:spcPct val="30000"/>
              </a:spcBef>
            </a:pPr>
            <a:r>
              <a:rPr lang="vi" sz="1600" dirty="0"/>
              <a:t>Bạn có thể cung cấp ví dụ về cách chúng tôi có thể nhóm các thiết bị và dịch vụ thành </a:t>
            </a:r>
            <a:r>
              <a:rPr lang="vi" sz="1600" dirty="0" smtClean="0"/>
              <a:t>mạng con </a:t>
            </a:r>
            <a:r>
              <a:rPr lang="vi" sz="1600" dirty="0"/>
              <a:t>không?</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11: Các phương pháp thực hành tốt nhất (Tiếp theo)</a:t>
            </a:r>
          </a:p>
        </p:txBody>
      </p:sp>
      <p:sp>
        <p:nvSpPr>
          <p:cNvPr id="11266" name="Rectangle 34"/>
          <p:cNvSpPr>
            <a:spLocks noGrp="1" noChangeArrowheads="1"/>
          </p:cNvSpPr>
          <p:nvPr>
            <p:ph idx="1"/>
          </p:nvPr>
        </p:nvSpPr>
        <p:spPr>
          <a:xfrm>
            <a:off x="145357" y="637511"/>
            <a:ext cx="8853286" cy="4000478"/>
          </a:xfrm>
        </p:spPr>
        <p:txBody>
          <a:bodyPr/>
          <a:lstStyle/>
          <a:p>
            <a:pPr marL="0" indent="0">
              <a:lnSpc>
                <a:spcPct val="85000"/>
              </a:lnSpc>
              <a:spcBef>
                <a:spcPct val="30000"/>
              </a:spcBef>
              <a:buNone/>
            </a:pPr>
            <a:r>
              <a:rPr lang="vi" sz="1600" dirty="0"/>
              <a:t>Chủ đề 11.5</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Bạn có thể cung cấp ví dụ về chia </a:t>
            </a:r>
            <a:r>
              <a:rPr lang="vi" sz="1600" dirty="0" smtClean="0"/>
              <a:t>mạng con </a:t>
            </a:r>
            <a:r>
              <a:rPr lang="vi" sz="1600" dirty="0"/>
              <a:t>bằng cách sử dụng pizza không? </a:t>
            </a:r>
            <a:r>
              <a:rPr lang="vi" sz="1600" dirty="0" smtClean="0"/>
              <a:t>Mạng con </a:t>
            </a:r>
            <a:r>
              <a:rPr lang="vi" sz="1600" dirty="0"/>
              <a:t>(tức là chia) nó thành các lát có kích thước phù hợp.</a:t>
            </a:r>
          </a:p>
          <a:p>
            <a:pPr lvl="2">
              <a:lnSpc>
                <a:spcPct val="85000"/>
              </a:lnSpc>
              <a:spcBef>
                <a:spcPct val="30000"/>
              </a:spcBef>
            </a:pPr>
            <a:r>
              <a:rPr lang="vi" sz="1600" dirty="0"/>
              <a:t>Bạn có thể giải thích cách chia </a:t>
            </a:r>
            <a:r>
              <a:rPr lang="vi" sz="1600" dirty="0" smtClean="0"/>
              <a:t>mạng địa </a:t>
            </a:r>
            <a:r>
              <a:rPr lang="vi" sz="1600" dirty="0"/>
              <a:t>chỉ </a:t>
            </a:r>
            <a:r>
              <a:rPr lang="vi" sz="1600" dirty="0" smtClean="0"/>
              <a:t>mạng /24 </a:t>
            </a:r>
            <a:r>
              <a:rPr lang="vi" sz="1600" dirty="0"/>
              <a:t>không?</a:t>
            </a:r>
          </a:p>
          <a:p>
            <a:pPr marL="0" indent="0">
              <a:lnSpc>
                <a:spcPct val="85000"/>
              </a:lnSpc>
              <a:spcBef>
                <a:spcPct val="30000"/>
              </a:spcBef>
              <a:buNone/>
            </a:pPr>
            <a:r>
              <a:rPr lang="vi" sz="1600" dirty="0"/>
              <a:t>Chủ đề 11.6</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Họ đang sử dụng loại địa chỉ nào khi truy cập internet?</a:t>
            </a:r>
          </a:p>
          <a:p>
            <a:pPr lvl="2">
              <a:lnSpc>
                <a:spcPct val="85000"/>
              </a:lnSpc>
              <a:spcBef>
                <a:spcPct val="30000"/>
              </a:spcBef>
            </a:pPr>
            <a:r>
              <a:rPr lang="vi" sz="1600" dirty="0"/>
              <a:t>Tại sao trường </a:t>
            </a:r>
            <a:r>
              <a:rPr lang="en-US" sz="1600" dirty="0" smtClean="0"/>
              <a:t>subnet mark</a:t>
            </a:r>
            <a:r>
              <a:rPr lang="vi" sz="1600" dirty="0" smtClean="0"/>
              <a:t>lại </a:t>
            </a:r>
            <a:r>
              <a:rPr lang="vi" sz="1600" dirty="0"/>
              <a:t>tự động điền vào </a:t>
            </a:r>
            <a:r>
              <a:rPr lang="en-US" sz="1600" dirty="0" smtClean="0"/>
              <a:t>subnet mark</a:t>
            </a:r>
            <a:r>
              <a:rPr lang="vi" sz="1600" dirty="0" smtClean="0"/>
              <a:t>255.0.0.0</a:t>
            </a:r>
            <a:r>
              <a:rPr lang="vi" sz="1600" dirty="0"/>
              <a:t>, 255.255.0.0 hoặc 255.255.255.0 khi bạn gán địa chỉ IP cho </a:t>
            </a:r>
            <a:r>
              <a:rPr lang="en-US" sz="1600" dirty="0" smtClean="0"/>
              <a:t>Host</a:t>
            </a:r>
            <a:r>
              <a:rPr lang="vi" sz="1600" dirty="0" smtClean="0"/>
              <a:t> </a:t>
            </a:r>
            <a:r>
              <a:rPr lang="vi" sz="1600" dirty="0"/>
              <a:t>Windows theo cách thủ công?</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11: Các phương pháp thực hành tốt nhất (Tiếp theo)</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vi" sz="1600" dirty="0"/>
              <a:t>Chủ đề 11.7</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Bạn có thể giải thích tại sao việc </a:t>
            </a:r>
            <a:r>
              <a:rPr lang="vi" sz="1600"/>
              <a:t>chia </a:t>
            </a:r>
            <a:r>
              <a:rPr lang="vi" sz="1600" smtClean="0"/>
              <a:t>mạng con </a:t>
            </a:r>
            <a:r>
              <a:rPr lang="vi" sz="1600" dirty="0"/>
              <a:t>có thể lãng phí địa chỉ IP của </a:t>
            </a:r>
            <a:r>
              <a:rPr lang="en-US" sz="1600" dirty="0" smtClean="0"/>
              <a:t>Host</a:t>
            </a:r>
            <a:r>
              <a:rPr lang="vi" sz="1600" dirty="0" smtClean="0"/>
              <a:t> </a:t>
            </a:r>
            <a:r>
              <a:rPr lang="vi" sz="1600" dirty="0"/>
              <a:t>không? Sử dụng phép so sánh với pizza, hãy nhấn mạnh rằng không phải ai cũng có cảm giác đói giống nhau. Có thể người này muốn hai hoặc ba miếng trong khi người khác muốn nửa miếng.</a:t>
            </a:r>
          </a:p>
          <a:p>
            <a:pPr lvl="2">
              <a:lnSpc>
                <a:spcPct val="85000"/>
              </a:lnSpc>
              <a:spcBef>
                <a:spcPct val="30000"/>
              </a:spcBef>
            </a:pPr>
            <a:r>
              <a:rPr lang="vi" sz="1600" dirty="0"/>
              <a:t>Hỏi làm thế nào vấn đề này có thể được giải quyết.</a:t>
            </a:r>
          </a:p>
          <a:p>
            <a:pPr lvl="2">
              <a:lnSpc>
                <a:spcPct val="85000"/>
              </a:lnSpc>
              <a:spcBef>
                <a:spcPct val="30000"/>
              </a:spcBef>
            </a:pPr>
            <a:r>
              <a:rPr lang="vi" sz="1600" dirty="0"/>
              <a:t>Hỏi xem bạn có thể áp dụng điều này như thế nào </a:t>
            </a:r>
            <a:r>
              <a:rPr lang="vi" sz="1600"/>
              <a:t>cho </a:t>
            </a:r>
            <a:r>
              <a:rPr lang="vi" sz="1600" smtClean="0"/>
              <a:t>mạng con</a:t>
            </a:r>
            <a:r>
              <a:rPr lang="vi" sz="1600" dirty="0"/>
              <a:t>.</a:t>
            </a:r>
          </a:p>
          <a:p>
            <a:pPr marL="0" indent="0">
              <a:lnSpc>
                <a:spcPct val="85000"/>
              </a:lnSpc>
              <a:spcBef>
                <a:spcPct val="30000"/>
              </a:spcBef>
              <a:buNone/>
            </a:pPr>
            <a:r>
              <a:rPr lang="vi" sz="1600" dirty="0"/>
              <a:t>Chủ đề 11.8</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Bạn có thể cung cấp ví dụ về VLSM bằng cách sử dụng các lát bánh pizza không? Các lát có kích thước phù hợp được cắt dựa trên nhu cầu.</a:t>
            </a:r>
          </a:p>
          <a:p>
            <a:pPr lvl="2">
              <a:lnSpc>
                <a:spcPct val="85000"/>
              </a:lnSpc>
              <a:spcBef>
                <a:spcPct val="30000"/>
              </a:spcBef>
            </a:pPr>
            <a:r>
              <a:rPr lang="vi" sz="1600" dirty="0"/>
              <a:t>Bạn có thể giải thích cách VLSM có thể được áp dụng </a:t>
            </a:r>
            <a:r>
              <a:rPr lang="vi" sz="1600"/>
              <a:t>cho </a:t>
            </a:r>
            <a:r>
              <a:rPr lang="vi" sz="1600" smtClean="0"/>
              <a:t>mạng con </a:t>
            </a:r>
            <a:r>
              <a:rPr lang="vi" sz="1600" dirty="0"/>
              <a:t>không?</a:t>
            </a:r>
            <a:endParaRPr lang="en-US" sz="1300" dirty="0"/>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11: Các phương pháp thực hành tốt nhất (Tiếp theo)</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eaLnBrk="1" hangingPunct="1">
              <a:lnSpc>
                <a:spcPct val="85000"/>
              </a:lnSpc>
              <a:spcBef>
                <a:spcPct val="30000"/>
              </a:spcBef>
              <a:buNone/>
            </a:pPr>
            <a:r>
              <a:rPr lang="vi" sz="1600" dirty="0"/>
              <a:t>Chủ đề 11.9</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Với cấu trúc liên kết nhiều trang, bạn có thể thiết kế sơ đồ đánh địa chỉ có thể mở rộng không?</a:t>
            </a:r>
          </a:p>
          <a:p>
            <a:pPr lvl="2">
              <a:lnSpc>
                <a:spcPct val="85000"/>
              </a:lnSpc>
              <a:spcBef>
                <a:spcPct val="30000"/>
              </a:spcBef>
            </a:pPr>
            <a:r>
              <a:rPr lang="vi" sz="1600" dirty="0"/>
              <a:t>Bạn có thể tạo sơ đồ cấu trúc liên kết logic và xác định sơ đồ địa chỉ có thể mở rộng không?</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vi" sz="4400" dirty="0">
                <a:solidFill>
                  <a:schemeClr val="accent5">
                    <a:lumMod val="40000"/>
                    <a:lumOff val="60000"/>
                  </a:schemeClr>
                </a:solidFill>
              </a:rPr>
              <a:t>Mô-đun 11: Đánh địa chỉ IPv4</a:t>
            </a:r>
          </a:p>
        </p:txBody>
      </p:sp>
      <p:sp>
        <p:nvSpPr>
          <p:cNvPr id="7" name="Subtitle 6"/>
          <p:cNvSpPr>
            <a:spLocks noGrp="1"/>
          </p:cNvSpPr>
          <p:nvPr>
            <p:ph type="subTitle" idx="1"/>
          </p:nvPr>
        </p:nvSpPr>
        <p:spPr>
          <a:xfrm>
            <a:off x="469497" y="3809526"/>
            <a:ext cx="2368954" cy="902174"/>
          </a:xfrm>
        </p:spPr>
        <p:txBody>
          <a:bodyPr/>
          <a:lstStyle/>
          <a:p>
            <a:r>
              <a:rPr lang="vi" dirty="0">
                <a:solidFill>
                  <a:schemeClr val="accent5">
                    <a:lumMod val="40000"/>
                    <a:lumOff val="60000"/>
                  </a:schemeClr>
                </a:solidFill>
              </a:rPr>
              <a:t>Giới thiệu </a:t>
            </a:r>
            <a:r>
              <a:rPr lang="vi">
                <a:solidFill>
                  <a:schemeClr val="accent5">
                    <a:lumMod val="40000"/>
                    <a:lumOff val="60000"/>
                  </a:schemeClr>
                </a:solidFill>
              </a:rPr>
              <a:t>về </a:t>
            </a:r>
            <a:r>
              <a:rPr lang="vi" smtClean="0">
                <a:solidFill>
                  <a:schemeClr val="accent5">
                    <a:lumMod val="40000"/>
                    <a:lumOff val="60000"/>
                  </a:schemeClr>
                </a:solidFill>
              </a:rPr>
              <a:t>Mạng v7.0 </a:t>
            </a:r>
            <a:r>
              <a:rPr lang="vi" dirty="0">
                <a:solidFill>
                  <a:schemeClr val="accent5">
                    <a:lumMod val="40000"/>
                    <a:lumOff val="60000"/>
                  </a:schemeClr>
                </a:solidFill>
              </a:rPr>
              <a:t>(ITN)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vi" dirty="0"/>
              <a:t>Mục tiêu mô-đun</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Tiêu đề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Địa chỉ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Mục tiêu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vi" altLang="en-US" sz="1600" dirty="0">
                <a:latin typeface="+mn-lt"/>
                <a:ea typeface="Calibri" panose="020F0502020204030204" pitchFamily="34" charset="0"/>
                <a:cs typeface="Calibri" panose="020F0502020204030204" pitchFamily="34" charset="0"/>
              </a:rPr>
              <a:t>Tính toán sơ </a:t>
            </a:r>
            <a:r>
              <a:rPr lang="vi" altLang="en-US" sz="1600">
                <a:latin typeface="+mn-lt"/>
                <a:ea typeface="Calibri" panose="020F0502020204030204" pitchFamily="34" charset="0"/>
                <a:cs typeface="Calibri" panose="020F0502020204030204" pitchFamily="34" charset="0"/>
              </a:rPr>
              <a:t>đồ </a:t>
            </a:r>
            <a:r>
              <a:rPr lang="vi" altLang="en-US" sz="1600" smtClean="0">
                <a:latin typeface="+mn-lt"/>
                <a:ea typeface="Calibri" panose="020F0502020204030204" pitchFamily="34" charset="0"/>
                <a:cs typeface="Calibri" panose="020F0502020204030204" pitchFamily="34" charset="0"/>
              </a:rPr>
              <a:t>mạng con </a:t>
            </a:r>
            <a:r>
              <a:rPr lang="vi" altLang="en-US" sz="1600" dirty="0">
                <a:latin typeface="+mn-lt"/>
                <a:ea typeface="Calibri" panose="020F0502020204030204" pitchFamily="34" charset="0"/>
                <a:cs typeface="Calibri" panose="020F0502020204030204" pitchFamily="34" charset="0"/>
              </a:rPr>
              <a:t>IPv4 để phân </a:t>
            </a:r>
            <a:r>
              <a:rPr lang="vi" altLang="en-US" sz="1600">
                <a:latin typeface="+mn-lt"/>
                <a:ea typeface="Calibri" panose="020F0502020204030204" pitchFamily="34" charset="0"/>
                <a:cs typeface="Calibri" panose="020F0502020204030204" pitchFamily="34" charset="0"/>
              </a:rPr>
              <a:t>đoạn </a:t>
            </a:r>
            <a:r>
              <a:rPr lang="vi" altLang="en-US" sz="1600" smtClean="0">
                <a:latin typeface="+mn-lt"/>
                <a:ea typeface="Calibri" panose="020F0502020204030204" pitchFamily="34" charset="0"/>
                <a:cs typeface="Calibri" panose="020F0502020204030204" pitchFamily="34" charset="0"/>
              </a:rPr>
              <a:t>mạng của </a:t>
            </a:r>
            <a:r>
              <a:rPr lang="vi" altLang="en-US" sz="1600" dirty="0">
                <a:latin typeface="+mn-lt"/>
                <a:ea typeface="Calibri" panose="020F0502020204030204" pitchFamily="34" charset="0"/>
                <a:cs typeface="Calibri" panose="020F0502020204030204" pitchFamily="34" charset="0"/>
              </a:rPr>
              <a:t>bạn một cách hiệu quả.</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512580855"/>
              </p:ext>
            </p:extLst>
          </p:nvPr>
        </p:nvGraphicFramePr>
        <p:xfrm>
          <a:off x="396000" y="1620000"/>
          <a:ext cx="8328900" cy="2486280"/>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vi" sz="1400" dirty="0">
                          <a:effectLst/>
                        </a:rPr>
                        <a:t>Tên chủ đề</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400" dirty="0">
                          <a:effectLst/>
                        </a:rPr>
                        <a:t>Mục tiêu chủ đề</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vi" sz="1400" dirty="0">
                          <a:effectLst/>
                          <a:latin typeface="+mn-lt"/>
                          <a:ea typeface="Calibri" panose="020F0502020204030204" pitchFamily="34" charset="0"/>
                          <a:cs typeface="Times New Roman" panose="02020603050405020304" pitchFamily="18" charset="0"/>
                        </a:rPr>
                        <a:t>Cấu trúc địa chỉ IPv4</a:t>
                      </a:r>
                    </a:p>
                  </a:txBody>
                  <a:tcPr marL="68580" marR="68580" marT="0" marB="0"/>
                </a:tc>
                <a:tc>
                  <a:txBody>
                    <a:bodyPr/>
                    <a:lstStyle/>
                    <a:p>
                      <a:pPr marL="0" marR="0">
                        <a:lnSpc>
                          <a:spcPct val="107000"/>
                        </a:lnSpc>
                        <a:spcBef>
                          <a:spcPts val="0"/>
                        </a:spcBef>
                        <a:spcAft>
                          <a:spcPts val="0"/>
                        </a:spcAft>
                      </a:pPr>
                      <a:r>
                        <a:rPr lang="vi" sz="1400" kern="1200" dirty="0">
                          <a:solidFill>
                            <a:srgbClr val="000000"/>
                          </a:solidFill>
                          <a:effectLst/>
                          <a:latin typeface="+mn-lt"/>
                          <a:ea typeface="+mn-ea"/>
                          <a:cs typeface="+mn-cs"/>
                        </a:rPr>
                        <a:t>Mô tả cấu trúc của địa chỉ IPv4 bao gồm phần mạng, phần </a:t>
                      </a:r>
                      <a:r>
                        <a:rPr lang="en-US" sz="1400" kern="1200" dirty="0" smtClean="0">
                          <a:solidFill>
                            <a:srgbClr val="000000"/>
                          </a:solidFill>
                          <a:effectLst/>
                          <a:latin typeface="+mn-lt"/>
                          <a:ea typeface="+mn-ea"/>
                          <a:cs typeface="+mn-cs"/>
                        </a:rPr>
                        <a:t>Host</a:t>
                      </a:r>
                      <a:r>
                        <a:rPr lang="vi" sz="1400" kern="1200" dirty="0" smtClean="0">
                          <a:solidFill>
                            <a:srgbClr val="000000"/>
                          </a:solidFill>
                          <a:effectLst/>
                          <a:latin typeface="+mn-lt"/>
                          <a:ea typeface="+mn-ea"/>
                          <a:cs typeface="+mn-cs"/>
                        </a:rPr>
                        <a:t> </a:t>
                      </a:r>
                      <a:r>
                        <a:rPr lang="vi" sz="1400" kern="1200" dirty="0">
                          <a:solidFill>
                            <a:srgbClr val="000000"/>
                          </a:solidFill>
                          <a:effectLst/>
                          <a:latin typeface="+mn-lt"/>
                          <a:ea typeface="+mn-ea"/>
                          <a:cs typeface="+mn-cs"/>
                        </a:rPr>
                        <a:t>và </a:t>
                      </a:r>
                      <a:r>
                        <a:rPr lang="en-US" sz="1400" kern="1200" dirty="0" smtClean="0">
                          <a:solidFill>
                            <a:srgbClr val="000000"/>
                          </a:solidFill>
                          <a:effectLst/>
                          <a:latin typeface="+mn-lt"/>
                          <a:ea typeface="+mn-ea"/>
                          <a:cs typeface="+mn-cs"/>
                        </a:rPr>
                        <a:t>subnet mark</a:t>
                      </a:r>
                      <a:r>
                        <a:rPr lang="vi" sz="1400" kern="1200" dirty="0" smtClean="0">
                          <a:solidFill>
                            <a:srgbClr val="000000"/>
                          </a:solidFill>
                          <a:effectLst/>
                          <a:latin typeface="+mn-lt"/>
                          <a:ea typeface="+mn-ea"/>
                          <a:cs typeface="+mn-cs"/>
                        </a:rPr>
                        <a:t>.</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vi" sz="1400" dirty="0">
                          <a:effectLst/>
                          <a:latin typeface="+mn-lt"/>
                          <a:ea typeface="Calibri" panose="020F0502020204030204" pitchFamily="34" charset="0"/>
                          <a:cs typeface="Times New Roman" panose="02020603050405020304" pitchFamily="18" charset="0"/>
                        </a:rPr>
                        <a:t>IPv4 Unicast, Broadcast và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400" kern="1200" dirty="0">
                          <a:solidFill>
                            <a:srgbClr val="000000"/>
                          </a:solidFill>
                          <a:effectLst/>
                          <a:latin typeface="+mn-lt"/>
                          <a:ea typeface="+mn-ea"/>
                          <a:cs typeface="+mn-cs"/>
                        </a:rPr>
                        <a:t>So sánh các đặc điểm và cách sử dụng của địa chỉ IPv4 unicast, Broadcast và Multicast.</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vi" sz="1400" dirty="0">
                          <a:effectLst/>
                          <a:latin typeface="+mn-lt"/>
                          <a:ea typeface="Calibri" panose="020F0502020204030204" pitchFamily="34" charset="0"/>
                          <a:cs typeface="Times New Roman" panose="02020603050405020304" pitchFamily="18" charset="0"/>
                        </a:rPr>
                        <a:t>Các loại địa chỉ IPv4</a:t>
                      </a:r>
                    </a:p>
                  </a:txBody>
                  <a:tcPr marL="68580" marR="68580" marT="0" marB="0"/>
                </a:tc>
                <a:tc>
                  <a:txBody>
                    <a:bodyPr/>
                    <a:lstStyle/>
                    <a:p>
                      <a:pPr marL="0" marR="0">
                        <a:lnSpc>
                          <a:spcPct val="107000"/>
                        </a:lnSpc>
                        <a:spcBef>
                          <a:spcPts val="0"/>
                        </a:spcBef>
                        <a:spcAft>
                          <a:spcPts val="0"/>
                        </a:spcAft>
                      </a:pPr>
                      <a:r>
                        <a:rPr lang="vi" sz="1400" kern="1200" dirty="0">
                          <a:solidFill>
                            <a:srgbClr val="000000"/>
                          </a:solidFill>
                          <a:effectLst/>
                          <a:latin typeface="+mn-lt"/>
                          <a:ea typeface="+mn-ea"/>
                          <a:cs typeface="+mn-cs"/>
                        </a:rPr>
                        <a:t>Giải thích các địa chỉ IPv4 </a:t>
                      </a:r>
                      <a:r>
                        <a:rPr lang="en-US" sz="1400" kern="1200" dirty="0" smtClean="0">
                          <a:solidFill>
                            <a:srgbClr val="000000"/>
                          </a:solidFill>
                          <a:effectLst/>
                          <a:latin typeface="+mn-lt"/>
                          <a:ea typeface="+mn-ea"/>
                          <a:cs typeface="+mn-cs"/>
                        </a:rPr>
                        <a:t>public, private</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vi" sz="1400" dirty="0">
                          <a:effectLst/>
                          <a:latin typeface="+mn-lt"/>
                          <a:ea typeface="Calibri" panose="020F0502020204030204" pitchFamily="34" charset="0"/>
                          <a:cs typeface="Times New Roman" panose="02020603050405020304" pitchFamily="18" charset="0"/>
                        </a:rPr>
                        <a:t>Phân đoạn mạng</a:t>
                      </a:r>
                    </a:p>
                  </a:txBody>
                  <a:tcPr marL="68580" marR="68580" marT="0" marB="0"/>
                </a:tc>
                <a:tc>
                  <a:txBody>
                    <a:bodyPr/>
                    <a:lstStyle/>
                    <a:p>
                      <a:pPr marL="0" marR="0">
                        <a:lnSpc>
                          <a:spcPct val="107000"/>
                        </a:lnSpc>
                        <a:spcBef>
                          <a:spcPts val="0"/>
                        </a:spcBef>
                        <a:spcAft>
                          <a:spcPts val="0"/>
                        </a:spcAft>
                      </a:pPr>
                      <a:r>
                        <a:rPr lang="vi" sz="1400" kern="1200" dirty="0">
                          <a:solidFill>
                            <a:srgbClr val="000000"/>
                          </a:solidFill>
                          <a:effectLst/>
                          <a:latin typeface="+mn-lt"/>
                          <a:ea typeface="+mn-ea"/>
                          <a:cs typeface="+mn-cs"/>
                        </a:rPr>
                        <a:t>Giải thích cách phân </a:t>
                      </a:r>
                      <a:r>
                        <a:rPr lang="vi" sz="1400" kern="1200">
                          <a:solidFill>
                            <a:srgbClr val="000000"/>
                          </a:solidFill>
                          <a:effectLst/>
                          <a:latin typeface="+mn-lt"/>
                          <a:ea typeface="+mn-ea"/>
                          <a:cs typeface="+mn-cs"/>
                        </a:rPr>
                        <a:t>đoạn </a:t>
                      </a:r>
                      <a:r>
                        <a:rPr lang="vi" sz="1400" kern="1200" smtClean="0">
                          <a:solidFill>
                            <a:srgbClr val="000000"/>
                          </a:solidFill>
                          <a:effectLst/>
                          <a:latin typeface="+mn-lt"/>
                          <a:ea typeface="+mn-ea"/>
                          <a:cs typeface="+mn-cs"/>
                        </a:rPr>
                        <a:t>mạng con </a:t>
                      </a:r>
                      <a:r>
                        <a:rPr lang="vi" sz="1400" kern="1200" dirty="0">
                          <a:solidFill>
                            <a:srgbClr val="000000"/>
                          </a:solidFill>
                          <a:effectLst/>
                          <a:latin typeface="+mn-lt"/>
                          <a:ea typeface="+mn-ea"/>
                          <a:cs typeface="+mn-cs"/>
                        </a:rPr>
                        <a:t>để cho phép giao tiếp tốt hơn.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vi" sz="1400" smtClean="0">
                          <a:effectLst/>
                          <a:latin typeface="+mn-lt"/>
                          <a:ea typeface="Calibri" panose="020F0502020204030204" pitchFamily="34" charset="0"/>
                          <a:cs typeface="Times New Roman" panose="02020603050405020304" pitchFamily="18" charset="0"/>
                        </a:rPr>
                        <a:t>Mạng con </a:t>
                      </a:r>
                      <a:r>
                        <a:rPr lang="vi" sz="1400">
                          <a:effectLst/>
                          <a:latin typeface="+mn-lt"/>
                          <a:ea typeface="Calibri" panose="020F0502020204030204" pitchFamily="34" charset="0"/>
                          <a:cs typeface="Times New Roman" panose="02020603050405020304" pitchFamily="18" charset="0"/>
                        </a:rPr>
                        <a:t>một </a:t>
                      </a:r>
                      <a:r>
                        <a:rPr lang="vi" sz="1400" smtClean="0">
                          <a:effectLst/>
                          <a:latin typeface="+mn-lt"/>
                          <a:ea typeface="Calibri" panose="020F0502020204030204" pitchFamily="34" charset="0"/>
                          <a:cs typeface="Times New Roman" panose="02020603050405020304" pitchFamily="18" charset="0"/>
                        </a:rPr>
                        <a:t>mạng IPv4</a:t>
                      </a:r>
                      <a:endParaRPr lang="vi"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400" kern="1200" dirty="0">
                          <a:solidFill>
                            <a:srgbClr val="000000"/>
                          </a:solidFill>
                          <a:effectLst/>
                          <a:latin typeface="+mn-lt"/>
                          <a:ea typeface="+mn-ea"/>
                          <a:cs typeface="+mn-cs"/>
                        </a:rPr>
                        <a:t>Tính toán </a:t>
                      </a:r>
                      <a:r>
                        <a:rPr lang="vi" sz="1400" kern="1200" dirty="0" smtClean="0">
                          <a:solidFill>
                            <a:srgbClr val="000000"/>
                          </a:solidFill>
                          <a:effectLst/>
                          <a:latin typeface="+mn-lt"/>
                          <a:ea typeface="+mn-ea"/>
                          <a:cs typeface="+mn-cs"/>
                        </a:rPr>
                        <a:t>mạng con </a:t>
                      </a:r>
                      <a:r>
                        <a:rPr lang="vi" sz="1400" kern="1200" dirty="0">
                          <a:solidFill>
                            <a:srgbClr val="000000"/>
                          </a:solidFill>
                          <a:effectLst/>
                          <a:latin typeface="+mn-lt"/>
                          <a:ea typeface="+mn-ea"/>
                          <a:cs typeface="+mn-cs"/>
                        </a:rPr>
                        <a:t>IPv4 cho tiền tố /24.</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vi" dirty="0">
                <a:solidFill>
                  <a:schemeClr val="accent5">
                    <a:lumMod val="40000"/>
                    <a:lumOff val="60000"/>
                  </a:schemeClr>
                </a:solidFill>
              </a:rPr>
              <a:t>11.1 Cấu trúc địa chỉ IPv4</a:t>
            </a:r>
            <a:r>
              <a:rPr lang="en-US" dirty="0">
                <a:solidFill>
                  <a:schemeClr val="accent5">
                    <a:lumMod val="40000"/>
                    <a:lumOff val="60000"/>
                  </a:schemeClr>
                </a:solidFill>
              </a:rPr>
              <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trúc địa chỉ IPv4 </a:t>
            </a:r>
            <a:r>
              <a:rPr lang="en-US"/>
              <a:t/>
            </a:r>
            <a:br>
              <a:rPr lang="en-US"/>
            </a:br>
            <a:r>
              <a:rPr lang="vi" sz="2400" smtClean="0"/>
              <a:t>Mạng và </a:t>
            </a:r>
            <a:r>
              <a:rPr lang="vi" sz="2400" dirty="0"/>
              <a:t>các phần </a:t>
            </a:r>
            <a:r>
              <a:rPr lang="en-US" sz="2400" dirty="0" smtClean="0"/>
              <a:t>Host</a:t>
            </a:r>
            <a:endParaRPr lang="vi"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vi" sz="1600" dirty="0">
                <a:solidFill>
                  <a:srgbClr val="000000"/>
                </a:solidFill>
              </a:rPr>
              <a:t>Địa chỉ IPv4 là địa chỉ phân cấp </a:t>
            </a:r>
            <a:r>
              <a:rPr lang="vi" sz="1600" dirty="0">
                <a:solidFill>
                  <a:srgbClr val="0000CC"/>
                </a:solidFill>
              </a:rPr>
              <a:t>32 bit được tạo thành từ phần </a:t>
            </a:r>
            <a:r>
              <a:rPr lang="vi" sz="1600" dirty="0" smtClean="0">
                <a:solidFill>
                  <a:srgbClr val="0000CC"/>
                </a:solidFill>
              </a:rPr>
              <a:t>mạng và </a:t>
            </a:r>
            <a:r>
              <a:rPr lang="vi" sz="1600" dirty="0">
                <a:solidFill>
                  <a:srgbClr val="0000CC"/>
                </a:solidFill>
              </a:rPr>
              <a:t>phần </a:t>
            </a:r>
            <a:r>
              <a:rPr lang="en-US" sz="1600" dirty="0" smtClean="0">
                <a:solidFill>
                  <a:srgbClr val="0000CC"/>
                </a:solidFill>
              </a:rPr>
              <a:t>Host</a:t>
            </a:r>
            <a:r>
              <a:rPr lang="vi" sz="1600" dirty="0" smtClean="0">
                <a:solidFill>
                  <a:srgbClr val="0000CC"/>
                </a:solidFill>
              </a:rPr>
              <a:t>.</a:t>
            </a:r>
            <a:endParaRPr lang="vi" sz="1600" dirty="0">
              <a:solidFill>
                <a:srgbClr val="0000CC"/>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Khi xác định phần </a:t>
            </a:r>
            <a:r>
              <a:rPr lang="vi" sz="1600" dirty="0" smtClean="0">
                <a:solidFill>
                  <a:srgbClr val="0000CC"/>
                </a:solidFill>
              </a:rPr>
              <a:t>mạng</a:t>
            </a:r>
            <a:r>
              <a:rPr lang="vi" sz="1600" dirty="0" smtClean="0">
                <a:solidFill>
                  <a:srgbClr val="000000"/>
                </a:solidFill>
              </a:rPr>
              <a:t> so </a:t>
            </a:r>
            <a:r>
              <a:rPr lang="vi" sz="1600" dirty="0">
                <a:solidFill>
                  <a:srgbClr val="000000"/>
                </a:solidFill>
              </a:rPr>
              <a:t>với phần </a:t>
            </a:r>
            <a:r>
              <a:rPr lang="en-US" sz="1600" dirty="0" smtClean="0">
                <a:solidFill>
                  <a:srgbClr val="0000CC"/>
                </a:solidFill>
              </a:rPr>
              <a:t>Host</a:t>
            </a:r>
            <a:r>
              <a:rPr lang="vi" sz="1600" dirty="0" smtClean="0">
                <a:solidFill>
                  <a:srgbClr val="000000"/>
                </a:solidFill>
              </a:rPr>
              <a:t>, </a:t>
            </a:r>
            <a:r>
              <a:rPr lang="vi" sz="1600" dirty="0">
                <a:solidFill>
                  <a:srgbClr val="000000"/>
                </a:solidFill>
              </a:rPr>
              <a:t>bạn phải xem luồng 32 bit.</a:t>
            </a:r>
          </a:p>
          <a:p>
            <a:pPr marL="342900" indent="-342900" algn="l">
              <a:buFont typeface="Arial" panose="020B0604020202020204" pitchFamily="34" charset="0"/>
              <a:buChar char="•"/>
            </a:pPr>
            <a:r>
              <a:rPr lang="en-US" sz="1600" dirty="0" smtClean="0">
                <a:solidFill>
                  <a:srgbClr val="000000"/>
                </a:solidFill>
              </a:rPr>
              <a:t>subnet mark</a:t>
            </a:r>
            <a:r>
              <a:rPr lang="vi" sz="1600" dirty="0" smtClean="0">
                <a:solidFill>
                  <a:srgbClr val="000000"/>
                </a:solidFill>
              </a:rPr>
              <a:t>được </a:t>
            </a:r>
            <a:r>
              <a:rPr lang="vi" sz="1600" dirty="0">
                <a:solidFill>
                  <a:srgbClr val="000000"/>
                </a:solidFill>
              </a:rPr>
              <a:t>sử dụng để xác định phần </a:t>
            </a:r>
            <a:r>
              <a:rPr lang="vi" sz="1600" dirty="0" smtClean="0">
                <a:solidFill>
                  <a:srgbClr val="000000"/>
                </a:solidFill>
              </a:rPr>
              <a:t>mạng và </a:t>
            </a:r>
            <a:r>
              <a:rPr lang="vi" sz="1600" dirty="0">
                <a:solidFill>
                  <a:srgbClr val="000000"/>
                </a:solidFill>
              </a:rPr>
              <a:t>phần </a:t>
            </a:r>
            <a:r>
              <a:rPr lang="en-US" sz="1600" dirty="0" smtClean="0">
                <a:solidFill>
                  <a:srgbClr val="000000"/>
                </a:solidFill>
              </a:rPr>
              <a:t>Host</a:t>
            </a:r>
            <a:r>
              <a:rPr lang="vi" sz="1600" dirty="0" smtClean="0">
                <a:solidFill>
                  <a:srgbClr val="000000"/>
                </a:solidFill>
              </a:rPr>
              <a:t>.</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0" y="2324391"/>
            <a:ext cx="8951976" cy="3143721"/>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trúc địa chỉ IPv4 </a:t>
            </a:r>
            <a:r>
              <a:rPr lang="en-US" dirty="0"/>
              <a:t/>
            </a:r>
            <a:br>
              <a:rPr lang="en-US" dirty="0"/>
            </a:br>
            <a:r>
              <a:rPr lang="en-US" sz="2400" dirty="0" smtClean="0"/>
              <a:t>subnet mark</a:t>
            </a:r>
            <a:endParaRPr lang="vi"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9671"/>
          </a:xfrm>
        </p:spPr>
        <p:txBody>
          <a:bodyPr/>
          <a:lstStyle/>
          <a:p>
            <a:pPr marL="342900" indent="-342900" algn="l">
              <a:buFont typeface="Arial" panose="020B0604020202020204" pitchFamily="34" charset="0"/>
              <a:buChar char="•"/>
            </a:pPr>
            <a:r>
              <a:rPr lang="vi" sz="1600" dirty="0">
                <a:solidFill>
                  <a:srgbClr val="000000"/>
                </a:solidFill>
              </a:rPr>
              <a:t>Để </a:t>
            </a:r>
            <a:r>
              <a:rPr lang="vi" sz="1600" dirty="0">
                <a:solidFill>
                  <a:srgbClr val="0000CC"/>
                </a:solidFill>
              </a:rPr>
              <a:t>xác định phần </a:t>
            </a:r>
            <a:r>
              <a:rPr lang="vi" sz="1600" dirty="0" smtClean="0">
                <a:solidFill>
                  <a:srgbClr val="0000CC"/>
                </a:solidFill>
              </a:rPr>
              <a:t>mạng và </a:t>
            </a:r>
            <a:r>
              <a:rPr lang="vi" sz="1600" dirty="0">
                <a:solidFill>
                  <a:srgbClr val="0000CC"/>
                </a:solidFill>
              </a:rPr>
              <a:t>phần </a:t>
            </a:r>
            <a:r>
              <a:rPr lang="en-US" sz="1600" dirty="0" smtClean="0">
                <a:solidFill>
                  <a:srgbClr val="0000CC"/>
                </a:solidFill>
              </a:rPr>
              <a:t>Host</a:t>
            </a:r>
            <a:r>
              <a:rPr lang="vi" sz="1600" dirty="0" smtClean="0">
                <a:solidFill>
                  <a:srgbClr val="0000CC"/>
                </a:solidFill>
              </a:rPr>
              <a:t> </a:t>
            </a:r>
            <a:r>
              <a:rPr lang="vi" sz="1600" dirty="0">
                <a:solidFill>
                  <a:srgbClr val="0000CC"/>
                </a:solidFill>
              </a:rPr>
              <a:t>của địa chỉ IPv4, </a:t>
            </a:r>
            <a:r>
              <a:rPr lang="en-US" sz="1600" dirty="0" smtClean="0">
                <a:solidFill>
                  <a:srgbClr val="0000CC"/>
                </a:solidFill>
              </a:rPr>
              <a:t>subnet mark</a:t>
            </a:r>
            <a:r>
              <a:rPr lang="vi-VN" sz="1600" dirty="0" smtClean="0">
                <a:solidFill>
                  <a:srgbClr val="0000CC"/>
                </a:solidFill>
              </a:rPr>
              <a:t> </a:t>
            </a:r>
            <a:r>
              <a:rPr lang="vi" sz="1600" dirty="0" smtClean="0">
                <a:solidFill>
                  <a:srgbClr val="0000CC"/>
                </a:solidFill>
              </a:rPr>
              <a:t>được </a:t>
            </a:r>
            <a:r>
              <a:rPr lang="vi" sz="1600" dirty="0">
                <a:solidFill>
                  <a:srgbClr val="0000CC"/>
                </a:solidFill>
              </a:rPr>
              <a:t>so sánh với bit địa chỉ IPv4 theo từng bit, từ trái sang phải.</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90743" y="1684028"/>
            <a:ext cx="1319248" cy="345947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Quá trình thực tế được sử dụng để xác định các phần </a:t>
            </a:r>
            <a:r>
              <a:rPr lang="vi" sz="1600" dirty="0" smtClean="0">
                <a:solidFill>
                  <a:srgbClr val="000000"/>
                </a:solidFill>
              </a:rPr>
              <a:t>mạng và </a:t>
            </a:r>
            <a:r>
              <a:rPr lang="en-US" sz="1600" dirty="0" smtClean="0">
                <a:solidFill>
                  <a:srgbClr val="000000"/>
                </a:solidFill>
              </a:rPr>
              <a:t>Host</a:t>
            </a:r>
            <a:r>
              <a:rPr lang="vi" sz="1600" dirty="0" smtClean="0">
                <a:solidFill>
                  <a:srgbClr val="000000"/>
                </a:solidFill>
              </a:rPr>
              <a:t> </a:t>
            </a:r>
            <a:r>
              <a:rPr lang="vi" sz="1600" dirty="0">
                <a:solidFill>
                  <a:srgbClr val="000000"/>
                </a:solidFill>
              </a:rPr>
              <a:t>được gọi là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1409991" y="1710838"/>
            <a:ext cx="6935497" cy="3349530"/>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trúc địa chỉ IPv4 </a:t>
            </a:r>
            <a:r>
              <a:rPr lang="en-US" dirty="0"/>
              <a:t/>
            </a:r>
            <a:br>
              <a:rPr lang="en-US" dirty="0"/>
            </a:br>
            <a:r>
              <a:rPr lang="en-US" sz="2400" dirty="0" smtClean="0"/>
              <a:t>Prefix</a:t>
            </a:r>
            <a:endParaRPr lang="vi"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1229" y="578661"/>
            <a:ext cx="8280057" cy="510802"/>
          </a:xfrm>
        </p:spPr>
        <p:txBody>
          <a:bodyPr/>
          <a:lstStyle/>
          <a:p>
            <a:pPr marL="342900" indent="-342900" algn="l">
              <a:buFont typeface="Arial" panose="020B0604020202020204" pitchFamily="34" charset="0"/>
              <a:buChar char="•"/>
            </a:pPr>
            <a:r>
              <a:rPr lang="vi" sz="1600" dirty="0">
                <a:solidFill>
                  <a:srgbClr val="000000"/>
                </a:solidFill>
              </a:rPr>
              <a:t>Độ dài tiền tố là một phương pháp ít phức tạp hơn được sử dụng để xác định địa chỉ </a:t>
            </a:r>
            <a:r>
              <a:rPr lang="en-US" sz="1600" dirty="0" smtClean="0">
                <a:solidFill>
                  <a:srgbClr val="000000"/>
                </a:solidFill>
              </a:rPr>
              <a:t>subnet mark</a:t>
            </a:r>
            <a:r>
              <a:rPr lang="vi" sz="1600" dirty="0" smtClean="0">
                <a:solidFill>
                  <a:srgbClr val="000000"/>
                </a:solidFill>
              </a:rPr>
              <a:t>.</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2059945"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Độ dài tiền tố là số bit được đặt thành 1 trong </a:t>
            </a:r>
            <a:r>
              <a:rPr lang="en-US" sz="1600" dirty="0" smtClean="0">
                <a:solidFill>
                  <a:srgbClr val="000000"/>
                </a:solidFill>
              </a:rPr>
              <a:t>subnet mark</a:t>
            </a:r>
            <a:r>
              <a:rPr lang="vi" sz="1600" dirty="0" smtClean="0">
                <a:solidFill>
                  <a:srgbClr val="000000"/>
                </a:solidFill>
              </a:rPr>
              <a:t>.</a:t>
            </a: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Do đó, nó được viết bằng “ký hiệu gạch chéo”, hãy đếm số bit trong </a:t>
            </a:r>
            <a:r>
              <a:rPr lang="en-US" sz="1600" dirty="0" smtClean="0">
                <a:solidFill>
                  <a:srgbClr val="000000"/>
                </a:solidFill>
              </a:rPr>
              <a:t>subnet mark</a:t>
            </a:r>
            <a:r>
              <a:rPr lang="vi" sz="1600" dirty="0" smtClean="0">
                <a:solidFill>
                  <a:srgbClr val="000000"/>
                </a:solidFill>
              </a:rPr>
              <a:t>và </a:t>
            </a:r>
            <a:r>
              <a:rPr lang="vi" sz="1600" dirty="0">
                <a:solidFill>
                  <a:srgbClr val="000000"/>
                </a:solidFill>
              </a:rPr>
              <a:t>thêm dấu gạch chéo vào trước nó.</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711479460"/>
              </p:ext>
            </p:extLst>
          </p:nvPr>
        </p:nvGraphicFramePr>
        <p:xfrm>
          <a:off x="2540776" y="886483"/>
          <a:ext cx="6603223" cy="4146207"/>
        </p:xfrm>
        <a:graphic>
          <a:graphicData uri="http://schemas.openxmlformats.org/drawingml/2006/table">
            <a:tbl>
              <a:tblPr firstRow="1" bandRow="1">
                <a:tableStyleId>{5C22544A-7EE6-4342-B048-85BDC9FD1C3A}</a:tableStyleId>
              </a:tblPr>
              <a:tblGrid>
                <a:gridCol w="1595337">
                  <a:extLst>
                    <a:ext uri="{9D8B030D-6E8A-4147-A177-3AD203B41FA5}">
                      <a16:colId xmlns:a16="http://schemas.microsoft.com/office/drawing/2014/main" val="2853717215"/>
                    </a:ext>
                  </a:extLst>
                </a:gridCol>
                <a:gridCol w="3644177">
                  <a:extLst>
                    <a:ext uri="{9D8B030D-6E8A-4147-A177-3AD203B41FA5}">
                      <a16:colId xmlns:a16="http://schemas.microsoft.com/office/drawing/2014/main" val="3859420295"/>
                    </a:ext>
                  </a:extLst>
                </a:gridCol>
                <a:gridCol w="1363709">
                  <a:extLst>
                    <a:ext uri="{9D8B030D-6E8A-4147-A177-3AD203B41FA5}">
                      <a16:colId xmlns:a16="http://schemas.microsoft.com/office/drawing/2014/main" val="2152541703"/>
                    </a:ext>
                  </a:extLst>
                </a:gridCol>
              </a:tblGrid>
              <a:tr h="460671">
                <a:tc>
                  <a:txBody>
                    <a:bodyPr/>
                    <a:lstStyle/>
                    <a:p>
                      <a:pPr algn="l" fontAlgn="ctr"/>
                      <a:r>
                        <a:rPr lang="en-US" sz="1050" b="1" dirty="0" smtClean="0">
                          <a:effectLst/>
                        </a:rPr>
                        <a:t>Subnet</a:t>
                      </a:r>
                      <a:r>
                        <a:rPr lang="en-US" sz="1050" b="1" baseline="0" dirty="0" smtClean="0">
                          <a:effectLst/>
                        </a:rPr>
                        <a:t> mark</a:t>
                      </a:r>
                      <a:endParaRPr lang="en-CA" sz="1050" b="1" dirty="0">
                        <a:effectLst/>
                      </a:endParaRPr>
                    </a:p>
                  </a:txBody>
                  <a:tcPr marL="31750" marR="31750" marT="31750" marB="31750" anchor="ctr"/>
                </a:tc>
                <a:tc>
                  <a:txBody>
                    <a:bodyPr/>
                    <a:lstStyle/>
                    <a:p>
                      <a:pPr algn="l" fontAlgn="ctr"/>
                      <a:r>
                        <a:rPr lang="vi" sz="1050" b="1" dirty="0">
                          <a:effectLst/>
                        </a:rPr>
                        <a:t>Địa chỉ 32-bit</a:t>
                      </a:r>
                      <a:endParaRPr lang="en-CA" sz="1050" b="1" dirty="0">
                        <a:effectLst/>
                      </a:endParaRPr>
                    </a:p>
                  </a:txBody>
                  <a:tcPr marL="31750" marR="31750" marT="31750" marB="31750" anchor="ctr"/>
                </a:tc>
                <a:tc>
                  <a:txBody>
                    <a:bodyPr/>
                    <a:lstStyle/>
                    <a:p>
                      <a:pPr algn="l" fontAlgn="ctr"/>
                      <a:r>
                        <a:rPr lang="en-US" sz="1050" b="1" dirty="0" smtClean="0">
                          <a:effectLst/>
                        </a:rPr>
                        <a:t>prefix</a:t>
                      </a:r>
                      <a:endParaRPr lang="en-CA" sz="1050" b="1" dirty="0">
                        <a:effectLst/>
                      </a:endParaRPr>
                    </a:p>
                  </a:txBody>
                  <a:tcPr marL="31750" marR="31750" marT="31750" marB="31750" anchor="ctr"/>
                </a:tc>
                <a:extLst>
                  <a:ext uri="{0D108BD9-81ED-4DB2-BD59-A6C34878D82A}">
                    <a16:rowId xmlns:a16="http://schemas.microsoft.com/office/drawing/2014/main" val="1617726287"/>
                  </a:ext>
                </a:extLst>
              </a:tr>
              <a:tr h="409504">
                <a:tc>
                  <a:txBody>
                    <a:bodyPr/>
                    <a:lstStyle/>
                    <a:p>
                      <a:pPr fontAlgn="ctr"/>
                      <a:r>
                        <a:rPr lang="vi" sz="1000" b="1" dirty="0">
                          <a:effectLst/>
                        </a:rPr>
                        <a:t>255.0.0.0</a:t>
                      </a:r>
                    </a:p>
                  </a:txBody>
                  <a:tcPr marL="31750" marR="31750" marT="31750" marB="31750" anchor="ctr"/>
                </a:tc>
                <a:tc>
                  <a:txBody>
                    <a:bodyPr/>
                    <a:lstStyle/>
                    <a:p>
                      <a:pPr rtl="0" fontAlgn="ctr"/>
                      <a:r>
                        <a:rPr lang="vi" sz="1000" b="1" dirty="0">
                          <a:effectLst/>
                        </a:rPr>
                        <a:t>11111111.00000000.00000000.00000000</a:t>
                      </a:r>
                    </a:p>
                  </a:txBody>
                  <a:tcPr marL="31750" marR="31750" marT="31750" marB="31750" anchor="ctr"/>
                </a:tc>
                <a:tc>
                  <a:txBody>
                    <a:bodyPr/>
                    <a:lstStyle/>
                    <a:p>
                      <a:pPr fontAlgn="ctr"/>
                      <a:r>
                        <a:rPr lang="vi" sz="1000" b="1" dirty="0" smtClean="0">
                          <a:effectLst/>
                        </a:rPr>
                        <a:t>/8</a:t>
                      </a:r>
                      <a:endParaRPr lang="vi" sz="1000" b="1" dirty="0">
                        <a:effectLst/>
                      </a:endParaRPr>
                    </a:p>
                  </a:txBody>
                  <a:tcPr marL="31750" marR="31750" marT="31750" marB="31750" anchor="ctr"/>
                </a:tc>
                <a:extLst>
                  <a:ext uri="{0D108BD9-81ED-4DB2-BD59-A6C34878D82A}">
                    <a16:rowId xmlns:a16="http://schemas.microsoft.com/office/drawing/2014/main" val="3476665342"/>
                  </a:ext>
                </a:extLst>
              </a:tr>
              <a:tr h="409504">
                <a:tc>
                  <a:txBody>
                    <a:bodyPr/>
                    <a:lstStyle/>
                    <a:p>
                      <a:pPr fontAlgn="ctr"/>
                      <a:r>
                        <a:rPr lang="vi" sz="1000" b="1" dirty="0">
                          <a:effectLst/>
                        </a:rPr>
                        <a:t>255.255.0.0</a:t>
                      </a:r>
                    </a:p>
                  </a:txBody>
                  <a:tcPr marL="31750" marR="31750" marT="31750" marB="31750" anchor="ctr"/>
                </a:tc>
                <a:tc>
                  <a:txBody>
                    <a:bodyPr/>
                    <a:lstStyle/>
                    <a:p>
                      <a:pPr rtl="0" fontAlgn="ctr"/>
                      <a:r>
                        <a:rPr lang="vi" sz="1000" b="1" dirty="0">
                          <a:effectLst/>
                        </a:rPr>
                        <a:t>11111111.11111111.00000000.00000000</a:t>
                      </a:r>
                    </a:p>
                  </a:txBody>
                  <a:tcPr marL="31750" marR="31750" marT="31750" marB="31750" anchor="ctr"/>
                </a:tc>
                <a:tc>
                  <a:txBody>
                    <a:bodyPr/>
                    <a:lstStyle/>
                    <a:p>
                      <a:pPr fontAlgn="ctr"/>
                      <a:r>
                        <a:rPr lang="vi" sz="1000" b="1" dirty="0">
                          <a:effectLst/>
                        </a:rPr>
                        <a:t>/16</a:t>
                      </a:r>
                    </a:p>
                  </a:txBody>
                  <a:tcPr marL="31750" marR="31750" marT="31750" marB="31750" anchor="ctr"/>
                </a:tc>
                <a:extLst>
                  <a:ext uri="{0D108BD9-81ED-4DB2-BD59-A6C34878D82A}">
                    <a16:rowId xmlns:a16="http://schemas.microsoft.com/office/drawing/2014/main" val="863355901"/>
                  </a:ext>
                </a:extLst>
              </a:tr>
              <a:tr h="409504">
                <a:tc>
                  <a:txBody>
                    <a:bodyPr/>
                    <a:lstStyle/>
                    <a:p>
                      <a:pPr fontAlgn="ctr"/>
                      <a:r>
                        <a:rPr lang="vi" sz="1000" b="1" dirty="0">
                          <a:effectLst/>
                        </a:rPr>
                        <a:t>255.255.255.0</a:t>
                      </a:r>
                    </a:p>
                  </a:txBody>
                  <a:tcPr marL="31750" marR="31750" marT="31750" marB="31750" anchor="ctr"/>
                </a:tc>
                <a:tc>
                  <a:txBody>
                    <a:bodyPr/>
                    <a:lstStyle/>
                    <a:p>
                      <a:pPr rtl="0" fontAlgn="ctr"/>
                      <a:r>
                        <a:rPr lang="vi" sz="1000" b="1" dirty="0">
                          <a:effectLst/>
                        </a:rPr>
                        <a:t>11111111.11111111.11111111.00000000</a:t>
                      </a:r>
                    </a:p>
                  </a:txBody>
                  <a:tcPr marL="31750" marR="31750" marT="31750" marB="31750" anchor="ctr"/>
                </a:tc>
                <a:tc>
                  <a:txBody>
                    <a:bodyPr/>
                    <a:lstStyle/>
                    <a:p>
                      <a:pPr fontAlgn="ctr"/>
                      <a:r>
                        <a:rPr lang="vi" sz="1000" b="1" dirty="0">
                          <a:effectLst/>
                        </a:rPr>
                        <a:t>/24</a:t>
                      </a:r>
                    </a:p>
                  </a:txBody>
                  <a:tcPr marL="31750" marR="31750" marT="31750" marB="31750" anchor="ctr"/>
                </a:tc>
                <a:extLst>
                  <a:ext uri="{0D108BD9-81ED-4DB2-BD59-A6C34878D82A}">
                    <a16:rowId xmlns:a16="http://schemas.microsoft.com/office/drawing/2014/main" val="2609772987"/>
                  </a:ext>
                </a:extLst>
              </a:tr>
              <a:tr h="409504">
                <a:tc>
                  <a:txBody>
                    <a:bodyPr/>
                    <a:lstStyle/>
                    <a:p>
                      <a:pPr fontAlgn="ctr"/>
                      <a:r>
                        <a:rPr lang="vi" sz="1000" b="1" dirty="0">
                          <a:effectLst/>
                        </a:rPr>
                        <a:t>255.255.255.128</a:t>
                      </a:r>
                    </a:p>
                  </a:txBody>
                  <a:tcPr marL="31750" marR="31750" marT="31750" marB="31750" anchor="ctr"/>
                </a:tc>
                <a:tc>
                  <a:txBody>
                    <a:bodyPr/>
                    <a:lstStyle/>
                    <a:p>
                      <a:pPr rtl="0" fontAlgn="ctr"/>
                      <a:r>
                        <a:rPr lang="vi" sz="1000" b="1" dirty="0">
                          <a:effectLst/>
                        </a:rPr>
                        <a:t>11111111.11111111.11111111.10000000</a:t>
                      </a:r>
                    </a:p>
                  </a:txBody>
                  <a:tcPr marL="31750" marR="31750" marT="31750" marB="31750" anchor="ctr"/>
                </a:tc>
                <a:tc>
                  <a:txBody>
                    <a:bodyPr/>
                    <a:lstStyle/>
                    <a:p>
                      <a:pPr fontAlgn="ctr"/>
                      <a:r>
                        <a:rPr lang="vi" sz="1000" b="1" dirty="0">
                          <a:effectLst/>
                        </a:rPr>
                        <a:t>/25</a:t>
                      </a:r>
                    </a:p>
                  </a:txBody>
                  <a:tcPr marL="31750" marR="31750" marT="31750" marB="31750" anchor="ctr"/>
                </a:tc>
                <a:extLst>
                  <a:ext uri="{0D108BD9-81ED-4DB2-BD59-A6C34878D82A}">
                    <a16:rowId xmlns:a16="http://schemas.microsoft.com/office/drawing/2014/main" val="1362219286"/>
                  </a:ext>
                </a:extLst>
              </a:tr>
              <a:tr h="409504">
                <a:tc>
                  <a:txBody>
                    <a:bodyPr/>
                    <a:lstStyle/>
                    <a:p>
                      <a:pPr fontAlgn="ctr"/>
                      <a:r>
                        <a:rPr lang="vi" sz="1000" b="1" dirty="0">
                          <a:effectLst/>
                        </a:rPr>
                        <a:t>255.255.255.192</a:t>
                      </a:r>
                    </a:p>
                  </a:txBody>
                  <a:tcPr marL="31750" marR="31750" marT="31750" marB="31750" anchor="ctr"/>
                </a:tc>
                <a:tc>
                  <a:txBody>
                    <a:bodyPr/>
                    <a:lstStyle/>
                    <a:p>
                      <a:pPr rtl="0" fontAlgn="ctr"/>
                      <a:r>
                        <a:rPr lang="vi" sz="1000" b="1" dirty="0">
                          <a:effectLst/>
                        </a:rPr>
                        <a:t>11111111.11111111.11111111.11000000</a:t>
                      </a:r>
                    </a:p>
                  </a:txBody>
                  <a:tcPr marL="31750" marR="31750" marT="31750" marB="31750" anchor="ctr"/>
                </a:tc>
                <a:tc>
                  <a:txBody>
                    <a:bodyPr/>
                    <a:lstStyle/>
                    <a:p>
                      <a:pPr fontAlgn="ctr"/>
                      <a:r>
                        <a:rPr lang="vi" sz="1000" b="1" dirty="0">
                          <a:effectLst/>
                        </a:rPr>
                        <a:t>/26</a:t>
                      </a:r>
                    </a:p>
                  </a:txBody>
                  <a:tcPr marL="31750" marR="31750" marT="31750" marB="31750" anchor="ctr"/>
                </a:tc>
                <a:extLst>
                  <a:ext uri="{0D108BD9-81ED-4DB2-BD59-A6C34878D82A}">
                    <a16:rowId xmlns:a16="http://schemas.microsoft.com/office/drawing/2014/main" val="2881816204"/>
                  </a:ext>
                </a:extLst>
              </a:tr>
              <a:tr h="409504">
                <a:tc>
                  <a:txBody>
                    <a:bodyPr/>
                    <a:lstStyle/>
                    <a:p>
                      <a:pPr fontAlgn="ctr"/>
                      <a:r>
                        <a:rPr lang="vi" sz="1000" b="1" dirty="0">
                          <a:effectLst/>
                        </a:rPr>
                        <a:t>255.255.255.224</a:t>
                      </a:r>
                    </a:p>
                  </a:txBody>
                  <a:tcPr marL="31750" marR="31750" marT="31750" marB="31750" anchor="ctr"/>
                </a:tc>
                <a:tc>
                  <a:txBody>
                    <a:bodyPr/>
                    <a:lstStyle/>
                    <a:p>
                      <a:pPr rtl="0" fontAlgn="ctr"/>
                      <a:r>
                        <a:rPr lang="vi" sz="1000" b="1" dirty="0">
                          <a:effectLst/>
                        </a:rPr>
                        <a:t>11111111.11111111.11111111.11100000</a:t>
                      </a:r>
                    </a:p>
                  </a:txBody>
                  <a:tcPr marL="31750" marR="31750" marT="31750" marB="31750" anchor="ctr"/>
                </a:tc>
                <a:tc>
                  <a:txBody>
                    <a:bodyPr/>
                    <a:lstStyle/>
                    <a:p>
                      <a:pPr fontAlgn="ctr"/>
                      <a:r>
                        <a:rPr lang="vi" sz="1000" b="1" dirty="0">
                          <a:effectLst/>
                        </a:rPr>
                        <a:t>/27</a:t>
                      </a:r>
                    </a:p>
                  </a:txBody>
                  <a:tcPr marL="31750" marR="31750" marT="31750" marB="31750" anchor="ctr"/>
                </a:tc>
                <a:extLst>
                  <a:ext uri="{0D108BD9-81ED-4DB2-BD59-A6C34878D82A}">
                    <a16:rowId xmlns:a16="http://schemas.microsoft.com/office/drawing/2014/main" val="1859046036"/>
                  </a:ext>
                </a:extLst>
              </a:tr>
              <a:tr h="409504">
                <a:tc>
                  <a:txBody>
                    <a:bodyPr/>
                    <a:lstStyle/>
                    <a:p>
                      <a:pPr fontAlgn="ctr"/>
                      <a:r>
                        <a:rPr lang="vi" sz="1000" b="1" dirty="0">
                          <a:effectLst/>
                        </a:rPr>
                        <a:t>255.255.255.240</a:t>
                      </a:r>
                    </a:p>
                  </a:txBody>
                  <a:tcPr marL="31750" marR="31750" marT="31750" marB="31750" anchor="ctr"/>
                </a:tc>
                <a:tc>
                  <a:txBody>
                    <a:bodyPr/>
                    <a:lstStyle/>
                    <a:p>
                      <a:pPr rtl="0" fontAlgn="ctr"/>
                      <a:r>
                        <a:rPr lang="vi" sz="1000" b="1" dirty="0">
                          <a:effectLst/>
                        </a:rPr>
                        <a:t>11111111.11111111.11111111.11110000</a:t>
                      </a:r>
                    </a:p>
                  </a:txBody>
                  <a:tcPr marL="31750" marR="31750" marT="31750" marB="31750" anchor="ctr"/>
                </a:tc>
                <a:tc>
                  <a:txBody>
                    <a:bodyPr/>
                    <a:lstStyle/>
                    <a:p>
                      <a:pPr fontAlgn="ctr"/>
                      <a:r>
                        <a:rPr lang="vi" sz="1000" b="1" dirty="0">
                          <a:effectLst/>
                        </a:rPr>
                        <a:t>/28</a:t>
                      </a:r>
                    </a:p>
                  </a:txBody>
                  <a:tcPr marL="31750" marR="31750" marT="31750" marB="31750" anchor="ctr"/>
                </a:tc>
                <a:extLst>
                  <a:ext uri="{0D108BD9-81ED-4DB2-BD59-A6C34878D82A}">
                    <a16:rowId xmlns:a16="http://schemas.microsoft.com/office/drawing/2014/main" val="2913653739"/>
                  </a:ext>
                </a:extLst>
              </a:tr>
              <a:tr h="409504">
                <a:tc>
                  <a:txBody>
                    <a:bodyPr/>
                    <a:lstStyle/>
                    <a:p>
                      <a:pPr fontAlgn="ctr"/>
                      <a:r>
                        <a:rPr lang="vi" sz="1000" b="1" dirty="0">
                          <a:effectLst/>
                        </a:rPr>
                        <a:t>255.255.255.248</a:t>
                      </a:r>
                    </a:p>
                  </a:txBody>
                  <a:tcPr marL="31750" marR="31750" marT="31750" marB="31750" anchor="ctr"/>
                </a:tc>
                <a:tc>
                  <a:txBody>
                    <a:bodyPr/>
                    <a:lstStyle/>
                    <a:p>
                      <a:pPr rtl="0" fontAlgn="ctr"/>
                      <a:r>
                        <a:rPr lang="vi" sz="1000" b="1" dirty="0">
                          <a:effectLst/>
                        </a:rPr>
                        <a:t>11111111.11111111.11111111.11111000</a:t>
                      </a:r>
                    </a:p>
                  </a:txBody>
                  <a:tcPr marL="31750" marR="31750" marT="31750" marB="31750" anchor="ctr"/>
                </a:tc>
                <a:tc>
                  <a:txBody>
                    <a:bodyPr/>
                    <a:lstStyle/>
                    <a:p>
                      <a:pPr fontAlgn="ctr"/>
                      <a:r>
                        <a:rPr lang="vi" sz="1000" b="1" dirty="0">
                          <a:effectLst/>
                        </a:rPr>
                        <a:t>/29</a:t>
                      </a:r>
                    </a:p>
                  </a:txBody>
                  <a:tcPr marL="31750" marR="31750" marT="31750" marB="31750" anchor="ctr"/>
                </a:tc>
                <a:extLst>
                  <a:ext uri="{0D108BD9-81ED-4DB2-BD59-A6C34878D82A}">
                    <a16:rowId xmlns:a16="http://schemas.microsoft.com/office/drawing/2014/main" val="200304742"/>
                  </a:ext>
                </a:extLst>
              </a:tr>
              <a:tr h="409504">
                <a:tc>
                  <a:txBody>
                    <a:bodyPr/>
                    <a:lstStyle/>
                    <a:p>
                      <a:pPr fontAlgn="ctr"/>
                      <a:r>
                        <a:rPr lang="vi" sz="1000" b="1" dirty="0">
                          <a:effectLst/>
                        </a:rPr>
                        <a:t>255.255.255.252</a:t>
                      </a:r>
                    </a:p>
                  </a:txBody>
                  <a:tcPr marL="31750" marR="31750" marT="31750" marB="31750" anchor="ctr"/>
                </a:tc>
                <a:tc>
                  <a:txBody>
                    <a:bodyPr/>
                    <a:lstStyle/>
                    <a:p>
                      <a:pPr rtl="0" fontAlgn="ctr"/>
                      <a:r>
                        <a:rPr lang="vi" sz="1000" b="1" dirty="0">
                          <a:effectLst/>
                        </a:rPr>
                        <a:t>11111111.11111111.11111111.11111100</a:t>
                      </a:r>
                    </a:p>
                  </a:txBody>
                  <a:tcPr marL="31750" marR="31750" marT="31750" marB="31750" anchor="ctr"/>
                </a:tc>
                <a:tc>
                  <a:txBody>
                    <a:bodyPr/>
                    <a:lstStyle/>
                    <a:p>
                      <a:pPr fontAlgn="ctr"/>
                      <a:r>
                        <a:rPr lang="vi" sz="1000" b="1"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vi" dirty="0"/>
              <a:t>Tài liệu dành cho giảng viên – Hướng dẫn lập dàn ý Học phần 11</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vi" dirty="0"/>
              <a:t>Bản PowerPoint này được chia thành hai phần:</a:t>
            </a:r>
          </a:p>
          <a:p>
            <a:pPr>
              <a:buFont typeface="Arial" panose="020B0604020202020204" pitchFamily="34" charset="0"/>
              <a:buChar char="•"/>
            </a:pPr>
            <a:r>
              <a:rPr lang="vi" dirty="0"/>
              <a:t>Hướng dẫn lập kế hoạch cho giảng viên</a:t>
            </a:r>
            <a:endParaRPr lang="en-CA" dirty="0"/>
          </a:p>
          <a:p>
            <a:pPr lvl="1"/>
            <a:r>
              <a:rPr lang="vi" dirty="0"/>
              <a:t>Thông tin giúp bạn làm quen với module</a:t>
            </a:r>
          </a:p>
          <a:p>
            <a:pPr lvl="1"/>
            <a:r>
              <a:rPr lang="vi" dirty="0"/>
              <a:t>Dạy học</a:t>
            </a:r>
          </a:p>
          <a:p>
            <a:pPr>
              <a:buFont typeface="Arial" panose="020B0604020202020204" pitchFamily="34" charset="0"/>
              <a:buChar char="•"/>
            </a:pPr>
            <a:r>
              <a:rPr lang="vi" dirty="0"/>
              <a:t>Trình bày lớp của giảng viên</a:t>
            </a:r>
          </a:p>
          <a:p>
            <a:pPr lvl="1"/>
            <a:r>
              <a:rPr lang="vi" dirty="0"/>
              <a:t>Các slide tùy chọn mà bạn có thể sử dụng trong lớp học</a:t>
            </a:r>
          </a:p>
          <a:p>
            <a:pPr lvl="1"/>
            <a:r>
              <a:rPr lang="vi" dirty="0"/>
              <a:t>Bắt đầu ở slide #14</a:t>
            </a:r>
          </a:p>
          <a:p>
            <a:pPr marL="142875" lvl="1" indent="0" algn="ctr">
              <a:buNone/>
            </a:pPr>
            <a:r>
              <a:rPr lang="vi" sz="1600" b="1" dirty="0"/>
              <a:t>Lưu ý </a:t>
            </a:r>
            <a:r>
              <a:rPr lang="vi" sz="1600" dirty="0"/>
              <a:t>: Xóa Hướng dẫn lập kế hoạch khỏi bản trình bày này trước khi chia sẻ với bất kỳ ai.</a:t>
            </a:r>
          </a:p>
          <a:p>
            <a:pPr marL="0" indent="0">
              <a:buNone/>
            </a:pPr>
            <a:r>
              <a:rPr lang="vi" sz="1600" b="1" dirty="0">
                <a:solidFill>
                  <a:schemeClr val="accent4"/>
                </a:solidFill>
              </a:rPr>
              <a:t>Để được trợ giúp và tài nguyên bổ sung, hãy truy cập Trang chủ dành cho người hướng dẫn và Tài nguyên khóa học cho khóa học này. Bạn cũng có thể truy cập trang web phát triển chuyên nghiệp trên netacad.com, trang Facebook chính thức của Học </a:t>
            </a:r>
            <a:r>
              <a:rPr lang="vi" sz="1600" b="1">
                <a:solidFill>
                  <a:schemeClr val="accent4"/>
                </a:solidFill>
              </a:rPr>
              <a:t>viện </a:t>
            </a:r>
            <a:r>
              <a:rPr lang="vi" sz="1600" b="1" smtClean="0">
                <a:solidFill>
                  <a:schemeClr val="accent4"/>
                </a:solidFill>
              </a:rPr>
              <a:t>Mạng Cisco </a:t>
            </a:r>
            <a:r>
              <a:rPr lang="vi" sz="1600" b="1" dirty="0">
                <a:solidFill>
                  <a:schemeClr val="accent4"/>
                </a:solidFill>
              </a:rPr>
              <a:t>hoặc nhóm FB Chỉ dành cho Người hướng dẫn.</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trúc địa chỉ IPv4 </a:t>
            </a:r>
            <a:r>
              <a:rPr lang="en-US" dirty="0"/>
              <a:t/>
            </a:r>
            <a:br>
              <a:rPr lang="en-US" dirty="0"/>
            </a:br>
            <a:r>
              <a:rPr lang="vi" sz="2400" dirty="0"/>
              <a:t>xác định mạng: Logic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642175"/>
            <a:ext cx="8586386" cy="1735266"/>
          </a:xfrm>
        </p:spPr>
        <p:txBody>
          <a:bodyPr/>
          <a:lstStyle/>
          <a:p>
            <a:pPr marL="342900" indent="-342900" algn="l">
              <a:buFont typeface="Arial" panose="020B0604020202020204" pitchFamily="34" charset="0"/>
              <a:buChar char="•"/>
            </a:pPr>
            <a:r>
              <a:rPr lang="vi" sz="1600" dirty="0">
                <a:solidFill>
                  <a:srgbClr val="000000"/>
                </a:solidFill>
              </a:rPr>
              <a:t>Phép toán logic VÀ Boolean được sử dụng để xác định địa chỉ mạng.</a:t>
            </a:r>
          </a:p>
          <a:p>
            <a:pPr marL="415985" lvl="1" indent="-342900">
              <a:buFont typeface="Arial" panose="020B0604020202020204" pitchFamily="34" charset="0"/>
              <a:buChar char="•"/>
            </a:pPr>
            <a:r>
              <a:rPr lang="vi" dirty="0">
                <a:solidFill>
                  <a:srgbClr val="000000"/>
                </a:solidFill>
              </a:rPr>
              <a:t>Logic AND là sự so sánh hai bit trong đó chỉ 1 AND 1 tạo ra 1 và bất kỳ sự kết hợp nào khác đều cho kết quả 0.</a:t>
            </a:r>
          </a:p>
          <a:p>
            <a:pPr marL="415985" lvl="1" indent="-342900">
              <a:buFont typeface="Arial" panose="020B0604020202020204" pitchFamily="34" charset="0"/>
              <a:buChar char="•"/>
            </a:pPr>
            <a:r>
              <a:rPr lang="vi" dirty="0">
                <a:solidFill>
                  <a:srgbClr val="000000"/>
                </a:solidFill>
              </a:rPr>
              <a:t>1 VÀ 1 = 1, 0 VÀ 1 = 0, 1 VÀ 0 = 0, 0 VÀ 0 = 0</a:t>
            </a:r>
          </a:p>
          <a:p>
            <a:pPr marL="415985" lvl="1" indent="-342900">
              <a:buFont typeface="Arial" panose="020B0604020202020204" pitchFamily="34" charset="0"/>
              <a:buChar char="•"/>
            </a:pPr>
            <a:r>
              <a:rPr lang="vi" dirty="0">
                <a:solidFill>
                  <a:srgbClr val="000000"/>
                </a:solidFill>
              </a:rPr>
              <a:t>1 = Đúng và 0 = Sai</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97723" y="2436073"/>
            <a:ext cx="1947462" cy="20351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Để </a:t>
            </a:r>
            <a:r>
              <a:rPr lang="vi" sz="1600" dirty="0">
                <a:solidFill>
                  <a:srgbClr val="0000CC"/>
                </a:solidFill>
              </a:rPr>
              <a:t>xác định địa chỉ mạng, địa chỉ IPv4 của </a:t>
            </a:r>
            <a:r>
              <a:rPr lang="en-US" sz="1600" dirty="0" smtClean="0">
                <a:solidFill>
                  <a:srgbClr val="0000CC"/>
                </a:solidFill>
              </a:rPr>
              <a:t>Host</a:t>
            </a:r>
            <a:r>
              <a:rPr lang="vi" sz="1600" dirty="0" smtClean="0">
                <a:solidFill>
                  <a:srgbClr val="0000CC"/>
                </a:solidFill>
              </a:rPr>
              <a:t> </a:t>
            </a:r>
            <a:r>
              <a:rPr lang="vi" sz="1600" dirty="0">
                <a:solidFill>
                  <a:srgbClr val="0000CC"/>
                </a:solidFill>
              </a:rPr>
              <a:t>được AND logic từng chút một với </a:t>
            </a:r>
            <a:r>
              <a:rPr lang="en-US" sz="1600" dirty="0" smtClean="0">
                <a:solidFill>
                  <a:srgbClr val="0000CC"/>
                </a:solidFill>
              </a:rPr>
              <a:t>subnet mark</a:t>
            </a:r>
            <a:r>
              <a:rPr lang="vi" sz="1600" dirty="0" smtClean="0">
                <a:solidFill>
                  <a:srgbClr val="0000CC"/>
                </a:solidFill>
              </a:rPr>
              <a:t>để </a:t>
            </a:r>
            <a:r>
              <a:rPr lang="vi" sz="1600" dirty="0">
                <a:solidFill>
                  <a:srgbClr val="0000CC"/>
                </a:solidFill>
              </a:rPr>
              <a:t>xác định địa chỉ mạng.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2108006" y="2122573"/>
            <a:ext cx="6694804" cy="2773011"/>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trúc địa chỉ IPv4 </a:t>
            </a:r>
            <a:r>
              <a:rPr lang="en-US" dirty="0"/>
              <a:t/>
            </a:r>
            <a:br>
              <a:rPr lang="en-US" dirty="0"/>
            </a:br>
            <a:r>
              <a:rPr lang="vi" sz="2400" dirty="0"/>
              <a:t>– Địa chỉ mạng, </a:t>
            </a:r>
            <a:r>
              <a:rPr lang="en-US" sz="2400" dirty="0" smtClean="0"/>
              <a:t>Host</a:t>
            </a:r>
            <a:r>
              <a:rPr lang="vi" sz="2400" dirty="0" smtClean="0"/>
              <a:t> </a:t>
            </a:r>
            <a:r>
              <a:rPr lang="vi" sz="2400" dirty="0"/>
              <a:t>và quảng bá</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vi" sz="1600" dirty="0">
                <a:solidFill>
                  <a:srgbClr val="000000"/>
                </a:solidFill>
              </a:rPr>
              <a:t>Video này sẽ bao gồm những nội dung sau:</a:t>
            </a:r>
          </a:p>
          <a:p>
            <a:pPr marL="342900" indent="-342900" algn="l">
              <a:buFont typeface="Arial" panose="020B0604020202020204" pitchFamily="34" charset="0"/>
              <a:buChar char="•"/>
            </a:pPr>
            <a:r>
              <a:rPr lang="vi" sz="1600" dirty="0">
                <a:solidFill>
                  <a:srgbClr val="0000CC"/>
                </a:solidFill>
              </a:rPr>
              <a:t>Địa chỉ </a:t>
            </a:r>
            <a:r>
              <a:rPr lang="vi" sz="1600" dirty="0" smtClean="0">
                <a:solidFill>
                  <a:srgbClr val="0000CC"/>
                </a:solidFill>
              </a:rPr>
              <a:t>Network</a:t>
            </a:r>
            <a:endParaRPr lang="vi" sz="1600" dirty="0">
              <a:solidFill>
                <a:srgbClr val="0000CC"/>
              </a:solidFill>
            </a:endParaRPr>
          </a:p>
          <a:p>
            <a:pPr marL="342900" indent="-342900" algn="l">
              <a:buFont typeface="Arial" panose="020B0604020202020204" pitchFamily="34" charset="0"/>
              <a:buChar char="•"/>
            </a:pPr>
            <a:r>
              <a:rPr lang="vi" sz="1600" dirty="0">
                <a:solidFill>
                  <a:srgbClr val="0000CC"/>
                </a:solidFill>
              </a:rPr>
              <a:t>Địa chỉ </a:t>
            </a:r>
            <a:r>
              <a:rPr lang="vi" sz="1600" dirty="0" smtClean="0">
                <a:solidFill>
                  <a:srgbClr val="0000CC"/>
                </a:solidFill>
              </a:rPr>
              <a:t>Broadcast</a:t>
            </a:r>
            <a:endParaRPr lang="vi" sz="1600" dirty="0">
              <a:solidFill>
                <a:srgbClr val="0000CC"/>
              </a:solidFill>
            </a:endParaRPr>
          </a:p>
          <a:p>
            <a:pPr marL="342900" indent="-342900" algn="l">
              <a:buFont typeface="Arial" panose="020B0604020202020204" pitchFamily="34" charset="0"/>
              <a:buChar char="•"/>
            </a:pPr>
            <a:r>
              <a:rPr lang="en-US" sz="1600" dirty="0" smtClean="0">
                <a:solidFill>
                  <a:srgbClr val="0000CC"/>
                </a:solidFill>
              </a:rPr>
              <a:t>Host</a:t>
            </a:r>
            <a:r>
              <a:rPr lang="vi" sz="1600" dirty="0">
                <a:solidFill>
                  <a:srgbClr val="0000CC"/>
                </a:solidFill>
              </a:rPr>
              <a:t> đầu </a:t>
            </a:r>
            <a:r>
              <a:rPr lang="vi" sz="1600" dirty="0" smtClean="0">
                <a:solidFill>
                  <a:srgbClr val="0000CC"/>
                </a:solidFill>
              </a:rPr>
              <a:t>tiên có </a:t>
            </a:r>
            <a:r>
              <a:rPr lang="vi" sz="1600" dirty="0">
                <a:solidFill>
                  <a:srgbClr val="0000CC"/>
                </a:solidFill>
              </a:rPr>
              <a:t>thể sử dụng </a:t>
            </a:r>
            <a:endParaRPr lang="vi" sz="1600" dirty="0" smtClean="0">
              <a:solidFill>
                <a:srgbClr val="0000CC"/>
              </a:solidFill>
            </a:endParaRPr>
          </a:p>
          <a:p>
            <a:pPr marL="342900" indent="-342900" algn="l">
              <a:buFont typeface="Arial" panose="020B0604020202020204" pitchFamily="34" charset="0"/>
              <a:buChar char="•"/>
            </a:pPr>
            <a:r>
              <a:rPr lang="en-US" sz="1600" dirty="0" smtClean="0">
                <a:solidFill>
                  <a:srgbClr val="0000CC"/>
                </a:solidFill>
              </a:rPr>
              <a:t>Host</a:t>
            </a:r>
            <a:r>
              <a:rPr lang="vi" sz="1600" dirty="0" smtClean="0">
                <a:solidFill>
                  <a:srgbClr val="0000CC"/>
                </a:solidFill>
              </a:rPr>
              <a:t>  cuối cùng có </a:t>
            </a:r>
            <a:r>
              <a:rPr lang="vi" sz="1600" dirty="0">
                <a:solidFill>
                  <a:srgbClr val="0000CC"/>
                </a:solidFill>
              </a:rPr>
              <a:t>thể sử dụng </a:t>
            </a:r>
            <a:r>
              <a:rPr lang="vi" sz="1600" dirty="0" smtClean="0">
                <a:solidFill>
                  <a:srgbClr val="0000CC"/>
                </a:solidFill>
              </a:rPr>
              <a:t> </a:t>
            </a:r>
            <a:endParaRPr lang="vi" sz="1600" dirty="0">
              <a:solidFill>
                <a:srgbClr val="0000CC"/>
              </a:solidFill>
            </a:endParaRP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trúc địa chỉ IPv4 </a:t>
            </a:r>
            <a:r>
              <a:rPr lang="en-US" dirty="0"/>
              <a:t/>
            </a:r>
            <a:br>
              <a:rPr lang="en-US" dirty="0"/>
            </a:br>
            <a:r>
              <a:rPr lang="vi" sz="2400" dirty="0"/>
              <a:t>Địa chỉ mạng, </a:t>
            </a:r>
            <a:r>
              <a:rPr lang="en-US" sz="2400" dirty="0" smtClean="0"/>
              <a:t>Host</a:t>
            </a:r>
            <a:r>
              <a:rPr lang="vi" sz="2400" dirty="0" smtClean="0"/>
              <a:t> </a:t>
            </a:r>
            <a:r>
              <a:rPr lang="vi" sz="2400" dirty="0"/>
              <a:t>và địa chỉ quảng bá</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1974107" y="1444891"/>
            <a:ext cx="6960698" cy="346913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vi" sz="1600" dirty="0">
                <a:solidFill>
                  <a:srgbClr val="000000"/>
                </a:solidFill>
              </a:rPr>
              <a:t>Trong mỗi </a:t>
            </a:r>
            <a:r>
              <a:rPr lang="vi" sz="1600" dirty="0" smtClean="0">
                <a:solidFill>
                  <a:srgbClr val="000000"/>
                </a:solidFill>
              </a:rPr>
              <a:t>mạng có </a:t>
            </a:r>
            <a:r>
              <a:rPr lang="vi" sz="1600" dirty="0">
                <a:solidFill>
                  <a:srgbClr val="000000"/>
                </a:solidFill>
              </a:rPr>
              <a:t>ba loại địa chỉ IP:</a:t>
            </a:r>
          </a:p>
          <a:p>
            <a:pPr marL="415985" lvl="1" indent="-342900">
              <a:buFont typeface="Arial" panose="020B0604020202020204" pitchFamily="34" charset="0"/>
              <a:buChar char="•"/>
            </a:pPr>
            <a:r>
              <a:rPr lang="vi" dirty="0">
                <a:solidFill>
                  <a:srgbClr val="000000"/>
                </a:solidFill>
              </a:rPr>
              <a:t>Địa chỉ mạng</a:t>
            </a:r>
          </a:p>
          <a:p>
            <a:pPr marL="415985" lvl="1" indent="-342900">
              <a:buFont typeface="Arial" panose="020B0604020202020204" pitchFamily="34" charset="0"/>
              <a:buChar char="•"/>
            </a:pPr>
            <a:r>
              <a:rPr lang="vi" dirty="0">
                <a:solidFill>
                  <a:srgbClr val="000000"/>
                </a:solidFill>
              </a:rPr>
              <a:t>Địa chỉ </a:t>
            </a:r>
            <a:r>
              <a:rPr lang="en-US" dirty="0" smtClean="0">
                <a:solidFill>
                  <a:srgbClr val="000000"/>
                </a:solidFill>
              </a:rPr>
              <a:t>Host</a:t>
            </a:r>
            <a:endParaRPr lang="vi" dirty="0">
              <a:solidFill>
                <a:srgbClr val="000000"/>
              </a:solidFill>
            </a:endParaRPr>
          </a:p>
          <a:p>
            <a:pPr marL="415985" lvl="1" indent="-342900">
              <a:buFont typeface="Arial" panose="020B0604020202020204" pitchFamily="34" charset="0"/>
              <a:buChar char="•"/>
            </a:pPr>
            <a:r>
              <a:rPr lang="vi" dirty="0">
                <a:solidFill>
                  <a:srgbClr val="000000"/>
                </a:solidFill>
              </a:rPr>
              <a:t>Địa chỉ </a:t>
            </a:r>
            <a:r>
              <a:rPr lang="vi" dirty="0" smtClean="0">
                <a:solidFill>
                  <a:srgbClr val="000000"/>
                </a:solidFill>
              </a:rPr>
              <a:t>Broadcast</a:t>
            </a:r>
            <a:endParaRPr lang="en-US" dirty="0">
              <a:solidFill>
                <a:srgbClr val="000000"/>
              </a:solidFill>
            </a:endParaRPr>
          </a:p>
        </p:txBody>
      </p:sp>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trúc địa chỉ IPv4 </a:t>
            </a:r>
            <a:r>
              <a:rPr lang="en-US" dirty="0"/>
              <a:t/>
            </a:r>
            <a:br>
              <a:rPr lang="en-US" dirty="0"/>
            </a:br>
            <a:r>
              <a:rPr lang="vi" sz="2400" dirty="0"/>
              <a:t>Địa chỉ mạng, </a:t>
            </a:r>
            <a:r>
              <a:rPr lang="en-US" sz="2400" dirty="0" smtClean="0"/>
              <a:t>Host</a:t>
            </a:r>
            <a:r>
              <a:rPr lang="vi" sz="2400" dirty="0" smtClean="0"/>
              <a:t> </a:t>
            </a:r>
            <a:r>
              <a:rPr lang="vi" sz="2400" dirty="0"/>
              <a:t>và địa chỉ quảng bá</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208606" y="685134"/>
            <a:ext cx="2898633" cy="1607424"/>
          </a:xfrm>
          <a:prstGeom prst="rect">
            <a:avLst/>
          </a:prstGeom>
        </p:spPr>
      </p:pic>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2661952471"/>
              </p:ext>
            </p:extLst>
          </p:nvPr>
        </p:nvGraphicFramePr>
        <p:xfrm>
          <a:off x="2750180" y="685134"/>
          <a:ext cx="6470603" cy="4529040"/>
        </p:xfrm>
        <a:graphic>
          <a:graphicData uri="http://schemas.openxmlformats.org/drawingml/2006/table">
            <a:tbl>
              <a:tblPr firstRow="1" bandRow="1">
                <a:tableStyleId>{5C22544A-7EE6-4342-B048-85BDC9FD1C3A}</a:tableStyleId>
              </a:tblPr>
              <a:tblGrid>
                <a:gridCol w="1601186">
                  <a:extLst>
                    <a:ext uri="{9D8B030D-6E8A-4147-A177-3AD203B41FA5}">
                      <a16:colId xmlns:a16="http://schemas.microsoft.com/office/drawing/2014/main" val="6951079"/>
                    </a:ext>
                  </a:extLst>
                </a:gridCol>
                <a:gridCol w="2901885">
                  <a:extLst>
                    <a:ext uri="{9D8B030D-6E8A-4147-A177-3AD203B41FA5}">
                      <a16:colId xmlns:a16="http://schemas.microsoft.com/office/drawing/2014/main" val="3669600987"/>
                    </a:ext>
                  </a:extLst>
                </a:gridCol>
                <a:gridCol w="970290">
                  <a:extLst>
                    <a:ext uri="{9D8B030D-6E8A-4147-A177-3AD203B41FA5}">
                      <a16:colId xmlns:a16="http://schemas.microsoft.com/office/drawing/2014/main" val="1195186617"/>
                    </a:ext>
                  </a:extLst>
                </a:gridCol>
                <a:gridCol w="997242">
                  <a:extLst>
                    <a:ext uri="{9D8B030D-6E8A-4147-A177-3AD203B41FA5}">
                      <a16:colId xmlns:a16="http://schemas.microsoft.com/office/drawing/2014/main" val="3408647017"/>
                    </a:ext>
                  </a:extLst>
                </a:gridCol>
              </a:tblGrid>
              <a:tr h="627958">
                <a:tc>
                  <a:txBody>
                    <a:bodyPr/>
                    <a:lstStyle/>
                    <a:p>
                      <a:endParaRPr lang="en-CA" sz="1200" dirty="0"/>
                    </a:p>
                  </a:txBody>
                  <a:tcPr marL="31750" marR="31750" marT="31750" marB="31750" anchor="ctr">
                    <a:noFill/>
                  </a:tcPr>
                </a:tc>
                <a:tc>
                  <a:txBody>
                    <a:bodyPr/>
                    <a:lstStyle/>
                    <a:p>
                      <a:pPr algn="ctr" fontAlgn="ctr"/>
                      <a:r>
                        <a:rPr lang="vi" sz="1050" b="1" dirty="0">
                          <a:effectLst/>
                        </a:rPr>
                        <a:t>Phần mạng</a:t>
                      </a:r>
                      <a:endParaRPr lang="en-CA" sz="1050" dirty="0">
                        <a:effectLst/>
                      </a:endParaRPr>
                    </a:p>
                  </a:txBody>
                  <a:tcPr marL="31750" marR="31750" marT="31750" marB="31750" anchor="ctr"/>
                </a:tc>
                <a:tc>
                  <a:txBody>
                    <a:bodyPr/>
                    <a:lstStyle/>
                    <a:p>
                      <a:pPr algn="ctr" fontAlgn="ctr"/>
                      <a:r>
                        <a:rPr lang="vi" sz="1050" b="1" dirty="0">
                          <a:effectLst/>
                        </a:rPr>
                        <a:t>Phần </a:t>
                      </a:r>
                      <a:r>
                        <a:rPr lang="en-US" sz="1050" b="1" dirty="0" smtClean="0">
                          <a:effectLst/>
                        </a:rPr>
                        <a:t>Host</a:t>
                      </a:r>
                      <a:endParaRPr lang="en-CA" sz="1050" dirty="0">
                        <a:effectLst/>
                      </a:endParaRPr>
                    </a:p>
                  </a:txBody>
                  <a:tcPr marL="31750" marR="31750" marT="31750" marB="31750" anchor="ctr"/>
                </a:tc>
                <a:tc>
                  <a:txBody>
                    <a:bodyPr/>
                    <a:lstStyle/>
                    <a:p>
                      <a:pPr algn="ctr" fontAlgn="ctr"/>
                      <a:r>
                        <a:rPr lang="vi" sz="1050" b="1" dirty="0">
                          <a:effectLst/>
                        </a:rPr>
                        <a:t>Bit chủ</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881722">
                <a:tc>
                  <a:txBody>
                    <a:bodyPr/>
                    <a:lstStyle/>
                    <a:p>
                      <a:pPr fontAlgn="ctr"/>
                      <a:r>
                        <a:rPr lang="en-US" sz="1000" b="1" dirty="0" smtClean="0">
                          <a:effectLst/>
                        </a:rPr>
                        <a:t>subnet mark</a:t>
                      </a:r>
                      <a:endParaRPr lang="vi" sz="1000" b="1" dirty="0">
                        <a:effectLst/>
                      </a:endParaRPr>
                    </a:p>
                    <a:p>
                      <a:pPr fontAlgn="ctr"/>
                      <a:r>
                        <a:rPr lang="vi" sz="1000" b="1" dirty="0">
                          <a:effectLst/>
                        </a:rPr>
                        <a:t>255.255.255. 0 hoặc /24</a:t>
                      </a:r>
                      <a:endParaRPr lang="en-CA" sz="1000" b="1" dirty="0">
                        <a:effectLst/>
                      </a:endParaRP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255 255 255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0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1" dirty="0">
                        <a:effectLst/>
                      </a:endParaRPr>
                    </a:p>
                  </a:txBody>
                  <a:tcPr marL="31750" marR="31750" marT="31750" marB="31750" anchor="ctr"/>
                </a:tc>
                <a:extLst>
                  <a:ext uri="{0D108BD9-81ED-4DB2-BD59-A6C34878D82A}">
                    <a16:rowId xmlns:a16="http://schemas.microsoft.com/office/drawing/2014/main" val="4212010678"/>
                  </a:ext>
                </a:extLst>
              </a:tr>
              <a:tr h="627958">
                <a:tc>
                  <a:txBody>
                    <a:bodyPr/>
                    <a:lstStyle/>
                    <a:p>
                      <a:pPr fontAlgn="ctr"/>
                      <a:r>
                        <a:rPr lang="vi" sz="1000" b="1" dirty="0">
                          <a:effectLst/>
                        </a:rPr>
                        <a:t>Địa chỉ mạng</a:t>
                      </a:r>
                    </a:p>
                    <a:p>
                      <a:pPr fontAlgn="ctr"/>
                      <a:r>
                        <a:rPr lang="vi" sz="1000" b="1" dirty="0">
                          <a:effectLst/>
                        </a:rPr>
                        <a:t>192.168.10. 0 hoặc /24</a:t>
                      </a:r>
                      <a:endParaRPr lang="en-CA" sz="1000" b="1" dirty="0">
                        <a:effectLst/>
                      </a:endParaRP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192 168 10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0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vi" sz="1000" b="1" dirty="0">
                          <a:effectLst/>
                        </a:rPr>
                        <a:t>Tất cả số 0</a:t>
                      </a:r>
                    </a:p>
                  </a:txBody>
                  <a:tcPr marL="31750" marR="31750" marT="31750" marB="31750" anchor="ctr"/>
                </a:tc>
                <a:extLst>
                  <a:ext uri="{0D108BD9-81ED-4DB2-BD59-A6C34878D82A}">
                    <a16:rowId xmlns:a16="http://schemas.microsoft.com/office/drawing/2014/main" val="582796851"/>
                  </a:ext>
                </a:extLst>
              </a:tr>
              <a:tr h="627958">
                <a:tc>
                  <a:txBody>
                    <a:bodyPr/>
                    <a:lstStyle/>
                    <a:p>
                      <a:pPr fontAlgn="ctr"/>
                      <a:r>
                        <a:rPr lang="vi" sz="1000" b="1" dirty="0">
                          <a:effectLst/>
                        </a:rPr>
                        <a:t>Địa chỉ đầu tiên</a:t>
                      </a:r>
                    </a:p>
                    <a:p>
                      <a:pPr fontAlgn="ctr"/>
                      <a:r>
                        <a:rPr lang="vi" sz="1000" b="1" dirty="0">
                          <a:effectLst/>
                        </a:rPr>
                        <a:t>192.168.10 .1 hoặc /24</a:t>
                      </a:r>
                      <a:endParaRPr lang="en-CA" sz="1000" b="1" dirty="0">
                        <a:effectLst/>
                      </a:endParaRP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192 168 10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1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vi" sz="1000" b="1" dirty="0">
                          <a:effectLst/>
                        </a:rPr>
                        <a:t>Tất cả số 0 và số 1</a:t>
                      </a:r>
                    </a:p>
                  </a:txBody>
                  <a:tcPr marL="31750" marR="31750" marT="31750" marB="31750" anchor="ctr"/>
                </a:tc>
                <a:extLst>
                  <a:ext uri="{0D108BD9-81ED-4DB2-BD59-A6C34878D82A}">
                    <a16:rowId xmlns:a16="http://schemas.microsoft.com/office/drawing/2014/main" val="3315409547"/>
                  </a:ext>
                </a:extLst>
              </a:tr>
              <a:tr h="881722">
                <a:tc>
                  <a:txBody>
                    <a:bodyPr/>
                    <a:lstStyle/>
                    <a:p>
                      <a:pPr fontAlgn="ctr"/>
                      <a:r>
                        <a:rPr lang="vi" sz="1000" b="1" dirty="0">
                          <a:effectLst/>
                        </a:rPr>
                        <a:t>Địa chỉ cuối cùng</a:t>
                      </a:r>
                    </a:p>
                    <a:p>
                      <a:pPr fontAlgn="ctr"/>
                      <a:r>
                        <a:rPr lang="vi" sz="1000" b="1" dirty="0">
                          <a:effectLst/>
                        </a:rPr>
                        <a:t>192.168.10 .254 hoặc /24</a:t>
                      </a:r>
                      <a:endParaRPr lang="en-CA" sz="1000" b="1" dirty="0">
                        <a:effectLst/>
                      </a:endParaRP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192 168 10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254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vi" sz="1000" b="1" dirty="0">
                          <a:effectLst/>
                        </a:rPr>
                        <a:t>Tất cả số 1 và số 0</a:t>
                      </a:r>
                    </a:p>
                  </a:txBody>
                  <a:tcPr marL="31750" marR="31750" marT="31750" marB="31750" anchor="ctr"/>
                </a:tc>
                <a:extLst>
                  <a:ext uri="{0D108BD9-81ED-4DB2-BD59-A6C34878D82A}">
                    <a16:rowId xmlns:a16="http://schemas.microsoft.com/office/drawing/2014/main" val="3018522862"/>
                  </a:ext>
                </a:extLst>
              </a:tr>
              <a:tr h="881722">
                <a:tc>
                  <a:txBody>
                    <a:bodyPr/>
                    <a:lstStyle/>
                    <a:p>
                      <a:pPr fontAlgn="ctr"/>
                      <a:r>
                        <a:rPr lang="vi" sz="1000" b="1" dirty="0">
                          <a:effectLst/>
                        </a:rPr>
                        <a:t>Địa chỉ quảng bá</a:t>
                      </a:r>
                    </a:p>
                    <a:p>
                      <a:pPr fontAlgn="ctr"/>
                      <a:r>
                        <a:rPr lang="vi" sz="1000" b="1" dirty="0">
                          <a:effectLst/>
                        </a:rPr>
                        <a:t>192.168.10 .255 hoặc /24</a:t>
                      </a:r>
                      <a:endParaRPr lang="en-CA" sz="1000" b="1" dirty="0">
                        <a:effectLst/>
                      </a:endParaRP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192 168 10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vi" sz="1000" b="1" dirty="0">
                          <a:effectLst/>
                          <a:latin typeface="Courier New" panose="02070309020205020404" pitchFamily="49" charset="0"/>
                          <a:cs typeface="Courier New" panose="02070309020205020404" pitchFamily="49" charset="0"/>
                        </a:rPr>
                        <a:t>255 </a:t>
                      </a:r>
                      <a:r>
                        <a:rPr lang="en-CA" sz="1000" b="1" dirty="0">
                          <a:effectLst/>
                          <a:latin typeface="Courier New" panose="02070309020205020404" pitchFamily="49" charset="0"/>
                          <a:cs typeface="Courier New" panose="02070309020205020404" pitchFamily="49" charset="0"/>
                        </a:rPr>
                        <a:t/>
                      </a:r>
                      <a:br>
                        <a:rPr lang="en-CA" sz="1000" b="1" dirty="0">
                          <a:effectLst/>
                          <a:latin typeface="Courier New" panose="02070309020205020404" pitchFamily="49" charset="0"/>
                          <a:cs typeface="Courier New" panose="02070309020205020404" pitchFamily="49" charset="0"/>
                        </a:rPr>
                      </a:br>
                      <a:r>
                        <a:rPr lang="vi" sz="1000" b="1"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vi" sz="1000" b="1" dirty="0">
                          <a:effectLst/>
                        </a:rPr>
                        <a:t>Tất cả số 1</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138100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11.2 IPv4 Unicast, Broadcast và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IPv4 Unicast, Broadcast và Multicast </a:t>
            </a:r>
            <a:r>
              <a:rPr lang="en-US" dirty="0"/>
              <a:t/>
            </a:r>
            <a:br>
              <a:rPr lang="en-US" dirty="0"/>
            </a:br>
            <a:r>
              <a:rPr lang="vi"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vi" sz="1600" dirty="0">
                <a:solidFill>
                  <a:srgbClr val="000000"/>
                </a:solidFill>
              </a:rPr>
              <a:t>Truyền Unicast đang gửi một gói đến một địa chỉ IP đích.</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Ví dụ: PC tại 172.16.4.1 gửi gói unicast tới máy in tại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IPv4 Unicast, Broadcast và Multicast </a:t>
            </a:r>
            <a:r>
              <a:rPr lang="en-US" dirty="0"/>
              <a:t/>
            </a:r>
            <a:br>
              <a:rPr lang="en-US" dirty="0"/>
            </a:br>
            <a:r>
              <a:rPr lang="vi"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vi" sz="1600" dirty="0">
                <a:solidFill>
                  <a:srgbClr val="000000"/>
                </a:solidFill>
              </a:rPr>
              <a:t>quảng bá đang gửi một gói đến tất cả các địa chỉ IP đích khác.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Ví dụ: PC tại 172.16.4.1 gửi gói quảng bá tới tất cả các </a:t>
            </a:r>
            <a:r>
              <a:rPr lang="en-US" sz="1600" dirty="0" smtClean="0">
                <a:solidFill>
                  <a:srgbClr val="000000"/>
                </a:solidFill>
              </a:rPr>
              <a:t>Host</a:t>
            </a:r>
            <a:r>
              <a:rPr lang="vi" sz="1600" dirty="0" smtClean="0">
                <a:solidFill>
                  <a:srgbClr val="000000"/>
                </a:solidFill>
              </a:rPr>
              <a:t> </a:t>
            </a:r>
            <a:r>
              <a:rPr lang="vi" sz="1600" dirty="0">
                <a:solidFill>
                  <a:srgbClr val="000000"/>
                </a:solidFill>
              </a:rPr>
              <a:t>IPv4.</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IPv4 Unicast, Broadcast và Multicast </a:t>
            </a:r>
            <a:r>
              <a:rPr lang="en-US" dirty="0"/>
              <a:t/>
            </a:r>
            <a:br>
              <a:rPr lang="en-US" dirty="0"/>
            </a:br>
            <a:r>
              <a:rPr lang="vi"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vi" sz="1600" dirty="0">
                <a:solidFill>
                  <a:srgbClr val="000000"/>
                </a:solidFill>
              </a:rPr>
              <a:t>multicast đang gửi một gói đến một nhóm địa chỉ multicast.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Ví dụ: PC tại 172.16.4.1 gửi gói multicast đến địa chỉ nhóm multicast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11.3 Các loại địa chỉ IPv4</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IPv4 </a:t>
            </a:r>
            <a:r>
              <a:rPr lang="en-US" dirty="0"/>
              <a:t/>
            </a:r>
            <a:br>
              <a:rPr lang="en-US" dirty="0"/>
            </a:br>
            <a:r>
              <a:rPr lang="vi" sz="2400" dirty="0"/>
              <a:t>Địa chỉ IPv4 </a:t>
            </a:r>
            <a:r>
              <a:rPr lang="en-US" sz="2400" dirty="0" smtClean="0"/>
              <a:t>Public </a:t>
            </a:r>
            <a:r>
              <a:rPr lang="vi" sz="2400" dirty="0" smtClean="0"/>
              <a:t>và </a:t>
            </a:r>
            <a:r>
              <a:rPr lang="en-US" sz="2400" dirty="0" smtClean="0"/>
              <a:t>Private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vi" sz="1600" dirty="0">
                <a:solidFill>
                  <a:srgbClr val="000000"/>
                </a:solidFill>
              </a:rPr>
              <a:t>Như được định nghĩa trong RFC 1918, các địa chỉ IPv4 </a:t>
            </a:r>
            <a:r>
              <a:rPr lang="en-US" sz="1600" dirty="0" smtClean="0">
                <a:solidFill>
                  <a:srgbClr val="000000"/>
                </a:solidFill>
              </a:rPr>
              <a:t>public </a:t>
            </a:r>
            <a:r>
              <a:rPr lang="vi" sz="1600" dirty="0" smtClean="0">
                <a:solidFill>
                  <a:srgbClr val="000000"/>
                </a:solidFill>
              </a:rPr>
              <a:t>được </a:t>
            </a:r>
            <a:r>
              <a:rPr lang="vi" sz="1600" dirty="0">
                <a:solidFill>
                  <a:srgbClr val="000000"/>
                </a:solidFill>
              </a:rPr>
              <a:t>định tuyến toàn cầu giữa các bộ định tuyến của nhà cung cấp dịch vụ internet (ISP).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Tuy nhiên, địa chỉ </a:t>
            </a:r>
            <a:r>
              <a:rPr lang="en-US" sz="1600" dirty="0" smtClean="0">
                <a:solidFill>
                  <a:srgbClr val="000000"/>
                </a:solidFill>
              </a:rPr>
              <a:t>private</a:t>
            </a:r>
            <a:r>
              <a:rPr lang="vi" sz="1600" dirty="0" smtClean="0">
                <a:solidFill>
                  <a:srgbClr val="000000"/>
                </a:solidFill>
              </a:rPr>
              <a:t> </a:t>
            </a:r>
            <a:r>
              <a:rPr lang="vi" sz="1600" dirty="0">
                <a:solidFill>
                  <a:srgbClr val="000000"/>
                </a:solidFill>
              </a:rPr>
              <a:t>không thể định tuyến trên toàn cầu.</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Địa chỉ </a:t>
            </a:r>
            <a:r>
              <a:rPr lang="en-US" sz="1600" dirty="0" smtClean="0">
                <a:solidFill>
                  <a:srgbClr val="000000"/>
                </a:solidFill>
              </a:rPr>
              <a:t>private</a:t>
            </a:r>
            <a:r>
              <a:rPr lang="vi" sz="1600" dirty="0" smtClean="0">
                <a:solidFill>
                  <a:srgbClr val="000000"/>
                </a:solidFill>
              </a:rPr>
              <a:t> </a:t>
            </a:r>
            <a:r>
              <a:rPr lang="vi" sz="1600" dirty="0">
                <a:solidFill>
                  <a:srgbClr val="000000"/>
                </a:solidFill>
              </a:rPr>
              <a:t>là các khối địa chỉ phổ biến được hầu hết các tổ chức sử dụng để gán địa chỉ IPv4 cho </a:t>
            </a:r>
            <a:r>
              <a:rPr lang="en-US" sz="1600" dirty="0" smtClean="0">
                <a:solidFill>
                  <a:srgbClr val="000000"/>
                </a:solidFill>
              </a:rPr>
              <a:t>Host</a:t>
            </a:r>
            <a:r>
              <a:rPr lang="vi" sz="1600" dirty="0" smtClean="0">
                <a:solidFill>
                  <a:srgbClr val="000000"/>
                </a:solidFill>
              </a:rPr>
              <a:t> </a:t>
            </a:r>
            <a:r>
              <a:rPr lang="vi" sz="1600" dirty="0">
                <a:solidFill>
                  <a:srgbClr val="000000"/>
                </a:solidFill>
              </a:rPr>
              <a:t>nội bộ.</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Địa chỉ IPv4 </a:t>
            </a:r>
            <a:r>
              <a:rPr lang="en-US" sz="1600" dirty="0" smtClean="0">
                <a:solidFill>
                  <a:srgbClr val="000000"/>
                </a:solidFill>
              </a:rPr>
              <a:t>private</a:t>
            </a:r>
            <a:r>
              <a:rPr lang="vi" sz="1600" dirty="0" smtClean="0">
                <a:solidFill>
                  <a:srgbClr val="000000"/>
                </a:solidFill>
              </a:rPr>
              <a:t> </a:t>
            </a:r>
            <a:r>
              <a:rPr lang="vi" sz="1600" dirty="0">
                <a:solidFill>
                  <a:srgbClr val="000000"/>
                </a:solidFill>
              </a:rPr>
              <a:t>không phải là duy nhất và có thể được sử dụng nội bộ trong bất kỳ </a:t>
            </a:r>
            <a:r>
              <a:rPr lang="vi" sz="1600" dirty="0" smtClean="0">
                <a:solidFill>
                  <a:srgbClr val="000000"/>
                </a:solidFill>
              </a:rPr>
              <a:t>mạng nào</a:t>
            </a:r>
            <a:r>
              <a:rPr lang="vi" sz="1600" dirty="0">
                <a:solidFill>
                  <a:srgbClr val="000000"/>
                </a:solidFill>
              </a:rPr>
              <a: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vi" sz="1100" b="1" dirty="0">
                          <a:effectLst/>
                        </a:rPr>
                        <a:t>Địa </a:t>
                      </a:r>
                      <a:r>
                        <a:rPr lang="vi" sz="1100" b="1">
                          <a:effectLst/>
                        </a:rPr>
                        <a:t>chỉ </a:t>
                      </a:r>
                      <a:r>
                        <a:rPr lang="vi" sz="1100" b="1" smtClean="0">
                          <a:effectLst/>
                        </a:rPr>
                        <a:t>mạng và </a:t>
                      </a:r>
                      <a:r>
                        <a:rPr lang="vi" sz="1100" b="1" dirty="0">
                          <a:effectLst/>
                        </a:rPr>
                        <a:t>tiền tố</a:t>
                      </a:r>
                      <a:endParaRPr lang="en-CA" sz="1100" dirty="0">
                        <a:effectLst/>
                      </a:endParaRPr>
                    </a:p>
                  </a:txBody>
                  <a:tcPr marL="31750" marR="31750" marT="31750" marB="31750" anchor="ctr"/>
                </a:tc>
                <a:tc>
                  <a:txBody>
                    <a:bodyPr/>
                    <a:lstStyle/>
                    <a:p>
                      <a:pPr algn="l" fontAlgn="ctr"/>
                      <a:r>
                        <a:rPr lang="vi" sz="1100" b="1" dirty="0">
                          <a:effectLst/>
                        </a:rPr>
                        <a:t>Dải địa chỉ riêng RFC 1918</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vi" sz="1100" b="0" dirty="0">
                          <a:effectLst/>
                        </a:rPr>
                        <a:t>10.0.0.0/8</a:t>
                      </a:r>
                    </a:p>
                  </a:txBody>
                  <a:tcPr marL="31750" marR="31750" marT="31750" marB="31750" anchor="ctr"/>
                </a:tc>
                <a:tc>
                  <a:txBody>
                    <a:bodyPr/>
                    <a:lstStyle/>
                    <a:p>
                      <a:pPr fontAlgn="ctr"/>
                      <a:r>
                        <a:rPr lang="vi"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vi" sz="1100" b="0" dirty="0">
                          <a:effectLst/>
                        </a:rPr>
                        <a:t>172.16.0.0/12</a:t>
                      </a:r>
                    </a:p>
                  </a:txBody>
                  <a:tcPr marL="31750" marR="31750" marT="31750" marB="31750" anchor="ctr"/>
                </a:tc>
                <a:tc>
                  <a:txBody>
                    <a:bodyPr/>
                    <a:lstStyle/>
                    <a:p>
                      <a:pPr fontAlgn="ctr"/>
                      <a:r>
                        <a:rPr lang="vi"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vi" sz="1100" b="0" dirty="0">
                          <a:effectLst/>
                        </a:rPr>
                        <a:t>192.168.0.0/16</a:t>
                      </a:r>
                    </a:p>
                  </a:txBody>
                  <a:tcPr marL="31750" marR="31750" marT="31750" marB="31750" anchor="ctr"/>
                </a:tc>
                <a:tc>
                  <a:txBody>
                    <a:bodyPr/>
                    <a:lstStyle/>
                    <a:p>
                      <a:pPr fontAlgn="ctr"/>
                      <a:r>
                        <a:rPr lang="vi"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vi" dirty="0"/>
              <a:t>Những gì mong đợi trong mô-đun này</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vi" dirty="0"/>
              <a:t>Để tạo điều kiện thuận lợi cho việc học, các tính năng sau trong GUI có thể được đưa vào mô-đun này:</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vi" dirty="0"/>
                        <a:t>Tính năng</a:t>
                      </a:r>
                    </a:p>
                  </a:txBody>
                  <a:tcPr/>
                </a:tc>
                <a:tc>
                  <a:txBody>
                    <a:bodyPr/>
                    <a:lstStyle/>
                    <a:p>
                      <a:r>
                        <a:rPr lang="vi" dirty="0"/>
                        <a:t>Sự miêu tả</a:t>
                      </a:r>
                    </a:p>
                  </a:txBody>
                  <a:tcPr/>
                </a:tc>
                <a:extLst>
                  <a:ext uri="{0D108BD9-81ED-4DB2-BD59-A6C34878D82A}">
                    <a16:rowId xmlns:a16="http://schemas.microsoft.com/office/drawing/2014/main" val="367710602"/>
                  </a:ext>
                </a:extLst>
              </a:tr>
              <a:tr h="331556">
                <a:tc>
                  <a:txBody>
                    <a:bodyPr/>
                    <a:lstStyle/>
                    <a:p>
                      <a:pPr algn="l" fontAlgn="b"/>
                      <a:r>
                        <a:rPr lang="vi" sz="1400" b="0" i="0" u="none" strike="noStrike" dirty="0">
                          <a:solidFill>
                            <a:srgbClr val="000000"/>
                          </a:solidFill>
                          <a:effectLst/>
                          <a:latin typeface="+mn-lt"/>
                        </a:rPr>
                        <a:t>Hoạt hình</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dirty="0"/>
                        <a:t>Cho người học tiếp xúc với các kỹ năng và khái niệm mới.</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Video</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dirty="0"/>
                        <a:t>Cho người học tiếp xúc với các kỹ năng và khái niệm mới.</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Kiểm tra sự hiểu biết của bạn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vi" dirty="0"/>
                        <a:t>Bài kiểm tra trực tuyến theo chủ đề giúp người học đánh giá mức độ hiểu nội dung.</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Hoạt động tương tác</a:t>
                      </a:r>
                    </a:p>
                  </a:txBody>
                  <a:tcPr marL="9525" marR="9525" marT="9525" marB="0" anchor="b"/>
                </a:tc>
                <a:tc>
                  <a:txBody>
                    <a:bodyPr/>
                    <a:lstStyle/>
                    <a:p>
                      <a:r>
                        <a:rPr lang="vi" dirty="0"/>
                        <a:t>Một loạt các định dạng để giúp người học đánh giá mức độ hiểu nội dung.</a:t>
                      </a:r>
                    </a:p>
                  </a:txBody>
                  <a:tcPr/>
                </a:tc>
                <a:extLst>
                  <a:ext uri="{0D108BD9-81ED-4DB2-BD59-A6C34878D82A}">
                    <a16:rowId xmlns:a16="http://schemas.microsoft.com/office/drawing/2014/main" val="3454703549"/>
                  </a:ext>
                </a:extLst>
              </a:tr>
              <a:tr h="215293">
                <a:tc>
                  <a:txBody>
                    <a:bodyPr/>
                    <a:lstStyle/>
                    <a:p>
                      <a:pPr algn="l" fontAlgn="b"/>
                      <a:r>
                        <a:rPr lang="vi" sz="1400" b="0" i="0" u="none" strike="noStrike" dirty="0">
                          <a:solidFill>
                            <a:srgbClr val="000000"/>
                          </a:solidFill>
                          <a:effectLst/>
                          <a:latin typeface="+mn-lt"/>
                        </a:rPr>
                        <a:t>Trình kiểm tra cú pháp</a:t>
                      </a:r>
                    </a:p>
                  </a:txBody>
                  <a:tcPr marL="9525" marR="9525" marT="9525" marB="0" anchor="b"/>
                </a:tc>
                <a:tc>
                  <a:txBody>
                    <a:bodyPr/>
                    <a:lstStyle/>
                    <a:p>
                      <a:r>
                        <a:rPr lang="vi" dirty="0"/>
                        <a:t>Các mô phỏng nhỏ giúp người học tiếp cận dòng lệnh của Cisco để thực hành các kỹ năng cấu hình.</a:t>
                      </a:r>
                    </a:p>
                  </a:txBody>
                  <a:tcPr/>
                </a:tc>
                <a:extLst>
                  <a:ext uri="{0D108BD9-81ED-4DB2-BD59-A6C34878D82A}">
                    <a16:rowId xmlns:a16="http://schemas.microsoft.com/office/drawing/2014/main" val="2195331658"/>
                  </a:ext>
                </a:extLst>
              </a:tr>
              <a:tr h="265091">
                <a:tc>
                  <a:txBody>
                    <a:bodyPr/>
                    <a:lstStyle/>
                    <a:p>
                      <a:pPr algn="l" fontAlgn="b"/>
                      <a:r>
                        <a:rPr lang="vi" sz="1400" b="0" i="0" u="none" strike="noStrike" dirty="0">
                          <a:solidFill>
                            <a:srgbClr val="000000"/>
                          </a:solidFill>
                          <a:effectLst/>
                          <a:latin typeface="+mn-lt"/>
                        </a:rPr>
                        <a:t>Hoạt động PT</a:t>
                      </a:r>
                    </a:p>
                  </a:txBody>
                  <a:tcPr marL="9525" marR="9525" marT="9525" marB="0" anchor="b"/>
                </a:tc>
                <a:tc>
                  <a:txBody>
                    <a:bodyPr/>
                    <a:lstStyle/>
                    <a:p>
                      <a:r>
                        <a:rPr lang="vi" dirty="0"/>
                        <a:t>Các hoạt động mô phỏng và mô hình hóa được thiết kế để khám phá, tiếp thu, củng cố và mở rộng các kỹ năng.</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IPv4 </a:t>
            </a:r>
            <a:r>
              <a:rPr lang="en-US" dirty="0"/>
              <a:t/>
            </a:r>
            <a:br>
              <a:rPr lang="en-US" dirty="0"/>
            </a:br>
            <a:r>
              <a:rPr lang="vi" sz="2400" dirty="0"/>
              <a:t>định tuyến tới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vi" sz="1600" dirty="0">
                <a:solidFill>
                  <a:srgbClr val="000000"/>
                </a:solidFill>
              </a:rPr>
              <a:t>Dịch địa </a:t>
            </a:r>
            <a:r>
              <a:rPr lang="vi" sz="1600">
                <a:solidFill>
                  <a:srgbClr val="000000"/>
                </a:solidFill>
              </a:rPr>
              <a:t>chỉ </a:t>
            </a:r>
            <a:r>
              <a:rPr lang="vi" sz="1600" smtClean="0">
                <a:solidFill>
                  <a:srgbClr val="000000"/>
                </a:solidFill>
              </a:rPr>
              <a:t>mạng (</a:t>
            </a:r>
            <a:r>
              <a:rPr lang="vi" sz="1600" dirty="0" smtClean="0">
                <a:solidFill>
                  <a:srgbClr val="000000"/>
                </a:solidFill>
              </a:rPr>
              <a:t>NAT</a:t>
            </a:r>
            <a:r>
              <a:rPr lang="vi" sz="1600" dirty="0">
                <a:solidFill>
                  <a:srgbClr val="000000"/>
                </a:solidFill>
              </a:rPr>
              <a:t>) dịch địa chỉ IPv4 riêng tư sang địa chỉ IPv4 công cộng.</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NAT thường được bật trên bộ định tuyến biên kết nối với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Nó dịch địa chỉ riêng nội bộ thành địa chỉ IP công cộng toàn cầu.</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IPv4 </a:t>
            </a:r>
            <a:r>
              <a:rPr lang="en-US" dirty="0"/>
              <a:t/>
            </a:r>
            <a:br>
              <a:rPr lang="en-US" dirty="0"/>
            </a:br>
            <a:r>
              <a:rPr lang="vi" sz="2400" dirty="0"/>
              <a:t>Địa chỉ IPv4 sử dụng đặc biệt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vi" dirty="0">
                <a:solidFill>
                  <a:srgbClr val="000000"/>
                </a:solidFill>
              </a:rPr>
              <a:t>Địa chỉ </a:t>
            </a:r>
            <a:r>
              <a:rPr lang="vi-VN" dirty="0" smtClean="0">
                <a:solidFill>
                  <a:srgbClr val="0000CC"/>
                </a:solidFill>
              </a:rPr>
              <a:t>loopback</a:t>
            </a:r>
            <a:endParaRPr lang="en-US" dirty="0">
              <a:solidFill>
                <a:srgbClr val="0000CC"/>
              </a:solidFill>
            </a:endParaRPr>
          </a:p>
          <a:p>
            <a:pPr marL="342900" indent="-342900" algn="l">
              <a:buFont typeface="Arial" panose="020B0604020202020204" pitchFamily="34" charset="0"/>
              <a:buChar char="•"/>
            </a:pPr>
            <a:r>
              <a:rPr lang="vi" sz="1600" dirty="0">
                <a:solidFill>
                  <a:srgbClr val="000000"/>
                </a:solidFill>
              </a:rPr>
              <a:t>127.0.0.0 /8 (127.0.0.1 đến 127.255.255.254)</a:t>
            </a:r>
          </a:p>
          <a:p>
            <a:pPr marL="342900" indent="-342900" algn="l">
              <a:buFont typeface="Arial" panose="020B0604020202020204" pitchFamily="34" charset="0"/>
              <a:buChar char="•"/>
            </a:pPr>
            <a:r>
              <a:rPr lang="vi" sz="1600" dirty="0">
                <a:solidFill>
                  <a:srgbClr val="000000"/>
                </a:solidFill>
              </a:rPr>
              <a:t>Thường được xác định là chỉ 127.0.0.1</a:t>
            </a:r>
          </a:p>
          <a:p>
            <a:pPr marL="342900" indent="-342900" algn="l">
              <a:buFont typeface="Arial" panose="020B0604020202020204" pitchFamily="34" charset="0"/>
              <a:buChar char="•"/>
            </a:pPr>
            <a:r>
              <a:rPr lang="vi" sz="1600" dirty="0">
                <a:solidFill>
                  <a:srgbClr val="000000"/>
                </a:solidFill>
              </a:rPr>
              <a:t>Được sử dụng trên </a:t>
            </a:r>
            <a:r>
              <a:rPr lang="en-US" sz="1600" dirty="0" smtClean="0">
                <a:solidFill>
                  <a:srgbClr val="000000"/>
                </a:solidFill>
              </a:rPr>
              <a:t>Host</a:t>
            </a:r>
            <a:r>
              <a:rPr lang="vi" sz="1600" dirty="0" smtClean="0">
                <a:solidFill>
                  <a:srgbClr val="000000"/>
                </a:solidFill>
              </a:rPr>
              <a:t> </a:t>
            </a:r>
            <a:r>
              <a:rPr lang="vi" sz="1600" dirty="0">
                <a:solidFill>
                  <a:srgbClr val="000000"/>
                </a:solidFill>
              </a:rPr>
              <a:t>để kiểm tra xem TCP/IP có hoạt động hay không.</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vi" dirty="0">
                <a:solidFill>
                  <a:srgbClr val="000000"/>
                </a:solidFill>
              </a:rPr>
              <a:t>Địa chỉ </a:t>
            </a:r>
            <a:r>
              <a:rPr lang="vi" dirty="0">
                <a:solidFill>
                  <a:srgbClr val="0000CC"/>
                </a:solidFill>
              </a:rPr>
              <a:t>liên kết cục </a:t>
            </a:r>
            <a:r>
              <a:rPr lang="vi" dirty="0" smtClean="0">
                <a:solidFill>
                  <a:srgbClr val="0000CC"/>
                </a:solidFill>
              </a:rPr>
              <a:t>bộ </a:t>
            </a:r>
            <a:r>
              <a:rPr lang="en-CA" dirty="0">
                <a:solidFill>
                  <a:srgbClr val="000000"/>
                </a:solidFill>
              </a:rPr>
              <a:t>Link-Local </a:t>
            </a:r>
            <a:endParaRPr lang="vi" dirty="0">
              <a:solidFill>
                <a:srgbClr val="0000CC"/>
              </a:solidFill>
            </a:endParaRPr>
          </a:p>
          <a:p>
            <a:pPr marL="342900" indent="-342900" algn="l">
              <a:buFont typeface="Arial" panose="020B0604020202020204" pitchFamily="34" charset="0"/>
              <a:buChar char="•"/>
            </a:pPr>
            <a:r>
              <a:rPr lang="vi" sz="1600" dirty="0">
                <a:solidFill>
                  <a:srgbClr val="000000"/>
                </a:solidFill>
              </a:rPr>
              <a:t>169.254.0.0 /16 (169.254.0.1 đến 169.254.255.254)</a:t>
            </a:r>
          </a:p>
          <a:p>
            <a:pPr marL="342900" indent="-342900" algn="l">
              <a:buFont typeface="Arial" panose="020B0604020202020204" pitchFamily="34" charset="0"/>
              <a:buChar char="•"/>
            </a:pPr>
            <a:r>
              <a:rPr lang="vi" sz="1600" dirty="0">
                <a:solidFill>
                  <a:srgbClr val="000000"/>
                </a:solidFill>
              </a:rPr>
              <a:t>Thường được gọi là địa chỉ Địa chỉ IP riêng tự động (APIPA) hoặc </a:t>
            </a:r>
            <a:r>
              <a:rPr lang="vi" sz="1600" b="1" dirty="0">
                <a:solidFill>
                  <a:srgbClr val="0000CC"/>
                </a:solidFill>
              </a:rPr>
              <a:t>địa chỉ tự gán.</a:t>
            </a:r>
          </a:p>
          <a:p>
            <a:pPr marL="342900" indent="-342900" algn="l">
              <a:buFont typeface="Arial" panose="020B0604020202020204" pitchFamily="34" charset="0"/>
              <a:buChar char="•"/>
            </a:pPr>
            <a:r>
              <a:rPr lang="vi" sz="1600" dirty="0">
                <a:solidFill>
                  <a:srgbClr val="000000"/>
                </a:solidFill>
              </a:rPr>
              <a:t>Được sử dụng bởi các máy khách Windows DHCP để tự cấu hình khi không có </a:t>
            </a:r>
            <a:r>
              <a:rPr lang="en-US" sz="1600" dirty="0" smtClean="0">
                <a:solidFill>
                  <a:srgbClr val="000000"/>
                </a:solidFill>
              </a:rPr>
              <a:t>Host</a:t>
            </a:r>
            <a:r>
              <a:rPr lang="vi" sz="1600" dirty="0" smtClean="0">
                <a:solidFill>
                  <a:srgbClr val="000000"/>
                </a:solidFill>
              </a:rPr>
              <a:t> </a:t>
            </a:r>
            <a:r>
              <a:rPr lang="vi" sz="1600" dirty="0">
                <a:solidFill>
                  <a:srgbClr val="000000"/>
                </a:solidFill>
              </a:rPr>
              <a:t>DHCP.</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IPv4 </a:t>
            </a:r>
            <a:r>
              <a:rPr lang="en-US" dirty="0"/>
              <a:t/>
            </a:r>
            <a:br>
              <a:rPr lang="en-US" dirty="0"/>
            </a:br>
            <a:r>
              <a:rPr lang="vi" sz="2400" dirty="0"/>
              <a:t>Địa chỉ phân loại kế thừa</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3517999" y="1248180"/>
            <a:ext cx="5626002" cy="3498379"/>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4598" y="685733"/>
            <a:ext cx="3443400" cy="4457767"/>
          </a:xfrm>
        </p:spPr>
        <p:txBody>
          <a:bodyPr/>
          <a:lstStyle/>
          <a:p>
            <a:pPr marL="0" indent="0" algn="l"/>
            <a:r>
              <a:rPr lang="vi" dirty="0">
                <a:solidFill>
                  <a:srgbClr val="000000"/>
                </a:solidFill>
              </a:rPr>
              <a:t>RFC 790 (1981) phân bổ địa chỉ IPv4 theo lớp</a:t>
            </a:r>
          </a:p>
          <a:p>
            <a:pPr marL="342900" indent="-342900" algn="l">
              <a:buFont typeface="Arial" panose="020B0604020202020204" pitchFamily="34" charset="0"/>
              <a:buChar char="•"/>
            </a:pPr>
            <a:r>
              <a:rPr lang="vi" sz="1600" dirty="0">
                <a:solidFill>
                  <a:srgbClr val="0000CC"/>
                </a:solidFill>
              </a:rPr>
              <a:t>Lớp A (0.0.0.0/8 đến 127.0.0.0/8)</a:t>
            </a:r>
          </a:p>
          <a:p>
            <a:pPr marL="342900" indent="-342900" algn="l">
              <a:buFont typeface="Arial" panose="020B0604020202020204" pitchFamily="34" charset="0"/>
              <a:buChar char="•"/>
            </a:pPr>
            <a:r>
              <a:rPr lang="vi" sz="1600" dirty="0">
                <a:solidFill>
                  <a:srgbClr val="0000CC"/>
                </a:solidFill>
              </a:rPr>
              <a:t>Loại B (128.0.0.0 /16 – 191.255.0.0 /16)</a:t>
            </a:r>
          </a:p>
          <a:p>
            <a:pPr marL="342900" indent="-342900" algn="l">
              <a:buFont typeface="Arial" panose="020B0604020202020204" pitchFamily="34" charset="0"/>
              <a:buChar char="•"/>
            </a:pPr>
            <a:r>
              <a:rPr lang="vi" sz="1600" dirty="0">
                <a:solidFill>
                  <a:srgbClr val="0000CC"/>
                </a:solidFill>
              </a:rPr>
              <a:t>Lớp C (192.0.0.0 /24 – 223.255.255.0 /24)</a:t>
            </a:r>
          </a:p>
          <a:p>
            <a:pPr marL="342900" indent="-342900" algn="l">
              <a:buFont typeface="Arial" panose="020B0604020202020204" pitchFamily="34" charset="0"/>
              <a:buChar char="•"/>
            </a:pPr>
            <a:r>
              <a:rPr lang="vi" sz="1600" dirty="0">
                <a:solidFill>
                  <a:srgbClr val="0000CC"/>
                </a:solidFill>
              </a:rPr>
              <a:t>Lớp D (224.0.0.0 đến 239.0.0.0)</a:t>
            </a:r>
          </a:p>
          <a:p>
            <a:pPr marL="342900" indent="-342900" algn="l">
              <a:buFont typeface="Arial" panose="020B0604020202020204" pitchFamily="34" charset="0"/>
              <a:buChar char="•"/>
            </a:pPr>
            <a:r>
              <a:rPr lang="vi" sz="1600" dirty="0">
                <a:solidFill>
                  <a:srgbClr val="0000CC"/>
                </a:solidFill>
              </a:rPr>
              <a:t>Lớp E (240.0.0.0 – 255.0.0.0</a:t>
            </a:r>
            <a:r>
              <a:rPr lang="vi" sz="1600" dirty="0" smtClean="0">
                <a:solidFill>
                  <a:srgbClr val="0000CC"/>
                </a:solidFill>
              </a:rPr>
              <a:t>)</a:t>
            </a:r>
            <a:endParaRPr lang="en-CA" sz="1600" dirty="0">
              <a:solidFill>
                <a:srgbClr val="0000CC"/>
              </a:solidFill>
            </a:endParaRPr>
          </a:p>
          <a:p>
            <a:pPr marL="342900" indent="-342900" algn="l">
              <a:buFont typeface="Arial" panose="020B0604020202020204" pitchFamily="34" charset="0"/>
              <a:buChar char="•"/>
            </a:pPr>
            <a:r>
              <a:rPr lang="vi" sz="1600" dirty="0">
                <a:solidFill>
                  <a:srgbClr val="000000"/>
                </a:solidFill>
              </a:rPr>
              <a:t>Địa chỉ phân loại lãng phí nhiều địa chỉ IPv4</a:t>
            </a:r>
            <a:r>
              <a:rPr lang="vi" sz="1600" dirty="0" smtClean="0">
                <a:solidFill>
                  <a:srgbClr val="000000"/>
                </a:solidFill>
              </a:rPr>
              <a:t>.</a:t>
            </a:r>
            <a:endParaRPr lang="en-CA" sz="1600" dirty="0">
              <a:solidFill>
                <a:srgbClr val="000000"/>
              </a:solidFill>
            </a:endParaRPr>
          </a:p>
          <a:p>
            <a:pPr marL="0" indent="0" algn="l"/>
            <a:r>
              <a:rPr lang="vi" sz="1600" dirty="0">
                <a:solidFill>
                  <a:srgbClr val="000000"/>
                </a:solidFill>
              </a:rPr>
              <a:t>Việc phân bổ địa chỉ theo lớp đã được thay thế bằng địa chỉ không theo lớp, bỏ qua các quy tắc của các lớp (A, B, C).</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IPv4 </a:t>
            </a:r>
            <a:r>
              <a:rPr lang="en-US" dirty="0"/>
              <a:t/>
            </a:r>
            <a:br>
              <a:rPr lang="en-US" dirty="0"/>
            </a:br>
            <a:r>
              <a:rPr lang="vi" sz="2400" dirty="0"/>
              <a:t>Phân bổ địa chỉ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vi" sz="1600" dirty="0">
                <a:solidFill>
                  <a:srgbClr val="000000"/>
                </a:solidFill>
              </a:rPr>
              <a:t>Cơ quan cấp số hiệu </a:t>
            </a:r>
            <a:r>
              <a:rPr lang="vi" sz="1600" dirty="0" smtClean="0">
                <a:solidFill>
                  <a:srgbClr val="0000CC"/>
                </a:solidFill>
              </a:rPr>
              <a:t>Internet </a:t>
            </a:r>
            <a:r>
              <a:rPr lang="en-CA" sz="1600" dirty="0">
                <a:solidFill>
                  <a:srgbClr val="0000CC"/>
                </a:solidFill>
              </a:rPr>
              <a:t>Internet Assigned Numbers Authority</a:t>
            </a:r>
            <a:r>
              <a:rPr lang="vi" sz="1600" dirty="0" smtClean="0">
                <a:solidFill>
                  <a:srgbClr val="0000CC"/>
                </a:solidFill>
              </a:rPr>
              <a:t> </a:t>
            </a:r>
            <a:r>
              <a:rPr lang="vi" sz="1600" dirty="0">
                <a:solidFill>
                  <a:srgbClr val="0000CC"/>
                </a:solidFill>
              </a:rPr>
              <a:t>(IANA) </a:t>
            </a:r>
            <a:r>
              <a:rPr lang="vi" sz="1600" dirty="0">
                <a:solidFill>
                  <a:srgbClr val="000000"/>
                </a:solidFill>
              </a:rPr>
              <a:t>quản lý và phân bổ các khối địa chỉ IPv4 và </a:t>
            </a:r>
            <a:r>
              <a:rPr lang="vi" sz="1600" dirty="0" smtClean="0">
                <a:solidFill>
                  <a:srgbClr val="000000"/>
                </a:solidFill>
              </a:rPr>
              <a:t>IPv6  </a:t>
            </a:r>
            <a:r>
              <a:rPr lang="vi" sz="1600" dirty="0">
                <a:solidFill>
                  <a:srgbClr val="000000"/>
                </a:solidFill>
              </a:rPr>
              <a:t>cho năm </a:t>
            </a:r>
            <a:r>
              <a:rPr lang="vi" sz="1600" dirty="0">
                <a:solidFill>
                  <a:srgbClr val="0000CC"/>
                </a:solidFill>
              </a:rPr>
              <a:t>Cơ quan đăng ký Internet khu vực </a:t>
            </a:r>
            <a:r>
              <a:rPr lang="en-CA" sz="1600" dirty="0">
                <a:solidFill>
                  <a:srgbClr val="0000CC"/>
                </a:solidFill>
              </a:rPr>
              <a:t>Regional Internet Registries </a:t>
            </a:r>
            <a:r>
              <a:rPr lang="vi" sz="1600" dirty="0" smtClean="0">
                <a:solidFill>
                  <a:srgbClr val="0000CC"/>
                </a:solidFill>
              </a:rPr>
              <a:t>(</a:t>
            </a:r>
            <a:r>
              <a:rPr lang="vi" sz="1600" dirty="0">
                <a:solidFill>
                  <a:srgbClr val="0000CC"/>
                </a:solidFill>
              </a:rPr>
              <a:t>RIR).</a:t>
            </a:r>
            <a:endParaRPr lang="en-US" sz="1600" dirty="0">
              <a:solidFill>
                <a:srgbClr val="0000CC"/>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RIR chịu trách nhiệm phân bổ địa chỉ IP cho các ISP cung cấp khối địa chỉ IPv4 cho các ISP và tổ chức nhỏ hơn.</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609232" y="2344548"/>
            <a:ext cx="5437046" cy="2798952"/>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11.4 Phân đoạn mạng</a:t>
            </a:r>
            <a:r>
              <a:rPr lang="en-CA" dirty="0">
                <a:solidFill>
                  <a:schemeClr val="accent5">
                    <a:lumMod val="40000"/>
                    <a:lumOff val="60000"/>
                  </a:schemeClr>
                </a:solidFill>
              </a:rPr>
              <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Phân </a:t>
            </a:r>
            <a:r>
              <a:rPr lang="vi" sz="1600"/>
              <a:t>đoạn </a:t>
            </a:r>
            <a:r>
              <a:rPr lang="vi" sz="1600" smtClean="0"/>
              <a:t>mạng </a:t>
            </a:r>
            <a:r>
              <a:rPr lang="en-US" dirty="0"/>
              <a:t/>
            </a:r>
            <a:br>
              <a:rPr lang="en-US" dirty="0"/>
            </a:br>
            <a:r>
              <a:rPr lang="vi" sz="2400" dirty="0"/>
              <a:t>Miền phát sóng và phân đoạn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vi" sz="1600" dirty="0">
                <a:solidFill>
                  <a:srgbClr val="000000"/>
                </a:solidFill>
              </a:rPr>
              <a:t>Nhiều giao thức sử dụng chương trình phát sóng hoặc phát đa hướng (ví dụ: ARP sử dụng chương trình phát sóng để định vị các thiết bị khác, </a:t>
            </a:r>
            <a:r>
              <a:rPr lang="en-US" sz="1600" dirty="0" smtClean="0">
                <a:solidFill>
                  <a:srgbClr val="000000"/>
                </a:solidFill>
              </a:rPr>
              <a:t>Host</a:t>
            </a:r>
            <a:r>
              <a:rPr lang="vi" sz="1600" dirty="0" smtClean="0">
                <a:solidFill>
                  <a:srgbClr val="000000"/>
                </a:solidFill>
              </a:rPr>
              <a:t> </a:t>
            </a:r>
            <a:r>
              <a:rPr lang="vi" sz="1600" dirty="0">
                <a:solidFill>
                  <a:srgbClr val="000000"/>
                </a:solidFill>
              </a:rPr>
              <a:t>gửi chương trình phát sóng DHCP khám phá để định vị </a:t>
            </a:r>
            <a:r>
              <a:rPr lang="en-US" sz="1600" dirty="0" smtClean="0">
                <a:solidFill>
                  <a:srgbClr val="000000"/>
                </a:solidFill>
              </a:rPr>
              <a:t>Host</a:t>
            </a:r>
            <a:r>
              <a:rPr lang="vi" sz="1600" dirty="0" smtClean="0">
                <a:solidFill>
                  <a:srgbClr val="000000"/>
                </a:solidFill>
              </a:rPr>
              <a:t> </a:t>
            </a:r>
            <a:r>
              <a:rPr lang="vi" sz="1600" dirty="0">
                <a:solidFill>
                  <a:srgbClr val="000000"/>
                </a:solidFill>
              </a:rPr>
              <a:t>DHCP.)</a:t>
            </a:r>
          </a:p>
          <a:p>
            <a:pPr marL="342900" indent="-342900" algn="l">
              <a:buFont typeface="Arial" panose="020B0604020202020204" pitchFamily="34" charset="0"/>
              <a:buChar char="•"/>
            </a:pPr>
            <a:r>
              <a:rPr lang="vi" sz="1600" dirty="0">
                <a:solidFill>
                  <a:srgbClr val="000000"/>
                </a:solidFill>
              </a:rPr>
              <a:t>Switch truyền quảng bá ra tất cả các giao diện ngoại trừ giao diện mà nó được nhận.</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0" y="2045614"/>
            <a:ext cx="5535261" cy="3034659"/>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828426" y="2205317"/>
            <a:ext cx="2960571"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Thiết bị duy nhất dừng phát sóng là bộ định tuyến.</a:t>
            </a:r>
          </a:p>
          <a:p>
            <a:pPr marL="342900" indent="-342900" algn="l">
              <a:buFont typeface="Arial" panose="020B0604020202020204" pitchFamily="34" charset="0"/>
              <a:buChar char="•"/>
            </a:pPr>
            <a:r>
              <a:rPr lang="vi" sz="1600" dirty="0">
                <a:solidFill>
                  <a:srgbClr val="000000"/>
                </a:solidFill>
              </a:rPr>
              <a:t>Bộ định tuyến không truyền bá chương trình phát sóng.</a:t>
            </a:r>
          </a:p>
          <a:p>
            <a:pPr marL="342900" indent="-342900" algn="l">
              <a:buFont typeface="Arial" panose="020B0604020202020204" pitchFamily="34" charset="0"/>
              <a:buChar char="•"/>
            </a:pPr>
            <a:r>
              <a:rPr lang="vi" sz="1600" dirty="0">
                <a:solidFill>
                  <a:srgbClr val="000000"/>
                </a:solidFill>
              </a:rPr>
              <a:t>Mỗi giao diện bộ định tuyến kết nối với một miền quảng bá và các chương trình phát sóng chỉ được truyền trong miền quảng bá cụ thể đó.</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về phân </a:t>
            </a:r>
            <a:r>
              <a:rPr lang="vi" sz="1600"/>
              <a:t>đoạn </a:t>
            </a:r>
            <a:r>
              <a:rPr lang="vi" sz="1600" smtClean="0"/>
              <a:t>mạng </a:t>
            </a:r>
            <a:r>
              <a:rPr lang="en-US" dirty="0"/>
              <a:t/>
            </a:r>
            <a:br>
              <a:rPr lang="en-US" dirty="0"/>
            </a:br>
            <a:r>
              <a:rPr lang="vi" sz="2400" dirty="0"/>
              <a:t>với các miền phát sóng lớn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925220"/>
            <a:ext cx="3552897" cy="4281974"/>
          </a:xfrm>
        </p:spPr>
        <p:txBody>
          <a:bodyPr/>
          <a:lstStyle/>
          <a:p>
            <a:pPr marL="342900" indent="-342900" algn="l">
              <a:buFont typeface="Arial" panose="020B0604020202020204" pitchFamily="34" charset="0"/>
              <a:buChar char="•"/>
            </a:pPr>
            <a:r>
              <a:rPr lang="vi" sz="1600" dirty="0">
                <a:solidFill>
                  <a:srgbClr val="000000"/>
                </a:solidFill>
              </a:rPr>
              <a:t>Một vấn đề với miền phát sóng lớn là các </a:t>
            </a:r>
            <a:r>
              <a:rPr lang="en-US" sz="1600" dirty="0" smtClean="0">
                <a:solidFill>
                  <a:srgbClr val="000000"/>
                </a:solidFill>
              </a:rPr>
              <a:t>Host</a:t>
            </a:r>
            <a:r>
              <a:rPr lang="vi" sz="1600" dirty="0" smtClean="0">
                <a:solidFill>
                  <a:srgbClr val="000000"/>
                </a:solidFill>
              </a:rPr>
              <a:t> </a:t>
            </a:r>
            <a:r>
              <a:rPr lang="vi" sz="1600" dirty="0">
                <a:solidFill>
                  <a:srgbClr val="000000"/>
                </a:solidFill>
              </a:rPr>
              <a:t>này có thể tạo ra các chương trình phát sóng quá mức và ảnh hưởng tiêu cực đến mạng</a:t>
            </a:r>
            <a:r>
              <a:rPr lang="vi" sz="1600" dirty="0" smtClean="0">
                <a:solidFill>
                  <a:srgbClr val="000000"/>
                </a:solidFill>
              </a:rPr>
              <a:t>.</a:t>
            </a: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Giải pháp là giảm kích thước </a:t>
            </a:r>
            <a:r>
              <a:rPr lang="vi" sz="1600" dirty="0" smtClean="0">
                <a:solidFill>
                  <a:srgbClr val="000000"/>
                </a:solidFill>
              </a:rPr>
              <a:t>mạng để </a:t>
            </a:r>
            <a:r>
              <a:rPr lang="vi" sz="1600" dirty="0">
                <a:solidFill>
                  <a:srgbClr val="000000"/>
                </a:solidFill>
              </a:rPr>
              <a:t>tạo các miền quảng bá nhỏ hơn trong quy trình gọi là </a:t>
            </a:r>
            <a:r>
              <a:rPr lang="vi" sz="1600" dirty="0" smtClean="0">
                <a:solidFill>
                  <a:srgbClr val="000000"/>
                </a:solidFill>
              </a:rPr>
              <a:t>mạng con.</a:t>
            </a: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Chia địa chỉ </a:t>
            </a:r>
            <a:r>
              <a:rPr lang="vi" sz="1600" dirty="0" smtClean="0">
                <a:solidFill>
                  <a:srgbClr val="000000"/>
                </a:solidFill>
              </a:rPr>
              <a:t>mạng 172.16.0.0 </a:t>
            </a:r>
            <a:r>
              <a:rPr lang="vi" sz="1600" dirty="0">
                <a:solidFill>
                  <a:srgbClr val="000000"/>
                </a:solidFill>
              </a:rPr>
              <a:t>/16 thành hai </a:t>
            </a:r>
            <a:r>
              <a:rPr lang="vi" sz="1600" dirty="0" smtClean="0">
                <a:solidFill>
                  <a:srgbClr val="000000"/>
                </a:solidFill>
              </a:rPr>
              <a:t>mạng con</a:t>
            </a:r>
            <a:r>
              <a:rPr lang="vi" sz="1600" dirty="0">
                <a:solidFill>
                  <a:srgbClr val="000000"/>
                </a:solidFill>
              </a:rPr>
              <a:t>, mỗi </a:t>
            </a:r>
            <a:r>
              <a:rPr lang="vi" sz="1600" dirty="0" smtClean="0">
                <a:solidFill>
                  <a:srgbClr val="000000"/>
                </a:solidFill>
              </a:rPr>
              <a:t>mạng 200 </a:t>
            </a:r>
            <a:r>
              <a:rPr lang="vi" sz="1600" dirty="0">
                <a:solidFill>
                  <a:srgbClr val="000000"/>
                </a:solidFill>
              </a:rPr>
              <a:t>người dùng: 172.16.0.0 /24 và 172.16.1.0 /24.</a:t>
            </a:r>
          </a:p>
          <a:p>
            <a:pPr marL="342900" indent="-342900" algn="l">
              <a:buFont typeface="Arial" panose="020B0604020202020204" pitchFamily="34" charset="0"/>
              <a:buChar char="•"/>
            </a:pPr>
            <a:r>
              <a:rPr lang="vi" sz="1600" dirty="0">
                <a:solidFill>
                  <a:srgbClr val="000000"/>
                </a:solidFill>
              </a:rPr>
              <a:t>Các chương trình phát sóng chỉ được truyền bá trong các miền phát sóng nhỏ hơn.</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4172744" y="-283467"/>
            <a:ext cx="4562006" cy="2712369"/>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3846064" y="2428902"/>
            <a:ext cx="5121607" cy="2727056"/>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2400" dirty="0"/>
              <a:t>Lý do </a:t>
            </a:r>
            <a:r>
              <a:rPr lang="vi" sz="1600" dirty="0"/>
              <a:t>phân đoạn mạng</a:t>
            </a:r>
            <a:r>
              <a:rPr lang="en-US" dirty="0"/>
              <a:t/>
            </a:r>
            <a:br>
              <a:rPr lang="en-US" dirty="0"/>
            </a:br>
            <a:endParaRPr lang="en-US"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5003" y="342896"/>
            <a:ext cx="8280057" cy="1550058"/>
          </a:xfrm>
        </p:spPr>
        <p:txBody>
          <a:bodyPr/>
          <a:lstStyle/>
          <a:p>
            <a:pPr marL="342900" indent="-342900" algn="l">
              <a:buFont typeface="Arial" panose="020B0604020202020204" pitchFamily="34" charset="0"/>
              <a:buChar char="•"/>
            </a:pPr>
            <a:r>
              <a:rPr lang="vi" sz="1600" dirty="0" smtClean="0">
                <a:solidFill>
                  <a:srgbClr val="000000"/>
                </a:solidFill>
              </a:rPr>
              <a:t>Mạng con </a:t>
            </a:r>
            <a:r>
              <a:rPr lang="vi" sz="1600" dirty="0">
                <a:solidFill>
                  <a:srgbClr val="000000"/>
                </a:solidFill>
              </a:rPr>
              <a:t>làm giảm lưu lượng </a:t>
            </a:r>
            <a:r>
              <a:rPr lang="vi" sz="1600" dirty="0" smtClean="0">
                <a:solidFill>
                  <a:srgbClr val="000000"/>
                </a:solidFill>
              </a:rPr>
              <a:t>mạng tổng </a:t>
            </a:r>
            <a:r>
              <a:rPr lang="vi" sz="1600" dirty="0">
                <a:solidFill>
                  <a:srgbClr val="000000"/>
                </a:solidFill>
              </a:rPr>
              <a:t>thể và cải thiện hiệu suất mạng.</a:t>
            </a:r>
          </a:p>
          <a:p>
            <a:pPr marL="342900" indent="-342900" algn="l">
              <a:buFont typeface="Arial" panose="020B0604020202020204" pitchFamily="34" charset="0"/>
              <a:buChar char="•"/>
            </a:pPr>
            <a:r>
              <a:rPr lang="vi" sz="1600" dirty="0">
                <a:solidFill>
                  <a:srgbClr val="000000"/>
                </a:solidFill>
              </a:rPr>
              <a:t>Nó có thể được sử dụng để thực hiện các chính sách bảo mật giữa các </a:t>
            </a:r>
            <a:r>
              <a:rPr lang="vi" sz="1600" dirty="0" smtClean="0">
                <a:solidFill>
                  <a:srgbClr val="000000"/>
                </a:solidFill>
              </a:rPr>
              <a:t>mạng con</a:t>
            </a:r>
            <a:r>
              <a:rPr lang="vi" sz="1600" dirty="0">
                <a:solidFill>
                  <a:srgbClr val="000000"/>
                </a:solidFill>
              </a:rPr>
              <a:t>.</a:t>
            </a:r>
          </a:p>
          <a:p>
            <a:pPr marL="342900" indent="-342900" algn="l">
              <a:buFont typeface="Arial" panose="020B0604020202020204" pitchFamily="34" charset="0"/>
              <a:buChar char="•"/>
            </a:pPr>
            <a:r>
              <a:rPr lang="vi" sz="1600" dirty="0" smtClean="0">
                <a:solidFill>
                  <a:srgbClr val="000000"/>
                </a:solidFill>
              </a:rPr>
              <a:t>Mạng con </a:t>
            </a:r>
            <a:r>
              <a:rPr lang="vi" sz="1600" dirty="0">
                <a:solidFill>
                  <a:srgbClr val="000000"/>
                </a:solidFill>
              </a:rPr>
              <a:t>làm giảm số lượng thiết bị bị ảnh hưởng bởi lưu lượng phát sóng bất thường.</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smtClean="0">
                <a:solidFill>
                  <a:srgbClr val="000000"/>
                </a:solidFill>
              </a:rPr>
              <a:t>Mạng con </a:t>
            </a:r>
            <a:r>
              <a:rPr lang="vi" sz="1600" dirty="0">
                <a:solidFill>
                  <a:srgbClr val="000000"/>
                </a:solidFill>
              </a:rPr>
              <a:t>được sử dụng vì nhiều lý do bao gồm:</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vi" sz="1600" dirty="0"/>
              <a:t>Vị trí</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vi" sz="1600" dirty="0"/>
              <a:t>Nhóm hoặc Chức năng</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vi" sz="1600" dirty="0"/>
              <a:t>Loại thiết bị</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2400" dirty="0"/>
              <a:t>Lý do </a:t>
            </a:r>
            <a:r>
              <a:rPr lang="vi" sz="1600" dirty="0"/>
              <a:t>phân đoạn mạng</a:t>
            </a:r>
            <a:r>
              <a:rPr lang="en-US" dirty="0"/>
              <a:t/>
            </a:r>
            <a:br>
              <a:rPr lang="en-US" dirty="0"/>
            </a:br>
            <a:endParaRPr lang="en-US" dirty="0"/>
          </a:p>
        </p:txBody>
      </p:sp>
      <p:sp>
        <p:nvSpPr>
          <p:cNvPr id="7" name="Rectangle 6">
            <a:extLst>
              <a:ext uri="{FF2B5EF4-FFF2-40B4-BE49-F238E27FC236}">
                <a16:creationId xmlns:a16="http://schemas.microsoft.com/office/drawing/2014/main" id="{24D8B652-544C-4DA4-843F-B9A537AD3E84}"/>
              </a:ext>
            </a:extLst>
          </p:cNvPr>
          <p:cNvSpPr/>
          <p:nvPr/>
        </p:nvSpPr>
        <p:spPr>
          <a:xfrm>
            <a:off x="182214" y="744195"/>
            <a:ext cx="2845748" cy="3206571"/>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vi" sz="1600" dirty="0"/>
              <a:t>Vị trí</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1165133"/>
            <a:ext cx="2789064" cy="2135330"/>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96364" y="1165133"/>
            <a:ext cx="2698320" cy="213533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vi" sz="1600" dirty="0"/>
              <a:t>Nhóm hoặc Chức năng</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27138" y="1616843"/>
            <a:ext cx="2372228" cy="2480507"/>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094684" y="2387212"/>
            <a:ext cx="3099188" cy="2636446"/>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vi" sz="1600" dirty="0"/>
              <a:t>Loại thiết bị</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094684" y="2551034"/>
            <a:ext cx="2636772" cy="2239992"/>
          </a:xfrm>
          <a:prstGeom prst="rect">
            <a:avLst/>
          </a:prstGeom>
        </p:spPr>
      </p:pic>
    </p:spTree>
    <p:extLst>
      <p:ext uri="{BB962C8B-B14F-4D97-AF65-F5344CB8AC3E}">
        <p14:creationId xmlns:p14="http://schemas.microsoft.com/office/powerpoint/2010/main" val="265349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a:solidFill>
                  <a:schemeClr val="accent5">
                    <a:lumMod val="40000"/>
                    <a:lumOff val="60000"/>
                  </a:schemeClr>
                </a:solidFill>
              </a:rPr>
              <a:t>11.5 </a:t>
            </a:r>
            <a:r>
              <a:rPr lang="vi" smtClean="0">
                <a:solidFill>
                  <a:schemeClr val="accent5">
                    <a:lumMod val="40000"/>
                    <a:lumOff val="60000"/>
                  </a:schemeClr>
                </a:solidFill>
              </a:rPr>
              <a:t>Mạng con </a:t>
            </a:r>
            <a:r>
              <a:rPr lang="vi">
                <a:solidFill>
                  <a:schemeClr val="accent5">
                    <a:lumMod val="40000"/>
                    <a:lumOff val="60000"/>
                  </a:schemeClr>
                </a:solidFill>
              </a:rPr>
              <a:t>một </a:t>
            </a:r>
            <a:r>
              <a:rPr lang="vi" smtClean="0">
                <a:solidFill>
                  <a:schemeClr val="accent5">
                    <a:lumMod val="40000"/>
                    <a:lumOff val="60000"/>
                  </a:schemeClr>
                </a:solidFill>
              </a:rPr>
              <a:t>mạng IPv4</a:t>
            </a:r>
            <a:r>
              <a:rPr lang="en-CA" dirty="0">
                <a:solidFill>
                  <a:schemeClr val="accent5">
                    <a:lumMod val="40000"/>
                    <a:lumOff val="60000"/>
                  </a:schemeClr>
                </a:solidFill>
              </a:rPr>
              <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vi" dirty="0"/>
              <a:t>Những gì mong đợi trong Mô-đun này (Tiếp theo)</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vi" dirty="0"/>
              <a:t>Để tạo điều kiện thuận lợi cho việc học, các tính năng sau có thể được đưa vào mô-đun này:</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2295525"/>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vi" sz="1400" b="1" i="0" u="none" strike="noStrike" dirty="0">
                          <a:solidFill>
                            <a:schemeClr val="bg1"/>
                          </a:solidFill>
                          <a:effectLst/>
                          <a:latin typeface="+mn-lt"/>
                        </a:rPr>
                        <a:t>Tính năng</a:t>
                      </a:r>
                    </a:p>
                  </a:txBody>
                  <a:tcPr marL="9525" marR="9525" marT="9525" marB="0" anchor="b"/>
                </a:tc>
                <a:tc>
                  <a:txBody>
                    <a:bodyPr/>
                    <a:lstStyle/>
                    <a:p>
                      <a:r>
                        <a:rPr lang="vi" dirty="0"/>
                        <a:t>Sự miêu tả</a:t>
                      </a:r>
                    </a:p>
                  </a:txBody>
                  <a:tcPr/>
                </a:tc>
                <a:extLst>
                  <a:ext uri="{0D108BD9-81ED-4DB2-BD59-A6C34878D82A}">
                    <a16:rowId xmlns:a16="http://schemas.microsoft.com/office/drawing/2014/main" val="3768427975"/>
                  </a:ext>
                </a:extLst>
              </a:tr>
              <a:tr h="265091">
                <a:tc>
                  <a:txBody>
                    <a:bodyPr/>
                    <a:lstStyle/>
                    <a:p>
                      <a:pPr algn="l" fontAlgn="b"/>
                      <a:r>
                        <a:rPr lang="vi" sz="1400" b="0" i="0" u="none" strike="noStrike" dirty="0">
                          <a:solidFill>
                            <a:srgbClr val="000000"/>
                          </a:solidFill>
                          <a:effectLst/>
                          <a:latin typeface="+mn-lt"/>
                        </a:rPr>
                        <a:t>Phòng thí nghiệm thực hành</a:t>
                      </a:r>
                    </a:p>
                  </a:txBody>
                  <a:tcPr marL="9525" marR="9525" marT="9525" marB="0" anchor="b"/>
                </a:tc>
                <a:tc>
                  <a:txBody>
                    <a:bodyPr/>
                    <a:lstStyle/>
                    <a:p>
                      <a:r>
                        <a:rPr lang="vi" dirty="0"/>
                        <a:t>Phòng thí nghiệm được thiết kế để làm việc với thiết bị vật lý.</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Hoạt động của lớp</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vi" dirty="0"/>
                        <a:t>Những thông tin này được tìm thấy trên trang Tài nguyên dành cho người hướng dẫn. Hoạt động trong lớp được thiết kế để tạo điều kiện thuận lợi cho việc học tập, thảo luận trong lớp và hợp tác.</a:t>
                      </a:r>
                    </a:p>
                  </a:txBody>
                  <a:tcPr/>
                </a:tc>
                <a:extLst>
                  <a:ext uri="{0D108BD9-81ED-4DB2-BD59-A6C34878D82A}">
                    <a16:rowId xmlns:a16="http://schemas.microsoft.com/office/drawing/2014/main" val="1125566603"/>
                  </a:ext>
                </a:extLst>
              </a:tr>
              <a:tr h="265091">
                <a:tc>
                  <a:txBody>
                    <a:bodyPr/>
                    <a:lstStyle/>
                    <a:p>
                      <a:pPr algn="l" fontAlgn="b"/>
                      <a:r>
                        <a:rPr lang="vi" sz="1400" b="0" i="0" u="none" strike="noStrike" dirty="0">
                          <a:solidFill>
                            <a:srgbClr val="000000"/>
                          </a:solidFill>
                          <a:effectLst/>
                          <a:latin typeface="+mn-lt"/>
                        </a:rPr>
                        <a:t>Câu đố mô-đun</a:t>
                      </a:r>
                    </a:p>
                  </a:txBody>
                  <a:tcPr marL="9525" marR="9525" marT="9525" marB="0" anchor="b"/>
                </a:tc>
                <a:tc>
                  <a:txBody>
                    <a:bodyPr/>
                    <a:lstStyle/>
                    <a:p>
                      <a:r>
                        <a:rPr lang="vi" dirty="0"/>
                        <a:t>Tự đánh giá tích hợp các khái niệm và kỹ năng đã học được xuyên suốt chuỗi chủ đề được trình bày trong mô-đun.</a:t>
                      </a:r>
                    </a:p>
                  </a:txBody>
                  <a:tcPr/>
                </a:tc>
                <a:extLst>
                  <a:ext uri="{0D108BD9-81ED-4DB2-BD59-A6C34878D82A}">
                    <a16:rowId xmlns:a16="http://schemas.microsoft.com/office/drawing/2014/main" val="831502776"/>
                  </a:ext>
                </a:extLst>
              </a:tr>
              <a:tr h="265091">
                <a:tc>
                  <a:txBody>
                    <a:bodyPr/>
                    <a:lstStyle/>
                    <a:p>
                      <a:pPr algn="l" fontAlgn="b"/>
                      <a:r>
                        <a:rPr lang="vi" sz="1400" b="0" i="0" u="none" strike="noStrike" dirty="0">
                          <a:solidFill>
                            <a:srgbClr val="000000"/>
                          </a:solidFill>
                          <a:effectLst/>
                          <a:latin typeface="+mn-lt"/>
                        </a:rPr>
                        <a:t>Tóm tắt mô-đun</a:t>
                      </a:r>
                    </a:p>
                  </a:txBody>
                  <a:tcPr marL="9525" marR="9525" marT="9525" marB="0" anchor="b"/>
                </a:tc>
                <a:tc>
                  <a:txBody>
                    <a:bodyPr/>
                    <a:lstStyle/>
                    <a:p>
                      <a:r>
                        <a:rPr lang="vi" dirty="0"/>
                        <a:t>Tóm tắt ngắn gọn nội dung mô-đun.</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Mạng con mạng IPv4 </a:t>
            </a:r>
            <a:r>
              <a:rPr lang="en-US" dirty="0"/>
              <a:t/>
            </a:r>
            <a:br>
              <a:rPr lang="en-US" dirty="0"/>
            </a:br>
            <a:r>
              <a:rPr lang="vi" sz="2400" dirty="0"/>
              <a:t>trên ranh giới Octet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vi" sz="1600">
                <a:solidFill>
                  <a:srgbClr val="000000"/>
                </a:solidFill>
              </a:rPr>
              <a:t>Các </a:t>
            </a:r>
            <a:r>
              <a:rPr lang="vi" sz="1600" smtClean="0">
                <a:solidFill>
                  <a:srgbClr val="000000"/>
                </a:solidFill>
              </a:rPr>
              <a:t>mạng được </a:t>
            </a:r>
            <a:r>
              <a:rPr lang="vi" sz="1600">
                <a:solidFill>
                  <a:srgbClr val="000000"/>
                </a:solidFill>
              </a:rPr>
              <a:t>chia </a:t>
            </a:r>
            <a:r>
              <a:rPr lang="vi" sz="1600" smtClean="0">
                <a:solidFill>
                  <a:srgbClr val="000000"/>
                </a:solidFill>
              </a:rPr>
              <a:t>mạng dễ </a:t>
            </a:r>
            <a:r>
              <a:rPr lang="vi" sz="1600" dirty="0">
                <a:solidFill>
                  <a:srgbClr val="000000"/>
                </a:solidFill>
              </a:rPr>
              <a:t>dàng nhất ở ranh giới octet của /8, /16 và /24.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Lưu ý rằng việc sử dụng độ dài tiền tố dài hơn sẽ làm giảm số lượng </a:t>
            </a:r>
            <a:r>
              <a:rPr lang="en-US" sz="1600" dirty="0" smtClean="0">
                <a:solidFill>
                  <a:srgbClr val="000000"/>
                </a:solidFill>
              </a:rPr>
              <a:t>Host</a:t>
            </a:r>
            <a:r>
              <a:rPr lang="vi" sz="1600" dirty="0" smtClean="0">
                <a:solidFill>
                  <a:srgbClr val="000000"/>
                </a:solidFill>
              </a:rPr>
              <a:t> </a:t>
            </a:r>
            <a:r>
              <a:rPr lang="vi" sz="1600" dirty="0">
                <a:solidFill>
                  <a:srgbClr val="000000"/>
                </a:solidFill>
              </a:rPr>
              <a:t>trên </a:t>
            </a:r>
            <a:r>
              <a:rPr lang="vi" sz="1600">
                <a:solidFill>
                  <a:srgbClr val="000000"/>
                </a:solidFill>
              </a:rPr>
              <a:t>mỗi </a:t>
            </a:r>
            <a:r>
              <a:rPr lang="vi" sz="1600" smtClean="0">
                <a:solidFill>
                  <a:srgbClr val="000000"/>
                </a:solidFill>
              </a:rPr>
              <a:t>mạng con</a:t>
            </a:r>
            <a:r>
              <a:rPr lang="vi" sz="1600" dirty="0">
                <a:solidFill>
                  <a:srgbClr val="000000"/>
                </a:solidFill>
              </a:rPr>
              <a: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2815697266"/>
              </p:ext>
            </p:extLst>
          </p:nvPr>
        </p:nvGraphicFramePr>
        <p:xfrm>
          <a:off x="0" y="2111017"/>
          <a:ext cx="9144000" cy="2858852"/>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401309278"/>
                    </a:ext>
                  </a:extLst>
                </a:gridCol>
                <a:gridCol w="1611630">
                  <a:extLst>
                    <a:ext uri="{9D8B030D-6E8A-4147-A177-3AD203B41FA5}">
                      <a16:colId xmlns:a16="http://schemas.microsoft.com/office/drawing/2014/main" val="1282189193"/>
                    </a:ext>
                  </a:extLst>
                </a:gridCol>
                <a:gridCol w="4606290">
                  <a:extLst>
                    <a:ext uri="{9D8B030D-6E8A-4147-A177-3AD203B41FA5}">
                      <a16:colId xmlns:a16="http://schemas.microsoft.com/office/drawing/2014/main" val="2307218981"/>
                    </a:ext>
                  </a:extLst>
                </a:gridCol>
                <a:gridCol w="1463040">
                  <a:extLst>
                    <a:ext uri="{9D8B030D-6E8A-4147-A177-3AD203B41FA5}">
                      <a16:colId xmlns:a16="http://schemas.microsoft.com/office/drawing/2014/main" val="1338141003"/>
                    </a:ext>
                  </a:extLst>
                </a:gridCol>
              </a:tblGrid>
              <a:tr h="676487">
                <a:tc>
                  <a:txBody>
                    <a:bodyPr/>
                    <a:lstStyle/>
                    <a:p>
                      <a:pPr algn="l" fontAlgn="ctr"/>
                      <a:r>
                        <a:rPr lang="en-US" sz="1100" b="1" dirty="0" smtClean="0">
                          <a:effectLst/>
                        </a:rPr>
                        <a:t>Prefix</a:t>
                      </a:r>
                      <a:endParaRPr lang="en-CA" sz="1100" dirty="0">
                        <a:effectLst/>
                      </a:endParaRPr>
                    </a:p>
                  </a:txBody>
                  <a:tcPr marL="31750" marR="31750" marT="31750" marB="31750" anchor="ctr"/>
                </a:tc>
                <a:tc>
                  <a:txBody>
                    <a:bodyPr/>
                    <a:lstStyle/>
                    <a:p>
                      <a:pPr algn="l" fontAlgn="ctr"/>
                      <a:r>
                        <a:rPr lang="en-US" sz="1100" b="1" dirty="0" smtClean="0">
                          <a:effectLst/>
                        </a:rPr>
                        <a:t>subnet mark</a:t>
                      </a:r>
                      <a:endParaRPr lang="en-CA" sz="1100" dirty="0">
                        <a:effectLst/>
                      </a:endParaRPr>
                    </a:p>
                  </a:txBody>
                  <a:tcPr marL="31750" marR="31750" marT="31750" marB="31750" anchor="ctr"/>
                </a:tc>
                <a:tc>
                  <a:txBody>
                    <a:bodyPr/>
                    <a:lstStyle/>
                    <a:p>
                      <a:pPr algn="l" fontAlgn="ctr"/>
                      <a:r>
                        <a:rPr lang="en-US" sz="1100" b="1" dirty="0" smtClean="0">
                          <a:effectLst/>
                        </a:rPr>
                        <a:t>subnet mark</a:t>
                      </a:r>
                      <a:r>
                        <a:rPr lang="vi" sz="1100" b="1" dirty="0" smtClean="0">
                          <a:effectLst/>
                        </a:rPr>
                        <a:t>ở </a:t>
                      </a:r>
                      <a:r>
                        <a:rPr lang="vi" sz="1100" b="1" dirty="0">
                          <a:effectLst/>
                        </a:rPr>
                        <a:t>dạng nhị phân (n = mạng, h = </a:t>
                      </a:r>
                      <a:r>
                        <a:rPr lang="en-US" sz="1100" b="1" dirty="0" smtClean="0">
                          <a:effectLst/>
                        </a:rPr>
                        <a:t>Host</a:t>
                      </a:r>
                      <a:r>
                        <a:rPr lang="vi" sz="1100" b="1" dirty="0" smtClean="0">
                          <a:effectLst/>
                        </a:rPr>
                        <a:t>)</a:t>
                      </a:r>
                      <a:endParaRPr lang="en-CA" sz="1100" dirty="0">
                        <a:effectLst/>
                      </a:endParaRPr>
                    </a:p>
                  </a:txBody>
                  <a:tcPr marL="31750" marR="31750" marT="31750" marB="31750" anchor="ctr"/>
                </a:tc>
                <a:tc>
                  <a:txBody>
                    <a:bodyPr/>
                    <a:lstStyle/>
                    <a:p>
                      <a:pPr algn="l" fontAlgn="ctr"/>
                      <a:r>
                        <a:rPr lang="vi" sz="1100" b="1" dirty="0">
                          <a:effectLst/>
                        </a:rPr>
                        <a:t># </a:t>
                      </a:r>
                      <a:r>
                        <a:rPr lang="en-US" sz="1100" b="1" dirty="0" smtClean="0">
                          <a:effectLst/>
                        </a:rPr>
                        <a:t>Host</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727455">
                <a:tc>
                  <a:txBody>
                    <a:bodyPr/>
                    <a:lstStyle/>
                    <a:p>
                      <a:pPr fontAlgn="ctr"/>
                      <a:r>
                        <a:rPr lang="vi" sz="1100" b="1" dirty="0" smtClean="0">
                          <a:effectLst/>
                        </a:rPr>
                        <a:t>/8</a:t>
                      </a:r>
                      <a:endParaRPr lang="en-CA" sz="1100" b="0" dirty="0">
                        <a:effectLst/>
                      </a:endParaRPr>
                    </a:p>
                  </a:txBody>
                  <a:tcPr marL="31750" marR="31750" marT="31750" marB="31750" anchor="ctr"/>
                </a:tc>
                <a:tc>
                  <a:txBody>
                    <a:bodyPr/>
                    <a:lstStyle/>
                    <a:p>
                      <a:pPr fontAlgn="ctr"/>
                      <a:r>
                        <a:rPr lang="vi" sz="1100" b="1" dirty="0">
                          <a:effectLst/>
                        </a:rPr>
                        <a:t>255 </a:t>
                      </a:r>
                      <a:r>
                        <a:rPr lang="vi" sz="1100" b="0" dirty="0">
                          <a:effectLst/>
                        </a:rPr>
                        <a:t>.0.0.0</a:t>
                      </a:r>
                    </a:p>
                  </a:txBody>
                  <a:tcPr marL="31750" marR="31750" marT="31750" marB="31750" anchor="ctr"/>
                </a:tc>
                <a:tc>
                  <a:txBody>
                    <a:bodyPr/>
                    <a:lstStyle/>
                    <a:p>
                      <a:pPr rtl="0" fontAlgn="ctr"/>
                      <a:r>
                        <a:rPr lang="vi" sz="1100" b="1" dirty="0">
                          <a:effectLst/>
                          <a:latin typeface="Courier New" panose="02070309020205020404" pitchFamily="49" charset="0"/>
                          <a:cs typeface="Courier New" panose="02070309020205020404" pitchFamily="49" charset="0"/>
                        </a:rPr>
                        <a:t>nnnnnnnn </a:t>
                      </a:r>
                      <a:r>
                        <a:rPr lang="vi" sz="1100" b="0" dirty="0">
                          <a:effectLst/>
                          <a:latin typeface="Courier New" panose="02070309020205020404" pitchFamily="49" charset="0"/>
                          <a:cs typeface="Courier New" panose="02070309020205020404" pitchFamily="49" charset="0"/>
                        </a:rPr>
                        <a:t>.hhhhhhhh.hhhhhhhh.hhhhhhhhh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vi" sz="1100" b="1" dirty="0">
                          <a:effectLst/>
                          <a:latin typeface="Courier New" panose="02070309020205020404" pitchFamily="49" charset="0"/>
                          <a:cs typeface="Courier New" panose="02070309020205020404" pitchFamily="49" charset="0"/>
                        </a:rPr>
                        <a:t>11111111 </a:t>
                      </a:r>
                      <a:r>
                        <a:rPr lang="vi"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vi" sz="1000" b="0" dirty="0">
                          <a:effectLst/>
                        </a:rPr>
                        <a:t>16.777.214</a:t>
                      </a:r>
                    </a:p>
                  </a:txBody>
                  <a:tcPr marL="31750" marR="31750" marT="31750" marB="31750" anchor="ctr"/>
                </a:tc>
                <a:extLst>
                  <a:ext uri="{0D108BD9-81ED-4DB2-BD59-A6C34878D82A}">
                    <a16:rowId xmlns:a16="http://schemas.microsoft.com/office/drawing/2014/main" val="2637917206"/>
                  </a:ext>
                </a:extLst>
              </a:tr>
              <a:tr h="727455">
                <a:tc>
                  <a:txBody>
                    <a:bodyPr/>
                    <a:lstStyle/>
                    <a:p>
                      <a:pPr fontAlgn="ctr"/>
                      <a:r>
                        <a:rPr lang="vi" sz="1100" b="1" dirty="0">
                          <a:effectLst/>
                        </a:rPr>
                        <a:t>/16</a:t>
                      </a:r>
                      <a:endParaRPr lang="en-CA" sz="1100" b="0" dirty="0">
                        <a:effectLst/>
                      </a:endParaRPr>
                    </a:p>
                  </a:txBody>
                  <a:tcPr marL="31750" marR="31750" marT="31750" marB="31750" anchor="ctr"/>
                </a:tc>
                <a:tc>
                  <a:txBody>
                    <a:bodyPr/>
                    <a:lstStyle/>
                    <a:p>
                      <a:pPr fontAlgn="ctr"/>
                      <a:r>
                        <a:rPr lang="vi" sz="1100" b="1" dirty="0">
                          <a:effectLst/>
                        </a:rPr>
                        <a:t>255.255 </a:t>
                      </a:r>
                      <a:r>
                        <a:rPr lang="vi" sz="1100" b="0" dirty="0">
                          <a:effectLst/>
                        </a:rPr>
                        <a:t>.0.0</a:t>
                      </a:r>
                    </a:p>
                  </a:txBody>
                  <a:tcPr marL="31750" marR="31750" marT="31750" marB="31750" anchor="ctr"/>
                </a:tc>
                <a:tc>
                  <a:txBody>
                    <a:bodyPr/>
                    <a:lstStyle/>
                    <a:p>
                      <a:pPr rtl="0" fontAlgn="ctr"/>
                      <a:r>
                        <a:rPr lang="vi" sz="1100" b="1" dirty="0">
                          <a:effectLst/>
                          <a:latin typeface="Courier New" panose="02070309020205020404" pitchFamily="49" charset="0"/>
                          <a:cs typeface="Courier New" panose="02070309020205020404" pitchFamily="49" charset="0"/>
                        </a:rPr>
                        <a:t>nnnnnnnn.nnnnnnnn </a:t>
                      </a:r>
                      <a:r>
                        <a:rPr lang="vi" sz="1100" b="0" dirty="0">
                          <a:effectLst/>
                          <a:latin typeface="Courier New" panose="02070309020205020404" pitchFamily="49" charset="0"/>
                          <a:cs typeface="Courier New" panose="02070309020205020404" pitchFamily="49" charset="0"/>
                        </a:rPr>
                        <a:t>.hhhhhhhh.hhhhhhhhh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vi" sz="1100" b="1" dirty="0">
                          <a:effectLst/>
                          <a:latin typeface="Courier New" panose="02070309020205020404" pitchFamily="49" charset="0"/>
                          <a:cs typeface="Courier New" panose="02070309020205020404" pitchFamily="49" charset="0"/>
                        </a:rPr>
                        <a:t>11111111.11111111 </a:t>
                      </a:r>
                      <a:r>
                        <a:rPr lang="vi"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vi" sz="1000" b="0" dirty="0">
                          <a:effectLst/>
                        </a:rPr>
                        <a:t>65.534</a:t>
                      </a:r>
                    </a:p>
                  </a:txBody>
                  <a:tcPr marL="31750" marR="31750" marT="31750" marB="31750" anchor="ctr"/>
                </a:tc>
                <a:extLst>
                  <a:ext uri="{0D108BD9-81ED-4DB2-BD59-A6C34878D82A}">
                    <a16:rowId xmlns:a16="http://schemas.microsoft.com/office/drawing/2014/main" val="1750285378"/>
                  </a:ext>
                </a:extLst>
              </a:tr>
              <a:tr h="727455">
                <a:tc>
                  <a:txBody>
                    <a:bodyPr/>
                    <a:lstStyle/>
                    <a:p>
                      <a:pPr fontAlgn="ctr"/>
                      <a:r>
                        <a:rPr lang="vi" sz="1100" b="1" dirty="0">
                          <a:effectLst/>
                        </a:rPr>
                        <a:t>/24</a:t>
                      </a:r>
                      <a:endParaRPr lang="en-CA" sz="1100" b="0" dirty="0">
                        <a:effectLst/>
                      </a:endParaRPr>
                    </a:p>
                  </a:txBody>
                  <a:tcPr marL="31750" marR="31750" marT="31750" marB="31750" anchor="ctr"/>
                </a:tc>
                <a:tc>
                  <a:txBody>
                    <a:bodyPr/>
                    <a:lstStyle/>
                    <a:p>
                      <a:pPr fontAlgn="ctr"/>
                      <a:r>
                        <a:rPr lang="vi" sz="1100" b="1" dirty="0">
                          <a:effectLst/>
                        </a:rPr>
                        <a:t>255.255.255 </a:t>
                      </a:r>
                      <a:r>
                        <a:rPr lang="vi" sz="1100" b="0" dirty="0">
                          <a:effectLst/>
                        </a:rPr>
                        <a:t>.0</a:t>
                      </a:r>
                    </a:p>
                  </a:txBody>
                  <a:tcPr marL="31750" marR="31750" marT="31750" marB="31750" anchor="ctr"/>
                </a:tc>
                <a:tc>
                  <a:txBody>
                    <a:bodyPr/>
                    <a:lstStyle/>
                    <a:p>
                      <a:pPr rtl="0" fontAlgn="ctr"/>
                      <a:r>
                        <a:rPr lang="vi" sz="1100" b="1" dirty="0">
                          <a:effectLst/>
                          <a:latin typeface="Courier New" panose="02070309020205020404" pitchFamily="49" charset="0"/>
                          <a:cs typeface="Courier New" panose="02070309020205020404" pitchFamily="49" charset="0"/>
                        </a:rPr>
                        <a:t>nnnnnnnn.nnnnnnnn </a:t>
                      </a:r>
                      <a:r>
                        <a:rPr lang="vi" sz="1100" b="0" dirty="0">
                          <a:effectLst/>
                          <a:latin typeface="Courier New" panose="02070309020205020404" pitchFamily="49" charset="0"/>
                          <a:cs typeface="Courier New" panose="02070309020205020404" pitchFamily="49" charset="0"/>
                        </a:rPr>
                        <a:t>. </a:t>
                      </a:r>
                      <a:r>
                        <a:rPr lang="vi" sz="1100" b="1" dirty="0">
                          <a:effectLst/>
                          <a:latin typeface="Courier New" panose="02070309020205020404" pitchFamily="49" charset="0"/>
                          <a:cs typeface="Courier New" panose="02070309020205020404" pitchFamily="49" charset="0"/>
                        </a:rPr>
                        <a:t>nnnnnnnn </a:t>
                      </a:r>
                      <a:r>
                        <a:rPr lang="vi" sz="1100" b="0" dirty="0">
                          <a:effectLst/>
                          <a:latin typeface="Courier New" panose="02070309020205020404" pitchFamily="49" charset="0"/>
                          <a:cs typeface="Courier New" panose="02070309020205020404" pitchFamily="49" charset="0"/>
                        </a:rPr>
                        <a:t>.hhhhhhhhh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vi" sz="1100" b="1" dirty="0">
                          <a:effectLst/>
                          <a:latin typeface="Courier New" panose="02070309020205020404" pitchFamily="49" charset="0"/>
                          <a:cs typeface="Courier New" panose="02070309020205020404" pitchFamily="49" charset="0"/>
                        </a:rPr>
                        <a:t>11111111.11111111.11111111 </a:t>
                      </a:r>
                      <a:r>
                        <a:rPr lang="vi"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vi"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Mạng con mạng IPv4 </a:t>
            </a:r>
            <a:r>
              <a:rPr lang="en-US" dirty="0"/>
              <a:t/>
            </a:r>
            <a:br>
              <a:rPr lang="en-US" dirty="0"/>
            </a:br>
            <a:r>
              <a:rPr lang="vi" sz="2400" dirty="0"/>
              <a:t>trên ranh giới Octet (Tiếp theo)</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vi" sz="1600" dirty="0">
                <a:solidFill>
                  <a:srgbClr val="000000"/>
                </a:solidFill>
              </a:rPr>
              <a:t>Trong bảng đầu tiên, 10.0.0.0/8 được </a:t>
            </a:r>
            <a:r>
              <a:rPr lang="vi" sz="1600">
                <a:solidFill>
                  <a:srgbClr val="000000"/>
                </a:solidFill>
              </a:rPr>
              <a:t>chia </a:t>
            </a:r>
            <a:r>
              <a:rPr lang="vi" sz="1600" smtClean="0">
                <a:solidFill>
                  <a:srgbClr val="000000"/>
                </a:solidFill>
              </a:rPr>
              <a:t>mạng con </a:t>
            </a:r>
            <a:r>
              <a:rPr lang="vi" sz="1600" dirty="0">
                <a:solidFill>
                  <a:srgbClr val="000000"/>
                </a:solidFill>
              </a:rPr>
              <a:t>bằng cách sử dụng /16 và trong bảng thứ hai, mặt nạ /24.</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854529025"/>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vi" sz="1000" b="1" dirty="0">
                          <a:effectLst/>
                        </a:rPr>
                        <a:t>Địa </a:t>
                      </a:r>
                      <a:r>
                        <a:rPr lang="vi" sz="1000" b="1">
                          <a:effectLst/>
                        </a:rPr>
                        <a:t>chỉ </a:t>
                      </a:r>
                      <a:r>
                        <a:rPr lang="vi" sz="1000" b="1" smtClean="0">
                          <a:effectLst/>
                        </a:rPr>
                        <a:t>mạng con </a:t>
                      </a:r>
                      <a:r>
                        <a:rPr lang="en-CA" sz="1000" b="1" dirty="0">
                          <a:effectLst/>
                        </a:rPr>
                        <a:t/>
                      </a:r>
                      <a:br>
                        <a:rPr lang="en-CA" sz="1000" b="1" dirty="0">
                          <a:effectLst/>
                        </a:rPr>
                      </a:br>
                      <a:r>
                        <a:rPr lang="vi" sz="1000" b="0" dirty="0">
                          <a:effectLst/>
                        </a:rPr>
                        <a:t>(</a:t>
                      </a:r>
                      <a:r>
                        <a:rPr lang="vi" sz="1000" b="0">
                          <a:effectLst/>
                        </a:rPr>
                        <a:t>256 </a:t>
                      </a:r>
                      <a:r>
                        <a:rPr lang="vi" sz="1000" b="0" smtClean="0">
                          <a:effectLst/>
                        </a:rPr>
                        <a:t>mạng con </a:t>
                      </a:r>
                      <a:r>
                        <a:rPr lang="vi" sz="1000" b="0" dirty="0">
                          <a:effectLst/>
                        </a:rPr>
                        <a:t>có thể có)</a:t>
                      </a:r>
                    </a:p>
                  </a:txBody>
                  <a:tcPr marL="31750" marR="31750" marT="31750" marB="31750" anchor="ctr"/>
                </a:tc>
                <a:tc>
                  <a:txBody>
                    <a:bodyPr/>
                    <a:lstStyle/>
                    <a:p>
                      <a:pPr algn="l" fontAlgn="ctr"/>
                      <a:r>
                        <a:rPr lang="vi" sz="1000" b="1" dirty="0">
                          <a:effectLst/>
                        </a:rPr>
                        <a:t>Phạm vi </a:t>
                      </a:r>
                      <a:r>
                        <a:rPr lang="en-US" sz="1000" b="1" dirty="0" smtClean="0">
                          <a:effectLst/>
                        </a:rPr>
                        <a:t>Host</a:t>
                      </a:r>
                      <a:r>
                        <a:rPr lang="vi" sz="1000" b="1" dirty="0" smtClean="0">
                          <a:effectLst/>
                        </a:rPr>
                        <a:t> </a:t>
                      </a:r>
                      <a:r>
                        <a:rPr lang="en-CA" sz="1000" b="1" dirty="0">
                          <a:effectLst/>
                        </a:rPr>
                        <a:t/>
                      </a:r>
                      <a:br>
                        <a:rPr lang="en-CA" sz="1000" b="1" dirty="0">
                          <a:effectLst/>
                        </a:rPr>
                      </a:br>
                      <a:r>
                        <a:rPr lang="vi" sz="1000" b="0" dirty="0">
                          <a:effectLst/>
                        </a:rPr>
                        <a:t>(65.534 </a:t>
                      </a:r>
                      <a:r>
                        <a:rPr lang="en-US" sz="1000" b="0" dirty="0" smtClean="0">
                          <a:effectLst/>
                        </a:rPr>
                        <a:t>Host</a:t>
                      </a:r>
                      <a:r>
                        <a:rPr lang="vi" sz="1000" b="0" dirty="0" smtClean="0">
                          <a:effectLst/>
                        </a:rPr>
                        <a:t> </a:t>
                      </a:r>
                      <a:r>
                        <a:rPr lang="vi" sz="1000" b="0" dirty="0">
                          <a:effectLst/>
                        </a:rPr>
                        <a:t>có thể có trên </a:t>
                      </a:r>
                      <a:r>
                        <a:rPr lang="vi" sz="1000" b="0">
                          <a:effectLst/>
                        </a:rPr>
                        <a:t>mỗi </a:t>
                      </a:r>
                      <a:r>
                        <a:rPr lang="vi" sz="1000" b="0" smtClean="0">
                          <a:effectLst/>
                        </a:rPr>
                        <a:t>mạng con</a:t>
                      </a:r>
                      <a:r>
                        <a:rPr lang="vi" sz="1000" b="0" dirty="0">
                          <a:effectLst/>
                        </a:rPr>
                        <a:t>)</a:t>
                      </a:r>
                    </a:p>
                  </a:txBody>
                  <a:tcPr marL="31750" marR="31750" marT="31750" marB="31750" anchor="ctr"/>
                </a:tc>
                <a:tc>
                  <a:txBody>
                    <a:bodyPr/>
                    <a:lstStyle/>
                    <a:p>
                      <a:pPr algn="l" fontAlgn="ctr"/>
                      <a:r>
                        <a:rPr lang="en-US" sz="1000" b="1" dirty="0" err="1" smtClean="0">
                          <a:effectLst/>
                        </a:rPr>
                        <a:t>Broacast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vi" sz="1000" b="1" dirty="0">
                          <a:effectLst/>
                        </a:rPr>
                        <a:t>10,0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10.0 </a:t>
                      </a:r>
                      <a:r>
                        <a:rPr lang="vi" sz="1000" b="0" dirty="0">
                          <a:effectLst/>
                        </a:rPr>
                        <a:t>.0.1 - </a:t>
                      </a:r>
                      <a:r>
                        <a:rPr lang="vi" sz="1000" b="1" dirty="0">
                          <a:effectLst/>
                        </a:rPr>
                        <a:t>10.0 </a:t>
                      </a:r>
                      <a:r>
                        <a:rPr lang="vi" sz="1000" b="0" dirty="0">
                          <a:effectLst/>
                        </a:rPr>
                        <a:t>.255.254</a:t>
                      </a:r>
                    </a:p>
                  </a:txBody>
                  <a:tcPr marL="31750" marR="31750" marT="31750" marB="31750" anchor="ctr"/>
                </a:tc>
                <a:tc>
                  <a:txBody>
                    <a:bodyPr/>
                    <a:lstStyle/>
                    <a:p>
                      <a:pPr fontAlgn="ctr"/>
                      <a:r>
                        <a:rPr lang="vi" sz="1000" b="1" dirty="0">
                          <a:effectLst/>
                        </a:rPr>
                        <a:t>10.0 </a:t>
                      </a:r>
                      <a:r>
                        <a:rPr lang="vi"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vi" sz="1000" b="1" dirty="0">
                          <a:effectLst/>
                        </a:rPr>
                        <a:t>10.1.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10.1 </a:t>
                      </a:r>
                      <a:r>
                        <a:rPr lang="vi" sz="1000" b="0" dirty="0">
                          <a:effectLst/>
                        </a:rPr>
                        <a:t>.0.1 - </a:t>
                      </a:r>
                      <a:r>
                        <a:rPr lang="vi" sz="1000" b="1" dirty="0">
                          <a:effectLst/>
                        </a:rPr>
                        <a:t>10.1 </a:t>
                      </a:r>
                      <a:r>
                        <a:rPr lang="vi" sz="1000" b="0" dirty="0">
                          <a:effectLst/>
                        </a:rPr>
                        <a:t>.255.254</a:t>
                      </a:r>
                    </a:p>
                  </a:txBody>
                  <a:tcPr marL="31750" marR="31750" marT="31750" marB="31750" anchor="ctr"/>
                </a:tc>
                <a:tc>
                  <a:txBody>
                    <a:bodyPr/>
                    <a:lstStyle/>
                    <a:p>
                      <a:pPr fontAlgn="ctr"/>
                      <a:r>
                        <a:rPr lang="vi" sz="1000" b="1" dirty="0">
                          <a:effectLst/>
                        </a:rPr>
                        <a:t>10.1 </a:t>
                      </a:r>
                      <a:r>
                        <a:rPr lang="vi"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vi" sz="1000" b="1" dirty="0">
                          <a:effectLst/>
                        </a:rPr>
                        <a:t>10,2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10.2 </a:t>
                      </a:r>
                      <a:r>
                        <a:rPr lang="vi" sz="1000" b="0" dirty="0">
                          <a:effectLst/>
                        </a:rPr>
                        <a:t>.0.1 - </a:t>
                      </a:r>
                      <a:r>
                        <a:rPr lang="vi" sz="1000" b="1" dirty="0">
                          <a:effectLst/>
                        </a:rPr>
                        <a:t>10.2 </a:t>
                      </a:r>
                      <a:r>
                        <a:rPr lang="vi" sz="1000" b="0" dirty="0">
                          <a:effectLst/>
                        </a:rPr>
                        <a:t>.255.254</a:t>
                      </a:r>
                    </a:p>
                  </a:txBody>
                  <a:tcPr marL="31750" marR="31750" marT="31750" marB="31750" anchor="ctr"/>
                </a:tc>
                <a:tc>
                  <a:txBody>
                    <a:bodyPr/>
                    <a:lstStyle/>
                    <a:p>
                      <a:pPr fontAlgn="ctr"/>
                      <a:r>
                        <a:rPr lang="vi" sz="1000" b="1" dirty="0">
                          <a:effectLst/>
                        </a:rPr>
                        <a:t>10.2 </a:t>
                      </a:r>
                      <a:r>
                        <a:rPr lang="vi"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vi" sz="1000" b="1" dirty="0">
                          <a:effectLst/>
                        </a:rPr>
                        <a:t>10.3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10.3 </a:t>
                      </a:r>
                      <a:r>
                        <a:rPr lang="vi" sz="1000" b="0" dirty="0">
                          <a:effectLst/>
                        </a:rPr>
                        <a:t>.0.1 - </a:t>
                      </a:r>
                      <a:r>
                        <a:rPr lang="vi" sz="1000" b="1" dirty="0">
                          <a:effectLst/>
                        </a:rPr>
                        <a:t>10.3 </a:t>
                      </a:r>
                      <a:r>
                        <a:rPr lang="vi" sz="1000" b="0" dirty="0">
                          <a:effectLst/>
                        </a:rPr>
                        <a:t>.255.254</a:t>
                      </a:r>
                    </a:p>
                  </a:txBody>
                  <a:tcPr marL="31750" marR="31750" marT="31750" marB="31750" anchor="ctr"/>
                </a:tc>
                <a:tc>
                  <a:txBody>
                    <a:bodyPr/>
                    <a:lstStyle/>
                    <a:p>
                      <a:pPr fontAlgn="ctr"/>
                      <a:r>
                        <a:rPr lang="vi" sz="1000" b="1" dirty="0">
                          <a:effectLst/>
                        </a:rPr>
                        <a:t>10.3 </a:t>
                      </a:r>
                      <a:r>
                        <a:rPr lang="vi"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vi" sz="1000" b="1" dirty="0">
                          <a:effectLst/>
                        </a:rPr>
                        <a:t>10,4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10.4 </a:t>
                      </a:r>
                      <a:r>
                        <a:rPr lang="vi" sz="1000" b="0" dirty="0">
                          <a:effectLst/>
                        </a:rPr>
                        <a:t>.0.1 - </a:t>
                      </a:r>
                      <a:r>
                        <a:rPr lang="vi" sz="1000" b="1" dirty="0">
                          <a:effectLst/>
                        </a:rPr>
                        <a:t>10.4 </a:t>
                      </a:r>
                      <a:r>
                        <a:rPr lang="vi" sz="1000" b="0" dirty="0">
                          <a:effectLst/>
                        </a:rPr>
                        <a:t>.255.254</a:t>
                      </a:r>
                    </a:p>
                  </a:txBody>
                  <a:tcPr marL="31750" marR="31750" marT="31750" marB="31750" anchor="ctr"/>
                </a:tc>
                <a:tc>
                  <a:txBody>
                    <a:bodyPr/>
                    <a:lstStyle/>
                    <a:p>
                      <a:pPr fontAlgn="ctr"/>
                      <a:r>
                        <a:rPr lang="vi" sz="1000" b="1" dirty="0">
                          <a:effectLst/>
                        </a:rPr>
                        <a:t>10.4 </a:t>
                      </a:r>
                      <a:r>
                        <a:rPr lang="vi"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vi" sz="1000" b="1" dirty="0">
                          <a:effectLst/>
                        </a:rPr>
                        <a:t>10,5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10,5 </a:t>
                      </a:r>
                      <a:r>
                        <a:rPr lang="vi" sz="1000" b="0" dirty="0">
                          <a:effectLst/>
                        </a:rPr>
                        <a:t>.0.1 - </a:t>
                      </a:r>
                      <a:r>
                        <a:rPr lang="vi" sz="1000" b="1" dirty="0">
                          <a:effectLst/>
                        </a:rPr>
                        <a:t>10.5 </a:t>
                      </a:r>
                      <a:r>
                        <a:rPr lang="vi" sz="1000" b="0" dirty="0">
                          <a:effectLst/>
                        </a:rPr>
                        <a:t>.255.254</a:t>
                      </a:r>
                    </a:p>
                  </a:txBody>
                  <a:tcPr marL="31750" marR="31750" marT="31750" marB="31750" anchor="ctr"/>
                </a:tc>
                <a:tc>
                  <a:txBody>
                    <a:bodyPr/>
                    <a:lstStyle/>
                    <a:p>
                      <a:pPr fontAlgn="ctr"/>
                      <a:r>
                        <a:rPr lang="vi" sz="1000" b="1" dirty="0">
                          <a:effectLst/>
                        </a:rPr>
                        <a:t>10.5 </a:t>
                      </a:r>
                      <a:r>
                        <a:rPr lang="vi"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vi" sz="1000" b="1" dirty="0">
                          <a:effectLst/>
                        </a:rPr>
                        <a:t>10,6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10.6 </a:t>
                      </a:r>
                      <a:r>
                        <a:rPr lang="vi" sz="1000" b="0" dirty="0">
                          <a:effectLst/>
                        </a:rPr>
                        <a:t>.0.1 - </a:t>
                      </a:r>
                      <a:r>
                        <a:rPr lang="vi" sz="1000" b="1" dirty="0">
                          <a:effectLst/>
                        </a:rPr>
                        <a:t>10.6 </a:t>
                      </a:r>
                      <a:r>
                        <a:rPr lang="vi" sz="1000" b="0" dirty="0">
                          <a:effectLst/>
                        </a:rPr>
                        <a:t>.255.254</a:t>
                      </a:r>
                    </a:p>
                  </a:txBody>
                  <a:tcPr marL="31750" marR="31750" marT="31750" marB="31750" anchor="ctr"/>
                </a:tc>
                <a:tc>
                  <a:txBody>
                    <a:bodyPr/>
                    <a:lstStyle/>
                    <a:p>
                      <a:pPr fontAlgn="ctr"/>
                      <a:r>
                        <a:rPr lang="vi" sz="1000" b="1" dirty="0">
                          <a:effectLst/>
                        </a:rPr>
                        <a:t>10.6 </a:t>
                      </a:r>
                      <a:r>
                        <a:rPr lang="vi"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vi" sz="1000" b="1" dirty="0">
                          <a:effectLst/>
                        </a:rPr>
                        <a:t>10.7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10.7 </a:t>
                      </a:r>
                      <a:r>
                        <a:rPr lang="vi" sz="1000" b="0" dirty="0">
                          <a:effectLst/>
                        </a:rPr>
                        <a:t>.0.1 - </a:t>
                      </a:r>
                      <a:r>
                        <a:rPr lang="vi" sz="1000" b="1" dirty="0">
                          <a:effectLst/>
                        </a:rPr>
                        <a:t>10.7 </a:t>
                      </a:r>
                      <a:r>
                        <a:rPr lang="vi" sz="1000" b="0" dirty="0">
                          <a:effectLst/>
                        </a:rPr>
                        <a:t>.255.254</a:t>
                      </a:r>
                    </a:p>
                  </a:txBody>
                  <a:tcPr marL="31750" marR="31750" marT="31750" marB="31750" anchor="ctr"/>
                </a:tc>
                <a:tc>
                  <a:txBody>
                    <a:bodyPr/>
                    <a:lstStyle/>
                    <a:p>
                      <a:pPr fontAlgn="ctr"/>
                      <a:r>
                        <a:rPr lang="vi" sz="1000" b="1" dirty="0">
                          <a:effectLst/>
                        </a:rPr>
                        <a:t>10.7 </a:t>
                      </a:r>
                      <a:r>
                        <a:rPr lang="vi"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vi" sz="1000" b="1" dirty="0">
                          <a:effectLst/>
                        </a:rPr>
                        <a:t>10.255 </a:t>
                      </a:r>
                      <a:r>
                        <a:rPr lang="vi" sz="1000" b="0" dirty="0">
                          <a:effectLst/>
                        </a:rPr>
                        <a:t>.0.0 </a:t>
                      </a:r>
                      <a:r>
                        <a:rPr lang="vi" sz="1000" b="1" dirty="0">
                          <a:effectLst/>
                        </a:rPr>
                        <a:t>/16</a:t>
                      </a:r>
                      <a:endParaRPr lang="en-CA" sz="1000" b="0" dirty="0">
                        <a:effectLst/>
                      </a:endParaRPr>
                    </a:p>
                  </a:txBody>
                  <a:tcPr marL="31750" marR="31750" marT="31750" marB="31750" anchor="ctr"/>
                </a:tc>
                <a:tc>
                  <a:txBody>
                    <a:bodyPr/>
                    <a:lstStyle/>
                    <a:p>
                      <a:pPr fontAlgn="ctr"/>
                      <a:r>
                        <a:rPr lang="vi" sz="1000" b="1" dirty="0">
                          <a:effectLst/>
                        </a:rPr>
                        <a:t>10.255 </a:t>
                      </a:r>
                      <a:r>
                        <a:rPr lang="vi" sz="1000" b="0" dirty="0">
                          <a:effectLst/>
                        </a:rPr>
                        <a:t>.0.1 - </a:t>
                      </a:r>
                      <a:r>
                        <a:rPr lang="vi" sz="1000" b="1" dirty="0">
                          <a:effectLst/>
                        </a:rPr>
                        <a:t>10.255 </a:t>
                      </a:r>
                      <a:r>
                        <a:rPr lang="vi" sz="1000" b="0" dirty="0">
                          <a:effectLst/>
                        </a:rPr>
                        <a:t>.255.254</a:t>
                      </a:r>
                    </a:p>
                  </a:txBody>
                  <a:tcPr marL="31750" marR="31750" marT="31750" marB="31750" anchor="ctr"/>
                </a:tc>
                <a:tc>
                  <a:txBody>
                    <a:bodyPr/>
                    <a:lstStyle/>
                    <a:p>
                      <a:pPr fontAlgn="ctr"/>
                      <a:r>
                        <a:rPr lang="vi" sz="1000" b="1" dirty="0">
                          <a:effectLst/>
                        </a:rPr>
                        <a:t>10.255 </a:t>
                      </a:r>
                      <a:r>
                        <a:rPr lang="vi"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555483506"/>
              </p:ext>
            </p:extLst>
          </p:nvPr>
        </p:nvGraphicFramePr>
        <p:xfrm>
          <a:off x="4671059" y="1246212"/>
          <a:ext cx="4152901" cy="3560999"/>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vi" sz="1000" b="1" dirty="0">
                          <a:effectLst/>
                        </a:rPr>
                        <a:t>Địa </a:t>
                      </a:r>
                      <a:r>
                        <a:rPr lang="vi" sz="1000" b="1">
                          <a:effectLst/>
                        </a:rPr>
                        <a:t>chỉ </a:t>
                      </a:r>
                      <a:r>
                        <a:rPr lang="vi" sz="1000" b="1" smtClean="0">
                          <a:effectLst/>
                        </a:rPr>
                        <a:t>mạng con </a:t>
                      </a:r>
                      <a:r>
                        <a:rPr lang="en-CA" sz="1000" b="1" dirty="0">
                          <a:effectLst/>
                        </a:rPr>
                        <a:t/>
                      </a:r>
                      <a:br>
                        <a:rPr lang="en-CA" sz="1000" b="1" dirty="0">
                          <a:effectLst/>
                        </a:rPr>
                      </a:br>
                      <a:r>
                        <a:rPr lang="vi" sz="1000" b="0" dirty="0">
                          <a:effectLst/>
                        </a:rPr>
                        <a:t>(</a:t>
                      </a:r>
                      <a:r>
                        <a:rPr lang="vi" sz="1000" b="0">
                          <a:effectLst/>
                        </a:rPr>
                        <a:t>65.536 </a:t>
                      </a:r>
                      <a:r>
                        <a:rPr lang="vi" sz="1000" b="0" smtClean="0">
                          <a:effectLst/>
                        </a:rPr>
                        <a:t>mạng con </a:t>
                      </a:r>
                      <a:r>
                        <a:rPr lang="vi" sz="1000" b="0" dirty="0">
                          <a:effectLst/>
                        </a:rPr>
                        <a:t>có thể có)</a:t>
                      </a:r>
                    </a:p>
                  </a:txBody>
                  <a:tcPr marL="31750" marR="31750" marT="31750" marB="31750" anchor="ctr"/>
                </a:tc>
                <a:tc>
                  <a:txBody>
                    <a:bodyPr/>
                    <a:lstStyle/>
                    <a:p>
                      <a:pPr algn="l" fontAlgn="ctr"/>
                      <a:r>
                        <a:rPr lang="vi" sz="1000" b="1" dirty="0">
                          <a:effectLst/>
                        </a:rPr>
                        <a:t>Phạm vi </a:t>
                      </a:r>
                      <a:r>
                        <a:rPr lang="en-US" sz="1000" b="1" dirty="0" smtClean="0">
                          <a:effectLst/>
                        </a:rPr>
                        <a:t>Host</a:t>
                      </a:r>
                      <a:r>
                        <a:rPr lang="vi" sz="1000" b="1" dirty="0" smtClean="0">
                          <a:effectLst/>
                        </a:rPr>
                        <a:t> </a:t>
                      </a:r>
                      <a:r>
                        <a:rPr lang="en-CA" sz="1000" b="1" dirty="0">
                          <a:effectLst/>
                        </a:rPr>
                        <a:t/>
                      </a:r>
                      <a:br>
                        <a:rPr lang="en-CA" sz="1000" b="1" dirty="0">
                          <a:effectLst/>
                        </a:rPr>
                      </a:br>
                      <a:r>
                        <a:rPr lang="vi" sz="1000" b="0" dirty="0">
                          <a:effectLst/>
                        </a:rPr>
                        <a:t>(254 </a:t>
                      </a:r>
                      <a:r>
                        <a:rPr lang="en-US" sz="1000" b="0" dirty="0" smtClean="0">
                          <a:effectLst/>
                        </a:rPr>
                        <a:t>Host</a:t>
                      </a:r>
                      <a:r>
                        <a:rPr lang="vi" sz="1000" b="0" dirty="0" smtClean="0">
                          <a:effectLst/>
                        </a:rPr>
                        <a:t> </a:t>
                      </a:r>
                      <a:r>
                        <a:rPr lang="vi" sz="1000" b="0" dirty="0">
                          <a:effectLst/>
                        </a:rPr>
                        <a:t>có thể có trên </a:t>
                      </a:r>
                      <a:r>
                        <a:rPr lang="vi" sz="1000" b="0">
                          <a:effectLst/>
                        </a:rPr>
                        <a:t>mỗi </a:t>
                      </a:r>
                      <a:r>
                        <a:rPr lang="vi" sz="1000" b="0" smtClean="0">
                          <a:effectLst/>
                        </a:rPr>
                        <a:t>mạng con</a:t>
                      </a:r>
                      <a:r>
                        <a:rPr lang="vi" sz="1000" b="0" dirty="0">
                          <a:effectLst/>
                        </a:rPr>
                        <a:t>)</a:t>
                      </a:r>
                    </a:p>
                  </a:txBody>
                  <a:tcPr marL="31750" marR="31750" marT="31750" marB="31750" anchor="ctr"/>
                </a:tc>
                <a:tc>
                  <a:txBody>
                    <a:bodyPr/>
                    <a:lstStyle/>
                    <a:p>
                      <a:pPr algn="l" fontAlgn="ctr"/>
                      <a:r>
                        <a:rPr lang="en-US" sz="1000" b="1" dirty="0" err="1" smtClean="0">
                          <a:effectLst/>
                        </a:rPr>
                        <a:t>Broacast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vi" sz="1000" b="1" dirty="0">
                          <a:effectLst/>
                        </a:rPr>
                        <a:t>10.0.0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10.0.0 </a:t>
                      </a:r>
                      <a:r>
                        <a:rPr lang="vi" sz="1000" b="0" dirty="0">
                          <a:effectLst/>
                        </a:rPr>
                        <a:t>.1 - </a:t>
                      </a:r>
                      <a:r>
                        <a:rPr lang="vi" sz="1000" b="1" dirty="0">
                          <a:effectLst/>
                        </a:rPr>
                        <a:t>10.0.0 </a:t>
                      </a:r>
                      <a:r>
                        <a:rPr lang="vi" sz="1000" b="0" dirty="0">
                          <a:effectLst/>
                        </a:rPr>
                        <a:t>.254</a:t>
                      </a:r>
                    </a:p>
                  </a:txBody>
                  <a:tcPr marL="31750" marR="31750" marT="31750" marB="31750" anchor="ctr"/>
                </a:tc>
                <a:tc>
                  <a:txBody>
                    <a:bodyPr/>
                    <a:lstStyle/>
                    <a:p>
                      <a:pPr fontAlgn="ctr"/>
                      <a:r>
                        <a:rPr lang="vi" sz="1000" b="1" dirty="0">
                          <a:effectLst/>
                        </a:rPr>
                        <a:t>10.0.0 </a:t>
                      </a:r>
                      <a:r>
                        <a:rPr lang="vi"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vi" sz="1000" b="1" dirty="0">
                          <a:effectLst/>
                        </a:rPr>
                        <a:t>10.0.1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10.0.1 </a:t>
                      </a:r>
                      <a:r>
                        <a:rPr lang="vi" sz="1000" b="0" dirty="0">
                          <a:effectLst/>
                        </a:rPr>
                        <a:t>.1 - </a:t>
                      </a:r>
                      <a:r>
                        <a:rPr lang="vi" sz="1000" b="1" dirty="0">
                          <a:effectLst/>
                        </a:rPr>
                        <a:t>10.0.1 </a:t>
                      </a:r>
                      <a:r>
                        <a:rPr lang="vi" sz="1000" b="0" dirty="0">
                          <a:effectLst/>
                        </a:rPr>
                        <a:t>.254</a:t>
                      </a:r>
                    </a:p>
                  </a:txBody>
                  <a:tcPr marL="31750" marR="31750" marT="31750" marB="31750" anchor="ctr"/>
                </a:tc>
                <a:tc>
                  <a:txBody>
                    <a:bodyPr/>
                    <a:lstStyle/>
                    <a:p>
                      <a:pPr fontAlgn="ctr"/>
                      <a:r>
                        <a:rPr lang="vi" sz="1000" b="1" dirty="0">
                          <a:effectLst/>
                        </a:rPr>
                        <a:t>10.0.1 </a:t>
                      </a:r>
                      <a:r>
                        <a:rPr lang="vi"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vi" sz="1000" b="1" dirty="0">
                          <a:effectLst/>
                        </a:rPr>
                        <a:t>10.0.2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10.0.2 </a:t>
                      </a:r>
                      <a:r>
                        <a:rPr lang="vi" sz="1000" b="0" dirty="0">
                          <a:effectLst/>
                        </a:rPr>
                        <a:t>.1 - </a:t>
                      </a:r>
                      <a:r>
                        <a:rPr lang="vi" sz="1000" b="1" dirty="0">
                          <a:effectLst/>
                        </a:rPr>
                        <a:t>10.0.2 </a:t>
                      </a:r>
                      <a:r>
                        <a:rPr lang="vi" sz="1000" b="0" dirty="0">
                          <a:effectLst/>
                        </a:rPr>
                        <a:t>.254</a:t>
                      </a:r>
                    </a:p>
                  </a:txBody>
                  <a:tcPr marL="31750" marR="31750" marT="31750" marB="31750" anchor="ctr"/>
                </a:tc>
                <a:tc>
                  <a:txBody>
                    <a:bodyPr/>
                    <a:lstStyle/>
                    <a:p>
                      <a:pPr fontAlgn="ctr"/>
                      <a:r>
                        <a:rPr lang="vi" sz="1000" b="1" dirty="0">
                          <a:effectLst/>
                        </a:rPr>
                        <a:t>10.0.2 </a:t>
                      </a:r>
                      <a:r>
                        <a:rPr lang="vi"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vi" sz="1000" b="1" dirty="0">
                          <a:effectLst/>
                        </a:rPr>
                        <a:t>10.0.255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10.0.255 </a:t>
                      </a:r>
                      <a:r>
                        <a:rPr lang="vi" sz="1000" b="0" dirty="0">
                          <a:effectLst/>
                        </a:rPr>
                        <a:t>.1 - </a:t>
                      </a:r>
                      <a:r>
                        <a:rPr lang="vi" sz="1000" b="1" dirty="0">
                          <a:effectLst/>
                        </a:rPr>
                        <a:t>10.0.255 </a:t>
                      </a:r>
                      <a:r>
                        <a:rPr lang="vi" sz="1000" b="0" dirty="0">
                          <a:effectLst/>
                        </a:rPr>
                        <a:t>.254</a:t>
                      </a:r>
                    </a:p>
                  </a:txBody>
                  <a:tcPr marL="31750" marR="31750" marT="31750" marB="31750" anchor="ctr"/>
                </a:tc>
                <a:tc>
                  <a:txBody>
                    <a:bodyPr/>
                    <a:lstStyle/>
                    <a:p>
                      <a:pPr fontAlgn="ctr"/>
                      <a:r>
                        <a:rPr lang="vi" sz="1000" b="1" dirty="0">
                          <a:effectLst/>
                        </a:rPr>
                        <a:t>10.0.255 </a:t>
                      </a:r>
                      <a:r>
                        <a:rPr lang="vi"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vi" sz="1000" b="1" dirty="0">
                          <a:effectLst/>
                        </a:rPr>
                        <a:t>10.1.0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10.1.0 </a:t>
                      </a:r>
                      <a:r>
                        <a:rPr lang="vi" sz="1000" b="0" dirty="0">
                          <a:effectLst/>
                        </a:rPr>
                        <a:t>.1 - </a:t>
                      </a:r>
                      <a:r>
                        <a:rPr lang="vi" sz="1000" b="1" dirty="0">
                          <a:effectLst/>
                        </a:rPr>
                        <a:t>10.1.0 </a:t>
                      </a:r>
                      <a:r>
                        <a:rPr lang="vi" sz="1000" b="0" dirty="0">
                          <a:effectLst/>
                        </a:rPr>
                        <a:t>.254</a:t>
                      </a:r>
                    </a:p>
                  </a:txBody>
                  <a:tcPr marL="31750" marR="31750" marT="31750" marB="31750" anchor="ctr"/>
                </a:tc>
                <a:tc>
                  <a:txBody>
                    <a:bodyPr/>
                    <a:lstStyle/>
                    <a:p>
                      <a:pPr fontAlgn="ctr"/>
                      <a:r>
                        <a:rPr lang="vi" sz="1000" b="1" dirty="0">
                          <a:effectLst/>
                        </a:rPr>
                        <a:t>10.1.0 </a:t>
                      </a:r>
                      <a:r>
                        <a:rPr lang="vi"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vi" sz="1000" b="1" dirty="0">
                          <a:effectLst/>
                        </a:rPr>
                        <a:t>10.1.1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10.1.1 </a:t>
                      </a:r>
                      <a:r>
                        <a:rPr lang="vi" sz="1000" b="0" dirty="0">
                          <a:effectLst/>
                        </a:rPr>
                        <a:t>.1 - </a:t>
                      </a:r>
                      <a:r>
                        <a:rPr lang="vi" sz="1000" b="1" dirty="0">
                          <a:effectLst/>
                        </a:rPr>
                        <a:t>10.1.1 </a:t>
                      </a:r>
                      <a:r>
                        <a:rPr lang="vi" sz="1000" b="0" dirty="0">
                          <a:effectLst/>
                        </a:rPr>
                        <a:t>.254</a:t>
                      </a:r>
                    </a:p>
                  </a:txBody>
                  <a:tcPr marL="31750" marR="31750" marT="31750" marB="31750" anchor="ctr"/>
                </a:tc>
                <a:tc>
                  <a:txBody>
                    <a:bodyPr/>
                    <a:lstStyle/>
                    <a:p>
                      <a:pPr fontAlgn="ctr"/>
                      <a:r>
                        <a:rPr lang="vi" sz="1000" b="1" dirty="0">
                          <a:effectLst/>
                        </a:rPr>
                        <a:t>10.1.1 </a:t>
                      </a:r>
                      <a:r>
                        <a:rPr lang="vi"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vi" sz="1000" b="1" dirty="0">
                          <a:effectLst/>
                        </a:rPr>
                        <a:t>10.1.2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10.1.2 </a:t>
                      </a:r>
                      <a:r>
                        <a:rPr lang="vi" sz="1000" b="0" dirty="0">
                          <a:effectLst/>
                        </a:rPr>
                        <a:t>.1 - </a:t>
                      </a:r>
                      <a:r>
                        <a:rPr lang="vi" sz="1000" b="1" dirty="0">
                          <a:effectLst/>
                        </a:rPr>
                        <a:t>10.1.2 </a:t>
                      </a:r>
                      <a:r>
                        <a:rPr lang="vi" sz="1000" b="0" dirty="0">
                          <a:effectLst/>
                        </a:rPr>
                        <a:t>.254</a:t>
                      </a:r>
                    </a:p>
                  </a:txBody>
                  <a:tcPr marL="31750" marR="31750" marT="31750" marB="31750" anchor="ctr"/>
                </a:tc>
                <a:tc>
                  <a:txBody>
                    <a:bodyPr/>
                    <a:lstStyle/>
                    <a:p>
                      <a:pPr fontAlgn="ctr"/>
                      <a:r>
                        <a:rPr lang="vi" sz="1000" b="1" dirty="0">
                          <a:effectLst/>
                        </a:rPr>
                        <a:t>10.1.2 </a:t>
                      </a:r>
                      <a:r>
                        <a:rPr lang="vi"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vi" sz="1000" b="1" dirty="0">
                          <a:effectLst/>
                        </a:rPr>
                        <a:t>10.100.0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10.100.0 </a:t>
                      </a:r>
                      <a:r>
                        <a:rPr lang="vi" sz="1000" b="0" dirty="0">
                          <a:effectLst/>
                        </a:rPr>
                        <a:t>.1 - </a:t>
                      </a:r>
                      <a:r>
                        <a:rPr lang="vi" sz="1000" b="1" dirty="0">
                          <a:effectLst/>
                        </a:rPr>
                        <a:t>10.100.0 </a:t>
                      </a:r>
                      <a:r>
                        <a:rPr lang="vi" sz="1000" b="0" dirty="0">
                          <a:effectLst/>
                        </a:rPr>
                        <a:t>.254</a:t>
                      </a:r>
                    </a:p>
                  </a:txBody>
                  <a:tcPr marL="31750" marR="31750" marT="31750" marB="31750" anchor="ctr"/>
                </a:tc>
                <a:tc>
                  <a:txBody>
                    <a:bodyPr/>
                    <a:lstStyle/>
                    <a:p>
                      <a:pPr fontAlgn="ctr"/>
                      <a:r>
                        <a:rPr lang="vi" sz="1000" b="1" dirty="0">
                          <a:effectLst/>
                        </a:rPr>
                        <a:t>10.100.0 </a:t>
                      </a:r>
                      <a:r>
                        <a:rPr lang="vi"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tc>
                  <a:txBody>
                    <a:bodyPr/>
                    <a:lstStyle/>
                    <a:p>
                      <a:pPr fontAlgn="ctr"/>
                      <a:r>
                        <a:rPr lang="vi"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vi" sz="1000" b="1" dirty="0">
                          <a:effectLst/>
                        </a:rPr>
                        <a:t>10.255.255 </a:t>
                      </a:r>
                      <a:r>
                        <a:rPr lang="vi" sz="1000" b="0" dirty="0">
                          <a:effectLst/>
                        </a:rPr>
                        <a:t>.0 </a:t>
                      </a:r>
                      <a:r>
                        <a:rPr lang="vi" sz="1000" b="1" dirty="0">
                          <a:effectLst/>
                        </a:rPr>
                        <a:t>/24</a:t>
                      </a:r>
                      <a:endParaRPr lang="en-CA" sz="1000" b="0" dirty="0">
                        <a:effectLst/>
                      </a:endParaRPr>
                    </a:p>
                  </a:txBody>
                  <a:tcPr marL="31750" marR="31750" marT="31750" marB="31750" anchor="ctr"/>
                </a:tc>
                <a:tc>
                  <a:txBody>
                    <a:bodyPr/>
                    <a:lstStyle/>
                    <a:p>
                      <a:pPr fontAlgn="ctr"/>
                      <a:r>
                        <a:rPr lang="vi" sz="1000" b="1" dirty="0">
                          <a:effectLst/>
                        </a:rPr>
                        <a:t>10.255.255 </a:t>
                      </a:r>
                      <a:r>
                        <a:rPr lang="vi" sz="1000" b="0" dirty="0">
                          <a:effectLst/>
                        </a:rPr>
                        <a:t>.1 - </a:t>
                      </a:r>
                      <a:r>
                        <a:rPr lang="vi" sz="1000" b="1" dirty="0">
                          <a:effectLst/>
                        </a:rPr>
                        <a:t>10.2255.255 </a:t>
                      </a:r>
                      <a:r>
                        <a:rPr lang="vi" sz="1000" b="0" dirty="0">
                          <a:effectLst/>
                        </a:rPr>
                        <a:t>.254</a:t>
                      </a:r>
                    </a:p>
                  </a:txBody>
                  <a:tcPr marL="31750" marR="31750" marT="31750" marB="31750" anchor="ctr"/>
                </a:tc>
                <a:tc>
                  <a:txBody>
                    <a:bodyPr/>
                    <a:lstStyle/>
                    <a:p>
                      <a:pPr fontAlgn="ctr"/>
                      <a:r>
                        <a:rPr lang="vi" sz="1000" b="1" dirty="0">
                          <a:effectLst/>
                        </a:rPr>
                        <a:t>10.255.255 </a:t>
                      </a:r>
                      <a:r>
                        <a:rPr lang="vi"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Mạng con mạng IPv4 </a:t>
            </a:r>
            <a:r>
              <a:rPr lang="en-US" dirty="0"/>
              <a:t/>
            </a:r>
            <a:br>
              <a:rPr lang="en-US" dirty="0"/>
            </a:br>
            <a:r>
              <a:rPr lang="vi" sz="2400" dirty="0"/>
              <a:t>trong ranh giới Octet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vi" sz="1600" dirty="0">
                <a:solidFill>
                  <a:srgbClr val="000000"/>
                </a:solidFill>
              </a:rPr>
              <a:t>Tham khảo bảng để biết sáu cách </a:t>
            </a:r>
            <a:r>
              <a:rPr lang="vi" sz="1600">
                <a:solidFill>
                  <a:srgbClr val="000000"/>
                </a:solidFill>
              </a:rPr>
              <a:t>phân </a:t>
            </a:r>
            <a:r>
              <a:rPr lang="vi" sz="1600" smtClean="0">
                <a:solidFill>
                  <a:srgbClr val="000000"/>
                </a:solidFill>
              </a:rPr>
              <a:t>mạng mạng /</a:t>
            </a:r>
            <a:r>
              <a:rPr lang="vi" sz="1600" dirty="0" smtClean="0">
                <a:solidFill>
                  <a:srgbClr val="000000"/>
                </a:solidFill>
              </a:rPr>
              <a:t>24</a:t>
            </a:r>
            <a:r>
              <a:rPr lang="vi" sz="1600" dirty="0">
                <a:solidFill>
                  <a:srgbClr val="000000"/>
                </a:solidFill>
              </a:rPr>
              <a: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3244080036"/>
              </p:ext>
            </p:extLst>
          </p:nvPr>
        </p:nvGraphicFramePr>
        <p:xfrm>
          <a:off x="0" y="1319757"/>
          <a:ext cx="9143999" cy="3823743"/>
        </p:xfrm>
        <a:graphic>
          <a:graphicData uri="http://schemas.openxmlformats.org/drawingml/2006/table">
            <a:tbl>
              <a:tblPr firstRow="1" bandRow="1">
                <a:tableStyleId>{5C22544A-7EE6-4342-B048-85BDC9FD1C3A}</a:tableStyleId>
              </a:tblPr>
              <a:tblGrid>
                <a:gridCol w="1304806">
                  <a:extLst>
                    <a:ext uri="{9D8B030D-6E8A-4147-A177-3AD203B41FA5}">
                      <a16:colId xmlns:a16="http://schemas.microsoft.com/office/drawing/2014/main" val="3173678455"/>
                    </a:ext>
                  </a:extLst>
                </a:gridCol>
                <a:gridCol w="1636186">
                  <a:extLst>
                    <a:ext uri="{9D8B030D-6E8A-4147-A177-3AD203B41FA5}">
                      <a16:colId xmlns:a16="http://schemas.microsoft.com/office/drawing/2014/main" val="1538934761"/>
                    </a:ext>
                  </a:extLst>
                </a:gridCol>
                <a:gridCol w="4202759">
                  <a:extLst>
                    <a:ext uri="{9D8B030D-6E8A-4147-A177-3AD203B41FA5}">
                      <a16:colId xmlns:a16="http://schemas.microsoft.com/office/drawing/2014/main" val="1045760004"/>
                    </a:ext>
                  </a:extLst>
                </a:gridCol>
                <a:gridCol w="1016466">
                  <a:extLst>
                    <a:ext uri="{9D8B030D-6E8A-4147-A177-3AD203B41FA5}">
                      <a16:colId xmlns:a16="http://schemas.microsoft.com/office/drawing/2014/main" val="2485496051"/>
                    </a:ext>
                  </a:extLst>
                </a:gridCol>
                <a:gridCol w="983782">
                  <a:extLst>
                    <a:ext uri="{9D8B030D-6E8A-4147-A177-3AD203B41FA5}">
                      <a16:colId xmlns:a16="http://schemas.microsoft.com/office/drawing/2014/main" val="660007875"/>
                    </a:ext>
                  </a:extLst>
                </a:gridCol>
              </a:tblGrid>
              <a:tr h="546249">
                <a:tc>
                  <a:txBody>
                    <a:bodyPr/>
                    <a:lstStyle/>
                    <a:p>
                      <a:pPr algn="l" fontAlgn="ctr"/>
                      <a:r>
                        <a:rPr lang="en-US" sz="1000" b="1" dirty="0" smtClean="0">
                          <a:effectLst/>
                        </a:rPr>
                        <a:t>Prefix</a:t>
                      </a:r>
                      <a:endParaRPr lang="en-CA" sz="1000" dirty="0">
                        <a:effectLst/>
                      </a:endParaRPr>
                    </a:p>
                  </a:txBody>
                  <a:tcPr marL="31750" marR="31750" marT="31750" marB="31750" anchor="ctr"/>
                </a:tc>
                <a:tc>
                  <a:txBody>
                    <a:bodyPr/>
                    <a:lstStyle/>
                    <a:p>
                      <a:pPr algn="l" fontAlgn="ctr"/>
                      <a:r>
                        <a:rPr lang="en-US" sz="1000" b="1" dirty="0" smtClean="0">
                          <a:effectLst/>
                        </a:rPr>
                        <a:t>subnet mark</a:t>
                      </a:r>
                      <a:endParaRPr lang="en-CA" sz="1000" dirty="0">
                        <a:effectLst/>
                      </a:endParaRPr>
                    </a:p>
                  </a:txBody>
                  <a:tcPr marL="31750" marR="31750" marT="31750" marB="31750" anchor="ctr"/>
                </a:tc>
                <a:tc>
                  <a:txBody>
                    <a:bodyPr/>
                    <a:lstStyle/>
                    <a:p>
                      <a:pPr algn="l" fontAlgn="ctr"/>
                      <a:r>
                        <a:rPr lang="en-US" sz="1000" b="1" dirty="0" smtClean="0">
                          <a:effectLst/>
                        </a:rPr>
                        <a:t>subnet mark</a:t>
                      </a:r>
                      <a:r>
                        <a:rPr lang="vi" sz="1000" b="1" dirty="0" smtClean="0">
                          <a:effectLst/>
                        </a:rPr>
                        <a:t>ở </a:t>
                      </a:r>
                      <a:r>
                        <a:rPr lang="vi" sz="1000" b="1" dirty="0">
                          <a:effectLst/>
                        </a:rPr>
                        <a:t>dạng nhị phân </a:t>
                      </a:r>
                      <a:r>
                        <a:rPr lang="en-CA" sz="1000" b="1" dirty="0">
                          <a:effectLst/>
                        </a:rPr>
                        <a:t/>
                      </a:r>
                      <a:br>
                        <a:rPr lang="en-CA" sz="1000" b="1" dirty="0">
                          <a:effectLst/>
                        </a:rPr>
                      </a:br>
                      <a:r>
                        <a:rPr lang="vi" sz="1000" b="1" dirty="0">
                          <a:effectLst/>
                        </a:rPr>
                        <a:t>(n = mạng, h = </a:t>
                      </a:r>
                      <a:r>
                        <a:rPr lang="en-US" sz="1000" b="1" dirty="0" smtClean="0">
                          <a:effectLst/>
                        </a:rPr>
                        <a:t>Host</a:t>
                      </a:r>
                      <a:r>
                        <a:rPr lang="vi" sz="1000" b="1" dirty="0" smtClean="0">
                          <a:effectLst/>
                        </a:rPr>
                        <a:t>)</a:t>
                      </a:r>
                      <a:endParaRPr lang="en-CA" sz="1000" dirty="0">
                        <a:effectLst/>
                      </a:endParaRPr>
                    </a:p>
                  </a:txBody>
                  <a:tcPr marL="31750" marR="31750" marT="31750" marB="31750" anchor="ctr"/>
                </a:tc>
                <a:tc>
                  <a:txBody>
                    <a:bodyPr/>
                    <a:lstStyle/>
                    <a:p>
                      <a:pPr algn="l" fontAlgn="ctr"/>
                      <a:r>
                        <a:rPr lang="vi" sz="1000" b="1">
                          <a:effectLst/>
                        </a:rPr>
                        <a:t># </a:t>
                      </a:r>
                      <a:r>
                        <a:rPr lang="vi" sz="1000" b="1" smtClean="0">
                          <a:effectLst/>
                        </a:rPr>
                        <a:t>mạng con</a:t>
                      </a:r>
                      <a:endParaRPr lang="en-CA" sz="1000" dirty="0">
                        <a:effectLst/>
                      </a:endParaRPr>
                    </a:p>
                  </a:txBody>
                  <a:tcPr marL="31750" marR="31750" marT="31750" marB="31750" anchor="ctr"/>
                </a:tc>
                <a:tc>
                  <a:txBody>
                    <a:bodyPr/>
                    <a:lstStyle/>
                    <a:p>
                      <a:pPr algn="l" fontAlgn="ctr"/>
                      <a:r>
                        <a:rPr lang="vi" sz="1000" b="1" dirty="0">
                          <a:effectLst/>
                        </a:rPr>
                        <a:t># </a:t>
                      </a:r>
                      <a:r>
                        <a:rPr lang="en-US" sz="1000" b="1" dirty="0" smtClean="0">
                          <a:effectLst/>
                        </a:rPr>
                        <a:t>Host</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546249">
                <a:tc>
                  <a:txBody>
                    <a:bodyPr/>
                    <a:lstStyle/>
                    <a:p>
                      <a:pPr fontAlgn="ctr"/>
                      <a:r>
                        <a:rPr lang="vi" sz="1000" b="0" dirty="0">
                          <a:effectLst/>
                        </a:rPr>
                        <a:t>/25</a:t>
                      </a:r>
                    </a:p>
                  </a:txBody>
                  <a:tcPr marL="31750" marR="31750" marT="31750" marB="31750" anchor="ctr"/>
                </a:tc>
                <a:tc>
                  <a:txBody>
                    <a:bodyPr/>
                    <a:lstStyle/>
                    <a:p>
                      <a:pPr fontAlgn="ctr"/>
                      <a:r>
                        <a:rPr lang="vi" sz="1000" b="0" dirty="0">
                          <a:effectLst/>
                        </a:rPr>
                        <a:t>255.255.255.128</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 </a:t>
                      </a:r>
                      <a:r>
                        <a:rPr lang="vi" sz="1000" b="0" dirty="0">
                          <a:effectLst/>
                          <a:latin typeface="Courier New" panose="02070309020205020404" pitchFamily="49" charset="0"/>
                          <a:cs typeface="Courier New" panose="02070309020205020404" pitchFamily="49" charset="0"/>
                        </a:rPr>
                        <a:t>hhhhhhh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 </a:t>
                      </a:r>
                      <a:r>
                        <a:rPr lang="vi"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vi" sz="1000" b="1" dirty="0">
                          <a:effectLst/>
                        </a:rPr>
                        <a:t>2</a:t>
                      </a:r>
                      <a:endParaRPr lang="en-CA" sz="1000" b="0" dirty="0">
                        <a:effectLst/>
                      </a:endParaRPr>
                    </a:p>
                  </a:txBody>
                  <a:tcPr marL="31750" marR="31750" marT="31750" marB="31750" anchor="ctr"/>
                </a:tc>
                <a:tc>
                  <a:txBody>
                    <a:bodyPr/>
                    <a:lstStyle/>
                    <a:p>
                      <a:pPr fontAlgn="ctr"/>
                      <a:r>
                        <a:rPr lang="vi" sz="1000" b="0" dirty="0">
                          <a:effectLst/>
                        </a:rPr>
                        <a:t>126</a:t>
                      </a:r>
                    </a:p>
                  </a:txBody>
                  <a:tcPr marL="31750" marR="31750" marT="31750" marB="31750" anchor="ctr"/>
                </a:tc>
                <a:extLst>
                  <a:ext uri="{0D108BD9-81ED-4DB2-BD59-A6C34878D82A}">
                    <a16:rowId xmlns:a16="http://schemas.microsoft.com/office/drawing/2014/main" val="1601271128"/>
                  </a:ext>
                </a:extLst>
              </a:tr>
              <a:tr h="546249">
                <a:tc>
                  <a:txBody>
                    <a:bodyPr/>
                    <a:lstStyle/>
                    <a:p>
                      <a:pPr fontAlgn="ctr"/>
                      <a:r>
                        <a:rPr lang="vi" sz="1000" b="0" dirty="0">
                          <a:effectLst/>
                        </a:rPr>
                        <a:t>/26</a:t>
                      </a:r>
                    </a:p>
                  </a:txBody>
                  <a:tcPr marL="31750" marR="31750" marT="31750" marB="31750" anchor="ctr"/>
                </a:tc>
                <a:tc>
                  <a:txBody>
                    <a:bodyPr/>
                    <a:lstStyle/>
                    <a:p>
                      <a:pPr fontAlgn="ctr"/>
                      <a:r>
                        <a:rPr lang="vi" sz="1000" b="0" dirty="0">
                          <a:effectLst/>
                        </a:rPr>
                        <a:t>255.255.255.192</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 </a:t>
                      </a:r>
                      <a:r>
                        <a:rPr lang="vi" sz="1000" b="0" dirty="0">
                          <a:effectLst/>
                          <a:latin typeface="Courier New" panose="02070309020205020404" pitchFamily="49" charset="0"/>
                          <a:cs typeface="Courier New" panose="02070309020205020404" pitchFamily="49" charset="0"/>
                        </a:rPr>
                        <a:t>hhhhhh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 </a:t>
                      </a:r>
                      <a:r>
                        <a:rPr lang="vi"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vi" sz="1000" b="1" dirty="0">
                          <a:effectLst/>
                        </a:rPr>
                        <a:t>4</a:t>
                      </a:r>
                      <a:endParaRPr lang="en-CA" sz="1000" b="0" dirty="0">
                        <a:effectLst/>
                      </a:endParaRPr>
                    </a:p>
                  </a:txBody>
                  <a:tcPr marL="31750" marR="31750" marT="31750" marB="31750" anchor="ctr"/>
                </a:tc>
                <a:tc>
                  <a:txBody>
                    <a:bodyPr/>
                    <a:lstStyle/>
                    <a:p>
                      <a:pPr fontAlgn="ctr"/>
                      <a:r>
                        <a:rPr lang="vi" sz="1000" b="0" dirty="0">
                          <a:effectLst/>
                        </a:rPr>
                        <a:t>62</a:t>
                      </a:r>
                    </a:p>
                  </a:txBody>
                  <a:tcPr marL="31750" marR="31750" marT="31750" marB="31750" anchor="ctr"/>
                </a:tc>
                <a:extLst>
                  <a:ext uri="{0D108BD9-81ED-4DB2-BD59-A6C34878D82A}">
                    <a16:rowId xmlns:a16="http://schemas.microsoft.com/office/drawing/2014/main" val="1999121572"/>
                  </a:ext>
                </a:extLst>
              </a:tr>
              <a:tr h="546249">
                <a:tc>
                  <a:txBody>
                    <a:bodyPr/>
                    <a:lstStyle/>
                    <a:p>
                      <a:pPr fontAlgn="ctr"/>
                      <a:r>
                        <a:rPr lang="vi" sz="1000" b="0" dirty="0">
                          <a:effectLst/>
                        </a:rPr>
                        <a:t>/27</a:t>
                      </a:r>
                    </a:p>
                  </a:txBody>
                  <a:tcPr marL="31750" marR="31750" marT="31750" marB="31750" anchor="ctr"/>
                </a:tc>
                <a:tc>
                  <a:txBody>
                    <a:bodyPr/>
                    <a:lstStyle/>
                    <a:p>
                      <a:pPr fontAlgn="ctr"/>
                      <a:r>
                        <a:rPr lang="vi" sz="1000" b="0" dirty="0">
                          <a:effectLst/>
                        </a:rPr>
                        <a:t>255.255.255.224</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 </a:t>
                      </a:r>
                      <a:r>
                        <a:rPr lang="vi" sz="1000" b="0" dirty="0">
                          <a:effectLst/>
                          <a:latin typeface="Courier New" panose="02070309020205020404" pitchFamily="49" charset="0"/>
                          <a:cs typeface="Courier New" panose="02070309020205020404" pitchFamily="49" charset="0"/>
                        </a:rPr>
                        <a:t>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 </a:t>
                      </a:r>
                      <a:r>
                        <a:rPr lang="vi"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vi" sz="1000" b="1" dirty="0" smtClean="0">
                          <a:effectLst/>
                        </a:rPr>
                        <a:t>8</a:t>
                      </a:r>
                      <a:endParaRPr lang="en-CA" sz="1000" b="0" dirty="0">
                        <a:effectLst/>
                      </a:endParaRPr>
                    </a:p>
                  </a:txBody>
                  <a:tcPr marL="31750" marR="31750" marT="31750" marB="31750" anchor="ctr"/>
                </a:tc>
                <a:tc>
                  <a:txBody>
                    <a:bodyPr/>
                    <a:lstStyle/>
                    <a:p>
                      <a:pPr fontAlgn="ctr"/>
                      <a:r>
                        <a:rPr lang="vi" sz="1000" b="0" dirty="0">
                          <a:effectLst/>
                        </a:rPr>
                        <a:t>30</a:t>
                      </a:r>
                    </a:p>
                  </a:txBody>
                  <a:tcPr marL="31750" marR="31750" marT="31750" marB="31750" anchor="ctr"/>
                </a:tc>
                <a:extLst>
                  <a:ext uri="{0D108BD9-81ED-4DB2-BD59-A6C34878D82A}">
                    <a16:rowId xmlns:a16="http://schemas.microsoft.com/office/drawing/2014/main" val="346473952"/>
                  </a:ext>
                </a:extLst>
              </a:tr>
              <a:tr h="546249">
                <a:tc>
                  <a:txBody>
                    <a:bodyPr/>
                    <a:lstStyle/>
                    <a:p>
                      <a:pPr fontAlgn="ctr"/>
                      <a:r>
                        <a:rPr lang="vi" sz="1000" b="0" dirty="0">
                          <a:effectLst/>
                        </a:rPr>
                        <a:t>/28</a:t>
                      </a:r>
                    </a:p>
                  </a:txBody>
                  <a:tcPr marL="31750" marR="31750" marT="31750" marB="31750" anchor="ctr"/>
                </a:tc>
                <a:tc>
                  <a:txBody>
                    <a:bodyPr/>
                    <a:lstStyle/>
                    <a:p>
                      <a:pPr fontAlgn="ctr"/>
                      <a:r>
                        <a:rPr lang="vi" sz="1000" b="0" dirty="0">
                          <a:effectLst/>
                        </a:rPr>
                        <a:t>255.255.255.240</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nnnn </a:t>
                      </a:r>
                      <a:r>
                        <a:rPr lang="vi" sz="1000" b="0" dirty="0">
                          <a:effectLst/>
                          <a:latin typeface="Courier New" panose="02070309020205020404" pitchFamily="49" charset="0"/>
                          <a:cs typeface="Courier New" panose="02070309020205020404" pitchFamily="49" charset="0"/>
                        </a:rPr>
                        <a:t>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1111 </a:t>
                      </a:r>
                      <a:r>
                        <a:rPr lang="vi"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vi" sz="1000" b="1" dirty="0">
                          <a:effectLst/>
                        </a:rPr>
                        <a:t>16</a:t>
                      </a:r>
                      <a:endParaRPr lang="en-CA" sz="1000" b="0" dirty="0">
                        <a:effectLst/>
                      </a:endParaRPr>
                    </a:p>
                  </a:txBody>
                  <a:tcPr marL="31750" marR="31750" marT="31750" marB="31750" anchor="ctr"/>
                </a:tc>
                <a:tc>
                  <a:txBody>
                    <a:bodyPr/>
                    <a:lstStyle/>
                    <a:p>
                      <a:pPr fontAlgn="ctr"/>
                      <a:r>
                        <a:rPr lang="vi" sz="1000" b="0" dirty="0">
                          <a:effectLst/>
                        </a:rPr>
                        <a:t>14</a:t>
                      </a:r>
                    </a:p>
                  </a:txBody>
                  <a:tcPr marL="31750" marR="31750" marT="31750" marB="31750" anchor="ctr"/>
                </a:tc>
                <a:extLst>
                  <a:ext uri="{0D108BD9-81ED-4DB2-BD59-A6C34878D82A}">
                    <a16:rowId xmlns:a16="http://schemas.microsoft.com/office/drawing/2014/main" val="1694683452"/>
                  </a:ext>
                </a:extLst>
              </a:tr>
              <a:tr h="546249">
                <a:tc>
                  <a:txBody>
                    <a:bodyPr/>
                    <a:lstStyle/>
                    <a:p>
                      <a:pPr fontAlgn="ctr"/>
                      <a:r>
                        <a:rPr lang="vi" sz="1000" b="0" dirty="0">
                          <a:effectLst/>
                        </a:rPr>
                        <a:t>/29</a:t>
                      </a:r>
                    </a:p>
                  </a:txBody>
                  <a:tcPr marL="31750" marR="31750" marT="31750" marB="31750" anchor="ctr"/>
                </a:tc>
                <a:tc>
                  <a:txBody>
                    <a:bodyPr/>
                    <a:lstStyle/>
                    <a:p>
                      <a:pPr fontAlgn="ctr"/>
                      <a:r>
                        <a:rPr lang="vi" sz="1000" b="0" dirty="0">
                          <a:effectLst/>
                        </a:rPr>
                        <a:t>255.255.255.248</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nnnn </a:t>
                      </a:r>
                      <a:r>
                        <a:rPr lang="vi" sz="1000" b="0" dirty="0">
                          <a:effectLst/>
                          <a:latin typeface="Courier New" panose="02070309020205020404" pitchFamily="49" charset="0"/>
                          <a:cs typeface="Courier New" panose="02070309020205020404" pitchFamily="49" charset="0"/>
                        </a:rPr>
                        <a:t>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11111 </a:t>
                      </a:r>
                      <a:r>
                        <a:rPr lang="vi"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vi" sz="1000" b="1" dirty="0">
                          <a:effectLst/>
                        </a:rPr>
                        <a:t>32</a:t>
                      </a:r>
                      <a:endParaRPr lang="en-CA" sz="1000" b="0" dirty="0">
                        <a:effectLst/>
                      </a:endParaRPr>
                    </a:p>
                  </a:txBody>
                  <a:tcPr marL="31750" marR="31750" marT="31750" marB="31750" anchor="ctr"/>
                </a:tc>
                <a:tc>
                  <a:txBody>
                    <a:bodyPr/>
                    <a:lstStyle/>
                    <a:p>
                      <a:pPr fontAlgn="ctr"/>
                      <a:r>
                        <a:rPr lang="vi" sz="1000" b="0" dirty="0">
                          <a:effectLst/>
                        </a:rPr>
                        <a:t>6</a:t>
                      </a:r>
                    </a:p>
                  </a:txBody>
                  <a:tcPr marL="31750" marR="31750" marT="31750" marB="31750" anchor="ctr"/>
                </a:tc>
                <a:extLst>
                  <a:ext uri="{0D108BD9-81ED-4DB2-BD59-A6C34878D82A}">
                    <a16:rowId xmlns:a16="http://schemas.microsoft.com/office/drawing/2014/main" val="2090259769"/>
                  </a:ext>
                </a:extLst>
              </a:tr>
              <a:tr h="546249">
                <a:tc>
                  <a:txBody>
                    <a:bodyPr/>
                    <a:lstStyle/>
                    <a:p>
                      <a:pPr fontAlgn="ctr"/>
                      <a:r>
                        <a:rPr lang="vi" sz="1000" b="0" dirty="0">
                          <a:effectLst/>
                        </a:rPr>
                        <a:t>/30</a:t>
                      </a:r>
                    </a:p>
                  </a:txBody>
                  <a:tcPr marL="31750" marR="31750" marT="31750" marB="31750" anchor="ctr"/>
                </a:tc>
                <a:tc>
                  <a:txBody>
                    <a:bodyPr/>
                    <a:lstStyle/>
                    <a:p>
                      <a:pPr fontAlgn="ctr"/>
                      <a:r>
                        <a:rPr lang="vi" sz="1000" b="0" dirty="0">
                          <a:effectLst/>
                        </a:rPr>
                        <a:t>255.255.255.252</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nnnnnn </a:t>
                      </a:r>
                      <a:r>
                        <a:rPr lang="vi" sz="1000" b="0" dirty="0">
                          <a:effectLst/>
                          <a:latin typeface="Courier New" panose="02070309020205020404" pitchFamily="49" charset="0"/>
                          <a:cs typeface="Courier New" panose="02070309020205020404" pitchFamily="49" charset="0"/>
                        </a:rPr>
                        <a:t>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111111 </a:t>
                      </a:r>
                      <a:r>
                        <a:rPr lang="vi"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vi" sz="1000" b="1" dirty="0">
                          <a:effectLst/>
                        </a:rPr>
                        <a:t>64</a:t>
                      </a:r>
                      <a:endParaRPr lang="en-CA" sz="1000" b="0" dirty="0">
                        <a:effectLst/>
                      </a:endParaRPr>
                    </a:p>
                  </a:txBody>
                  <a:tcPr marL="31750" marR="31750" marT="31750" marB="31750" anchor="ctr"/>
                </a:tc>
                <a:tc>
                  <a:txBody>
                    <a:bodyPr/>
                    <a:lstStyle/>
                    <a:p>
                      <a:pPr fontAlgn="ctr"/>
                      <a:r>
                        <a:rPr lang="vi"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smtClean="0"/>
              <a:t>Mạng con </a:t>
            </a:r>
            <a:r>
              <a:rPr lang="vi" sz="1600" dirty="0"/>
              <a:t>một video </a:t>
            </a:r>
            <a:r>
              <a:rPr lang="vi" sz="1600" dirty="0" smtClean="0"/>
              <a:t>mạng IPv4 </a:t>
            </a:r>
            <a:r>
              <a:rPr lang="en-US" dirty="0"/>
              <a:t/>
            </a:r>
            <a:br>
              <a:rPr lang="en-US" dirty="0"/>
            </a:br>
            <a:r>
              <a:rPr lang="vi" sz="2400" dirty="0"/>
              <a:t>– </a:t>
            </a:r>
            <a:r>
              <a:rPr lang="en-US" sz="2400" dirty="0" smtClean="0"/>
              <a:t>subnet mark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vi" sz="1600" dirty="0">
                <a:solidFill>
                  <a:srgbClr val="000000"/>
                </a:solidFill>
              </a:rPr>
              <a:t>Video này sẽ trình bày quá trình </a:t>
            </a:r>
            <a:r>
              <a:rPr lang="vi" sz="1600">
                <a:solidFill>
                  <a:srgbClr val="000000"/>
                </a:solidFill>
              </a:rPr>
              <a:t>chia </a:t>
            </a:r>
            <a:r>
              <a:rPr lang="vi" sz="1600" smtClean="0">
                <a:solidFill>
                  <a:srgbClr val="000000"/>
                </a:solidFill>
              </a:rPr>
              <a:t>mạng con</a:t>
            </a:r>
            <a:r>
              <a:rPr lang="vi" sz="1600" dirty="0">
                <a:solidFill>
                  <a:srgbClr val="000000"/>
                </a:solidFill>
              </a:rPr>
              <a:t>.</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một </a:t>
            </a:r>
            <a:r>
              <a:rPr lang="vi" sz="1600"/>
              <a:t>video </a:t>
            </a:r>
            <a:r>
              <a:rPr lang="vi" sz="1600" smtClean="0"/>
              <a:t>mạng IPv4 </a:t>
            </a:r>
            <a:r>
              <a:rPr lang="en-US" dirty="0"/>
              <a:t/>
            </a:r>
            <a:br>
              <a:rPr lang="en-US" dirty="0"/>
            </a:br>
            <a:r>
              <a:rPr lang="vi" sz="2400"/>
              <a:t>– </a:t>
            </a:r>
            <a:r>
              <a:rPr lang="vi" sz="2400" smtClean="0"/>
              <a:t>Mạng con </a:t>
            </a:r>
            <a:r>
              <a:rPr lang="vi" sz="2400" dirty="0"/>
              <a:t>có con số kỳ diệu</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vi" sz="1600" dirty="0">
                <a:solidFill>
                  <a:srgbClr val="000000"/>
                </a:solidFill>
              </a:rPr>
              <a:t>Video này sẽ trình diễn cách </a:t>
            </a:r>
            <a:r>
              <a:rPr lang="vi" sz="1600">
                <a:solidFill>
                  <a:srgbClr val="000000"/>
                </a:solidFill>
              </a:rPr>
              <a:t>chia </a:t>
            </a:r>
            <a:r>
              <a:rPr lang="vi" sz="1600" smtClean="0">
                <a:solidFill>
                  <a:srgbClr val="000000"/>
                </a:solidFill>
              </a:rPr>
              <a:t>mạng con </a:t>
            </a:r>
            <a:r>
              <a:rPr lang="vi" sz="1600" dirty="0">
                <a:solidFill>
                  <a:srgbClr val="000000"/>
                </a:solidFill>
              </a:rPr>
              <a:t>bằng con số kỳ diệu.</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Subnet </a:t>
            </a:r>
            <a:r>
              <a:rPr lang="vi" sz="1600"/>
              <a:t>một </a:t>
            </a:r>
            <a:r>
              <a:rPr lang="vi" sz="1600" smtClean="0"/>
              <a:t>mạng IPv4 </a:t>
            </a:r>
            <a:r>
              <a:rPr lang="en-US" dirty="0"/>
              <a:t/>
            </a:r>
            <a:br>
              <a:rPr lang="en-US" dirty="0"/>
            </a:br>
            <a:r>
              <a:rPr lang="vi" sz="2400" dirty="0"/>
              <a:t>Packet Tracer – Subnet </a:t>
            </a:r>
            <a:r>
              <a:rPr lang="vi" sz="2400"/>
              <a:t>một </a:t>
            </a:r>
            <a:r>
              <a:rPr lang="vi" sz="2400" smtClean="0"/>
              <a:t>mạng IPv4</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vi" sz="1600" dirty="0">
                <a:solidFill>
                  <a:srgbClr val="000000"/>
                </a:solidFill>
              </a:rPr>
              <a:t>Trong Packet Tracer này, bạn sẽ làm như sau:</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Thiết kế sơ </a:t>
            </a:r>
            <a:r>
              <a:rPr lang="vi" sz="1600">
                <a:solidFill>
                  <a:srgbClr val="000000"/>
                </a:solidFill>
              </a:rPr>
              <a:t>đồ </a:t>
            </a:r>
            <a:r>
              <a:rPr lang="vi" sz="1600" smtClean="0">
                <a:solidFill>
                  <a:srgbClr val="000000"/>
                </a:solidFill>
              </a:rPr>
              <a:t>mạng con </a:t>
            </a:r>
            <a:r>
              <a:rPr lang="vi" sz="1600" dirty="0">
                <a:solidFill>
                  <a:srgbClr val="000000"/>
                </a:solidFill>
              </a:rPr>
              <a:t>IPv4</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Định cấu hình thiết bị</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Kiểm tra và khắc phục sự cố mạng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a:solidFill>
                  <a:schemeClr val="accent5">
                    <a:lumMod val="40000"/>
                    <a:lumOff val="60000"/>
                  </a:schemeClr>
                </a:solidFill>
              </a:rPr>
              <a:t>11.6 </a:t>
            </a:r>
            <a:r>
              <a:rPr lang="vi" smtClean="0">
                <a:solidFill>
                  <a:schemeClr val="accent5">
                    <a:lumMod val="40000"/>
                    <a:lumOff val="60000"/>
                  </a:schemeClr>
                </a:solidFill>
              </a:rPr>
              <a:t>Mạng con </a:t>
            </a:r>
            <a:r>
              <a:rPr lang="vi" dirty="0">
                <a:solidFill>
                  <a:schemeClr val="accent5">
                    <a:lumMod val="40000"/>
                    <a:lumOff val="60000"/>
                  </a:schemeClr>
                </a:solidFill>
              </a:rPr>
              <a:t>a Tiền tố gạch chéo 16 và tiền tố gạch chéo 8</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a Tiền tố gạch chéo 16 và tiền tố gạch chéo 8 </a:t>
            </a:r>
            <a:r>
              <a:rPr lang="en-US" dirty="0"/>
              <a:t/>
            </a:r>
            <a:br>
              <a:rPr lang="en-US" dirty="0"/>
            </a:br>
            <a:r>
              <a:rPr lang="vi" sz="2400"/>
              <a:t>Tạo </a:t>
            </a:r>
            <a:r>
              <a:rPr lang="vi" sz="2400" smtClean="0"/>
              <a:t>mạng con </a:t>
            </a:r>
            <a:r>
              <a:rPr lang="vi" sz="2400" dirty="0"/>
              <a:t>có tiền tố gạch chéo 16</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vi" sz="1600" dirty="0">
                <a:solidFill>
                  <a:srgbClr val="000000"/>
                </a:solidFill>
              </a:rPr>
              <a:t>Bảng nêu bật tất cả các tình huống có thể xảy ra đối với việc </a:t>
            </a:r>
            <a:r>
              <a:rPr lang="vi" sz="1600">
                <a:solidFill>
                  <a:srgbClr val="000000"/>
                </a:solidFill>
              </a:rPr>
              <a:t>chia </a:t>
            </a:r>
            <a:r>
              <a:rPr lang="vi" sz="1600" smtClean="0">
                <a:solidFill>
                  <a:srgbClr val="000000"/>
                </a:solidFill>
              </a:rPr>
              <a:t>mạng con </a:t>
            </a:r>
            <a:r>
              <a:rPr lang="vi" sz="1600" dirty="0">
                <a:solidFill>
                  <a:srgbClr val="000000"/>
                </a:solidFill>
              </a:rPr>
              <a:t>tiền tố /16.</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50977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vi" sz="800" b="1" dirty="0">
                          <a:effectLst/>
                        </a:rPr>
                        <a:t>Độ dài tiền tố</a:t>
                      </a:r>
                      <a:endParaRPr lang="en-CA" sz="800" dirty="0">
                        <a:effectLst/>
                      </a:endParaRPr>
                    </a:p>
                  </a:txBody>
                  <a:tcPr marL="31750" marR="31750" marT="31750" marB="31750" anchor="ctr"/>
                </a:tc>
                <a:tc>
                  <a:txBody>
                    <a:bodyPr/>
                    <a:lstStyle/>
                    <a:p>
                      <a:pPr algn="l" fontAlgn="ctr"/>
                      <a:r>
                        <a:rPr lang="en-US" sz="800" b="1" dirty="0" smtClean="0">
                          <a:effectLst/>
                        </a:rPr>
                        <a:t>subnet mark</a:t>
                      </a:r>
                      <a:endParaRPr lang="en-CA" sz="800" dirty="0">
                        <a:effectLst/>
                      </a:endParaRPr>
                    </a:p>
                  </a:txBody>
                  <a:tcPr marL="31750" marR="31750" marT="31750" marB="31750" anchor="ctr"/>
                </a:tc>
                <a:tc>
                  <a:txBody>
                    <a:bodyPr/>
                    <a:lstStyle/>
                    <a:p>
                      <a:pPr algn="l" fontAlgn="ctr"/>
                      <a:r>
                        <a:rPr lang="vi" sz="800" b="1" dirty="0">
                          <a:effectLst/>
                        </a:rPr>
                        <a:t>Địa </a:t>
                      </a:r>
                      <a:r>
                        <a:rPr lang="vi" sz="800" b="1">
                          <a:effectLst/>
                        </a:rPr>
                        <a:t>chỉ </a:t>
                      </a:r>
                      <a:r>
                        <a:rPr lang="vi" sz="800" b="1" smtClean="0">
                          <a:effectLst/>
                        </a:rPr>
                        <a:t>mạng (</a:t>
                      </a:r>
                      <a:r>
                        <a:rPr lang="vi" sz="800" b="1" dirty="0" smtClean="0">
                          <a:effectLst/>
                        </a:rPr>
                        <a:t>n </a:t>
                      </a:r>
                      <a:r>
                        <a:rPr lang="vi" sz="800" b="1" dirty="0">
                          <a:effectLst/>
                        </a:rPr>
                        <a:t>= mạng, h = </a:t>
                      </a:r>
                      <a:r>
                        <a:rPr lang="en-US" sz="800" b="1" dirty="0" smtClean="0">
                          <a:effectLst/>
                        </a:rPr>
                        <a:t>Host</a:t>
                      </a:r>
                      <a:r>
                        <a:rPr lang="vi" sz="800" b="1" dirty="0" smtClean="0">
                          <a:effectLst/>
                        </a:rPr>
                        <a:t>)</a:t>
                      </a:r>
                      <a:endParaRPr lang="en-CA" sz="800" dirty="0">
                        <a:effectLst/>
                      </a:endParaRPr>
                    </a:p>
                  </a:txBody>
                  <a:tcPr marL="31750" marR="31750" marT="31750" marB="31750" anchor="ctr"/>
                </a:tc>
                <a:tc>
                  <a:txBody>
                    <a:bodyPr/>
                    <a:lstStyle/>
                    <a:p>
                      <a:pPr algn="l" fontAlgn="ctr"/>
                      <a:r>
                        <a:rPr lang="vi" sz="800" b="1">
                          <a:effectLst/>
                        </a:rPr>
                        <a:t># </a:t>
                      </a:r>
                      <a:r>
                        <a:rPr lang="vi" sz="800" b="1" smtClean="0">
                          <a:effectLst/>
                        </a:rPr>
                        <a:t>mạng con</a:t>
                      </a:r>
                      <a:endParaRPr lang="en-CA" sz="800" dirty="0">
                        <a:effectLst/>
                      </a:endParaRPr>
                    </a:p>
                  </a:txBody>
                  <a:tcPr marL="31750" marR="31750" marT="31750" marB="31750" anchor="ctr"/>
                </a:tc>
                <a:tc>
                  <a:txBody>
                    <a:bodyPr/>
                    <a:lstStyle/>
                    <a:p>
                      <a:pPr algn="l" fontAlgn="ctr"/>
                      <a:r>
                        <a:rPr lang="vi" sz="800" b="1" dirty="0">
                          <a:effectLst/>
                        </a:rPr>
                        <a:t># </a:t>
                      </a:r>
                      <a:r>
                        <a:rPr lang="en-US" sz="800" b="1" dirty="0" smtClean="0">
                          <a:effectLst/>
                        </a:rPr>
                        <a:t>Host</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vi" sz="800" b="0" dirty="0">
                          <a:effectLst/>
                        </a:rPr>
                        <a:t>/17</a:t>
                      </a:r>
                    </a:p>
                  </a:txBody>
                  <a:tcPr marL="31750" marR="31750" marT="31750" marB="31750" anchor="ctr"/>
                </a:tc>
                <a:tc>
                  <a:txBody>
                    <a:bodyPr/>
                    <a:lstStyle/>
                    <a:p>
                      <a:pPr fontAlgn="ctr"/>
                      <a:r>
                        <a:rPr lang="vi" sz="800" b="0" dirty="0">
                          <a:effectLst/>
                        </a:rPr>
                        <a:t>255.255. </a:t>
                      </a:r>
                      <a:r>
                        <a:rPr lang="vi" sz="800" b="1" dirty="0">
                          <a:effectLst/>
                        </a:rPr>
                        <a:t>128 </a:t>
                      </a:r>
                      <a:r>
                        <a:rPr lang="vi" sz="800" b="0" dirty="0">
                          <a:effectLst/>
                        </a:rPr>
                        <a:t>.0</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 </a:t>
                      </a:r>
                      <a:r>
                        <a:rPr lang="vi" sz="800" b="0" dirty="0">
                          <a:effectLst/>
                          <a:latin typeface="Courier New" panose="02070309020205020404" pitchFamily="49" charset="0"/>
                          <a:cs typeface="Courier New" panose="02070309020205020404" pitchFamily="49" charset="0"/>
                        </a:rPr>
                        <a:t>hhhhhhh.hhhhhhhhhh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 </a:t>
                      </a:r>
                      <a:r>
                        <a:rPr lang="vi"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vi" sz="800" b="1" dirty="0">
                          <a:effectLst/>
                        </a:rPr>
                        <a:t>2</a:t>
                      </a:r>
                      <a:endParaRPr lang="en-CA" sz="800" b="0" dirty="0">
                        <a:effectLst/>
                      </a:endParaRPr>
                    </a:p>
                  </a:txBody>
                  <a:tcPr marL="31750" marR="31750" marT="31750" marB="31750" anchor="ctr"/>
                </a:tc>
                <a:tc>
                  <a:txBody>
                    <a:bodyPr/>
                    <a:lstStyle/>
                    <a:p>
                      <a:pPr fontAlgn="ctr"/>
                      <a:r>
                        <a:rPr lang="vi"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vi" sz="800" b="0" dirty="0">
                          <a:effectLst/>
                        </a:rPr>
                        <a:t>/18</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192.0 </a:t>
                      </a:r>
                      <a:r>
                        <a:rPr lang="vi" sz="800" b="0" dirty="0">
                          <a:effectLst/>
                        </a:rPr>
                        <a:t>_</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 </a:t>
                      </a:r>
                      <a:r>
                        <a:rPr lang="vi" sz="800" b="0" dirty="0">
                          <a:effectLst/>
                          <a:latin typeface="Courier New" panose="02070309020205020404" pitchFamily="49" charset="0"/>
                          <a:cs typeface="Courier New" panose="02070309020205020404" pitchFamily="49" charset="0"/>
                        </a:rPr>
                        <a:t>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 </a:t>
                      </a:r>
                      <a:r>
                        <a:rPr lang="vi"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vi" sz="800" b="1" dirty="0">
                          <a:effectLst/>
                        </a:rPr>
                        <a:t>4</a:t>
                      </a:r>
                      <a:endParaRPr lang="en-CA" sz="800" b="0" dirty="0">
                        <a:effectLst/>
                      </a:endParaRPr>
                    </a:p>
                  </a:txBody>
                  <a:tcPr marL="31750" marR="31750" marT="31750" marB="31750" anchor="ctr"/>
                </a:tc>
                <a:tc>
                  <a:txBody>
                    <a:bodyPr/>
                    <a:lstStyle/>
                    <a:p>
                      <a:pPr fontAlgn="ctr"/>
                      <a:r>
                        <a:rPr lang="vi"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vi" sz="800" b="0" dirty="0">
                          <a:effectLst/>
                        </a:rPr>
                        <a:t>/19</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224.0 </a:t>
                      </a:r>
                      <a:r>
                        <a:rPr lang="vi" sz="800" b="0" dirty="0">
                          <a:effectLst/>
                        </a:rPr>
                        <a:t>_</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 </a:t>
                      </a:r>
                      <a:r>
                        <a:rPr lang="vi" sz="800" b="0" dirty="0">
                          <a:effectLst/>
                          <a:latin typeface="Courier New" panose="02070309020205020404" pitchFamily="49" charset="0"/>
                          <a:cs typeface="Courier New" panose="02070309020205020404" pitchFamily="49" charset="0"/>
                        </a:rPr>
                        <a:t>hhhhh.hhhhhhhhhh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 </a:t>
                      </a:r>
                      <a:r>
                        <a:rPr lang="vi"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vi" sz="800" b="1" dirty="0">
                          <a:effectLst/>
                        </a:rPr>
                        <a:t>số 8</a:t>
                      </a:r>
                      <a:endParaRPr lang="en-CA" sz="800" b="0" dirty="0">
                        <a:effectLst/>
                      </a:endParaRPr>
                    </a:p>
                  </a:txBody>
                  <a:tcPr marL="31750" marR="31750" marT="31750" marB="31750" anchor="ctr"/>
                </a:tc>
                <a:tc>
                  <a:txBody>
                    <a:bodyPr/>
                    <a:lstStyle/>
                    <a:p>
                      <a:pPr fontAlgn="ctr"/>
                      <a:r>
                        <a:rPr lang="vi"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vi" sz="800" b="0" dirty="0">
                          <a:effectLst/>
                        </a:rPr>
                        <a:t>/20</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240,0 </a:t>
                      </a:r>
                      <a:r>
                        <a:rPr lang="vi" sz="800" b="0" dirty="0">
                          <a:effectLst/>
                        </a:rPr>
                        <a:t>_</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 </a:t>
                      </a:r>
                      <a:r>
                        <a:rPr lang="vi" sz="800" b="0" dirty="0">
                          <a:effectLst/>
                          <a:latin typeface="Courier New" panose="02070309020205020404" pitchFamily="49" charset="0"/>
                          <a:cs typeface="Courier New" panose="02070309020205020404" pitchFamily="49" charset="0"/>
                        </a:rPr>
                        <a:t>hhhh.hhhhhhhhhh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 </a:t>
                      </a:r>
                      <a:r>
                        <a:rPr lang="vi"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vi" sz="800" b="1" dirty="0">
                          <a:effectLst/>
                        </a:rPr>
                        <a:t>16</a:t>
                      </a:r>
                      <a:endParaRPr lang="en-CA" sz="800" b="0" dirty="0">
                        <a:effectLst/>
                      </a:endParaRPr>
                    </a:p>
                  </a:txBody>
                  <a:tcPr marL="31750" marR="31750" marT="31750" marB="31750" anchor="ctr"/>
                </a:tc>
                <a:tc>
                  <a:txBody>
                    <a:bodyPr/>
                    <a:lstStyle/>
                    <a:p>
                      <a:pPr fontAlgn="ctr"/>
                      <a:r>
                        <a:rPr lang="vi"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vi" sz="800" b="0" dirty="0">
                          <a:effectLst/>
                        </a:rPr>
                        <a:t>/21</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248.0 </a:t>
                      </a:r>
                      <a:r>
                        <a:rPr lang="vi" sz="800" b="0" dirty="0">
                          <a:effectLst/>
                        </a:rPr>
                        <a:t>_</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 </a:t>
                      </a:r>
                      <a:r>
                        <a:rPr lang="vi" sz="800" b="0" dirty="0">
                          <a:effectLst/>
                          <a:latin typeface="Courier New" panose="02070309020205020404" pitchFamily="49" charset="0"/>
                          <a:cs typeface="Courier New" panose="02070309020205020404" pitchFamily="49" charset="0"/>
                        </a:rPr>
                        <a:t>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 </a:t>
                      </a:r>
                      <a:r>
                        <a:rPr lang="vi"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vi" sz="800" b="1" dirty="0">
                          <a:effectLst/>
                        </a:rPr>
                        <a:t>32</a:t>
                      </a:r>
                      <a:endParaRPr lang="en-CA" sz="800" b="0" dirty="0">
                        <a:effectLst/>
                      </a:endParaRPr>
                    </a:p>
                  </a:txBody>
                  <a:tcPr marL="31750" marR="31750" marT="31750" marB="31750" anchor="ctr"/>
                </a:tc>
                <a:tc>
                  <a:txBody>
                    <a:bodyPr/>
                    <a:lstStyle/>
                    <a:p>
                      <a:pPr fontAlgn="ctr"/>
                      <a:r>
                        <a:rPr lang="vi"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vi" sz="800" b="0" dirty="0">
                          <a:effectLst/>
                        </a:rPr>
                        <a:t>/22</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252.0 </a:t>
                      </a:r>
                      <a:r>
                        <a:rPr lang="vi" sz="800" b="0" dirty="0">
                          <a:effectLst/>
                        </a:rPr>
                        <a:t>_</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 </a:t>
                      </a:r>
                      <a:r>
                        <a:rPr lang="vi" sz="800" b="0" dirty="0">
                          <a:effectLst/>
                          <a:latin typeface="Courier New" panose="02070309020205020404" pitchFamily="49" charset="0"/>
                          <a:cs typeface="Courier New" panose="02070309020205020404" pitchFamily="49" charset="0"/>
                        </a:rPr>
                        <a:t>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 </a:t>
                      </a:r>
                      <a:r>
                        <a:rPr lang="vi"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vi" sz="800" b="1" dirty="0">
                          <a:effectLst/>
                        </a:rPr>
                        <a:t>64</a:t>
                      </a:r>
                      <a:endParaRPr lang="en-CA" sz="800" b="0" dirty="0">
                        <a:effectLst/>
                      </a:endParaRPr>
                    </a:p>
                  </a:txBody>
                  <a:tcPr marL="31750" marR="31750" marT="31750" marB="31750" anchor="ctr"/>
                </a:tc>
                <a:tc>
                  <a:txBody>
                    <a:bodyPr/>
                    <a:lstStyle/>
                    <a:p>
                      <a:pPr fontAlgn="ctr"/>
                      <a:r>
                        <a:rPr lang="vi"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vi" sz="800" b="0" dirty="0">
                          <a:effectLst/>
                        </a:rPr>
                        <a:t>/23</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254.0 </a:t>
                      </a:r>
                      <a:r>
                        <a:rPr lang="vi" sz="800" b="0" dirty="0">
                          <a:effectLst/>
                        </a:rPr>
                        <a:t>_</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 </a:t>
                      </a:r>
                      <a:r>
                        <a:rPr lang="vi" sz="800" b="0" dirty="0">
                          <a:effectLst/>
                          <a:latin typeface="Courier New" panose="02070309020205020404" pitchFamily="49" charset="0"/>
                          <a:cs typeface="Courier New" panose="02070309020205020404" pitchFamily="49" charset="0"/>
                        </a:rPr>
                        <a:t>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 </a:t>
                      </a:r>
                      <a:r>
                        <a:rPr lang="vi"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vi" sz="800" b="1" dirty="0">
                          <a:effectLst/>
                        </a:rPr>
                        <a:t>128</a:t>
                      </a:r>
                      <a:endParaRPr lang="en-CA" sz="800" b="0" dirty="0">
                        <a:effectLst/>
                      </a:endParaRPr>
                    </a:p>
                  </a:txBody>
                  <a:tcPr marL="31750" marR="31750" marT="31750" marB="31750" anchor="ctr"/>
                </a:tc>
                <a:tc>
                  <a:txBody>
                    <a:bodyPr/>
                    <a:lstStyle/>
                    <a:p>
                      <a:pPr fontAlgn="ctr"/>
                      <a:r>
                        <a:rPr lang="vi"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vi" sz="800" b="0" dirty="0">
                          <a:effectLst/>
                        </a:rPr>
                        <a:t>/24</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255 </a:t>
                      </a:r>
                      <a:r>
                        <a:rPr lang="vi" sz="800" b="0" dirty="0">
                          <a:effectLst/>
                        </a:rPr>
                        <a:t>. </a:t>
                      </a:r>
                      <a:r>
                        <a:rPr lang="vi" sz="800" b="1" dirty="0">
                          <a:effectLst/>
                        </a:rPr>
                        <a:t>0</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nnnnnnnn </a:t>
                      </a:r>
                      <a:r>
                        <a:rPr lang="vi" sz="800" b="0" dirty="0">
                          <a:effectLst/>
                          <a:latin typeface="Courier New" panose="02070309020205020404" pitchFamily="49" charset="0"/>
                          <a:cs typeface="Courier New" panose="02070309020205020404" pitchFamily="49" charset="0"/>
                        </a:rPr>
                        <a:t>.hhhhhhhhh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11111111 </a:t>
                      </a:r>
                      <a:r>
                        <a:rPr lang="vi"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vi" sz="800" b="1" dirty="0">
                          <a:effectLst/>
                        </a:rPr>
                        <a:t>256</a:t>
                      </a:r>
                      <a:endParaRPr lang="en-CA" sz="800" b="0" dirty="0">
                        <a:effectLst/>
                      </a:endParaRPr>
                    </a:p>
                  </a:txBody>
                  <a:tcPr marL="31750" marR="31750" marT="31750" marB="31750" anchor="ctr"/>
                </a:tc>
                <a:tc>
                  <a:txBody>
                    <a:bodyPr/>
                    <a:lstStyle/>
                    <a:p>
                      <a:pPr fontAlgn="ctr"/>
                      <a:r>
                        <a:rPr lang="vi"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vi" sz="800" b="0" dirty="0">
                          <a:effectLst/>
                        </a:rPr>
                        <a:t>/25</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255 </a:t>
                      </a:r>
                      <a:r>
                        <a:rPr lang="vi" sz="800" b="0" dirty="0">
                          <a:effectLst/>
                        </a:rPr>
                        <a:t>. </a:t>
                      </a:r>
                      <a:r>
                        <a:rPr lang="vi" sz="800" b="1" dirty="0">
                          <a:effectLst/>
                        </a:rPr>
                        <a:t>128</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nnnnnnnn.n </a:t>
                      </a:r>
                      <a:r>
                        <a:rPr lang="vi" sz="800" b="0" dirty="0">
                          <a:effectLst/>
                          <a:latin typeface="Courier New" panose="02070309020205020404" pitchFamily="49" charset="0"/>
                          <a:cs typeface="Courier New" panose="02070309020205020404" pitchFamily="49" charset="0"/>
                        </a:rPr>
                        <a:t>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11111111.1 </a:t>
                      </a:r>
                      <a:r>
                        <a:rPr lang="vi"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vi" sz="800" b="1" dirty="0">
                          <a:effectLst/>
                        </a:rPr>
                        <a:t>512</a:t>
                      </a:r>
                      <a:endParaRPr lang="en-CA" sz="800" b="0" dirty="0">
                        <a:effectLst/>
                      </a:endParaRPr>
                    </a:p>
                  </a:txBody>
                  <a:tcPr marL="31750" marR="31750" marT="31750" marB="31750" anchor="ctr"/>
                </a:tc>
                <a:tc>
                  <a:txBody>
                    <a:bodyPr/>
                    <a:lstStyle/>
                    <a:p>
                      <a:pPr fontAlgn="ctr"/>
                      <a:r>
                        <a:rPr lang="vi"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vi" sz="800" b="0" dirty="0">
                          <a:effectLst/>
                        </a:rPr>
                        <a:t>/26</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255 </a:t>
                      </a:r>
                      <a:r>
                        <a:rPr lang="vi" sz="800" b="0" dirty="0">
                          <a:effectLst/>
                        </a:rPr>
                        <a:t>. </a:t>
                      </a:r>
                      <a:r>
                        <a:rPr lang="vi" sz="800" b="1" dirty="0">
                          <a:effectLst/>
                        </a:rPr>
                        <a:t>192</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nnnnnnnn.nn </a:t>
                      </a:r>
                      <a:r>
                        <a:rPr lang="vi" sz="800" b="0" dirty="0">
                          <a:effectLst/>
                          <a:latin typeface="Courier New" panose="02070309020205020404" pitchFamily="49" charset="0"/>
                          <a:cs typeface="Courier New" panose="02070309020205020404" pitchFamily="49" charset="0"/>
                        </a:rPr>
                        <a:t>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11111111.11 </a:t>
                      </a:r>
                      <a:r>
                        <a:rPr lang="vi"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vi" sz="800" b="1" dirty="0">
                          <a:effectLst/>
                        </a:rPr>
                        <a:t>1024</a:t>
                      </a:r>
                      <a:endParaRPr lang="en-CA" sz="800" b="0" dirty="0">
                        <a:effectLst/>
                      </a:endParaRPr>
                    </a:p>
                  </a:txBody>
                  <a:tcPr marL="31750" marR="31750" marT="31750" marB="31750" anchor="ctr"/>
                </a:tc>
                <a:tc>
                  <a:txBody>
                    <a:bodyPr/>
                    <a:lstStyle/>
                    <a:p>
                      <a:pPr fontAlgn="ctr"/>
                      <a:r>
                        <a:rPr lang="vi"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vi" sz="800" b="0" dirty="0">
                          <a:effectLst/>
                        </a:rPr>
                        <a:t>/27</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255 </a:t>
                      </a:r>
                      <a:r>
                        <a:rPr lang="vi" sz="800" b="0" dirty="0">
                          <a:effectLst/>
                        </a:rPr>
                        <a:t>. </a:t>
                      </a:r>
                      <a:r>
                        <a:rPr lang="vi" sz="800" b="1" dirty="0">
                          <a:effectLst/>
                        </a:rPr>
                        <a:t>224</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nnnnnnnn.nnn </a:t>
                      </a:r>
                      <a:r>
                        <a:rPr lang="vi" sz="800" b="0" dirty="0">
                          <a:effectLst/>
                          <a:latin typeface="Courier New" panose="02070309020205020404" pitchFamily="49" charset="0"/>
                          <a:cs typeface="Courier New" panose="02070309020205020404" pitchFamily="49" charset="0"/>
                        </a:rPr>
                        <a:t>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11111111.111 </a:t>
                      </a:r>
                      <a:r>
                        <a:rPr lang="vi"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vi" sz="800" b="1" dirty="0">
                          <a:effectLst/>
                        </a:rPr>
                        <a:t>2048</a:t>
                      </a:r>
                      <a:endParaRPr lang="en-CA" sz="800" b="0" dirty="0">
                        <a:effectLst/>
                      </a:endParaRPr>
                    </a:p>
                  </a:txBody>
                  <a:tcPr marL="31750" marR="31750" marT="31750" marB="31750" anchor="ctr"/>
                </a:tc>
                <a:tc>
                  <a:txBody>
                    <a:bodyPr/>
                    <a:lstStyle/>
                    <a:p>
                      <a:pPr fontAlgn="ctr"/>
                      <a:r>
                        <a:rPr lang="vi"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vi" sz="800" b="0" dirty="0">
                          <a:effectLst/>
                        </a:rPr>
                        <a:t>/28</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.255. </a:t>
                      </a:r>
                      <a:r>
                        <a:rPr lang="vi" sz="800" b="1" dirty="0">
                          <a:effectLst/>
                        </a:rPr>
                        <a:t>240</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nnnnnnnn.nnnn </a:t>
                      </a:r>
                      <a:r>
                        <a:rPr lang="vi" sz="800" b="0" dirty="0">
                          <a:effectLst/>
                          <a:latin typeface="Courier New" panose="02070309020205020404" pitchFamily="49" charset="0"/>
                          <a:cs typeface="Courier New" panose="02070309020205020404" pitchFamily="49" charset="0"/>
                        </a:rPr>
                        <a:t>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11111111.1111 </a:t>
                      </a:r>
                      <a:r>
                        <a:rPr lang="vi"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vi" sz="800" b="1" dirty="0">
                          <a:effectLst/>
                        </a:rPr>
                        <a:t>4096</a:t>
                      </a:r>
                      <a:endParaRPr lang="en-CA" sz="800" b="0" dirty="0">
                        <a:effectLst/>
                      </a:endParaRPr>
                    </a:p>
                  </a:txBody>
                  <a:tcPr marL="31750" marR="31750" marT="31750" marB="31750" anchor="ctr"/>
                </a:tc>
                <a:tc>
                  <a:txBody>
                    <a:bodyPr/>
                    <a:lstStyle/>
                    <a:p>
                      <a:pPr fontAlgn="ctr"/>
                      <a:r>
                        <a:rPr lang="vi"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vi" sz="800" b="0" dirty="0">
                          <a:effectLst/>
                        </a:rPr>
                        <a:t>/29</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255 </a:t>
                      </a:r>
                      <a:r>
                        <a:rPr lang="vi" sz="800" b="0" dirty="0">
                          <a:effectLst/>
                        </a:rPr>
                        <a:t>. </a:t>
                      </a:r>
                      <a:r>
                        <a:rPr lang="vi" sz="800" b="1" dirty="0">
                          <a:effectLst/>
                        </a:rPr>
                        <a:t>248</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nnnnnnnn.nnnnn </a:t>
                      </a:r>
                      <a:r>
                        <a:rPr lang="vi" sz="800" b="0" dirty="0">
                          <a:effectLst/>
                          <a:latin typeface="Courier New" panose="02070309020205020404" pitchFamily="49" charset="0"/>
                          <a:cs typeface="Courier New" panose="02070309020205020404" pitchFamily="49" charset="0"/>
                        </a:rPr>
                        <a:t>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11111111.11111 </a:t>
                      </a:r>
                      <a:r>
                        <a:rPr lang="vi"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vi" sz="800" b="1" dirty="0">
                          <a:effectLst/>
                        </a:rPr>
                        <a:t>8192</a:t>
                      </a:r>
                      <a:endParaRPr lang="en-CA" sz="800" b="0" dirty="0">
                        <a:effectLst/>
                      </a:endParaRPr>
                    </a:p>
                  </a:txBody>
                  <a:tcPr marL="31750" marR="31750" marT="31750" marB="31750" anchor="ctr"/>
                </a:tc>
                <a:tc>
                  <a:txBody>
                    <a:bodyPr/>
                    <a:lstStyle/>
                    <a:p>
                      <a:pPr fontAlgn="ctr"/>
                      <a:r>
                        <a:rPr lang="vi"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vi" sz="800" b="0" dirty="0">
                          <a:effectLst/>
                        </a:rPr>
                        <a:t>/30</a:t>
                      </a:r>
                    </a:p>
                  </a:txBody>
                  <a:tcPr marL="31750" marR="31750" marT="31750" marB="31750" anchor="ctr"/>
                </a:tc>
                <a:tc>
                  <a:txBody>
                    <a:bodyPr/>
                    <a:lstStyle/>
                    <a:p>
                      <a:pPr fontAlgn="ctr"/>
                      <a:r>
                        <a:rPr lang="vi" sz="800" b="0" dirty="0">
                          <a:effectLst/>
                        </a:rPr>
                        <a:t>255.255. </a:t>
                      </a:r>
                      <a:r>
                        <a:rPr lang="vi" sz="800" b="1" kern="1200" dirty="0">
                          <a:solidFill>
                            <a:schemeClr val="dk1"/>
                          </a:solidFill>
                          <a:effectLst/>
                          <a:latin typeface="+mn-lt"/>
                          <a:ea typeface="+mn-ea"/>
                          <a:cs typeface="+mn-cs"/>
                        </a:rPr>
                        <a:t>255. </a:t>
                      </a:r>
                      <a:r>
                        <a:rPr lang="vi" sz="800" b="1" dirty="0">
                          <a:effectLst/>
                        </a:rPr>
                        <a:t>252</a:t>
                      </a:r>
                    </a:p>
                  </a:txBody>
                  <a:tcPr marL="31750" marR="31750" marT="31750" marB="31750" anchor="ctr"/>
                </a:tc>
                <a:tc>
                  <a:txBody>
                    <a:bodyPr/>
                    <a:lstStyle/>
                    <a:p>
                      <a:pPr rtl="0" fontAlgn="ctr"/>
                      <a:r>
                        <a:rPr lang="vi" sz="800" b="0" dirty="0">
                          <a:effectLst/>
                          <a:latin typeface="Courier New" panose="02070309020205020404" pitchFamily="49" charset="0"/>
                          <a:cs typeface="Courier New" panose="02070309020205020404" pitchFamily="49" charset="0"/>
                        </a:rPr>
                        <a:t>nnnnnnnn.nnnnnnnn. </a:t>
                      </a:r>
                      <a:r>
                        <a:rPr lang="vi" sz="800" b="1" dirty="0">
                          <a:effectLst/>
                          <a:latin typeface="Courier New" panose="02070309020205020404" pitchFamily="49" charset="0"/>
                          <a:cs typeface="Courier New" panose="02070309020205020404" pitchFamily="49" charset="0"/>
                        </a:rPr>
                        <a:t>nnnnnnnn.nnnnnn </a:t>
                      </a:r>
                      <a:r>
                        <a:rPr lang="vi" sz="800" b="0" dirty="0">
                          <a:effectLst/>
                          <a:latin typeface="Courier New" panose="02070309020205020404" pitchFamily="49" charset="0"/>
                          <a:cs typeface="Courier New" panose="02070309020205020404" pitchFamily="49" charset="0"/>
                        </a:rPr>
                        <a:t>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vi" sz="800" b="0" dirty="0">
                          <a:effectLst/>
                          <a:latin typeface="Courier New" panose="02070309020205020404" pitchFamily="49" charset="0"/>
                          <a:cs typeface="Courier New" panose="02070309020205020404" pitchFamily="49" charset="0"/>
                        </a:rPr>
                        <a:t>11111111.11111111. </a:t>
                      </a:r>
                      <a:r>
                        <a:rPr lang="vi" sz="800" b="1" dirty="0">
                          <a:effectLst/>
                          <a:latin typeface="Courier New" panose="02070309020205020404" pitchFamily="49" charset="0"/>
                          <a:cs typeface="Courier New" panose="02070309020205020404" pitchFamily="49" charset="0"/>
                        </a:rPr>
                        <a:t>11111111.111111 </a:t>
                      </a:r>
                      <a:r>
                        <a:rPr lang="vi"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vi" sz="800" b="1" dirty="0">
                          <a:effectLst/>
                        </a:rPr>
                        <a:t>16384</a:t>
                      </a:r>
                      <a:endParaRPr lang="en-CA" sz="800" b="0" dirty="0">
                        <a:effectLst/>
                      </a:endParaRPr>
                    </a:p>
                  </a:txBody>
                  <a:tcPr marL="31750" marR="31750" marT="31750" marB="31750" anchor="ctr"/>
                </a:tc>
                <a:tc>
                  <a:txBody>
                    <a:bodyPr/>
                    <a:lstStyle/>
                    <a:p>
                      <a:pPr fontAlgn="ctr"/>
                      <a:r>
                        <a:rPr lang="vi"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a Slash 16 và tiền tố Slash 8 </a:t>
            </a:r>
            <a:r>
              <a:rPr lang="en-US" dirty="0"/>
              <a:t/>
            </a:r>
            <a:br>
              <a:rPr lang="en-US" dirty="0"/>
            </a:br>
            <a:r>
              <a:rPr lang="vi" sz="2400" dirty="0"/>
              <a:t>Tạo </a:t>
            </a:r>
            <a:r>
              <a:rPr lang="vi" sz="2400"/>
              <a:t>100 </a:t>
            </a:r>
            <a:r>
              <a:rPr lang="vi" sz="2400" smtClean="0"/>
              <a:t>mạng con </a:t>
            </a:r>
            <a:r>
              <a:rPr lang="vi" sz="2400" dirty="0"/>
              <a:t>với tiền tố Slash 16</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vi" sz="1600" dirty="0">
                <a:solidFill>
                  <a:srgbClr val="000000"/>
                </a:solidFill>
              </a:rPr>
              <a:t>Hãy xem xét một doanh nghiệp lớn yêu cầu ít nhất </a:t>
            </a:r>
            <a:r>
              <a:rPr lang="vi" sz="1600">
                <a:solidFill>
                  <a:srgbClr val="000000"/>
                </a:solidFill>
              </a:rPr>
              <a:t>100 </a:t>
            </a:r>
            <a:r>
              <a:rPr lang="vi" sz="1600" smtClean="0">
                <a:solidFill>
                  <a:srgbClr val="000000"/>
                </a:solidFill>
              </a:rPr>
              <a:t>mạng con </a:t>
            </a:r>
            <a:r>
              <a:rPr lang="vi" sz="1600" dirty="0">
                <a:solidFill>
                  <a:srgbClr val="000000"/>
                </a:solidFill>
              </a:rPr>
              <a:t>và đã chọn địa chỉ riêng 172.16.0.0/16 làm địa </a:t>
            </a:r>
            <a:r>
              <a:rPr lang="vi" sz="1600">
                <a:solidFill>
                  <a:srgbClr val="000000"/>
                </a:solidFill>
              </a:rPr>
              <a:t>chỉ </a:t>
            </a:r>
            <a:r>
              <a:rPr lang="vi" sz="1600" smtClean="0">
                <a:solidFill>
                  <a:srgbClr val="000000"/>
                </a:solidFill>
              </a:rPr>
              <a:t>mạng nội </a:t>
            </a:r>
            <a:r>
              <a:rPr lang="vi" sz="1600" dirty="0">
                <a:solidFill>
                  <a:srgbClr val="000000"/>
                </a:solidFill>
              </a:rPr>
              <a:t>bộ của mình.</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Hình này hiển thị </a:t>
            </a:r>
            <a:r>
              <a:rPr lang="vi" sz="1600">
                <a:solidFill>
                  <a:srgbClr val="000000"/>
                </a:solidFill>
              </a:rPr>
              <a:t>số </a:t>
            </a:r>
            <a:r>
              <a:rPr lang="vi" sz="1600" smtClean="0">
                <a:solidFill>
                  <a:srgbClr val="000000"/>
                </a:solidFill>
              </a:rPr>
              <a:t>mạng con </a:t>
            </a:r>
            <a:r>
              <a:rPr lang="vi" sz="1600" dirty="0">
                <a:solidFill>
                  <a:srgbClr val="000000"/>
                </a:solidFill>
              </a:rPr>
              <a:t>có thể được tạo khi mượn bit từ octet thứ ba và octet thứ tư.</a:t>
            </a:r>
          </a:p>
          <a:p>
            <a:pPr marL="342900" indent="-342900" algn="l">
              <a:buFont typeface="Arial" panose="020B0604020202020204" pitchFamily="34" charset="0"/>
              <a:buChar char="•"/>
            </a:pPr>
            <a:r>
              <a:rPr lang="vi" sz="1600" dirty="0">
                <a:solidFill>
                  <a:srgbClr val="000000"/>
                </a:solidFill>
              </a:rPr>
              <a:t>Lưu ý rằng hiện tại có thể mượn tối đa 14 bit </a:t>
            </a:r>
            <a:r>
              <a:rPr lang="en-US" sz="1600" dirty="0" smtClean="0">
                <a:solidFill>
                  <a:srgbClr val="000000"/>
                </a:solidFill>
              </a:rPr>
              <a:t>Host</a:t>
            </a:r>
            <a:r>
              <a:rPr lang="vi" sz="1600" dirty="0" smtClean="0">
                <a:solidFill>
                  <a:srgbClr val="000000"/>
                </a:solidFill>
              </a:rPr>
              <a:t> </a:t>
            </a:r>
            <a:r>
              <a:rPr lang="vi" sz="1600" dirty="0">
                <a:solidFill>
                  <a:srgbClr val="000000"/>
                </a:solidFill>
              </a:rPr>
              <a:t>(nghĩa là không thể mượn hai bit cuối cùng).</a:t>
            </a:r>
          </a:p>
          <a:p>
            <a:pPr marL="342900" indent="-342900" algn="l">
              <a:buFont typeface="Arial" panose="020B0604020202020204" pitchFamily="34" charset="0"/>
              <a:buChar char="•"/>
            </a:pPr>
            <a:endParaRPr lang="en-CA" sz="1600" dirty="0">
              <a:solidFill>
                <a:srgbClr val="000000"/>
              </a:solidFill>
            </a:endParaRPr>
          </a:p>
          <a:p>
            <a:pPr marL="0" indent="0" algn="l"/>
            <a:r>
              <a:rPr lang="vi" sz="1600" dirty="0">
                <a:solidFill>
                  <a:srgbClr val="000000"/>
                </a:solidFill>
              </a:rPr>
              <a:t>Để đáp ứng yêu cầu </a:t>
            </a:r>
            <a:r>
              <a:rPr lang="vi" sz="1600">
                <a:solidFill>
                  <a:srgbClr val="000000"/>
                </a:solidFill>
              </a:rPr>
              <a:t>100 </a:t>
            </a:r>
            <a:r>
              <a:rPr lang="vi" sz="1600" smtClean="0">
                <a:solidFill>
                  <a:srgbClr val="000000"/>
                </a:solidFill>
              </a:rPr>
              <a:t>mạng con </a:t>
            </a:r>
            <a:r>
              <a:rPr lang="vi" sz="1600" dirty="0">
                <a:solidFill>
                  <a:srgbClr val="000000"/>
                </a:solidFill>
              </a:rPr>
              <a:t>cho doanh nghiệp, cần phải mượn 7 bit (tức là 2 </a:t>
            </a:r>
            <a:r>
              <a:rPr lang="vi" sz="1600" baseline="30000" dirty="0">
                <a:solidFill>
                  <a:srgbClr val="000000"/>
                </a:solidFill>
              </a:rPr>
              <a:t>7 </a:t>
            </a:r>
            <a:r>
              <a:rPr lang="vi" sz="1600" dirty="0">
                <a:solidFill>
                  <a:srgbClr val="000000"/>
                </a:solidFill>
              </a:rPr>
              <a:t>= </a:t>
            </a:r>
            <a:r>
              <a:rPr lang="vi" sz="1600">
                <a:solidFill>
                  <a:srgbClr val="000000"/>
                </a:solidFill>
              </a:rPr>
              <a:t>128 </a:t>
            </a:r>
            <a:r>
              <a:rPr lang="vi" sz="1600" smtClean="0">
                <a:solidFill>
                  <a:srgbClr val="000000"/>
                </a:solidFill>
              </a:rPr>
              <a:t>mạng con</a:t>
            </a:r>
            <a:r>
              <a:rPr lang="vi" sz="1600" dirty="0">
                <a:solidFill>
                  <a:srgbClr val="000000"/>
                </a:solidFill>
              </a:rPr>
              <a:t>) (tổng cộng có </a:t>
            </a:r>
            <a:r>
              <a:rPr lang="vi" sz="1600">
                <a:solidFill>
                  <a:srgbClr val="000000"/>
                </a:solidFill>
              </a:rPr>
              <a:t>128 </a:t>
            </a:r>
            <a:r>
              <a:rPr lang="vi" sz="1600" smtClean="0">
                <a:solidFill>
                  <a:srgbClr val="000000"/>
                </a:solidFill>
              </a:rPr>
              <a:t>mạng con</a:t>
            </a:r>
            <a:r>
              <a:rPr lang="vi" sz="1600" dirty="0">
                <a:solidFill>
                  <a:srgbClr val="000000"/>
                </a:solidFill>
              </a:rPr>
              <a:t>).</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a Slash 16 và tiền tố Slash 8 </a:t>
            </a:r>
            <a:r>
              <a:rPr lang="en-US" dirty="0"/>
              <a:t/>
            </a:r>
            <a:br>
              <a:rPr lang="en-US" dirty="0"/>
            </a:br>
            <a:r>
              <a:rPr lang="vi" sz="2400" dirty="0"/>
              <a:t>Tạo </a:t>
            </a:r>
            <a:r>
              <a:rPr lang="vi" sz="2400"/>
              <a:t>1000 </a:t>
            </a:r>
            <a:r>
              <a:rPr lang="vi" sz="2400" smtClean="0"/>
              <a:t>mạng con </a:t>
            </a:r>
            <a:r>
              <a:rPr lang="vi" sz="2400" dirty="0"/>
              <a:t>với tiền tố Slash 8</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vi" sz="1600" dirty="0">
                <a:solidFill>
                  <a:srgbClr val="000000"/>
                </a:solidFill>
              </a:rPr>
              <a:t>Hãy xem xét một ISP nhỏ yêu cầu </a:t>
            </a:r>
            <a:r>
              <a:rPr lang="vi" sz="1600">
                <a:solidFill>
                  <a:srgbClr val="000000"/>
                </a:solidFill>
              </a:rPr>
              <a:t>1000 </a:t>
            </a:r>
            <a:r>
              <a:rPr lang="vi" sz="1600" smtClean="0">
                <a:solidFill>
                  <a:srgbClr val="000000"/>
                </a:solidFill>
              </a:rPr>
              <a:t>mạng con </a:t>
            </a:r>
            <a:r>
              <a:rPr lang="vi" sz="1600" dirty="0">
                <a:solidFill>
                  <a:srgbClr val="000000"/>
                </a:solidFill>
              </a:rPr>
              <a:t>cho các máy khách của mình sử dụng địa </a:t>
            </a:r>
            <a:r>
              <a:rPr lang="vi" sz="1600">
                <a:solidFill>
                  <a:srgbClr val="000000"/>
                </a:solidFill>
              </a:rPr>
              <a:t>chỉ </a:t>
            </a:r>
            <a:r>
              <a:rPr lang="vi" sz="1600" smtClean="0">
                <a:solidFill>
                  <a:srgbClr val="000000"/>
                </a:solidFill>
              </a:rPr>
              <a:t>mạng 10.0.0.0/8</a:t>
            </a:r>
            <a:r>
              <a:rPr lang="vi" sz="1600" dirty="0">
                <a:solidFill>
                  <a:srgbClr val="000000"/>
                </a:solidFill>
              </a:rPr>
              <a:t>, nghĩa là có 8 bit trong </a:t>
            </a:r>
            <a:r>
              <a:rPr lang="vi" sz="1600">
                <a:solidFill>
                  <a:srgbClr val="000000"/>
                </a:solidFill>
              </a:rPr>
              <a:t>phần </a:t>
            </a:r>
            <a:r>
              <a:rPr lang="vi" sz="1600" smtClean="0">
                <a:solidFill>
                  <a:srgbClr val="000000"/>
                </a:solidFill>
              </a:rPr>
              <a:t>mạng và </a:t>
            </a:r>
            <a:r>
              <a:rPr lang="vi" sz="1600" dirty="0">
                <a:solidFill>
                  <a:srgbClr val="000000"/>
                </a:solidFill>
              </a:rPr>
              <a:t>24 bit </a:t>
            </a:r>
            <a:r>
              <a:rPr lang="en-US" sz="1600" dirty="0" smtClean="0">
                <a:solidFill>
                  <a:srgbClr val="000000"/>
                </a:solidFill>
              </a:rPr>
              <a:t>Host</a:t>
            </a:r>
            <a:r>
              <a:rPr lang="vi" sz="1600" dirty="0" smtClean="0">
                <a:solidFill>
                  <a:srgbClr val="000000"/>
                </a:solidFill>
              </a:rPr>
              <a:t> </a:t>
            </a:r>
            <a:r>
              <a:rPr lang="vi" sz="1600" dirty="0">
                <a:solidFill>
                  <a:srgbClr val="000000"/>
                </a:solidFill>
              </a:rPr>
              <a:t>có sẵn để mượn để </a:t>
            </a:r>
            <a:r>
              <a:rPr lang="vi" sz="1600">
                <a:solidFill>
                  <a:srgbClr val="000000"/>
                </a:solidFill>
              </a:rPr>
              <a:t>tạo </a:t>
            </a:r>
            <a:r>
              <a:rPr lang="vi" sz="1600" smtClean="0">
                <a:solidFill>
                  <a:srgbClr val="000000"/>
                </a:solidFill>
              </a:rPr>
              <a:t>mạng con</a:t>
            </a:r>
            <a:r>
              <a:rPr lang="vi" sz="1600" dirty="0">
                <a:solidFill>
                  <a:srgbClr val="000000"/>
                </a:solidFill>
              </a:rPr>
              <a:t>.</a:t>
            </a:r>
          </a:p>
          <a:p>
            <a:pPr marL="342900" indent="-342900" algn="l">
              <a:buFont typeface="Arial" panose="020B0604020202020204" pitchFamily="34" charset="0"/>
              <a:buChar char="•"/>
            </a:pPr>
            <a:r>
              <a:rPr lang="vi" sz="1400" dirty="0">
                <a:solidFill>
                  <a:srgbClr val="000000"/>
                </a:solidFill>
              </a:rPr>
              <a:t>Hình hiển thị số </a:t>
            </a:r>
            <a:r>
              <a:rPr lang="vi" sz="1400">
                <a:solidFill>
                  <a:srgbClr val="000000"/>
                </a:solidFill>
              </a:rPr>
              <a:t>lượng </a:t>
            </a:r>
            <a:r>
              <a:rPr lang="vi" sz="1400" smtClean="0">
                <a:solidFill>
                  <a:srgbClr val="000000"/>
                </a:solidFill>
              </a:rPr>
              <a:t>mạng con </a:t>
            </a:r>
            <a:r>
              <a:rPr lang="vi" sz="1400" dirty="0">
                <a:solidFill>
                  <a:srgbClr val="000000"/>
                </a:solidFill>
              </a:rPr>
              <a:t>có thể được tạo khi mượn bit </a:t>
            </a:r>
            <a:r>
              <a:rPr lang="vi" sz="1400">
                <a:solidFill>
                  <a:srgbClr val="000000"/>
                </a:solidFill>
              </a:rPr>
              <a:t>từ </a:t>
            </a:r>
            <a:r>
              <a:rPr lang="vi" sz="1400" smtClean="0">
                <a:solidFill>
                  <a:srgbClr val="000000"/>
                </a:solidFill>
              </a:rPr>
              <a:t>mạng thứ </a:t>
            </a:r>
            <a:r>
              <a:rPr lang="vi" sz="1400" dirty="0">
                <a:solidFill>
                  <a:srgbClr val="000000"/>
                </a:solidFill>
              </a:rPr>
              <a:t>hai và thứ ba.</a:t>
            </a:r>
          </a:p>
          <a:p>
            <a:pPr marL="342900" indent="-342900" algn="l">
              <a:buFont typeface="Arial" panose="020B0604020202020204" pitchFamily="34" charset="0"/>
              <a:buChar char="•"/>
            </a:pPr>
            <a:r>
              <a:rPr lang="vi" sz="1400" dirty="0">
                <a:solidFill>
                  <a:srgbClr val="000000"/>
                </a:solidFill>
              </a:rPr>
              <a:t>Lưu ý rằng hiện tại có thể mượn tối đa 22 bit </a:t>
            </a:r>
            <a:r>
              <a:rPr lang="en-US" sz="1400" dirty="0" smtClean="0">
                <a:solidFill>
                  <a:srgbClr val="000000"/>
                </a:solidFill>
              </a:rPr>
              <a:t>Host</a:t>
            </a:r>
            <a:r>
              <a:rPr lang="vi" sz="1400" dirty="0" smtClean="0">
                <a:solidFill>
                  <a:srgbClr val="000000"/>
                </a:solidFill>
              </a:rPr>
              <a:t> </a:t>
            </a:r>
            <a:r>
              <a:rPr lang="vi" sz="1400" dirty="0">
                <a:solidFill>
                  <a:srgbClr val="000000"/>
                </a:solidFill>
              </a:rPr>
              <a:t>(nghĩa là không thể mượn hai bit cuối cùng).</a:t>
            </a:r>
          </a:p>
          <a:p>
            <a:pPr marL="342900" indent="-342900" algn="l">
              <a:buFont typeface="Arial" panose="020B0604020202020204" pitchFamily="34" charset="0"/>
              <a:buChar char="•"/>
            </a:pPr>
            <a:endParaRPr lang="en-CA" sz="1600" dirty="0">
              <a:solidFill>
                <a:srgbClr val="000000"/>
              </a:solidFill>
            </a:endParaRPr>
          </a:p>
          <a:p>
            <a:pPr marL="0" indent="0" algn="l"/>
            <a:r>
              <a:rPr lang="vi" sz="1600" dirty="0">
                <a:solidFill>
                  <a:srgbClr val="000000"/>
                </a:solidFill>
              </a:rPr>
              <a:t>Để đáp ứng yêu cầu </a:t>
            </a:r>
            <a:r>
              <a:rPr lang="vi" sz="1600">
                <a:solidFill>
                  <a:srgbClr val="000000"/>
                </a:solidFill>
              </a:rPr>
              <a:t>1000 </a:t>
            </a:r>
            <a:r>
              <a:rPr lang="vi" sz="1600" smtClean="0">
                <a:solidFill>
                  <a:srgbClr val="000000"/>
                </a:solidFill>
              </a:rPr>
              <a:t>mạng con </a:t>
            </a:r>
            <a:r>
              <a:rPr lang="vi" sz="1600" dirty="0">
                <a:solidFill>
                  <a:srgbClr val="000000"/>
                </a:solidFill>
              </a:rPr>
              <a:t>cho doanh nghiệp, cần phải mượn 10 bit (tức là 2 </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vi" dirty="0"/>
              <a:t>Kiểm tra việc hiểu của bạn</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vi" dirty="0"/>
              <a:t>Các hoạt động Kiểm tra sự hiểu biết của bạn được thiết kế để giúp học sinh nhanh chóng xác định xem các em có hiểu nội dung và có thể tiếp tục hay không hoặc liệu các em có cần ôn lại hay không.</a:t>
            </a:r>
          </a:p>
          <a:p>
            <a:pPr>
              <a:spcBef>
                <a:spcPct val="30000"/>
              </a:spcBef>
              <a:buFont typeface="Arial" panose="020B0604020202020204" pitchFamily="34" charset="0"/>
              <a:buChar char="•"/>
            </a:pPr>
            <a:r>
              <a:rPr lang="vi" dirty="0"/>
              <a:t>Kiểm tra hoạt động Hiểu biết của bạn </a:t>
            </a:r>
            <a:r>
              <a:rPr lang="vi" b="1" i="1" dirty="0"/>
              <a:t>không </a:t>
            </a:r>
            <a:r>
              <a:rPr lang="vi" dirty="0"/>
              <a:t>ảnh hưởng đến điểm số của học sinh.</a:t>
            </a:r>
          </a:p>
          <a:p>
            <a:pPr>
              <a:spcBef>
                <a:spcPct val="30000"/>
              </a:spcBef>
              <a:buFont typeface="Arial" panose="020B0604020202020204" pitchFamily="34" charset="0"/>
              <a:buChar char="•"/>
            </a:pPr>
            <a:r>
              <a:rPr lang="vi" dirty="0"/>
              <a:t>Không có slide riêng biệt cho các hoạt động này trong PPT. Chúng được liệt kê trong vùng ghi chú của slide xuất hiện trước các hoạt động này.</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a Slash 16 và Video tiền tố Slash 8 </a:t>
            </a:r>
            <a:r>
              <a:rPr lang="en-US" dirty="0"/>
              <a:t/>
            </a:r>
            <a:br>
              <a:rPr lang="en-US" dirty="0"/>
            </a:br>
            <a:r>
              <a:rPr lang="vi" sz="2400"/>
              <a:t>– </a:t>
            </a:r>
            <a:r>
              <a:rPr lang="vi" sz="2400" smtClean="0"/>
              <a:t>Mạng con </a:t>
            </a:r>
            <a:r>
              <a:rPr lang="vi" sz="2400" dirty="0"/>
              <a:t>trên nhiều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vi" sz="1600" dirty="0">
                <a:solidFill>
                  <a:srgbClr val="000000"/>
                </a:solidFill>
              </a:rPr>
              <a:t>Video này sẽ trình bày cách </a:t>
            </a:r>
            <a:r>
              <a:rPr lang="vi" sz="1600">
                <a:solidFill>
                  <a:srgbClr val="000000"/>
                </a:solidFill>
              </a:rPr>
              <a:t>tạo </a:t>
            </a:r>
            <a:r>
              <a:rPr lang="vi" sz="1600" smtClean="0">
                <a:solidFill>
                  <a:srgbClr val="000000"/>
                </a:solidFill>
              </a:rPr>
              <a:t>mạng con </a:t>
            </a:r>
            <a:r>
              <a:rPr lang="vi" sz="1600" dirty="0">
                <a:solidFill>
                  <a:srgbClr val="000000"/>
                </a:solidFill>
              </a:rPr>
              <a:t>trên nhiều octet.</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a Slash 16 và Phòng thí nghiệm tiền tố Slash 8 </a:t>
            </a:r>
            <a:r>
              <a:rPr lang="en-US" dirty="0"/>
              <a:t/>
            </a:r>
            <a:br>
              <a:rPr lang="en-US" dirty="0"/>
            </a:br>
            <a:r>
              <a:rPr lang="vi" sz="2400" dirty="0"/>
              <a:t>– Tính </a:t>
            </a:r>
            <a:r>
              <a:rPr lang="vi" sz="2400"/>
              <a:t>toán </a:t>
            </a:r>
            <a:r>
              <a:rPr lang="vi" sz="2400" smtClean="0"/>
              <a:t>mạng con </a:t>
            </a:r>
            <a:r>
              <a:rPr lang="vi" sz="2400" dirty="0"/>
              <a:t>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vi" sz="1600" dirty="0">
                <a:solidFill>
                  <a:srgbClr val="000000"/>
                </a:solidFill>
              </a:rPr>
              <a:t>Trong phòng thí nghiệm này, bạn sẽ hoàn thành các mục tiêu sau:</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Phần 1: Xác </a:t>
            </a:r>
            <a:r>
              <a:rPr lang="vi" sz="1600">
                <a:solidFill>
                  <a:srgbClr val="000000"/>
                </a:solidFill>
              </a:rPr>
              <a:t>định </a:t>
            </a:r>
            <a:r>
              <a:rPr lang="vi" sz="1600" smtClean="0">
                <a:solidFill>
                  <a:srgbClr val="000000"/>
                </a:solidFill>
              </a:rPr>
              <a:t>mạng con </a:t>
            </a:r>
            <a:r>
              <a:rPr lang="vi" sz="1600" dirty="0">
                <a:solidFill>
                  <a:srgbClr val="000000"/>
                </a:solidFill>
              </a:rPr>
              <a:t>địa chỉ IPv4</a:t>
            </a:r>
          </a:p>
          <a:p>
            <a:pPr marL="342900" indent="-342900" algn="l">
              <a:buFont typeface="Arial" panose="020B0604020202020204" pitchFamily="34" charset="0"/>
              <a:buChar char="•"/>
            </a:pPr>
            <a:r>
              <a:rPr lang="vi" sz="1600" dirty="0">
                <a:solidFill>
                  <a:srgbClr val="000000"/>
                </a:solidFill>
              </a:rPr>
              <a:t>Phần 2: Tính </a:t>
            </a:r>
            <a:r>
              <a:rPr lang="vi" sz="1600">
                <a:solidFill>
                  <a:srgbClr val="000000"/>
                </a:solidFill>
              </a:rPr>
              <a:t>toán </a:t>
            </a:r>
            <a:r>
              <a:rPr lang="vi" sz="1600" smtClean="0">
                <a:solidFill>
                  <a:srgbClr val="000000"/>
                </a:solidFill>
              </a:rPr>
              <a:t>mạng con </a:t>
            </a:r>
            <a:r>
              <a:rPr lang="vi" sz="1600" dirty="0">
                <a:solidFill>
                  <a:srgbClr val="000000"/>
                </a:solidFill>
              </a:rPr>
              <a:t>địa chỉ IPv4</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a:solidFill>
                  <a:schemeClr val="accent5">
                    <a:lumMod val="40000"/>
                    <a:lumOff val="60000"/>
                  </a:schemeClr>
                </a:solidFill>
              </a:rPr>
              <a:t>11.7 </a:t>
            </a:r>
            <a:r>
              <a:rPr lang="vi" smtClean="0">
                <a:solidFill>
                  <a:schemeClr val="accent5">
                    <a:lumMod val="40000"/>
                    <a:lumOff val="60000"/>
                  </a:schemeClr>
                </a:solidFill>
              </a:rPr>
              <a:t>Mạng con </a:t>
            </a:r>
            <a:r>
              <a:rPr lang="vi" dirty="0">
                <a:solidFill>
                  <a:schemeClr val="accent5">
                    <a:lumMod val="40000"/>
                    <a:lumOff val="60000"/>
                  </a:schemeClr>
                </a:solidFill>
              </a:rPr>
              <a:t>đáp ứng yêu cầu</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đáp ứng yêu cầu </a:t>
            </a:r>
            <a:r>
              <a:rPr lang="en-US"/>
              <a:t/>
            </a:r>
            <a:br>
              <a:rPr lang="en-US"/>
            </a:br>
            <a:r>
              <a:rPr lang="vi" sz="2400" smtClean="0"/>
              <a:t>Mạng con </a:t>
            </a:r>
            <a:r>
              <a:rPr lang="vi" sz="2400" dirty="0"/>
              <a:t>riêng tư so với không gian địa chỉ IPv4 công cộng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vi" sz="1600" smtClean="0">
                <a:solidFill>
                  <a:srgbClr val="000000"/>
                </a:solidFill>
              </a:rPr>
              <a:t>Mạng doanh </a:t>
            </a:r>
            <a:r>
              <a:rPr lang="vi" sz="1600" dirty="0">
                <a:solidFill>
                  <a:srgbClr val="000000"/>
                </a:solidFill>
              </a:rPr>
              <a:t>nghiệp sẽ có:</a:t>
            </a:r>
          </a:p>
          <a:p>
            <a:pPr marL="342900" indent="-342900" algn="l">
              <a:buFont typeface="Arial" panose="020B0604020202020204" pitchFamily="34" charset="0"/>
              <a:buChar char="•"/>
            </a:pPr>
            <a:r>
              <a:rPr lang="vi" sz="1600" smtClean="0">
                <a:solidFill>
                  <a:srgbClr val="000000"/>
                </a:solidFill>
              </a:rPr>
              <a:t>Mạng nội </a:t>
            </a:r>
            <a:r>
              <a:rPr lang="vi" sz="1600" dirty="0">
                <a:solidFill>
                  <a:srgbClr val="000000"/>
                </a:solidFill>
              </a:rPr>
              <a:t>bộ </a:t>
            </a:r>
            <a:r>
              <a:rPr lang="vi" sz="1600">
                <a:solidFill>
                  <a:srgbClr val="000000"/>
                </a:solidFill>
              </a:rPr>
              <a:t>- </a:t>
            </a:r>
            <a:r>
              <a:rPr lang="vi" sz="1600" smtClean="0">
                <a:solidFill>
                  <a:srgbClr val="000000"/>
                </a:solidFill>
              </a:rPr>
              <a:t>Mạng nội </a:t>
            </a:r>
            <a:r>
              <a:rPr lang="vi" sz="1600" dirty="0">
                <a:solidFill>
                  <a:srgbClr val="000000"/>
                </a:solidFill>
              </a:rPr>
              <a:t>bộ của công ty thường sử dụng địa chỉ IPv4 riêng.</a:t>
            </a:r>
          </a:p>
          <a:p>
            <a:pPr marL="342900" indent="-342900" algn="l">
              <a:buFont typeface="Arial" panose="020B0604020202020204" pitchFamily="34" charset="0"/>
              <a:buChar char="•"/>
            </a:pPr>
            <a:r>
              <a:rPr lang="vi" sz="1600" dirty="0">
                <a:solidFill>
                  <a:srgbClr val="000000"/>
                </a:solidFill>
              </a:rPr>
              <a:t>DMZ – Một </a:t>
            </a:r>
            <a:r>
              <a:rPr lang="en-US" sz="1600" dirty="0" smtClean="0">
                <a:solidFill>
                  <a:srgbClr val="000000"/>
                </a:solidFill>
              </a:rPr>
              <a:t>Host</a:t>
            </a:r>
            <a:r>
              <a:rPr lang="vi" sz="1600" dirty="0" smtClean="0">
                <a:solidFill>
                  <a:srgbClr val="000000"/>
                </a:solidFill>
              </a:rPr>
              <a:t> </a:t>
            </a:r>
            <a:r>
              <a:rPr lang="vi" sz="1600" dirty="0">
                <a:solidFill>
                  <a:srgbClr val="000000"/>
                </a:solidFill>
              </a:rPr>
              <a:t>đối mặt với internet của công ty. Các thiết bị trong DMZ sử dụng địa chỉ IPv4 công cộng.</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Một công ty có thể sử dụng 10.0.0.0/8 </a:t>
            </a:r>
            <a:r>
              <a:rPr lang="vi" sz="1600">
                <a:solidFill>
                  <a:srgbClr val="000000"/>
                </a:solidFill>
              </a:rPr>
              <a:t>và </a:t>
            </a:r>
            <a:r>
              <a:rPr lang="vi" sz="1600" smtClean="0">
                <a:solidFill>
                  <a:srgbClr val="000000"/>
                </a:solidFill>
              </a:rPr>
              <a:t>mạng con </a:t>
            </a:r>
            <a:r>
              <a:rPr lang="vi" sz="1600" dirty="0">
                <a:solidFill>
                  <a:srgbClr val="000000"/>
                </a:solidFill>
              </a:rPr>
              <a:t>trên ranh </a:t>
            </a:r>
            <a:r>
              <a:rPr lang="vi" sz="1600">
                <a:solidFill>
                  <a:srgbClr val="000000"/>
                </a:solidFill>
              </a:rPr>
              <a:t>giới </a:t>
            </a:r>
            <a:r>
              <a:rPr lang="vi" sz="1600" smtClean="0">
                <a:solidFill>
                  <a:srgbClr val="000000"/>
                </a:solidFill>
              </a:rPr>
              <a:t>mạng /</a:t>
            </a:r>
            <a:r>
              <a:rPr lang="vi" sz="1600" dirty="0" smtClean="0">
                <a:solidFill>
                  <a:srgbClr val="000000"/>
                </a:solidFill>
              </a:rPr>
              <a:t>16 </a:t>
            </a:r>
            <a:r>
              <a:rPr lang="vi" sz="1600" dirty="0">
                <a:solidFill>
                  <a:srgbClr val="000000"/>
                </a:solidFill>
              </a:rPr>
              <a:t>hoặc /24.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Các thiết bị DMZ sẽ phải được cấu hình bằng địa chỉ IP công cộng.</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đáp ứng yêu cầu </a:t>
            </a:r>
            <a:r>
              <a:rPr lang="en-US" dirty="0"/>
              <a:t/>
            </a:r>
            <a:br>
              <a:rPr lang="en-US" dirty="0"/>
            </a:br>
            <a:r>
              <a:rPr lang="vi" sz="2000" dirty="0"/>
              <a:t>Giảm thiểu địa chỉ IPv4 </a:t>
            </a:r>
            <a:r>
              <a:rPr lang="en-US" sz="2000" dirty="0" smtClean="0"/>
              <a:t>Host</a:t>
            </a:r>
            <a:r>
              <a:rPr lang="vi" sz="2000" dirty="0" smtClean="0"/>
              <a:t> </a:t>
            </a:r>
            <a:r>
              <a:rPr lang="vi" sz="2000" dirty="0"/>
              <a:t>không được sử dụng và tối đa </a:t>
            </a:r>
            <a:r>
              <a:rPr lang="vi" sz="2000"/>
              <a:t>hóa </a:t>
            </a:r>
            <a:r>
              <a:rPr lang="vi" sz="2000" smtClean="0"/>
              <a:t>mạng con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vi" sz="1600" dirty="0">
                <a:solidFill>
                  <a:srgbClr val="000000"/>
                </a:solidFill>
              </a:rPr>
              <a:t>Có hai điều cần cân nhắc khi lập kế </a:t>
            </a:r>
            <a:r>
              <a:rPr lang="vi" sz="1600">
                <a:solidFill>
                  <a:srgbClr val="000000"/>
                </a:solidFill>
              </a:rPr>
              <a:t>hoạch </a:t>
            </a:r>
            <a:r>
              <a:rPr lang="vi" sz="1600" smtClean="0">
                <a:solidFill>
                  <a:srgbClr val="000000"/>
                </a:solidFill>
              </a:rPr>
              <a:t>mạng con</a:t>
            </a:r>
            <a:r>
              <a:rPr lang="vi" sz="1600" dirty="0">
                <a:solidFill>
                  <a:srgbClr val="000000"/>
                </a:solidFill>
              </a:rPr>
              <a:t>:</a:t>
            </a:r>
          </a:p>
          <a:p>
            <a:pPr marL="342900" indent="-342900" algn="l">
              <a:buFont typeface="Arial" panose="020B0604020202020204" pitchFamily="34" charset="0"/>
              <a:buChar char="•"/>
            </a:pPr>
            <a:r>
              <a:rPr lang="vi" sz="1600" dirty="0">
                <a:solidFill>
                  <a:srgbClr val="000000"/>
                </a:solidFill>
              </a:rPr>
              <a:t>Số lượng địa chỉ </a:t>
            </a:r>
            <a:r>
              <a:rPr lang="en-US" sz="1600" dirty="0" smtClean="0">
                <a:solidFill>
                  <a:srgbClr val="000000"/>
                </a:solidFill>
              </a:rPr>
              <a:t>Host</a:t>
            </a:r>
            <a:r>
              <a:rPr lang="vi" sz="1600" dirty="0" smtClean="0">
                <a:solidFill>
                  <a:srgbClr val="000000"/>
                </a:solidFill>
              </a:rPr>
              <a:t> </a:t>
            </a:r>
            <a:r>
              <a:rPr lang="vi" sz="1600" dirty="0">
                <a:solidFill>
                  <a:srgbClr val="000000"/>
                </a:solidFill>
              </a:rPr>
              <a:t>cần thiết cho mỗi mạng</a:t>
            </a:r>
          </a:p>
          <a:p>
            <a:pPr marL="342900" indent="-342900" algn="l">
              <a:buFont typeface="Arial" panose="020B0604020202020204" pitchFamily="34" charset="0"/>
              <a:buChar char="•"/>
            </a:pPr>
            <a:r>
              <a:rPr lang="vi" sz="1600" dirty="0">
                <a:solidFill>
                  <a:srgbClr val="000000"/>
                </a:solidFill>
              </a:rPr>
              <a:t>Số </a:t>
            </a:r>
            <a:r>
              <a:rPr lang="vi" sz="1600">
                <a:solidFill>
                  <a:srgbClr val="000000"/>
                </a:solidFill>
              </a:rPr>
              <a:t>lượng </a:t>
            </a:r>
            <a:r>
              <a:rPr lang="vi" sz="1600" smtClean="0">
                <a:solidFill>
                  <a:srgbClr val="000000"/>
                </a:solidFill>
              </a:rPr>
              <a:t>mạng con </a:t>
            </a:r>
            <a:r>
              <a:rPr lang="vi" sz="1600" dirty="0">
                <a:solidFill>
                  <a:srgbClr val="000000"/>
                </a:solidFill>
              </a:rPr>
              <a:t>riêng lẻ cần thiết</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2006406156"/>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vi" sz="1000" b="1" dirty="0">
                          <a:effectLst/>
                        </a:rPr>
                        <a:t>Độ dài tiền tố</a:t>
                      </a:r>
                      <a:endParaRPr lang="en-CA" sz="1000" dirty="0">
                        <a:effectLst/>
                      </a:endParaRPr>
                    </a:p>
                  </a:txBody>
                  <a:tcPr marL="31750" marR="31750" marT="31750" marB="31750" anchor="ctr"/>
                </a:tc>
                <a:tc>
                  <a:txBody>
                    <a:bodyPr/>
                    <a:lstStyle/>
                    <a:p>
                      <a:pPr algn="l" fontAlgn="ctr"/>
                      <a:r>
                        <a:rPr lang="en-US" sz="1000" b="1" dirty="0" smtClean="0">
                          <a:effectLst/>
                        </a:rPr>
                        <a:t>subnet mark</a:t>
                      </a:r>
                      <a:endParaRPr lang="en-CA" sz="1000" dirty="0">
                        <a:effectLst/>
                      </a:endParaRPr>
                    </a:p>
                  </a:txBody>
                  <a:tcPr marL="31750" marR="31750" marT="31750" marB="31750" anchor="ctr"/>
                </a:tc>
                <a:tc>
                  <a:txBody>
                    <a:bodyPr/>
                    <a:lstStyle/>
                    <a:p>
                      <a:pPr algn="l" fontAlgn="ctr"/>
                      <a:r>
                        <a:rPr lang="en-US" sz="1000" b="1" dirty="0" smtClean="0">
                          <a:effectLst/>
                        </a:rPr>
                        <a:t>subnet mark</a:t>
                      </a:r>
                      <a:r>
                        <a:rPr lang="vi" sz="1000" b="1" dirty="0" smtClean="0">
                          <a:effectLst/>
                        </a:rPr>
                        <a:t>ở </a:t>
                      </a:r>
                      <a:r>
                        <a:rPr lang="vi" sz="1000" b="1" dirty="0">
                          <a:effectLst/>
                        </a:rPr>
                        <a:t>dạng nhị phân </a:t>
                      </a:r>
                      <a:r>
                        <a:rPr lang="en-CA" sz="1000" b="1" dirty="0">
                          <a:effectLst/>
                        </a:rPr>
                        <a:t/>
                      </a:r>
                      <a:br>
                        <a:rPr lang="en-CA" sz="1000" b="1" dirty="0">
                          <a:effectLst/>
                        </a:rPr>
                      </a:br>
                      <a:r>
                        <a:rPr lang="vi" sz="1000" b="1" dirty="0">
                          <a:effectLst/>
                        </a:rPr>
                        <a:t>(n = mạng, h = </a:t>
                      </a:r>
                      <a:r>
                        <a:rPr lang="en-US" sz="1000" b="1" dirty="0" smtClean="0">
                          <a:effectLst/>
                        </a:rPr>
                        <a:t>Host</a:t>
                      </a:r>
                      <a:r>
                        <a:rPr lang="vi" sz="1000" b="1" dirty="0" smtClean="0">
                          <a:effectLst/>
                        </a:rPr>
                        <a:t>)</a:t>
                      </a:r>
                      <a:endParaRPr lang="en-CA" sz="1000" dirty="0">
                        <a:effectLst/>
                      </a:endParaRPr>
                    </a:p>
                  </a:txBody>
                  <a:tcPr marL="31750" marR="31750" marT="31750" marB="31750" anchor="ctr"/>
                </a:tc>
                <a:tc>
                  <a:txBody>
                    <a:bodyPr/>
                    <a:lstStyle/>
                    <a:p>
                      <a:pPr algn="l" fontAlgn="ctr"/>
                      <a:r>
                        <a:rPr lang="vi" sz="1000" b="1">
                          <a:effectLst/>
                        </a:rPr>
                        <a:t># </a:t>
                      </a:r>
                      <a:r>
                        <a:rPr lang="vi" sz="1000" b="1" smtClean="0">
                          <a:effectLst/>
                        </a:rPr>
                        <a:t>mạng con</a:t>
                      </a:r>
                      <a:endParaRPr lang="en-CA" sz="1000" dirty="0">
                        <a:effectLst/>
                      </a:endParaRPr>
                    </a:p>
                  </a:txBody>
                  <a:tcPr marL="31750" marR="31750" marT="31750" marB="31750" anchor="ctr"/>
                </a:tc>
                <a:tc>
                  <a:txBody>
                    <a:bodyPr/>
                    <a:lstStyle/>
                    <a:p>
                      <a:pPr algn="l" fontAlgn="ctr"/>
                      <a:r>
                        <a:rPr lang="vi" sz="1000" b="1" dirty="0">
                          <a:effectLst/>
                        </a:rPr>
                        <a:t># </a:t>
                      </a:r>
                      <a:r>
                        <a:rPr lang="en-US" sz="1000" b="1" dirty="0" smtClean="0">
                          <a:effectLst/>
                        </a:rPr>
                        <a:t>Host</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vi" sz="1000" b="0" dirty="0">
                          <a:effectLst/>
                        </a:rPr>
                        <a:t>/25</a:t>
                      </a:r>
                    </a:p>
                  </a:txBody>
                  <a:tcPr marL="31750" marR="31750" marT="31750" marB="31750" anchor="ctr"/>
                </a:tc>
                <a:tc>
                  <a:txBody>
                    <a:bodyPr/>
                    <a:lstStyle/>
                    <a:p>
                      <a:pPr fontAlgn="ctr"/>
                      <a:r>
                        <a:rPr lang="vi" sz="1000" b="0" dirty="0">
                          <a:effectLst/>
                        </a:rPr>
                        <a:t>255.255.255.128</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 </a:t>
                      </a:r>
                      <a:r>
                        <a:rPr lang="vi" sz="1000" b="0" dirty="0">
                          <a:effectLst/>
                          <a:latin typeface="Courier New" panose="02070309020205020404" pitchFamily="49" charset="0"/>
                          <a:cs typeface="Courier New" panose="02070309020205020404" pitchFamily="49" charset="0"/>
                        </a:rPr>
                        <a:t>hhhhhhh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 </a:t>
                      </a:r>
                      <a:r>
                        <a:rPr lang="vi"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vi" sz="1000" b="1" dirty="0">
                          <a:effectLst/>
                        </a:rPr>
                        <a:t>2</a:t>
                      </a:r>
                      <a:endParaRPr lang="en-CA" sz="1000" b="0" dirty="0">
                        <a:effectLst/>
                      </a:endParaRPr>
                    </a:p>
                  </a:txBody>
                  <a:tcPr marL="31750" marR="31750" marT="31750" marB="31750" anchor="ctr"/>
                </a:tc>
                <a:tc>
                  <a:txBody>
                    <a:bodyPr/>
                    <a:lstStyle/>
                    <a:p>
                      <a:pPr fontAlgn="ctr"/>
                      <a:r>
                        <a:rPr lang="vi"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vi" sz="1000" b="0" dirty="0">
                          <a:effectLst/>
                        </a:rPr>
                        <a:t>/26</a:t>
                      </a:r>
                    </a:p>
                  </a:txBody>
                  <a:tcPr marL="31750" marR="31750" marT="31750" marB="31750" anchor="ctr"/>
                </a:tc>
                <a:tc>
                  <a:txBody>
                    <a:bodyPr/>
                    <a:lstStyle/>
                    <a:p>
                      <a:pPr fontAlgn="ctr"/>
                      <a:r>
                        <a:rPr lang="vi" sz="1000" b="0" dirty="0">
                          <a:effectLst/>
                        </a:rPr>
                        <a:t>255.255.255.192</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 </a:t>
                      </a:r>
                      <a:r>
                        <a:rPr lang="vi" sz="1000" b="0" dirty="0">
                          <a:effectLst/>
                          <a:latin typeface="Courier New" panose="02070309020205020404" pitchFamily="49" charset="0"/>
                          <a:cs typeface="Courier New" panose="02070309020205020404" pitchFamily="49" charset="0"/>
                        </a:rPr>
                        <a:t>hhhhhh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 </a:t>
                      </a:r>
                      <a:r>
                        <a:rPr lang="vi"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vi" sz="1000" b="1" dirty="0">
                          <a:effectLst/>
                        </a:rPr>
                        <a:t>4</a:t>
                      </a:r>
                      <a:endParaRPr lang="en-CA" sz="1000" b="0" dirty="0">
                        <a:effectLst/>
                      </a:endParaRPr>
                    </a:p>
                  </a:txBody>
                  <a:tcPr marL="31750" marR="31750" marT="31750" marB="31750" anchor="ctr"/>
                </a:tc>
                <a:tc>
                  <a:txBody>
                    <a:bodyPr/>
                    <a:lstStyle/>
                    <a:p>
                      <a:pPr fontAlgn="ctr"/>
                      <a:r>
                        <a:rPr lang="vi"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vi" sz="1000" b="0" dirty="0">
                          <a:effectLst/>
                        </a:rPr>
                        <a:t>/27</a:t>
                      </a:r>
                    </a:p>
                  </a:txBody>
                  <a:tcPr marL="31750" marR="31750" marT="31750" marB="31750" anchor="ctr"/>
                </a:tc>
                <a:tc>
                  <a:txBody>
                    <a:bodyPr/>
                    <a:lstStyle/>
                    <a:p>
                      <a:pPr fontAlgn="ctr"/>
                      <a:r>
                        <a:rPr lang="vi" sz="1000" b="0" dirty="0">
                          <a:effectLst/>
                        </a:rPr>
                        <a:t>255.255.255.224</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 </a:t>
                      </a:r>
                      <a:r>
                        <a:rPr lang="vi" sz="1000" b="0" dirty="0">
                          <a:effectLst/>
                          <a:latin typeface="Courier New" panose="02070309020205020404" pitchFamily="49" charset="0"/>
                          <a:cs typeface="Courier New" panose="02070309020205020404" pitchFamily="49" charset="0"/>
                        </a:rPr>
                        <a:t>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 </a:t>
                      </a:r>
                      <a:r>
                        <a:rPr lang="vi"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vi" sz="1000" b="1" dirty="0" smtClean="0">
                          <a:effectLst/>
                        </a:rPr>
                        <a:t>8</a:t>
                      </a:r>
                      <a:endParaRPr lang="en-CA" sz="1000" b="0" dirty="0">
                        <a:effectLst/>
                      </a:endParaRPr>
                    </a:p>
                  </a:txBody>
                  <a:tcPr marL="31750" marR="31750" marT="31750" marB="31750" anchor="ctr"/>
                </a:tc>
                <a:tc>
                  <a:txBody>
                    <a:bodyPr/>
                    <a:lstStyle/>
                    <a:p>
                      <a:pPr fontAlgn="ctr"/>
                      <a:r>
                        <a:rPr lang="vi"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vi" sz="1000" b="0" dirty="0">
                          <a:effectLst/>
                        </a:rPr>
                        <a:t>/28</a:t>
                      </a:r>
                    </a:p>
                  </a:txBody>
                  <a:tcPr marL="31750" marR="31750" marT="31750" marB="31750" anchor="ctr"/>
                </a:tc>
                <a:tc>
                  <a:txBody>
                    <a:bodyPr/>
                    <a:lstStyle/>
                    <a:p>
                      <a:pPr fontAlgn="ctr"/>
                      <a:r>
                        <a:rPr lang="vi" sz="1000" b="0" dirty="0">
                          <a:effectLst/>
                        </a:rPr>
                        <a:t>255.255.255.240</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nnnn </a:t>
                      </a:r>
                      <a:r>
                        <a:rPr lang="vi" sz="1000" b="0" dirty="0">
                          <a:effectLst/>
                          <a:latin typeface="Courier New" panose="02070309020205020404" pitchFamily="49" charset="0"/>
                          <a:cs typeface="Courier New" panose="02070309020205020404" pitchFamily="49" charset="0"/>
                        </a:rPr>
                        <a:t>hhhh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1111 </a:t>
                      </a:r>
                      <a:r>
                        <a:rPr lang="vi"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vi" sz="1000" b="1" dirty="0">
                          <a:effectLst/>
                        </a:rPr>
                        <a:t>16</a:t>
                      </a:r>
                      <a:endParaRPr lang="en-CA" sz="1000" b="0" dirty="0">
                        <a:effectLst/>
                      </a:endParaRPr>
                    </a:p>
                  </a:txBody>
                  <a:tcPr marL="31750" marR="31750" marT="31750" marB="31750" anchor="ctr"/>
                </a:tc>
                <a:tc>
                  <a:txBody>
                    <a:bodyPr/>
                    <a:lstStyle/>
                    <a:p>
                      <a:pPr fontAlgn="ctr"/>
                      <a:r>
                        <a:rPr lang="vi"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vi" sz="1000" b="0" dirty="0">
                          <a:effectLst/>
                        </a:rPr>
                        <a:t>/29</a:t>
                      </a:r>
                    </a:p>
                  </a:txBody>
                  <a:tcPr marL="31750" marR="31750" marT="31750" marB="31750" anchor="ctr"/>
                </a:tc>
                <a:tc>
                  <a:txBody>
                    <a:bodyPr/>
                    <a:lstStyle/>
                    <a:p>
                      <a:pPr fontAlgn="ctr"/>
                      <a:r>
                        <a:rPr lang="vi" sz="1000" b="0" dirty="0">
                          <a:effectLst/>
                        </a:rPr>
                        <a:t>255.255.255.248</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nnnn </a:t>
                      </a:r>
                      <a:r>
                        <a:rPr lang="vi" sz="1000" b="0" dirty="0">
                          <a:effectLst/>
                          <a:latin typeface="Courier New" panose="02070309020205020404" pitchFamily="49" charset="0"/>
                          <a:cs typeface="Courier New" panose="02070309020205020404" pitchFamily="49" charset="0"/>
                        </a:rPr>
                        <a:t>hhh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11111 </a:t>
                      </a:r>
                      <a:r>
                        <a:rPr lang="vi"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vi" sz="1000" b="1" dirty="0">
                          <a:effectLst/>
                        </a:rPr>
                        <a:t>32</a:t>
                      </a:r>
                      <a:endParaRPr lang="en-CA" sz="1000" b="0" dirty="0">
                        <a:effectLst/>
                      </a:endParaRPr>
                    </a:p>
                  </a:txBody>
                  <a:tcPr marL="31750" marR="31750" marT="31750" marB="31750" anchor="ctr"/>
                </a:tc>
                <a:tc>
                  <a:txBody>
                    <a:bodyPr/>
                    <a:lstStyle/>
                    <a:p>
                      <a:pPr fontAlgn="ctr"/>
                      <a:r>
                        <a:rPr lang="vi"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vi" sz="1000" b="0" dirty="0">
                          <a:effectLst/>
                        </a:rPr>
                        <a:t>/30</a:t>
                      </a:r>
                    </a:p>
                  </a:txBody>
                  <a:tcPr marL="31750" marR="31750" marT="31750" marB="31750" anchor="ctr"/>
                </a:tc>
                <a:tc>
                  <a:txBody>
                    <a:bodyPr/>
                    <a:lstStyle/>
                    <a:p>
                      <a:pPr fontAlgn="ctr"/>
                      <a:r>
                        <a:rPr lang="vi" sz="1000" b="0" dirty="0">
                          <a:effectLst/>
                        </a:rPr>
                        <a:t>255.255.255.252</a:t>
                      </a:r>
                    </a:p>
                  </a:txBody>
                  <a:tcPr marL="31750" marR="31750" marT="31750" marB="31750" anchor="ctr"/>
                </a:tc>
                <a:tc>
                  <a:txBody>
                    <a:bodyPr/>
                    <a:lstStyle/>
                    <a:p>
                      <a:pPr rtl="0" fontAlgn="ctr"/>
                      <a:r>
                        <a:rPr lang="vi" sz="1000" b="0" dirty="0">
                          <a:effectLst/>
                          <a:latin typeface="Courier New" panose="02070309020205020404" pitchFamily="49" charset="0"/>
                          <a:cs typeface="Courier New" panose="02070309020205020404" pitchFamily="49" charset="0"/>
                        </a:rPr>
                        <a:t>nnnnnnnn.nnnnnnnn.nnnnnnnn. </a:t>
                      </a:r>
                      <a:r>
                        <a:rPr lang="vi" sz="1000" b="1" dirty="0">
                          <a:effectLst/>
                          <a:latin typeface="Courier New" panose="02070309020205020404" pitchFamily="49" charset="0"/>
                          <a:cs typeface="Courier New" panose="02070309020205020404" pitchFamily="49" charset="0"/>
                        </a:rPr>
                        <a:t>nnnnnn </a:t>
                      </a:r>
                      <a:r>
                        <a:rPr lang="vi" sz="1000" b="0" dirty="0">
                          <a:effectLst/>
                          <a:latin typeface="Courier New" panose="02070309020205020404" pitchFamily="49" charset="0"/>
                          <a:cs typeface="Courier New" panose="02070309020205020404" pitchFamily="49" charset="0"/>
                        </a:rPr>
                        <a:t>hh </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vi" sz="1000" b="0" dirty="0">
                          <a:effectLst/>
                          <a:latin typeface="Courier New" panose="02070309020205020404" pitchFamily="49" charset="0"/>
                          <a:cs typeface="Courier New" panose="02070309020205020404" pitchFamily="49" charset="0"/>
                        </a:rPr>
                        <a:t>11111111.11111111.11111111. </a:t>
                      </a:r>
                      <a:r>
                        <a:rPr lang="vi" sz="1000" b="1" dirty="0">
                          <a:effectLst/>
                          <a:latin typeface="Courier New" panose="02070309020205020404" pitchFamily="49" charset="0"/>
                          <a:cs typeface="Courier New" panose="02070309020205020404" pitchFamily="49" charset="0"/>
                        </a:rPr>
                        <a:t>111111 </a:t>
                      </a:r>
                      <a:r>
                        <a:rPr lang="vi"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vi" sz="1000" b="1" dirty="0">
                          <a:effectLst/>
                        </a:rPr>
                        <a:t>64</a:t>
                      </a:r>
                      <a:endParaRPr lang="en-CA" sz="1000" b="0" dirty="0">
                        <a:effectLst/>
                      </a:endParaRPr>
                    </a:p>
                  </a:txBody>
                  <a:tcPr marL="31750" marR="31750" marT="31750" marB="31750" anchor="ctr"/>
                </a:tc>
                <a:tc>
                  <a:txBody>
                    <a:bodyPr/>
                    <a:lstStyle/>
                    <a:p>
                      <a:pPr fontAlgn="ctr"/>
                      <a:r>
                        <a:rPr lang="vi"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đáp ứng các yêu cầu </a:t>
            </a:r>
            <a:r>
              <a:rPr lang="en-US" dirty="0"/>
              <a:t/>
            </a:r>
            <a:br>
              <a:rPr lang="en-US" dirty="0"/>
            </a:br>
            <a:r>
              <a:rPr lang="vi" sz="2400" dirty="0"/>
              <a:t>Ví dụ</a:t>
            </a:r>
            <a:r>
              <a:rPr lang="vi" sz="2400"/>
              <a:t>: </a:t>
            </a:r>
            <a:r>
              <a:rPr lang="vi" sz="2400" smtClean="0"/>
              <a:t>Mạng con </a:t>
            </a:r>
            <a:r>
              <a:rPr lang="vi" sz="2400" dirty="0"/>
              <a:t>IPv4 hiệu quả</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vi" sz="1600" dirty="0">
                <a:solidFill>
                  <a:srgbClr val="000000"/>
                </a:solidFill>
              </a:rPr>
              <a:t>Trong ví dụ này, trụ sở công ty đã được cấp một địa chỉ </a:t>
            </a:r>
            <a:r>
              <a:rPr lang="vi" sz="1600" dirty="0" smtClean="0">
                <a:solidFill>
                  <a:srgbClr val="000000"/>
                </a:solidFill>
              </a:rPr>
              <a:t>mạng công </a:t>
            </a:r>
            <a:r>
              <a:rPr lang="vi" sz="1600" dirty="0">
                <a:solidFill>
                  <a:srgbClr val="000000"/>
                </a:solidFill>
              </a:rPr>
              <a:t>cộng 172.16.0.0/22 (10 bit </a:t>
            </a:r>
            <a:r>
              <a:rPr lang="en-US" sz="1600" dirty="0" smtClean="0">
                <a:solidFill>
                  <a:srgbClr val="000000"/>
                </a:solidFill>
              </a:rPr>
              <a:t>Host</a:t>
            </a:r>
            <a:r>
              <a:rPr lang="vi" sz="1600" dirty="0" smtClean="0">
                <a:solidFill>
                  <a:srgbClr val="000000"/>
                </a:solidFill>
              </a:rPr>
              <a:t>) </a:t>
            </a:r>
            <a:r>
              <a:rPr lang="vi" sz="1600" dirty="0">
                <a:solidFill>
                  <a:srgbClr val="000000"/>
                </a:solidFill>
              </a:rPr>
              <a:t>bởi ISP cung cấp 1.022 địa chỉ </a:t>
            </a:r>
            <a:r>
              <a:rPr lang="en-US" sz="1600" dirty="0" smtClean="0">
                <a:solidFill>
                  <a:srgbClr val="000000"/>
                </a:solidFill>
              </a:rPr>
              <a:t>Host</a:t>
            </a:r>
            <a:r>
              <a:rPr lang="vi" sz="1600" dirty="0" smtClean="0">
                <a:solidFill>
                  <a:srgbClr val="000000"/>
                </a:solidFill>
              </a:rPr>
              <a:t>.</a:t>
            </a:r>
            <a:endParaRPr lang="vi"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Có năm địa điểm và do đó có năm kết nối internet, điều đó có nghĩa là tổ chức yêu cầu 10 </a:t>
            </a:r>
            <a:r>
              <a:rPr lang="vi" sz="1600" dirty="0" smtClean="0">
                <a:solidFill>
                  <a:srgbClr val="000000"/>
                </a:solidFill>
              </a:rPr>
              <a:t>mạng con </a:t>
            </a:r>
            <a:r>
              <a:rPr lang="vi" sz="1600" dirty="0">
                <a:solidFill>
                  <a:srgbClr val="000000"/>
                </a:solidFill>
              </a:rPr>
              <a:t>với </a:t>
            </a:r>
            <a:r>
              <a:rPr lang="vi" sz="1600" dirty="0" smtClean="0">
                <a:solidFill>
                  <a:srgbClr val="000000"/>
                </a:solidFill>
              </a:rPr>
              <a:t>mạng con </a:t>
            </a:r>
            <a:r>
              <a:rPr lang="vi" sz="1600" dirty="0">
                <a:solidFill>
                  <a:srgbClr val="000000"/>
                </a:solidFill>
              </a:rPr>
              <a:t>lớn nhất yêu cầu 40 địa chỉ.</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Nó phân bổ 10 </a:t>
            </a:r>
            <a:r>
              <a:rPr lang="vi" sz="1600" dirty="0" smtClean="0">
                <a:solidFill>
                  <a:srgbClr val="000000"/>
                </a:solidFill>
              </a:rPr>
              <a:t>mạng con </a:t>
            </a:r>
            <a:r>
              <a:rPr lang="vi" sz="1600" dirty="0">
                <a:solidFill>
                  <a:srgbClr val="000000"/>
                </a:solidFill>
              </a:rPr>
              <a:t>với </a:t>
            </a:r>
            <a:r>
              <a:rPr lang="en-US" sz="1600" dirty="0" smtClean="0">
                <a:solidFill>
                  <a:srgbClr val="000000"/>
                </a:solidFill>
              </a:rPr>
              <a:t>subnet mark</a:t>
            </a:r>
            <a:r>
              <a:rPr lang="vi" sz="1600" dirty="0" smtClean="0">
                <a:solidFill>
                  <a:srgbClr val="000000"/>
                </a:solidFill>
              </a:rPr>
              <a:t>/26 </a:t>
            </a:r>
            <a:r>
              <a:rPr lang="vi" sz="1600" dirty="0">
                <a:solidFill>
                  <a:srgbClr val="000000"/>
                </a:solidFill>
              </a:rPr>
              <a:t>(tức là 255.255.255.192).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smtClean="0"/>
              <a:t>Mạng con </a:t>
            </a:r>
            <a:r>
              <a:rPr lang="vi" sz="1600" dirty="0"/>
              <a:t>để đáp ứng yêu cầu </a:t>
            </a:r>
            <a:r>
              <a:rPr lang="en-US" dirty="0"/>
              <a:t/>
            </a:r>
            <a:br>
              <a:rPr lang="en-US" dirty="0"/>
            </a:br>
            <a:r>
              <a:rPr lang="vi" sz="2400" dirty="0"/>
              <a:t>Trình theo dõi gói - Kịch </a:t>
            </a:r>
            <a:r>
              <a:rPr lang="vi" sz="2400"/>
              <a:t>bản </a:t>
            </a:r>
            <a:r>
              <a:rPr lang="vi" sz="2400" smtClean="0"/>
              <a:t>mạng con</a:t>
            </a:r>
            <a:endParaRPr lang="vi"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vi" sz="1600" dirty="0">
                <a:solidFill>
                  <a:srgbClr val="000000"/>
                </a:solidFill>
              </a:rPr>
              <a:t>Trong Packet Tracer này, bạn sẽ làm như sau:</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Thiết kế sơ đồ địa chỉ IP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Gán địa chỉ IP cho thiết </a:t>
            </a:r>
            <a:r>
              <a:rPr lang="vi" sz="1600">
                <a:solidFill>
                  <a:srgbClr val="000000"/>
                </a:solidFill>
              </a:rPr>
              <a:t>bị </a:t>
            </a:r>
            <a:r>
              <a:rPr lang="vi" sz="1600" smtClean="0">
                <a:solidFill>
                  <a:srgbClr val="000000"/>
                </a:solidFill>
              </a:rPr>
              <a:t>mạng và </a:t>
            </a:r>
            <a:r>
              <a:rPr lang="vi" sz="1600" dirty="0">
                <a:solidFill>
                  <a:srgbClr val="000000"/>
                </a:solidFill>
              </a:rPr>
              <a:t>xác minh kết nối</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11.8 VLSM</a:t>
            </a:r>
            <a:r>
              <a:rPr lang="en-CA" dirty="0">
                <a:solidFill>
                  <a:schemeClr val="accent5">
                    <a:lumMod val="40000"/>
                    <a:lumOff val="60000"/>
                  </a:schemeClr>
                </a:solidFill>
              </a:rPr>
              <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VLSM </a:t>
            </a:r>
            <a:r>
              <a:rPr lang="en-US" dirty="0"/>
              <a:t/>
            </a:r>
            <a:br>
              <a:rPr lang="en-US" dirty="0"/>
            </a:br>
            <a:r>
              <a:rPr lang="vi" sz="2400" dirty="0"/>
              <a:t>– Khái niệm cơ bản về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vi" sz="1600" dirty="0">
                <a:solidFill>
                  <a:srgbClr val="000000"/>
                </a:solidFill>
              </a:rPr>
              <a:t>Video này sẽ giải thích những điều cơ bản về VLSM.</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VLSM </a:t>
            </a:r>
            <a:r>
              <a:rPr lang="en-US" dirty="0"/>
              <a:t/>
            </a:r>
            <a:br>
              <a:rPr lang="en-US" dirty="0"/>
            </a:br>
            <a:r>
              <a:rPr lang="vi" sz="2400" dirty="0"/>
              <a:t>– Ví dụ về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vi" sz="1600" dirty="0">
                <a:solidFill>
                  <a:srgbClr val="000000"/>
                </a:solidFill>
              </a:rPr>
              <a:t>Video này sẽ trình bày cách </a:t>
            </a:r>
            <a:r>
              <a:rPr lang="vi" sz="1600">
                <a:solidFill>
                  <a:srgbClr val="000000"/>
                </a:solidFill>
              </a:rPr>
              <a:t>tạo </a:t>
            </a:r>
            <a:r>
              <a:rPr lang="vi" sz="1600" smtClean="0">
                <a:solidFill>
                  <a:srgbClr val="000000"/>
                </a:solidFill>
              </a:rPr>
              <a:t>mạng con </a:t>
            </a:r>
            <a:r>
              <a:rPr lang="vi" sz="1600" dirty="0">
                <a:solidFill>
                  <a:srgbClr val="000000"/>
                </a:solidFill>
              </a:rPr>
              <a:t>cụ thể theo nhu cầu của mạng.</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vi" dirty="0"/>
              <a:t>Mô-đun 11: Hoạt động</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vi" dirty="0"/>
              <a:t>Những hoạt động nào liên quan đến mô-đun này?</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59139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vi" sz="1200" dirty="0"/>
                        <a:t>Trang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200" dirty="0"/>
                        <a:t>Loại hoạt động</a:t>
                      </a:r>
                    </a:p>
                  </a:txBody>
                  <a:tcPr marL="68580" marR="68580" marT="34290" marB="34290" anchor="ctr"/>
                </a:tc>
                <a:tc>
                  <a:txBody>
                    <a:bodyPr/>
                    <a:lstStyle/>
                    <a:p>
                      <a:r>
                        <a:rPr lang="vi" sz="1200" dirty="0"/>
                        <a:t>Tên hoạt động</a:t>
                      </a:r>
                    </a:p>
                  </a:txBody>
                  <a:tcPr marL="68580" marR="68580" marT="34290" marB="34290" anchor="ctr"/>
                </a:tc>
                <a:tc>
                  <a:txBody>
                    <a:bodyPr/>
                    <a:lstStyle/>
                    <a:p>
                      <a:r>
                        <a:rPr lang="vi" sz="1200" dirty="0"/>
                        <a:t>Không bắt buộc?</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vi" sz="1100" dirty="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Băng hình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Địa chỉ mạng, </a:t>
                      </a:r>
                      <a:r>
                        <a:rPr lang="en-US" sz="1100" dirty="0" smtClean="0"/>
                        <a:t>Host</a:t>
                      </a:r>
                      <a:r>
                        <a:rPr lang="vi" sz="1100" dirty="0" smtClean="0"/>
                        <a:t> </a:t>
                      </a:r>
                      <a:r>
                        <a:rPr lang="vi" sz="1100" dirty="0"/>
                        <a:t>và quảng bá</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49020341"/>
                  </a:ext>
                </a:extLst>
              </a:tr>
              <a:tr h="350784">
                <a:tc>
                  <a:txBody>
                    <a:bodyPr/>
                    <a:lstStyle/>
                    <a:p>
                      <a:pPr algn="ctr"/>
                      <a:r>
                        <a:rPr lang="vi" sz="1100" dirty="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Hoạt động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ANDing để xác định địa chỉ mạng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39395"/>
                  </a:ext>
                </a:extLst>
              </a:tr>
              <a:tr h="350784">
                <a:tc>
                  <a:txBody>
                    <a:bodyPr/>
                    <a:lstStyle/>
                    <a:p>
                      <a:pPr algn="ctr"/>
                      <a:r>
                        <a:rPr lang="vi" sz="1100" dirty="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Kiểm tra việc hiểu của bạn</a:t>
                      </a:r>
                    </a:p>
                  </a:txBody>
                  <a:tcPr marL="68580" marR="68580" marT="34290" marB="34290" anchor="ctr"/>
                </a:tc>
                <a:tc>
                  <a:txBody>
                    <a:bodyPr/>
                    <a:lstStyle/>
                    <a:p>
                      <a:r>
                        <a:rPr lang="vi" sz="1100" dirty="0"/>
                        <a:t>Cấu trúc địa chỉ IPv4</a:t>
                      </a:r>
                    </a:p>
                  </a:txBody>
                  <a:tcPr marL="68580" marR="68580" marT="34290" marB="34290" anchor="ctr"/>
                </a:tc>
                <a:tc>
                  <a:txBody>
                    <a:bodyPr/>
                    <a:lstStyle/>
                    <a:p>
                      <a:r>
                        <a:rPr lang="vi" sz="1100" dirty="0"/>
                        <a:t>Khuyến khích</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vi" sz="1100" dirty="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Hoạt động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Unicast, Broadcast hoặc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vi" sz="1100" dirty="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b="0" i="0" u="none" strike="noStrike" kern="1200" cap="none" spc="0" normalizeH="0" baseline="0" noProof="0" dirty="0">
                          <a:ln>
                            <a:noFill/>
                          </a:ln>
                          <a:solidFill>
                            <a:srgbClr val="58585B"/>
                          </a:solidFill>
                          <a:effectLst/>
                          <a:uLnTx/>
                          <a:uFillTx/>
                          <a:latin typeface="Arial"/>
                          <a:ea typeface="+mn-ea"/>
                          <a:cs typeface="+mn-cs"/>
                        </a:rPr>
                        <a:t>Hoạt động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Truyền hoặc chặn địa chỉ IPv4</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vi" sz="1100" dirty="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 sz="1100" b="0" i="0" u="none" strike="noStrike" kern="1200" cap="none" spc="0" normalizeH="0" baseline="0" noProof="0" dirty="0">
                          <a:ln>
                            <a:noFill/>
                          </a:ln>
                          <a:solidFill>
                            <a:srgbClr val="58585B"/>
                          </a:solidFill>
                          <a:effectLst/>
                          <a:uLnTx/>
                          <a:uFillTx/>
                          <a:latin typeface="Arial"/>
                          <a:ea typeface="+mn-ea"/>
                          <a:cs typeface="+mn-cs"/>
                        </a:rPr>
                        <a:t>Hoạt động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Địa chỉ IPv4 công cộng hoặc riêng tư</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vi" sz="1100" dirty="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Kiểm tra việc hiểu của bạn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Các loại địa chỉ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vi" sz="1100" dirty="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Kiểm tra việc hiểu của bạn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Phân đoạn mạng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29209024"/>
                  </a:ext>
                </a:extLst>
              </a:tr>
              <a:tr h="350784">
                <a:tc>
                  <a:txBody>
                    <a:bodyPr/>
                    <a:lstStyle/>
                    <a:p>
                      <a:pPr algn="ctr"/>
                      <a:r>
                        <a:rPr lang="vi" sz="1100" kern="1200" dirty="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Băng hình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subnet mark</a:t>
                      </a:r>
                      <a:endParaRPr lang="vi"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2400" dirty="0"/>
              <a:t>Bảo tồn địa chỉ IPv4 </a:t>
            </a:r>
            <a:r>
              <a:rPr lang="vi" sz="1600" dirty="0"/>
              <a:t>VLSM</a:t>
            </a:r>
            <a:r>
              <a:rPr lang="en-US" dirty="0"/>
              <a:t/>
            </a:r>
            <a:br>
              <a:rPr lang="en-US" dirty="0"/>
            </a:br>
            <a:endParaRPr lang="en-US"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vi" sz="1600" dirty="0">
                <a:solidFill>
                  <a:srgbClr val="000000"/>
                </a:solidFill>
              </a:rPr>
              <a:t>Với cấu trúc liên kết, cần có </a:t>
            </a:r>
            <a:r>
              <a:rPr lang="vi" sz="1600">
                <a:solidFill>
                  <a:srgbClr val="000000"/>
                </a:solidFill>
              </a:rPr>
              <a:t>7 </a:t>
            </a:r>
            <a:r>
              <a:rPr lang="vi" sz="1600" smtClean="0">
                <a:solidFill>
                  <a:srgbClr val="000000"/>
                </a:solidFill>
              </a:rPr>
              <a:t>mạng con </a:t>
            </a:r>
            <a:r>
              <a:rPr lang="vi" sz="1600" dirty="0">
                <a:solidFill>
                  <a:srgbClr val="000000"/>
                </a:solidFill>
              </a:rPr>
              <a:t>(tức là </a:t>
            </a:r>
            <a:r>
              <a:rPr lang="vi" sz="1600">
                <a:solidFill>
                  <a:srgbClr val="000000"/>
                </a:solidFill>
              </a:rPr>
              <a:t>bốn </a:t>
            </a:r>
            <a:r>
              <a:rPr lang="vi" sz="1600" smtClean="0">
                <a:solidFill>
                  <a:srgbClr val="000000"/>
                </a:solidFill>
              </a:rPr>
              <a:t>mạng LAN </a:t>
            </a:r>
            <a:r>
              <a:rPr lang="vi" sz="1600" dirty="0">
                <a:solidFill>
                  <a:srgbClr val="000000"/>
                </a:solidFill>
              </a:rPr>
              <a:t>và ba liên kết WAN) và số lượng </a:t>
            </a:r>
            <a:r>
              <a:rPr lang="en-US" sz="1600" dirty="0" smtClean="0">
                <a:solidFill>
                  <a:srgbClr val="000000"/>
                </a:solidFill>
              </a:rPr>
              <a:t>Host</a:t>
            </a:r>
            <a:r>
              <a:rPr lang="vi" sz="1600" dirty="0" smtClean="0">
                <a:solidFill>
                  <a:srgbClr val="000000"/>
                </a:solidFill>
              </a:rPr>
              <a:t> </a:t>
            </a:r>
            <a:r>
              <a:rPr lang="vi" sz="1600" dirty="0">
                <a:solidFill>
                  <a:srgbClr val="000000"/>
                </a:solidFill>
              </a:rPr>
              <a:t>lớn nhất là ở Tòa nhà D với 28 </a:t>
            </a:r>
            <a:r>
              <a:rPr lang="en-US" sz="1600" dirty="0" smtClean="0">
                <a:solidFill>
                  <a:srgbClr val="000000"/>
                </a:solidFill>
              </a:rPr>
              <a:t>Host</a:t>
            </a:r>
            <a:r>
              <a:rPr lang="vi" sz="1600" dirty="0" smtClean="0">
                <a:solidFill>
                  <a:srgbClr val="000000"/>
                </a:solidFill>
              </a:rPr>
              <a:t>.</a:t>
            </a:r>
            <a:endParaRPr lang="vi"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vi" sz="1600" dirty="0">
                <a:solidFill>
                  <a:srgbClr val="000000"/>
                </a:solidFill>
              </a:rPr>
              <a:t>Mặt nạ /27 sẽ cung cấp </a:t>
            </a:r>
            <a:r>
              <a:rPr lang="vi" sz="1600">
                <a:solidFill>
                  <a:srgbClr val="000000"/>
                </a:solidFill>
              </a:rPr>
              <a:t>8 </a:t>
            </a:r>
            <a:r>
              <a:rPr lang="vi" sz="1600" smtClean="0">
                <a:solidFill>
                  <a:srgbClr val="000000"/>
                </a:solidFill>
              </a:rPr>
              <a:t>mạng con </a:t>
            </a:r>
            <a:r>
              <a:rPr lang="vi" sz="1600" dirty="0">
                <a:solidFill>
                  <a:srgbClr val="000000"/>
                </a:solidFill>
              </a:rPr>
              <a:t>gồm 30 địa chỉ IP </a:t>
            </a:r>
            <a:r>
              <a:rPr lang="en-US" sz="1600" dirty="0" smtClean="0">
                <a:solidFill>
                  <a:srgbClr val="000000"/>
                </a:solidFill>
              </a:rPr>
              <a:t>Host</a:t>
            </a:r>
            <a:r>
              <a:rPr lang="vi" sz="1600" dirty="0" smtClean="0">
                <a:solidFill>
                  <a:srgbClr val="000000"/>
                </a:solidFill>
              </a:rPr>
              <a:t> </a:t>
            </a:r>
            <a:r>
              <a:rPr lang="vi" sz="1600" dirty="0">
                <a:solidFill>
                  <a:srgbClr val="000000"/>
                </a:solidFill>
              </a:rPr>
              <a:t>và do đó hỗ trợ cấu trúc liên kết này.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VLSM </a:t>
            </a:r>
            <a:r>
              <a:rPr lang="en-US" dirty="0"/>
              <a:t/>
            </a:r>
            <a:br>
              <a:rPr lang="en-US" dirty="0"/>
            </a:br>
            <a:r>
              <a:rPr lang="vi" sz="2400" dirty="0"/>
              <a:t>(Tiếp theo)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vi" sz="1600" dirty="0">
                <a:solidFill>
                  <a:srgbClr val="000000"/>
                </a:solidFill>
              </a:rPr>
              <a:t>Tuy nhiên, các liên kết WAN điểm-điểm chỉ yêu cầu hai địa chỉ và do đó lãng phí 28 địa chỉ cho mỗi địa chỉ trong tổng số 84 địa chỉ không được sử dụng.</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sz="1600" dirty="0">
                <a:solidFill>
                  <a:srgbClr val="000000"/>
                </a:solidFill>
              </a:rPr>
              <a:t>Áp dụng sơ </a:t>
            </a:r>
            <a:r>
              <a:rPr lang="vi" sz="1600">
                <a:solidFill>
                  <a:srgbClr val="000000"/>
                </a:solidFill>
              </a:rPr>
              <a:t>đồ </a:t>
            </a:r>
            <a:r>
              <a:rPr lang="vi" sz="1600" smtClean="0">
                <a:solidFill>
                  <a:srgbClr val="000000"/>
                </a:solidFill>
              </a:rPr>
              <a:t>mạng con </a:t>
            </a:r>
            <a:r>
              <a:rPr lang="vi" sz="1600" dirty="0">
                <a:solidFill>
                  <a:srgbClr val="000000"/>
                </a:solidFill>
              </a:rPr>
              <a:t>truyền thống cho kịch bản này không hiệu quả lắm và gây lãng phí.</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VLSM được phát triển để tránh lãng phí địa chỉ bằng cách cho phép chúng tôi </a:t>
            </a:r>
            <a:r>
              <a:rPr lang="vi" sz="1600">
                <a:solidFill>
                  <a:srgbClr val="000000"/>
                </a:solidFill>
              </a:rPr>
              <a:t>chia </a:t>
            </a:r>
            <a:r>
              <a:rPr lang="vi" sz="1600" smtClean="0">
                <a:solidFill>
                  <a:srgbClr val="000000"/>
                </a:solidFill>
              </a:rPr>
              <a:t>mạng con</a:t>
            </a:r>
            <a:r>
              <a:rPr lang="vi" sz="1600" dirty="0">
                <a:solidFill>
                  <a:srgbClr val="000000"/>
                </a:solidFill>
              </a:rPr>
              <a: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VLSM </a:t>
            </a:r>
            <a:r>
              <a:rPr lang="en-US" dirty="0"/>
              <a:t/>
            </a:r>
            <a:br>
              <a:rPr lang="en-US" dirty="0"/>
            </a:br>
            <a:r>
              <a:rPr lang="vi"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vi" sz="1600" dirty="0">
                <a:solidFill>
                  <a:srgbClr val="000000"/>
                </a:solidFill>
              </a:rPr>
              <a:t>Phía bên trái hiển thị sơ đồ </a:t>
            </a:r>
            <a:r>
              <a:rPr lang="vi" sz="1600" dirty="0" smtClean="0">
                <a:solidFill>
                  <a:srgbClr val="000000"/>
                </a:solidFill>
              </a:rPr>
              <a:t>mạng con </a:t>
            </a:r>
            <a:r>
              <a:rPr lang="vi" sz="1600" dirty="0">
                <a:solidFill>
                  <a:srgbClr val="000000"/>
                </a:solidFill>
              </a:rPr>
              <a:t>truyền thống (tức là cùng một </a:t>
            </a:r>
            <a:r>
              <a:rPr lang="en-US" sz="1600" dirty="0" smtClean="0">
                <a:solidFill>
                  <a:srgbClr val="000000"/>
                </a:solidFill>
              </a:rPr>
              <a:t>subnet mark</a:t>
            </a:r>
            <a:r>
              <a:rPr lang="vi" sz="1600" dirty="0" smtClean="0">
                <a:solidFill>
                  <a:srgbClr val="000000"/>
                </a:solidFill>
              </a:rPr>
              <a:t>) </a:t>
            </a:r>
            <a:r>
              <a:rPr lang="vi" sz="1600" dirty="0">
                <a:solidFill>
                  <a:srgbClr val="000000"/>
                </a:solidFill>
              </a:rPr>
              <a:t>trong khi phía bên phải minh họa cách VLSM có thể được sử dụng để chia </a:t>
            </a:r>
            <a:r>
              <a:rPr lang="vi" sz="1600" dirty="0" smtClean="0">
                <a:solidFill>
                  <a:srgbClr val="000000"/>
                </a:solidFill>
              </a:rPr>
              <a:t>mạng con </a:t>
            </a:r>
            <a:r>
              <a:rPr lang="vi" sz="1600" dirty="0">
                <a:solidFill>
                  <a:srgbClr val="000000"/>
                </a:solidFill>
              </a:rPr>
              <a:t>một </a:t>
            </a:r>
            <a:r>
              <a:rPr lang="vi" sz="1600" dirty="0" smtClean="0">
                <a:solidFill>
                  <a:srgbClr val="000000"/>
                </a:solidFill>
              </a:rPr>
              <a:t>mạng con </a:t>
            </a:r>
            <a:r>
              <a:rPr lang="vi" sz="1600" dirty="0">
                <a:solidFill>
                  <a:srgbClr val="000000"/>
                </a:solidFill>
              </a:rPr>
              <a:t>và chia </a:t>
            </a:r>
            <a:r>
              <a:rPr lang="vi" sz="1600" dirty="0" smtClean="0">
                <a:solidFill>
                  <a:srgbClr val="000000"/>
                </a:solidFill>
              </a:rPr>
              <a:t>mạng con </a:t>
            </a:r>
            <a:r>
              <a:rPr lang="vi" sz="1600" dirty="0">
                <a:solidFill>
                  <a:srgbClr val="000000"/>
                </a:solidFill>
              </a:rPr>
              <a:t>cuối cùng thành 8/30 </a:t>
            </a:r>
            <a:r>
              <a:rPr lang="vi" sz="1600" dirty="0" smtClean="0">
                <a:solidFill>
                  <a:srgbClr val="000000"/>
                </a:solidFill>
              </a:rPr>
              <a:t>mạng con</a:t>
            </a:r>
            <a:r>
              <a:rPr lang="vi" sz="1600" dirty="0">
                <a:solidFill>
                  <a:srgbClr val="000000"/>
                </a:solidFill>
              </a:rPr>
              <a: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Khi sử dụng VLSM, luôn bắt đầu bằng việc đáp ứng các yêu cầu về </a:t>
            </a:r>
            <a:r>
              <a:rPr lang="en-US" sz="1600" dirty="0" smtClean="0">
                <a:solidFill>
                  <a:srgbClr val="000000"/>
                </a:solidFill>
              </a:rPr>
              <a:t>Host</a:t>
            </a:r>
            <a:r>
              <a:rPr lang="vi" sz="1600" dirty="0" smtClean="0">
                <a:solidFill>
                  <a:srgbClr val="000000"/>
                </a:solidFill>
              </a:rPr>
              <a:t> </a:t>
            </a:r>
            <a:r>
              <a:rPr lang="vi" sz="1600" dirty="0">
                <a:solidFill>
                  <a:srgbClr val="000000"/>
                </a:solidFill>
              </a:rPr>
              <a:t>của </a:t>
            </a:r>
            <a:r>
              <a:rPr lang="vi" sz="1600" dirty="0" smtClean="0">
                <a:solidFill>
                  <a:srgbClr val="000000"/>
                </a:solidFill>
              </a:rPr>
              <a:t>mạng con </a:t>
            </a:r>
            <a:r>
              <a:rPr lang="vi" sz="1600" dirty="0">
                <a:solidFill>
                  <a:srgbClr val="000000"/>
                </a:solidFill>
              </a:rPr>
              <a:t>lớn nhất và tiếp tục chia </a:t>
            </a:r>
            <a:r>
              <a:rPr lang="vi" sz="1600" dirty="0" smtClean="0">
                <a:solidFill>
                  <a:srgbClr val="000000"/>
                </a:solidFill>
              </a:rPr>
              <a:t>mạng con </a:t>
            </a:r>
            <a:r>
              <a:rPr lang="vi" sz="1600" dirty="0">
                <a:solidFill>
                  <a:srgbClr val="000000"/>
                </a:solidFill>
              </a:rPr>
              <a:t>cho đến khi đáp ứng được các yêu cầu về </a:t>
            </a:r>
            <a:r>
              <a:rPr lang="en-US" sz="1600" dirty="0" smtClean="0">
                <a:solidFill>
                  <a:srgbClr val="000000"/>
                </a:solidFill>
              </a:rPr>
              <a:t>Host</a:t>
            </a:r>
            <a:r>
              <a:rPr lang="vi" sz="1600" dirty="0" smtClean="0">
                <a:solidFill>
                  <a:srgbClr val="000000"/>
                </a:solidFill>
              </a:rPr>
              <a:t> </a:t>
            </a:r>
            <a:r>
              <a:rPr lang="vi" sz="1600" dirty="0">
                <a:solidFill>
                  <a:srgbClr val="000000"/>
                </a:solidFill>
              </a:rPr>
              <a:t>của </a:t>
            </a:r>
            <a:r>
              <a:rPr lang="vi" sz="1600" dirty="0" smtClean="0">
                <a:solidFill>
                  <a:srgbClr val="000000"/>
                </a:solidFill>
              </a:rPr>
              <a:t>mạng con </a:t>
            </a:r>
            <a:r>
              <a:rPr lang="vi" sz="1600" dirty="0">
                <a:solidFill>
                  <a:srgbClr val="000000"/>
                </a:solidFill>
              </a:rPr>
              <a:t>nhỏ nhất.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Cấu trúc liên kết kết quả với VLSM được áp dụng.</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VLSM </a:t>
            </a:r>
            <a:r>
              <a:rPr lang="en-US" dirty="0"/>
              <a:t/>
            </a:r>
            <a:br>
              <a:rPr lang="en-US" dirty="0"/>
            </a:br>
            <a:r>
              <a:rPr lang="vi" sz="2400" dirty="0"/>
              <a:t>VLSM Phân bổ địa chỉ cấu trúc liên kết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vi" sz="1600" dirty="0">
                <a:solidFill>
                  <a:srgbClr val="000000"/>
                </a:solidFill>
              </a:rPr>
              <a:t>Bằng cách sử </a:t>
            </a:r>
            <a:r>
              <a:rPr lang="vi" sz="1600">
                <a:solidFill>
                  <a:srgbClr val="000000"/>
                </a:solidFill>
              </a:rPr>
              <a:t>dụng </a:t>
            </a:r>
            <a:r>
              <a:rPr lang="vi" sz="1600" smtClean="0">
                <a:solidFill>
                  <a:srgbClr val="000000"/>
                </a:solidFill>
              </a:rPr>
              <a:t>mạng con </a:t>
            </a:r>
            <a:r>
              <a:rPr lang="vi" sz="1600" dirty="0">
                <a:solidFill>
                  <a:srgbClr val="000000"/>
                </a:solidFill>
              </a:rPr>
              <a:t>VLSM</a:t>
            </a:r>
            <a:r>
              <a:rPr lang="vi" sz="1600">
                <a:solidFill>
                  <a:srgbClr val="000000"/>
                </a:solidFill>
              </a:rPr>
              <a:t>, </a:t>
            </a:r>
            <a:r>
              <a:rPr lang="vi" sz="1600" smtClean="0">
                <a:solidFill>
                  <a:srgbClr val="000000"/>
                </a:solidFill>
              </a:rPr>
              <a:t>mạng LAN </a:t>
            </a:r>
            <a:r>
              <a:rPr lang="vi" sz="1600">
                <a:solidFill>
                  <a:srgbClr val="000000"/>
                </a:solidFill>
              </a:rPr>
              <a:t>và </a:t>
            </a:r>
            <a:r>
              <a:rPr lang="vi" sz="1600" smtClean="0">
                <a:solidFill>
                  <a:srgbClr val="000000"/>
                </a:solidFill>
              </a:rPr>
              <a:t>mạng liên </a:t>
            </a:r>
            <a:r>
              <a:rPr lang="vi" sz="1600" dirty="0">
                <a:solidFill>
                  <a:srgbClr val="000000"/>
                </a:solidFill>
              </a:rPr>
              <a:t>bộ định tuyến có thể được xử lý mà không lãng phí không cần thiết như được hiển thị trong sơ đồ cấu trúc liên kết logic.</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11.9 Thiết kế có cấu trúc</a:t>
            </a:r>
            <a:r>
              <a:rPr lang="en-CA" dirty="0">
                <a:solidFill>
                  <a:schemeClr val="accent5">
                    <a:lumMod val="40000"/>
                    <a:lumOff val="60000"/>
                  </a:schemeClr>
                </a:solidFill>
              </a:rPr>
              <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Thiết kế có cấu trúc </a:t>
            </a:r>
            <a:r>
              <a:rPr lang="en-US" dirty="0"/>
              <a:t/>
            </a:r>
            <a:br>
              <a:rPr lang="en-US" dirty="0"/>
            </a:br>
            <a:r>
              <a:rPr lang="vi" sz="2400" dirty="0"/>
              <a:t>Quy hoạch địa </a:t>
            </a:r>
            <a:r>
              <a:rPr lang="vi" sz="2400"/>
              <a:t>chỉ </a:t>
            </a:r>
            <a:r>
              <a:rPr lang="vi" sz="2400" smtClean="0"/>
              <a:t>mạng IPv4</a:t>
            </a:r>
            <a:endParaRPr lang="vi"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vi" sz="1600" dirty="0">
                <a:solidFill>
                  <a:srgbClr val="000000"/>
                </a:solidFill>
              </a:rPr>
              <a:t>Quy </a:t>
            </a:r>
            <a:r>
              <a:rPr lang="vi" sz="1600">
                <a:solidFill>
                  <a:srgbClr val="000000"/>
                </a:solidFill>
              </a:rPr>
              <a:t>hoạch </a:t>
            </a:r>
            <a:r>
              <a:rPr lang="vi" sz="1600" smtClean="0">
                <a:solidFill>
                  <a:srgbClr val="000000"/>
                </a:solidFill>
              </a:rPr>
              <a:t>mạng IP </a:t>
            </a:r>
            <a:r>
              <a:rPr lang="vi" sz="1600" dirty="0">
                <a:solidFill>
                  <a:srgbClr val="000000"/>
                </a:solidFill>
              </a:rPr>
              <a:t>là rất quan trọng để phát triển giải pháp có thể mở rộng </a:t>
            </a:r>
            <a:r>
              <a:rPr lang="vi" sz="1600">
                <a:solidFill>
                  <a:srgbClr val="000000"/>
                </a:solidFill>
              </a:rPr>
              <a:t>cho </a:t>
            </a:r>
            <a:r>
              <a:rPr lang="vi" sz="1600" smtClean="0">
                <a:solidFill>
                  <a:srgbClr val="000000"/>
                </a:solidFill>
              </a:rPr>
              <a:t>mạng doanh </a:t>
            </a:r>
            <a:r>
              <a:rPr lang="vi" sz="1600" dirty="0">
                <a:solidFill>
                  <a:srgbClr val="000000"/>
                </a:solidFill>
              </a:rPr>
              <a:t>nghiệp.</a:t>
            </a:r>
          </a:p>
          <a:p>
            <a:pPr marL="342900" indent="-342900" algn="l">
              <a:buFont typeface="Arial" panose="020B0604020202020204" pitchFamily="34" charset="0"/>
              <a:buChar char="•"/>
            </a:pPr>
            <a:r>
              <a:rPr lang="vi" sz="1400" dirty="0">
                <a:solidFill>
                  <a:srgbClr val="000000"/>
                </a:solidFill>
              </a:rPr>
              <a:t>Để phát triển sơ đồ đánh địa chỉ </a:t>
            </a:r>
            <a:r>
              <a:rPr lang="vi" sz="1400">
                <a:solidFill>
                  <a:srgbClr val="000000"/>
                </a:solidFill>
              </a:rPr>
              <a:t>rộng </a:t>
            </a:r>
            <a:r>
              <a:rPr lang="vi" sz="1400" smtClean="0">
                <a:solidFill>
                  <a:srgbClr val="000000"/>
                </a:solidFill>
              </a:rPr>
              <a:t>mạng IPv4</a:t>
            </a:r>
            <a:r>
              <a:rPr lang="vi" sz="1400" dirty="0">
                <a:solidFill>
                  <a:srgbClr val="000000"/>
                </a:solidFill>
              </a:rPr>
              <a:t>, bạn cần biết cần bao </a:t>
            </a:r>
            <a:r>
              <a:rPr lang="vi" sz="1400">
                <a:solidFill>
                  <a:srgbClr val="000000"/>
                </a:solidFill>
              </a:rPr>
              <a:t>nhiêu </a:t>
            </a:r>
            <a:r>
              <a:rPr lang="vi" sz="1400" smtClean="0">
                <a:solidFill>
                  <a:srgbClr val="000000"/>
                </a:solidFill>
              </a:rPr>
              <a:t>mạng con</a:t>
            </a:r>
            <a:r>
              <a:rPr lang="vi" sz="1400" dirty="0">
                <a:solidFill>
                  <a:srgbClr val="000000"/>
                </a:solidFill>
              </a:rPr>
              <a:t>, bao nhiêu </a:t>
            </a:r>
            <a:r>
              <a:rPr lang="en-US" sz="1400" dirty="0" smtClean="0">
                <a:solidFill>
                  <a:srgbClr val="000000"/>
                </a:solidFill>
              </a:rPr>
              <a:t>Host</a:t>
            </a:r>
            <a:r>
              <a:rPr lang="vi" sz="1400" dirty="0" smtClean="0">
                <a:solidFill>
                  <a:srgbClr val="000000"/>
                </a:solidFill>
              </a:rPr>
              <a:t> </a:t>
            </a:r>
            <a:r>
              <a:rPr lang="vi" sz="1400" dirty="0">
                <a:solidFill>
                  <a:srgbClr val="000000"/>
                </a:solidFill>
              </a:rPr>
              <a:t>mà </a:t>
            </a:r>
            <a:r>
              <a:rPr lang="vi" sz="1400">
                <a:solidFill>
                  <a:srgbClr val="000000"/>
                </a:solidFill>
              </a:rPr>
              <a:t>một </a:t>
            </a:r>
            <a:r>
              <a:rPr lang="vi" sz="1400" smtClean="0">
                <a:solidFill>
                  <a:srgbClr val="000000"/>
                </a:solidFill>
              </a:rPr>
              <a:t>mạng con </a:t>
            </a:r>
            <a:r>
              <a:rPr lang="vi" sz="1400" dirty="0">
                <a:solidFill>
                  <a:srgbClr val="000000"/>
                </a:solidFill>
              </a:rPr>
              <a:t>cụ thể yêu cầu, thiết bị nào là một phần </a:t>
            </a:r>
            <a:r>
              <a:rPr lang="vi" sz="1400">
                <a:solidFill>
                  <a:srgbClr val="000000"/>
                </a:solidFill>
              </a:rPr>
              <a:t>của </a:t>
            </a:r>
            <a:r>
              <a:rPr lang="vi" sz="1400" smtClean="0">
                <a:solidFill>
                  <a:srgbClr val="000000"/>
                </a:solidFill>
              </a:rPr>
              <a:t>mạng con</a:t>
            </a:r>
            <a:r>
              <a:rPr lang="vi" sz="1400" dirty="0">
                <a:solidFill>
                  <a:srgbClr val="000000"/>
                </a:solidFill>
              </a:rPr>
              <a:t>, phần nào </a:t>
            </a:r>
            <a:r>
              <a:rPr lang="vi" sz="1400">
                <a:solidFill>
                  <a:srgbClr val="000000"/>
                </a:solidFill>
              </a:rPr>
              <a:t>trong </a:t>
            </a:r>
            <a:r>
              <a:rPr lang="vi" sz="1400" smtClean="0">
                <a:solidFill>
                  <a:srgbClr val="000000"/>
                </a:solidFill>
              </a:rPr>
              <a:t>mạng của </a:t>
            </a:r>
            <a:r>
              <a:rPr lang="vi" sz="1400" dirty="0">
                <a:solidFill>
                  <a:srgbClr val="000000"/>
                </a:solidFill>
              </a:rPr>
              <a:t>bạn sử dụng địa chỉ riêng và phần nào sử dụng địa chỉ công cộng, và nhiều yếu tố quyết định khác.</a:t>
            </a:r>
          </a:p>
          <a:p>
            <a:pPr marL="342900" indent="-342900" algn="l">
              <a:buFont typeface="Arial" panose="020B0604020202020204" pitchFamily="34" charset="0"/>
              <a:buChar char="•"/>
            </a:pPr>
            <a:endParaRPr lang="en-CA" sz="1400" dirty="0">
              <a:solidFill>
                <a:srgbClr val="000000"/>
              </a:solidFill>
            </a:endParaRPr>
          </a:p>
          <a:p>
            <a:pPr marL="0" indent="0" algn="l"/>
            <a:r>
              <a:rPr lang="vi" sz="1600" dirty="0">
                <a:solidFill>
                  <a:srgbClr val="000000"/>
                </a:solidFill>
              </a:rPr>
              <a:t>Kiểm tra nhu cầu sử </a:t>
            </a:r>
            <a:r>
              <a:rPr lang="vi" sz="1600">
                <a:solidFill>
                  <a:srgbClr val="000000"/>
                </a:solidFill>
              </a:rPr>
              <a:t>dụng </a:t>
            </a:r>
            <a:r>
              <a:rPr lang="vi" sz="1600" smtClean="0">
                <a:solidFill>
                  <a:srgbClr val="000000"/>
                </a:solidFill>
              </a:rPr>
              <a:t>mạng của </a:t>
            </a:r>
            <a:r>
              <a:rPr lang="vi" sz="1600" dirty="0">
                <a:solidFill>
                  <a:srgbClr val="000000"/>
                </a:solidFill>
              </a:rPr>
              <a:t>tổ chức và cách cấu trúc </a:t>
            </a:r>
            <a:r>
              <a:rPr lang="vi" sz="1600">
                <a:solidFill>
                  <a:srgbClr val="000000"/>
                </a:solidFill>
              </a:rPr>
              <a:t>các </a:t>
            </a:r>
            <a:r>
              <a:rPr lang="vi" sz="1600" smtClean="0">
                <a:solidFill>
                  <a:srgbClr val="000000"/>
                </a:solidFill>
              </a:rPr>
              <a:t>mạng con</a:t>
            </a:r>
            <a:r>
              <a:rPr lang="vi" sz="1600" dirty="0">
                <a:solidFill>
                  <a:srgbClr val="000000"/>
                </a:solidFill>
              </a:rPr>
              <a:t>.</a:t>
            </a:r>
          </a:p>
          <a:p>
            <a:pPr marL="342900" indent="-342900" algn="l">
              <a:buFont typeface="Arial" panose="020B0604020202020204" pitchFamily="34" charset="0"/>
              <a:buChar char="•"/>
            </a:pPr>
            <a:r>
              <a:rPr lang="vi" sz="1400" dirty="0">
                <a:solidFill>
                  <a:srgbClr val="000000"/>
                </a:solidFill>
              </a:rPr>
              <a:t>Thực hiện nghiên cứu yêu </a:t>
            </a:r>
            <a:r>
              <a:rPr lang="vi" sz="1400">
                <a:solidFill>
                  <a:srgbClr val="000000"/>
                </a:solidFill>
              </a:rPr>
              <a:t>cầu </a:t>
            </a:r>
            <a:r>
              <a:rPr lang="vi" sz="1400" smtClean="0">
                <a:solidFill>
                  <a:srgbClr val="000000"/>
                </a:solidFill>
              </a:rPr>
              <a:t>mạng bằng </a:t>
            </a:r>
            <a:r>
              <a:rPr lang="vi" sz="1400" dirty="0">
                <a:solidFill>
                  <a:srgbClr val="000000"/>
                </a:solidFill>
              </a:rPr>
              <a:t>cách xem xét toàn </a:t>
            </a:r>
            <a:r>
              <a:rPr lang="vi" sz="1400">
                <a:solidFill>
                  <a:srgbClr val="000000"/>
                </a:solidFill>
              </a:rPr>
              <a:t>bộ </a:t>
            </a:r>
            <a:r>
              <a:rPr lang="vi" sz="1400" smtClean="0">
                <a:solidFill>
                  <a:srgbClr val="000000"/>
                </a:solidFill>
              </a:rPr>
              <a:t>mạng để </a:t>
            </a:r>
            <a:r>
              <a:rPr lang="vi" sz="1400" dirty="0">
                <a:solidFill>
                  <a:srgbClr val="000000"/>
                </a:solidFill>
              </a:rPr>
              <a:t>xác định cách phân đoạn từng khu vực.</a:t>
            </a:r>
          </a:p>
          <a:p>
            <a:pPr marL="342900" indent="-342900" algn="l">
              <a:buFont typeface="Arial" panose="020B0604020202020204" pitchFamily="34" charset="0"/>
              <a:buChar char="•"/>
            </a:pPr>
            <a:r>
              <a:rPr lang="vi" sz="1400" dirty="0">
                <a:solidFill>
                  <a:srgbClr val="000000"/>
                </a:solidFill>
              </a:rPr>
              <a:t>Xác định số </a:t>
            </a:r>
            <a:r>
              <a:rPr lang="vi" sz="1400">
                <a:solidFill>
                  <a:srgbClr val="000000"/>
                </a:solidFill>
              </a:rPr>
              <a:t>lượng </a:t>
            </a:r>
            <a:r>
              <a:rPr lang="vi" sz="1400" smtClean="0">
                <a:solidFill>
                  <a:srgbClr val="000000"/>
                </a:solidFill>
              </a:rPr>
              <a:t>mạng con </a:t>
            </a:r>
            <a:r>
              <a:rPr lang="vi" sz="1400" dirty="0">
                <a:solidFill>
                  <a:srgbClr val="000000"/>
                </a:solidFill>
              </a:rPr>
              <a:t>cần thiết và số lượng </a:t>
            </a:r>
            <a:r>
              <a:rPr lang="en-US" sz="1400" dirty="0" smtClean="0">
                <a:solidFill>
                  <a:srgbClr val="000000"/>
                </a:solidFill>
              </a:rPr>
              <a:t>Host</a:t>
            </a:r>
            <a:r>
              <a:rPr lang="vi" sz="1400" dirty="0" smtClean="0">
                <a:solidFill>
                  <a:srgbClr val="000000"/>
                </a:solidFill>
              </a:rPr>
              <a:t> </a:t>
            </a:r>
            <a:r>
              <a:rPr lang="vi" sz="1400" dirty="0">
                <a:solidFill>
                  <a:srgbClr val="000000"/>
                </a:solidFill>
              </a:rPr>
              <a:t>trên </a:t>
            </a:r>
            <a:r>
              <a:rPr lang="vi" sz="1400">
                <a:solidFill>
                  <a:srgbClr val="000000"/>
                </a:solidFill>
              </a:rPr>
              <a:t>mỗi </a:t>
            </a:r>
            <a:r>
              <a:rPr lang="vi" sz="1400" smtClean="0">
                <a:solidFill>
                  <a:srgbClr val="000000"/>
                </a:solidFill>
              </a:rPr>
              <a:t>mạng con</a:t>
            </a:r>
            <a:r>
              <a:rPr lang="vi" sz="1400" dirty="0">
                <a:solidFill>
                  <a:srgbClr val="000000"/>
                </a:solidFill>
              </a:rPr>
              <a:t>.</a:t>
            </a:r>
          </a:p>
          <a:p>
            <a:pPr marL="342900" indent="-342900" algn="l">
              <a:buFont typeface="Arial" panose="020B0604020202020204" pitchFamily="34" charset="0"/>
              <a:buChar char="•"/>
            </a:pPr>
            <a:r>
              <a:rPr lang="vi" sz="1400" dirty="0">
                <a:solidFill>
                  <a:srgbClr val="000000"/>
                </a:solidFill>
              </a:rPr>
              <a:t>Xác định nhóm địa chỉ DHCP và nhóm Vlan lớp 2.</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Thiết kế có cấu trúc </a:t>
            </a:r>
            <a:r>
              <a:rPr lang="en-US" dirty="0"/>
              <a:t/>
            </a:r>
            <a:br>
              <a:rPr lang="en-US" dirty="0"/>
            </a:br>
            <a:r>
              <a:rPr lang="vi" sz="2400" dirty="0"/>
              <a:t>Gán địa chỉ thiết bị</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vi" sz="1600" dirty="0">
                <a:solidFill>
                  <a:srgbClr val="000000"/>
                </a:solidFill>
              </a:rPr>
              <a:t>Trong mạng, có nhiều loại thiết bị khác nhau yêu cầu địa chỉ:</a:t>
            </a:r>
          </a:p>
          <a:p>
            <a:pPr marL="342900" indent="-342900" algn="l">
              <a:buFont typeface="Arial" panose="020B0604020202020204" pitchFamily="34" charset="0"/>
              <a:buChar char="•"/>
            </a:pPr>
            <a:r>
              <a:rPr lang="vi" sz="1400" b="1" dirty="0">
                <a:solidFill>
                  <a:srgbClr val="000000"/>
                </a:solidFill>
              </a:rPr>
              <a:t>Máy khách người dùng cuối </a:t>
            </a:r>
            <a:r>
              <a:rPr lang="vi" sz="1400" dirty="0">
                <a:solidFill>
                  <a:srgbClr val="000000"/>
                </a:solidFill>
              </a:rPr>
              <a:t>– Hầu hết sử dụng DHCP để giảm lỗi và gánh nặng cho nhân viên hỗ trợ mạng. Máy khách IPv6 có thể lấy thông tin địa chỉ bằng DHCPv6 hoặc SLAAC.</a:t>
            </a:r>
          </a:p>
          <a:p>
            <a:pPr marL="342900" indent="-342900" algn="l">
              <a:buFont typeface="Arial" panose="020B0604020202020204" pitchFamily="34" charset="0"/>
              <a:buChar char="•"/>
            </a:pPr>
            <a:r>
              <a:rPr lang="en-US" sz="1400" b="1" dirty="0" smtClean="0">
                <a:solidFill>
                  <a:srgbClr val="000000"/>
                </a:solidFill>
              </a:rPr>
              <a:t>Host</a:t>
            </a:r>
            <a:r>
              <a:rPr lang="vi" sz="1400" b="1" dirty="0" smtClean="0">
                <a:solidFill>
                  <a:srgbClr val="000000"/>
                </a:solidFill>
              </a:rPr>
              <a:t> </a:t>
            </a:r>
            <a:r>
              <a:rPr lang="vi" sz="1400" b="1" dirty="0">
                <a:solidFill>
                  <a:srgbClr val="000000"/>
                </a:solidFill>
              </a:rPr>
              <a:t>và thiết bị ngoại vi </a:t>
            </a:r>
            <a:r>
              <a:rPr lang="vi" sz="1400" dirty="0">
                <a:solidFill>
                  <a:srgbClr val="000000"/>
                </a:solidFill>
              </a:rPr>
              <a:t>– Chúng phải có địa chỉ IP tĩnh có thể dự đoán được.</a:t>
            </a:r>
          </a:p>
          <a:p>
            <a:pPr marL="342900" indent="-342900" algn="l">
              <a:buFont typeface="Arial" panose="020B0604020202020204" pitchFamily="34" charset="0"/>
              <a:buChar char="•"/>
            </a:pPr>
            <a:r>
              <a:rPr lang="en-US" sz="1400" b="1" dirty="0" smtClean="0">
                <a:solidFill>
                  <a:srgbClr val="000000"/>
                </a:solidFill>
              </a:rPr>
              <a:t>Host</a:t>
            </a:r>
            <a:r>
              <a:rPr lang="vi" sz="1400" b="1" dirty="0" smtClean="0">
                <a:solidFill>
                  <a:srgbClr val="000000"/>
                </a:solidFill>
              </a:rPr>
              <a:t> </a:t>
            </a:r>
            <a:r>
              <a:rPr lang="vi" sz="1400" b="1" dirty="0">
                <a:solidFill>
                  <a:srgbClr val="000000"/>
                </a:solidFill>
              </a:rPr>
              <a:t>có thể truy cập từ internet </a:t>
            </a:r>
            <a:r>
              <a:rPr lang="vi" sz="1400" dirty="0">
                <a:solidFill>
                  <a:srgbClr val="000000"/>
                </a:solidFill>
              </a:rPr>
              <a:t>– </a:t>
            </a:r>
            <a:r>
              <a:rPr lang="en-US" sz="1400" dirty="0" smtClean="0">
                <a:solidFill>
                  <a:srgbClr val="000000"/>
                </a:solidFill>
              </a:rPr>
              <a:t>Host</a:t>
            </a:r>
            <a:r>
              <a:rPr lang="vi" sz="1400" dirty="0" smtClean="0">
                <a:solidFill>
                  <a:srgbClr val="000000"/>
                </a:solidFill>
              </a:rPr>
              <a:t> </a:t>
            </a:r>
            <a:r>
              <a:rPr lang="vi" sz="1400" dirty="0">
                <a:solidFill>
                  <a:srgbClr val="000000"/>
                </a:solidFill>
              </a:rPr>
              <a:t>phải có địa chỉ IPv4 công cộng, thường được truy cập bằng NAT.</a:t>
            </a:r>
          </a:p>
          <a:p>
            <a:pPr marL="342900" indent="-342900" algn="l">
              <a:buFont typeface="Arial" panose="020B0604020202020204" pitchFamily="34" charset="0"/>
              <a:buChar char="•"/>
            </a:pPr>
            <a:r>
              <a:rPr lang="vi" sz="1400" b="1" dirty="0">
                <a:solidFill>
                  <a:srgbClr val="000000"/>
                </a:solidFill>
              </a:rPr>
              <a:t>Thiết bị trung gian </a:t>
            </a:r>
            <a:r>
              <a:rPr lang="vi" sz="1400" dirty="0">
                <a:solidFill>
                  <a:srgbClr val="000000"/>
                </a:solidFill>
              </a:rPr>
              <a:t>– Thiết bị được gán địa chỉ để quản lý, giám sát và bảo mật mạng.</a:t>
            </a:r>
          </a:p>
          <a:p>
            <a:pPr marL="342900" indent="-342900" algn="l">
              <a:buFont typeface="Arial" panose="020B0604020202020204" pitchFamily="34" charset="0"/>
              <a:buChar char="•"/>
            </a:pPr>
            <a:r>
              <a:rPr lang="vi" sz="1400" b="1" dirty="0">
                <a:solidFill>
                  <a:srgbClr val="000000"/>
                </a:solidFill>
              </a:rPr>
              <a:t>Cổng </a:t>
            </a:r>
            <a:r>
              <a:rPr lang="vi" sz="1400" dirty="0">
                <a:solidFill>
                  <a:srgbClr val="000000"/>
                </a:solidFill>
              </a:rPr>
              <a:t>– Bộ định tuyến và thiết bị tường lửa là cổng cho các </a:t>
            </a:r>
            <a:r>
              <a:rPr lang="en-US" sz="1400" dirty="0" smtClean="0">
                <a:solidFill>
                  <a:srgbClr val="000000"/>
                </a:solidFill>
              </a:rPr>
              <a:t>Host</a:t>
            </a:r>
            <a:r>
              <a:rPr lang="vi" sz="1400" dirty="0" smtClean="0">
                <a:solidFill>
                  <a:srgbClr val="000000"/>
                </a:solidFill>
              </a:rPr>
              <a:t> </a:t>
            </a:r>
            <a:r>
              <a:rPr lang="vi" sz="1400">
                <a:solidFill>
                  <a:srgbClr val="000000"/>
                </a:solidFill>
              </a:rPr>
              <a:t>trong </a:t>
            </a:r>
            <a:r>
              <a:rPr lang="vi" sz="1400" smtClean="0">
                <a:solidFill>
                  <a:srgbClr val="000000"/>
                </a:solidFill>
              </a:rPr>
              <a:t>mạng đó</a:t>
            </a:r>
            <a:r>
              <a:rPr lang="vi" sz="1400" dirty="0">
                <a:solidFill>
                  <a:srgbClr val="000000"/>
                </a:solidFill>
              </a:rPr>
              <a:t>.</a:t>
            </a:r>
          </a:p>
          <a:p>
            <a:pPr marL="342900" indent="-342900" algn="l">
              <a:buFont typeface="Arial" panose="020B0604020202020204" pitchFamily="34" charset="0"/>
              <a:buChar char="•"/>
            </a:pPr>
            <a:endParaRPr lang="en-CA" sz="1600" dirty="0">
              <a:solidFill>
                <a:srgbClr val="000000"/>
              </a:solidFill>
            </a:endParaRPr>
          </a:p>
          <a:p>
            <a:pPr marL="0" indent="0" algn="l"/>
            <a:r>
              <a:rPr lang="vi" sz="1600" dirty="0">
                <a:solidFill>
                  <a:srgbClr val="000000"/>
                </a:solidFill>
              </a:rPr>
              <a:t>Khi phát triển sơ đồ địa chỉ IP, thông thường bạn nên thiết lập một mẫu về cách phân bổ địa chỉ cho từng loại thiết bị.</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thiết kế có cấu trúc </a:t>
            </a:r>
            <a:r>
              <a:rPr lang="en-US" dirty="0"/>
              <a:t/>
            </a:r>
            <a:br>
              <a:rPr lang="en-US" dirty="0"/>
            </a:br>
            <a:r>
              <a:rPr lang="vi" sz="2400" dirty="0"/>
              <a:t>- Thực hành thiết kế và triển khai VLSM</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vi" sz="1600" dirty="0">
                <a:solidFill>
                  <a:srgbClr val="000000"/>
                </a:solidFill>
              </a:rPr>
              <a:t>Trong Packet Tracer này, bạn sẽ làm như sau:</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Kiểm tra các yêu cầu mạng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Thiết kế sơ đồ đánh địa chỉ VLSM</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Gán địa chỉ IP cho thiết bị và xác minh kết nối</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11.10 Thực hành và kiểm tra mô-đun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vi" sz="1600" dirty="0"/>
              <a:t>thiết kế có cấu trúc </a:t>
            </a:r>
            <a:r>
              <a:rPr lang="en-US" dirty="0"/>
              <a:t/>
            </a:r>
            <a:br>
              <a:rPr lang="en-US" dirty="0"/>
            </a:br>
            <a:r>
              <a:rPr lang="vi" sz="2300" dirty="0"/>
              <a:t>– Thiết kế và triển khai sơ đồ địa chỉ VLSM</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vi" sz="1600" dirty="0">
                <a:solidFill>
                  <a:srgbClr val="000000"/>
                </a:solidFill>
              </a:rPr>
              <a:t>Trong Packet Tracer này, bạn sẽ làm như sau:</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Thiết kế sơ đồ địa chỉ IP VLSM theo yêu cầu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Định cấu hình địa chỉ trên thiết </a:t>
            </a:r>
            <a:r>
              <a:rPr lang="vi" sz="1600">
                <a:solidFill>
                  <a:srgbClr val="000000"/>
                </a:solidFill>
              </a:rPr>
              <a:t>bị </a:t>
            </a:r>
            <a:r>
              <a:rPr lang="vi" sz="1600" smtClean="0">
                <a:solidFill>
                  <a:srgbClr val="000000"/>
                </a:solidFill>
              </a:rPr>
              <a:t>mạng và </a:t>
            </a:r>
            <a:r>
              <a:rPr lang="en-US" sz="1600" dirty="0" smtClean="0">
                <a:solidFill>
                  <a:srgbClr val="000000"/>
                </a:solidFill>
              </a:rPr>
              <a:t>Host</a:t>
            </a:r>
            <a:endParaRPr lang="vi"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Xác minh kết nối IP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Khắc phục sự cố kết nối theo yêu cầu.</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vi" dirty="0"/>
              <a:t>Mô-đun 11: Hoạt động (Tiếp theo)</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vi" dirty="0"/>
              <a:t>Những hoạt động nào liên quan đến mô-đun này?</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69754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vi" sz="1200" dirty="0"/>
                        <a:t>Trang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200" dirty="0"/>
                        <a:t>Loại hoạt động</a:t>
                      </a:r>
                    </a:p>
                  </a:txBody>
                  <a:tcPr marL="68580" marR="68580" marT="34290" marB="34290" anchor="ctr"/>
                </a:tc>
                <a:tc>
                  <a:txBody>
                    <a:bodyPr/>
                    <a:lstStyle/>
                    <a:p>
                      <a:r>
                        <a:rPr lang="vi" sz="1200" dirty="0"/>
                        <a:t>Tên hoạt động</a:t>
                      </a:r>
                    </a:p>
                  </a:txBody>
                  <a:tcPr marL="68580" marR="68580" marT="34290" marB="34290" anchor="ctr"/>
                </a:tc>
                <a:tc>
                  <a:txBody>
                    <a:bodyPr/>
                    <a:lstStyle/>
                    <a:p>
                      <a:r>
                        <a:rPr lang="vi" sz="1200" dirty="0"/>
                        <a:t>Không bắt buộc?</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vi" sz="1100" kern="1200" dirty="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Băng hình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smtClean="0">
                          <a:solidFill>
                            <a:schemeClr val="dk1"/>
                          </a:solidFill>
                          <a:latin typeface="+mn-lt"/>
                          <a:ea typeface="+mn-ea"/>
                          <a:cs typeface="+mn-cs"/>
                        </a:rPr>
                        <a:t>Mạng con </a:t>
                      </a:r>
                      <a:r>
                        <a:rPr lang="vi" sz="1100" kern="1200" dirty="0">
                          <a:solidFill>
                            <a:schemeClr val="dk1"/>
                          </a:solidFill>
                          <a:latin typeface="+mn-lt"/>
                          <a:ea typeface="+mn-ea"/>
                          <a:cs typeface="+mn-cs"/>
                        </a:rPr>
                        <a:t>có số ma thuật</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954574810"/>
                  </a:ext>
                </a:extLst>
              </a:tr>
              <a:tr h="350784">
                <a:tc>
                  <a:txBody>
                    <a:bodyPr/>
                    <a:lstStyle/>
                    <a:p>
                      <a:pPr algn="ctr"/>
                      <a:r>
                        <a:rPr lang="vi" sz="1100" kern="1200" dirty="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smtClean="0">
                          <a:solidFill>
                            <a:schemeClr val="dk1"/>
                          </a:solidFill>
                          <a:latin typeface="+mn-lt"/>
                          <a:ea typeface="+mn-ea"/>
                          <a:cs typeface="+mn-cs"/>
                        </a:rPr>
                        <a:t>Mạng con </a:t>
                      </a:r>
                      <a:r>
                        <a:rPr lang="vi" sz="1100" kern="1200">
                          <a:solidFill>
                            <a:schemeClr val="dk1"/>
                          </a:solidFill>
                          <a:latin typeface="+mn-lt"/>
                          <a:ea typeface="+mn-ea"/>
                          <a:cs typeface="+mn-cs"/>
                        </a:rPr>
                        <a:t>một </a:t>
                      </a:r>
                      <a:r>
                        <a:rPr lang="vi" sz="1100" kern="1200" smtClean="0">
                          <a:solidFill>
                            <a:schemeClr val="dk1"/>
                          </a:solidFill>
                          <a:latin typeface="+mn-lt"/>
                          <a:ea typeface="+mn-ea"/>
                          <a:cs typeface="+mn-cs"/>
                        </a:rPr>
                        <a:t>mạng IPv4</a:t>
                      </a:r>
                      <a:endParaRPr lang="vi"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057775100"/>
                  </a:ext>
                </a:extLst>
              </a:tr>
              <a:tr h="350784">
                <a:tc>
                  <a:txBody>
                    <a:bodyPr/>
                    <a:lstStyle/>
                    <a:p>
                      <a:pPr algn="ctr"/>
                      <a:r>
                        <a:rPr lang="vi" sz="1100" kern="1200" dirty="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Băng hình</a:t>
                      </a:r>
                    </a:p>
                  </a:txBody>
                  <a:tcPr marL="68580" marR="68580" marT="34290" marB="34290" anchor="ctr"/>
                </a:tc>
                <a:tc>
                  <a:txBody>
                    <a:bodyPr/>
                    <a:lstStyle/>
                    <a:p>
                      <a:r>
                        <a:rPr lang="vi" sz="1100" kern="1200" smtClean="0">
                          <a:solidFill>
                            <a:schemeClr val="dk1"/>
                          </a:solidFill>
                          <a:latin typeface="+mn-lt"/>
                          <a:ea typeface="+mn-ea"/>
                          <a:cs typeface="+mn-cs"/>
                        </a:rPr>
                        <a:t>Mạng con </a:t>
                      </a:r>
                      <a:r>
                        <a:rPr lang="vi" sz="1100" kern="1200" dirty="0">
                          <a:solidFill>
                            <a:schemeClr val="dk1"/>
                          </a:solidFill>
                          <a:latin typeface="+mn-lt"/>
                          <a:ea typeface="+mn-ea"/>
                          <a:cs typeface="+mn-cs"/>
                        </a:rPr>
                        <a:t>trên nhiều Octet</a:t>
                      </a:r>
                    </a:p>
                  </a:txBody>
                  <a:tcPr marL="68580" marR="68580" marT="34290" marB="34290" anchor="ctr"/>
                </a:tc>
                <a:tc>
                  <a:txBody>
                    <a:bodyPr/>
                    <a:lstStyle/>
                    <a:p>
                      <a:r>
                        <a:rPr lang="vi" sz="1100" kern="120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61874528"/>
                  </a:ext>
                </a:extLst>
              </a:tr>
              <a:tr h="350784">
                <a:tc>
                  <a:txBody>
                    <a:bodyPr/>
                    <a:lstStyle/>
                    <a:p>
                      <a:pPr algn="ctr"/>
                      <a:r>
                        <a:rPr lang="vi" sz="1100" kern="1200" dirty="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Hoạt động</a:t>
                      </a:r>
                    </a:p>
                  </a:txBody>
                  <a:tcPr marL="68580" marR="68580" marT="34290" marB="34290" anchor="ctr"/>
                </a:tc>
                <a:tc>
                  <a:txBody>
                    <a:bodyPr/>
                    <a:lstStyle/>
                    <a:p>
                      <a:r>
                        <a:rPr lang="vi" sz="1100" kern="1200" dirty="0">
                          <a:solidFill>
                            <a:schemeClr val="dk1"/>
                          </a:solidFill>
                          <a:latin typeface="+mn-lt"/>
                          <a:ea typeface="+mn-ea"/>
                          <a:cs typeface="+mn-cs"/>
                        </a:rPr>
                        <a:t>Tính toán </a:t>
                      </a:r>
                      <a:r>
                        <a:rPr lang="en-US" sz="1100" kern="1200" dirty="0" smtClean="0">
                          <a:solidFill>
                            <a:schemeClr val="dk1"/>
                          </a:solidFill>
                          <a:latin typeface="+mn-lt"/>
                          <a:ea typeface="+mn-ea"/>
                          <a:cs typeface="+mn-cs"/>
                        </a:rPr>
                        <a:t>subnet mark</a:t>
                      </a:r>
                      <a:endParaRPr lang="vi" sz="1100" kern="1200" dirty="0">
                        <a:solidFill>
                          <a:schemeClr val="dk1"/>
                        </a:solidFill>
                        <a:latin typeface="+mn-lt"/>
                        <a:ea typeface="+mn-ea"/>
                        <a:cs typeface="+mn-cs"/>
                      </a:endParaRPr>
                    </a:p>
                  </a:txBody>
                  <a:tcPr marL="68580" marR="68580" marT="34290" marB="34290" anchor="ctr"/>
                </a:tc>
                <a:tc>
                  <a:txBody>
                    <a:bodyPr/>
                    <a:lstStyle/>
                    <a:p>
                      <a:r>
                        <a:rPr lang="vi" sz="1100" kern="120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36677826"/>
                  </a:ext>
                </a:extLst>
              </a:tr>
              <a:tr h="350784">
                <a:tc>
                  <a:txBody>
                    <a:bodyPr/>
                    <a:lstStyle/>
                    <a:p>
                      <a:pPr algn="ctr"/>
                      <a:r>
                        <a:rPr lang="vi" sz="1100" kern="1200" dirty="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phòng thí nghiệm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Tính </a:t>
                      </a:r>
                      <a:r>
                        <a:rPr lang="vi" sz="1100" kern="1200">
                          <a:solidFill>
                            <a:schemeClr val="dk1"/>
                          </a:solidFill>
                          <a:latin typeface="+mn-lt"/>
                          <a:ea typeface="+mn-ea"/>
                          <a:cs typeface="+mn-cs"/>
                        </a:rPr>
                        <a:t>toán </a:t>
                      </a:r>
                      <a:r>
                        <a:rPr lang="vi" sz="1100" kern="1200" smtClean="0">
                          <a:solidFill>
                            <a:schemeClr val="dk1"/>
                          </a:solidFill>
                          <a:latin typeface="+mn-lt"/>
                          <a:ea typeface="+mn-ea"/>
                          <a:cs typeface="+mn-cs"/>
                        </a:rPr>
                        <a:t>mạng con </a:t>
                      </a:r>
                      <a:r>
                        <a:rPr lang="vi" sz="1100" kern="1200" dirty="0">
                          <a:solidFill>
                            <a:schemeClr val="dk1"/>
                          </a:solidFill>
                          <a:latin typeface="+mn-lt"/>
                          <a:ea typeface="+mn-ea"/>
                          <a:cs typeface="+mn-cs"/>
                        </a:rPr>
                        <a:t>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vi" sz="1100" kern="1200" dirty="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Hoạt động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Xác định số lượng bit cần mượn</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vi" sz="1100" kern="1200" dirty="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Kịch bản chia nhỏ</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vi" sz="1100" kern="1200" dirty="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Băng hình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Khái niệm cơ bản về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4005649858"/>
                  </a:ext>
                </a:extLst>
              </a:tr>
              <a:tr h="350784">
                <a:tc>
                  <a:txBody>
                    <a:bodyPr/>
                    <a:lstStyle/>
                    <a:p>
                      <a:pPr algn="ctr"/>
                      <a:r>
                        <a:rPr lang="vi" sz="1100" kern="1200" dirty="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Băng hình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Ví dụ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thiết kế có cấu trúc </a:t>
            </a:r>
            <a:r>
              <a:rPr lang="en-US" dirty="0"/>
              <a:t/>
            </a:r>
            <a:br>
              <a:rPr lang="en-US" dirty="0"/>
            </a:br>
            <a:r>
              <a:rPr lang="vi" sz="2400" dirty="0"/>
              <a:t>- Thiết kế và triển khai sơ đồ địa chỉ VLSM</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vi" sz="1600" dirty="0">
                <a:solidFill>
                  <a:srgbClr val="000000"/>
                </a:solidFill>
              </a:rPr>
              <a:t>Trong phòng thí nghiệm này, bạn sẽ hoàn thành các mục tiêu sau:</a:t>
            </a:r>
          </a:p>
          <a:p>
            <a:pPr marL="0" indent="0" algn="l"/>
            <a:endParaRPr lang="en-CA" sz="1600" dirty="0">
              <a:solidFill>
                <a:srgbClr val="000000"/>
              </a:solidFill>
            </a:endParaRPr>
          </a:p>
          <a:p>
            <a:pPr marL="342900" indent="-342900" algn="l">
              <a:buFont typeface="Arial" panose="020B0604020202020204" pitchFamily="34" charset="0"/>
              <a:buChar char="•"/>
            </a:pPr>
            <a:r>
              <a:rPr lang="vi" sz="1600" dirty="0">
                <a:solidFill>
                  <a:srgbClr val="000000"/>
                </a:solidFill>
              </a:rPr>
              <a:t>Kiểm tra yêu cầu mạng</a:t>
            </a:r>
          </a:p>
          <a:p>
            <a:pPr marL="342900" indent="-342900" algn="l">
              <a:buFont typeface="Arial" panose="020B0604020202020204" pitchFamily="34" charset="0"/>
              <a:buChar char="•"/>
            </a:pPr>
            <a:r>
              <a:rPr lang="vi" sz="1600" dirty="0">
                <a:solidFill>
                  <a:srgbClr val="000000"/>
                </a:solidFill>
              </a:rPr>
              <a:t>Thiết kế sơ đồ địa chỉ VLSM</a:t>
            </a:r>
          </a:p>
          <a:p>
            <a:pPr marL="342900" indent="-342900" algn="l">
              <a:buFont typeface="Arial" panose="020B0604020202020204" pitchFamily="34" charset="0"/>
              <a:buChar char="•"/>
            </a:pPr>
            <a:r>
              <a:rPr lang="vi" sz="1600" dirty="0">
                <a:solidFill>
                  <a:srgbClr val="000000"/>
                </a:solidFill>
              </a:rPr>
              <a:t>Cáp và cấu </a:t>
            </a:r>
            <a:r>
              <a:rPr lang="vi" sz="1600">
                <a:solidFill>
                  <a:srgbClr val="000000"/>
                </a:solidFill>
              </a:rPr>
              <a:t>hình </a:t>
            </a:r>
            <a:r>
              <a:rPr lang="vi" sz="1600" smtClean="0">
                <a:solidFill>
                  <a:srgbClr val="000000"/>
                </a:solidFill>
              </a:rPr>
              <a:t>mạng IPv4</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mô-đun và bài kiểm tra </a:t>
            </a:r>
            <a:r>
              <a:rPr lang="en-US" dirty="0">
                <a:latin typeface="Arial" charset="0"/>
              </a:rPr>
              <a:t/>
            </a:r>
            <a:br>
              <a:rPr lang="en-US" dirty="0">
                <a:latin typeface="Arial" charset="0"/>
              </a:rPr>
            </a:br>
            <a:r>
              <a:rPr lang="vi" dirty="0">
                <a:latin typeface="Arial" charset="0"/>
              </a:rPr>
              <a:t>Tôi đã học được gì trong mô-đun này?</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vi" sz="1600" dirty="0"/>
              <a:t>Cấu trúc địa chỉ IP bao gồm địa chỉ </a:t>
            </a:r>
            <a:r>
              <a:rPr lang="vi" sz="1600" dirty="0" smtClean="0"/>
              <a:t>mạng phân </a:t>
            </a:r>
            <a:r>
              <a:rPr lang="vi" sz="1600" dirty="0"/>
              <a:t>cấp 32 bit xác định </a:t>
            </a:r>
            <a:r>
              <a:rPr lang="vi" sz="1600" dirty="0" smtClean="0"/>
              <a:t>mạng và </a:t>
            </a:r>
            <a:r>
              <a:rPr lang="vi" sz="1600" dirty="0"/>
              <a:t>phần </a:t>
            </a:r>
            <a:r>
              <a:rPr lang="en-US" sz="1600" dirty="0" smtClean="0"/>
              <a:t>Host</a:t>
            </a:r>
            <a:r>
              <a:rPr lang="vi" sz="1600" dirty="0" smtClean="0"/>
              <a:t>. </a:t>
            </a:r>
            <a:r>
              <a:rPr lang="vi" sz="1600" dirty="0"/>
              <a:t>Các thiết bị </a:t>
            </a:r>
            <a:r>
              <a:rPr lang="vi" sz="1600" dirty="0" smtClean="0"/>
              <a:t>mạng sử </a:t>
            </a:r>
            <a:r>
              <a:rPr lang="vi" sz="1600" dirty="0"/>
              <a:t>dụng quy trình được gọi là ANDing bằng cách sử dụng địa chỉ IP và </a:t>
            </a:r>
            <a:r>
              <a:rPr lang="en-US" sz="1600" dirty="0" smtClean="0"/>
              <a:t>subnet mark</a:t>
            </a:r>
            <a:r>
              <a:rPr lang="vi" sz="1600" dirty="0" smtClean="0"/>
              <a:t>liên </a:t>
            </a:r>
            <a:r>
              <a:rPr lang="vi" sz="1600" dirty="0"/>
              <a:t>quan để xác định các phần </a:t>
            </a:r>
            <a:r>
              <a:rPr lang="vi" sz="1600" dirty="0" smtClean="0"/>
              <a:t>mạng và </a:t>
            </a:r>
            <a:r>
              <a:rPr lang="en-US" sz="1600" dirty="0" smtClean="0"/>
              <a:t>Host</a:t>
            </a:r>
            <a:r>
              <a:rPr lang="vi" sz="1600" dirty="0" smtClean="0"/>
              <a:t>.</a:t>
            </a:r>
            <a:endParaRPr lang="vi" sz="1600" dirty="0"/>
          </a:p>
          <a:p>
            <a:pPr marL="182563" indent="-166688">
              <a:spcBef>
                <a:spcPts val="300"/>
              </a:spcBef>
              <a:spcAft>
                <a:spcPts val="300"/>
              </a:spcAft>
              <a:buFont typeface="Arial" panose="020B0604020202020204" pitchFamily="34" charset="0"/>
              <a:buChar char="•"/>
            </a:pPr>
            <a:r>
              <a:rPr lang="vi" sz="1600" dirty="0"/>
              <a:t>Các gói IPv4 đích có thể là unicast, Broadcast và Multicast.</a:t>
            </a:r>
          </a:p>
          <a:p>
            <a:pPr marL="182563" indent="-166688">
              <a:spcBef>
                <a:spcPts val="300"/>
              </a:spcBef>
              <a:spcAft>
                <a:spcPts val="300"/>
              </a:spcAft>
              <a:buFont typeface="Arial" panose="020B0604020202020204" pitchFamily="34" charset="0"/>
              <a:buChar char="•"/>
            </a:pPr>
            <a:r>
              <a:rPr lang="vi" sz="1600" dirty="0"/>
              <a:t>Có các địa chỉ IP có thể định tuyến toàn cầu do IANA chỉ định và có ba dải địa chỉ </a:t>
            </a:r>
            <a:r>
              <a:rPr lang="vi" sz="1600" dirty="0" smtClean="0"/>
              <a:t>mạng IP </a:t>
            </a:r>
            <a:r>
              <a:rPr lang="vi" sz="1600" dirty="0"/>
              <a:t>riêng không thể định tuyến trên toàn cầu nhưng có thể được sử dụng trên tất cả các </a:t>
            </a:r>
            <a:r>
              <a:rPr lang="vi" sz="1600" dirty="0" smtClean="0"/>
              <a:t>mạng riêng </a:t>
            </a:r>
            <a:r>
              <a:rPr lang="vi" sz="1600" dirty="0"/>
              <a:t>nội bộ.</a:t>
            </a:r>
          </a:p>
          <a:p>
            <a:pPr marL="182563" indent="-166688">
              <a:spcBef>
                <a:spcPts val="300"/>
              </a:spcBef>
              <a:spcAft>
                <a:spcPts val="300"/>
              </a:spcAft>
              <a:buFont typeface="Arial" panose="020B0604020202020204" pitchFamily="34" charset="0"/>
              <a:buChar char="•"/>
            </a:pPr>
            <a:r>
              <a:rPr lang="vi" sz="1600" dirty="0"/>
              <a:t>Giảm miền quảng bá lớn bằng cách sử dụng </a:t>
            </a:r>
            <a:r>
              <a:rPr lang="vi" sz="1600" dirty="0" smtClean="0"/>
              <a:t>mạng con </a:t>
            </a:r>
            <a:r>
              <a:rPr lang="vi" sz="1600" dirty="0"/>
              <a:t>để tạo miền quảng bá nhỏ hơn, giảm lưu lượng </a:t>
            </a:r>
            <a:r>
              <a:rPr lang="vi" sz="1600" dirty="0" smtClean="0"/>
              <a:t>mạng tổng </a:t>
            </a:r>
            <a:r>
              <a:rPr lang="vi" sz="1600" dirty="0"/>
              <a:t>thể và cải thiện hiệu suất mạng.</a:t>
            </a:r>
          </a:p>
          <a:p>
            <a:pPr marL="182563" indent="-166688">
              <a:spcBef>
                <a:spcPts val="300"/>
              </a:spcBef>
              <a:spcAft>
                <a:spcPts val="300"/>
              </a:spcAft>
              <a:buFont typeface="Arial" panose="020B0604020202020204" pitchFamily="34" charset="0"/>
              <a:buChar char="•"/>
            </a:pPr>
            <a:r>
              <a:rPr lang="vi" sz="1600" dirty="0"/>
              <a:t>Tạo </a:t>
            </a:r>
            <a:r>
              <a:rPr lang="vi" sz="1600" dirty="0" smtClean="0"/>
              <a:t>mạng con </a:t>
            </a:r>
            <a:r>
              <a:rPr lang="vi" sz="1600" dirty="0"/>
              <a:t>IPv4 bằng cách sử dụng một hoặc nhiều bit </a:t>
            </a:r>
            <a:r>
              <a:rPr lang="en-US" sz="1600" dirty="0" smtClean="0"/>
              <a:t>Host</a:t>
            </a:r>
            <a:r>
              <a:rPr lang="vi" sz="1600" dirty="0" smtClean="0"/>
              <a:t> </a:t>
            </a:r>
            <a:r>
              <a:rPr lang="vi" sz="1600" dirty="0"/>
              <a:t>làm bit mạng. Tuy nhiên, các </a:t>
            </a:r>
            <a:r>
              <a:rPr lang="vi" sz="1600" dirty="0" smtClean="0"/>
              <a:t>mạng được </a:t>
            </a:r>
            <a:r>
              <a:rPr lang="vi" sz="1600" dirty="0"/>
              <a:t>chia </a:t>
            </a:r>
            <a:r>
              <a:rPr lang="vi" sz="1600" dirty="0" smtClean="0"/>
              <a:t>mạng dễ </a:t>
            </a:r>
            <a:r>
              <a:rPr lang="vi" sz="1600" dirty="0"/>
              <a:t>dàng nhất ở ranh giới octet của /8, /16 và /24.</a:t>
            </a:r>
          </a:p>
          <a:p>
            <a:pPr marL="182563" indent="-166688">
              <a:spcBef>
                <a:spcPts val="300"/>
              </a:spcBef>
              <a:spcAft>
                <a:spcPts val="300"/>
              </a:spcAft>
              <a:buFont typeface="Arial" panose="020B0604020202020204" pitchFamily="34" charset="0"/>
              <a:buChar char="•"/>
            </a:pPr>
            <a:r>
              <a:rPr lang="vi" sz="1600" dirty="0"/>
              <a:t>Các </a:t>
            </a:r>
            <a:r>
              <a:rPr lang="vi" sz="1600" dirty="0" smtClean="0"/>
              <a:t>mạng lớn </a:t>
            </a:r>
            <a:r>
              <a:rPr lang="vi" sz="1600" dirty="0"/>
              <a:t>hơn có thể được chia thành </a:t>
            </a:r>
            <a:r>
              <a:rPr lang="vi" sz="1600" dirty="0" smtClean="0"/>
              <a:t>mạng con </a:t>
            </a:r>
            <a:r>
              <a:rPr lang="vi" sz="1600" dirty="0"/>
              <a:t>ở ranh giới /8 hoặc /16.</a:t>
            </a:r>
          </a:p>
          <a:p>
            <a:pPr marL="182563" indent="-166688">
              <a:spcBef>
                <a:spcPts val="300"/>
              </a:spcBef>
              <a:spcAft>
                <a:spcPts val="300"/>
              </a:spcAft>
              <a:buFont typeface="Arial" panose="020B0604020202020204" pitchFamily="34" charset="0"/>
              <a:buChar char="•"/>
            </a:pPr>
            <a:r>
              <a:rPr lang="vi" sz="1600" dirty="0"/>
              <a:t>Sử dụng VLSM để giảm số lượng địa chỉ </a:t>
            </a:r>
            <a:r>
              <a:rPr lang="en-US" sz="1600" dirty="0" smtClean="0"/>
              <a:t>Host</a:t>
            </a:r>
            <a:r>
              <a:rPr lang="vi" sz="1600" dirty="0" smtClean="0"/>
              <a:t> </a:t>
            </a:r>
            <a:r>
              <a:rPr lang="vi" sz="1600" dirty="0"/>
              <a:t>không được sử dụng trên mỗi </a:t>
            </a:r>
            <a:r>
              <a:rPr lang="vi" sz="1600" dirty="0" smtClean="0"/>
              <a:t>mạng con</a:t>
            </a:r>
            <a:r>
              <a:rPr lang="vi" sz="1600" dirty="0"/>
              <a: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mô-đun và bài kiểm tra </a:t>
            </a:r>
            <a:r>
              <a:rPr lang="en-US" dirty="0">
                <a:latin typeface="Arial" charset="0"/>
              </a:rPr>
              <a:t/>
            </a:r>
            <a:br>
              <a:rPr lang="en-US" dirty="0">
                <a:latin typeface="Arial" charset="0"/>
              </a:rPr>
            </a:br>
            <a:r>
              <a:rPr lang="vi" dirty="0">
                <a:latin typeface="Arial" charset="0"/>
              </a:rPr>
              <a:t>Tôi đã học được gì trong mô-đun này? (Tiếp theo)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vi" sz="1600" dirty="0"/>
              <a:t>VLSM cho phép chia không </a:t>
            </a:r>
            <a:r>
              <a:rPr lang="vi" sz="1600"/>
              <a:t>gian </a:t>
            </a:r>
            <a:r>
              <a:rPr lang="vi" sz="1600" smtClean="0"/>
              <a:t>mạng thành </a:t>
            </a:r>
            <a:r>
              <a:rPr lang="vi" sz="1600" dirty="0"/>
              <a:t>các phần không bằng nhau. Luôn bắt đầu bằng việc đáp ứng các yêu cầu về </a:t>
            </a:r>
            <a:r>
              <a:rPr lang="en-US" sz="1600" dirty="0" smtClean="0"/>
              <a:t>Host</a:t>
            </a:r>
            <a:r>
              <a:rPr lang="vi" sz="1600" dirty="0" smtClean="0"/>
              <a:t> </a:t>
            </a:r>
            <a:r>
              <a:rPr lang="vi" sz="1600"/>
              <a:t>của </a:t>
            </a:r>
            <a:r>
              <a:rPr lang="vi" sz="1600" smtClean="0"/>
              <a:t>mạng con </a:t>
            </a:r>
            <a:r>
              <a:rPr lang="vi" sz="1600" dirty="0"/>
              <a:t>lớn nhất. Tiếp tục </a:t>
            </a:r>
            <a:r>
              <a:rPr lang="vi" sz="1600"/>
              <a:t>chia </a:t>
            </a:r>
            <a:r>
              <a:rPr lang="vi" sz="1600" smtClean="0"/>
              <a:t>mạng con </a:t>
            </a:r>
            <a:r>
              <a:rPr lang="vi" sz="1600" dirty="0"/>
              <a:t>cho đến khi đáp ứng được yêu cầu về </a:t>
            </a:r>
            <a:r>
              <a:rPr lang="en-US" sz="1600" dirty="0" smtClean="0"/>
              <a:t>Host</a:t>
            </a:r>
            <a:r>
              <a:rPr lang="vi" sz="1600" dirty="0" smtClean="0"/>
              <a:t> </a:t>
            </a:r>
            <a:r>
              <a:rPr lang="vi" sz="1600"/>
              <a:t>của </a:t>
            </a:r>
            <a:r>
              <a:rPr lang="vi" sz="1600" smtClean="0"/>
              <a:t>mạng con </a:t>
            </a:r>
            <a:r>
              <a:rPr lang="vi" sz="1600" dirty="0"/>
              <a:t>nhỏ nhất.</a:t>
            </a:r>
          </a:p>
          <a:p>
            <a:pPr marL="182563" indent="-166688">
              <a:spcBef>
                <a:spcPts val="300"/>
              </a:spcBef>
              <a:spcAft>
                <a:spcPts val="300"/>
              </a:spcAft>
              <a:buFont typeface="Arial" panose="020B0604020202020204" pitchFamily="34" charset="0"/>
              <a:buChar char="•"/>
            </a:pPr>
            <a:r>
              <a:rPr lang="vi" sz="1600" dirty="0"/>
              <a:t>Khi thiết kế sơ đồ đánh địa chỉ mạng, hãy xem xét các yêu cầu bên trong, DMZ và bên ngoài. Sử dụng sơ đồ địa chỉ IP nội bộ nhất quán với mẫu thiết lập về cách phân bổ địa chỉ cho từng loại thiết bị.</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vi" sz="1400" dirty="0">
                <a:latin typeface="Arial" charset="0"/>
              </a:rPr>
              <a:t>Mô-đun 11: Địa chỉ IPv4 </a:t>
            </a:r>
            <a:r>
              <a:rPr lang="en-US" dirty="0">
                <a:latin typeface="Arial" charset="0"/>
              </a:rPr>
              <a:t/>
            </a:r>
            <a:br>
              <a:rPr lang="en-US" dirty="0">
                <a:latin typeface="Arial" charset="0"/>
              </a:rPr>
            </a:br>
            <a:r>
              <a:rPr lang="vi" dirty="0">
                <a:latin typeface="Arial" charset="0"/>
              </a:rPr>
              <a:t>Các điều khoản và lệnh mới</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28651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vi" b="0" dirty="0">
                          <a:solidFill>
                            <a:srgbClr val="000000"/>
                          </a:solidFill>
                        </a:rPr>
                        <a:t>độ dài tiền tố</a:t>
                      </a:r>
                    </a:p>
                    <a:p>
                      <a:pPr marL="285750" indent="-285750">
                        <a:buFont typeface="Arial" panose="020B0604020202020204" pitchFamily="34" charset="0"/>
                        <a:buChar char="•"/>
                      </a:pPr>
                      <a:r>
                        <a:rPr lang="vi" b="0" dirty="0">
                          <a:solidFill>
                            <a:srgbClr val="000000"/>
                          </a:solidFill>
                        </a:rPr>
                        <a:t>logic VÀ</a:t>
                      </a:r>
                    </a:p>
                    <a:p>
                      <a:pPr marL="285750" indent="-285750">
                        <a:buFont typeface="Arial" panose="020B0604020202020204" pitchFamily="34" charset="0"/>
                        <a:buChar char="•"/>
                      </a:pPr>
                      <a:r>
                        <a:rPr lang="vi" b="0" dirty="0">
                          <a:solidFill>
                            <a:srgbClr val="000000"/>
                          </a:solidFill>
                        </a:rPr>
                        <a:t>địa chỉ mạng</a:t>
                      </a:r>
                    </a:p>
                    <a:p>
                      <a:pPr marL="285750" indent="-285750">
                        <a:buFont typeface="Arial" panose="020B0604020202020204" pitchFamily="34" charset="0"/>
                        <a:buChar char="•"/>
                      </a:pPr>
                      <a:r>
                        <a:rPr lang="vi" b="0" dirty="0">
                          <a:solidFill>
                            <a:srgbClr val="000000"/>
                          </a:solidFill>
                        </a:rPr>
                        <a:t>địa chỉ quảng bá</a:t>
                      </a:r>
                    </a:p>
                    <a:p>
                      <a:pPr marL="285750" indent="-285750">
                        <a:buFont typeface="Arial" panose="020B0604020202020204" pitchFamily="34" charset="0"/>
                        <a:buChar char="•"/>
                      </a:pPr>
                      <a:r>
                        <a:rPr lang="vi" b="0" dirty="0">
                          <a:solidFill>
                            <a:srgbClr val="000000"/>
                          </a:solidFill>
                        </a:rPr>
                        <a:t>địa chỉ có thể sử dụng đầu tiên</a:t>
                      </a:r>
                    </a:p>
                    <a:p>
                      <a:pPr marL="285750" indent="-285750">
                        <a:buFont typeface="Arial" panose="020B0604020202020204" pitchFamily="34" charset="0"/>
                        <a:buChar char="•"/>
                      </a:pPr>
                      <a:r>
                        <a:rPr lang="vi" b="0" dirty="0">
                          <a:solidFill>
                            <a:srgbClr val="000000"/>
                          </a:solidFill>
                        </a:rPr>
                        <a:t>địa chỉ có thể sử dụng lần cuối</a:t>
                      </a:r>
                    </a:p>
                    <a:p>
                      <a:pPr marL="285750" indent="-285750">
                        <a:buFont typeface="Arial" panose="020B0604020202020204" pitchFamily="34" charset="0"/>
                        <a:buChar char="•"/>
                      </a:pPr>
                      <a:r>
                        <a:rPr lang="vi" b="0" dirty="0">
                          <a:solidFill>
                            <a:srgbClr val="000000"/>
                          </a:solidFill>
                        </a:rPr>
                        <a:t>truyền đơn hướng, phát sóng và đa hướng</a:t>
                      </a:r>
                    </a:p>
                    <a:p>
                      <a:pPr marL="285750" indent="-285750">
                        <a:buFont typeface="Arial" panose="020B0604020202020204" pitchFamily="34" charset="0"/>
                        <a:buChar char="•"/>
                      </a:pPr>
                      <a:r>
                        <a:rPr lang="vi" b="0" dirty="0">
                          <a:solidFill>
                            <a:srgbClr val="000000"/>
                          </a:solidFill>
                        </a:rPr>
                        <a:t>địa chỉ riêng</a:t>
                      </a:r>
                    </a:p>
                    <a:p>
                      <a:pPr marL="285750" indent="-285750">
                        <a:buFont typeface="Arial" panose="020B0604020202020204" pitchFamily="34" charset="0"/>
                        <a:buChar char="•"/>
                      </a:pPr>
                      <a:r>
                        <a:rPr lang="vi" b="0" dirty="0">
                          <a:solidFill>
                            <a:srgbClr val="000000"/>
                          </a:solidFill>
                        </a:rPr>
                        <a:t>địa chỉ công cộng</a:t>
                      </a:r>
                    </a:p>
                    <a:p>
                      <a:pPr marL="285750" indent="-285750">
                        <a:buFont typeface="Arial" panose="020B0604020202020204" pitchFamily="34" charset="0"/>
                        <a:buChar char="•"/>
                      </a:pPr>
                      <a:r>
                        <a:rPr lang="vi" b="0" dirty="0">
                          <a:solidFill>
                            <a:srgbClr val="000000"/>
                          </a:solidFill>
                        </a:rPr>
                        <a:t>Dịch địa chỉ </a:t>
                      </a:r>
                      <a:r>
                        <a:rPr lang="vi" b="0" dirty="0" smtClean="0">
                          <a:solidFill>
                            <a:srgbClr val="000000"/>
                          </a:solidFill>
                        </a:rPr>
                        <a:t>mạng (NAT</a:t>
                      </a:r>
                      <a:r>
                        <a:rPr lang="vi" b="0" dirty="0">
                          <a:solidFill>
                            <a:srgbClr val="000000"/>
                          </a:solidFill>
                        </a:rPr>
                        <a:t>)</a:t>
                      </a:r>
                    </a:p>
                    <a:p>
                      <a:pPr marL="285750" indent="-285750">
                        <a:buFont typeface="Arial" panose="020B0604020202020204" pitchFamily="34" charset="0"/>
                        <a:buChar char="•"/>
                      </a:pPr>
                      <a:r>
                        <a:rPr lang="vi" b="0" dirty="0">
                          <a:solidFill>
                            <a:srgbClr val="000000"/>
                          </a:solidFill>
                        </a:rPr>
                        <a:t>địa chỉ vòng lặp ngược</a:t>
                      </a:r>
                    </a:p>
                    <a:p>
                      <a:pPr marL="285750" indent="-285750">
                        <a:buFont typeface="Arial" panose="020B0604020202020204" pitchFamily="34" charset="0"/>
                        <a:buChar char="•"/>
                      </a:pPr>
                      <a:r>
                        <a:rPr lang="vi" b="0" dirty="0">
                          <a:solidFill>
                            <a:srgbClr val="000000"/>
                          </a:solidFill>
                        </a:rPr>
                        <a:t>Địa chỉ địa chỉ IP riêng tự động (APIPA)</a:t>
                      </a:r>
                    </a:p>
                    <a:p>
                      <a:pPr marL="285750" indent="-285750">
                        <a:buFont typeface="Arial" panose="020B0604020202020204" pitchFamily="34" charset="0"/>
                        <a:buChar char="•"/>
                      </a:pPr>
                      <a:r>
                        <a:rPr lang="vi" b="0" dirty="0">
                          <a:solidFill>
                            <a:srgbClr val="000000"/>
                          </a:solidFill>
                        </a:rPr>
                        <a:t>địa chỉ phân loại (Lớp A, B, C, D và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 b="0" dirty="0">
                          <a:solidFill>
                            <a:srgbClr val="000000"/>
                          </a:solidFill>
                        </a:rPr>
                        <a:t>Cơ quan quản lý số được gán Internet (IANA)</a:t>
                      </a:r>
                    </a:p>
                    <a:p>
                      <a:r>
                        <a:rPr lang="vi" b="0" dirty="0">
                          <a:solidFill>
                            <a:srgbClr val="000000"/>
                          </a:solidFill>
                        </a:rPr>
                        <a:t>Cơ quan đăng ký Internet khu vực (RIR)</a:t>
                      </a:r>
                    </a:p>
                    <a:p>
                      <a:r>
                        <a:rPr lang="vi" b="0" dirty="0">
                          <a:solidFill>
                            <a:srgbClr val="000000"/>
                          </a:solidFill>
                        </a:rPr>
                        <a:t>AfriNIC, APNIC, ARIN, LACNIC và RIPE NCC</a:t>
                      </a:r>
                    </a:p>
                    <a:p>
                      <a:r>
                        <a:rPr lang="vi" b="0" dirty="0">
                          <a:solidFill>
                            <a:srgbClr val="000000"/>
                          </a:solidFill>
                        </a:rPr>
                        <a:t>miền phát sóng</a:t>
                      </a:r>
                    </a:p>
                    <a:p>
                      <a:r>
                        <a:rPr lang="vi" b="0" dirty="0" smtClean="0">
                          <a:solidFill>
                            <a:srgbClr val="000000"/>
                          </a:solidFill>
                        </a:rPr>
                        <a:t>mạng con</a:t>
                      </a:r>
                      <a:endParaRPr lang="vi" b="0" dirty="0">
                        <a:solidFill>
                          <a:srgbClr val="000000"/>
                        </a:solidFill>
                      </a:endParaRPr>
                    </a:p>
                    <a:p>
                      <a:r>
                        <a:rPr lang="vi" b="0" dirty="0">
                          <a:solidFill>
                            <a:srgbClr val="000000"/>
                          </a:solidFill>
                        </a:rPr>
                        <a:t>ranh giới bát tử</a:t>
                      </a:r>
                    </a:p>
                    <a:p>
                      <a:r>
                        <a:rPr lang="en-US" b="0" dirty="0" smtClean="0">
                          <a:solidFill>
                            <a:srgbClr val="000000"/>
                          </a:solidFill>
                        </a:rPr>
                        <a:t>subnet mark</a:t>
                      </a:r>
                      <a:r>
                        <a:rPr lang="vi" b="0" dirty="0" smtClean="0">
                          <a:solidFill>
                            <a:srgbClr val="000000"/>
                          </a:solidFill>
                        </a:rPr>
                        <a:t>có </a:t>
                      </a:r>
                      <a:r>
                        <a:rPr lang="vi" b="0" dirty="0">
                          <a:solidFill>
                            <a:srgbClr val="000000"/>
                          </a:solidFill>
                        </a:rPr>
                        <a:t>độ dài thay đổi (VLSM)</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770273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vi" dirty="0"/>
              <a:t>Mô-đun 11: Hoạt động (Tiếp theo)</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vi" dirty="0"/>
              <a:t>Những hoạt động nào liên quan đến mô-đun này?</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94362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vi" sz="1200" dirty="0"/>
                        <a:t>Trang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200" dirty="0"/>
                        <a:t>Loại hoạt động</a:t>
                      </a:r>
                    </a:p>
                  </a:txBody>
                  <a:tcPr marL="68580" marR="68580" marT="34290" marB="34290" anchor="ctr"/>
                </a:tc>
                <a:tc>
                  <a:txBody>
                    <a:bodyPr/>
                    <a:lstStyle/>
                    <a:p>
                      <a:r>
                        <a:rPr lang="vi" sz="1200" dirty="0"/>
                        <a:t>Tên hoạt động</a:t>
                      </a:r>
                    </a:p>
                  </a:txBody>
                  <a:tcPr marL="68580" marR="68580" marT="34290" marB="34290" anchor="ctr"/>
                </a:tc>
                <a:tc>
                  <a:txBody>
                    <a:bodyPr/>
                    <a:lstStyle/>
                    <a:p>
                      <a:r>
                        <a:rPr lang="vi" sz="1200" dirty="0"/>
                        <a:t>Không bắt buộc?</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vi" sz="1100" kern="1200" dirty="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Hoạt động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Thực hành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vi" sz="1100" kern="1200" dirty="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Thực hành thiết kế và triển khai VLSM</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vi" sz="1100" kern="1200" dirty="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Thiết kế và triển khai sơ đồ địa chỉ VLSM</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noProof="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vi" sz="1100" kern="1200" dirty="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phòng thí nghiệm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kern="1200" dirty="0">
                          <a:solidFill>
                            <a:schemeClr val="dk1"/>
                          </a:solidFill>
                          <a:latin typeface="+mn-lt"/>
                          <a:ea typeface="+mn-ea"/>
                          <a:cs typeface="+mn-cs"/>
                        </a:rPr>
                        <a:t>Thiết kế và triển khai sơ đồ địa chỉ VLSM</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vi" sz="1100" kern="1200" dirty="0">
                          <a:solidFill>
                            <a:schemeClr val="dk1"/>
                          </a:solidFill>
                          <a:latin typeface="+mn-lt"/>
                          <a:ea typeface="+mn-ea"/>
                          <a:cs typeface="+mn-cs"/>
                        </a:rPr>
                        <a:t>Khuyến khích</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11: Các phương pháp thực hành tốt nhất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vi" sz="1600" dirty="0"/>
              <a:t>Trước khi dạy Học phần 11, người hướng dẫn nên:</a:t>
            </a:r>
          </a:p>
          <a:p>
            <a:pPr eaLnBrk="1" hangingPunct="1">
              <a:lnSpc>
                <a:spcPct val="85000"/>
              </a:lnSpc>
              <a:spcBef>
                <a:spcPct val="30000"/>
              </a:spcBef>
              <a:buFont typeface="Arial" panose="020B0604020202020204" pitchFamily="34" charset="0"/>
              <a:buChar char="•"/>
            </a:pPr>
            <a:r>
              <a:rPr lang="vi" sz="1600" dirty="0"/>
              <a:t>Xem lại các hoạt động và đánh giá cho mô-đun này.</a:t>
            </a:r>
          </a:p>
          <a:p>
            <a:pPr eaLnBrk="1" hangingPunct="1">
              <a:lnSpc>
                <a:spcPct val="85000"/>
              </a:lnSpc>
              <a:spcBef>
                <a:spcPct val="30000"/>
              </a:spcBef>
              <a:buFont typeface="Arial" panose="020B0604020202020204" pitchFamily="34" charset="0"/>
              <a:buChar char="•"/>
            </a:pPr>
            <a:r>
              <a:rPr lang="vi" sz="1600" dirty="0"/>
              <a:t>Cố gắng đưa ra càng nhiều câu hỏi càng tốt để thu hút học sinh tham gia khi thuyết trình trên lớp.</a:t>
            </a:r>
          </a:p>
          <a:p>
            <a:pPr marL="0" indent="0" eaLnBrk="1" hangingPunct="1">
              <a:lnSpc>
                <a:spcPct val="85000"/>
              </a:lnSpc>
              <a:spcBef>
                <a:spcPct val="30000"/>
              </a:spcBef>
              <a:buNone/>
            </a:pPr>
            <a:r>
              <a:rPr lang="vi" sz="1600" dirty="0"/>
              <a:t>Chủ đề 11.1</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Làm cách nào để bộ định tuyến xác định phần </a:t>
            </a:r>
            <a:r>
              <a:rPr lang="vi" sz="1600" dirty="0" smtClean="0"/>
              <a:t>mạng và </a:t>
            </a:r>
            <a:r>
              <a:rPr lang="vi" sz="1600" dirty="0"/>
              <a:t>phần </a:t>
            </a:r>
            <a:r>
              <a:rPr lang="en-US" sz="1600" dirty="0" smtClean="0"/>
              <a:t>Host</a:t>
            </a:r>
            <a:r>
              <a:rPr lang="vi" sz="1600" dirty="0" smtClean="0"/>
              <a:t> </a:t>
            </a:r>
            <a:r>
              <a:rPr lang="vi" sz="1600" dirty="0"/>
              <a:t>của địa chỉ IP?</a:t>
            </a:r>
          </a:p>
          <a:p>
            <a:pPr lvl="2">
              <a:lnSpc>
                <a:spcPct val="85000"/>
              </a:lnSpc>
              <a:spcBef>
                <a:spcPct val="30000"/>
              </a:spcBef>
            </a:pPr>
            <a:r>
              <a:rPr lang="vi" sz="1600" dirty="0"/>
              <a:t>Bạn có thể giải thích cách sử dụng </a:t>
            </a:r>
            <a:r>
              <a:rPr lang="en-US" sz="1600" dirty="0" smtClean="0"/>
              <a:t>subnet mark</a:t>
            </a:r>
            <a:r>
              <a:rPr lang="vi" sz="1600" dirty="0" smtClean="0"/>
              <a:t>IPv4 </a:t>
            </a:r>
            <a:r>
              <a:rPr lang="vi" sz="1600" dirty="0"/>
              <a:t>và độ dài tiền tố IPv6 để xác định các phần </a:t>
            </a:r>
            <a:r>
              <a:rPr lang="vi" sz="1600" dirty="0" smtClean="0"/>
              <a:t>mạng và </a:t>
            </a:r>
            <a:r>
              <a:rPr lang="en-US" sz="1600" dirty="0" smtClean="0"/>
              <a:t>Host</a:t>
            </a:r>
            <a:r>
              <a:rPr lang="vi" sz="1600" dirty="0" smtClean="0"/>
              <a:t> </a:t>
            </a:r>
            <a:r>
              <a:rPr lang="vi" sz="1600" dirty="0"/>
              <a:t>bằng quy trình ANDing không.</a:t>
            </a:r>
          </a:p>
          <a:p>
            <a:pPr marL="0" indent="0">
              <a:lnSpc>
                <a:spcPct val="85000"/>
              </a:lnSpc>
              <a:spcBef>
                <a:spcPct val="30000"/>
              </a:spcBef>
              <a:buNone/>
            </a:pPr>
            <a:r>
              <a:rPr lang="vi" sz="1600" dirty="0"/>
              <a:t>Chủ đề 11.2</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Bạn có thể cung cấp một ví dụ về giao tiếp unicast, Broadcast và Multicast không?</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9308558A85974F8D5AC7AB32B790F0" ma:contentTypeVersion="3" ma:contentTypeDescription="Create a new document." ma:contentTypeScope="" ma:versionID="5105956bcc93a48697a03b71042d2873">
  <xsd:schema xmlns:xsd="http://www.w3.org/2001/XMLSchema" xmlns:xs="http://www.w3.org/2001/XMLSchema" xmlns:p="http://schemas.microsoft.com/office/2006/metadata/properties" xmlns:ns2="d5c25a59-83dc-40d5-bf23-3bcf28443085" targetNamespace="http://schemas.microsoft.com/office/2006/metadata/properties" ma:root="true" ma:fieldsID="8e5a8475a8d9e9b66181b7d5d0347e09" ns2:_="">
    <xsd:import namespace="d5c25a59-83dc-40d5-bf23-3bcf2844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25a59-83dc-40d5-bf23-3bcf28443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7659E8-477F-4575-93E6-6E99E8642A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A4242AE-F891-430E-BF9E-BEF62AEB8B6B}">
  <ds:schemaRefs>
    <ds:schemaRef ds:uri="http://schemas.microsoft.com/sharepoint/v3/contenttype/forms"/>
  </ds:schemaRefs>
</ds:datastoreItem>
</file>

<file path=customXml/itemProps3.xml><?xml version="1.0" encoding="utf-8"?>
<ds:datastoreItem xmlns:ds="http://schemas.openxmlformats.org/officeDocument/2006/customXml" ds:itemID="{33350233-05CE-45E3-A5B5-E3ACE85D30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25a59-83dc-40d5-bf23-3bcf28443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11988</TotalTime>
  <Words>7983</Words>
  <Application>Microsoft Office PowerPoint</Application>
  <PresentationFormat>On-screen Show (16:9)</PresentationFormat>
  <Paragraphs>1054</Paragraphs>
  <Slides>75</Slides>
  <Notes>72</Notes>
  <HiddenSlides>13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Mô-đun 11: Đánh địa chỉ IPv4</vt:lpstr>
      <vt:lpstr>Tài liệu dành cho giảng viên – Hướng dẫn lập dàn ý Học phần 11</vt:lpstr>
      <vt:lpstr>Những gì mong đợi trong mô-đun này</vt:lpstr>
      <vt:lpstr>Những gì mong đợi trong Mô-đun này (Tiếp theo)</vt:lpstr>
      <vt:lpstr>Kiểm tra việc hiểu của bạn</vt:lpstr>
      <vt:lpstr>Mô-đun 11: Hoạt động</vt:lpstr>
      <vt:lpstr>Mô-đun 11: Hoạt động (Tiếp theo)</vt:lpstr>
      <vt:lpstr>Mô-đun 11: Hoạt động (Tiếp theo)</vt:lpstr>
      <vt:lpstr>Mô-đun 11: Các phương pháp thực hành tốt nhất</vt:lpstr>
      <vt:lpstr>Mô-đun 11: Các phương pháp thực hành tốt nhất (Tiếp theo)</vt:lpstr>
      <vt:lpstr>Mô-đun 11: Các phương pháp thực hành tốt nhất (Tiếp theo)</vt:lpstr>
      <vt:lpstr>Mô-đun 11: Các phương pháp thực hành tốt nhất (Tiếp theo)</vt:lpstr>
      <vt:lpstr>Mô-đun 11: Các phương pháp thực hành tốt nhất (Tiếp theo)</vt:lpstr>
      <vt:lpstr>Mô-đun 11: Đánh địa chỉ IPv4</vt:lpstr>
      <vt:lpstr>Mục tiêu mô-đun</vt:lpstr>
      <vt:lpstr>11.1 Cấu trúc địa chỉ IPv4 </vt:lpstr>
      <vt:lpstr>Cấu trúc địa chỉ IPv4  Mạng và các phần Host</vt:lpstr>
      <vt:lpstr>Cấu trúc địa chỉ IPv4  subnet mark</vt:lpstr>
      <vt:lpstr>Cấu trúc địa chỉ IPv4  Prefix</vt:lpstr>
      <vt:lpstr>Cấu trúc địa chỉ IPv4  xác định mạng: Logic AND</vt:lpstr>
      <vt:lpstr>cấu trúc địa chỉ IPv4  – Địa chỉ mạng, Host và quảng bá</vt:lpstr>
      <vt:lpstr>Cấu trúc địa chỉ IPv4  Địa chỉ mạng, Host và địa chỉ quảng bá</vt:lpstr>
      <vt:lpstr>Cấu trúc địa chỉ IPv4  Địa chỉ mạng, Host và địa chỉ quảng bá</vt:lpstr>
      <vt:lpstr>11.2 IPv4 Unicast, Broadcast và Multicast</vt:lpstr>
      <vt:lpstr>IPv4 Unicast, Broadcast và Multicast  Unicast</vt:lpstr>
      <vt:lpstr>IPv4 Unicast, Broadcast và Multicast  Broadcast</vt:lpstr>
      <vt:lpstr>IPv4 Unicast, Broadcast và Multicast  Multicast</vt:lpstr>
      <vt:lpstr>11.3 Các loại địa chỉ IPv4</vt:lpstr>
      <vt:lpstr>Các loại địa chỉ IPv4  Địa chỉ IPv4 Public và Private</vt:lpstr>
      <vt:lpstr>Các loại địa chỉ IPv4  định tuyến tới Internet</vt:lpstr>
      <vt:lpstr>Các loại địa chỉ IPv4  Địa chỉ IPv4 sử dụng đặc biệt</vt:lpstr>
      <vt:lpstr>Các loại địa chỉ IPv4  Địa chỉ phân loại kế thừa</vt:lpstr>
      <vt:lpstr>Các loại địa chỉ IPv4  Phân bổ địa chỉ IP</vt:lpstr>
      <vt:lpstr>11.4 Phân đoạn mạng </vt:lpstr>
      <vt:lpstr>Phân đoạn mạng  Miền phát sóng và phân đoạn</vt:lpstr>
      <vt:lpstr>về phân đoạn mạng  với các miền phát sóng lớn</vt:lpstr>
      <vt:lpstr>Lý do phân đoạn mạng </vt:lpstr>
      <vt:lpstr>Lý do phân đoạn mạng </vt:lpstr>
      <vt:lpstr>11.5 Mạng con một mạng IPv4 </vt:lpstr>
      <vt:lpstr>Mạng con Mạng con mạng IPv4  trên ranh giới Octet</vt:lpstr>
      <vt:lpstr>Mạng con Mạng con mạng IPv4  trên ranh giới Octet (Tiếp theo)</vt:lpstr>
      <vt:lpstr>Mạng con Mạng con mạng IPv4  trong ranh giới Octet</vt:lpstr>
      <vt:lpstr>Mạng con một video mạng IPv4  – subnet mark</vt:lpstr>
      <vt:lpstr>Mạng con một video mạng IPv4  – Mạng con có con số kỳ diệu</vt:lpstr>
      <vt:lpstr>Subnet một mạng IPv4  Packet Tracer – Subnet một mạng IPv4</vt:lpstr>
      <vt:lpstr>11.6 Mạng con a Tiền tố gạch chéo 16 và tiền tố gạch chéo 8</vt:lpstr>
      <vt:lpstr>Mạng con a Tiền tố gạch chéo 16 và tiền tố gạch chéo 8  Tạo mạng con có tiền tố gạch chéo 16</vt:lpstr>
      <vt:lpstr>Mạng con a Slash 16 và tiền tố Slash 8  Tạo 100 mạng con với tiền tố Slash 16</vt:lpstr>
      <vt:lpstr>Mạng con a Slash 16 và tiền tố Slash 8  Tạo 1000 mạng con với tiền tố Slash 8</vt:lpstr>
      <vt:lpstr>Mạng con a Slash 16 và Video tiền tố Slash 8  – Mạng con trên nhiều octets</vt:lpstr>
      <vt:lpstr>Mạng con a Slash 16 và Phòng thí nghiệm tiền tố Slash 8  – Tính toán mạng con IPv4</vt:lpstr>
      <vt:lpstr>11.7 Mạng con đáp ứng yêu cầu</vt:lpstr>
      <vt:lpstr>Mạng con đáp ứng yêu cầu  Mạng con riêng tư so với không gian địa chỉ IPv4 công cộng</vt:lpstr>
      <vt:lpstr>Mạng con đáp ứng yêu cầu  Giảm thiểu địa chỉ IPv4 Host không được sử dụng và tối đa hóa mạng con</vt:lpstr>
      <vt:lpstr>Mạng con đáp ứng các yêu cầu  Ví dụ: Mạng con IPv4 hiệu quả</vt:lpstr>
      <vt:lpstr>Mạng con để đáp ứng yêu cầu  Trình theo dõi gói - Kịch bản mạng con</vt:lpstr>
      <vt:lpstr>11.8 VLSM </vt:lpstr>
      <vt:lpstr>VLSM  – Khái niệm cơ bản về VLSM</vt:lpstr>
      <vt:lpstr>VLSM  – Ví dụ về VLSM</vt:lpstr>
      <vt:lpstr>Bảo tồn địa chỉ IPv4 VLSM </vt:lpstr>
      <vt:lpstr>VLSM  (Tiếp theo)</vt:lpstr>
      <vt:lpstr>VLSM  VLSM</vt:lpstr>
      <vt:lpstr>VLSM  VLSM Phân bổ địa chỉ cấu trúc liên kết</vt:lpstr>
      <vt:lpstr>11.9 Thiết kế có cấu trúc </vt:lpstr>
      <vt:lpstr>Thiết kế có cấu trúc  Quy hoạch địa chỉ mạng IPv4</vt:lpstr>
      <vt:lpstr>Thiết kế có cấu trúc  Gán địa chỉ thiết bị</vt:lpstr>
      <vt:lpstr>thiết kế có cấu trúc  - Thực hành thiết kế và triển khai VLSM</vt:lpstr>
      <vt:lpstr>11.10 Thực hành và kiểm tra mô-đun</vt:lpstr>
      <vt:lpstr>thiết kế có cấu trúc  – Thiết kế và triển khai sơ đồ địa chỉ VLSM</vt:lpstr>
      <vt:lpstr>thiết kế có cấu trúc  - Thiết kế và triển khai sơ đồ địa chỉ VLSM</vt:lpstr>
      <vt:lpstr>Thực hành mô-đun và bài kiểm tra  Tôi đã học được gì trong mô-đun này?</vt:lpstr>
      <vt:lpstr>Thực hành mô-đun và bài kiểm tra  Tôi đã học được gì trong mô-đun này? (Tiếp theo)</vt:lpstr>
      <vt:lpstr>Mô-đun 11: Địa chỉ IPv4  Các điều khoản và lệnh mới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hp</cp:lastModifiedBy>
  <cp:revision>315</cp:revision>
  <dcterms:created xsi:type="dcterms:W3CDTF">2019-10-18T06:21:22Z</dcterms:created>
  <dcterms:modified xsi:type="dcterms:W3CDTF">2024-01-26T09:50:00Z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0x010100679308558A85974F8D5AC7AB32B790F0</vt:lpwstr>
  </property>
</Properties>
</file>