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9.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20.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21.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22.xml" ContentType="application/vnd.openxmlformats-officedocument.presentationml.tags+xml"/>
  <Override PartName="/ppt/notesSlides/notesSlide45.xml" ContentType="application/vnd.openxmlformats-officedocument.presentationml.notesSlide+xml"/>
  <Override PartName="/ppt/tags/tag23.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24.xml" ContentType="application/vnd.openxmlformats-officedocument.presentationml.tags+xml"/>
  <Override PartName="/ppt/notesSlides/notesSlide50.xml" ContentType="application/vnd.openxmlformats-officedocument.presentationml.notesSlide+xml"/>
  <Override PartName="/ppt/tags/tag25.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26.xml" ContentType="application/vnd.openxmlformats-officedocument.presentationml.tags+xml"/>
  <Override PartName="/ppt/notesSlides/notesSlide56.xml" ContentType="application/vnd.openxmlformats-officedocument.presentationml.notesSlide+xml"/>
  <Override PartName="/ppt/tags/tag27.xml" ContentType="application/vnd.openxmlformats-officedocument.presentationml.tags+xml"/>
  <Override PartName="/ppt/notesSlides/notesSlide57.xml" ContentType="application/vnd.openxmlformats-officedocument.presentationml.notesSlide+xml"/>
  <Override PartName="/ppt/tags/tag28.xml" ContentType="application/vnd.openxmlformats-officedocument.presentationml.tags+xml"/>
  <Override PartName="/ppt/notesSlides/notesSlide58.xml" ContentType="application/vnd.openxmlformats-officedocument.presentationml.notesSlide+xml"/>
  <Override PartName="/ppt/tags/tag29.xml" ContentType="application/vnd.openxmlformats-officedocument.presentationml.tags+xml"/>
  <Override PartName="/ppt/notesSlides/notesSlide59.xml" ContentType="application/vnd.openxmlformats-officedocument.presentationml.notesSlide+xml"/>
  <Override PartName="/ppt/tags/tag30.xml" ContentType="application/vnd.openxmlformats-officedocument.presentationml.tags+xml"/>
  <Override PartName="/ppt/notesSlides/notesSlide60.xml" ContentType="application/vnd.openxmlformats-officedocument.presentationml.notesSlide+xml"/>
  <Override PartName="/ppt/tags/tag31.xml" ContentType="application/vnd.openxmlformats-officedocument.presentationml.tags+xml"/>
  <Override PartName="/ppt/notesSlides/notesSlide61.xml" ContentType="application/vnd.openxmlformats-officedocument.presentationml.notesSlide+xml"/>
  <Override PartName="/ppt/tags/tag32.xml" ContentType="application/vnd.openxmlformats-officedocument.presentationml.tags+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4"/>
  </p:sldMasterIdLst>
  <p:notesMasterIdLst>
    <p:notesMasterId r:id="rId69"/>
  </p:notesMasterIdLst>
  <p:sldIdLst>
    <p:sldId id="513" r:id="rId5"/>
    <p:sldId id="730" r:id="rId6"/>
    <p:sldId id="1070" r:id="rId7"/>
    <p:sldId id="1071" r:id="rId8"/>
    <p:sldId id="1053" r:id="rId9"/>
    <p:sldId id="763" r:id="rId10"/>
    <p:sldId id="1186" r:id="rId11"/>
    <p:sldId id="1052" r:id="rId12"/>
    <p:sldId id="1069" r:id="rId13"/>
    <p:sldId id="1148" r:id="rId14"/>
    <p:sldId id="1149" r:id="rId15"/>
    <p:sldId id="876" r:id="rId16"/>
    <p:sldId id="860" r:id="rId17"/>
    <p:sldId id="1150" r:id="rId18"/>
    <p:sldId id="759" r:id="rId19"/>
    <p:sldId id="1054" r:id="rId20"/>
    <p:sldId id="1151" r:id="rId21"/>
    <p:sldId id="1056" r:id="rId22"/>
    <p:sldId id="1152" r:id="rId23"/>
    <p:sldId id="1153" r:id="rId24"/>
    <p:sldId id="1154" r:id="rId25"/>
    <p:sldId id="1063" r:id="rId26"/>
    <p:sldId id="1119" r:id="rId27"/>
    <p:sldId id="1155" r:id="rId28"/>
    <p:sldId id="1156" r:id="rId29"/>
    <p:sldId id="1157" r:id="rId30"/>
    <p:sldId id="1158" r:id="rId31"/>
    <p:sldId id="1159" r:id="rId32"/>
    <p:sldId id="1160" r:id="rId33"/>
    <p:sldId id="957" r:id="rId34"/>
    <p:sldId id="1161" r:id="rId35"/>
    <p:sldId id="1162" r:id="rId36"/>
    <p:sldId id="1163" r:id="rId37"/>
    <p:sldId id="1105" r:id="rId38"/>
    <p:sldId id="1164" r:id="rId39"/>
    <p:sldId id="1165" r:id="rId40"/>
    <p:sldId id="1166" r:id="rId41"/>
    <p:sldId id="1167" r:id="rId42"/>
    <p:sldId id="1168" r:id="rId43"/>
    <p:sldId id="1169" r:id="rId44"/>
    <p:sldId id="1170" r:id="rId45"/>
    <p:sldId id="1106" r:id="rId46"/>
    <p:sldId id="1171" r:id="rId47"/>
    <p:sldId id="1172" r:id="rId48"/>
    <p:sldId id="1174" r:id="rId49"/>
    <p:sldId id="1173" r:id="rId50"/>
    <p:sldId id="1184" r:id="rId51"/>
    <p:sldId id="1107" r:id="rId52"/>
    <p:sldId id="1175" r:id="rId53"/>
    <p:sldId id="1176" r:id="rId54"/>
    <p:sldId id="1177" r:id="rId55"/>
    <p:sldId id="1185" r:id="rId56"/>
    <p:sldId id="1104" r:id="rId57"/>
    <p:sldId id="1178" r:id="rId58"/>
    <p:sldId id="1179" r:id="rId59"/>
    <p:sldId id="1180" r:id="rId60"/>
    <p:sldId id="1181" r:id="rId61"/>
    <p:sldId id="1182" r:id="rId62"/>
    <p:sldId id="1064" r:id="rId63"/>
    <p:sldId id="1065" r:id="rId64"/>
    <p:sldId id="958" r:id="rId65"/>
    <p:sldId id="1183" r:id="rId66"/>
    <p:sldId id="874" r:id="rId67"/>
    <p:sldId id="291" r:id="rId68"/>
  </p:sldIdLst>
  <p:sldSz cx="9144000" cy="5143500" type="screen16x9"/>
  <p:notesSz cx="6858000" cy="9144000"/>
  <p:custDataLst>
    <p:tags r:id="rId70"/>
  </p:custDataLst>
  <p:defaultTextStyle>
    <a:defPPr>
      <a:defRPr lang="vi"/>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00"/>
    <a:srgbClr val="E7E9EB"/>
    <a:srgbClr val="592A8A"/>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84371" autoAdjust="0"/>
  </p:normalViewPr>
  <p:slideViewPr>
    <p:cSldViewPr snapToGrid="0" showGuides="1">
      <p:cViewPr varScale="1">
        <p:scale>
          <a:sx n="77" d="100"/>
          <a:sy n="77" d="100"/>
        </p:scale>
        <p:origin x="1020" y="36"/>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 Type="http://schemas.openxmlformats.org/officeDocument/2006/relationships/slide" Target="slides/slide3.xml"/><Relationship Id="rId71"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gs" Target="tags/tag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26/02/2024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Chương trình Học viện Mạng Cisco</a:t>
            </a:r>
          </a:p>
          <a:p>
            <a:r>
              <a:rPr lang="vi" dirty="0"/>
              <a:t>Giới thiệu về Mạng v7.0 (ITN)</a:t>
            </a:r>
          </a:p>
          <a:p>
            <a:r>
              <a:rPr lang="vi" dirty="0"/>
              <a:t>Mô-đun 12: Địa chỉ IPv6</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Chương trình Học viện Mạng Cisco</a:t>
            </a:r>
          </a:p>
          <a:p>
            <a:r>
              <a:rPr lang="vi" dirty="0"/>
              <a:t>Giới thiệu về Mạng v7.0 (ITN)</a:t>
            </a:r>
          </a:p>
          <a:p>
            <a:r>
              <a:rPr lang="vi" dirty="0"/>
              <a:t>Mô-đun 12: Địa chỉ IPv6</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13</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vi" dirty="0"/>
              <a:t>12- Địa chỉ IPv6</a:t>
            </a:r>
          </a:p>
          <a:p>
            <a:pPr>
              <a:buFontTx/>
              <a:buNone/>
            </a:pPr>
            <a:r>
              <a:rPr lang="vi" dirty="0"/>
              <a:t>12.0.2 Tôi sẽ học những gì trong học phần này</a:t>
            </a:r>
          </a:p>
        </p:txBody>
      </p:sp>
    </p:spTree>
    <p:extLst>
      <p:ext uri="{BB962C8B-B14F-4D97-AF65-F5344CB8AC3E}">
        <p14:creationId xmlns:p14="http://schemas.microsoft.com/office/powerpoint/2010/main" val="1734445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14</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vi" dirty="0"/>
              <a:t>12- Địa chỉ IPv6</a:t>
            </a:r>
          </a:p>
          <a:p>
            <a:pPr>
              <a:buFontTx/>
              <a:buNone/>
            </a:pPr>
            <a:r>
              <a:rPr lang="vi" dirty="0"/>
              <a:t>12.0.2 Tôi sẽ học những gì trong học phần này</a:t>
            </a:r>
          </a:p>
          <a:p>
            <a:pPr>
              <a:buFontTx/>
              <a:buNone/>
            </a:pPr>
            <a:endParaRPr lang="en-GB" dirty="0"/>
          </a:p>
        </p:txBody>
      </p:sp>
    </p:spTree>
    <p:extLst>
      <p:ext uri="{BB962C8B-B14F-4D97-AF65-F5344CB8AC3E}">
        <p14:creationId xmlns:p14="http://schemas.microsoft.com/office/powerpoint/2010/main" val="2683436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vi" dirty="0"/>
              <a:t>Địa chỉ 12-IPv6</a:t>
            </a:r>
          </a:p>
          <a:p>
            <a:pPr marL="0" marR="0" lvl="0" indent="0" algn="l" defTabSz="457200" rtl="0" eaLnBrk="1" fontAlgn="auto" latinLnBrk="0" hangingPunct="1">
              <a:lnSpc>
                <a:spcPct val="100000"/>
              </a:lnSpc>
              <a:spcBef>
                <a:spcPts val="0"/>
              </a:spcBef>
              <a:spcAft>
                <a:spcPts val="0"/>
              </a:spcAft>
              <a:buClrTx/>
              <a:buSzTx/>
              <a:buFontTx/>
              <a:buNone/>
              <a:tabLst/>
              <a:defRPr/>
            </a:pPr>
            <a:r>
              <a:rPr lang="vi" dirty="0"/>
              <a:t>12.1 Các vấn đề về IPv4</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12 – Địa chỉ IPv6</a:t>
            </a:r>
          </a:p>
          <a:p>
            <a:r>
              <a:rPr lang="vi" dirty="0"/>
              <a:t>12.1 – Các vấn đề về IPv4</a:t>
            </a:r>
          </a:p>
          <a:p>
            <a:r>
              <a:rPr lang="vi" dirty="0"/>
              <a:t>12.1.1 – Cần có IPv6</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12 – Địa chỉ IPv6</a:t>
            </a:r>
          </a:p>
          <a:p>
            <a:r>
              <a:rPr lang="vi" dirty="0"/>
              <a:t>12.1 – Các vấn đề về IPv4</a:t>
            </a:r>
          </a:p>
          <a:p>
            <a:r>
              <a:rPr lang="vi" dirty="0"/>
              <a:t>12.1.2 – Cùng tồn tại IPv4 và IPv6</a:t>
            </a:r>
          </a:p>
          <a:p>
            <a:r>
              <a:rPr lang="vi" dirty="0"/>
              <a:t>12.1.3 – Kiểm tra hiểu biết của bạn – Các vấn đề về IPv4</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715658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vi" dirty="0"/>
              <a:t>Địa chỉ 12-IPv6</a:t>
            </a:r>
          </a:p>
          <a:p>
            <a:pPr marL="0" marR="0" lvl="0" indent="0" algn="l" defTabSz="457200" rtl="0" eaLnBrk="1" fontAlgn="auto" latinLnBrk="0" hangingPunct="1">
              <a:lnSpc>
                <a:spcPct val="100000"/>
              </a:lnSpc>
              <a:spcBef>
                <a:spcPts val="0"/>
              </a:spcBef>
              <a:spcAft>
                <a:spcPts val="0"/>
              </a:spcAft>
              <a:buClrTx/>
              <a:buSzTx/>
              <a:buFontTx/>
              <a:buNone/>
              <a:tabLst/>
              <a:defRPr/>
            </a:pPr>
            <a:r>
              <a:rPr lang="vi" dirty="0"/>
              <a:t>12.2 Biểu diễn địa chỉ IPv4</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12 – Địa chỉ IPv6</a:t>
            </a:r>
          </a:p>
          <a:p>
            <a:r>
              <a:rPr lang="vi" dirty="0"/>
              <a:t>12.2 – Đại diện địa chỉ IPv6</a:t>
            </a:r>
          </a:p>
          <a:p>
            <a:r>
              <a:rPr lang="vi" dirty="0"/>
              <a:t>12.2.1 – Định dạng địa chỉ IPv6</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4242759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12 – Địa chỉ IPv6</a:t>
            </a:r>
          </a:p>
          <a:p>
            <a:r>
              <a:rPr lang="vi" dirty="0"/>
              <a:t>12.2 – Đại diện địa chỉ IPv6</a:t>
            </a:r>
          </a:p>
          <a:p>
            <a:r>
              <a:rPr lang="vi" dirty="0"/>
              <a:t>12.2.2 – Bỏ số 0 đứng đầu</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034984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12 – Địa chỉ IPv6</a:t>
            </a:r>
          </a:p>
          <a:p>
            <a:r>
              <a:rPr lang="vi" dirty="0"/>
              <a:t>12.2 – Đại diện địa chỉ IPv6</a:t>
            </a:r>
          </a:p>
          <a:p>
            <a:r>
              <a:rPr lang="vi" dirty="0"/>
              <a:t>12.2.2 – Quy tắc 2 – Dấu hai chấm kép</a:t>
            </a:r>
          </a:p>
          <a:p>
            <a:r>
              <a:rPr lang="vi" dirty="0"/>
              <a:t>12.2.4 – Hoạt động – Đại diện địa chỉ IPv6</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586646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vi" dirty="0"/>
              <a:t>Địa chỉ 12-IPv6</a:t>
            </a:r>
          </a:p>
          <a:p>
            <a:pPr marL="0" marR="0" lvl="0" indent="0" algn="l" defTabSz="457200" rtl="0" eaLnBrk="1" fontAlgn="auto" latinLnBrk="0" hangingPunct="1">
              <a:lnSpc>
                <a:spcPct val="100000"/>
              </a:lnSpc>
              <a:spcBef>
                <a:spcPts val="0"/>
              </a:spcBef>
              <a:spcAft>
                <a:spcPts val="0"/>
              </a:spcAft>
              <a:buClrTx/>
              <a:buSzTx/>
              <a:buFontTx/>
              <a:buNone/>
              <a:tabLst/>
              <a:defRPr/>
            </a:pPr>
            <a:r>
              <a:rPr lang="vi" dirty="0"/>
              <a:t>12.2 Các loại địa chỉ IPv4</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977755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12 – Địa chỉ IPv6</a:t>
            </a:r>
          </a:p>
          <a:p>
            <a:r>
              <a:rPr lang="vi" dirty="0"/>
              <a:t>12.3 – Các loại địa chỉ IPv6</a:t>
            </a:r>
          </a:p>
          <a:p>
            <a:r>
              <a:rPr lang="vi" dirty="0"/>
              <a:t>12.3.1 – Unicast, Multicast, Anycast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28440815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12 – Địa chỉ IPv6</a:t>
            </a:r>
          </a:p>
          <a:p>
            <a:r>
              <a:rPr lang="vi" dirty="0"/>
              <a:t>12.3 – Các loại địa chỉ IPv6</a:t>
            </a:r>
          </a:p>
          <a:p>
            <a:r>
              <a:rPr lang="vi" dirty="0"/>
              <a:t>12.3.2 – Độ dài tiền tố IPv6</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923002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12 – Địa chỉ IPv6</a:t>
            </a:r>
          </a:p>
          <a:p>
            <a:r>
              <a:rPr lang="vi" dirty="0"/>
              <a:t>12.3 – Các loại địa chỉ IPv6</a:t>
            </a:r>
          </a:p>
          <a:p>
            <a:r>
              <a:rPr lang="vi" dirty="0"/>
              <a:t>12.3.3 – Các loại địa chỉ unicast IPv6</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283937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12 – Địa chỉ IPv6</a:t>
            </a:r>
          </a:p>
          <a:p>
            <a:r>
              <a:rPr lang="vi" dirty="0"/>
              <a:t>12.3 – Các loại địa chỉ IPv6</a:t>
            </a:r>
          </a:p>
          <a:p>
            <a:r>
              <a:rPr lang="vi" dirty="0"/>
              <a:t>12.3.4 – Lưu ý về địa chỉ cục bộ duy nhất</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288409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12 – Địa chỉ IPv6</a:t>
            </a:r>
          </a:p>
          <a:p>
            <a:r>
              <a:rPr lang="vi" dirty="0"/>
              <a:t>12.3 – Các loại địa chỉ IPv6</a:t>
            </a:r>
          </a:p>
          <a:p>
            <a:r>
              <a:rPr lang="vi" dirty="0"/>
              <a:t>12.3.5 – IPv6 GUA</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8509466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12 – Địa chỉ IPv6</a:t>
            </a:r>
          </a:p>
          <a:p>
            <a:r>
              <a:rPr lang="vi" dirty="0"/>
              <a:t>12.3 – Các loại địa chỉ IPv6</a:t>
            </a:r>
          </a:p>
          <a:p>
            <a:r>
              <a:rPr lang="vi" dirty="0"/>
              <a:t>12.3.5 – Cấu trúc IPv6 GUA</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9203906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12 – Địa chỉ IPv6</a:t>
            </a:r>
          </a:p>
          <a:p>
            <a:r>
              <a:rPr lang="vi" dirty="0"/>
              <a:t>12.3 – Các loại địa chỉ IPv6</a:t>
            </a:r>
          </a:p>
          <a:p>
            <a:r>
              <a:rPr lang="vi" dirty="0"/>
              <a:t>12.3.6 – IPv6 LLA</a:t>
            </a:r>
          </a:p>
          <a:p>
            <a:r>
              <a:rPr lang="vi" dirty="0"/>
              <a:t>12.3.7 – Kiểm tra hiểu biết của bạn – Các loại địa chỉ IPv6</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6617694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vi" dirty="0"/>
              <a:t>Địa chỉ 12-IPv6</a:t>
            </a:r>
          </a:p>
          <a:p>
            <a:pPr marL="0" marR="0" lvl="0" indent="0" algn="l" defTabSz="457200" rtl="0" eaLnBrk="1" fontAlgn="auto" latinLnBrk="0" hangingPunct="1">
              <a:lnSpc>
                <a:spcPct val="100000"/>
              </a:lnSpc>
              <a:spcBef>
                <a:spcPts val="0"/>
              </a:spcBef>
              <a:spcAft>
                <a:spcPts val="0"/>
              </a:spcAft>
              <a:buClrTx/>
              <a:buSzTx/>
              <a:buFontTx/>
              <a:buNone/>
              <a:tabLst/>
              <a:defRPr/>
            </a:pPr>
            <a:r>
              <a:rPr lang="vi" dirty="0"/>
              <a:t>12.4- Cấu hình tĩnh GUA và LLA</a:t>
            </a:r>
          </a:p>
        </p:txBody>
      </p:sp>
      <p:sp>
        <p:nvSpPr>
          <p:cNvPr id="4" name="Slide Number Placeholder 3"/>
          <p:cNvSpPr>
            <a:spLocks noGrp="1"/>
          </p:cNvSpPr>
          <p:nvPr>
            <p:ph type="sldNum" sz="quarter" idx="10"/>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12 – Địa chỉ IPv6</a:t>
            </a:r>
          </a:p>
          <a:p>
            <a:r>
              <a:rPr lang="vi" dirty="0"/>
              <a:t>12.4 – Cấu hình tĩnh GUA và LLA</a:t>
            </a:r>
          </a:p>
          <a:p>
            <a:r>
              <a:rPr lang="vi" dirty="0"/>
              <a:t>12.4.1 – Cấu hình GUA tĩnh trên Bộ định tuyến</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287567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12 – Địa chỉ IPv6</a:t>
            </a:r>
          </a:p>
          <a:p>
            <a:r>
              <a:rPr lang="vi" dirty="0"/>
              <a:t>12.4 – Cấu hình tĩnh GUA và LLA</a:t>
            </a:r>
          </a:p>
          <a:p>
            <a:r>
              <a:rPr lang="vi" dirty="0"/>
              <a:t>12.4.2 – Cấu hình GUA tĩnh trên máy chủ Windows</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902344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12 – Địa chỉ IPv6</a:t>
            </a:r>
          </a:p>
          <a:p>
            <a:r>
              <a:rPr lang="vi" dirty="0"/>
              <a:t>12.4 – Cấu hình tĩnh GUA và LLA</a:t>
            </a:r>
          </a:p>
          <a:p>
            <a:r>
              <a:rPr lang="vi" dirty="0"/>
              <a:t>12.4.3 – Cấu hình GUA tĩnh của địa chỉ Unicast liên kết cục bộ</a:t>
            </a:r>
          </a:p>
          <a:p>
            <a:r>
              <a:rPr lang="vi" dirty="0"/>
              <a:t>12.4.4 – Trình kiểm tra cú pháp – Cấu hình tĩnh GUA và LLA</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8422878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vi" dirty="0"/>
              <a:t>Địa chỉ 12-IPv6</a:t>
            </a:r>
          </a:p>
          <a:p>
            <a:pPr marL="0" marR="0" lvl="0" indent="0" algn="l" defTabSz="457200" rtl="0" eaLnBrk="1" fontAlgn="auto" latinLnBrk="0" hangingPunct="1">
              <a:lnSpc>
                <a:spcPct val="100000"/>
              </a:lnSpc>
              <a:spcBef>
                <a:spcPts val="0"/>
              </a:spcBef>
              <a:spcAft>
                <a:spcPts val="0"/>
              </a:spcAft>
              <a:buClrTx/>
              <a:buSzTx/>
              <a:buFontTx/>
              <a:buNone/>
              <a:tabLst/>
              <a:defRPr/>
            </a:pPr>
            <a:r>
              <a:rPr lang="vi" dirty="0"/>
              <a:t>12.5 Địa chỉ động IPv4 cho GUA IPv6</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8879527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12 – Địa chỉ IPv6</a:t>
            </a:r>
          </a:p>
          <a:p>
            <a:r>
              <a:rPr lang="vi" dirty="0"/>
              <a:t>12.5 – Đánh địa chỉ động cho IPv6 GUA</a:t>
            </a:r>
          </a:p>
          <a:p>
            <a:r>
              <a:rPr lang="vi" dirty="0"/>
              <a:t>12.5.1 – Tin nhắn RS và RA</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9995909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12 – Địa chỉ IPv6</a:t>
            </a:r>
          </a:p>
          <a:p>
            <a:r>
              <a:rPr lang="vi" dirty="0"/>
              <a:t>12.5 – Đánh địa chỉ động cho IPv6 GUA</a:t>
            </a:r>
          </a:p>
          <a:p>
            <a:r>
              <a:rPr lang="vi" dirty="0"/>
              <a:t>12.5.2 – Phương pháp 1: SLAAC</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0257767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12 – Địa chỉ IPv6</a:t>
            </a:r>
          </a:p>
          <a:p>
            <a:r>
              <a:rPr lang="vi" dirty="0"/>
              <a:t>12.5 – Đánh địa chỉ động cho IPv6 GUA</a:t>
            </a:r>
          </a:p>
          <a:p>
            <a:r>
              <a:rPr lang="vi" dirty="0"/>
              <a:t>12.5.3 – Phương pháp 2: SLAAC và DHCP không trạng thái</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15810016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12 – Địa chỉ IPv6</a:t>
            </a:r>
          </a:p>
          <a:p>
            <a:r>
              <a:rPr lang="vi" dirty="0"/>
              <a:t>12.5 – Đánh địa chỉ động cho IPv6 GUA</a:t>
            </a:r>
          </a:p>
          <a:p>
            <a:r>
              <a:rPr lang="vi" dirty="0"/>
              <a:t>12.5.4 – Phương pháp 3: DHCPv6 có trạng thái</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42183672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12 – Địa chỉ IPv6</a:t>
            </a:r>
          </a:p>
          <a:p>
            <a:r>
              <a:rPr lang="vi" dirty="0"/>
              <a:t>12.5 – Đánh địa chỉ động cho IPv6 GUA</a:t>
            </a:r>
          </a:p>
          <a:p>
            <a:r>
              <a:rPr lang="vi" dirty="0"/>
              <a:t>12.5.5 – Quy trình EUI-64 so với được tạo ngẫu nhiên</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5928384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12 – Địa chỉ IPv6</a:t>
            </a:r>
          </a:p>
          <a:p>
            <a:r>
              <a:rPr lang="vi" dirty="0"/>
              <a:t>12.5 – Đánh địa chỉ động cho IPv6 GUA</a:t>
            </a:r>
          </a:p>
          <a:p>
            <a:r>
              <a:rPr lang="vi" dirty="0"/>
              <a:t>12.5.6 – Quy trình EUI-64</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41330758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12 – Địa chỉ IPv6</a:t>
            </a:r>
          </a:p>
          <a:p>
            <a:r>
              <a:rPr lang="vi" dirty="0"/>
              <a:t>12.5 – Đánh địa chỉ động cho IPv6 GUA</a:t>
            </a:r>
          </a:p>
          <a:p>
            <a:r>
              <a:rPr lang="vi" dirty="0"/>
              <a:t>12.5.7 – ID giao diện được tạo ngẫu nhiên</a:t>
            </a:r>
          </a:p>
          <a:p>
            <a:r>
              <a:rPr lang="vi" dirty="0"/>
              <a:t>12.5.8 – Kiểm tra hiểu biết của bạn – Địa chỉ động cho GUA IPv6</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722701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vi" dirty="0"/>
              <a:t>Địa chỉ 12-IPv6</a:t>
            </a:r>
          </a:p>
          <a:p>
            <a:pPr marL="0" marR="0" lvl="0" indent="0" algn="l" defTabSz="457200" rtl="0" eaLnBrk="1" fontAlgn="auto" latinLnBrk="0" hangingPunct="1">
              <a:lnSpc>
                <a:spcPct val="100000"/>
              </a:lnSpc>
              <a:spcBef>
                <a:spcPts val="0"/>
              </a:spcBef>
              <a:spcAft>
                <a:spcPts val="0"/>
              </a:spcAft>
              <a:buClrTx/>
              <a:buSzTx/>
              <a:buFontTx/>
              <a:buNone/>
              <a:tabLst/>
              <a:defRPr/>
            </a:pPr>
            <a:r>
              <a:rPr lang="vi" dirty="0"/>
              <a:t>12.6 Địa chỉ động IPv4 cho LLA IPv6</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4874804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12 – Địa chỉ IPv6</a:t>
            </a:r>
          </a:p>
          <a:p>
            <a:r>
              <a:rPr lang="vi" dirty="0"/>
              <a:t>12.6 – Đánh địa chỉ động cho LLA IPv6</a:t>
            </a:r>
          </a:p>
          <a:p>
            <a:r>
              <a:rPr lang="vi" dirty="0"/>
              <a:t>12.6.1 – LLA động</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20952604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12 – Địa chỉ IPv6</a:t>
            </a:r>
          </a:p>
          <a:p>
            <a:r>
              <a:rPr lang="vi" dirty="0"/>
              <a:t>12.6 – Đánh địa chỉ động cho LLA IPv6</a:t>
            </a:r>
          </a:p>
          <a:p>
            <a:r>
              <a:rPr lang="vi" dirty="0"/>
              <a:t>12.6.2 – LLA động trên Windows</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37059238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12 – Địa chỉ IPv6</a:t>
            </a:r>
          </a:p>
          <a:p>
            <a:r>
              <a:rPr lang="vi" dirty="0"/>
              <a:t>12.6 – Đánh địa chỉ động cho LLA IPv6</a:t>
            </a:r>
          </a:p>
          <a:p>
            <a:r>
              <a:rPr lang="vi" dirty="0"/>
              <a:t>12.6.3 – LLA động trên Bộ định tuyến của Cisco</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14044222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12 – Địa chỉ IPv6</a:t>
            </a:r>
          </a:p>
          <a:p>
            <a:r>
              <a:rPr lang="vi" dirty="0"/>
              <a:t>12.6 – Đánh địa chỉ động cho LLA IPv6</a:t>
            </a:r>
          </a:p>
          <a:p>
            <a:r>
              <a:rPr lang="vi" dirty="0"/>
              <a:t>12.6.4 – Xác minh cấu hình địa chỉ IPv6</a:t>
            </a:r>
          </a:p>
          <a:p>
            <a:r>
              <a:rPr lang="vi" dirty="0"/>
              <a:t>12.6.5 – Trình kiểm tra cú pháp – Xác minh cấu hình địa chỉ IPv6</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4415534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vi" dirty="0"/>
              <a:t>12 – Địa chỉ IPv6</a:t>
            </a:r>
          </a:p>
          <a:p>
            <a:r>
              <a:rPr lang="vi" dirty="0"/>
              <a:t>12.6 – Đánh địa chỉ động cho LLA IPv6</a:t>
            </a:r>
          </a:p>
          <a:p>
            <a:r>
              <a:rPr lang="vi" dirty="0"/>
              <a:t>12.6.6 – Packet Tracer – Định cấu hình địa chỉ IPv6</a:t>
            </a:r>
          </a:p>
        </p:txBody>
      </p:sp>
    </p:spTree>
    <p:extLst>
      <p:ext uri="{BB962C8B-B14F-4D97-AF65-F5344CB8AC3E}">
        <p14:creationId xmlns:p14="http://schemas.microsoft.com/office/powerpoint/2010/main" val="41331227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vi" dirty="0"/>
              <a:t>Địa chỉ 12-IPv6</a:t>
            </a:r>
          </a:p>
          <a:p>
            <a:pPr marL="0" marR="0" lvl="0" indent="0" algn="l" defTabSz="457200" rtl="0" eaLnBrk="1" fontAlgn="auto" latinLnBrk="0" hangingPunct="1">
              <a:lnSpc>
                <a:spcPct val="100000"/>
              </a:lnSpc>
              <a:spcBef>
                <a:spcPts val="0"/>
              </a:spcBef>
              <a:spcAft>
                <a:spcPts val="0"/>
              </a:spcAft>
              <a:buClrTx/>
              <a:buSzTx/>
              <a:buFontTx/>
              <a:buNone/>
              <a:tabLst/>
              <a:defRPr/>
            </a:pPr>
            <a:r>
              <a:rPr lang="vi" dirty="0"/>
              <a:t>12.7 Địa chỉ Multicast IPv4</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37638601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12 – Địa chỉ IPv6</a:t>
            </a:r>
          </a:p>
          <a:p>
            <a:r>
              <a:rPr lang="vi" dirty="0"/>
              <a:t>12.7 – Địa chỉ Multicast IPv6</a:t>
            </a:r>
          </a:p>
          <a:p>
            <a:r>
              <a:rPr lang="vi" dirty="0"/>
              <a:t>12.7.1 – Địa chỉ Multicast IPv6 được chỉ định</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41221853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12 – Địa chỉ IPv6</a:t>
            </a:r>
          </a:p>
          <a:p>
            <a:r>
              <a:rPr lang="vi" dirty="0"/>
              <a:t>12.7 – Địa chỉ Multicast IPv6</a:t>
            </a:r>
          </a:p>
          <a:p>
            <a:r>
              <a:rPr lang="vi" dirty="0"/>
              <a:t>12.7.2 – Địa chỉ Multicast IPv6 nổi tiếng</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31160398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12 – Địa chỉ IPv6</a:t>
            </a:r>
          </a:p>
          <a:p>
            <a:r>
              <a:rPr lang="vi" dirty="0"/>
              <a:t>12.7 – Địa chỉ Multicast IPv6</a:t>
            </a:r>
          </a:p>
          <a:p>
            <a:r>
              <a:rPr lang="vi" dirty="0"/>
              <a:t>12.7.3 – Địa chỉ Multicast IPv6 nút được yêu cầu</a:t>
            </a:r>
          </a:p>
          <a:p>
            <a:r>
              <a:rPr lang="vi" dirty="0"/>
              <a:t>12.7.4 – Lab – Xác định địa chỉ IPv6</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1390937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7</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9325491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vi" dirty="0"/>
              <a:t>12 – Địa chỉ IPv6</a:t>
            </a:r>
          </a:p>
          <a:p>
            <a:r>
              <a:rPr lang="vi" dirty="0"/>
              <a:t>12.7 – Địa chỉ Multicast IPv6</a:t>
            </a:r>
          </a:p>
          <a:p>
            <a:r>
              <a:rPr lang="vi" dirty="0"/>
              <a:t>12.7.4 – Lab – Xác định địa chỉ IPv6</a:t>
            </a:r>
          </a:p>
        </p:txBody>
      </p:sp>
    </p:spTree>
    <p:extLst>
      <p:ext uri="{BB962C8B-B14F-4D97-AF65-F5344CB8AC3E}">
        <p14:creationId xmlns:p14="http://schemas.microsoft.com/office/powerpoint/2010/main" val="18846970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vi" dirty="0"/>
              <a:t>Địa chỉ 12-IPv6</a:t>
            </a:r>
          </a:p>
          <a:p>
            <a:pPr marL="0" marR="0" lvl="0" indent="0" algn="l" defTabSz="457200" rtl="0" eaLnBrk="1" fontAlgn="auto" latinLnBrk="0" hangingPunct="1">
              <a:lnSpc>
                <a:spcPct val="100000"/>
              </a:lnSpc>
              <a:spcBef>
                <a:spcPts val="0"/>
              </a:spcBef>
              <a:spcAft>
                <a:spcPts val="0"/>
              </a:spcAft>
              <a:buClrTx/>
              <a:buSzTx/>
              <a:buFontTx/>
              <a:buNone/>
              <a:tabLst/>
              <a:defRPr/>
            </a:pPr>
            <a:r>
              <a:rPr lang="vi" dirty="0"/>
              <a:t>12.8 Mạng con một mạng IPv6</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18922665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12 – Địa chỉ IPv6</a:t>
            </a:r>
          </a:p>
          <a:p>
            <a:r>
              <a:rPr lang="vi" dirty="0"/>
              <a:t>12.8 – Mạng con một mạng IPv6</a:t>
            </a:r>
          </a:p>
          <a:p>
            <a:r>
              <a:rPr lang="vi" dirty="0"/>
              <a:t>12.8.1 – Mạng con sử dụng ID mạng con</a:t>
            </a:r>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33243683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12 – Địa chỉ IPv6</a:t>
            </a:r>
          </a:p>
          <a:p>
            <a:r>
              <a:rPr lang="vi" dirty="0"/>
              <a:t>12.8 – Mạng con một mạng IPv6</a:t>
            </a:r>
          </a:p>
          <a:p>
            <a:r>
              <a:rPr lang="vi" dirty="0"/>
              <a:t>12.8.2 – Ví dụ về mạng con IPv6</a:t>
            </a:r>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21886132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12 – Địa chỉ IPv6</a:t>
            </a:r>
          </a:p>
          <a:p>
            <a:r>
              <a:rPr lang="vi" dirty="0"/>
              <a:t>12.8 – Mạng con một mạng IPv6</a:t>
            </a:r>
          </a:p>
          <a:p>
            <a:r>
              <a:rPr lang="vi" dirty="0"/>
              <a:t>12.8.3 – Phân bổ mạng con IPv6</a:t>
            </a:r>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65420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12 – Địa chỉ IPv6</a:t>
            </a:r>
          </a:p>
          <a:p>
            <a:r>
              <a:rPr lang="vi" dirty="0"/>
              <a:t>12.8 – Mạng con một mạng IPv6</a:t>
            </a:r>
          </a:p>
          <a:p>
            <a:r>
              <a:rPr lang="vi" dirty="0"/>
              <a:t>12.8.4 – Bộ định tuyến được định cấu hình với mạng con IPv6</a:t>
            </a:r>
          </a:p>
          <a:p>
            <a:r>
              <a:rPr lang="vi" dirty="0"/>
              <a:t>12.8.5 – Kiểm tra hiểu biết của bạn – Mạng con một mạng IPv6</a:t>
            </a:r>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2184871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vi" sz="1200" kern="1200" dirty="0">
                <a:solidFill>
                  <a:schemeClr val="tx1"/>
                </a:solidFill>
                <a:latin typeface="Arial" charset="0"/>
                <a:ea typeface="ＭＳ Ｐゴシック" charset="0"/>
                <a:cs typeface="ＭＳ Ｐゴシック" charset="0"/>
              </a:rPr>
              <a:t>12 – Địa chỉ IPv6</a:t>
            </a:r>
          </a:p>
          <a:p>
            <a:pPr>
              <a:lnSpc>
                <a:spcPct val="80000"/>
              </a:lnSpc>
              <a:buFontTx/>
              <a:buNone/>
            </a:pPr>
            <a:r>
              <a:rPr lang="vi" sz="1200" kern="1200" dirty="0">
                <a:solidFill>
                  <a:schemeClr val="tx1"/>
                </a:solidFill>
                <a:latin typeface="Arial" charset="0"/>
                <a:ea typeface="ＭＳ Ｐゴシック" charset="0"/>
                <a:cs typeface="ＭＳ Ｐゴシック" charset="0"/>
              </a:rPr>
              <a:t>12.9 – Thực hành và kiểm tra mô-đun</a:t>
            </a:r>
          </a:p>
        </p:txBody>
      </p:sp>
      <p:sp>
        <p:nvSpPr>
          <p:cNvPr id="4" name="Slide Number Placeholder 3"/>
          <p:cNvSpPr>
            <a:spLocks noGrp="1"/>
          </p:cNvSpPr>
          <p:nvPr>
            <p:ph type="sldNum" sz="quarter" idx="10"/>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vi" sz="1200" kern="1200" dirty="0">
                <a:solidFill>
                  <a:schemeClr val="tx1"/>
                </a:solidFill>
                <a:latin typeface="Arial" charset="0"/>
                <a:ea typeface="ＭＳ Ｐゴシック" charset="0"/>
                <a:cs typeface="ＭＳ Ｐゴシック" charset="0"/>
              </a:rPr>
              <a:t>12 – Địa chỉ IPv6</a:t>
            </a:r>
          </a:p>
          <a:p>
            <a:pPr>
              <a:lnSpc>
                <a:spcPct val="80000"/>
              </a:lnSpc>
              <a:buFontTx/>
              <a:buNone/>
            </a:pPr>
            <a:r>
              <a:rPr lang="vi" sz="1200" kern="1200" dirty="0">
                <a:solidFill>
                  <a:schemeClr val="tx1"/>
                </a:solidFill>
                <a:latin typeface="Arial" charset="0"/>
                <a:ea typeface="ＭＳ Ｐゴシック" charset="0"/>
                <a:cs typeface="ＭＳ Ｐゴシック" charset="0"/>
              </a:rPr>
              <a:t>12.9 – Thực hành và kiểm tra mô-đun</a:t>
            </a:r>
          </a:p>
          <a:p>
            <a:pPr>
              <a:lnSpc>
                <a:spcPct val="80000"/>
              </a:lnSpc>
              <a:buFontTx/>
              <a:buNone/>
            </a:pPr>
            <a:r>
              <a:rPr lang="vi" sz="1200" b="0" kern="1200" dirty="0">
                <a:solidFill>
                  <a:schemeClr val="tx1"/>
                </a:solidFill>
                <a:latin typeface="Arial" charset="0"/>
                <a:ea typeface="ＭＳ Ｐゴシック" charset="0"/>
              </a:rPr>
              <a:t>12.9.1 – Packet Tracer – Triển khai sơ đồ địa chỉ IPv6 được chia mạng</a:t>
            </a:r>
          </a:p>
        </p:txBody>
      </p:sp>
    </p:spTree>
    <p:extLst>
      <p:ext uri="{BB962C8B-B14F-4D97-AF65-F5344CB8AC3E}">
        <p14:creationId xmlns:p14="http://schemas.microsoft.com/office/powerpoint/2010/main" val="36520394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60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vi" sz="1200" kern="1200" dirty="0">
                <a:solidFill>
                  <a:schemeClr val="tx1"/>
                </a:solidFill>
                <a:latin typeface="Arial" charset="0"/>
                <a:ea typeface="ＭＳ Ｐゴシック" charset="0"/>
                <a:cs typeface="ＭＳ Ｐゴシック" charset="0"/>
              </a:rPr>
              <a:t>12 – Địa chỉ IPv6</a:t>
            </a:r>
          </a:p>
          <a:p>
            <a:pPr>
              <a:lnSpc>
                <a:spcPct val="80000"/>
              </a:lnSpc>
              <a:buFontTx/>
              <a:buNone/>
            </a:pPr>
            <a:r>
              <a:rPr lang="vi" sz="1200" kern="1200" dirty="0">
                <a:solidFill>
                  <a:schemeClr val="tx1"/>
                </a:solidFill>
                <a:latin typeface="Arial" charset="0"/>
                <a:ea typeface="ＭＳ Ｐゴシック" charset="0"/>
                <a:cs typeface="ＭＳ Ｐゴシック" charset="0"/>
              </a:rPr>
              <a:t>12.9 – Thực hành và kiểm tra mô-đun</a:t>
            </a:r>
          </a:p>
          <a:p>
            <a:pPr>
              <a:lnSpc>
                <a:spcPct val="80000"/>
              </a:lnSpc>
              <a:buFontTx/>
              <a:buNone/>
            </a:pPr>
            <a:r>
              <a:rPr lang="vi" sz="1200" b="0" kern="1200" dirty="0">
                <a:solidFill>
                  <a:schemeClr val="tx1"/>
                </a:solidFill>
                <a:latin typeface="Arial" charset="0"/>
                <a:ea typeface="ＭＳ Ｐゴシック" charset="0"/>
              </a:rPr>
              <a:t>12.9.2 – Lab – Định cấu hình địa chỉ IPv6 trên thiết bị mạng</a:t>
            </a:r>
            <a:endParaRPr lang="en-US" dirty="0"/>
          </a:p>
        </p:txBody>
      </p:sp>
    </p:spTree>
    <p:extLst>
      <p:ext uri="{BB962C8B-B14F-4D97-AF65-F5344CB8AC3E}">
        <p14:creationId xmlns:p14="http://schemas.microsoft.com/office/powerpoint/2010/main" val="168164330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vi" dirty="0"/>
              <a:t>12 – Khái niệm mạng WLAN</a:t>
            </a:r>
          </a:p>
          <a:p>
            <a:r>
              <a:rPr lang="vi" dirty="0"/>
              <a:t>12.8 – Thực hành và kiểm tra mô-đun</a:t>
            </a:r>
          </a:p>
          <a:p>
            <a:r>
              <a:rPr lang="vi" dirty="0"/>
              <a:t>12.9.3 – Tôi đã học được gì trong học phần này?</a:t>
            </a:r>
          </a:p>
          <a:p>
            <a:r>
              <a:rPr lang="vi" dirty="0"/>
              <a:t>12.9.4 – Câu hỏi mô-đun – Địa chỉ IPv6</a:t>
            </a:r>
          </a:p>
        </p:txBody>
      </p:sp>
    </p:spTree>
    <p:extLst>
      <p:ext uri="{BB962C8B-B14F-4D97-AF65-F5344CB8AC3E}">
        <p14:creationId xmlns:p14="http://schemas.microsoft.com/office/powerpoint/2010/main" val="1476824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vi" dirty="0"/>
              <a:t>12 – Khái niệm mạng WLAN</a:t>
            </a:r>
          </a:p>
          <a:p>
            <a:r>
              <a:rPr lang="vi" dirty="0"/>
              <a:t>12.8 – Thực hành và kiểm tra mô-đun</a:t>
            </a:r>
          </a:p>
          <a:p>
            <a:r>
              <a:rPr lang="vi" dirty="0"/>
              <a:t>12.9.3 – Tôi đã học được gì trong học phần này?</a:t>
            </a:r>
          </a:p>
          <a:p>
            <a:r>
              <a:rPr lang="vi" dirty="0"/>
              <a:t>12.9.4 – Câu hỏi mô-đun – Địa chỉ IPv6</a:t>
            </a:r>
          </a:p>
        </p:txBody>
      </p:sp>
    </p:spTree>
    <p:extLst>
      <p:ext uri="{BB962C8B-B14F-4D97-AF65-F5344CB8AC3E}">
        <p14:creationId xmlns:p14="http://schemas.microsoft.com/office/powerpoint/2010/main" val="166675872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63</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64</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10</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078236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11</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7200403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4.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tags" Target="../tags/tag2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28.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3.xml"/><Relationship Id="rId1" Type="http://schemas.openxmlformats.org/officeDocument/2006/relationships/tags" Target="../tags/tag30.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3.xml"/><Relationship Id="rId1" Type="http://schemas.openxmlformats.org/officeDocument/2006/relationships/tags" Target="../tags/tag31.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0.xml"/><Relationship Id="rId1" Type="http://schemas.openxmlformats.org/officeDocument/2006/relationships/tags" Target="../tags/tag3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vi" dirty="0">
                <a:solidFill>
                  <a:schemeClr val="accent5">
                    <a:lumMod val="40000"/>
                    <a:lumOff val="60000"/>
                  </a:schemeClr>
                </a:solidFill>
              </a:rPr>
              <a:t>Mô-đun 12: Địa chỉ IPv6</a:t>
            </a:r>
          </a:p>
        </p:txBody>
      </p:sp>
      <p:sp>
        <p:nvSpPr>
          <p:cNvPr id="5" name="Text Placeholder 4"/>
          <p:cNvSpPr>
            <a:spLocks noGrp="1"/>
          </p:cNvSpPr>
          <p:nvPr>
            <p:ph type="body" sz="quarter" idx="13"/>
          </p:nvPr>
        </p:nvSpPr>
        <p:spPr>
          <a:xfrm>
            <a:off x="469497" y="3127609"/>
            <a:ext cx="5925246" cy="299001"/>
          </a:xfrm>
        </p:spPr>
        <p:txBody>
          <a:bodyPr/>
          <a:lstStyle/>
          <a:p>
            <a:r>
              <a:rPr lang="vi" dirty="0">
                <a:solidFill>
                  <a:schemeClr val="bg2">
                    <a:lumMod val="40000"/>
                    <a:lumOff val="60000"/>
                  </a:schemeClr>
                </a:solidFill>
              </a:rPr>
              <a:t>Tài liệu dành cho người hướng dẫn</a:t>
            </a:r>
          </a:p>
        </p:txBody>
      </p:sp>
      <p:sp>
        <p:nvSpPr>
          <p:cNvPr id="7" name="Subtitle 6"/>
          <p:cNvSpPr>
            <a:spLocks noGrp="1"/>
          </p:cNvSpPr>
          <p:nvPr>
            <p:ph type="subTitle" idx="1"/>
          </p:nvPr>
        </p:nvSpPr>
        <p:spPr>
          <a:xfrm>
            <a:off x="469497" y="3809526"/>
            <a:ext cx="2368954" cy="902174"/>
          </a:xfrm>
        </p:spPr>
        <p:txBody>
          <a:bodyPr/>
          <a:lstStyle/>
          <a:p>
            <a:r>
              <a:rPr lang="vi" dirty="0">
                <a:solidFill>
                  <a:schemeClr val="accent5">
                    <a:lumMod val="40000"/>
                    <a:lumOff val="60000"/>
                  </a:schemeClr>
                </a:solidFill>
              </a:rPr>
              <a:t>Giới thiệu về Mạng v7.0 (ITN)</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 dirty="0"/>
              <a:t>Mô-đun 12: Các phương pháp thực hành tốt nhất (Tiếp theo)</a:t>
            </a:r>
          </a:p>
        </p:txBody>
      </p:sp>
      <p:sp>
        <p:nvSpPr>
          <p:cNvPr id="11266" name="Rectangle 34"/>
          <p:cNvSpPr>
            <a:spLocks noGrp="1" noChangeArrowheads="1"/>
          </p:cNvSpPr>
          <p:nvPr>
            <p:ph idx="1"/>
          </p:nvPr>
        </p:nvSpPr>
        <p:spPr>
          <a:xfrm>
            <a:off x="145357" y="946788"/>
            <a:ext cx="8853286" cy="4155319"/>
          </a:xfrm>
        </p:spPr>
        <p:txBody>
          <a:bodyPr/>
          <a:lstStyle/>
          <a:p>
            <a:pPr marL="0" indent="0" eaLnBrk="1" hangingPunct="1">
              <a:lnSpc>
                <a:spcPct val="85000"/>
              </a:lnSpc>
              <a:spcBef>
                <a:spcPct val="30000"/>
              </a:spcBef>
              <a:buNone/>
            </a:pPr>
            <a:r>
              <a:rPr lang="vi" sz="1600" dirty="0"/>
              <a:t>Chủ đề 12.5</a:t>
            </a:r>
          </a:p>
          <a:p>
            <a:pPr lvl="1">
              <a:lnSpc>
                <a:spcPct val="85000"/>
              </a:lnSpc>
              <a:spcBef>
                <a:spcPct val="30000"/>
              </a:spcBef>
            </a:pPr>
            <a:r>
              <a:rPr lang="vi" sz="1600" dirty="0"/>
              <a:t>Hỏi học sinh hoặc thảo luận trong lớp</a:t>
            </a:r>
          </a:p>
          <a:p>
            <a:pPr lvl="2">
              <a:lnSpc>
                <a:spcPct val="85000"/>
              </a:lnSpc>
              <a:spcBef>
                <a:spcPct val="30000"/>
              </a:spcBef>
            </a:pPr>
            <a:r>
              <a:rPr lang="vi" sz="1600" dirty="0"/>
              <a:t>Làm việc trên bảng cách chuyển đổi MAC 48 bit thành ID giao diện EUI-64.</a:t>
            </a:r>
          </a:p>
          <a:p>
            <a:pPr lvl="2">
              <a:lnSpc>
                <a:spcPct val="85000"/>
              </a:lnSpc>
              <a:spcBef>
                <a:spcPct val="30000"/>
              </a:spcBef>
            </a:pPr>
            <a:r>
              <a:rPr lang="vi" sz="1600" dirty="0"/>
              <a:t>Thảo luận các tình huống khi SLAAC, DHCP không trạng thái hoặc DHCP có trạng thái sẽ phù hợp.</a:t>
            </a:r>
          </a:p>
          <a:p>
            <a:pPr marL="0" indent="0">
              <a:lnSpc>
                <a:spcPct val="85000"/>
              </a:lnSpc>
              <a:spcBef>
                <a:spcPct val="30000"/>
              </a:spcBef>
              <a:buNone/>
            </a:pPr>
            <a:r>
              <a:rPr lang="vi" sz="1600" dirty="0"/>
              <a:t>Chủ đề 12.6</a:t>
            </a:r>
          </a:p>
          <a:p>
            <a:pPr lvl="1">
              <a:lnSpc>
                <a:spcPct val="85000"/>
              </a:lnSpc>
              <a:spcBef>
                <a:spcPct val="30000"/>
              </a:spcBef>
            </a:pPr>
            <a:r>
              <a:rPr lang="vi" sz="1600" dirty="0"/>
              <a:t>Hỏi học sinh hoặc thảo luận trong lớp</a:t>
            </a:r>
          </a:p>
          <a:p>
            <a:pPr lvl="2">
              <a:lnSpc>
                <a:spcPct val="85000"/>
              </a:lnSpc>
              <a:spcBef>
                <a:spcPct val="30000"/>
              </a:spcBef>
            </a:pPr>
            <a:r>
              <a:rPr lang="vi" sz="1600" dirty="0"/>
              <a:t>Nếu có thể, hãy hiển thị ID giao diện được tạo động trên Windows.</a:t>
            </a:r>
          </a:p>
          <a:p>
            <a:pPr lvl="2">
              <a:lnSpc>
                <a:spcPct val="85000"/>
              </a:lnSpc>
              <a:spcBef>
                <a:spcPct val="30000"/>
              </a:spcBef>
            </a:pPr>
            <a:r>
              <a:rPr lang="vi" sz="1600" dirty="0"/>
              <a:t>Nếu có thể, hãy hiển thị ID giao diện được tạo động trên bộ định tuyến của Cisco.</a:t>
            </a:r>
          </a:p>
          <a:p>
            <a:pPr>
              <a:lnSpc>
                <a:spcPct val="85000"/>
              </a:lnSpc>
              <a:spcBef>
                <a:spcPct val="30000"/>
              </a:spcBef>
            </a:pPr>
            <a:endParaRPr lang="en-US" sz="1400" dirty="0"/>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349989233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 dirty="0"/>
              <a:t>Mô-đun 12: Các phương pháp thực hành tốt nhất (Tiếp theo)</a:t>
            </a:r>
          </a:p>
        </p:txBody>
      </p:sp>
      <p:sp>
        <p:nvSpPr>
          <p:cNvPr id="11266" name="Rectangle 34"/>
          <p:cNvSpPr>
            <a:spLocks noGrp="1" noChangeArrowheads="1"/>
          </p:cNvSpPr>
          <p:nvPr>
            <p:ph idx="1"/>
          </p:nvPr>
        </p:nvSpPr>
        <p:spPr>
          <a:xfrm>
            <a:off x="145357" y="946788"/>
            <a:ext cx="8853286" cy="4155319"/>
          </a:xfrm>
        </p:spPr>
        <p:txBody>
          <a:bodyPr/>
          <a:lstStyle/>
          <a:p>
            <a:pPr marL="0" indent="0" eaLnBrk="1" hangingPunct="1">
              <a:lnSpc>
                <a:spcPct val="85000"/>
              </a:lnSpc>
              <a:spcBef>
                <a:spcPct val="30000"/>
              </a:spcBef>
              <a:buNone/>
            </a:pPr>
            <a:r>
              <a:rPr lang="vi" sz="1600" dirty="0"/>
              <a:t>Chủ đề 12.7</a:t>
            </a:r>
          </a:p>
          <a:p>
            <a:pPr lvl="1">
              <a:lnSpc>
                <a:spcPct val="85000"/>
              </a:lnSpc>
              <a:spcBef>
                <a:spcPct val="30000"/>
              </a:spcBef>
            </a:pPr>
            <a:r>
              <a:rPr lang="vi" sz="1600" dirty="0"/>
              <a:t>Hỏi học sinh hoặc thảo luận trong lớp</a:t>
            </a:r>
          </a:p>
          <a:p>
            <a:pPr lvl="2">
              <a:lnSpc>
                <a:spcPct val="85000"/>
              </a:lnSpc>
              <a:spcBef>
                <a:spcPct val="30000"/>
              </a:spcBef>
            </a:pPr>
            <a:r>
              <a:rPr lang="vi" sz="1600" dirty="0"/>
              <a:t>IPv6 sử dụng multicast như thế nào để thực hiện các chức năng mà IPv4 thực hiện với các chương trình phát sóng?</a:t>
            </a:r>
          </a:p>
          <a:p>
            <a:pPr marL="0" indent="0">
              <a:lnSpc>
                <a:spcPct val="85000"/>
              </a:lnSpc>
              <a:spcBef>
                <a:spcPct val="30000"/>
              </a:spcBef>
              <a:buNone/>
            </a:pPr>
            <a:r>
              <a:rPr lang="vi" sz="1600" dirty="0"/>
              <a:t>Chủ đề 12.8</a:t>
            </a:r>
          </a:p>
          <a:p>
            <a:pPr lvl="1">
              <a:lnSpc>
                <a:spcPct val="85000"/>
              </a:lnSpc>
              <a:spcBef>
                <a:spcPct val="30000"/>
              </a:spcBef>
            </a:pPr>
            <a:r>
              <a:rPr lang="vi" sz="1600" dirty="0"/>
              <a:t>Hỏi học sinh hoặc thảo luận trong lớp</a:t>
            </a:r>
          </a:p>
          <a:p>
            <a:pPr lvl="2">
              <a:lnSpc>
                <a:spcPct val="85000"/>
              </a:lnSpc>
              <a:spcBef>
                <a:spcPct val="30000"/>
              </a:spcBef>
            </a:pPr>
            <a:r>
              <a:rPr lang="vi" sz="1600" dirty="0"/>
              <a:t>Giải quyết các vấn đề về mạng con ví dụ trên bảng. Hiển thị các ví dụ trong các hextet khác nhau.</a:t>
            </a:r>
            <a:endParaRPr lang="en-US" sz="1400" dirty="0"/>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9301753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vi" dirty="0">
                <a:solidFill>
                  <a:schemeClr val="accent5">
                    <a:lumMod val="40000"/>
                    <a:lumOff val="60000"/>
                  </a:schemeClr>
                </a:solidFill>
              </a:rPr>
              <a:t>Mô-đun 12: Địa chỉ IPv6</a:t>
            </a:r>
          </a:p>
        </p:txBody>
      </p:sp>
      <p:sp>
        <p:nvSpPr>
          <p:cNvPr id="7" name="Subtitle 6"/>
          <p:cNvSpPr>
            <a:spLocks noGrp="1"/>
          </p:cNvSpPr>
          <p:nvPr>
            <p:ph type="subTitle" idx="1"/>
          </p:nvPr>
        </p:nvSpPr>
        <p:spPr>
          <a:xfrm>
            <a:off x="469497" y="3809526"/>
            <a:ext cx="2368954" cy="902174"/>
          </a:xfrm>
        </p:spPr>
        <p:txBody>
          <a:bodyPr/>
          <a:lstStyle/>
          <a:p>
            <a:r>
              <a:rPr lang="vi" dirty="0">
                <a:solidFill>
                  <a:schemeClr val="accent5">
                    <a:lumMod val="40000"/>
                    <a:lumOff val="60000"/>
                  </a:schemeClr>
                </a:solidFill>
              </a:rPr>
              <a:t>Giới thiệu về Mạng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vi" dirty="0"/>
              <a:t>Mục tiêu mô-đun</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397762" y="54743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Tiêu đề mô-đun: </a:t>
            </a:r>
            <a:r>
              <a:rPr kumimoji="0" lang="vi"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Địa chỉ IPv6</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Mục tiêu của mô-đun </a:t>
            </a:r>
            <a:r>
              <a:rPr kumimoji="0" lang="vi"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Triển khai sơ đồ địa chỉ IPv6 </a:t>
            </a:r>
            <a:r>
              <a:rPr kumimoji="0" lang="vi"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455F2CA0-8AB1-46F5-A42B-3D4DECC8AA64}"/>
              </a:ext>
            </a:extLst>
          </p:cNvPr>
          <p:cNvGraphicFramePr>
            <a:graphicFrameLocks noGrp="1"/>
          </p:cNvGraphicFramePr>
          <p:nvPr>
            <p:extLst>
              <p:ext uri="{D42A27DB-BD31-4B8C-83A1-F6EECF244321}">
                <p14:modId xmlns:p14="http://schemas.microsoft.com/office/powerpoint/2010/main" val="3361453245"/>
              </p:ext>
            </p:extLst>
          </p:nvPr>
        </p:nvGraphicFramePr>
        <p:xfrm>
          <a:off x="182880" y="1663743"/>
          <a:ext cx="8803178" cy="3488070"/>
        </p:xfrm>
        <a:graphic>
          <a:graphicData uri="http://schemas.openxmlformats.org/drawingml/2006/table">
            <a:tbl>
              <a:tblPr firstRow="1" firstCol="1" bandRow="1">
                <a:tableStyleId>{5C22544A-7EE6-4342-B048-85BDC9FD1C3A}</a:tableStyleId>
              </a:tblPr>
              <a:tblGrid>
                <a:gridCol w="4401589">
                  <a:extLst>
                    <a:ext uri="{9D8B030D-6E8A-4147-A177-3AD203B41FA5}">
                      <a16:colId xmlns:a16="http://schemas.microsoft.com/office/drawing/2014/main" val="1523797708"/>
                    </a:ext>
                  </a:extLst>
                </a:gridCol>
                <a:gridCol w="4401589">
                  <a:extLst>
                    <a:ext uri="{9D8B030D-6E8A-4147-A177-3AD203B41FA5}">
                      <a16:colId xmlns:a16="http://schemas.microsoft.com/office/drawing/2014/main" val="2750207184"/>
                    </a:ext>
                  </a:extLst>
                </a:gridCol>
              </a:tblGrid>
              <a:tr h="419825">
                <a:tc>
                  <a:txBody>
                    <a:bodyPr/>
                    <a:lstStyle/>
                    <a:p>
                      <a:pPr marL="0" marR="0">
                        <a:lnSpc>
                          <a:spcPct val="107000"/>
                        </a:lnSpc>
                        <a:spcBef>
                          <a:spcPts val="0"/>
                        </a:spcBef>
                        <a:spcAft>
                          <a:spcPts val="0"/>
                        </a:spcAft>
                      </a:pPr>
                      <a:r>
                        <a:rPr lang="vi" sz="1050" dirty="0">
                          <a:effectLst/>
                        </a:rPr>
                        <a:t>Tên chủ đề</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 sz="1050" dirty="0">
                          <a:effectLst/>
                        </a:rPr>
                        <a:t>Mục tiêu chủ đề</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638794">
                <a:tc>
                  <a:txBody>
                    <a:bodyPr/>
                    <a:lstStyle/>
                    <a:p>
                      <a:pPr fontAlgn="ctr"/>
                      <a:r>
                        <a:rPr lang="vi" sz="1050" b="0" dirty="0">
                          <a:effectLst/>
                        </a:rPr>
                        <a:t>Các vấn đề về IPv4</a:t>
                      </a:r>
                    </a:p>
                  </a:txBody>
                  <a:tcPr marL="47625" marR="47625" marT="47625" marB="47625" anchor="ctr"/>
                </a:tc>
                <a:tc>
                  <a:txBody>
                    <a:bodyPr/>
                    <a:lstStyle/>
                    <a:p>
                      <a:pPr fontAlgn="ctr"/>
                      <a:r>
                        <a:rPr lang="vi" sz="1050" dirty="0"/>
                        <a:t>Giải thích sự cần thiết của việc đánh địa chỉ IPv6.</a:t>
                      </a:r>
                    </a:p>
                    <a:p>
                      <a:pPr fontAlgn="ctr"/>
                      <a:endParaRPr lang="en-US" sz="1050" b="0" dirty="0">
                        <a:effectLst/>
                      </a:endParaRPr>
                    </a:p>
                  </a:txBody>
                  <a:tcPr marL="47625" marR="47625" marT="47625" marB="47625" anchor="ctr"/>
                </a:tc>
                <a:extLst>
                  <a:ext uri="{0D108BD9-81ED-4DB2-BD59-A6C34878D82A}">
                    <a16:rowId xmlns:a16="http://schemas.microsoft.com/office/drawing/2014/main" val="1646858405"/>
                  </a:ext>
                </a:extLst>
              </a:tr>
              <a:tr h="638794">
                <a:tc>
                  <a:txBody>
                    <a:bodyPr/>
                    <a:lstStyle/>
                    <a:p>
                      <a:pPr fontAlgn="ctr"/>
                      <a:r>
                        <a:rPr lang="vi" sz="1050" b="0" dirty="0"/>
                        <a:t>Đại diện địa chỉ IPv6</a:t>
                      </a:r>
                      <a:endParaRPr lang="en-US" sz="1050" b="0" dirty="0">
                        <a:effectLst/>
                      </a:endParaRPr>
                    </a:p>
                  </a:txBody>
                  <a:tcPr marL="47625" marR="47625" marT="47625" marB="47625" anchor="ctr"/>
                </a:tc>
                <a:tc>
                  <a:txBody>
                    <a:bodyPr/>
                    <a:lstStyle/>
                    <a:p>
                      <a:pPr fontAlgn="ctr"/>
                      <a:r>
                        <a:rPr lang="vi" sz="1050" dirty="0"/>
                        <a:t>Giải thích cách biểu diễn địa chỉ IPv6.</a:t>
                      </a:r>
                    </a:p>
                    <a:p>
                      <a:pPr fontAlgn="ctr"/>
                      <a:endParaRPr lang="en-US" sz="1050" b="0" dirty="0">
                        <a:effectLst/>
                      </a:endParaRPr>
                    </a:p>
                  </a:txBody>
                  <a:tcPr marL="47625" marR="47625" marT="47625" marB="47625" anchor="ctr"/>
                </a:tc>
                <a:extLst>
                  <a:ext uri="{0D108BD9-81ED-4DB2-BD59-A6C34878D82A}">
                    <a16:rowId xmlns:a16="http://schemas.microsoft.com/office/drawing/2014/main" val="3216917477"/>
                  </a:ext>
                </a:extLst>
              </a:tr>
              <a:tr h="638794">
                <a:tc>
                  <a:txBody>
                    <a:bodyPr/>
                    <a:lstStyle/>
                    <a:p>
                      <a:pPr fontAlgn="ctr"/>
                      <a:r>
                        <a:rPr lang="vi" sz="1050" b="0" dirty="0"/>
                        <a:t>Các loại địa chỉ IPv6</a:t>
                      </a:r>
                      <a:endParaRPr lang="en-US" sz="1050" b="0" dirty="0">
                        <a:effectLst/>
                      </a:endParaRPr>
                    </a:p>
                  </a:txBody>
                  <a:tcPr marL="47625" marR="47625" marT="47625" marB="47625" anchor="ctr"/>
                </a:tc>
                <a:tc>
                  <a:txBody>
                    <a:bodyPr/>
                    <a:lstStyle/>
                    <a:p>
                      <a:pPr fontAlgn="ctr"/>
                      <a:r>
                        <a:rPr lang="vi" sz="1050" dirty="0"/>
                        <a:t>So sánh các loại địa chỉ mạng IPv6.</a:t>
                      </a:r>
                    </a:p>
                    <a:p>
                      <a:pPr fontAlgn="ctr"/>
                      <a:endParaRPr lang="en-US" sz="1050" b="0" dirty="0">
                        <a:effectLst/>
                      </a:endParaRPr>
                    </a:p>
                  </a:txBody>
                  <a:tcPr marL="47625" marR="47625" marT="47625" marB="47625" anchor="ctr"/>
                </a:tc>
                <a:extLst>
                  <a:ext uri="{0D108BD9-81ED-4DB2-BD59-A6C34878D82A}">
                    <a16:rowId xmlns:a16="http://schemas.microsoft.com/office/drawing/2014/main" val="223668542"/>
                  </a:ext>
                </a:extLst>
              </a:tr>
              <a:tr h="638794">
                <a:tc>
                  <a:txBody>
                    <a:bodyPr/>
                    <a:lstStyle/>
                    <a:p>
                      <a:pPr fontAlgn="ctr"/>
                      <a:r>
                        <a:rPr lang="vi" sz="1050" b="0" dirty="0"/>
                        <a:t>Cấu hình tĩnh GUA và LLA</a:t>
                      </a:r>
                      <a:endParaRPr lang="en-US" sz="1050" b="0" dirty="0">
                        <a:effectLst/>
                      </a:endParaRPr>
                    </a:p>
                  </a:txBody>
                  <a:tcPr marL="47625" marR="47625" marT="47625" marB="47625" anchor="ctr"/>
                </a:tc>
                <a:tc>
                  <a:txBody>
                    <a:bodyPr/>
                    <a:lstStyle/>
                    <a:p>
                      <a:pPr fontAlgn="ctr"/>
                      <a:r>
                        <a:rPr lang="vi" sz="1050" dirty="0"/>
                        <a:t>Giải thích cách định cấu hình địa chỉ mạng IPv6 unicast </a:t>
                      </a:r>
                      <a:r>
                        <a:rPr lang="en-US" sz="1050" dirty="0" smtClean="0"/>
                        <a:t>Global link-local</a:t>
                      </a:r>
                      <a:endParaRPr lang="en-US" sz="1050" b="0" dirty="0">
                        <a:effectLst/>
                      </a:endParaRPr>
                    </a:p>
                  </a:txBody>
                  <a:tcPr marL="47625" marR="47625" marT="47625" marB="47625" anchor="ctr"/>
                </a:tc>
                <a:extLst>
                  <a:ext uri="{0D108BD9-81ED-4DB2-BD59-A6C34878D82A}">
                    <a16:rowId xmlns:a16="http://schemas.microsoft.com/office/drawing/2014/main" val="1435904258"/>
                  </a:ext>
                </a:extLst>
              </a:tr>
              <a:tr h="513069">
                <a:tc>
                  <a:txBody>
                    <a:bodyPr/>
                    <a:lstStyle/>
                    <a:p>
                      <a:pPr fontAlgn="ctr"/>
                      <a:r>
                        <a:rPr lang="vi" sz="1050" b="0" dirty="0"/>
                        <a:t>Địa chỉ động cho GUA IPv6</a:t>
                      </a:r>
                      <a:endParaRPr lang="en-US" sz="1050" b="0" dirty="0">
                        <a:effectLst/>
                      </a:endParaRPr>
                    </a:p>
                  </a:txBody>
                  <a:tcPr marL="47625" marR="47625" marT="47625" marB="47625" anchor="ctr"/>
                </a:tc>
                <a:tc>
                  <a:txBody>
                    <a:bodyPr/>
                    <a:lstStyle/>
                    <a:p>
                      <a:pPr fontAlgn="ctr"/>
                      <a:r>
                        <a:rPr lang="vi" sz="1050" dirty="0"/>
                        <a:t>Giải thích cách cấu hình động các địa chỉ unicast toàn cầu.</a:t>
                      </a:r>
                      <a:endParaRPr lang="en-US" sz="1050" b="0" dirty="0">
                        <a:effectLst/>
                      </a:endParaRPr>
                    </a:p>
                  </a:txBody>
                  <a:tcPr marL="47625" marR="47625" marT="47625" marB="47625" anchor="ctr"/>
                </a:tc>
                <a:extLst>
                  <a:ext uri="{0D108BD9-81ED-4DB2-BD59-A6C34878D82A}">
                    <a16:rowId xmlns:a16="http://schemas.microsoft.com/office/drawing/2014/main" val="13173721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vi" dirty="0"/>
              <a:t>Mục tiêu mô-đun (tiếp theo)</a:t>
            </a:r>
          </a:p>
        </p:txBody>
      </p:sp>
      <p:sp>
        <p:nvSpPr>
          <p:cNvPr id="6" name="Rectangle 1">
            <a:extLst>
              <a:ext uri="{FF2B5EF4-FFF2-40B4-BE49-F238E27FC236}">
                <a16:creationId xmlns:a16="http://schemas.microsoft.com/office/drawing/2014/main" id="{EF3ABF05-935F-4C72-8377-C67A9CC04DA9}"/>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Tiêu đề mô-đun: </a:t>
            </a:r>
            <a:r>
              <a:rPr kumimoji="0" lang="vi"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Địa chỉ IPv6</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Mục tiêu của mô-đun </a:t>
            </a:r>
            <a:r>
              <a:rPr kumimoji="0" lang="vi"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Triển khai sơ đồ địa chỉ IPv6 </a:t>
            </a:r>
            <a:r>
              <a:rPr kumimoji="0" lang="vi"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455F2CA0-8AB1-46F5-A42B-3D4DECC8AA64}"/>
              </a:ext>
            </a:extLst>
          </p:cNvPr>
          <p:cNvGraphicFramePr>
            <a:graphicFrameLocks noGrp="1"/>
          </p:cNvGraphicFramePr>
          <p:nvPr>
            <p:extLst>
              <p:ext uri="{D42A27DB-BD31-4B8C-83A1-F6EECF244321}">
                <p14:modId xmlns:p14="http://schemas.microsoft.com/office/powerpoint/2010/main" val="3019641484"/>
              </p:ext>
            </p:extLst>
          </p:nvPr>
        </p:nvGraphicFramePr>
        <p:xfrm>
          <a:off x="642616" y="2013235"/>
          <a:ext cx="8293566" cy="2941150"/>
        </p:xfrm>
        <a:graphic>
          <a:graphicData uri="http://schemas.openxmlformats.org/drawingml/2006/table">
            <a:tbl>
              <a:tblPr firstRow="1" firstCol="1" bandRow="1">
                <a:tableStyleId>{5C22544A-7EE6-4342-B048-85BDC9FD1C3A}</a:tableStyleId>
              </a:tblPr>
              <a:tblGrid>
                <a:gridCol w="3438264">
                  <a:extLst>
                    <a:ext uri="{9D8B030D-6E8A-4147-A177-3AD203B41FA5}">
                      <a16:colId xmlns:a16="http://schemas.microsoft.com/office/drawing/2014/main" val="1523797708"/>
                    </a:ext>
                  </a:extLst>
                </a:gridCol>
                <a:gridCol w="4855302">
                  <a:extLst>
                    <a:ext uri="{9D8B030D-6E8A-4147-A177-3AD203B41FA5}">
                      <a16:colId xmlns:a16="http://schemas.microsoft.com/office/drawing/2014/main" val="2750207184"/>
                    </a:ext>
                  </a:extLst>
                </a:gridCol>
              </a:tblGrid>
              <a:tr h="718641">
                <a:tc>
                  <a:txBody>
                    <a:bodyPr/>
                    <a:lstStyle/>
                    <a:p>
                      <a:pPr marL="0" marR="0">
                        <a:lnSpc>
                          <a:spcPct val="107000"/>
                        </a:lnSpc>
                        <a:spcBef>
                          <a:spcPts val="0"/>
                        </a:spcBef>
                        <a:spcAft>
                          <a:spcPts val="0"/>
                        </a:spcAft>
                      </a:pPr>
                      <a:r>
                        <a:rPr lang="vi" sz="1050" dirty="0">
                          <a:effectLst/>
                        </a:rPr>
                        <a:t>Tên chủ đề</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 sz="1050" dirty="0">
                          <a:effectLst/>
                        </a:rPr>
                        <a:t>Mục tiêu chủ đề</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878251">
                <a:tc>
                  <a:txBody>
                    <a:bodyPr/>
                    <a:lstStyle/>
                    <a:p>
                      <a:pPr fontAlgn="ctr"/>
                      <a:r>
                        <a:rPr lang="vi" sz="1050" b="0" dirty="0"/>
                        <a:t>Địa chỉ động cho LLA IPv6</a:t>
                      </a:r>
                      <a:endParaRPr lang="en-US" sz="1050" b="0" dirty="0">
                        <a:effectLst/>
                      </a:endParaRPr>
                    </a:p>
                  </a:txBody>
                  <a:tcPr marL="47625" marR="47625" marT="47625" marB="47625" anchor="ctr"/>
                </a:tc>
                <a:tc>
                  <a:txBody>
                    <a:bodyPr/>
                    <a:lstStyle/>
                    <a:p>
                      <a:pPr fontAlgn="ctr"/>
                      <a:r>
                        <a:rPr lang="vi" sz="1050" dirty="0"/>
                        <a:t>Định cấu hình địa chỉ liên kết cục bộ một cách linh hoạt.</a:t>
                      </a:r>
                      <a:endParaRPr lang="en-US" sz="1050" b="0" dirty="0">
                        <a:effectLst/>
                      </a:endParaRPr>
                    </a:p>
                  </a:txBody>
                  <a:tcPr marL="47625" marR="47625" marT="47625" marB="47625" anchor="ctr"/>
                </a:tc>
                <a:extLst>
                  <a:ext uri="{0D108BD9-81ED-4DB2-BD59-A6C34878D82A}">
                    <a16:rowId xmlns:a16="http://schemas.microsoft.com/office/drawing/2014/main" val="3818444524"/>
                  </a:ext>
                </a:extLst>
              </a:tr>
              <a:tr h="672129">
                <a:tc>
                  <a:txBody>
                    <a:bodyPr/>
                    <a:lstStyle/>
                    <a:p>
                      <a:pPr fontAlgn="ctr"/>
                      <a:r>
                        <a:rPr lang="vi" sz="1050" b="0" dirty="0"/>
                        <a:t>Địa chỉ Multicast IPv6</a:t>
                      </a:r>
                      <a:endParaRPr lang="en-US" sz="1050" b="0" dirty="0">
                        <a:effectLst/>
                      </a:endParaRPr>
                    </a:p>
                  </a:txBody>
                  <a:tcPr marL="47625" marR="47625" marT="47625" marB="47625" anchor="ctr"/>
                </a:tc>
                <a:tc>
                  <a:txBody>
                    <a:bodyPr/>
                    <a:lstStyle/>
                    <a:p>
                      <a:pPr fontAlgn="ctr"/>
                      <a:r>
                        <a:rPr lang="vi" sz="1050" dirty="0"/>
                        <a:t>Xác định địa chỉ IPv6.</a:t>
                      </a:r>
                      <a:endParaRPr lang="en-US" sz="1050" b="0" dirty="0">
                        <a:effectLst/>
                      </a:endParaRPr>
                    </a:p>
                  </a:txBody>
                  <a:tcPr marL="47625" marR="47625" marT="47625" marB="47625" anchor="ctr"/>
                </a:tc>
                <a:extLst>
                  <a:ext uri="{0D108BD9-81ED-4DB2-BD59-A6C34878D82A}">
                    <a16:rowId xmlns:a16="http://schemas.microsoft.com/office/drawing/2014/main" val="1846877670"/>
                  </a:ext>
                </a:extLst>
              </a:tr>
              <a:tr h="672129">
                <a:tc>
                  <a:txBody>
                    <a:bodyPr/>
                    <a:lstStyle/>
                    <a:p>
                      <a:pPr fontAlgn="ctr"/>
                      <a:r>
                        <a:rPr lang="vi" sz="1050" b="0" dirty="0"/>
                        <a:t>Mạng con một mạng IPv6</a:t>
                      </a:r>
                      <a:endParaRPr lang="en-US" sz="1050" b="0" dirty="0">
                        <a:effectLst/>
                      </a:endParaRPr>
                    </a:p>
                  </a:txBody>
                  <a:tcPr marL="47625" marR="47625" marT="47625" marB="47625" anchor="ctr"/>
                </a:tc>
                <a:tc>
                  <a:txBody>
                    <a:bodyPr/>
                    <a:lstStyle/>
                    <a:p>
                      <a:pPr fontAlgn="ctr"/>
                      <a:r>
                        <a:rPr lang="vi" sz="1050" dirty="0"/>
                        <a:t>Triển khai sơ đồ địa chỉ IPv6 được chia mạng con.</a:t>
                      </a:r>
                      <a:endParaRPr lang="en-US" sz="1050" b="0" dirty="0">
                        <a:effectLst/>
                      </a:endParaRPr>
                    </a:p>
                  </a:txBody>
                  <a:tcPr marL="47625" marR="47625" marT="47625" marB="47625" anchor="ctr"/>
                </a:tc>
                <a:extLst>
                  <a:ext uri="{0D108BD9-81ED-4DB2-BD59-A6C34878D82A}">
                    <a16:rowId xmlns:a16="http://schemas.microsoft.com/office/drawing/2014/main" val="3702584445"/>
                  </a:ext>
                </a:extLst>
              </a:tr>
            </a:tbl>
          </a:graphicData>
        </a:graphic>
      </p:graphicFrame>
    </p:spTree>
    <p:custDataLst>
      <p:tags r:id="rId1"/>
    </p:custDataLst>
    <p:extLst>
      <p:ext uri="{BB962C8B-B14F-4D97-AF65-F5344CB8AC3E}">
        <p14:creationId xmlns:p14="http://schemas.microsoft.com/office/powerpoint/2010/main" val="1920584680"/>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244338"/>
            <a:ext cx="7598042" cy="1473462"/>
          </a:xfrm>
        </p:spPr>
        <p:txBody>
          <a:bodyPr/>
          <a:lstStyle/>
          <a:p>
            <a:r>
              <a:rPr lang="vi" dirty="0">
                <a:solidFill>
                  <a:schemeClr val="accent5">
                    <a:lumMod val="40000"/>
                    <a:lumOff val="60000"/>
                  </a:schemeClr>
                </a:solidFill>
              </a:rPr>
              <a:t>12.1 Các vấn đề về IPv4</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Các vấn đề về IPv4 </a:t>
            </a:r>
            <a:r>
              <a:rPr lang="en-US" dirty="0"/>
              <a:t/>
            </a:r>
            <a:br>
              <a:rPr lang="en-US" dirty="0"/>
            </a:br>
            <a:r>
              <a:rPr lang="vi" sz="2400" dirty="0"/>
              <a:t>Sự cần thiết của IPv6</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74816" y="855419"/>
            <a:ext cx="3865418" cy="3073946"/>
          </a:xfrm>
        </p:spPr>
        <p:txBody>
          <a:bodyPr/>
          <a:lstStyle/>
          <a:p>
            <a:pPr marL="342900" indent="-342900" algn="l">
              <a:buFont typeface="Arial" panose="020B0604020202020204" pitchFamily="34" charset="0"/>
              <a:buChar char="•"/>
            </a:pPr>
            <a:r>
              <a:rPr lang="vi" sz="1600" dirty="0">
                <a:solidFill>
                  <a:schemeClr val="tx1"/>
                </a:solidFill>
              </a:rPr>
              <a:t>IPv4 sắp hết địa chỉ. IPv6 là sự kế thừa của IPv4. </a:t>
            </a:r>
            <a:r>
              <a:rPr lang="vi" sz="1600" dirty="0">
                <a:solidFill>
                  <a:srgbClr val="0000CC"/>
                </a:solidFill>
              </a:rPr>
              <a:t>IPv6 có không gian địa chỉ 128 bit lớn hơn nhiều</a:t>
            </a:r>
            <a:r>
              <a:rPr lang="vi" sz="1600" dirty="0" smtClean="0">
                <a:solidFill>
                  <a:schemeClr val="tx1"/>
                </a:solidFill>
              </a:rPr>
              <a:t>.</a:t>
            </a:r>
            <a:endParaRPr lang="en-US" sz="1600" dirty="0" smtClean="0">
              <a:solidFill>
                <a:schemeClr val="tx1"/>
              </a:solidFill>
            </a:endParaRPr>
          </a:p>
          <a:p>
            <a:pPr marL="342900" indent="-342900" algn="l">
              <a:buFont typeface="Arial" panose="020B0604020202020204" pitchFamily="34" charset="0"/>
              <a:buChar char="•"/>
            </a:pPr>
            <a:r>
              <a:rPr lang="en-US" sz="1600" dirty="0" smtClean="0">
                <a:solidFill>
                  <a:schemeClr val="tx1"/>
                </a:solidFill>
              </a:rPr>
              <a:t>(</a:t>
            </a:r>
            <a:r>
              <a:rPr lang="vi" sz="1600" dirty="0">
                <a:solidFill>
                  <a:srgbClr val="000000"/>
                </a:solidFill>
              </a:rPr>
              <a:t>Địa chỉ IPv4 là địa chỉ phân cấp </a:t>
            </a:r>
            <a:r>
              <a:rPr lang="vi" sz="1600" dirty="0">
                <a:solidFill>
                  <a:srgbClr val="0000CC"/>
                </a:solidFill>
              </a:rPr>
              <a:t>32 bit được tạo thành từ phần mạng và phần </a:t>
            </a:r>
            <a:r>
              <a:rPr lang="en-US" sz="1600" dirty="0" smtClean="0">
                <a:solidFill>
                  <a:srgbClr val="0000CC"/>
                </a:solidFill>
              </a:rPr>
              <a:t>Host).</a:t>
            </a:r>
            <a:endParaRPr lang="vi" sz="1600" dirty="0">
              <a:solidFill>
                <a:schemeClr val="tx1"/>
              </a:solidFill>
            </a:endParaRPr>
          </a:p>
          <a:p>
            <a:pPr marL="342900" indent="-342900" algn="l">
              <a:buFont typeface="Arial" panose="020B0604020202020204" pitchFamily="34" charset="0"/>
              <a:buChar char="•"/>
            </a:pPr>
            <a:r>
              <a:rPr lang="vi" sz="1600" dirty="0">
                <a:solidFill>
                  <a:schemeClr val="tx1"/>
                </a:solidFill>
              </a:rPr>
              <a:t>Sự phát triển của IPv6 cũng bao gồm các bản sửa lỗi cho các hạn chế của IPv4 và các cải tiến khác.</a:t>
            </a:r>
          </a:p>
          <a:p>
            <a:pPr marL="342900" indent="-342900" algn="l">
              <a:buFont typeface="Arial" panose="020B0604020202020204" pitchFamily="34" charset="0"/>
              <a:buChar char="•"/>
            </a:pPr>
            <a:r>
              <a:rPr lang="vi" sz="1600" dirty="0">
                <a:solidFill>
                  <a:schemeClr val="tx1"/>
                </a:solidFill>
              </a:rPr>
              <a:t>Với dân số Internet ngày càng tăng, không gian địa chỉ IPv4 hạn chế, các vấn đề với NAT và IoT, đã đến lúc bắt đầu chuyển đổi sang IPv6.</a:t>
            </a:r>
          </a:p>
          <a:p>
            <a:pPr marL="342900" indent="-342900" algn="l">
              <a:buFont typeface="Arial" panose="020B0604020202020204" pitchFamily="34" charset="0"/>
              <a:buChar char="•"/>
            </a:pPr>
            <a:endParaRPr lang="en-US" sz="1600" dirty="0">
              <a:solidFill>
                <a:schemeClr val="tx1"/>
              </a:solidFill>
            </a:endParaRPr>
          </a:p>
        </p:txBody>
      </p:sp>
      <p:pic>
        <p:nvPicPr>
          <p:cNvPr id="5" name="Picture 4">
            <a:extLst>
              <a:ext uri="{FF2B5EF4-FFF2-40B4-BE49-F238E27FC236}">
                <a16:creationId xmlns:a16="http://schemas.microsoft.com/office/drawing/2014/main" id="{BFB1C0E8-9A48-4776-9AE6-431C4EFFF458}"/>
              </a:ext>
            </a:extLst>
          </p:cNvPr>
          <p:cNvPicPr>
            <a:picLocks noChangeAspect="1"/>
          </p:cNvPicPr>
          <p:nvPr/>
        </p:nvPicPr>
        <p:blipFill>
          <a:blip r:embed="rId3"/>
          <a:stretch>
            <a:fillRect/>
          </a:stretch>
        </p:blipFill>
        <p:spPr>
          <a:xfrm>
            <a:off x="3789744" y="547849"/>
            <a:ext cx="5354256" cy="4348348"/>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Các vấn đề về IPv4 </a:t>
            </a:r>
            <a:r>
              <a:rPr lang="en-US" dirty="0"/>
              <a:t/>
            </a:r>
            <a:br>
              <a:rPr lang="en-US" dirty="0"/>
            </a:br>
            <a:r>
              <a:rPr lang="vi" sz="2400" dirty="0"/>
              <a:t>Sự cùng tồn tại của IPv4 và IPv6</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3073946"/>
          </a:xfrm>
        </p:spPr>
        <p:txBody>
          <a:bodyPr/>
          <a:lstStyle/>
          <a:p>
            <a:pPr marL="0" indent="0" algn="l"/>
            <a:r>
              <a:rPr lang="vi" sz="1600" dirty="0">
                <a:solidFill>
                  <a:schemeClr val="tx1"/>
                </a:solidFill>
              </a:rPr>
              <a:t>Cả IPv4 và IPv6 sẽ cùng tồn tại trong tương lai gần và quá trình chuyển đổi sẽ mất vài năm.</a:t>
            </a:r>
          </a:p>
          <a:p>
            <a:pPr marL="0" indent="0" algn="l"/>
            <a:r>
              <a:rPr lang="vi" sz="1600" dirty="0">
                <a:solidFill>
                  <a:schemeClr val="tx1"/>
                </a:solidFill>
              </a:rPr>
              <a:t>IETF đã tạo ra nhiều giao thức và công cụ khác nhau để giúp quản trị viên mạng di chuyển mạng của họ sang IPv6. Những kỹ thuật di chuyển này có thể được chia thành ba loại:</a:t>
            </a:r>
          </a:p>
          <a:p>
            <a:pPr marL="415985" lvl="1" indent="-342900">
              <a:buFont typeface="Arial" panose="020B0604020202020204" pitchFamily="34" charset="0"/>
              <a:buChar char="•"/>
            </a:pPr>
            <a:r>
              <a:rPr lang="vi" b="1" dirty="0">
                <a:solidFill>
                  <a:srgbClr val="0000CC"/>
                </a:solidFill>
              </a:rPr>
              <a:t>Ngăn xếp kép </a:t>
            </a:r>
            <a:r>
              <a:rPr lang="vi" dirty="0">
                <a:solidFill>
                  <a:srgbClr val="0000CC"/>
                </a:solidFill>
              </a:rPr>
              <a:t>-Các thiết bị chạy đồng thời cả ngăn xếp giao thức IPv4 và IPv6.</a:t>
            </a:r>
          </a:p>
          <a:p>
            <a:pPr marL="415985" lvl="1" indent="-342900">
              <a:buFont typeface="Arial" panose="020B0604020202020204" pitchFamily="34" charset="0"/>
              <a:buChar char="•"/>
            </a:pPr>
            <a:r>
              <a:rPr lang="vi" b="1" dirty="0">
                <a:solidFill>
                  <a:srgbClr val="0000CC"/>
                </a:solidFill>
              </a:rPr>
              <a:t>Đường hầm </a:t>
            </a:r>
            <a:r>
              <a:rPr lang="vi" dirty="0">
                <a:solidFill>
                  <a:srgbClr val="0000CC"/>
                </a:solidFill>
              </a:rPr>
              <a:t>- Một phương thức vận chuyển gói IPv6 qua mạng IPv4. Gói IPv6 được gói gọn bên trong gói IPv4.</a:t>
            </a:r>
          </a:p>
          <a:p>
            <a:pPr marL="415985" lvl="1" indent="-342900">
              <a:buFont typeface="Arial" panose="020B0604020202020204" pitchFamily="34" charset="0"/>
              <a:buChar char="•"/>
            </a:pPr>
            <a:r>
              <a:rPr lang="vi" b="1" dirty="0">
                <a:solidFill>
                  <a:srgbClr val="0000CC"/>
                </a:solidFill>
              </a:rPr>
              <a:t>Translation </a:t>
            </a:r>
            <a:r>
              <a:rPr lang="vi" dirty="0">
                <a:solidFill>
                  <a:srgbClr val="0000CC"/>
                </a:solidFill>
              </a:rPr>
              <a:t>- Dịch địa chỉ mạng 64 (NAT64) cho phép các thiết bị hỗ trợ IPv6 giao tiếp với các thiết bị hỗ trợ IPv4 bằng kỹ thuật dịch tương tự như NAT cho IPv4.</a:t>
            </a:r>
            <a:endParaRPr lang="en-US" dirty="0">
              <a:solidFill>
                <a:srgbClr val="0000CC"/>
              </a:solidFill>
            </a:endParaRPr>
          </a:p>
        </p:txBody>
      </p:sp>
      <p:sp>
        <p:nvSpPr>
          <p:cNvPr id="2" name="TextBox 1">
            <a:extLst>
              <a:ext uri="{FF2B5EF4-FFF2-40B4-BE49-F238E27FC236}">
                <a16:creationId xmlns:a16="http://schemas.microsoft.com/office/drawing/2014/main" id="{D8D35741-D333-4DBC-B285-F99CC22F97CD}"/>
              </a:ext>
            </a:extLst>
          </p:cNvPr>
          <p:cNvSpPr txBox="1"/>
          <p:nvPr/>
        </p:nvSpPr>
        <p:spPr>
          <a:xfrm>
            <a:off x="431971" y="3918749"/>
            <a:ext cx="7913516" cy="523220"/>
          </a:xfrm>
          <a:prstGeom prst="rect">
            <a:avLst/>
          </a:prstGeom>
          <a:noFill/>
        </p:spPr>
        <p:txBody>
          <a:bodyPr wrap="square" rtlCol="0">
            <a:spAutoFit/>
          </a:bodyPr>
          <a:lstStyle/>
          <a:p>
            <a:r>
              <a:rPr lang="vi" sz="1400" b="1" dirty="0"/>
              <a:t>Lưu ý: </a:t>
            </a:r>
            <a:r>
              <a:rPr lang="vi" sz="1400" dirty="0"/>
              <a:t>Đường hầm và dịch thuật dùng để chuyển sang IPv6 gốc và chỉ nên sử dụng khi cần thiết. Mục tiêu phải là truyền thông IPv6 nguyên gốc từ nguồn tới đích.</a:t>
            </a:r>
          </a:p>
        </p:txBody>
      </p:sp>
    </p:spTree>
    <p:extLst>
      <p:ext uri="{BB962C8B-B14F-4D97-AF65-F5344CB8AC3E}">
        <p14:creationId xmlns:p14="http://schemas.microsoft.com/office/powerpoint/2010/main" val="354355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vi" dirty="0">
                <a:solidFill>
                  <a:schemeClr val="accent5">
                    <a:lumMod val="40000"/>
                    <a:lumOff val="60000"/>
                  </a:schemeClr>
                </a:solidFill>
              </a:rPr>
              <a:t>12.2 Biểu diễn địa chỉ IPv6</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Biểu diễn địa chỉ IPv6 </a:t>
            </a:r>
            <a:r>
              <a:rPr lang="en-US" dirty="0"/>
              <a:t/>
            </a:r>
            <a:br>
              <a:rPr lang="en-US" dirty="0"/>
            </a:br>
            <a:r>
              <a:rPr lang="vi" sz="2400" dirty="0">
                <a:solidFill>
                  <a:srgbClr val="FF0000"/>
                </a:solidFill>
              </a:rPr>
              <a:t>Định dạng địa chỉ IPv6</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4003184"/>
          </a:xfrm>
        </p:spPr>
        <p:txBody>
          <a:bodyPr/>
          <a:lstStyle/>
          <a:p>
            <a:pPr marL="342900" indent="-342900" algn="l">
              <a:buFont typeface="Arial" panose="020B0604020202020204" pitchFamily="34" charset="0"/>
              <a:buChar char="•"/>
            </a:pPr>
            <a:r>
              <a:rPr lang="vi" sz="1600" dirty="0">
                <a:solidFill>
                  <a:schemeClr val="tx1"/>
                </a:solidFill>
              </a:rPr>
              <a:t>Địa chỉ IPv6 có độ dài </a:t>
            </a:r>
            <a:r>
              <a:rPr lang="vi" sz="1600" dirty="0">
                <a:solidFill>
                  <a:srgbClr val="0000CC"/>
                </a:solidFill>
              </a:rPr>
              <a:t>128 bit và được viết bằng hệ </a:t>
            </a:r>
            <a:r>
              <a:rPr lang="en-US" sz="1600" dirty="0" err="1" smtClean="0">
                <a:solidFill>
                  <a:srgbClr val="0000CC"/>
                </a:solidFill>
              </a:rPr>
              <a:t>hecxadecimal</a:t>
            </a:r>
            <a:r>
              <a:rPr lang="vi" sz="1600" dirty="0" smtClean="0">
                <a:solidFill>
                  <a:schemeClr val="tx1"/>
                </a:solidFill>
              </a:rPr>
              <a:t>.</a:t>
            </a:r>
            <a:endParaRPr lang="vi" sz="1600" dirty="0">
              <a:solidFill>
                <a:schemeClr val="tx1"/>
              </a:solidFill>
            </a:endParaRPr>
          </a:p>
          <a:p>
            <a:pPr marL="342900" indent="-342900" algn="l">
              <a:buFont typeface="Arial" panose="020B0604020202020204" pitchFamily="34" charset="0"/>
              <a:buChar char="•"/>
            </a:pPr>
            <a:r>
              <a:rPr lang="vi" sz="1600" dirty="0">
                <a:solidFill>
                  <a:schemeClr val="tx1"/>
                </a:solidFill>
              </a:rPr>
              <a:t>Địa chỉ IPv6 </a:t>
            </a:r>
            <a:r>
              <a:rPr lang="vi" sz="1600" dirty="0">
                <a:solidFill>
                  <a:srgbClr val="0000CC"/>
                </a:solidFill>
              </a:rPr>
              <a:t>không phân biệt chữ hoa chữ thường </a:t>
            </a:r>
            <a:r>
              <a:rPr lang="vi" sz="1600" dirty="0">
                <a:solidFill>
                  <a:schemeClr val="tx1"/>
                </a:solidFill>
              </a:rPr>
              <a:t>và có thể được viết bằng chữ thường hoặc chữ hoa.</a:t>
            </a:r>
          </a:p>
          <a:p>
            <a:pPr marL="342900" indent="-342900" algn="l">
              <a:buFont typeface="Arial" panose="020B0604020202020204" pitchFamily="34" charset="0"/>
              <a:buChar char="•"/>
            </a:pPr>
            <a:r>
              <a:rPr lang="vi" sz="1600" dirty="0">
                <a:solidFill>
                  <a:schemeClr val="tx1"/>
                </a:solidFill>
              </a:rPr>
              <a:t>Định dạng ưa thích để ghi địa chỉ IPv6 là </a:t>
            </a:r>
            <a:r>
              <a:rPr lang="vi" sz="1600" dirty="0">
                <a:solidFill>
                  <a:srgbClr val="0000CC"/>
                </a:solidFill>
              </a:rPr>
              <a:t>x:x:x:x:x:x:x:x</a:t>
            </a:r>
            <a:r>
              <a:rPr lang="vi" sz="1600" dirty="0">
                <a:solidFill>
                  <a:schemeClr val="tx1"/>
                </a:solidFill>
              </a:rPr>
              <a:t>, với mỗi “x” bao gồm bốn giá trị </a:t>
            </a:r>
            <a:r>
              <a:rPr lang="en-US" sz="1600" dirty="0" err="1" smtClean="0">
                <a:solidFill>
                  <a:schemeClr val="tx1"/>
                </a:solidFill>
              </a:rPr>
              <a:t>hecxadecimal</a:t>
            </a:r>
            <a:r>
              <a:rPr lang="vi" sz="1600" dirty="0" smtClean="0">
                <a:solidFill>
                  <a:schemeClr val="tx1"/>
                </a:solidFill>
              </a:rPr>
              <a:t>.</a:t>
            </a:r>
            <a:endParaRPr lang="vi" sz="1600" dirty="0">
              <a:solidFill>
                <a:schemeClr val="tx1"/>
              </a:solidFill>
            </a:endParaRPr>
          </a:p>
          <a:p>
            <a:pPr marL="342900" indent="-342900" algn="l">
              <a:buFont typeface="Arial" panose="020B0604020202020204" pitchFamily="34" charset="0"/>
              <a:buChar char="•"/>
            </a:pPr>
            <a:r>
              <a:rPr lang="vi" sz="1600" dirty="0">
                <a:solidFill>
                  <a:schemeClr val="tx1"/>
                </a:solidFill>
              </a:rPr>
              <a:t>Trong IPv6, hextet là thuật ngữ không chính thức được sử dụng để chỉ một đoạn 16 bit hoặc bốn giá trị </a:t>
            </a:r>
            <a:r>
              <a:rPr lang="en-US" sz="1600" dirty="0" err="1" smtClean="0">
                <a:solidFill>
                  <a:schemeClr val="tx1"/>
                </a:solidFill>
              </a:rPr>
              <a:t>hecxadecimal</a:t>
            </a:r>
            <a:r>
              <a:rPr lang="vi" sz="1600" dirty="0" smtClean="0">
                <a:solidFill>
                  <a:schemeClr val="tx1"/>
                </a:solidFill>
              </a:rPr>
              <a:t>.</a:t>
            </a:r>
            <a:endParaRPr lang="vi" sz="1600" dirty="0">
              <a:solidFill>
                <a:schemeClr val="tx1"/>
              </a:solidFill>
            </a:endParaRPr>
          </a:p>
          <a:p>
            <a:pPr marL="342900" indent="-342900" algn="l">
              <a:buFont typeface="Arial" panose="020B0604020202020204" pitchFamily="34" charset="0"/>
              <a:buChar char="•"/>
            </a:pPr>
            <a:r>
              <a:rPr lang="vi" sz="1600" b="1" dirty="0">
                <a:solidFill>
                  <a:srgbClr val="0000CC"/>
                </a:solidFill>
              </a:rPr>
              <a:t>Ví dụ </a:t>
            </a:r>
            <a:r>
              <a:rPr lang="vi" sz="1600" dirty="0">
                <a:solidFill>
                  <a:schemeClr val="tx1"/>
                </a:solidFill>
              </a:rPr>
              <a:t>về địa chỉ IPv6 ở định dạng ưa thích:</a:t>
            </a:r>
          </a:p>
          <a:p>
            <a:pPr marL="358775" lvl="4" indent="0">
              <a:buNone/>
            </a:pPr>
            <a:r>
              <a:rPr lang="vi" sz="1600" b="1" dirty="0">
                <a:solidFill>
                  <a:srgbClr val="0000CC"/>
                </a:solidFill>
                <a:latin typeface="Courier New" panose="02070309020205020404" pitchFamily="49" charset="0"/>
                <a:cs typeface="Courier New" panose="02070309020205020404" pitchFamily="49" charset="0"/>
              </a:rPr>
              <a:t>2001:0db8:0000:1111:0000:0000:0000:0200</a:t>
            </a:r>
          </a:p>
          <a:p>
            <a:pPr marL="358775" lvl="4" indent="0">
              <a:buNone/>
            </a:pPr>
            <a:r>
              <a:rPr lang="vi" sz="1600" b="1" dirty="0">
                <a:solidFill>
                  <a:srgbClr val="0000CC"/>
                </a:solidFill>
                <a:latin typeface="Courier New" panose="02070309020205020404" pitchFamily="49" charset="0"/>
                <a:cs typeface="Courier New" panose="02070309020205020404" pitchFamily="49" charset="0"/>
              </a:rPr>
              <a:t>2001:0db8:0000:00a3:abcd: 0 000:0000:1234</a:t>
            </a:r>
            <a:endParaRPr lang="en-US" sz="1600" b="1" dirty="0">
              <a:solidFill>
                <a:srgbClr val="0000CC"/>
              </a:solidFill>
              <a:latin typeface="Courier New" panose="02070309020205020404" pitchFamily="49" charset="0"/>
              <a:cs typeface="Courier New" panose="02070309020205020404" pitchFamily="49" charset="0"/>
            </a:endParaRPr>
          </a:p>
          <a:p>
            <a:pPr marL="342900" indent="-342900" algn="l">
              <a:buFont typeface="Arial" panose="020B0604020202020204" pitchFamily="34" charset="0"/>
              <a:buChar char="•"/>
            </a:pPr>
            <a:endParaRPr lang="en-US" sz="1800" dirty="0">
              <a:solidFill>
                <a:schemeClr val="tx1"/>
              </a:solidFill>
            </a:endParaRPr>
          </a:p>
          <a:p>
            <a:pPr marL="0" indent="0" algn="l"/>
            <a:endParaRPr lang="en-US" sz="1600" dirty="0">
              <a:solidFill>
                <a:schemeClr val="tx1"/>
              </a:solidFill>
            </a:endParaRPr>
          </a:p>
        </p:txBody>
      </p:sp>
    </p:spTree>
    <p:extLst>
      <p:ext uri="{BB962C8B-B14F-4D97-AF65-F5344CB8AC3E}">
        <p14:creationId xmlns:p14="http://schemas.microsoft.com/office/powerpoint/2010/main" val="120765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vi" dirty="0"/>
              <a:t>Tài liệu dành cho giảng viên – Hướng dẫn soạn giáo án Học phần 12</a:t>
            </a:r>
          </a:p>
        </p:txBody>
      </p:sp>
      <p:sp>
        <p:nvSpPr>
          <p:cNvPr id="4099" name="Rectangle 34"/>
          <p:cNvSpPr>
            <a:spLocks noGrp="1" noChangeArrowheads="1"/>
          </p:cNvSpPr>
          <p:nvPr>
            <p:ph idx="1"/>
          </p:nvPr>
        </p:nvSpPr>
        <p:spPr>
          <a:xfrm>
            <a:off x="145357" y="808180"/>
            <a:ext cx="8461315" cy="3818904"/>
          </a:xfrm>
        </p:spPr>
        <p:txBody>
          <a:bodyPr/>
          <a:lstStyle/>
          <a:p>
            <a:pPr marL="0" indent="0">
              <a:buNone/>
            </a:pPr>
            <a:r>
              <a:rPr lang="vi" dirty="0"/>
              <a:t>Bản PowerPoint này được chia thành hai phần:</a:t>
            </a:r>
          </a:p>
          <a:p>
            <a:pPr>
              <a:buFont typeface="Arial" panose="020B0604020202020204" pitchFamily="34" charset="0"/>
              <a:buChar char="•"/>
            </a:pPr>
            <a:r>
              <a:rPr lang="vi" dirty="0"/>
              <a:t>Hướng dẫn lập kế hoạch cho giảng viên</a:t>
            </a:r>
            <a:endParaRPr lang="en-CA" dirty="0"/>
          </a:p>
          <a:p>
            <a:pPr lvl="1">
              <a:buFont typeface="Arial" panose="020B0604020202020204" pitchFamily="34" charset="0"/>
              <a:buChar char="•"/>
            </a:pPr>
            <a:r>
              <a:rPr lang="vi" dirty="0"/>
              <a:t>Thông tin giúp bạn làm quen với module</a:t>
            </a:r>
          </a:p>
          <a:p>
            <a:pPr lvl="1">
              <a:buFont typeface="Arial" panose="020B0604020202020204" pitchFamily="34" charset="0"/>
              <a:buChar char="•"/>
            </a:pPr>
            <a:r>
              <a:rPr lang="vi" dirty="0"/>
              <a:t>Dạy học</a:t>
            </a:r>
          </a:p>
          <a:p>
            <a:pPr>
              <a:buFont typeface="Arial" panose="020B0604020202020204" pitchFamily="34" charset="0"/>
              <a:buChar char="•"/>
            </a:pPr>
            <a:r>
              <a:rPr lang="vi" dirty="0"/>
              <a:t>Trình bày lớp của giảng viên</a:t>
            </a:r>
          </a:p>
          <a:p>
            <a:pPr lvl="1">
              <a:buFont typeface="Arial" panose="020B0604020202020204" pitchFamily="34" charset="0"/>
              <a:buChar char="•"/>
            </a:pPr>
            <a:r>
              <a:rPr lang="vi" dirty="0"/>
              <a:t>Các slide tùy chọn mà bạn có thể sử dụng trong lớp học</a:t>
            </a:r>
          </a:p>
          <a:p>
            <a:pPr lvl="1">
              <a:buFont typeface="Arial" panose="020B0604020202020204" pitchFamily="34" charset="0"/>
              <a:buChar char="•"/>
            </a:pPr>
            <a:r>
              <a:rPr lang="vi" dirty="0"/>
              <a:t>Bắt đầu ở slide #12</a:t>
            </a:r>
          </a:p>
          <a:p>
            <a:pPr marL="142875" lvl="1" indent="0" algn="ctr">
              <a:buNone/>
            </a:pPr>
            <a:r>
              <a:rPr lang="vi" sz="1600" b="1" dirty="0"/>
              <a:t>Lưu ý </a:t>
            </a:r>
            <a:r>
              <a:rPr lang="vi" sz="1600" dirty="0"/>
              <a:t>: Xóa Hướng dẫn lập kế hoạch khỏi bản trình bày này trước khi chia sẻ với bất kỳ ai.</a:t>
            </a:r>
          </a:p>
          <a:p>
            <a:pPr marL="0" indent="0">
              <a:buNone/>
            </a:pPr>
            <a:r>
              <a:rPr lang="vi" sz="1600" b="1" dirty="0">
                <a:solidFill>
                  <a:schemeClr val="accent4"/>
                </a:solidFill>
              </a:rPr>
              <a:t>Để được trợ giúp và tài nguyên bổ sung, hãy truy cập Trang chủ dành cho người hướng dẫn và Tài nguyên khóa học cho khóa học này. Bạn cũng có thể truy cập trang web phát triển chuyên nghiệp trên netacad.com, trang Facebook chính thức của Học viện Mạng Cisco hoặc nhóm FB Chỉ dành cho Người hướng dẫn.</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solidFill>
                  <a:srgbClr val="FF0000"/>
                </a:solidFill>
              </a:rPr>
              <a:t>biểu diễn địa chỉ IPv6 </a:t>
            </a:r>
            <a:r>
              <a:rPr lang="en-US" dirty="0">
                <a:solidFill>
                  <a:srgbClr val="FF0000"/>
                </a:solidFill>
              </a:rPr>
              <a:t/>
            </a:r>
            <a:br>
              <a:rPr lang="en-US" dirty="0">
                <a:solidFill>
                  <a:srgbClr val="FF0000"/>
                </a:solidFill>
              </a:rPr>
            </a:br>
            <a:r>
              <a:rPr lang="vi" sz="2400" dirty="0">
                <a:solidFill>
                  <a:srgbClr val="FF0000"/>
                </a:solidFill>
              </a:rPr>
              <a:t>1 – Bỏ số 0 đứng đầu</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598727"/>
            <a:ext cx="8595650" cy="2368918"/>
          </a:xfrm>
        </p:spPr>
        <p:txBody>
          <a:bodyPr/>
          <a:lstStyle/>
          <a:p>
            <a:pPr marL="0" indent="0" algn="l"/>
            <a:r>
              <a:rPr lang="vi" sz="1600" dirty="0">
                <a:solidFill>
                  <a:schemeClr val="tx1"/>
                </a:solidFill>
              </a:rPr>
              <a:t>Quy tắc đầu tiên giúp giảm bớt ký hiệu của địa chỉ IPv6 là bỏ qua mọi số 0 (số 0) đứng đầu.</a:t>
            </a:r>
          </a:p>
          <a:p>
            <a:pPr marL="73085" lvl="1" indent="0">
              <a:buNone/>
            </a:pPr>
            <a:r>
              <a:rPr lang="vi" sz="1600" b="1" dirty="0"/>
              <a:t>Ví dụ:</a:t>
            </a:r>
          </a:p>
          <a:p>
            <a:pPr marL="285750" indent="-285750" algn="l">
              <a:buFont typeface="Arial" panose="020B0604020202020204" pitchFamily="34" charset="0"/>
              <a:buChar char="•"/>
            </a:pPr>
            <a:r>
              <a:rPr lang="vi" sz="1600" dirty="0">
                <a:solidFill>
                  <a:srgbClr val="0000CC"/>
                </a:solidFill>
              </a:rPr>
              <a:t>01ab có thể được biểu diễn dưới dạng 1ab</a:t>
            </a:r>
          </a:p>
          <a:p>
            <a:pPr marL="285750" indent="-285750" algn="l">
              <a:buFont typeface="Arial" panose="020B0604020202020204" pitchFamily="34" charset="0"/>
              <a:buChar char="•"/>
            </a:pPr>
            <a:r>
              <a:rPr lang="vi" sz="1600" dirty="0">
                <a:solidFill>
                  <a:srgbClr val="0000CC"/>
                </a:solidFill>
              </a:rPr>
              <a:t>09f0 có thể được biểu diễn dưới dạng 9f0</a:t>
            </a:r>
          </a:p>
          <a:p>
            <a:pPr marL="285750" indent="-285750" algn="l">
              <a:buFont typeface="Arial" panose="020B0604020202020204" pitchFamily="34" charset="0"/>
              <a:buChar char="•"/>
            </a:pPr>
            <a:r>
              <a:rPr lang="vi" sz="1600" dirty="0">
                <a:solidFill>
                  <a:srgbClr val="0000CC"/>
                </a:solidFill>
              </a:rPr>
              <a:t>0a00 có thể được biểu diễn dưới dạng a00</a:t>
            </a:r>
          </a:p>
          <a:p>
            <a:pPr marL="285750" indent="-285750" algn="l">
              <a:buFont typeface="Arial" panose="020B0604020202020204" pitchFamily="34" charset="0"/>
              <a:buChar char="•"/>
            </a:pPr>
            <a:r>
              <a:rPr lang="vi" sz="1600" dirty="0">
                <a:solidFill>
                  <a:srgbClr val="0000CC"/>
                </a:solidFill>
              </a:rPr>
              <a:t>00ab có thể được biểu diễn dưới dạng </a:t>
            </a:r>
            <a:r>
              <a:rPr lang="vi" sz="1600" dirty="0" smtClean="0">
                <a:solidFill>
                  <a:srgbClr val="0000CC"/>
                </a:solidFill>
              </a:rPr>
              <a:t>ab</a:t>
            </a:r>
            <a:endParaRPr lang="en-US" sz="1600" dirty="0">
              <a:solidFill>
                <a:srgbClr val="0000CC"/>
              </a:solidFill>
            </a:endParaRPr>
          </a:p>
          <a:p>
            <a:pPr marL="0" indent="0" algn="l"/>
            <a:r>
              <a:rPr lang="vi" sz="1600" b="1" dirty="0">
                <a:solidFill>
                  <a:schemeClr val="tx1"/>
                </a:solidFill>
              </a:rPr>
              <a:t>Ghi chú </a:t>
            </a:r>
            <a:r>
              <a:rPr lang="vi" sz="1600" dirty="0">
                <a:solidFill>
                  <a:schemeClr val="tx1"/>
                </a:solidFill>
              </a:rPr>
              <a:t>:</a:t>
            </a:r>
            <a:r>
              <a:rPr lang="vi" sz="1600" b="1" dirty="0">
                <a:solidFill>
                  <a:schemeClr val="tx1"/>
                </a:solidFill>
              </a:rPr>
              <a:t> </a:t>
            </a:r>
            <a:r>
              <a:rPr lang="vi" sz="1600" dirty="0">
                <a:solidFill>
                  <a:schemeClr val="tx1"/>
                </a:solidFill>
              </a:rPr>
              <a:t>Quy tắc này chỉ áp dụng cho các số 0 ở đầu, KHÔNG áp dụng cho các số 0 ở cuối, nếu không địa chỉ sẽ không rõ ràng.</a:t>
            </a:r>
          </a:p>
          <a:p>
            <a:pPr marL="415985" lvl="1" indent="-342900">
              <a:buFont typeface="Arial" panose="020B0604020202020204" pitchFamily="34" charset="0"/>
              <a:buChar char="•"/>
            </a:pPr>
            <a:endParaRPr lang="en-US" sz="1200" dirty="0"/>
          </a:p>
          <a:p>
            <a:pPr marL="0" indent="0" algn="l"/>
            <a:endParaRPr lang="en-US" sz="1600" dirty="0">
              <a:solidFill>
                <a:schemeClr val="tx1"/>
              </a:solidFill>
            </a:endParaRPr>
          </a:p>
        </p:txBody>
      </p:sp>
      <p:graphicFrame>
        <p:nvGraphicFramePr>
          <p:cNvPr id="5" name="Content Placeholder 6">
            <a:extLst>
              <a:ext uri="{FF2B5EF4-FFF2-40B4-BE49-F238E27FC236}">
                <a16:creationId xmlns:a16="http://schemas.microsoft.com/office/drawing/2014/main" id="{8D418206-3EDF-4754-9AFB-FFEB638592BB}"/>
              </a:ext>
            </a:extLst>
          </p:cNvPr>
          <p:cNvGraphicFramePr>
            <a:graphicFrameLocks/>
          </p:cNvGraphicFramePr>
          <p:nvPr>
            <p:extLst>
              <p:ext uri="{D42A27DB-BD31-4B8C-83A1-F6EECF244321}">
                <p14:modId xmlns:p14="http://schemas.microsoft.com/office/powerpoint/2010/main" val="1194859909"/>
              </p:ext>
            </p:extLst>
          </p:nvPr>
        </p:nvGraphicFramePr>
        <p:xfrm>
          <a:off x="548641" y="2967644"/>
          <a:ext cx="8420792" cy="2175855"/>
        </p:xfrm>
        <a:graphic>
          <a:graphicData uri="http://schemas.openxmlformats.org/drawingml/2006/table">
            <a:tbl>
              <a:tblPr firstRow="1" bandRow="1">
                <a:tableStyleId>{5C22544A-7EE6-4342-B048-85BDC9FD1C3A}</a:tableStyleId>
              </a:tblPr>
              <a:tblGrid>
                <a:gridCol w="2498238">
                  <a:extLst>
                    <a:ext uri="{9D8B030D-6E8A-4147-A177-3AD203B41FA5}">
                      <a16:colId xmlns:a16="http://schemas.microsoft.com/office/drawing/2014/main" val="3729139006"/>
                    </a:ext>
                  </a:extLst>
                </a:gridCol>
                <a:gridCol w="5922554">
                  <a:extLst>
                    <a:ext uri="{9D8B030D-6E8A-4147-A177-3AD203B41FA5}">
                      <a16:colId xmlns:a16="http://schemas.microsoft.com/office/drawing/2014/main" val="1988913492"/>
                    </a:ext>
                  </a:extLst>
                </a:gridCol>
              </a:tblGrid>
              <a:tr h="725285">
                <a:tc>
                  <a:txBody>
                    <a:bodyPr/>
                    <a:lstStyle/>
                    <a:p>
                      <a:r>
                        <a:rPr lang="vi" sz="1100" dirty="0"/>
                        <a:t>Kiểu</a:t>
                      </a:r>
                    </a:p>
                  </a:txBody>
                  <a:tcPr/>
                </a:tc>
                <a:tc>
                  <a:txBody>
                    <a:bodyPr/>
                    <a:lstStyle/>
                    <a:p>
                      <a:r>
                        <a:rPr lang="vi" sz="1100" dirty="0"/>
                        <a:t>Định dạng</a:t>
                      </a:r>
                    </a:p>
                  </a:txBody>
                  <a:tcPr/>
                </a:tc>
                <a:extLst>
                  <a:ext uri="{0D108BD9-81ED-4DB2-BD59-A6C34878D82A}">
                    <a16:rowId xmlns:a16="http://schemas.microsoft.com/office/drawing/2014/main" val="2583676789"/>
                  </a:ext>
                </a:extLst>
              </a:tr>
              <a:tr h="725285">
                <a:tc>
                  <a:txBody>
                    <a:bodyPr/>
                    <a:lstStyle/>
                    <a:p>
                      <a:r>
                        <a:rPr lang="vi" sz="1100" dirty="0">
                          <a:solidFill>
                            <a:srgbClr val="000000"/>
                          </a:solidFill>
                        </a:rPr>
                        <a:t>Ưu tiên</a:t>
                      </a:r>
                    </a:p>
                  </a:txBody>
                  <a:tcPr/>
                </a:tc>
                <a:tc>
                  <a:txBody>
                    <a:bodyPr/>
                    <a:lstStyle/>
                    <a:p>
                      <a:r>
                        <a:rPr lang="vi" sz="1100" dirty="0"/>
                        <a:t>2001 : </a:t>
                      </a:r>
                      <a:r>
                        <a:rPr lang="vi" sz="1100" b="1" dirty="0"/>
                        <a:t>0 </a:t>
                      </a:r>
                      <a:r>
                        <a:rPr lang="vi" sz="1100" dirty="0"/>
                        <a:t>db8 : </a:t>
                      </a:r>
                      <a:r>
                        <a:rPr lang="vi" sz="1100" b="1" dirty="0"/>
                        <a:t>000 </a:t>
                      </a:r>
                      <a:r>
                        <a:rPr lang="vi" sz="1100" dirty="0"/>
                        <a:t>0 : 1111 : </a:t>
                      </a:r>
                      <a:r>
                        <a:rPr lang="vi" sz="1100" b="1" dirty="0"/>
                        <a:t>000 </a:t>
                      </a:r>
                      <a:r>
                        <a:rPr lang="vi" sz="1100" dirty="0"/>
                        <a:t>0 : </a:t>
                      </a:r>
                      <a:r>
                        <a:rPr lang="vi" sz="1100" b="1" dirty="0"/>
                        <a:t>000 </a:t>
                      </a:r>
                      <a:r>
                        <a:rPr lang="vi" sz="1100" dirty="0"/>
                        <a:t>0 : </a:t>
                      </a:r>
                      <a:r>
                        <a:rPr lang="vi" sz="1100" b="1" dirty="0"/>
                        <a:t>000 </a:t>
                      </a:r>
                      <a:r>
                        <a:rPr lang="vi" sz="1100" dirty="0"/>
                        <a:t>0 : </a:t>
                      </a:r>
                      <a:r>
                        <a:rPr lang="vi" sz="1100" b="1" dirty="0"/>
                        <a:t>0 </a:t>
                      </a:r>
                      <a:r>
                        <a:rPr lang="vi" sz="1100" dirty="0"/>
                        <a:t>200</a:t>
                      </a:r>
                      <a:endParaRPr lang="en-US" sz="1100" dirty="0">
                        <a:solidFill>
                          <a:srgbClr val="000000"/>
                        </a:solidFill>
                      </a:endParaRPr>
                    </a:p>
                  </a:txBody>
                  <a:tcPr/>
                </a:tc>
                <a:extLst>
                  <a:ext uri="{0D108BD9-81ED-4DB2-BD59-A6C34878D82A}">
                    <a16:rowId xmlns:a16="http://schemas.microsoft.com/office/drawing/2014/main" val="3849654457"/>
                  </a:ext>
                </a:extLst>
              </a:tr>
              <a:tr h="725285">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dirty="0">
                          <a:solidFill>
                            <a:srgbClr val="000000"/>
                          </a:solidFill>
                        </a:rPr>
                        <a:t>Không có số 0 đứng đầu</a:t>
                      </a:r>
                    </a:p>
                  </a:txBody>
                  <a:tcPr/>
                </a:tc>
                <a:tc>
                  <a:txBody>
                    <a:bodyPr/>
                    <a:lstStyle/>
                    <a:p>
                      <a:r>
                        <a:rPr lang="vi" sz="1100" dirty="0"/>
                        <a:t>2001:db8:0:1111:0:0:0:200</a:t>
                      </a:r>
                      <a:endParaRPr lang="en-US" sz="1100" dirty="0">
                        <a:solidFill>
                          <a:srgbClr val="000000"/>
                        </a:solidFill>
                      </a:endParaRP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413263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biểu diễn địa chỉ IPv6 </a:t>
            </a:r>
            <a:r>
              <a:rPr lang="en-US" dirty="0"/>
              <a:t/>
            </a:r>
            <a:br>
              <a:rPr lang="en-US" dirty="0"/>
            </a:br>
            <a:r>
              <a:rPr lang="vi" sz="2400" dirty="0"/>
              <a:t>2 – </a:t>
            </a:r>
            <a:r>
              <a:rPr lang="vi" sz="2400" b="1" dirty="0">
                <a:solidFill>
                  <a:srgbClr val="FF0000"/>
                </a:solidFill>
              </a:rPr>
              <a:t>Dấu hai chấm kép</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2399913"/>
          </a:xfrm>
        </p:spPr>
        <p:txBody>
          <a:bodyPr/>
          <a:lstStyle/>
          <a:p>
            <a:pPr marL="0" indent="0" algn="l"/>
            <a:r>
              <a:rPr lang="vi" sz="1800" dirty="0">
                <a:solidFill>
                  <a:schemeClr val="tx1"/>
                </a:solidFill>
              </a:rPr>
              <a:t>Dấu hai chấm kép (::) có thể thay thế bất kỳ chuỗi đơn liền kề nào của một hoặc nhiều hextet 16 bit bao gồm tất cả các số 0.</a:t>
            </a:r>
          </a:p>
          <a:p>
            <a:pPr marL="0" indent="0" algn="l"/>
            <a:r>
              <a:rPr lang="vi" sz="1600" b="1" dirty="0">
                <a:solidFill>
                  <a:schemeClr val="tx1"/>
                </a:solidFill>
              </a:rPr>
              <a:t>Ví dụ:</a:t>
            </a:r>
          </a:p>
          <a:p>
            <a:pPr marL="285750" indent="-285750" algn="l">
              <a:buFont typeface="Arial" panose="020B0604020202020204" pitchFamily="34" charset="0"/>
              <a:buChar char="•"/>
            </a:pPr>
            <a:r>
              <a:rPr lang="vi" sz="1400" b="1" dirty="0">
                <a:solidFill>
                  <a:srgbClr val="0000CC"/>
                </a:solidFill>
              </a:rPr>
              <a:t>2001:db8:cafe:1:0:0:0:1 (các số 0 ở đầu bị bỏ qua) có thể được biểu diễn dưới dạng 2001:db8:cafe:1::1</a:t>
            </a:r>
          </a:p>
          <a:p>
            <a:pPr marL="0" indent="0" algn="l"/>
            <a:endParaRPr lang="en-US" sz="1600" dirty="0">
              <a:solidFill>
                <a:schemeClr val="tx1"/>
              </a:solidFill>
            </a:endParaRPr>
          </a:p>
          <a:p>
            <a:pPr marL="0" indent="0" algn="l"/>
            <a:r>
              <a:rPr lang="vi" sz="1600" b="1" dirty="0">
                <a:solidFill>
                  <a:schemeClr val="tx1"/>
                </a:solidFill>
              </a:rPr>
              <a:t>Lưu ý </a:t>
            </a:r>
            <a:r>
              <a:rPr lang="vi" sz="1600" dirty="0">
                <a:solidFill>
                  <a:schemeClr val="tx1"/>
                </a:solidFill>
              </a:rPr>
              <a:t>: </a:t>
            </a:r>
            <a:r>
              <a:rPr lang="vi" sz="1400" dirty="0">
                <a:solidFill>
                  <a:schemeClr val="tx1"/>
                </a:solidFill>
              </a:rPr>
              <a:t>Chỉ có thể sử dụng dấu hai chấm kép (::) một lần trong một địa chỉ, nếu không thì có thể có nhiều địa chỉ kết quả.</a:t>
            </a:r>
          </a:p>
          <a:p>
            <a:pPr marL="0" indent="0" algn="l"/>
            <a:endParaRPr lang="en-US" sz="1600" dirty="0">
              <a:solidFill>
                <a:schemeClr val="tx1"/>
              </a:solidFill>
            </a:endParaRPr>
          </a:p>
        </p:txBody>
      </p:sp>
      <p:graphicFrame>
        <p:nvGraphicFramePr>
          <p:cNvPr id="5" name="Content Placeholder 6">
            <a:extLst>
              <a:ext uri="{FF2B5EF4-FFF2-40B4-BE49-F238E27FC236}">
                <a16:creationId xmlns:a16="http://schemas.microsoft.com/office/drawing/2014/main" id="{8D418206-3EDF-4754-9AFB-FFEB638592BB}"/>
              </a:ext>
            </a:extLst>
          </p:cNvPr>
          <p:cNvGraphicFramePr>
            <a:graphicFrameLocks/>
          </p:cNvGraphicFramePr>
          <p:nvPr>
            <p:extLst>
              <p:ext uri="{D42A27DB-BD31-4B8C-83A1-F6EECF244321}">
                <p14:modId xmlns:p14="http://schemas.microsoft.com/office/powerpoint/2010/main" val="1402068232"/>
              </p:ext>
            </p:extLst>
          </p:nvPr>
        </p:nvGraphicFramePr>
        <p:xfrm>
          <a:off x="282633" y="3255332"/>
          <a:ext cx="8769927" cy="1782180"/>
        </p:xfrm>
        <a:graphic>
          <a:graphicData uri="http://schemas.openxmlformats.org/drawingml/2006/table">
            <a:tbl>
              <a:tblPr firstRow="1" bandRow="1">
                <a:tableStyleId>{5C22544A-7EE6-4342-B048-85BDC9FD1C3A}</a:tableStyleId>
              </a:tblPr>
              <a:tblGrid>
                <a:gridCol w="2601818">
                  <a:extLst>
                    <a:ext uri="{9D8B030D-6E8A-4147-A177-3AD203B41FA5}">
                      <a16:colId xmlns:a16="http://schemas.microsoft.com/office/drawing/2014/main" val="3729139006"/>
                    </a:ext>
                  </a:extLst>
                </a:gridCol>
                <a:gridCol w="6168109">
                  <a:extLst>
                    <a:ext uri="{9D8B030D-6E8A-4147-A177-3AD203B41FA5}">
                      <a16:colId xmlns:a16="http://schemas.microsoft.com/office/drawing/2014/main" val="1988913492"/>
                    </a:ext>
                  </a:extLst>
                </a:gridCol>
              </a:tblGrid>
              <a:tr h="594060">
                <a:tc>
                  <a:txBody>
                    <a:bodyPr/>
                    <a:lstStyle/>
                    <a:p>
                      <a:r>
                        <a:rPr lang="vi" sz="1100" dirty="0"/>
                        <a:t>Kiểu</a:t>
                      </a:r>
                    </a:p>
                  </a:txBody>
                  <a:tcPr/>
                </a:tc>
                <a:tc>
                  <a:txBody>
                    <a:bodyPr/>
                    <a:lstStyle/>
                    <a:p>
                      <a:r>
                        <a:rPr lang="vi" sz="1100" dirty="0"/>
                        <a:t>Định dạng</a:t>
                      </a:r>
                    </a:p>
                  </a:txBody>
                  <a:tcPr/>
                </a:tc>
                <a:extLst>
                  <a:ext uri="{0D108BD9-81ED-4DB2-BD59-A6C34878D82A}">
                    <a16:rowId xmlns:a16="http://schemas.microsoft.com/office/drawing/2014/main" val="2583676789"/>
                  </a:ext>
                </a:extLst>
              </a:tr>
              <a:tr h="594060">
                <a:tc>
                  <a:txBody>
                    <a:bodyPr/>
                    <a:lstStyle/>
                    <a:p>
                      <a:r>
                        <a:rPr lang="vi" sz="1100" dirty="0">
                          <a:solidFill>
                            <a:srgbClr val="000000"/>
                          </a:solidFill>
                        </a:rPr>
                        <a:t>Ưu tiên</a:t>
                      </a:r>
                    </a:p>
                  </a:txBody>
                  <a:tcPr/>
                </a:tc>
                <a:tc>
                  <a:txBody>
                    <a:bodyPr/>
                    <a:lstStyle/>
                    <a:p>
                      <a:r>
                        <a:rPr lang="vi" sz="1100" dirty="0"/>
                        <a:t>2001 : </a:t>
                      </a:r>
                      <a:r>
                        <a:rPr lang="vi" sz="1100" b="1" dirty="0"/>
                        <a:t>0 </a:t>
                      </a:r>
                      <a:r>
                        <a:rPr lang="vi" sz="1100" dirty="0"/>
                        <a:t>db8 : </a:t>
                      </a:r>
                      <a:r>
                        <a:rPr lang="vi" sz="1100" b="1" dirty="0"/>
                        <a:t>000 </a:t>
                      </a:r>
                      <a:r>
                        <a:rPr lang="vi" sz="1100" dirty="0"/>
                        <a:t>0 : 1111 : </a:t>
                      </a:r>
                      <a:r>
                        <a:rPr lang="vi" sz="1100" b="1" dirty="0"/>
                        <a:t>0000 </a:t>
                      </a:r>
                      <a:r>
                        <a:rPr lang="vi" sz="1100" dirty="0"/>
                        <a:t>: </a:t>
                      </a:r>
                      <a:r>
                        <a:rPr lang="vi" sz="1100" b="1" dirty="0"/>
                        <a:t>0000 </a:t>
                      </a:r>
                      <a:r>
                        <a:rPr lang="vi" sz="1100" dirty="0"/>
                        <a:t>: </a:t>
                      </a:r>
                      <a:r>
                        <a:rPr lang="vi" sz="1100" b="1" dirty="0"/>
                        <a:t>0000 </a:t>
                      </a:r>
                      <a:r>
                        <a:rPr lang="vi" sz="1100" dirty="0"/>
                        <a:t>: </a:t>
                      </a:r>
                      <a:r>
                        <a:rPr lang="vi" sz="1100" b="1" dirty="0"/>
                        <a:t>0 </a:t>
                      </a:r>
                      <a:r>
                        <a:rPr lang="vi" sz="1100" dirty="0"/>
                        <a:t>200</a:t>
                      </a:r>
                      <a:endParaRPr lang="en-US" sz="1100" dirty="0">
                        <a:solidFill>
                          <a:srgbClr val="000000"/>
                        </a:solidFill>
                      </a:endParaRPr>
                    </a:p>
                  </a:txBody>
                  <a:tcPr/>
                </a:tc>
                <a:extLst>
                  <a:ext uri="{0D108BD9-81ED-4DB2-BD59-A6C34878D82A}">
                    <a16:rowId xmlns:a16="http://schemas.microsoft.com/office/drawing/2014/main" val="3849654457"/>
                  </a:ext>
                </a:extLst>
              </a:tr>
              <a:tr h="59406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dirty="0">
                          <a:solidFill>
                            <a:srgbClr val="000000"/>
                          </a:solidFill>
                        </a:rPr>
                        <a:t>nén</a:t>
                      </a:r>
                    </a:p>
                  </a:txBody>
                  <a:tcPr/>
                </a:tc>
                <a:tc>
                  <a:txBody>
                    <a:bodyPr/>
                    <a:lstStyle/>
                    <a:p>
                      <a:r>
                        <a:rPr lang="vi" sz="1100" dirty="0"/>
                        <a:t>2001:db8:0:1111::200</a:t>
                      </a:r>
                      <a:endParaRPr lang="en-US" sz="1100" dirty="0">
                        <a:solidFill>
                          <a:srgbClr val="000000"/>
                        </a:solidFill>
                      </a:endParaRP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10585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vi" dirty="0">
                <a:solidFill>
                  <a:schemeClr val="accent5">
                    <a:lumMod val="40000"/>
                    <a:lumOff val="60000"/>
                  </a:schemeClr>
                </a:solidFill>
              </a:rPr>
              <a:t>12.3 Các loại địa chỉ IPv6</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Các loại địa chỉ IPv6 </a:t>
            </a:r>
            <a:r>
              <a:rPr lang="en-US" dirty="0"/>
              <a:t/>
            </a:r>
            <a:br>
              <a:rPr lang="en-US" dirty="0"/>
            </a:br>
            <a:r>
              <a:rPr lang="vi" sz="2400" dirty="0"/>
              <a:t>Unicast, Multicast, Anycast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3073400"/>
          </a:xfrm>
        </p:spPr>
        <p:txBody>
          <a:bodyPr/>
          <a:lstStyle/>
          <a:p>
            <a:pPr marL="0" indent="0" algn="l" defTabSz="684213" fontAlgn="base">
              <a:spcBef>
                <a:spcPts val="600"/>
              </a:spcBef>
              <a:spcAft>
                <a:spcPts val="600"/>
              </a:spcAft>
              <a:buClr>
                <a:schemeClr val="tx2"/>
              </a:buClr>
              <a:buSzPct val="90000"/>
            </a:pPr>
            <a:r>
              <a:rPr lang="vi" sz="1600" dirty="0">
                <a:solidFill>
                  <a:schemeClr val="tx1"/>
                </a:solidFill>
              </a:rPr>
              <a:t>Có ba loại địa chỉ IPv6 rộng rãi:</a:t>
            </a:r>
            <a:endParaRPr lang="en-US" sz="1500" dirty="0">
              <a:solidFill>
                <a:schemeClr val="tx1"/>
              </a:solidFill>
            </a:endParaRPr>
          </a:p>
          <a:p>
            <a:pPr marL="285750" indent="-285750" algn="l">
              <a:buFont typeface="Arial" panose="020B0604020202020204" pitchFamily="34" charset="0"/>
              <a:buChar char="•"/>
            </a:pPr>
            <a:r>
              <a:rPr lang="vi" sz="1600" b="1" dirty="0">
                <a:solidFill>
                  <a:srgbClr val="0000CC"/>
                </a:solidFill>
              </a:rPr>
              <a:t>Unicast </a:t>
            </a:r>
            <a:r>
              <a:rPr lang="vi" sz="1600" dirty="0">
                <a:solidFill>
                  <a:schemeClr val="tx1"/>
                </a:solidFill>
              </a:rPr>
              <a:t>– Unicast xác định duy nhất một giao diện trên thiết bị hỗ trợ IPv6.</a:t>
            </a:r>
          </a:p>
          <a:p>
            <a:pPr marL="285750" indent="-285750" algn="l">
              <a:buFont typeface="Arial" panose="020B0604020202020204" pitchFamily="34" charset="0"/>
              <a:buChar char="•"/>
            </a:pPr>
            <a:r>
              <a:rPr lang="vi" sz="1600" b="1" dirty="0">
                <a:solidFill>
                  <a:srgbClr val="0000CC"/>
                </a:solidFill>
              </a:rPr>
              <a:t>Multicast</a:t>
            </a:r>
            <a:r>
              <a:rPr lang="vi" sz="1600" b="1" dirty="0">
                <a:solidFill>
                  <a:schemeClr val="tx1"/>
                </a:solidFill>
              </a:rPr>
              <a:t> </a:t>
            </a:r>
            <a:r>
              <a:rPr lang="vi" sz="1600" dirty="0">
                <a:solidFill>
                  <a:schemeClr val="tx1"/>
                </a:solidFill>
              </a:rPr>
              <a:t>- Multicast được sử dụng để gửi một gói IPv6 đến nhiều điểm đến.</a:t>
            </a:r>
          </a:p>
          <a:p>
            <a:pPr marL="285750" indent="-285750" algn="l">
              <a:buFont typeface="Arial" panose="020B0604020202020204" pitchFamily="34" charset="0"/>
              <a:buChar char="•"/>
            </a:pPr>
            <a:r>
              <a:rPr lang="vi" sz="1600" b="1" dirty="0">
                <a:solidFill>
                  <a:srgbClr val="0000CC"/>
                </a:solidFill>
              </a:rPr>
              <a:t>Anycast</a:t>
            </a:r>
            <a:r>
              <a:rPr lang="vi" sz="1600" b="1" dirty="0">
                <a:solidFill>
                  <a:schemeClr val="tx1"/>
                </a:solidFill>
              </a:rPr>
              <a:t> </a:t>
            </a:r>
            <a:r>
              <a:rPr lang="vi" sz="1600" dirty="0">
                <a:solidFill>
                  <a:schemeClr val="tx1"/>
                </a:solidFill>
              </a:rPr>
              <a:t>– Đây là bất </a:t>
            </a:r>
            <a:r>
              <a:rPr lang="vi" sz="1600" dirty="0">
                <a:solidFill>
                  <a:srgbClr val="0000CC"/>
                </a:solidFill>
              </a:rPr>
              <a:t>kỳ địa chỉ unicast IPv6 nào có thể được gán cho nhiều thiết bị</a:t>
            </a:r>
            <a:r>
              <a:rPr lang="vi" sz="1600" dirty="0">
                <a:solidFill>
                  <a:schemeClr val="tx1"/>
                </a:solidFill>
              </a:rPr>
              <a:t>. Gói được gửi đến địa chỉ Anycast sẽ được </a:t>
            </a:r>
            <a:r>
              <a:rPr lang="vi" sz="1600" dirty="0">
                <a:solidFill>
                  <a:srgbClr val="0000CC"/>
                </a:solidFill>
              </a:rPr>
              <a:t>định tuyến đến thiết bị gần nhất có địa chỉ đó.</a:t>
            </a:r>
          </a:p>
          <a:p>
            <a:pPr marL="285750" indent="-285750" algn="l">
              <a:buFont typeface="Arial" panose="020B0604020202020204" pitchFamily="34" charset="0"/>
              <a:buChar char="•"/>
            </a:pPr>
            <a:endParaRPr lang="en-US" sz="1600" dirty="0">
              <a:solidFill>
                <a:schemeClr val="tx1"/>
              </a:solidFill>
            </a:endParaRPr>
          </a:p>
          <a:p>
            <a:pPr marL="0" indent="0" algn="l"/>
            <a:r>
              <a:rPr lang="vi" sz="1600" b="1" dirty="0">
                <a:solidFill>
                  <a:schemeClr val="tx1"/>
                </a:solidFill>
              </a:rPr>
              <a:t>Lưu ý </a:t>
            </a:r>
            <a:r>
              <a:rPr lang="vi" sz="1600" dirty="0">
                <a:solidFill>
                  <a:schemeClr val="tx1"/>
                </a:solidFill>
              </a:rPr>
              <a:t>: </a:t>
            </a:r>
            <a:r>
              <a:rPr lang="vi" sz="1600" dirty="0">
                <a:solidFill>
                  <a:srgbClr val="0000CC"/>
                </a:solidFill>
              </a:rPr>
              <a:t>Không giống như IPv4, IPv6 không có địa chỉ </a:t>
            </a:r>
            <a:r>
              <a:rPr lang="en-US" sz="1600" dirty="0" smtClean="0">
                <a:solidFill>
                  <a:srgbClr val="0000CC"/>
                </a:solidFill>
              </a:rPr>
              <a:t>broadcast</a:t>
            </a:r>
            <a:r>
              <a:rPr lang="vi" sz="1600" dirty="0" smtClean="0">
                <a:solidFill>
                  <a:schemeClr val="tx1"/>
                </a:solidFill>
              </a:rPr>
              <a:t>. </a:t>
            </a:r>
            <a:r>
              <a:rPr lang="vi" sz="1600" dirty="0">
                <a:solidFill>
                  <a:schemeClr val="tx1"/>
                </a:solidFill>
              </a:rPr>
              <a:t>Tuy nhiên, có một địa chỉ </a:t>
            </a:r>
            <a:r>
              <a:rPr lang="vi" sz="1600" dirty="0">
                <a:solidFill>
                  <a:srgbClr val="0000CC"/>
                </a:solidFill>
              </a:rPr>
              <a:t>multicast toàn nút IPv6 </a:t>
            </a:r>
            <a:r>
              <a:rPr lang="vi" sz="1600" dirty="0">
                <a:solidFill>
                  <a:schemeClr val="tx1"/>
                </a:solidFill>
              </a:rPr>
              <a:t>về cơ bản cho kết quả tương tự.</a:t>
            </a: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endParaRPr lang="en-US" sz="1600" dirty="0">
              <a:solidFill>
                <a:schemeClr val="tx1"/>
              </a:solidFill>
            </a:endParaRP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spTree>
    <p:extLst>
      <p:ext uri="{BB962C8B-B14F-4D97-AF65-F5344CB8AC3E}">
        <p14:creationId xmlns:p14="http://schemas.microsoft.com/office/powerpoint/2010/main" val="156796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Các loại địa chỉ IPv6 </a:t>
            </a:r>
            <a:r>
              <a:rPr lang="en-US" dirty="0"/>
              <a:t/>
            </a:r>
            <a:br>
              <a:rPr lang="en-US" dirty="0"/>
            </a:br>
            <a:r>
              <a:rPr lang="vi" sz="2400" dirty="0"/>
              <a:t>Tiền tố IPv6 Độ dài</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799" y="627727"/>
            <a:ext cx="8280400" cy="1312365"/>
          </a:xfrm>
        </p:spPr>
        <p:txBody>
          <a:bodyPr/>
          <a:lstStyle/>
          <a:p>
            <a:pPr marL="0" indent="0" algn="l" defTabSz="684213" fontAlgn="base">
              <a:spcBef>
                <a:spcPts val="600"/>
              </a:spcBef>
              <a:spcAft>
                <a:spcPts val="600"/>
              </a:spcAft>
              <a:buClr>
                <a:schemeClr val="tx2"/>
              </a:buClr>
              <a:buSzPct val="90000"/>
            </a:pPr>
            <a:r>
              <a:rPr lang="vi" sz="1600" dirty="0">
                <a:solidFill>
                  <a:srgbClr val="0000CC"/>
                </a:solidFill>
              </a:rPr>
              <a:t>Độ dài tiền tố được biểu thị bằng ký hiệu gạch c</a:t>
            </a:r>
            <a:r>
              <a:rPr lang="vi" sz="1600" dirty="0">
                <a:solidFill>
                  <a:schemeClr val="tx1"/>
                </a:solidFill>
              </a:rPr>
              <a:t>héo và được sử dụng để </a:t>
            </a:r>
            <a:r>
              <a:rPr lang="vi" sz="1600" dirty="0">
                <a:solidFill>
                  <a:srgbClr val="0000CC"/>
                </a:solidFill>
              </a:rPr>
              <a:t>biểu thị phần mạng của địa chỉ IPv6.</a:t>
            </a:r>
          </a:p>
          <a:p>
            <a:pPr marL="0" indent="0" algn="l" defTabSz="684213" fontAlgn="base">
              <a:spcBef>
                <a:spcPts val="600"/>
              </a:spcBef>
              <a:spcAft>
                <a:spcPts val="600"/>
              </a:spcAft>
              <a:buClr>
                <a:schemeClr val="tx2"/>
              </a:buClr>
              <a:buSzPct val="90000"/>
            </a:pPr>
            <a:r>
              <a:rPr lang="en-US" sz="1600" dirty="0" smtClean="0">
                <a:solidFill>
                  <a:srgbClr val="0000CC"/>
                </a:solidFill>
              </a:rPr>
              <a:t>Prefix </a:t>
            </a:r>
            <a:r>
              <a:rPr lang="en-US" sz="1600" dirty="0" err="1" smtClean="0">
                <a:solidFill>
                  <a:srgbClr val="0000CC"/>
                </a:solidFill>
              </a:rPr>
              <a:t>của</a:t>
            </a:r>
            <a:r>
              <a:rPr lang="en-US" sz="1600" dirty="0" smtClean="0">
                <a:solidFill>
                  <a:srgbClr val="0000CC"/>
                </a:solidFill>
              </a:rPr>
              <a:t> </a:t>
            </a:r>
            <a:r>
              <a:rPr lang="vi" sz="1600" dirty="0" smtClean="0">
                <a:solidFill>
                  <a:srgbClr val="0000CC"/>
                </a:solidFill>
              </a:rPr>
              <a:t>IPv6 </a:t>
            </a:r>
            <a:r>
              <a:rPr lang="vi" sz="1600" dirty="0">
                <a:solidFill>
                  <a:srgbClr val="0000CC"/>
                </a:solidFill>
              </a:rPr>
              <a:t>có thể nằm trong khoảng từ 0 đến 128</a:t>
            </a:r>
            <a:r>
              <a:rPr lang="vi" sz="1600" dirty="0">
                <a:solidFill>
                  <a:schemeClr val="tx1"/>
                </a:solidFill>
              </a:rPr>
              <a:t>. Độ dài tiền tố IPv6 được đề xuất cho mạng LAN và hầu hết các loại mạng khác là /64.</a:t>
            </a:r>
            <a:endParaRPr lang="en-US" sz="1500" dirty="0">
              <a:solidFill>
                <a:schemeClr val="tx1"/>
              </a:solidFill>
            </a:endParaRP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endParaRPr lang="en-US" sz="1600" dirty="0">
              <a:solidFill>
                <a:schemeClr val="tx1"/>
              </a:solidFill>
            </a:endParaRP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pic>
        <p:nvPicPr>
          <p:cNvPr id="2" name="Picture 1">
            <a:extLst>
              <a:ext uri="{FF2B5EF4-FFF2-40B4-BE49-F238E27FC236}">
                <a16:creationId xmlns:a16="http://schemas.microsoft.com/office/drawing/2014/main" id="{38711CFE-EFE8-4AEF-8D4D-DB7AA12D84C7}"/>
              </a:ext>
            </a:extLst>
          </p:cNvPr>
          <p:cNvPicPr>
            <a:picLocks noChangeAspect="1"/>
          </p:cNvPicPr>
          <p:nvPr/>
        </p:nvPicPr>
        <p:blipFill>
          <a:blip r:embed="rId3"/>
          <a:stretch>
            <a:fillRect/>
          </a:stretch>
        </p:blipFill>
        <p:spPr>
          <a:xfrm>
            <a:off x="1189777" y="1818964"/>
            <a:ext cx="6466244" cy="2499464"/>
          </a:xfrm>
          <a:prstGeom prst="rect">
            <a:avLst/>
          </a:prstGeom>
        </p:spPr>
      </p:pic>
      <p:sp>
        <p:nvSpPr>
          <p:cNvPr id="4" name="TextBox 3">
            <a:extLst>
              <a:ext uri="{FF2B5EF4-FFF2-40B4-BE49-F238E27FC236}">
                <a16:creationId xmlns:a16="http://schemas.microsoft.com/office/drawing/2014/main" id="{C051A667-EF42-442E-A708-9DFBA630D846}"/>
              </a:ext>
            </a:extLst>
          </p:cNvPr>
          <p:cNvSpPr txBox="1"/>
          <p:nvPr/>
        </p:nvSpPr>
        <p:spPr>
          <a:xfrm>
            <a:off x="355183" y="4276951"/>
            <a:ext cx="7990305" cy="738664"/>
          </a:xfrm>
          <a:prstGeom prst="rect">
            <a:avLst/>
          </a:prstGeom>
          <a:noFill/>
        </p:spPr>
        <p:txBody>
          <a:bodyPr wrap="square" rtlCol="0">
            <a:spAutoFit/>
          </a:bodyPr>
          <a:lstStyle/>
          <a:p>
            <a:r>
              <a:rPr lang="vi" sz="1400" b="1" dirty="0"/>
              <a:t>Lưu ý </a:t>
            </a:r>
            <a:r>
              <a:rPr lang="vi" sz="1400" dirty="0"/>
              <a:t>: Chúng tôi khuyên bạn nên sử dụng ID giao diện 64-bit cho hầu hết các mạng. Điều này là do tính năng tự động cấu hình địa chỉ không trạng thái (SLAAC) sử dụng 64 bit cho ID giao diện. Nó cũng làm cho việc tạo và quản lý mạng con trở nên dễ dàng hơn </a:t>
            </a:r>
            <a:r>
              <a:rPr lang="vi" sz="1200" dirty="0"/>
              <a:t>.</a:t>
            </a:r>
          </a:p>
        </p:txBody>
      </p:sp>
    </p:spTree>
    <p:extLst>
      <p:ext uri="{BB962C8B-B14F-4D97-AF65-F5344CB8AC3E}">
        <p14:creationId xmlns:p14="http://schemas.microsoft.com/office/powerpoint/2010/main" val="2320096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Các loại địa chỉ IPv6 </a:t>
            </a:r>
            <a:r>
              <a:rPr lang="en-US" dirty="0"/>
              <a:t/>
            </a:r>
            <a:br>
              <a:rPr lang="en-US" dirty="0"/>
            </a:br>
            <a:r>
              <a:rPr lang="vi" sz="2400" dirty="0"/>
              <a:t>Các loại địa chỉ IPv6 Unicast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82667" y="985174"/>
            <a:ext cx="3724564" cy="3550598"/>
          </a:xfrm>
        </p:spPr>
        <p:txBody>
          <a:bodyPr/>
          <a:lstStyle/>
          <a:p>
            <a:pPr marL="0" indent="0" algn="l" defTabSz="684213" fontAlgn="base">
              <a:spcBef>
                <a:spcPts val="600"/>
              </a:spcBef>
              <a:spcAft>
                <a:spcPts val="600"/>
              </a:spcAft>
              <a:buClr>
                <a:schemeClr val="tx2"/>
              </a:buClr>
              <a:buSzPct val="90000"/>
            </a:pPr>
            <a:r>
              <a:rPr lang="vi" sz="1600" dirty="0">
                <a:solidFill>
                  <a:schemeClr val="tx1"/>
                </a:solidFill>
              </a:rPr>
              <a:t>Không giống như các thiết bị IPv4 chỉ có một địa chỉ duy nhất, địa chỉ IPv6 thường có hai địa chỉ unicast:</a:t>
            </a:r>
            <a:endParaRPr lang="en-US" sz="1500" dirty="0">
              <a:solidFill>
                <a:schemeClr val="tx1"/>
              </a:solidFill>
            </a:endParaRP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r>
              <a:rPr lang="vi" sz="1600" b="1" dirty="0">
                <a:solidFill>
                  <a:srgbClr val="0000CC"/>
                </a:solidFill>
              </a:rPr>
              <a:t>Địa chỉ Unicast toàn cầu (GUA) </a:t>
            </a:r>
            <a:r>
              <a:rPr lang="vi" sz="1600" dirty="0">
                <a:solidFill>
                  <a:schemeClr val="tx1"/>
                </a:solidFill>
              </a:rPr>
              <a:t>- Địa chỉ này tương tự như địa chỉ </a:t>
            </a:r>
            <a:r>
              <a:rPr lang="vi" sz="1600" dirty="0">
                <a:solidFill>
                  <a:srgbClr val="0000CC"/>
                </a:solidFill>
              </a:rPr>
              <a:t>IPv4 </a:t>
            </a:r>
            <a:r>
              <a:rPr lang="en-US" sz="1600" dirty="0" smtClean="0">
                <a:solidFill>
                  <a:srgbClr val="0000CC"/>
                </a:solidFill>
              </a:rPr>
              <a:t>public</a:t>
            </a:r>
            <a:r>
              <a:rPr lang="vi" sz="1600" dirty="0" smtClean="0">
                <a:solidFill>
                  <a:schemeClr val="tx1"/>
                </a:solidFill>
              </a:rPr>
              <a:t>. </a:t>
            </a:r>
            <a:r>
              <a:rPr lang="vi" sz="1600" dirty="0">
                <a:solidFill>
                  <a:schemeClr val="tx1"/>
                </a:solidFill>
              </a:rPr>
              <a:t>Đây là những địa chỉ có thể định tuyến trên Internet, duy nhất trên toàn cầu.</a:t>
            </a:r>
          </a:p>
          <a:p>
            <a:pPr marL="342900" indent="-342900" algn="l">
              <a:buFont typeface="Arial" panose="020B0604020202020204" pitchFamily="34" charset="0"/>
              <a:buChar char="•"/>
            </a:pPr>
            <a:r>
              <a:rPr lang="vi" sz="1600" b="1" dirty="0">
                <a:solidFill>
                  <a:srgbClr val="0000CC"/>
                </a:solidFill>
              </a:rPr>
              <a:t>Địa chỉ liên kết cục bộ (LLA) </a:t>
            </a:r>
            <a:r>
              <a:rPr lang="vi" sz="1600" dirty="0">
                <a:solidFill>
                  <a:schemeClr val="tx1"/>
                </a:solidFill>
              </a:rPr>
              <a:t>- Bắt buộc đối với mọi thiết bị hỗ trợ IPv6 và được sử dụng để liên lạc với các thiết bị khác</a:t>
            </a:r>
            <a:r>
              <a:rPr lang="vi" sz="1600" dirty="0">
                <a:solidFill>
                  <a:srgbClr val="0000CC"/>
                </a:solidFill>
              </a:rPr>
              <a:t> trên cùng một liên kết cục bộ</a:t>
            </a:r>
            <a:r>
              <a:rPr lang="vi" sz="1600" dirty="0">
                <a:solidFill>
                  <a:schemeClr val="tx1"/>
                </a:solidFill>
              </a:rPr>
              <a:t>. LLA không thể định tuyến được và bị giới hạn trong một liên kết duy nhất.</a:t>
            </a: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pic>
        <p:nvPicPr>
          <p:cNvPr id="5" name="Picture 4">
            <a:extLst>
              <a:ext uri="{FF2B5EF4-FFF2-40B4-BE49-F238E27FC236}">
                <a16:creationId xmlns:a16="http://schemas.microsoft.com/office/drawing/2014/main" id="{CF1BE6E4-8308-4A7B-92AC-81146B461F10}"/>
              </a:ext>
            </a:extLst>
          </p:cNvPr>
          <p:cNvPicPr>
            <a:picLocks noChangeAspect="1"/>
          </p:cNvPicPr>
          <p:nvPr/>
        </p:nvPicPr>
        <p:blipFill>
          <a:blip r:embed="rId3"/>
          <a:stretch>
            <a:fillRect/>
          </a:stretch>
        </p:blipFill>
        <p:spPr>
          <a:xfrm>
            <a:off x="3882044" y="683876"/>
            <a:ext cx="5261956" cy="4386887"/>
          </a:xfrm>
          <a:prstGeom prst="rect">
            <a:avLst/>
          </a:prstGeom>
        </p:spPr>
      </p:pic>
    </p:spTree>
    <p:extLst>
      <p:ext uri="{BB962C8B-B14F-4D97-AF65-F5344CB8AC3E}">
        <p14:creationId xmlns:p14="http://schemas.microsoft.com/office/powerpoint/2010/main" val="291648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Các loại địa chỉ IPv6 </a:t>
            </a:r>
            <a:r>
              <a:rPr lang="en-US" dirty="0"/>
              <a:t/>
            </a:r>
            <a:br>
              <a:rPr lang="en-US" dirty="0"/>
            </a:br>
            <a:r>
              <a:rPr lang="vi" sz="2400" dirty="0"/>
              <a:t>Lưu ý </a:t>
            </a:r>
            <a:r>
              <a:rPr lang="vi" sz="2400" dirty="0">
                <a:solidFill>
                  <a:srgbClr val="0000CC"/>
                </a:solidFill>
              </a:rPr>
              <a:t>về địa chỉ cục bộ duy nhất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57250"/>
            <a:ext cx="7913688" cy="2690789"/>
          </a:xfrm>
        </p:spPr>
        <p:txBody>
          <a:bodyPr/>
          <a:lstStyle/>
          <a:p>
            <a:pPr marL="0" indent="0" algn="l" defTabSz="684213" fontAlgn="base">
              <a:spcBef>
                <a:spcPts val="600"/>
              </a:spcBef>
              <a:spcAft>
                <a:spcPts val="600"/>
              </a:spcAft>
              <a:buClr>
                <a:schemeClr val="tx2"/>
              </a:buClr>
              <a:buSzPct val="90000"/>
            </a:pPr>
            <a:r>
              <a:rPr lang="vi" sz="1800" dirty="0">
                <a:solidFill>
                  <a:schemeClr val="tx1"/>
                </a:solidFill>
              </a:rPr>
              <a:t>Các địa chỉ cục bộ duy nhất của IPv6 (phạm vi </a:t>
            </a:r>
            <a:r>
              <a:rPr lang="vi" sz="1800" dirty="0">
                <a:solidFill>
                  <a:srgbClr val="0000CC"/>
                </a:solidFill>
              </a:rPr>
              <a:t>fc00::/7 đến fdff::/7) </a:t>
            </a:r>
            <a:r>
              <a:rPr lang="vi" sz="1800" dirty="0">
                <a:solidFill>
                  <a:schemeClr val="tx1"/>
                </a:solidFill>
              </a:rPr>
              <a:t>có một số điểm tương đồng với địa chỉ riêng RFC 1918 cho IPv4, nhưng có những khác biệt đáng kể:</a:t>
            </a:r>
          </a:p>
          <a:p>
            <a:pPr marL="285750" indent="-285750" algn="l">
              <a:buFont typeface="Arial" panose="020B0604020202020204" pitchFamily="34" charset="0"/>
              <a:buChar char="•"/>
            </a:pPr>
            <a:r>
              <a:rPr lang="vi" sz="1600" dirty="0">
                <a:solidFill>
                  <a:schemeClr val="tx1"/>
                </a:solidFill>
              </a:rPr>
              <a:t>Địa chỉ cục bộ duy nhất được sử dụng để đánh địa chỉ cục bộ trong một trang web hoặc giữa một số trang web hạn chế.</a:t>
            </a:r>
          </a:p>
          <a:p>
            <a:pPr marL="285750" indent="-285750" algn="l">
              <a:buFont typeface="Arial" panose="020B0604020202020204" pitchFamily="34" charset="0"/>
              <a:buChar char="•"/>
            </a:pPr>
            <a:r>
              <a:rPr lang="vi" sz="1600" dirty="0">
                <a:solidFill>
                  <a:schemeClr val="tx1"/>
                </a:solidFill>
              </a:rPr>
              <a:t>Địa chỉ cục bộ duy nhất có thể được sử dụng cho các thiết bị không bao giờ cần truy cập vào mạng khác.</a:t>
            </a:r>
          </a:p>
          <a:p>
            <a:pPr marL="285750" indent="-285750" algn="l">
              <a:buFont typeface="Arial" panose="020B0604020202020204" pitchFamily="34" charset="0"/>
              <a:buChar char="•"/>
            </a:pPr>
            <a:r>
              <a:rPr lang="vi" sz="1600" dirty="0">
                <a:solidFill>
                  <a:schemeClr val="tx1"/>
                </a:solidFill>
              </a:rPr>
              <a:t>Địa chỉ cục bộ duy nhất không được định tuyến toàn cầu hoặc chuyển sang địa chỉ IPv6 toàn cầu.</a:t>
            </a:r>
          </a:p>
          <a:p>
            <a:pPr marL="0" indent="0" algn="l"/>
            <a:endParaRPr lang="en-US" sz="18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sp>
        <p:nvSpPr>
          <p:cNvPr id="2" name="TextBox 1">
            <a:extLst>
              <a:ext uri="{FF2B5EF4-FFF2-40B4-BE49-F238E27FC236}">
                <a16:creationId xmlns:a16="http://schemas.microsoft.com/office/drawing/2014/main" id="{B2231FF7-40C5-41A9-B1B2-B932B5944E05}"/>
              </a:ext>
            </a:extLst>
          </p:cNvPr>
          <p:cNvSpPr txBox="1"/>
          <p:nvPr/>
        </p:nvSpPr>
        <p:spPr>
          <a:xfrm>
            <a:off x="566383" y="3673452"/>
            <a:ext cx="7779105" cy="830997"/>
          </a:xfrm>
          <a:prstGeom prst="rect">
            <a:avLst/>
          </a:prstGeom>
          <a:noFill/>
        </p:spPr>
        <p:txBody>
          <a:bodyPr wrap="square" rtlCol="0">
            <a:spAutoFit/>
          </a:bodyPr>
          <a:lstStyle/>
          <a:p>
            <a:r>
              <a:rPr lang="vi" sz="1600" b="1" dirty="0"/>
              <a:t>Lưu ý </a:t>
            </a:r>
            <a:r>
              <a:rPr lang="vi" sz="1600" dirty="0"/>
              <a:t>: Nhiều trang web sử dụng tính chất riêng tư của địa chỉ RFC 1918 để cố gắng bảo mật hoặc ẩn mạng của họ khỏi các rủi ro bảo mật tiềm ẩn. Đây chưa bao giờ là mục đích sử dụng dự định của ULA.</a:t>
            </a:r>
          </a:p>
        </p:txBody>
      </p:sp>
    </p:spTree>
    <p:extLst>
      <p:ext uri="{BB962C8B-B14F-4D97-AF65-F5344CB8AC3E}">
        <p14:creationId xmlns:p14="http://schemas.microsoft.com/office/powerpoint/2010/main" val="318200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Các loại địa chỉ IPv6 </a:t>
            </a:r>
            <a:r>
              <a:rPr lang="en-US" dirty="0"/>
              <a:t/>
            </a:r>
            <a:br>
              <a:rPr lang="en-US" dirty="0"/>
            </a:br>
            <a:r>
              <a:rPr lang="vi" sz="2400" dirty="0"/>
              <a:t>IPv6 GUA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7913688" cy="1653559"/>
          </a:xfrm>
        </p:spPr>
        <p:txBody>
          <a:bodyPr/>
          <a:lstStyle/>
          <a:p>
            <a:pPr marL="0" indent="0" algn="l" defTabSz="684213" fontAlgn="base">
              <a:spcBef>
                <a:spcPts val="600"/>
              </a:spcBef>
              <a:spcAft>
                <a:spcPts val="600"/>
              </a:spcAft>
              <a:buClr>
                <a:schemeClr val="tx2"/>
              </a:buClr>
              <a:buSzPct val="90000"/>
            </a:pPr>
            <a:r>
              <a:rPr lang="vi" sz="1600" dirty="0">
                <a:solidFill>
                  <a:srgbClr val="0000CC"/>
                </a:solidFill>
              </a:rPr>
              <a:t>Địa chỉ unicast toàn cầu IPv6 (GUA) là duy nhất trên toàn cầu và có thể định tuyến trên Internet IPv6.</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400" dirty="0">
                <a:solidFill>
                  <a:schemeClr val="tx1"/>
                </a:solidFill>
              </a:rPr>
              <a:t>Hiện tại, chỉ GUA có ba bit đầu tiên là 001 hoặc 2000::/3 mới được chỉ định.</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400" dirty="0">
                <a:solidFill>
                  <a:schemeClr val="tx1"/>
                </a:solidFill>
              </a:rPr>
              <a:t>GUA hiện có bắt đầu bằng số thập phân 2 hoặc 3 (Đây chỉ là 1/8 tổng không gian địa chỉ IPv6 có sẵn).</a:t>
            </a:r>
          </a:p>
          <a:p>
            <a:pPr marL="342900" indent="-342900" algn="l">
              <a:buFont typeface="Arial" panose="020B0604020202020204" pitchFamily="34" charset="0"/>
              <a:buChar char="•"/>
            </a:pPr>
            <a:endParaRPr lang="en-US" sz="1600" dirty="0">
              <a:solidFill>
                <a:schemeClr val="tx1"/>
              </a:solidFill>
            </a:endParaRPr>
          </a:p>
        </p:txBody>
      </p:sp>
      <p:pic>
        <p:nvPicPr>
          <p:cNvPr id="4" name="Picture 3">
            <a:extLst>
              <a:ext uri="{FF2B5EF4-FFF2-40B4-BE49-F238E27FC236}">
                <a16:creationId xmlns:a16="http://schemas.microsoft.com/office/drawing/2014/main" id="{89D2C171-6C4F-462E-8801-77898CB37193}"/>
              </a:ext>
            </a:extLst>
          </p:cNvPr>
          <p:cNvPicPr>
            <a:picLocks noChangeAspect="1"/>
          </p:cNvPicPr>
          <p:nvPr/>
        </p:nvPicPr>
        <p:blipFill>
          <a:blip r:embed="rId3"/>
          <a:stretch>
            <a:fillRect/>
          </a:stretch>
        </p:blipFill>
        <p:spPr>
          <a:xfrm>
            <a:off x="1528667" y="2756848"/>
            <a:ext cx="6709246" cy="2360124"/>
          </a:xfrm>
          <a:prstGeom prst="rect">
            <a:avLst/>
          </a:prstGeom>
        </p:spPr>
      </p:pic>
    </p:spTree>
    <p:extLst>
      <p:ext uri="{BB962C8B-B14F-4D97-AF65-F5344CB8AC3E}">
        <p14:creationId xmlns:p14="http://schemas.microsoft.com/office/powerpoint/2010/main" val="302415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Các loại địa chỉ IPv6 </a:t>
            </a:r>
            <a:r>
              <a:rPr lang="en-US" dirty="0"/>
              <a:t/>
            </a:r>
            <a:br>
              <a:rPr lang="en-US" dirty="0"/>
            </a:br>
            <a:r>
              <a:rPr lang="vi" sz="2400" dirty="0">
                <a:solidFill>
                  <a:srgbClr val="FF0000"/>
                </a:solidFill>
              </a:rPr>
              <a:t>Cấu trúc IPv6 GUA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382733" y="555789"/>
            <a:ext cx="7913688" cy="3066433"/>
          </a:xfrm>
        </p:spPr>
        <p:txBody>
          <a:bodyPr/>
          <a:lstStyle/>
          <a:p>
            <a:pPr marL="0" indent="0" algn="l" defTabSz="684213" fontAlgn="base">
              <a:spcBef>
                <a:spcPts val="600"/>
              </a:spcBef>
              <a:spcAft>
                <a:spcPts val="600"/>
              </a:spcAft>
              <a:buClr>
                <a:schemeClr val="tx2"/>
              </a:buClr>
              <a:buSzPct val="90000"/>
            </a:pPr>
            <a:r>
              <a:rPr lang="vi" sz="1600" b="1" dirty="0">
                <a:solidFill>
                  <a:srgbClr val="000000"/>
                </a:solidFill>
              </a:rPr>
              <a:t>Tiền tố định tuyến toàn cầu:</a:t>
            </a:r>
          </a:p>
          <a:p>
            <a:pPr lvl="1">
              <a:lnSpc>
                <a:spcPct val="100000"/>
              </a:lnSpc>
              <a:spcBef>
                <a:spcPts val="300"/>
              </a:spcBef>
              <a:spcAft>
                <a:spcPts val="300"/>
              </a:spcAft>
              <a:buSzPct val="90000"/>
            </a:pPr>
            <a:r>
              <a:rPr lang="vi" sz="1600" dirty="0">
                <a:solidFill>
                  <a:srgbClr val="000000"/>
                </a:solidFill>
              </a:rPr>
              <a:t>Tiền tố định tuyến toàn cầu là tiền tố hoặc mạng, một phần địa chỉ được nhà cung cấp, chẳng hạn như ISP, chỉ định cho khách hàng hoặc trang web. Tiền tố định tuyến toàn cầu sẽ khác nhau tùy thuộc vào chính sách của ISP.</a:t>
            </a:r>
          </a:p>
          <a:p>
            <a:pPr marL="0" indent="0" algn="l" defTabSz="684213" fontAlgn="base">
              <a:spcBef>
                <a:spcPts val="600"/>
              </a:spcBef>
              <a:spcAft>
                <a:spcPts val="600"/>
              </a:spcAft>
              <a:buClr>
                <a:schemeClr val="tx2"/>
              </a:buClr>
              <a:buSzPct val="90000"/>
            </a:pPr>
            <a:r>
              <a:rPr lang="vi" sz="1600" b="1" dirty="0">
                <a:solidFill>
                  <a:srgbClr val="000000"/>
                </a:solidFill>
              </a:rPr>
              <a:t>ID mạng con:</a:t>
            </a:r>
          </a:p>
          <a:p>
            <a:pPr lvl="1">
              <a:lnSpc>
                <a:spcPct val="100000"/>
              </a:lnSpc>
              <a:spcBef>
                <a:spcPts val="300"/>
              </a:spcBef>
              <a:spcAft>
                <a:spcPts val="300"/>
              </a:spcAft>
              <a:buSzPct val="90000"/>
            </a:pPr>
            <a:r>
              <a:rPr lang="vi" sz="1600" dirty="0">
                <a:solidFill>
                  <a:srgbClr val="000000"/>
                </a:solidFill>
              </a:rPr>
              <a:t>Trường ID mạng con là khu vực giữa Tiền tố định tuyến toàn cầu và ID giao diện. ID mạng con được một tổ chức sử dụng để xác định các mạng con trong trang web của mình.</a:t>
            </a:r>
          </a:p>
          <a:p>
            <a:pPr marL="0" indent="0" algn="l" defTabSz="684213" fontAlgn="base">
              <a:spcBef>
                <a:spcPts val="600"/>
              </a:spcBef>
              <a:spcAft>
                <a:spcPts val="600"/>
              </a:spcAft>
              <a:buClr>
                <a:schemeClr val="tx2"/>
              </a:buClr>
              <a:buSzPct val="90000"/>
            </a:pPr>
            <a:r>
              <a:rPr lang="vi" sz="1600" b="1" dirty="0">
                <a:solidFill>
                  <a:srgbClr val="000000"/>
                </a:solidFill>
              </a:rPr>
              <a:t>ID giao diện:</a:t>
            </a:r>
          </a:p>
          <a:p>
            <a:pPr lvl="1">
              <a:lnSpc>
                <a:spcPct val="100000"/>
              </a:lnSpc>
              <a:spcBef>
                <a:spcPts val="300"/>
              </a:spcBef>
              <a:spcAft>
                <a:spcPts val="300"/>
              </a:spcAft>
              <a:buSzPct val="90000"/>
            </a:pPr>
            <a:r>
              <a:rPr lang="vi" sz="1600" dirty="0">
                <a:solidFill>
                  <a:srgbClr val="000000"/>
                </a:solidFill>
              </a:rPr>
              <a:t>ID giao diện IPv6 tương đương với phần máy chủ của địa chỉ IPv4. Chúng tôi đặc biệt khuyến nghị rằng trong hầu hết các trường hợp nên sử dụng mạng con /64 để tạo ID giao diện 64 bit.</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600" dirty="0">
              <a:solidFill>
                <a:srgbClr val="000000"/>
              </a:solidFill>
            </a:endParaRPr>
          </a:p>
        </p:txBody>
      </p:sp>
      <p:sp>
        <p:nvSpPr>
          <p:cNvPr id="2" name="TextBox 1">
            <a:extLst>
              <a:ext uri="{FF2B5EF4-FFF2-40B4-BE49-F238E27FC236}">
                <a16:creationId xmlns:a16="http://schemas.microsoft.com/office/drawing/2014/main" id="{FC68A82F-60E8-4147-8B2F-E378272C665E}"/>
              </a:ext>
            </a:extLst>
          </p:cNvPr>
          <p:cNvSpPr txBox="1"/>
          <p:nvPr/>
        </p:nvSpPr>
        <p:spPr>
          <a:xfrm>
            <a:off x="431799" y="4178011"/>
            <a:ext cx="7815555" cy="461665"/>
          </a:xfrm>
          <a:prstGeom prst="rect">
            <a:avLst/>
          </a:prstGeom>
          <a:noFill/>
        </p:spPr>
        <p:txBody>
          <a:bodyPr wrap="square" rtlCol="0">
            <a:spAutoFit/>
          </a:bodyPr>
          <a:lstStyle/>
          <a:p>
            <a:r>
              <a:rPr lang="vi" sz="1200" b="1" dirty="0"/>
              <a:t>Lưu ý </a:t>
            </a:r>
            <a:r>
              <a:rPr lang="vi" sz="1200" dirty="0"/>
              <a:t>: IPv6 cho phép gán địa chỉ máy chủ toàn số 0 và toàn số 1 cho một thiết bị. Địa chỉ toàn 0 được dành riêng dưới dạng địa chỉ Anycast của Subnet-Router và chỉ được gán cho các bộ định tuyến.</a:t>
            </a:r>
          </a:p>
        </p:txBody>
      </p:sp>
    </p:spTree>
    <p:extLst>
      <p:ext uri="{BB962C8B-B14F-4D97-AF65-F5344CB8AC3E}">
        <p14:creationId xmlns:p14="http://schemas.microsoft.com/office/powerpoint/2010/main" val="339264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Các loại địa chỉ IPv6 </a:t>
            </a:r>
            <a:r>
              <a:rPr lang="en-US" dirty="0"/>
              <a:t/>
            </a:r>
            <a:br>
              <a:rPr lang="en-US" dirty="0"/>
            </a:br>
            <a:r>
              <a:rPr lang="vi" sz="2400" dirty="0"/>
              <a:t>IPv6 LLA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504424" y="819502"/>
            <a:ext cx="8135151" cy="2214177"/>
          </a:xfrm>
        </p:spPr>
        <p:txBody>
          <a:bodyPr/>
          <a:lstStyle/>
          <a:p>
            <a:pPr marL="0" indent="0" algn="l" defTabSz="684213" fontAlgn="base">
              <a:spcBef>
                <a:spcPts val="600"/>
              </a:spcBef>
              <a:spcAft>
                <a:spcPts val="600"/>
              </a:spcAft>
              <a:buClr>
                <a:schemeClr val="tx2"/>
              </a:buClr>
              <a:buSzPct val="90000"/>
            </a:pPr>
            <a:r>
              <a:rPr lang="vi" sz="1600" dirty="0">
                <a:solidFill>
                  <a:srgbClr val="000000"/>
                </a:solidFill>
              </a:rPr>
              <a:t>Địa chỉ liên kết cục bộ IPv6 (LLA) cho phép thiết bị giao tiếp với các thiết bị hỗ trợ IPv6 khác trên cùng một liên kết và chỉ trên liên kết đó (mạng con).</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vi" sz="1400" dirty="0">
                <a:solidFill>
                  <a:srgbClr val="000000"/>
                </a:solidFill>
              </a:rPr>
              <a:t>Các gói có LLA nguồn hoặc đích không thể được định tuyến.</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vi" sz="1400" dirty="0">
                <a:solidFill>
                  <a:srgbClr val="000000"/>
                </a:solidFill>
              </a:rPr>
              <a:t>Mọi giao diện mạng hỗ trợ IPv6 đều phải có LLA.</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vi" sz="1400" dirty="0">
                <a:solidFill>
                  <a:srgbClr val="000000"/>
                </a:solidFill>
              </a:rPr>
              <a:t>Nếu LLA không được cấu hình thủ công trên một giao diện, thiết bị sẽ tự động tạo một LLA.</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vi" sz="1400" dirty="0">
                <a:solidFill>
                  <a:srgbClr val="000000"/>
                </a:solidFill>
              </a:rPr>
              <a:t>LLA IPv6 nằm trong phạm vi fe80::/10.</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233BF2F6-9976-4706-A856-94F952BD6655}"/>
              </a:ext>
            </a:extLst>
          </p:cNvPr>
          <p:cNvPicPr>
            <a:picLocks noChangeAspect="1"/>
          </p:cNvPicPr>
          <p:nvPr/>
        </p:nvPicPr>
        <p:blipFill>
          <a:blip r:embed="rId3"/>
          <a:stretch>
            <a:fillRect/>
          </a:stretch>
        </p:blipFill>
        <p:spPr>
          <a:xfrm>
            <a:off x="1793289" y="3121345"/>
            <a:ext cx="4838608" cy="1585762"/>
          </a:xfrm>
          <a:prstGeom prst="rect">
            <a:avLst/>
          </a:prstGeom>
        </p:spPr>
      </p:pic>
    </p:spTree>
    <p:extLst>
      <p:ext uri="{BB962C8B-B14F-4D97-AF65-F5344CB8AC3E}">
        <p14:creationId xmlns:p14="http://schemas.microsoft.com/office/powerpoint/2010/main" val="131172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vi" dirty="0"/>
              <a:t>Để tạo điều kiện thuận lợi cho việc học, các tính năng sau trong GUI có thể được đưa vào mô-đun này:</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vi" dirty="0"/>
              <a:t>Những gì mong đợi trong mô-đun này</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vi" dirty="0"/>
                        <a:t>Tính năng</a:t>
                      </a:r>
                    </a:p>
                  </a:txBody>
                  <a:tcPr/>
                </a:tc>
                <a:tc>
                  <a:txBody>
                    <a:bodyPr/>
                    <a:lstStyle/>
                    <a:p>
                      <a:r>
                        <a:rPr lang="vi" dirty="0"/>
                        <a:t>Sự miêu tả</a:t>
                      </a:r>
                    </a:p>
                  </a:txBody>
                  <a:tcPr/>
                </a:tc>
                <a:extLst>
                  <a:ext uri="{0D108BD9-81ED-4DB2-BD59-A6C34878D82A}">
                    <a16:rowId xmlns:a16="http://schemas.microsoft.com/office/drawing/2014/main" val="367710602"/>
                  </a:ext>
                </a:extLst>
              </a:tr>
              <a:tr h="331556">
                <a:tc>
                  <a:txBody>
                    <a:bodyPr/>
                    <a:lstStyle/>
                    <a:p>
                      <a:pPr algn="l" fontAlgn="b"/>
                      <a:r>
                        <a:rPr lang="vi" sz="1400" b="0" i="0" u="none" strike="noStrike" dirty="0">
                          <a:solidFill>
                            <a:srgbClr val="000000"/>
                          </a:solidFill>
                          <a:effectLst/>
                          <a:latin typeface="+mn-lt"/>
                        </a:rPr>
                        <a:t>Hoạt hình</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dirty="0"/>
                        <a:t>Cho người học tiếp xúc với các kỹ năng và khái niệm mới.</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vi" sz="1400" b="0" i="0" u="none" strike="noStrike" dirty="0">
                          <a:solidFill>
                            <a:srgbClr val="000000"/>
                          </a:solidFill>
                          <a:effectLst/>
                          <a:latin typeface="+mn-lt"/>
                        </a:rPr>
                        <a:t>Video</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dirty="0"/>
                        <a:t>Cho người học tiếp xúc với các kỹ năng và khái niệm mới.</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vi" sz="1400" b="0" i="0" u="none" strike="noStrike" dirty="0">
                          <a:solidFill>
                            <a:srgbClr val="000000"/>
                          </a:solidFill>
                          <a:effectLst/>
                          <a:latin typeface="+mn-lt"/>
                        </a:rPr>
                        <a:t>Kiểm tra sự hiểu biết của bạn (CYU)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vi" dirty="0"/>
                        <a:t>Bài kiểm tra trực tuyến theo chủ đề giúp người học đánh giá mức độ hiểu nội dung.</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vi" sz="1400" b="0" i="0" u="none" strike="noStrike" dirty="0">
                          <a:solidFill>
                            <a:srgbClr val="000000"/>
                          </a:solidFill>
                          <a:effectLst/>
                          <a:latin typeface="+mn-lt"/>
                        </a:rPr>
                        <a:t>Hoạt động tương tác</a:t>
                      </a:r>
                    </a:p>
                  </a:txBody>
                  <a:tcPr marL="9525" marR="9525" marT="9525" marB="0" anchor="b"/>
                </a:tc>
                <a:tc>
                  <a:txBody>
                    <a:bodyPr/>
                    <a:lstStyle/>
                    <a:p>
                      <a:r>
                        <a:rPr lang="vi" dirty="0"/>
                        <a:t>Một loạt các định dạng để giúp người học đánh giá mức độ hiểu nội dung.</a:t>
                      </a:r>
                    </a:p>
                  </a:txBody>
                  <a:tcPr/>
                </a:tc>
                <a:extLst>
                  <a:ext uri="{0D108BD9-81ED-4DB2-BD59-A6C34878D82A}">
                    <a16:rowId xmlns:a16="http://schemas.microsoft.com/office/drawing/2014/main" val="3454703549"/>
                  </a:ext>
                </a:extLst>
              </a:tr>
              <a:tr h="215293">
                <a:tc>
                  <a:txBody>
                    <a:bodyPr/>
                    <a:lstStyle/>
                    <a:p>
                      <a:pPr algn="l" fontAlgn="b"/>
                      <a:r>
                        <a:rPr lang="vi" sz="1400" b="0" i="0" u="none" strike="noStrike" dirty="0">
                          <a:solidFill>
                            <a:srgbClr val="000000"/>
                          </a:solidFill>
                          <a:effectLst/>
                          <a:latin typeface="+mn-lt"/>
                        </a:rPr>
                        <a:t>Trình kiểm tra cú pháp</a:t>
                      </a:r>
                    </a:p>
                  </a:txBody>
                  <a:tcPr marL="9525" marR="9525" marT="9525" marB="0" anchor="b"/>
                </a:tc>
                <a:tc>
                  <a:txBody>
                    <a:bodyPr/>
                    <a:lstStyle/>
                    <a:p>
                      <a:r>
                        <a:rPr lang="vi" dirty="0"/>
                        <a:t>Các mô phỏng nhỏ giúp người học tiếp cận dòng lệnh của Cisco để thực hành các kỹ năng cấu hình.</a:t>
                      </a:r>
                    </a:p>
                  </a:txBody>
                  <a:tcPr/>
                </a:tc>
                <a:extLst>
                  <a:ext uri="{0D108BD9-81ED-4DB2-BD59-A6C34878D82A}">
                    <a16:rowId xmlns:a16="http://schemas.microsoft.com/office/drawing/2014/main" val="2195331658"/>
                  </a:ext>
                </a:extLst>
              </a:tr>
              <a:tr h="265091">
                <a:tc>
                  <a:txBody>
                    <a:bodyPr/>
                    <a:lstStyle/>
                    <a:p>
                      <a:pPr algn="l" fontAlgn="b"/>
                      <a:r>
                        <a:rPr lang="vi" sz="1400" b="0" i="0" u="none" strike="noStrike" dirty="0">
                          <a:solidFill>
                            <a:srgbClr val="000000"/>
                          </a:solidFill>
                          <a:effectLst/>
                          <a:latin typeface="+mn-lt"/>
                        </a:rPr>
                        <a:t>Hoạt động PT</a:t>
                      </a:r>
                    </a:p>
                  </a:txBody>
                  <a:tcPr marL="9525" marR="9525" marT="9525" marB="0" anchor="b"/>
                </a:tc>
                <a:tc>
                  <a:txBody>
                    <a:bodyPr/>
                    <a:lstStyle/>
                    <a:p>
                      <a:r>
                        <a:rPr lang="vi" dirty="0"/>
                        <a:t>Các hoạt động mô phỏng và mô hình hóa được thiết kế để khám phá, tiếp thu, củng cố và mở rộng các kỹ năng.</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vi" dirty="0">
                <a:solidFill>
                  <a:schemeClr val="accent5">
                    <a:lumMod val="40000"/>
                    <a:lumOff val="60000"/>
                  </a:schemeClr>
                </a:solidFill>
              </a:rPr>
              <a:t>12.4 Cấu hình tĩnh GUA và LLA</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Cấu hình GUA và LLA tĩnh </a:t>
            </a:r>
            <a:r>
              <a:rPr lang="en-US" dirty="0"/>
              <a:t/>
            </a:r>
            <a:br>
              <a:rPr lang="en-US" dirty="0"/>
            </a:br>
            <a:r>
              <a:rPr lang="vi" sz="2400" dirty="0">
                <a:solidFill>
                  <a:srgbClr val="FF0000"/>
                </a:solidFill>
              </a:rPr>
              <a:t>Cấu hình GUA tĩnh trên </a:t>
            </a:r>
            <a:r>
              <a:rPr lang="en-US" sz="2400" dirty="0" smtClean="0">
                <a:solidFill>
                  <a:srgbClr val="FF0000"/>
                </a:solidFill>
              </a:rPr>
              <a:t>Router</a:t>
            </a:r>
            <a:endParaRPr lang="vi" sz="2400" dirty="0">
              <a:solidFill>
                <a:srgbClr val="FF0000"/>
              </a:solidFill>
            </a:endParaRP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135151" cy="2064285"/>
          </a:xfrm>
        </p:spPr>
        <p:txBody>
          <a:bodyPr/>
          <a:lstStyle/>
          <a:p>
            <a:pPr marL="0" indent="0" algn="l" defTabSz="684213" fontAlgn="base">
              <a:spcBef>
                <a:spcPts val="600"/>
              </a:spcBef>
              <a:spcAft>
                <a:spcPts val="600"/>
              </a:spcAft>
              <a:buClr>
                <a:schemeClr val="tx2"/>
              </a:buClr>
              <a:buSzPct val="90000"/>
            </a:pPr>
            <a:r>
              <a:rPr lang="vi" sz="1600" dirty="0">
                <a:solidFill>
                  <a:srgbClr val="000000"/>
                </a:solidFill>
              </a:rPr>
              <a:t>Hầu hết các lệnh xác minh và cấu hình IPv6 trong Cisco IOS đều tương tự như các lệnh tương tự IPv4 của chúng. Trong nhiều trường hợp, sự khác biệt duy nhất là việc sử dụng </a:t>
            </a:r>
            <a:r>
              <a:rPr lang="vi" sz="1600" b="1" dirty="0">
                <a:solidFill>
                  <a:srgbClr val="000000"/>
                </a:solidFill>
              </a:rPr>
              <a:t>ipv6 </a:t>
            </a:r>
            <a:r>
              <a:rPr lang="vi" sz="1600" dirty="0">
                <a:solidFill>
                  <a:srgbClr val="000000"/>
                </a:solidFill>
              </a:rPr>
              <a:t>thay cho </a:t>
            </a:r>
            <a:r>
              <a:rPr lang="vi" sz="1600" b="1" dirty="0">
                <a:solidFill>
                  <a:srgbClr val="000000"/>
                </a:solidFill>
              </a:rPr>
              <a:t>ip </a:t>
            </a:r>
            <a:r>
              <a:rPr lang="vi" sz="1600" dirty="0">
                <a:solidFill>
                  <a:srgbClr val="000000"/>
                </a:solidFill>
              </a:rPr>
              <a:t>trong các lệnh.</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600" dirty="0">
                <a:solidFill>
                  <a:srgbClr val="000000"/>
                </a:solidFill>
              </a:rPr>
              <a:t>Lệnh cấu hình GUA IPv6 trên giao diện là: </a:t>
            </a:r>
            <a:r>
              <a:rPr lang="vi" sz="1600" b="1" dirty="0">
                <a:solidFill>
                  <a:srgbClr val="000000"/>
                </a:solidFill>
              </a:rPr>
              <a:t>địa chỉ ipv6</a:t>
            </a:r>
            <a:r>
              <a:rPr lang="vi" sz="1600" dirty="0">
                <a:solidFill>
                  <a:srgbClr val="000000"/>
                </a:solidFill>
              </a:rPr>
              <a:t> </a:t>
            </a:r>
            <a:r>
              <a:rPr lang="vi" sz="1600" i="1" dirty="0">
                <a:solidFill>
                  <a:srgbClr val="000000"/>
                </a:solidFill>
              </a:rPr>
              <a:t>địa chỉ ipv6/độ dài tiền tố.</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600" dirty="0">
                <a:solidFill>
                  <a:srgbClr val="000000"/>
                </a:solidFill>
              </a:rPr>
              <a:t>Ví dụ hiển thị các lệnh để cấu hình GUA trên giao diện G0/0/0 trên R1:</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8" name="Rectangle 2">
            <a:extLst>
              <a:ext uri="{FF2B5EF4-FFF2-40B4-BE49-F238E27FC236}">
                <a16:creationId xmlns:a16="http://schemas.microsoft.com/office/drawing/2014/main" id="{4855BE97-77D7-4D00-9761-F371C2A2434E}"/>
              </a:ext>
            </a:extLst>
          </p:cNvPr>
          <p:cNvSpPr>
            <a:spLocks noChangeArrowheads="1"/>
          </p:cNvSpPr>
          <p:nvPr/>
        </p:nvSpPr>
        <p:spPr bwMode="auto">
          <a:xfrm>
            <a:off x="515389" y="3020092"/>
            <a:ext cx="7739149" cy="1200329"/>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 altLang="en-US"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R1(c</a:t>
            </a:r>
            <a:r>
              <a:rPr lang="en-US" altLang="en-US" dirty="0" err="1" smtClean="0">
                <a:solidFill>
                  <a:schemeClr val="bg1"/>
                </a:solidFill>
                <a:latin typeface="Courier New" panose="02070309020205020404" pitchFamily="49" charset="0"/>
                <a:cs typeface="Courier New" panose="02070309020205020404" pitchFamily="49" charset="0"/>
              </a:rPr>
              <a:t>onfig</a:t>
            </a:r>
            <a:r>
              <a:rPr kumimoji="0" lang="vi" altLang="en-US"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 </a:t>
            </a:r>
            <a:r>
              <a:rPr lang="en-US" altLang="en-US" b="1" dirty="0" smtClean="0">
                <a:solidFill>
                  <a:schemeClr val="bg1"/>
                </a:solidFill>
                <a:latin typeface="Courier New" panose="02070309020205020404" pitchFamily="49" charset="0"/>
                <a:cs typeface="Courier New" panose="02070309020205020404" pitchFamily="49" charset="0"/>
              </a:rPr>
              <a:t>Interface</a:t>
            </a:r>
            <a:r>
              <a:rPr kumimoji="0" lang="vi" altLang="en-US" b="1"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 </a:t>
            </a:r>
            <a:r>
              <a:rPr kumimoji="0" lang="vi" altLang="en-US"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 0/0/0</a:t>
            </a:r>
            <a:r>
              <a:rPr kumimoji="0" lang="vi" altLang="en-US"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vi" altLang="en-US"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lang="en-US" altLang="en-US" b="1" dirty="0" smtClean="0">
                <a:solidFill>
                  <a:schemeClr val="bg1"/>
                </a:solidFill>
                <a:latin typeface="Courier New" panose="02070309020205020404" pitchFamily="49" charset="0"/>
                <a:cs typeface="Courier New" panose="02070309020205020404" pitchFamily="49" charset="0"/>
              </a:rPr>
              <a:t>Address</a:t>
            </a:r>
            <a:r>
              <a:rPr kumimoji="0" lang="vi" altLang="en-US" b="1"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 </a:t>
            </a:r>
            <a:r>
              <a:rPr kumimoji="0" lang="vi" altLang="en-US"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ipv6 2001:db8:acad:1::1/64</a:t>
            </a:r>
            <a:r>
              <a:rPr kumimoji="0" lang="vi" altLang="en-US"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vi" altLang="en-US"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b="1"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No shutdown</a:t>
            </a:r>
            <a:endParaRPr kumimoji="0" lang="vi" altLang="en-US"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 altLang="en-US"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lang="en-US" altLang="en-US" b="1" dirty="0" smtClean="0">
                <a:solidFill>
                  <a:schemeClr val="bg1"/>
                </a:solidFill>
                <a:latin typeface="Courier New" panose="02070309020205020404" pitchFamily="49" charset="0"/>
                <a:cs typeface="Courier New" panose="02070309020205020404" pitchFamily="49" charset="0"/>
              </a:rPr>
              <a:t>exit</a:t>
            </a:r>
            <a:r>
              <a:rPr kumimoji="0" lang="vi" altLang="en-US"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 </a:t>
            </a:r>
            <a:endParaRPr kumimoji="0" lang="vi" altLang="en-US"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20190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Cấu hình GUA và LLA tĩnh </a:t>
            </a:r>
            <a:r>
              <a:rPr lang="en-US" dirty="0"/>
              <a:t/>
            </a:r>
            <a:br>
              <a:rPr lang="en-US" dirty="0"/>
            </a:br>
            <a:r>
              <a:rPr lang="vi" sz="2400" dirty="0">
                <a:solidFill>
                  <a:srgbClr val="FF0000"/>
                </a:solidFill>
              </a:rPr>
              <a:t>Cấu hình GUA tĩnh trên máy chủ Windows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2801851" cy="2256790"/>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600" dirty="0">
                <a:solidFill>
                  <a:srgbClr val="000000"/>
                </a:solidFill>
              </a:rPr>
              <a:t>Việc định cấu hình địa chỉ IPv6 trên máy chủ theo cách thủ công cũng tương tự như việc định cấu hình địa chỉ IPv4.</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600" dirty="0">
                <a:solidFill>
                  <a:srgbClr val="000000"/>
                </a:solidFill>
              </a:rPr>
              <a:t>GUA hoặc LLA của giao diện bộ định tuyến có thể được sử dụng làm cổng mặc định. Cách thực hành tốt nhất là sử dụng LLA.</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4" name="TextBox 3">
            <a:extLst>
              <a:ext uri="{FF2B5EF4-FFF2-40B4-BE49-F238E27FC236}">
                <a16:creationId xmlns:a16="http://schemas.microsoft.com/office/drawing/2014/main" id="{6A528590-4F2F-4C75-AAF1-01FE9ADDA800}"/>
              </a:ext>
            </a:extLst>
          </p:cNvPr>
          <p:cNvSpPr txBox="1"/>
          <p:nvPr/>
        </p:nvSpPr>
        <p:spPr>
          <a:xfrm>
            <a:off x="207355" y="4055181"/>
            <a:ext cx="3474375" cy="738664"/>
          </a:xfrm>
          <a:prstGeom prst="rect">
            <a:avLst/>
          </a:prstGeom>
          <a:noFill/>
        </p:spPr>
        <p:txBody>
          <a:bodyPr wrap="square" rtlCol="0">
            <a:spAutoFit/>
          </a:bodyPr>
          <a:lstStyle/>
          <a:p>
            <a:r>
              <a:rPr lang="vi" sz="1400" b="1" dirty="0">
                <a:solidFill>
                  <a:srgbClr val="000000"/>
                </a:solidFill>
              </a:rPr>
              <a:t>Lưu ý </a:t>
            </a:r>
            <a:r>
              <a:rPr lang="vi" sz="1400" dirty="0">
                <a:solidFill>
                  <a:srgbClr val="000000"/>
                </a:solidFill>
              </a:rPr>
              <a:t>: Khi sử dụng DHCPv6 hoặc SLAAC, LLA của bộ định tuyến sẽ tự động được chỉ định làm địa chỉ cổng mặc định.</a:t>
            </a:r>
          </a:p>
        </p:txBody>
      </p:sp>
      <p:pic>
        <p:nvPicPr>
          <p:cNvPr id="2" name="Picture 1">
            <a:extLst>
              <a:ext uri="{FF2B5EF4-FFF2-40B4-BE49-F238E27FC236}">
                <a16:creationId xmlns:a16="http://schemas.microsoft.com/office/drawing/2014/main" id="{2CFFDA62-B00A-4541-A999-09D57E536332}"/>
              </a:ext>
            </a:extLst>
          </p:cNvPr>
          <p:cNvPicPr>
            <a:picLocks noChangeAspect="1"/>
          </p:cNvPicPr>
          <p:nvPr/>
        </p:nvPicPr>
        <p:blipFill>
          <a:blip r:embed="rId3"/>
          <a:stretch>
            <a:fillRect/>
          </a:stretch>
        </p:blipFill>
        <p:spPr>
          <a:xfrm>
            <a:off x="3605633" y="731837"/>
            <a:ext cx="5538367" cy="4671752"/>
          </a:xfrm>
          <a:prstGeom prst="rect">
            <a:avLst/>
          </a:prstGeom>
        </p:spPr>
      </p:pic>
    </p:spTree>
    <p:extLst>
      <p:ext uri="{BB962C8B-B14F-4D97-AF65-F5344CB8AC3E}">
        <p14:creationId xmlns:p14="http://schemas.microsoft.com/office/powerpoint/2010/main" val="216704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lvl="0" defTabSz="914400" eaLnBrk="0" hangingPunct="0">
              <a:lnSpc>
                <a:spcPct val="100000"/>
              </a:lnSpc>
            </a:pPr>
            <a:r>
              <a:rPr lang="vi" sz="1600" dirty="0"/>
              <a:t>Cấu hình tĩnh GUA và LLA </a:t>
            </a:r>
            <a:r>
              <a:rPr lang="en-US" dirty="0"/>
              <a:t/>
            </a:r>
            <a:br>
              <a:rPr lang="en-US" dirty="0"/>
            </a:br>
            <a:r>
              <a:rPr lang="vi" sz="2400" dirty="0"/>
              <a:t>Cấu hình </a:t>
            </a:r>
            <a:r>
              <a:rPr lang="vi" sz="2400" dirty="0">
                <a:solidFill>
                  <a:srgbClr val="0000CC"/>
                </a:solidFill>
              </a:rPr>
              <a:t>GUA tĩnh của địa chỉ </a:t>
            </a:r>
            <a:r>
              <a:rPr lang="vi" sz="2400" dirty="0" smtClean="0">
                <a:solidFill>
                  <a:srgbClr val="0000CC"/>
                </a:solidFill>
              </a:rPr>
              <a:t>Unicast</a:t>
            </a:r>
            <a:r>
              <a:rPr lang="en-US" sz="2400" dirty="0" smtClean="0">
                <a:solidFill>
                  <a:srgbClr val="0000CC"/>
                </a:solidFill>
              </a:rPr>
              <a:t> link- local</a:t>
            </a:r>
            <a:r>
              <a:rPr lang="vi" sz="2400" dirty="0" smtClean="0">
                <a:solidFill>
                  <a:srgbClr val="0000CC"/>
                </a:solidFill>
              </a:rPr>
              <a:t> </a:t>
            </a:r>
            <a:r>
              <a:rPr lang="vi" altLang="en-US" sz="2400" b="1" dirty="0">
                <a:solidFill>
                  <a:schemeClr val="bg1"/>
                </a:solidFill>
                <a:latin typeface="Courier New" panose="02070309020205020404" pitchFamily="49" charset="0"/>
                <a:cs typeface="Courier New" panose="02070309020205020404" pitchFamily="49" charset="0"/>
              </a:rPr>
              <a:t>link-local</a:t>
            </a:r>
            <a:endParaRPr lang="en-US" altLang="en-US" sz="2400" dirty="0">
              <a:solidFill>
                <a:schemeClr val="bg1"/>
              </a:solidFill>
              <a:latin typeface="Courier New" panose="02070309020205020404" pitchFamily="49" charset="0"/>
              <a:cs typeface="Courier New" panose="02070309020205020404" pitchFamily="49" charset="0"/>
            </a:endParaRP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731837"/>
            <a:ext cx="7753412" cy="1841314"/>
          </a:xfrm>
        </p:spPr>
        <p:txBody>
          <a:bodyPr/>
          <a:lstStyle/>
          <a:p>
            <a:pPr marL="0" indent="0" algn="l" defTabSz="684213" fontAlgn="base">
              <a:spcBef>
                <a:spcPts val="600"/>
              </a:spcBef>
              <a:spcAft>
                <a:spcPts val="600"/>
              </a:spcAft>
              <a:buClr>
                <a:schemeClr val="tx2"/>
              </a:buClr>
              <a:buSzPct val="90000"/>
            </a:pPr>
            <a:r>
              <a:rPr lang="vi" sz="1600" dirty="0">
                <a:solidFill>
                  <a:srgbClr val="000000"/>
                </a:solidFill>
              </a:rPr>
              <a:t>Việc định cấu hình LLA theo cách thủ công cho phép bạn tạo một địa chỉ dễ nhận biết và dễ nhớ hơn.</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600" dirty="0">
                <a:solidFill>
                  <a:srgbClr val="0000CC"/>
                </a:solidFill>
              </a:rPr>
              <a:t>LLA có thể được cấu hình thủ công bằng </a:t>
            </a:r>
            <a:r>
              <a:rPr lang="vi" sz="1600" b="1" dirty="0">
                <a:solidFill>
                  <a:srgbClr val="0000CC"/>
                </a:solidFill>
              </a:rPr>
              <a:t>địa chỉ ipv6</a:t>
            </a:r>
            <a:r>
              <a:rPr lang="vi" sz="1600" dirty="0">
                <a:solidFill>
                  <a:srgbClr val="0000CC"/>
                </a:solidFill>
              </a:rPr>
              <a:t> </a:t>
            </a:r>
            <a:r>
              <a:rPr lang="vi" sz="1600" i="1" dirty="0">
                <a:solidFill>
                  <a:srgbClr val="0000CC"/>
                </a:solidFill>
              </a:rPr>
              <a:t>địa chỉ ipv6-link-local</a:t>
            </a:r>
            <a:r>
              <a:rPr lang="vi" sz="1600" dirty="0">
                <a:solidFill>
                  <a:srgbClr val="0000CC"/>
                </a:solidFill>
              </a:rPr>
              <a:t> </a:t>
            </a:r>
            <a:r>
              <a:rPr lang="vi" sz="1600" b="1" dirty="0">
                <a:solidFill>
                  <a:srgbClr val="0000CC"/>
                </a:solidFill>
              </a:rPr>
              <a:t>lệnh liên kết cục bộ </a:t>
            </a:r>
            <a:r>
              <a:rPr lang="vi" sz="1600" dirty="0">
                <a:solidFill>
                  <a:srgbClr val="0000CC"/>
                </a:solidFill>
              </a:rPr>
              <a: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600" dirty="0">
                <a:solidFill>
                  <a:srgbClr val="000000"/>
                </a:solidFill>
              </a:rPr>
              <a:t>Ví dụ hiển thị các lệnh cấu hình LLA trên giao diện G0/0/0 trên R1</a:t>
            </a: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7" name="Rectangle 2">
            <a:extLst>
              <a:ext uri="{FF2B5EF4-FFF2-40B4-BE49-F238E27FC236}">
                <a16:creationId xmlns:a16="http://schemas.microsoft.com/office/drawing/2014/main" id="{2B5222D8-7C54-4682-A886-0C1FFB40FC91}"/>
              </a:ext>
            </a:extLst>
          </p:cNvPr>
          <p:cNvSpPr>
            <a:spLocks noChangeArrowheads="1"/>
          </p:cNvSpPr>
          <p:nvPr/>
        </p:nvSpPr>
        <p:spPr bwMode="auto">
          <a:xfrm>
            <a:off x="834499" y="2380681"/>
            <a:ext cx="8159871" cy="1200329"/>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 altLang="en-US"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R1(c</a:t>
            </a:r>
            <a:r>
              <a:rPr lang="en-US" altLang="en-US" dirty="0" err="1" smtClean="0">
                <a:solidFill>
                  <a:schemeClr val="bg1"/>
                </a:solidFill>
                <a:latin typeface="Courier New" panose="02070309020205020404" pitchFamily="49" charset="0"/>
                <a:cs typeface="Courier New" panose="02070309020205020404" pitchFamily="49" charset="0"/>
              </a:rPr>
              <a:t>onfig</a:t>
            </a:r>
            <a:r>
              <a:rPr kumimoji="0" lang="vi" altLang="en-US"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Interface</a:t>
            </a:r>
            <a:r>
              <a:rPr kumimoji="0" lang="en-US" altLang="en-US" b="1" i="0" u="none" strike="noStrike" cap="none" normalizeH="0" dirty="0" smtClean="0">
                <a:ln>
                  <a:noFill/>
                </a:ln>
                <a:solidFill>
                  <a:schemeClr val="bg1"/>
                </a:solidFill>
                <a:effectLst/>
                <a:latin typeface="Courier New" panose="02070309020205020404" pitchFamily="49" charset="0"/>
                <a:cs typeface="Courier New" panose="02070309020205020404" pitchFamily="49" charset="0"/>
              </a:rPr>
              <a:t> </a:t>
            </a:r>
            <a:r>
              <a:rPr kumimoji="0" lang="vi" altLang="en-US" b="1"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gigabitethernet </a:t>
            </a:r>
            <a:r>
              <a:rPr kumimoji="0" lang="vi" altLang="en-US"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0/0/0</a:t>
            </a:r>
            <a:r>
              <a:rPr kumimoji="0" lang="vi" altLang="en-US"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vi" altLang="en-US"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b="1"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Address </a:t>
            </a:r>
            <a:r>
              <a:rPr kumimoji="0" lang="vi" altLang="en-US" b="1"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ipv6 </a:t>
            </a:r>
            <a:r>
              <a:rPr kumimoji="0" lang="vi" altLang="en-US"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fe80::1:1 link-local</a:t>
            </a:r>
            <a:endParaRPr kumimoji="0" lang="en-US" altLang="en-US"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 altLang="en-US"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b="1"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No shutdown</a:t>
            </a:r>
            <a:endParaRPr kumimoji="0" lang="vi" altLang="en-US"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 altLang="en-US"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lang="en-US" altLang="en-US" b="1" dirty="0" smtClean="0">
                <a:solidFill>
                  <a:schemeClr val="bg1"/>
                </a:solidFill>
                <a:latin typeface="Courier New" panose="02070309020205020404" pitchFamily="49" charset="0"/>
                <a:cs typeface="Courier New" panose="02070309020205020404" pitchFamily="49" charset="0"/>
              </a:rPr>
              <a:t>Exit</a:t>
            </a:r>
            <a:endParaRPr kumimoji="0" lang="vi" altLang="en-US"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3ED60E2F-2940-40F7-A61E-96AFF1D091E3}"/>
              </a:ext>
            </a:extLst>
          </p:cNvPr>
          <p:cNvSpPr txBox="1"/>
          <p:nvPr/>
        </p:nvSpPr>
        <p:spPr>
          <a:xfrm>
            <a:off x="794790" y="3838049"/>
            <a:ext cx="6755908" cy="738664"/>
          </a:xfrm>
          <a:prstGeom prst="rect">
            <a:avLst/>
          </a:prstGeom>
          <a:noFill/>
        </p:spPr>
        <p:txBody>
          <a:bodyPr wrap="square" rtlCol="0">
            <a:spAutoFit/>
          </a:bodyPr>
          <a:lstStyle/>
          <a:p>
            <a:r>
              <a:rPr lang="vi" sz="1400" b="1" dirty="0">
                <a:solidFill>
                  <a:srgbClr val="000000"/>
                </a:solidFill>
              </a:rPr>
              <a:t>Lưu ý </a:t>
            </a:r>
            <a:r>
              <a:rPr lang="vi" sz="1400" dirty="0">
                <a:solidFill>
                  <a:srgbClr val="000000"/>
                </a:solidFill>
              </a:rPr>
              <a:t>: Có thể định cấu hình cùng một LLA trên mỗi liên kết miễn là nó là duy nhất trên liên kết đó. Thực tế phổ biến là tạo một LLA khác nhau trên mỗi giao diện của bộ định tuyến để dễ dàng xác định bộ định tuyến và giao diện cụ thể.</a:t>
            </a:r>
          </a:p>
        </p:txBody>
      </p:sp>
    </p:spTree>
    <p:extLst>
      <p:ext uri="{BB962C8B-B14F-4D97-AF65-F5344CB8AC3E}">
        <p14:creationId xmlns:p14="http://schemas.microsoft.com/office/powerpoint/2010/main" val="62602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vi" dirty="0">
                <a:solidFill>
                  <a:schemeClr val="accent5">
                    <a:lumMod val="40000"/>
                    <a:lumOff val="60000"/>
                  </a:schemeClr>
                </a:solidFill>
              </a:rPr>
              <a:t>12.5 Địa chỉ động cho GUA IPv6</a:t>
            </a:r>
          </a:p>
        </p:txBody>
      </p:sp>
    </p:spTree>
    <p:custDataLst>
      <p:tags r:id="rId1"/>
    </p:custDataLst>
    <p:extLst>
      <p:ext uri="{BB962C8B-B14F-4D97-AF65-F5344CB8AC3E}">
        <p14:creationId xmlns:p14="http://schemas.microsoft.com/office/powerpoint/2010/main" val="3878077811"/>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Địa chỉ động cho các bản tin IPv6 GUA </a:t>
            </a:r>
            <a:r>
              <a:rPr lang="en-US" dirty="0"/>
              <a:t/>
            </a:r>
            <a:br>
              <a:rPr lang="en-US" dirty="0"/>
            </a:br>
            <a:r>
              <a:rPr lang="vi" sz="2400" dirty="0"/>
              <a:t>RS và RA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731837"/>
            <a:ext cx="8135151" cy="3561030"/>
          </a:xfrm>
        </p:spPr>
        <p:txBody>
          <a:bodyPr/>
          <a:lstStyle/>
          <a:p>
            <a:pPr marL="0" indent="0" algn="l" defTabSz="684213" fontAlgn="base">
              <a:spcBef>
                <a:spcPts val="600"/>
              </a:spcBef>
              <a:spcAft>
                <a:spcPts val="600"/>
              </a:spcAft>
              <a:buClr>
                <a:schemeClr val="tx2"/>
              </a:buClr>
              <a:buSzPct val="90000"/>
            </a:pPr>
            <a:r>
              <a:rPr lang="vi" sz="1600" dirty="0">
                <a:solidFill>
                  <a:srgbClr val="0000CC"/>
                </a:solidFill>
              </a:rPr>
              <a:t>Các thiết bị lấy địa chỉ GUA một cách linh hoạt thông qua các tin nhắn Giao thức tin nhắn điều khiển Internet phiên bản 6 (ICMPv6).</a:t>
            </a:r>
          </a:p>
          <a:p>
            <a:pPr lvl="1">
              <a:lnSpc>
                <a:spcPct val="100000"/>
              </a:lnSpc>
              <a:spcBef>
                <a:spcPts val="300"/>
              </a:spcBef>
              <a:spcAft>
                <a:spcPts val="300"/>
              </a:spcAft>
              <a:buSzPct val="90000"/>
            </a:pPr>
            <a:r>
              <a:rPr lang="vi" sz="1600" dirty="0">
                <a:solidFill>
                  <a:srgbClr val="000000"/>
                </a:solidFill>
              </a:rPr>
              <a:t>Tin nhắn mời chào bộ định tuyến (RS) được gửi bởi các thiết bị chủ để khám phá bộ định tuyến IPv6</a:t>
            </a:r>
          </a:p>
          <a:p>
            <a:pPr lvl="1">
              <a:lnSpc>
                <a:spcPct val="100000"/>
              </a:lnSpc>
              <a:spcBef>
                <a:spcPts val="300"/>
              </a:spcBef>
              <a:spcAft>
                <a:spcPts val="300"/>
              </a:spcAft>
              <a:buSzPct val="90000"/>
            </a:pPr>
            <a:r>
              <a:rPr lang="vi" sz="1600" dirty="0">
                <a:solidFill>
                  <a:srgbClr val="000000"/>
                </a:solidFill>
              </a:rPr>
              <a:t>Tin nhắn Quảng cáo Bộ định tuyến (RA) được bộ định tuyến gửi để thông báo cho máy chủ về cách lấy IPv6 GUA và cung cấp thông tin mạng hữu ích như:</a:t>
            </a:r>
          </a:p>
          <a:p>
            <a:pPr lvl="2">
              <a:lnSpc>
                <a:spcPct val="100000"/>
              </a:lnSpc>
              <a:spcBef>
                <a:spcPts val="300"/>
              </a:spcBef>
              <a:spcAft>
                <a:spcPts val="300"/>
              </a:spcAft>
              <a:buSzPct val="90000"/>
            </a:pPr>
            <a:r>
              <a:rPr lang="vi" sz="1600" dirty="0">
                <a:solidFill>
                  <a:srgbClr val="000000"/>
                </a:solidFill>
              </a:rPr>
              <a:t>Tiền tố mạng và độ dài tiền tố</a:t>
            </a:r>
          </a:p>
          <a:p>
            <a:pPr lvl="2">
              <a:lnSpc>
                <a:spcPct val="100000"/>
              </a:lnSpc>
              <a:spcBef>
                <a:spcPts val="300"/>
              </a:spcBef>
              <a:spcAft>
                <a:spcPts val="300"/>
              </a:spcAft>
              <a:buSzPct val="90000"/>
            </a:pPr>
            <a:r>
              <a:rPr lang="vi" sz="1600" dirty="0">
                <a:solidFill>
                  <a:srgbClr val="000000"/>
                </a:solidFill>
              </a:rPr>
              <a:t>Địa chỉ cổng mặc định</a:t>
            </a:r>
          </a:p>
          <a:p>
            <a:pPr lvl="2">
              <a:lnSpc>
                <a:spcPct val="100000"/>
              </a:lnSpc>
              <a:spcBef>
                <a:spcPts val="300"/>
              </a:spcBef>
              <a:spcAft>
                <a:spcPts val="300"/>
              </a:spcAft>
              <a:buSzPct val="90000"/>
            </a:pPr>
            <a:r>
              <a:rPr lang="vi" sz="1600" dirty="0">
                <a:solidFill>
                  <a:srgbClr val="000000"/>
                </a:solidFill>
              </a:rPr>
              <a:t>Địa chỉ DNS và tên miền</a:t>
            </a:r>
          </a:p>
          <a:p>
            <a:pPr lvl="1">
              <a:lnSpc>
                <a:spcPct val="100000"/>
              </a:lnSpc>
              <a:spcBef>
                <a:spcPts val="300"/>
              </a:spcBef>
              <a:spcAft>
                <a:spcPts val="300"/>
              </a:spcAft>
              <a:buSzPct val="90000"/>
            </a:pPr>
            <a:r>
              <a:rPr lang="vi" sz="1600" dirty="0">
                <a:solidFill>
                  <a:srgbClr val="000000"/>
                </a:solidFill>
              </a:rPr>
              <a:t>RA có thể cung cấp ba phương thức để định cấu hình IPv6 GUA :</a:t>
            </a:r>
          </a:p>
          <a:p>
            <a:pPr lvl="2">
              <a:lnSpc>
                <a:spcPct val="100000"/>
              </a:lnSpc>
              <a:spcBef>
                <a:spcPts val="300"/>
              </a:spcBef>
              <a:spcAft>
                <a:spcPts val="300"/>
              </a:spcAft>
              <a:buSzPct val="90000"/>
            </a:pPr>
            <a:r>
              <a:rPr lang="vi" sz="1600" dirty="0">
                <a:solidFill>
                  <a:srgbClr val="000000"/>
                </a:solidFill>
              </a:rPr>
              <a:t>SLAAC</a:t>
            </a:r>
          </a:p>
          <a:p>
            <a:pPr lvl="2">
              <a:lnSpc>
                <a:spcPct val="100000"/>
              </a:lnSpc>
              <a:spcBef>
                <a:spcPts val="300"/>
              </a:spcBef>
              <a:spcAft>
                <a:spcPts val="300"/>
              </a:spcAft>
              <a:buSzPct val="90000"/>
            </a:pPr>
            <a:r>
              <a:rPr lang="vi" sz="1600" dirty="0">
                <a:solidFill>
                  <a:srgbClr val="000000"/>
                </a:solidFill>
              </a:rPr>
              <a:t>SLAAC với máy chủ DHCPv6 không trạng thái</a:t>
            </a:r>
          </a:p>
          <a:p>
            <a:pPr lvl="2">
              <a:lnSpc>
                <a:spcPct val="100000"/>
              </a:lnSpc>
              <a:spcBef>
                <a:spcPts val="300"/>
              </a:spcBef>
              <a:spcAft>
                <a:spcPts val="300"/>
              </a:spcAft>
              <a:buSzPct val="90000"/>
            </a:pPr>
            <a:r>
              <a:rPr lang="vi" sz="1600" dirty="0">
                <a:solidFill>
                  <a:srgbClr val="000000"/>
                </a:solidFill>
              </a:rPr>
              <a:t>DHCPv6 có trạng thái (không có SLAAC)</a:t>
            </a:r>
          </a:p>
          <a:p>
            <a:pPr lvl="1">
              <a:lnSpc>
                <a:spcPct val="100000"/>
              </a:lnSpc>
              <a:spcBef>
                <a:spcPts val="300"/>
              </a:spcBef>
              <a:spcAft>
                <a:spcPts val="300"/>
              </a:spcAft>
              <a:buSzPct val="90000"/>
            </a:pPr>
            <a:endParaRPr lang="en-US"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28477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Địa chỉ động cho GUA IPv6 </a:t>
            </a:r>
            <a:r>
              <a:rPr lang="en-US" dirty="0"/>
              <a:t/>
            </a:r>
            <a:br>
              <a:rPr lang="en-US" dirty="0"/>
            </a:br>
            <a:r>
              <a:rPr lang="vi" sz="2400" dirty="0"/>
              <a:t>Phương pháp 1: SLAAC</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8135151" cy="1654884"/>
          </a:xfrm>
        </p:spPr>
        <p:txBody>
          <a:bodyPr/>
          <a:lstStyle/>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vi" sz="1600" dirty="0">
                <a:solidFill>
                  <a:srgbClr val="000000"/>
                </a:solidFill>
              </a:rPr>
              <a:t>SLAAC cho phép thiết bị định cấu hình GUA mà không cần dịch vụ DHCPv6.</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vi" sz="1600" dirty="0">
                <a:solidFill>
                  <a:srgbClr val="000000"/>
                </a:solidFill>
              </a:rPr>
              <a:t>Các thiết bị lấy thông tin cần thiết để định cấu hình GUA từ các tin nhắn ICMPv6 RA của bộ định tuyến cục bộ.</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vi" sz="1600" dirty="0">
                <a:solidFill>
                  <a:srgbClr val="000000"/>
                </a:solidFill>
              </a:rPr>
              <a:t>Tiền tố được cung cấp bởi RA và thiết bị sử dụng EUI-64 hoặc phương pháp tạo ngẫu nhiên để tạo ID giao diện.</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785A69E3-A7F8-4358-A22F-56AA5CCA3457}"/>
              </a:ext>
            </a:extLst>
          </p:cNvPr>
          <p:cNvPicPr>
            <a:picLocks noChangeAspect="1"/>
          </p:cNvPicPr>
          <p:nvPr/>
        </p:nvPicPr>
        <p:blipFill>
          <a:blip r:embed="rId3"/>
          <a:stretch>
            <a:fillRect/>
          </a:stretch>
        </p:blipFill>
        <p:spPr>
          <a:xfrm>
            <a:off x="1419399" y="2768138"/>
            <a:ext cx="7034645" cy="2386152"/>
          </a:xfrm>
          <a:prstGeom prst="rect">
            <a:avLst/>
          </a:prstGeom>
        </p:spPr>
      </p:pic>
    </p:spTree>
    <p:extLst>
      <p:ext uri="{BB962C8B-B14F-4D97-AF65-F5344CB8AC3E}">
        <p14:creationId xmlns:p14="http://schemas.microsoft.com/office/powerpoint/2010/main" val="340148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Địa chỉ động cho IPv6 GUA </a:t>
            </a:r>
            <a:r>
              <a:rPr lang="en-US" dirty="0"/>
              <a:t/>
            </a:r>
            <a:br>
              <a:rPr lang="en-US" dirty="0"/>
            </a:br>
            <a:r>
              <a:rPr lang="vi" sz="2400" dirty="0"/>
              <a:t>Phương pháp 2: SLAAC và DHCP không trạng thái</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8135151" cy="2403472"/>
          </a:xfrm>
        </p:spPr>
        <p:txBody>
          <a:bodyPr/>
          <a:lstStyle/>
          <a:p>
            <a:pPr marL="0" indent="0" algn="l" defTabSz="684213" fontAlgn="base">
              <a:spcBef>
                <a:spcPts val="600"/>
              </a:spcBef>
              <a:spcAft>
                <a:spcPts val="600"/>
              </a:spcAft>
              <a:buClr>
                <a:schemeClr val="tx2"/>
              </a:buClr>
              <a:buSzPct val="90000"/>
            </a:pPr>
            <a:r>
              <a:rPr lang="vi" sz="1600" dirty="0">
                <a:solidFill>
                  <a:srgbClr val="000000"/>
                </a:solidFill>
              </a:rPr>
              <a:t>RA có thể hướng dẫn một thiết bị sử dụng cả SLAAC và DHCPv6 không trạng thái.</a:t>
            </a:r>
          </a:p>
          <a:p>
            <a:pPr marL="0" indent="0" algn="l" defTabSz="684213" fontAlgn="base">
              <a:spcBef>
                <a:spcPts val="600"/>
              </a:spcBef>
              <a:spcAft>
                <a:spcPts val="600"/>
              </a:spcAft>
              <a:buClr>
                <a:schemeClr val="tx2"/>
              </a:buClr>
              <a:buSzPct val="90000"/>
            </a:pPr>
            <a:r>
              <a:rPr lang="vi" sz="1600" dirty="0">
                <a:solidFill>
                  <a:srgbClr val="000000"/>
                </a:solidFill>
              </a:rPr>
              <a:t>Thông báo RA gợi ý các thiết bị sử dụng như sau:</a:t>
            </a:r>
          </a:p>
          <a:p>
            <a:pPr marL="315973" lvl="2">
              <a:spcAft>
                <a:spcPts val="600"/>
              </a:spcAft>
              <a:buSzPct val="90000"/>
              <a:buFont typeface="Arial" panose="020B0604020202020204" pitchFamily="34" charset="0"/>
              <a:buChar char="•"/>
            </a:pPr>
            <a:r>
              <a:rPr lang="vi" sz="1600" dirty="0">
                <a:solidFill>
                  <a:srgbClr val="000000"/>
                </a:solidFill>
              </a:rPr>
              <a:t>SLAAC để tạo GUA IPv6 của riêng mình</a:t>
            </a:r>
          </a:p>
          <a:p>
            <a:pPr marL="315973" lvl="2">
              <a:spcAft>
                <a:spcPts val="600"/>
              </a:spcAft>
              <a:buSzPct val="90000"/>
              <a:buFont typeface="Arial" panose="020B0604020202020204" pitchFamily="34" charset="0"/>
              <a:buChar char="•"/>
            </a:pPr>
            <a:r>
              <a:rPr lang="vi" sz="1600" dirty="0">
                <a:solidFill>
                  <a:srgbClr val="000000"/>
                </a:solidFill>
              </a:rPr>
              <a:t>Bộ định tuyến LLA, là địa chỉ IPv6 nguồn RA, làm địa chỉ cổng mặc định</a:t>
            </a:r>
          </a:p>
          <a:p>
            <a:pPr marL="315973" lvl="2">
              <a:spcAft>
                <a:spcPts val="600"/>
              </a:spcAft>
              <a:buSzPct val="90000"/>
              <a:buFont typeface="Arial" panose="020B0604020202020204" pitchFamily="34" charset="0"/>
              <a:buChar char="•"/>
            </a:pPr>
            <a:r>
              <a:rPr lang="vi" sz="1600" dirty="0">
                <a:solidFill>
                  <a:srgbClr val="000000"/>
                </a:solidFill>
              </a:rPr>
              <a:t>Máy chủ DHCPv6 không trạng thái để lấy thông tin khác như địa chỉ máy chủ DNS và tên miền</a:t>
            </a:r>
          </a:p>
          <a:p>
            <a:pPr marL="242948" lvl="1" indent="-169863">
              <a:spcAft>
                <a:spcPts val="600"/>
              </a:spcAft>
              <a:buSzPct val="90000"/>
              <a:buFont typeface="Arial" panose="020B0604020202020204" pitchFamily="34" charset="0"/>
              <a:buChar char="•"/>
            </a:pPr>
            <a:endParaRPr lang="en-US" sz="8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E9473035-7613-4908-A09B-92FC6C06B34D}"/>
              </a:ext>
            </a:extLst>
          </p:cNvPr>
          <p:cNvPicPr>
            <a:picLocks noChangeAspect="1"/>
          </p:cNvPicPr>
          <p:nvPr/>
        </p:nvPicPr>
        <p:blipFill>
          <a:blip r:embed="rId3"/>
          <a:stretch>
            <a:fillRect/>
          </a:stretch>
        </p:blipFill>
        <p:spPr>
          <a:xfrm>
            <a:off x="2426068" y="2848163"/>
            <a:ext cx="4980572" cy="2150366"/>
          </a:xfrm>
          <a:prstGeom prst="rect">
            <a:avLst/>
          </a:prstGeom>
        </p:spPr>
      </p:pic>
    </p:spTree>
    <p:extLst>
      <p:ext uri="{BB962C8B-B14F-4D97-AF65-F5344CB8AC3E}">
        <p14:creationId xmlns:p14="http://schemas.microsoft.com/office/powerpoint/2010/main" val="127629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Địa chỉ động cho GUA IPv6 </a:t>
            </a:r>
            <a:r>
              <a:rPr lang="en-US" dirty="0"/>
              <a:t/>
            </a:r>
            <a:br>
              <a:rPr lang="en-US" dirty="0"/>
            </a:br>
            <a:r>
              <a:rPr lang="vi" sz="2400" dirty="0"/>
              <a:t>Phương pháp 3: DHCPv6 trạng thái</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23333" y="620784"/>
            <a:ext cx="8135151" cy="2630416"/>
          </a:xfrm>
        </p:spPr>
        <p:txBody>
          <a:bodyPr/>
          <a:lstStyle/>
          <a:p>
            <a:pPr marL="0" indent="0" algn="l" defTabSz="684213" fontAlgn="base">
              <a:spcBef>
                <a:spcPts val="600"/>
              </a:spcBef>
              <a:spcAft>
                <a:spcPts val="600"/>
              </a:spcAft>
              <a:buClr>
                <a:schemeClr val="tx2"/>
              </a:buClr>
              <a:buSzPct val="90000"/>
            </a:pPr>
            <a:r>
              <a:rPr lang="vi" sz="1600" dirty="0">
                <a:solidFill>
                  <a:srgbClr val="000000"/>
                </a:solidFill>
              </a:rPr>
              <a:t>RA có thể hướng dẫn thiết bị chỉ sử dụng DHCPv6 có trạng thái.</a:t>
            </a:r>
          </a:p>
          <a:p>
            <a:pPr marL="0" indent="0" algn="l" defTabSz="684213" fontAlgn="base">
              <a:spcBef>
                <a:spcPts val="600"/>
              </a:spcBef>
              <a:spcAft>
                <a:spcPts val="600"/>
              </a:spcAft>
              <a:buClr>
                <a:schemeClr val="tx2"/>
              </a:buClr>
              <a:buSzPct val="90000"/>
            </a:pPr>
            <a:r>
              <a:rPr lang="vi" sz="1600" dirty="0">
                <a:solidFill>
                  <a:srgbClr val="000000"/>
                </a:solidFill>
              </a:rPr>
              <a:t>Stateful DHCPv6 tương tự như DHCP cho IPv4. Thiết bị có thể tự động nhận GUA, độ dài tiền tố và địa chỉ của máy chủ DNS từ máy chủ DHCPv6 có trạng thái.</a:t>
            </a:r>
          </a:p>
          <a:p>
            <a:pPr marL="0" indent="0" algn="l" defTabSz="684213" fontAlgn="base">
              <a:spcBef>
                <a:spcPts val="600"/>
              </a:spcBef>
              <a:spcAft>
                <a:spcPts val="600"/>
              </a:spcAft>
              <a:buClr>
                <a:schemeClr val="tx2"/>
              </a:buClr>
              <a:buSzPct val="90000"/>
            </a:pPr>
            <a:r>
              <a:rPr lang="vi" sz="1600" dirty="0">
                <a:solidFill>
                  <a:srgbClr val="000000"/>
                </a:solidFill>
              </a:rPr>
              <a:t>Thông báo RA gợi ý các thiết bị sử dụng như sau:</a:t>
            </a:r>
          </a:p>
          <a:p>
            <a:pPr marL="315973" lvl="2">
              <a:spcAft>
                <a:spcPts val="600"/>
              </a:spcAft>
              <a:buSzPct val="90000"/>
              <a:buFont typeface="Arial" panose="020B0604020202020204" pitchFamily="34" charset="0"/>
              <a:buChar char="•"/>
            </a:pPr>
            <a:r>
              <a:rPr lang="vi" sz="1600" dirty="0">
                <a:solidFill>
                  <a:srgbClr val="000000"/>
                </a:solidFill>
              </a:rPr>
              <a:t>LLA của bộ định tuyến, là địa chỉ IPv6 nguồn RA, dành cho địa chỉ cổng mặc định.</a:t>
            </a:r>
          </a:p>
          <a:p>
            <a:pPr marL="315973" lvl="2">
              <a:spcAft>
                <a:spcPts val="600"/>
              </a:spcAft>
              <a:buSzPct val="90000"/>
              <a:buFont typeface="Arial" panose="020B0604020202020204" pitchFamily="34" charset="0"/>
              <a:buChar char="•"/>
            </a:pPr>
            <a:r>
              <a:rPr lang="vi" sz="1600" dirty="0">
                <a:solidFill>
                  <a:srgbClr val="000000"/>
                </a:solidFill>
              </a:rPr>
              <a:t>Máy chủ DHCPv6 có trạng thái để lấy GUA, địa chỉ máy chủ DNS, tên miền và các thông tin cần thiết khác.</a:t>
            </a:r>
          </a:p>
        </p:txBody>
      </p:sp>
      <p:pic>
        <p:nvPicPr>
          <p:cNvPr id="7" name="Picture 6">
            <a:extLst>
              <a:ext uri="{FF2B5EF4-FFF2-40B4-BE49-F238E27FC236}">
                <a16:creationId xmlns:a16="http://schemas.microsoft.com/office/drawing/2014/main" id="{A530BE2A-E711-4139-BAE5-9E0C41986889}"/>
              </a:ext>
            </a:extLst>
          </p:cNvPr>
          <p:cNvPicPr>
            <a:picLocks noChangeAspect="1"/>
          </p:cNvPicPr>
          <p:nvPr/>
        </p:nvPicPr>
        <p:blipFill>
          <a:blip r:embed="rId3"/>
          <a:stretch>
            <a:fillRect/>
          </a:stretch>
        </p:blipFill>
        <p:spPr>
          <a:xfrm>
            <a:off x="2155135" y="3404657"/>
            <a:ext cx="3613209" cy="1560006"/>
          </a:xfrm>
          <a:prstGeom prst="rect">
            <a:avLst/>
          </a:prstGeom>
        </p:spPr>
      </p:pic>
    </p:spTree>
    <p:extLst>
      <p:ext uri="{BB962C8B-B14F-4D97-AF65-F5344CB8AC3E}">
        <p14:creationId xmlns:p14="http://schemas.microsoft.com/office/powerpoint/2010/main" val="85737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Địa chỉ động cho quy trình IPv6 GUA </a:t>
            </a:r>
            <a:r>
              <a:rPr lang="en-US" dirty="0"/>
              <a:t/>
            </a:r>
            <a:br>
              <a:rPr lang="en-US" dirty="0"/>
            </a:br>
            <a:r>
              <a:rPr lang="vi" sz="2400" dirty="0"/>
              <a:t>EUI-64 so với được tạo ngẫu nhiên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3465497" cy="3332764"/>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600" dirty="0">
                <a:solidFill>
                  <a:srgbClr val="000000"/>
                </a:solidFill>
              </a:rPr>
              <a:t>Khi thông báo RA là SLAAC hoặc SLAAC với DHCPv6 không trạng thái, máy khách phải tạo ID giao diện của riêng mình.</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600" dirty="0">
                <a:solidFill>
                  <a:srgbClr val="000000"/>
                </a:solidFill>
              </a:rPr>
              <a:t>ID giao diện có thể được tạo bằng quy trình EUI-64 hoặc số 64 bit được tạo ngẫu nhiên.</a:t>
            </a:r>
          </a:p>
        </p:txBody>
      </p:sp>
      <p:pic>
        <p:nvPicPr>
          <p:cNvPr id="2" name="Picture 1">
            <a:extLst>
              <a:ext uri="{FF2B5EF4-FFF2-40B4-BE49-F238E27FC236}">
                <a16:creationId xmlns:a16="http://schemas.microsoft.com/office/drawing/2014/main" id="{EE493C9A-465A-442D-B022-1193868DEE8E}"/>
              </a:ext>
            </a:extLst>
          </p:cNvPr>
          <p:cNvPicPr>
            <a:picLocks noChangeAspect="1"/>
          </p:cNvPicPr>
          <p:nvPr/>
        </p:nvPicPr>
        <p:blipFill>
          <a:blip r:embed="rId3"/>
          <a:stretch>
            <a:fillRect/>
          </a:stretch>
        </p:blipFill>
        <p:spPr>
          <a:xfrm>
            <a:off x="3647247" y="950785"/>
            <a:ext cx="4964092" cy="3829033"/>
          </a:xfrm>
          <a:prstGeom prst="rect">
            <a:avLst/>
          </a:prstGeom>
        </p:spPr>
      </p:pic>
    </p:spTree>
    <p:extLst>
      <p:ext uri="{BB962C8B-B14F-4D97-AF65-F5344CB8AC3E}">
        <p14:creationId xmlns:p14="http://schemas.microsoft.com/office/powerpoint/2010/main" val="284468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vi" sz="1400" b="1" i="0" u="none" strike="noStrike" dirty="0">
                          <a:solidFill>
                            <a:schemeClr val="bg1"/>
                          </a:solidFill>
                          <a:effectLst/>
                          <a:latin typeface="+mn-lt"/>
                        </a:rPr>
                        <a:t>Tính năng</a:t>
                      </a:r>
                    </a:p>
                  </a:txBody>
                  <a:tcPr marL="9525" marR="9525" marT="9525" marB="0" anchor="b"/>
                </a:tc>
                <a:tc>
                  <a:txBody>
                    <a:bodyPr/>
                    <a:lstStyle/>
                    <a:p>
                      <a:r>
                        <a:rPr lang="vi" dirty="0"/>
                        <a:t>Sự miêu tả</a:t>
                      </a:r>
                    </a:p>
                  </a:txBody>
                  <a:tcPr/>
                </a:tc>
                <a:extLst>
                  <a:ext uri="{0D108BD9-81ED-4DB2-BD59-A6C34878D82A}">
                    <a16:rowId xmlns:a16="http://schemas.microsoft.com/office/drawing/2014/main" val="3768427975"/>
                  </a:ext>
                </a:extLst>
              </a:tr>
              <a:tr h="265091">
                <a:tc>
                  <a:txBody>
                    <a:bodyPr/>
                    <a:lstStyle/>
                    <a:p>
                      <a:pPr algn="l" fontAlgn="b"/>
                      <a:r>
                        <a:rPr lang="vi" sz="1400" b="0" i="0" u="none" strike="noStrike" dirty="0">
                          <a:solidFill>
                            <a:srgbClr val="000000"/>
                          </a:solidFill>
                          <a:effectLst/>
                          <a:latin typeface="+mn-lt"/>
                        </a:rPr>
                        <a:t>Phòng thí nghiệm thực hành</a:t>
                      </a:r>
                    </a:p>
                  </a:txBody>
                  <a:tcPr marL="9525" marR="9525" marT="9525" marB="0" anchor="b"/>
                </a:tc>
                <a:tc>
                  <a:txBody>
                    <a:bodyPr/>
                    <a:lstStyle/>
                    <a:p>
                      <a:r>
                        <a:rPr lang="vi" dirty="0"/>
                        <a:t>Phòng thí nghiệm được thiết kế để làm việc với thiết bị vật lý.</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vi" sz="1400" b="0" i="0" u="none" strike="noStrike" dirty="0">
                          <a:solidFill>
                            <a:srgbClr val="000000"/>
                          </a:solidFill>
                          <a:effectLst/>
                          <a:latin typeface="+mn-lt"/>
                        </a:rPr>
                        <a:t>Hoạt động của lớp</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vi" dirty="0"/>
                        <a:t>Những thông tin này được tìm thấy trên trang Tài nguyên dành cho người hướng dẫn. Hoạt động trong lớp được thiết kế để tạo điều kiện thuận lợi cho việc học tập, thảo luận trong lớp và hợp tác.</a:t>
                      </a:r>
                    </a:p>
                  </a:txBody>
                  <a:tcPr/>
                </a:tc>
                <a:extLst>
                  <a:ext uri="{0D108BD9-81ED-4DB2-BD59-A6C34878D82A}">
                    <a16:rowId xmlns:a16="http://schemas.microsoft.com/office/drawing/2014/main" val="1125566603"/>
                  </a:ext>
                </a:extLst>
              </a:tr>
              <a:tr h="265091">
                <a:tc>
                  <a:txBody>
                    <a:bodyPr/>
                    <a:lstStyle/>
                    <a:p>
                      <a:pPr algn="l" fontAlgn="b"/>
                      <a:r>
                        <a:rPr lang="vi" sz="1400" b="0" i="0" u="none" strike="noStrike" dirty="0">
                          <a:solidFill>
                            <a:srgbClr val="000000"/>
                          </a:solidFill>
                          <a:effectLst/>
                          <a:latin typeface="+mn-lt"/>
                        </a:rPr>
                        <a:t>Câu đố mô-đun</a:t>
                      </a:r>
                    </a:p>
                  </a:txBody>
                  <a:tcPr marL="9525" marR="9525" marT="9525" marB="0" anchor="b"/>
                </a:tc>
                <a:tc>
                  <a:txBody>
                    <a:bodyPr/>
                    <a:lstStyle/>
                    <a:p>
                      <a:r>
                        <a:rPr lang="vi" dirty="0"/>
                        <a:t>Tự đánh giá tích hợp các khái niệm và kỹ năng đã học được xuyên suốt chuỗi chủ đề được trình bày trong mô-đun.</a:t>
                      </a:r>
                    </a:p>
                  </a:txBody>
                  <a:tcPr/>
                </a:tc>
                <a:extLst>
                  <a:ext uri="{0D108BD9-81ED-4DB2-BD59-A6C34878D82A}">
                    <a16:rowId xmlns:a16="http://schemas.microsoft.com/office/drawing/2014/main" val="831502776"/>
                  </a:ext>
                </a:extLst>
              </a:tr>
              <a:tr h="265091">
                <a:tc>
                  <a:txBody>
                    <a:bodyPr/>
                    <a:lstStyle/>
                    <a:p>
                      <a:pPr algn="l" fontAlgn="b"/>
                      <a:r>
                        <a:rPr lang="vi" sz="1400" b="0" i="0" u="none" strike="noStrike" dirty="0">
                          <a:solidFill>
                            <a:srgbClr val="000000"/>
                          </a:solidFill>
                          <a:effectLst/>
                          <a:latin typeface="+mn-lt"/>
                        </a:rPr>
                        <a:t>Tóm tắt mô-đun</a:t>
                      </a:r>
                    </a:p>
                  </a:txBody>
                  <a:tcPr marL="9525" marR="9525" marT="9525" marB="0" anchor="b"/>
                </a:tc>
                <a:tc>
                  <a:txBody>
                    <a:bodyPr/>
                    <a:lstStyle/>
                    <a:p>
                      <a:r>
                        <a:rPr lang="vi" dirty="0"/>
                        <a:t>Tóm tắt ngắn gọn nội dung mô-đun.</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vi" dirty="0"/>
              <a:t>Những gì mong đợi trong Mô-đun này (Tiếp theo)</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vi" dirty="0"/>
              <a:t>Để tạo điều kiện thuận lợi cho việc học, các tính năng sau có thể được đưa vào mô-đun này:</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Địa chỉ động cho quy trình IPv6 GUA </a:t>
            </a:r>
            <a:r>
              <a:rPr lang="en-US" dirty="0"/>
              <a:t/>
            </a:r>
            <a:br>
              <a:rPr lang="en-US" dirty="0"/>
            </a:br>
            <a:r>
              <a:rPr lang="vi" sz="2400" dirty="0"/>
              <a:t>EUI-64</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2012950"/>
          </a:xfrm>
        </p:spPr>
        <p:txBody>
          <a:bodyPr/>
          <a:lstStyle/>
          <a:p>
            <a:pPr marL="0" indent="0" algn="l" defTabSz="684213" fontAlgn="base">
              <a:spcBef>
                <a:spcPts val="600"/>
              </a:spcBef>
              <a:spcAft>
                <a:spcPts val="600"/>
              </a:spcAft>
              <a:buClr>
                <a:schemeClr val="tx2"/>
              </a:buClr>
              <a:buSzPct val="90000"/>
            </a:pPr>
            <a:r>
              <a:rPr lang="vi" sz="1600" dirty="0">
                <a:solidFill>
                  <a:srgbClr val="000000"/>
                </a:solidFill>
              </a:rPr>
              <a:t>IEEE đã xác định Quy trình nhận dạng duy nhất mở rộng (EUI) hoặc quy trình EUI-64 được sửa đổi thực hiện như sau:</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600" dirty="0">
                <a:solidFill>
                  <a:srgbClr val="000000"/>
                </a:solidFill>
              </a:rPr>
              <a:t>Giá trị 16 bit của fffe (ở dạng </a:t>
            </a:r>
            <a:r>
              <a:rPr lang="en-US" sz="1600" dirty="0" err="1" smtClean="0">
                <a:solidFill>
                  <a:srgbClr val="000000"/>
                </a:solidFill>
              </a:rPr>
              <a:t>hecxadecimal</a:t>
            </a:r>
            <a:r>
              <a:rPr lang="vi" sz="1600" dirty="0" smtClean="0">
                <a:solidFill>
                  <a:srgbClr val="000000"/>
                </a:solidFill>
              </a:rPr>
              <a:t>) </a:t>
            </a:r>
            <a:r>
              <a:rPr lang="vi" sz="1600" dirty="0">
                <a:solidFill>
                  <a:srgbClr val="000000"/>
                </a:solidFill>
              </a:rPr>
              <a:t>được chèn vào giữa địa chỉ MAC Ethernet 48 bit của máy khách.</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600" baseline="30000" dirty="0">
                <a:solidFill>
                  <a:srgbClr val="000000"/>
                </a:solidFill>
              </a:rPr>
              <a:t>thứ </a:t>
            </a:r>
            <a:r>
              <a:rPr lang="vi" sz="1600" dirty="0">
                <a:solidFill>
                  <a:srgbClr val="000000"/>
                </a:solidFill>
              </a:rPr>
              <a:t>7 của địa chỉ MAC của máy khách được đảo ngược từ nhị phân 0 thành 1.</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600" dirty="0">
                <a:solidFill>
                  <a:srgbClr val="000000"/>
                </a:solidFill>
              </a:rPr>
              <a:t>Ví dụ:</a:t>
            </a: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graphicFrame>
        <p:nvGraphicFramePr>
          <p:cNvPr id="7" name="Content Placeholder 6">
            <a:extLst>
              <a:ext uri="{FF2B5EF4-FFF2-40B4-BE49-F238E27FC236}">
                <a16:creationId xmlns:a16="http://schemas.microsoft.com/office/drawing/2014/main" id="{AAD66462-6C30-4680-B48A-2A6E24F7168D}"/>
              </a:ext>
            </a:extLst>
          </p:cNvPr>
          <p:cNvGraphicFramePr>
            <a:graphicFrameLocks/>
          </p:cNvGraphicFramePr>
          <p:nvPr>
            <p:extLst>
              <p:ext uri="{D42A27DB-BD31-4B8C-83A1-F6EECF244321}">
                <p14:modId xmlns:p14="http://schemas.microsoft.com/office/powerpoint/2010/main" val="2596222963"/>
              </p:ext>
            </p:extLst>
          </p:nvPr>
        </p:nvGraphicFramePr>
        <p:xfrm>
          <a:off x="798511" y="3180385"/>
          <a:ext cx="3198941" cy="685800"/>
        </p:xfrm>
        <a:graphic>
          <a:graphicData uri="http://schemas.openxmlformats.org/drawingml/2006/table">
            <a:tbl>
              <a:tblPr firstRow="1" bandRow="1">
                <a:tableStyleId>{5C22544A-7EE6-4342-B048-85BDC9FD1C3A}</a:tableStyleId>
              </a:tblPr>
              <a:tblGrid>
                <a:gridCol w="1592083">
                  <a:extLst>
                    <a:ext uri="{9D8B030D-6E8A-4147-A177-3AD203B41FA5}">
                      <a16:colId xmlns:a16="http://schemas.microsoft.com/office/drawing/2014/main" val="3729139006"/>
                    </a:ext>
                  </a:extLst>
                </a:gridCol>
                <a:gridCol w="1606858">
                  <a:extLst>
                    <a:ext uri="{9D8B030D-6E8A-4147-A177-3AD203B41FA5}">
                      <a16:colId xmlns:a16="http://schemas.microsoft.com/office/drawing/2014/main" val="1988913492"/>
                    </a:ext>
                  </a:extLst>
                </a:gridCol>
              </a:tblGrid>
              <a:tr h="0">
                <a:tc>
                  <a:txBody>
                    <a:bodyPr/>
                    <a:lstStyle/>
                    <a:p>
                      <a:r>
                        <a:rPr lang="vi" sz="1100" b="0" dirty="0">
                          <a:solidFill>
                            <a:srgbClr val="000000"/>
                          </a:solidFill>
                        </a:rPr>
                        <a:t>MAC 48-bit</a:t>
                      </a:r>
                    </a:p>
                  </a:txBody>
                  <a:tcPr>
                    <a:solidFill>
                      <a:srgbClr val="E7E9EB"/>
                    </a:solidFill>
                  </a:tcPr>
                </a:tc>
                <a:tc>
                  <a:txBody>
                    <a:bodyPr/>
                    <a:lstStyle/>
                    <a:p>
                      <a:r>
                        <a:rPr lang="vi" sz="1100" b="0" dirty="0">
                          <a:solidFill>
                            <a:srgbClr val="000000"/>
                          </a:solidFill>
                        </a:rPr>
                        <a:t>fc:99:47:75:ce:e0</a:t>
                      </a:r>
                    </a:p>
                  </a:txBody>
                  <a:tcPr>
                    <a:solidFill>
                      <a:srgbClr val="E7E9EB"/>
                    </a:solidFill>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dirty="0">
                          <a:solidFill>
                            <a:srgbClr val="000000"/>
                          </a:solidFill>
                        </a:rPr>
                        <a:t>ID giao diện EUI-64</a:t>
                      </a:r>
                    </a:p>
                  </a:txBody>
                  <a:tcPr/>
                </a:tc>
                <a:tc>
                  <a:txBody>
                    <a:bodyPr/>
                    <a:lstStyle/>
                    <a:p>
                      <a:r>
                        <a:rPr lang="vi" sz="1100" dirty="0">
                          <a:solidFill>
                            <a:srgbClr val="000000"/>
                          </a:solidFill>
                        </a:rPr>
                        <a:t>f </a:t>
                      </a:r>
                      <a:r>
                        <a:rPr lang="vi" sz="1100" dirty="0">
                          <a:solidFill>
                            <a:srgbClr val="FF0000"/>
                          </a:solidFill>
                        </a:rPr>
                        <a:t>e </a:t>
                      </a:r>
                      <a:r>
                        <a:rPr lang="vi" sz="1100" dirty="0">
                          <a:solidFill>
                            <a:srgbClr val="000000"/>
                          </a:solidFill>
                        </a:rPr>
                        <a:t>:99:47: </a:t>
                      </a:r>
                      <a:r>
                        <a:rPr lang="vi" sz="1100" dirty="0">
                          <a:solidFill>
                            <a:srgbClr val="FF0000"/>
                          </a:solidFill>
                        </a:rPr>
                        <a:t>ff:fe </a:t>
                      </a:r>
                      <a:r>
                        <a:rPr lang="vi" sz="1100" dirty="0">
                          <a:solidFill>
                            <a:srgbClr val="000000"/>
                          </a:solidFill>
                        </a:rPr>
                        <a:t>:75:ce:e0</a:t>
                      </a: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211571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solidFill>
                  <a:srgbClr val="FF0000"/>
                </a:solidFill>
              </a:rPr>
              <a:t>Địa chỉ động cho GUA IPv6 </a:t>
            </a:r>
            <a:r>
              <a:rPr lang="en-US" dirty="0"/>
              <a:t/>
            </a:r>
            <a:br>
              <a:rPr lang="en-US" dirty="0"/>
            </a:br>
            <a:r>
              <a:rPr lang="vi" sz="2400" dirty="0"/>
              <a:t>ID giao diện được tạo ngẫu nhiên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731837"/>
            <a:ext cx="7913688" cy="1141849"/>
          </a:xfrm>
        </p:spPr>
        <p:txBody>
          <a:bodyPr/>
          <a:lstStyle/>
          <a:p>
            <a:pPr marL="0" indent="0" algn="l" defTabSz="684213" fontAlgn="base">
              <a:spcBef>
                <a:spcPts val="600"/>
              </a:spcBef>
              <a:spcAft>
                <a:spcPts val="600"/>
              </a:spcAft>
              <a:buClr>
                <a:schemeClr val="tx2"/>
              </a:buClr>
              <a:buSzPct val="90000"/>
            </a:pPr>
            <a:r>
              <a:rPr lang="vi" sz="1600" dirty="0">
                <a:solidFill>
                  <a:srgbClr val="000000"/>
                </a:solidFill>
              </a:rPr>
              <a:t>Tùy thuộc vào hệ điều hành, thiết bị có thể sử dụng ID giao diện được tạo ngẫu nhiên thay vì sử dụng địa chỉ MAC và quy trình EUI-64.</a:t>
            </a:r>
          </a:p>
          <a:p>
            <a:pPr marL="0" indent="0" algn="l" defTabSz="684213" fontAlgn="base">
              <a:spcBef>
                <a:spcPts val="600"/>
              </a:spcBef>
              <a:spcAft>
                <a:spcPts val="600"/>
              </a:spcAft>
              <a:buClr>
                <a:schemeClr val="tx2"/>
              </a:buClr>
              <a:buSzPct val="90000"/>
            </a:pPr>
            <a:r>
              <a:rPr lang="vi" sz="1600" dirty="0">
                <a:solidFill>
                  <a:srgbClr val="000000"/>
                </a:solidFill>
              </a:rPr>
              <a:t>Bắt đầu với Windows Vista, Windows sử dụng ID giao diện được tạo ngẫu nhiên thay vì ID được tạo bằng EUI-64.</a:t>
            </a:r>
          </a:p>
          <a:p>
            <a:pPr marL="0" indent="0" algn="l" defTabSz="684213" fontAlgn="base">
              <a:spcBef>
                <a:spcPts val="600"/>
              </a:spcBef>
              <a:spcAft>
                <a:spcPts val="600"/>
              </a:spcAft>
              <a:buClr>
                <a:schemeClr val="tx2"/>
              </a:buClr>
              <a:buSzPct val="90000"/>
            </a:pPr>
            <a:endParaRPr lang="en-US" dirty="0">
              <a:solidFill>
                <a:srgbClr val="000000"/>
              </a:solidFill>
            </a:endParaRPr>
          </a:p>
          <a:p>
            <a:pPr marL="0" indent="0" algn="l" defTabSz="684213" fontAlgn="base">
              <a:spcBef>
                <a:spcPts val="600"/>
              </a:spcBef>
              <a:spcAft>
                <a:spcPts val="600"/>
              </a:spcAft>
              <a:buClr>
                <a:schemeClr val="tx2"/>
              </a:buClr>
              <a:buSzPct val="90000"/>
            </a:pPr>
            <a:r>
              <a:rPr lang="vi" altLang="en-US" sz="1600" b="1" dirty="0">
                <a:latin typeface="Courier New" panose="02070309020205020404" pitchFamily="49" charset="0"/>
                <a:cs typeface="Courier New" panose="02070309020205020404" pitchFamily="49" charset="0"/>
              </a:rPr>
              <a:t>link-local</a:t>
            </a:r>
            <a:endParaRPr lang="en-US" altLang="en-US" sz="1600" dirty="0">
              <a:latin typeface="Courier New" panose="02070309020205020404" pitchFamily="49" charset="0"/>
              <a:cs typeface="Courier New" panose="02070309020205020404" pitchFamily="49" charset="0"/>
            </a:endParaRPr>
          </a:p>
          <a:p>
            <a:pPr marL="0" indent="0" algn="l" defTabSz="684213" fontAlgn="base">
              <a:spcBef>
                <a:spcPts val="600"/>
              </a:spcBef>
              <a:spcAft>
                <a:spcPts val="600"/>
              </a:spcAft>
              <a:buClr>
                <a:schemeClr val="tx2"/>
              </a:buClr>
              <a:buSzPct val="90000"/>
            </a:pPr>
            <a:r>
              <a:rPr lang="vi" altLang="en-US" sz="1600" b="1" dirty="0">
                <a:latin typeface="Courier New" panose="02070309020205020404" pitchFamily="49" charset="0"/>
                <a:cs typeface="Courier New" panose="02070309020205020404" pitchFamily="49" charset="0"/>
              </a:rPr>
              <a:t>link-local</a:t>
            </a:r>
            <a:endParaRPr lang="en-US" altLang="en-US" sz="1600" dirty="0">
              <a:latin typeface="Courier New" panose="02070309020205020404" pitchFamily="49" charset="0"/>
              <a:cs typeface="Courier New" panose="02070309020205020404" pitchFamily="49" charset="0"/>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2" name="TextBox 1">
            <a:extLst>
              <a:ext uri="{FF2B5EF4-FFF2-40B4-BE49-F238E27FC236}">
                <a16:creationId xmlns:a16="http://schemas.microsoft.com/office/drawing/2014/main" id="{84198DBB-B1C5-4711-B1B9-13D7E8D0E3A0}"/>
              </a:ext>
            </a:extLst>
          </p:cNvPr>
          <p:cNvSpPr txBox="1"/>
          <p:nvPr/>
        </p:nvSpPr>
        <p:spPr>
          <a:xfrm>
            <a:off x="1948293" y="5884208"/>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8458CD9D-A7A3-4436-AF67-F3D2FAC9DD8C}"/>
              </a:ext>
            </a:extLst>
          </p:cNvPr>
          <p:cNvSpPr txBox="1"/>
          <p:nvPr/>
        </p:nvSpPr>
        <p:spPr>
          <a:xfrm>
            <a:off x="366992" y="3866607"/>
            <a:ext cx="7913688" cy="830997"/>
          </a:xfrm>
          <a:prstGeom prst="rect">
            <a:avLst/>
          </a:prstGeom>
          <a:noFill/>
        </p:spPr>
        <p:txBody>
          <a:bodyPr wrap="square" rtlCol="0">
            <a:spAutoFit/>
          </a:bodyPr>
          <a:lstStyle/>
          <a:p>
            <a:r>
              <a:rPr lang="vi" sz="1600" b="1" dirty="0"/>
              <a:t>Lưu ý </a:t>
            </a:r>
            <a:r>
              <a:rPr lang="vi" sz="1600" dirty="0"/>
              <a:t>: Để đảm bảo tính duy nhất của bất kỳ địa chỉ unicast IPv6 nào, máy khách có thể sử dụng quy trình được gọi là Phát hiện địa chỉ trùng lặp (DAD). Điều này tương tự như yêu cầu ARP cho địa chỉ của chính nó. Nếu không có phản hồi thì địa chỉ đó là duy nhất.</a:t>
            </a:r>
          </a:p>
        </p:txBody>
      </p:sp>
      <p:sp>
        <p:nvSpPr>
          <p:cNvPr id="7" name="Rectangle 1">
            <a:extLst>
              <a:ext uri="{FF2B5EF4-FFF2-40B4-BE49-F238E27FC236}">
                <a16:creationId xmlns:a16="http://schemas.microsoft.com/office/drawing/2014/main" id="{D8E99E91-0264-4741-9661-10088E9F0932}"/>
              </a:ext>
            </a:extLst>
          </p:cNvPr>
          <p:cNvSpPr>
            <a:spLocks noChangeArrowheads="1"/>
          </p:cNvSpPr>
          <p:nvPr/>
        </p:nvSpPr>
        <p:spPr bwMode="auto">
          <a:xfrm>
            <a:off x="431800" y="1925460"/>
            <a:ext cx="8345487" cy="1815882"/>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C:\&gt; </a:t>
            </a:r>
            <a:r>
              <a:rPr kumimoji="0" lang="en-US" altLang="en-US" sz="14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ipconfig</a:t>
            </a:r>
            <a:r>
              <a:rPr kumimoji="0" lang="en-US" altLang="en-US" sz="1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Windows IP Configuration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Ethernet adapter Local Area Connection: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Connection-specific DNS Suffix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IPv6 Address. . . . . . . . . . . : </a:t>
            </a:r>
            <a:r>
              <a:rPr kumimoji="0" lang="en-US" altLang="en-US" sz="14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2001:db8:acad:1:50a5:8a35:a5bb:66e1</a:t>
            </a:r>
            <a:r>
              <a:rPr kumimoji="0" lang="en-US" altLang="en-US" sz="1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Link-local IPv6 Address . . . . . : fe80::50a5:8a35:a5bb:66e1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Default Gateway . . . . . . . . . : fe80::1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C:\&gt; </a:t>
            </a:r>
          </a:p>
        </p:txBody>
      </p:sp>
    </p:spTree>
    <p:extLst>
      <p:ext uri="{BB962C8B-B14F-4D97-AF65-F5344CB8AC3E}">
        <p14:creationId xmlns:p14="http://schemas.microsoft.com/office/powerpoint/2010/main" val="396368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vi" dirty="0">
                <a:solidFill>
                  <a:schemeClr val="accent5">
                    <a:lumMod val="40000"/>
                    <a:lumOff val="60000"/>
                  </a:schemeClr>
                </a:solidFill>
              </a:rPr>
              <a:t>12.6 Địa chỉ động cho LLA IPv6</a:t>
            </a:r>
          </a:p>
        </p:txBody>
      </p:sp>
    </p:spTree>
    <p:custDataLst>
      <p:tags r:id="rId1"/>
    </p:custDataLst>
    <p:extLst>
      <p:ext uri="{BB962C8B-B14F-4D97-AF65-F5344CB8AC3E}">
        <p14:creationId xmlns:p14="http://schemas.microsoft.com/office/powerpoint/2010/main" val="3145935831"/>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Địa chỉ động cho LLA IPv6 </a:t>
            </a:r>
            <a:r>
              <a:rPr lang="en-US" dirty="0"/>
              <a:t/>
            </a:r>
            <a:br>
              <a:rPr lang="en-US" dirty="0"/>
            </a:br>
            <a:r>
              <a:rPr lang="vi" sz="2400" dirty="0"/>
              <a:t>LLA động</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600" dirty="0">
                <a:solidFill>
                  <a:srgbClr val="000000"/>
                </a:solidFill>
              </a:rPr>
              <a:t>Tất cả các giao diện IPv6 phải có LLA IPv6.</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600" dirty="0">
                <a:solidFill>
                  <a:srgbClr val="000000"/>
                </a:solidFill>
              </a:rPr>
              <a:t>Giống như GUA IPv6, LLA có thể được cấu hình động.</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600" dirty="0">
                <a:solidFill>
                  <a:srgbClr val="000000"/>
                </a:solidFill>
              </a:rPr>
              <a:t>Hình minh họa cho thấy LLA được tạo động bằng cách sử dụng tiền tố fe80::/10 và ID giao diện bằng quy trình EUI-64 hoặc số 64 bit được tạo ngẫu nhiên.</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pic>
        <p:nvPicPr>
          <p:cNvPr id="7" name="Picture 6">
            <a:extLst>
              <a:ext uri="{FF2B5EF4-FFF2-40B4-BE49-F238E27FC236}">
                <a16:creationId xmlns:a16="http://schemas.microsoft.com/office/drawing/2014/main" id="{AEE663BE-9DCB-44E6-9EF5-385C2DF61593}"/>
              </a:ext>
            </a:extLst>
          </p:cNvPr>
          <p:cNvPicPr>
            <a:picLocks noChangeAspect="1"/>
          </p:cNvPicPr>
          <p:nvPr/>
        </p:nvPicPr>
        <p:blipFill>
          <a:blip r:embed="rId3"/>
          <a:stretch>
            <a:fillRect/>
          </a:stretch>
        </p:blipFill>
        <p:spPr>
          <a:xfrm>
            <a:off x="1066588" y="2451757"/>
            <a:ext cx="6212312" cy="1776221"/>
          </a:xfrm>
          <a:prstGeom prst="rect">
            <a:avLst/>
          </a:prstGeom>
        </p:spPr>
      </p:pic>
    </p:spTree>
    <p:extLst>
      <p:ext uri="{BB962C8B-B14F-4D97-AF65-F5344CB8AC3E}">
        <p14:creationId xmlns:p14="http://schemas.microsoft.com/office/powerpoint/2010/main" val="40817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Địa chỉ động cho LLA IPv6 </a:t>
            </a:r>
            <a:r>
              <a:rPr lang="en-US" dirty="0"/>
              <a:t/>
            </a:r>
            <a:br>
              <a:rPr lang="en-US" dirty="0"/>
            </a:br>
            <a:r>
              <a:rPr lang="vi" sz="2400" dirty="0"/>
              <a:t>LLA động trên Windows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54198"/>
            <a:ext cx="7913688" cy="570410"/>
          </a:xfrm>
        </p:spPr>
        <p:txBody>
          <a:bodyPr/>
          <a:lstStyle/>
          <a:p>
            <a:pPr marL="0" indent="0" algn="l" defTabSz="684213" fontAlgn="base">
              <a:spcBef>
                <a:spcPts val="600"/>
              </a:spcBef>
              <a:spcAft>
                <a:spcPts val="600"/>
              </a:spcAft>
              <a:buClr>
                <a:schemeClr val="tx2"/>
              </a:buClr>
              <a:buSzPct val="90000"/>
            </a:pPr>
            <a:r>
              <a:rPr lang="vi" sz="1600" dirty="0">
                <a:solidFill>
                  <a:srgbClr val="000000"/>
                </a:solidFill>
              </a:rPr>
              <a:t>Các hệ điều hành, chẳng hạn như Windows, thường sẽ sử dụng cùng một phương pháp cho cả GUA do SLAAC tạo và LLA được gán động.</a:t>
            </a:r>
          </a:p>
          <a:p>
            <a:pPr marL="0" indent="0" algn="l" defTabSz="684213" fontAlgn="base">
              <a:spcBef>
                <a:spcPts val="600"/>
              </a:spcBef>
              <a:spcAft>
                <a:spcPts val="600"/>
              </a:spcAft>
              <a:buClr>
                <a:schemeClr val="tx2"/>
              </a:buClr>
              <a:buSzPct val="90000"/>
            </a:pPr>
            <a:endParaRPr lang="en-US" sz="1800" dirty="0">
              <a:solidFill>
                <a:srgbClr val="000000"/>
              </a:solidFill>
            </a:endParaRPr>
          </a:p>
          <a:p>
            <a:pPr marL="0" indent="0" algn="l" defTabSz="684213" fontAlgn="base">
              <a:spcBef>
                <a:spcPts val="600"/>
              </a:spcBef>
              <a:spcAft>
                <a:spcPts val="600"/>
              </a:spcAft>
              <a:buClr>
                <a:schemeClr val="tx2"/>
              </a:buClr>
              <a:buSzPct val="90000"/>
            </a:pPr>
            <a:endParaRPr lang="en-US" sz="1800" dirty="0">
              <a:solidFill>
                <a:srgbClr val="000000"/>
              </a:solidFill>
            </a:endParaRPr>
          </a:p>
        </p:txBody>
      </p:sp>
      <p:sp>
        <p:nvSpPr>
          <p:cNvPr id="2" name="TextBox 1">
            <a:extLst>
              <a:ext uri="{FF2B5EF4-FFF2-40B4-BE49-F238E27FC236}">
                <a16:creationId xmlns:a16="http://schemas.microsoft.com/office/drawing/2014/main" id="{84198DBB-B1C5-4711-B1B9-13D7E8D0E3A0}"/>
              </a:ext>
            </a:extLst>
          </p:cNvPr>
          <p:cNvSpPr txBox="1"/>
          <p:nvPr/>
        </p:nvSpPr>
        <p:spPr>
          <a:xfrm>
            <a:off x="1948293" y="5884208"/>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27C4AD4F-4BAF-4EB5-8715-B490FBDACAF0}"/>
              </a:ext>
            </a:extLst>
          </p:cNvPr>
          <p:cNvSpPr txBox="1"/>
          <p:nvPr/>
        </p:nvSpPr>
        <p:spPr>
          <a:xfrm>
            <a:off x="709731" y="1424608"/>
            <a:ext cx="2396810" cy="276999"/>
          </a:xfrm>
          <a:prstGeom prst="rect">
            <a:avLst/>
          </a:prstGeom>
          <a:noFill/>
        </p:spPr>
        <p:txBody>
          <a:bodyPr wrap="none" rtlCol="0">
            <a:spAutoFit/>
          </a:bodyPr>
          <a:lstStyle/>
          <a:p>
            <a:r>
              <a:rPr lang="vi" sz="1200" b="1" dirty="0">
                <a:solidFill>
                  <a:srgbClr val="000000"/>
                </a:solidFill>
              </a:rPr>
              <a:t>ID giao diện được tạo EUI-64:</a:t>
            </a: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276658" y="1714714"/>
            <a:ext cx="5878531" cy="1323439"/>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lvl="0" defTabSz="914400" eaLnBrk="0" hangingPunct="0"/>
            <a:r>
              <a:rPr lang="vi" altLang="en-US" sz="1000" dirty="0">
                <a:solidFill>
                  <a:schemeClr val="bg1"/>
                </a:solidFill>
                <a:latin typeface="Courier New" panose="02070309020205020404" pitchFamily="49" charset="0"/>
                <a:cs typeface="Courier New" panose="02070309020205020404" pitchFamily="49" charset="0"/>
              </a:rPr>
              <a:t>C:\&gt; ipconfig</a:t>
            </a:r>
          </a:p>
          <a:p>
            <a:pPr lvl="0" defTabSz="914400" eaLnBrk="0" hangingPunct="0"/>
            <a:r>
              <a:rPr lang="vi" altLang="en-US" sz="1000" dirty="0">
                <a:solidFill>
                  <a:schemeClr val="bg1"/>
                </a:solidFill>
                <a:latin typeface="Courier New" panose="02070309020205020404" pitchFamily="49" charset="0"/>
                <a:cs typeface="Courier New" panose="02070309020205020404" pitchFamily="49" charset="0"/>
              </a:rPr>
              <a:t>Cấu hình IP Windows</a:t>
            </a:r>
          </a:p>
          <a:p>
            <a:pPr lvl="0" defTabSz="914400" eaLnBrk="0" hangingPunct="0"/>
            <a:r>
              <a:rPr lang="vi" altLang="en-US" sz="1000" dirty="0">
                <a:solidFill>
                  <a:schemeClr val="bg1"/>
                </a:solidFill>
                <a:latin typeface="Courier New" panose="02070309020205020404" pitchFamily="49" charset="0"/>
                <a:cs typeface="Courier New" panose="02070309020205020404" pitchFamily="49" charset="0"/>
              </a:rPr>
              <a:t>Bộ điều hợp Ethernet Kết nối khu vực địa phương:</a:t>
            </a:r>
          </a:p>
          <a:p>
            <a:pPr lvl="0" defTabSz="914400" eaLnBrk="0" hangingPunct="0"/>
            <a:r>
              <a:rPr lang="vi" altLang="en-US" sz="1000" dirty="0">
                <a:solidFill>
                  <a:schemeClr val="bg1"/>
                </a:solidFill>
                <a:latin typeface="Courier New" panose="02070309020205020404" pitchFamily="49" charset="0"/>
                <a:cs typeface="Courier New" panose="02070309020205020404" pitchFamily="49" charset="0"/>
              </a:rPr>
              <a:t>Hậu tố DNS dành riêng cho kết nối . :</a:t>
            </a:r>
          </a:p>
          <a:p>
            <a:pPr lvl="0" defTabSz="914400" eaLnBrk="0" hangingPunct="0"/>
            <a:r>
              <a:rPr lang="vi" altLang="en-US" sz="1000" dirty="0">
                <a:solidFill>
                  <a:schemeClr val="bg1"/>
                </a:solidFill>
                <a:latin typeface="Courier New" panose="02070309020205020404" pitchFamily="49" charset="0"/>
                <a:cs typeface="Courier New" panose="02070309020205020404" pitchFamily="49" charset="0"/>
              </a:rPr>
              <a:t>Địa chỉ IPv6. . . . . . . . . . . : 2001:db8:acad:1: </a:t>
            </a:r>
            <a:r>
              <a:rPr lang="vi" altLang="en-US" sz="1000" dirty="0">
                <a:solidFill>
                  <a:srgbClr val="FFC000"/>
                </a:solidFill>
                <a:latin typeface="Courier New" panose="02070309020205020404" pitchFamily="49" charset="0"/>
                <a:cs typeface="Courier New" panose="02070309020205020404" pitchFamily="49" charset="0"/>
              </a:rPr>
              <a:t>fc99:47 </a:t>
            </a:r>
            <a:r>
              <a:rPr lang="vi" altLang="en-US" sz="1000" dirty="0">
                <a:solidFill>
                  <a:schemeClr val="bg1"/>
                </a:solidFill>
                <a:latin typeface="Courier New" panose="02070309020205020404" pitchFamily="49" charset="0"/>
                <a:cs typeface="Courier New" panose="02070309020205020404" pitchFamily="49" charset="0"/>
              </a:rPr>
              <a:t>ff:fe </a:t>
            </a:r>
            <a:r>
              <a:rPr lang="vi" altLang="en-US" sz="1000" dirty="0">
                <a:solidFill>
                  <a:srgbClr val="FFC000"/>
                </a:solidFill>
                <a:latin typeface="Courier New" panose="02070309020205020404" pitchFamily="49" charset="0"/>
                <a:cs typeface="Courier New" panose="02070309020205020404" pitchFamily="49" charset="0"/>
              </a:rPr>
              <a:t>75:cee0</a:t>
            </a:r>
          </a:p>
          <a:p>
            <a:pPr lvl="0" defTabSz="914400" eaLnBrk="0" hangingPunct="0"/>
            <a:r>
              <a:rPr lang="vi" altLang="en-US" sz="1000" dirty="0">
                <a:solidFill>
                  <a:schemeClr val="bg1"/>
                </a:solidFill>
                <a:latin typeface="Courier New" panose="02070309020205020404" pitchFamily="49" charset="0"/>
                <a:cs typeface="Courier New" panose="02070309020205020404" pitchFamily="49" charset="0"/>
              </a:rPr>
              <a:t>Địa chỉ IPv6 liên kết cục bộ. . . . . : fe80:: </a:t>
            </a:r>
            <a:r>
              <a:rPr lang="vi" altLang="en-US" sz="1000" dirty="0">
                <a:solidFill>
                  <a:srgbClr val="FFC000"/>
                </a:solidFill>
                <a:latin typeface="Courier New" panose="02070309020205020404" pitchFamily="49" charset="0"/>
                <a:cs typeface="Courier New" panose="02070309020205020404" pitchFamily="49" charset="0"/>
              </a:rPr>
              <a:t>fc99:47 </a:t>
            </a:r>
            <a:r>
              <a:rPr lang="vi" altLang="en-US" sz="1000" dirty="0">
                <a:solidFill>
                  <a:schemeClr val="bg1"/>
                </a:solidFill>
                <a:latin typeface="Courier New" panose="02070309020205020404" pitchFamily="49" charset="0"/>
                <a:cs typeface="Courier New" panose="02070309020205020404" pitchFamily="49" charset="0"/>
              </a:rPr>
              <a:t>ff:fe </a:t>
            </a:r>
            <a:r>
              <a:rPr lang="vi" altLang="en-US" sz="1000" dirty="0">
                <a:solidFill>
                  <a:srgbClr val="FFC000"/>
                </a:solidFill>
                <a:latin typeface="Courier New" panose="02070309020205020404" pitchFamily="49" charset="0"/>
                <a:cs typeface="Courier New" panose="02070309020205020404" pitchFamily="49" charset="0"/>
              </a:rPr>
              <a:t>75:cee0</a:t>
            </a:r>
          </a:p>
          <a:p>
            <a:pPr lvl="0" defTabSz="914400" eaLnBrk="0" hangingPunct="0"/>
            <a:r>
              <a:rPr lang="vi" altLang="en-US" sz="1000" dirty="0">
                <a:solidFill>
                  <a:schemeClr val="bg1"/>
                </a:solidFill>
                <a:latin typeface="Courier New" panose="02070309020205020404" pitchFamily="49" charset="0"/>
                <a:cs typeface="Courier New" panose="02070309020205020404" pitchFamily="49" charset="0"/>
              </a:rPr>
              <a:t>Gateway mặc định . . . . . . . . . : fe80::1</a:t>
            </a:r>
          </a:p>
          <a:p>
            <a:pPr lvl="0" defTabSz="914400" eaLnBrk="0" hangingPunct="0"/>
            <a:r>
              <a:rPr lang="vi" altLang="en-US" sz="1000" dirty="0">
                <a:solidFill>
                  <a:schemeClr val="bg1"/>
                </a:solidFill>
                <a:latin typeface="Courier New" panose="02070309020205020404" pitchFamily="49" charset="0"/>
                <a:cs typeface="Courier New" panose="02070309020205020404" pitchFamily="49" charset="0"/>
              </a:rPr>
              <a:t>C:\&gt;</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A1EA36AD-E5C7-4064-B7CB-7A9689FEF970}"/>
              </a:ext>
            </a:extLst>
          </p:cNvPr>
          <p:cNvSpPr txBox="1"/>
          <p:nvPr/>
        </p:nvSpPr>
        <p:spPr>
          <a:xfrm>
            <a:off x="753473" y="3102431"/>
            <a:ext cx="2988319" cy="276999"/>
          </a:xfrm>
          <a:prstGeom prst="rect">
            <a:avLst/>
          </a:prstGeom>
          <a:noFill/>
        </p:spPr>
        <p:txBody>
          <a:bodyPr wrap="none" rtlCol="0">
            <a:spAutoFit/>
          </a:bodyPr>
          <a:lstStyle/>
          <a:p>
            <a:r>
              <a:rPr lang="vi" sz="1200" b="1" dirty="0">
                <a:solidFill>
                  <a:srgbClr val="000000"/>
                </a:solidFill>
              </a:rPr>
              <a:t>ID giao diện được tạo ngẫu nhiên 64-bit:</a:t>
            </a:r>
          </a:p>
        </p:txBody>
      </p:sp>
      <p:sp>
        <p:nvSpPr>
          <p:cNvPr id="9" name="Rectangle 1">
            <a:extLst>
              <a:ext uri="{FF2B5EF4-FFF2-40B4-BE49-F238E27FC236}">
                <a16:creationId xmlns:a16="http://schemas.microsoft.com/office/drawing/2014/main" id="{A1D3F26D-DE37-49E2-BA8B-7ACBF74D386E}"/>
              </a:ext>
            </a:extLst>
          </p:cNvPr>
          <p:cNvSpPr>
            <a:spLocks noChangeArrowheads="1"/>
          </p:cNvSpPr>
          <p:nvPr/>
        </p:nvSpPr>
        <p:spPr bwMode="auto">
          <a:xfrm>
            <a:off x="1276657" y="337943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lvl="0" defTabSz="914400" eaLnBrk="0" hangingPunct="0"/>
            <a:r>
              <a:rPr lang="vi" altLang="en-US" sz="1000" dirty="0">
                <a:solidFill>
                  <a:schemeClr val="bg1"/>
                </a:solidFill>
                <a:latin typeface="Courier New" panose="02070309020205020404" pitchFamily="49" charset="0"/>
                <a:cs typeface="Courier New" panose="02070309020205020404" pitchFamily="49" charset="0"/>
              </a:rPr>
              <a:t>C:\&gt; ipconfig</a:t>
            </a:r>
          </a:p>
          <a:p>
            <a:pPr lvl="0" defTabSz="914400" eaLnBrk="0" hangingPunct="0"/>
            <a:r>
              <a:rPr lang="vi" altLang="en-US" sz="1000" dirty="0">
                <a:solidFill>
                  <a:schemeClr val="bg1"/>
                </a:solidFill>
                <a:latin typeface="Courier New" panose="02070309020205020404" pitchFamily="49" charset="0"/>
                <a:cs typeface="Courier New" panose="02070309020205020404" pitchFamily="49" charset="0"/>
              </a:rPr>
              <a:t>Cấu hình IP Windows</a:t>
            </a:r>
          </a:p>
          <a:p>
            <a:pPr lvl="0" defTabSz="914400" eaLnBrk="0" hangingPunct="0"/>
            <a:r>
              <a:rPr lang="vi" altLang="en-US" sz="1000" dirty="0">
                <a:solidFill>
                  <a:schemeClr val="bg1"/>
                </a:solidFill>
                <a:latin typeface="Courier New" panose="02070309020205020404" pitchFamily="49" charset="0"/>
                <a:cs typeface="Courier New" panose="02070309020205020404" pitchFamily="49" charset="0"/>
              </a:rPr>
              <a:t>Bộ điều hợp Ethernet Kết nối khu vực địa phương:</a:t>
            </a:r>
          </a:p>
          <a:p>
            <a:pPr lvl="0" defTabSz="914400" eaLnBrk="0" hangingPunct="0"/>
            <a:r>
              <a:rPr lang="vi" altLang="en-US" sz="1000" dirty="0">
                <a:solidFill>
                  <a:schemeClr val="bg1"/>
                </a:solidFill>
                <a:latin typeface="Courier New" panose="02070309020205020404" pitchFamily="49" charset="0"/>
                <a:cs typeface="Courier New" panose="02070309020205020404" pitchFamily="49" charset="0"/>
              </a:rPr>
              <a:t>Hậu tố DNS dành riêng cho kết nối . :</a:t>
            </a:r>
          </a:p>
          <a:p>
            <a:pPr lvl="0" defTabSz="914400" eaLnBrk="0" hangingPunct="0"/>
            <a:r>
              <a:rPr lang="vi" altLang="en-US" sz="1000" dirty="0">
                <a:solidFill>
                  <a:schemeClr val="bg1"/>
                </a:solidFill>
                <a:latin typeface="Courier New" panose="02070309020205020404" pitchFamily="49" charset="0"/>
                <a:cs typeface="Courier New" panose="02070309020205020404" pitchFamily="49" charset="0"/>
              </a:rPr>
              <a:t>Địa chỉ IPv6. . . . . . . . . . . : 2001:db8:acad:1: </a:t>
            </a:r>
            <a:r>
              <a:rPr lang="vi" altLang="en-US" sz="1000" dirty="0">
                <a:solidFill>
                  <a:srgbClr val="FFC000"/>
                </a:solidFill>
                <a:latin typeface="Courier New" panose="02070309020205020404" pitchFamily="49" charset="0"/>
                <a:cs typeface="Courier New" panose="02070309020205020404" pitchFamily="49" charset="0"/>
              </a:rPr>
              <a:t>50a5:8a35:a5bb:66e1</a:t>
            </a:r>
          </a:p>
          <a:p>
            <a:pPr lvl="0" defTabSz="914400" eaLnBrk="0" hangingPunct="0"/>
            <a:r>
              <a:rPr lang="vi" altLang="en-US" sz="1000" dirty="0">
                <a:solidFill>
                  <a:schemeClr val="bg1"/>
                </a:solidFill>
                <a:latin typeface="Courier New" panose="02070309020205020404" pitchFamily="49" charset="0"/>
                <a:cs typeface="Courier New" panose="02070309020205020404" pitchFamily="49" charset="0"/>
              </a:rPr>
              <a:t>Địa chỉ IPv6 liên kết cục bộ. . . . . : fe80:: </a:t>
            </a:r>
            <a:r>
              <a:rPr lang="vi" altLang="en-US" sz="1000" dirty="0">
                <a:solidFill>
                  <a:srgbClr val="FFC000"/>
                </a:solidFill>
                <a:latin typeface="Courier New" panose="02070309020205020404" pitchFamily="49" charset="0"/>
                <a:cs typeface="Courier New" panose="02070309020205020404" pitchFamily="49" charset="0"/>
              </a:rPr>
              <a:t>50a5:8a35:a5bb:66e1</a:t>
            </a:r>
          </a:p>
          <a:p>
            <a:pPr lvl="0" defTabSz="914400" eaLnBrk="0" hangingPunct="0"/>
            <a:r>
              <a:rPr lang="vi" altLang="en-US" sz="1000" dirty="0">
                <a:solidFill>
                  <a:schemeClr val="bg1"/>
                </a:solidFill>
                <a:latin typeface="Courier New" panose="02070309020205020404" pitchFamily="49" charset="0"/>
                <a:cs typeface="Courier New" panose="02070309020205020404" pitchFamily="49" charset="0"/>
              </a:rPr>
              <a:t>Gateway mặc định . . . . . . . . . : fe80::1</a:t>
            </a:r>
          </a:p>
          <a:p>
            <a:pPr lvl="0" defTabSz="914400" eaLnBrk="0" hangingPunct="0"/>
            <a:r>
              <a:rPr lang="vi" altLang="en-US" sz="1000" dirty="0">
                <a:solidFill>
                  <a:schemeClr val="bg1"/>
                </a:solidFill>
                <a:latin typeface="Courier New" panose="02070309020205020404" pitchFamily="49" charset="0"/>
                <a:cs typeface="Courier New" panose="02070309020205020404" pitchFamily="49" charset="0"/>
              </a:rPr>
              <a:t>C:\&gt;</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4347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Địa chỉ động cho các LLA IPv6 </a:t>
            </a:r>
            <a:r>
              <a:rPr lang="en-US" dirty="0"/>
              <a:t/>
            </a:r>
            <a:br>
              <a:rPr lang="en-US" dirty="0"/>
            </a:br>
            <a:r>
              <a:rPr lang="vi" sz="2400" dirty="0"/>
              <a:t>Các LLA động trên Bộ định tuyến của Cisco</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0" indent="0" algn="l" defTabSz="684213" fontAlgn="base">
              <a:spcBef>
                <a:spcPts val="600"/>
              </a:spcBef>
              <a:spcAft>
                <a:spcPts val="600"/>
              </a:spcAft>
              <a:buClr>
                <a:schemeClr val="tx2"/>
              </a:buClr>
              <a:buSzPct val="90000"/>
            </a:pPr>
            <a:r>
              <a:rPr lang="vi" sz="1600" dirty="0">
                <a:solidFill>
                  <a:srgbClr val="000000"/>
                </a:solidFill>
              </a:rPr>
              <a:t>Bộ định tuyến của Cisco tự động tạo IPv6 LLA bất cứ khi nào GUA được gán cho giao diện. Theo mặc định, bộ định tuyến Cisco IOS sử dụng EUI-64 để tạo ID giao diện cho tất cả LLA trên giao diện IPv6.</a:t>
            </a:r>
          </a:p>
          <a:p>
            <a:pPr marL="0" indent="0" algn="l" defTabSz="684213" fontAlgn="base">
              <a:spcBef>
                <a:spcPts val="600"/>
              </a:spcBef>
              <a:spcAft>
                <a:spcPts val="600"/>
              </a:spcAft>
              <a:buClr>
                <a:schemeClr val="tx2"/>
              </a:buClr>
              <a:buSzPct val="90000"/>
            </a:pPr>
            <a:r>
              <a:rPr lang="vi" sz="1600" dirty="0">
                <a:solidFill>
                  <a:srgbClr val="000000"/>
                </a:solidFill>
              </a:rPr>
              <a:t>Dưới đây là ví dụ về LLA được cấu hình động trên giao diện G0/0/0 của R1:</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632734" y="257175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vi"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hiển thị giao diện gigabitEthernet 0/0/0</a:t>
            </a:r>
            <a:r>
              <a:rPr kumimoji="0" lang="vi"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vi"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đã hoạt động, giao thức đường truyền đã hoạt động</a:t>
            </a:r>
          </a:p>
          <a:p>
            <a:pPr marL="0" marR="0" lvl="0" indent="0" algn="l" defTabSz="914400" rtl="0" eaLnBrk="0" fontAlgn="base" latinLnBrk="0" hangingPunct="0">
              <a:lnSpc>
                <a:spcPct val="100000"/>
              </a:lnSpc>
              <a:spcBef>
                <a:spcPct val="0"/>
              </a:spcBef>
              <a:spcAft>
                <a:spcPct val="0"/>
              </a:spcAft>
              <a:buClrTx/>
              <a:buSzTx/>
              <a:buFontTx/>
              <a:buNone/>
              <a:tabLst/>
            </a:pPr>
            <a:r>
              <a:rPr kumimoji="0" lang="vi"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Phần cứng là ISR4221-2x1GE, địa chỉ là </a:t>
            </a:r>
            <a:r>
              <a:rPr kumimoji="0" lang="vi"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7079.b392.3640</a:t>
            </a:r>
            <a:r>
              <a:rPr kumimoji="0" lang="vi" altLang="en-US" sz="1000" b="0"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 </a:t>
            </a:r>
            <a:r>
              <a:rPr kumimoji="0" lang="vi"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(bia 7079.b392.3640)</a:t>
            </a:r>
          </a:p>
          <a:p>
            <a:pPr marL="0" marR="0" lvl="0" indent="0" algn="l" defTabSz="914400" rtl="0" eaLnBrk="0" fontAlgn="base" latinLnBrk="0" hangingPunct="0">
              <a:lnSpc>
                <a:spcPct val="100000"/>
              </a:lnSpc>
              <a:spcBef>
                <a:spcPct val="0"/>
              </a:spcBef>
              <a:spcAft>
                <a:spcPct val="0"/>
              </a:spcAft>
              <a:buClrTx/>
              <a:buSzTx/>
              <a:buFontTx/>
              <a:buNone/>
              <a:tabLst/>
            </a:pPr>
            <a:r>
              <a:rPr kumimoji="0" lang="vi"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(Đầu ra bị bỏ qua)</a:t>
            </a:r>
          </a:p>
          <a:p>
            <a:pPr marL="0" marR="0" lvl="0" indent="0" algn="l" defTabSz="914400" rtl="0" eaLnBrk="0" fontAlgn="base" latinLnBrk="0" hangingPunct="0">
              <a:lnSpc>
                <a:spcPct val="100000"/>
              </a:lnSpc>
              <a:spcBef>
                <a:spcPct val="0"/>
              </a:spcBef>
              <a:spcAft>
                <a:spcPct val="0"/>
              </a:spcAft>
              <a:buClrTx/>
              <a:buSzTx/>
              <a:buFontTx/>
              <a:buNone/>
              <a:tabLst/>
            </a:pPr>
            <a:r>
              <a:rPr kumimoji="0" lang="vi"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vi"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hiển thị tóm tắt giao diện ipv6</a:t>
            </a:r>
            <a:r>
              <a:rPr kumimoji="0" lang="vi"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vi"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[lên/lên]</a:t>
            </a:r>
          </a:p>
          <a:p>
            <a:pPr marL="0" marR="0" lvl="0" indent="0" algn="l" defTabSz="914400" rtl="0" eaLnBrk="0" fontAlgn="base" latinLnBrk="0" hangingPunct="0">
              <a:lnSpc>
                <a:spcPct val="100000"/>
              </a:lnSpc>
              <a:spcBef>
                <a:spcPct val="0"/>
              </a:spcBef>
              <a:spcAft>
                <a:spcPct val="0"/>
              </a:spcAft>
              <a:buClrTx/>
              <a:buSzTx/>
              <a:buFontTx/>
              <a:buNone/>
              <a:tabLst/>
            </a:pPr>
            <a:r>
              <a:rPr kumimoji="0" lang="vi"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FE80:: </a:t>
            </a:r>
            <a:r>
              <a:rPr kumimoji="0" lang="vi"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7279:B3 </a:t>
            </a:r>
            <a:r>
              <a:rPr kumimoji="0" lang="vi"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FF:FE </a:t>
            </a:r>
            <a:r>
              <a:rPr kumimoji="0" lang="vi"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92:3640</a:t>
            </a:r>
            <a:r>
              <a:rPr kumimoji="0" lang="vi"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vi"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2001:DB8:ACAD:1::1</a:t>
            </a:r>
          </a:p>
        </p:txBody>
      </p:sp>
    </p:spTree>
    <p:extLst>
      <p:ext uri="{BB962C8B-B14F-4D97-AF65-F5344CB8AC3E}">
        <p14:creationId xmlns:p14="http://schemas.microsoft.com/office/powerpoint/2010/main" val="268663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Địa chỉ động cho LLA IPv6 </a:t>
            </a:r>
            <a:r>
              <a:rPr lang="en-US" dirty="0"/>
              <a:t/>
            </a:r>
            <a:br>
              <a:rPr lang="en-US" dirty="0"/>
            </a:br>
            <a:r>
              <a:rPr lang="vi" sz="2400" dirty="0"/>
              <a:t>Xác minh cấu hình địa chỉ IPv6</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66138"/>
            <a:ext cx="7913688" cy="1536700"/>
          </a:xfrm>
        </p:spPr>
        <p:txBody>
          <a:bodyPr/>
          <a:lstStyle/>
          <a:p>
            <a:pPr marL="0" indent="0" algn="l" defTabSz="684213" fontAlgn="base">
              <a:spcBef>
                <a:spcPts val="600"/>
              </a:spcBef>
              <a:spcAft>
                <a:spcPts val="600"/>
              </a:spcAft>
              <a:buClr>
                <a:schemeClr val="tx2"/>
              </a:buClr>
              <a:buSzPct val="90000"/>
            </a:pPr>
            <a:r>
              <a:rPr lang="vi" sz="1600" dirty="0">
                <a:solidFill>
                  <a:srgbClr val="000000"/>
                </a:solidFill>
              </a:rPr>
              <a:t>Bộ định tuyến của Cisco tự động tạo IPv6 LLA bất cứ khi nào GUA được gán cho giao diện. Theo mặc định, bộ định tuyến Cisco IOS sử dụng EUI-64 để tạo ID giao diện cho tất cả LLA trên giao diện IPv6.</a:t>
            </a:r>
          </a:p>
          <a:p>
            <a:pPr marL="0" indent="0" algn="l" defTabSz="684213" fontAlgn="base">
              <a:spcBef>
                <a:spcPts val="600"/>
              </a:spcBef>
              <a:spcAft>
                <a:spcPts val="600"/>
              </a:spcAft>
              <a:buClr>
                <a:schemeClr val="tx2"/>
              </a:buClr>
              <a:buSzPct val="90000"/>
            </a:pPr>
            <a:r>
              <a:rPr lang="vi" sz="1600" dirty="0">
                <a:solidFill>
                  <a:srgbClr val="000000"/>
                </a:solidFill>
              </a:rPr>
              <a:t>Dưới đây là ví dụ về LLA được cấu hình động trên giao diện G0/0/0 của R1:</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449378" y="257175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vi"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hiển thị giao diện gigabitEthernet 0/0/0</a:t>
            </a:r>
            <a:r>
              <a:rPr kumimoji="0" lang="vi"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vi"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đã hoạt động, giao thức đường truyền đã hoạt động</a:t>
            </a:r>
          </a:p>
          <a:p>
            <a:pPr marL="0" marR="0" lvl="0" indent="0" algn="l" defTabSz="914400" rtl="0" eaLnBrk="0" fontAlgn="base" latinLnBrk="0" hangingPunct="0">
              <a:lnSpc>
                <a:spcPct val="100000"/>
              </a:lnSpc>
              <a:spcBef>
                <a:spcPct val="0"/>
              </a:spcBef>
              <a:spcAft>
                <a:spcPct val="0"/>
              </a:spcAft>
              <a:buClrTx/>
              <a:buSzTx/>
              <a:buFontTx/>
              <a:buNone/>
              <a:tabLst/>
            </a:pPr>
            <a:r>
              <a:rPr kumimoji="0" lang="vi"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Phần cứng là ISR4221-2x1GE, địa chỉ là </a:t>
            </a:r>
            <a:r>
              <a:rPr kumimoji="0" lang="vi"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7079.b392.3640</a:t>
            </a:r>
            <a:r>
              <a:rPr kumimoji="0" lang="vi" altLang="en-US" sz="1000" b="0"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 </a:t>
            </a:r>
            <a:r>
              <a:rPr kumimoji="0" lang="vi"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(bia 7079.b392.3640)</a:t>
            </a:r>
          </a:p>
          <a:p>
            <a:pPr marL="0" marR="0" lvl="0" indent="0" algn="l" defTabSz="914400" rtl="0" eaLnBrk="0" fontAlgn="base" latinLnBrk="0" hangingPunct="0">
              <a:lnSpc>
                <a:spcPct val="100000"/>
              </a:lnSpc>
              <a:spcBef>
                <a:spcPct val="0"/>
              </a:spcBef>
              <a:spcAft>
                <a:spcPct val="0"/>
              </a:spcAft>
              <a:buClrTx/>
              <a:buSzTx/>
              <a:buFontTx/>
              <a:buNone/>
              <a:tabLst/>
            </a:pPr>
            <a:r>
              <a:rPr kumimoji="0" lang="vi"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(Đầu ra bị bỏ qua)</a:t>
            </a:r>
          </a:p>
          <a:p>
            <a:pPr marL="0" marR="0" lvl="0" indent="0" algn="l" defTabSz="914400" rtl="0" eaLnBrk="0" fontAlgn="base" latinLnBrk="0" hangingPunct="0">
              <a:lnSpc>
                <a:spcPct val="100000"/>
              </a:lnSpc>
              <a:spcBef>
                <a:spcPct val="0"/>
              </a:spcBef>
              <a:spcAft>
                <a:spcPct val="0"/>
              </a:spcAft>
              <a:buClrTx/>
              <a:buSzTx/>
              <a:buFontTx/>
              <a:buNone/>
              <a:tabLst/>
            </a:pPr>
            <a:r>
              <a:rPr kumimoji="0" lang="vi"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vi"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hiển thị tóm tắt giao diện ipv6</a:t>
            </a:r>
            <a:r>
              <a:rPr kumimoji="0" lang="vi"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vi"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[lên/lên]</a:t>
            </a:r>
          </a:p>
          <a:p>
            <a:pPr marL="0" marR="0" lvl="0" indent="0" algn="l" defTabSz="914400" rtl="0" eaLnBrk="0" fontAlgn="base" latinLnBrk="0" hangingPunct="0">
              <a:lnSpc>
                <a:spcPct val="100000"/>
              </a:lnSpc>
              <a:spcBef>
                <a:spcPct val="0"/>
              </a:spcBef>
              <a:spcAft>
                <a:spcPct val="0"/>
              </a:spcAft>
              <a:buClrTx/>
              <a:buSzTx/>
              <a:buFontTx/>
              <a:buNone/>
              <a:tabLst/>
            </a:pPr>
            <a:r>
              <a:rPr kumimoji="0" lang="vi"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FE80:: </a:t>
            </a:r>
            <a:r>
              <a:rPr kumimoji="0" lang="vi"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7279:B3 </a:t>
            </a:r>
            <a:r>
              <a:rPr kumimoji="0" lang="vi"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FF:FE </a:t>
            </a:r>
            <a:r>
              <a:rPr kumimoji="0" lang="vi"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92:3640</a:t>
            </a:r>
            <a:r>
              <a:rPr kumimoji="0" lang="vi"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vi"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2001:DB8:ACAD:1::1</a:t>
            </a:r>
          </a:p>
        </p:txBody>
      </p:sp>
    </p:spTree>
    <p:extLst>
      <p:ext uri="{BB962C8B-B14F-4D97-AF65-F5344CB8AC3E}">
        <p14:creationId xmlns:p14="http://schemas.microsoft.com/office/powerpoint/2010/main" val="73415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33862"/>
            <a:ext cx="9144000" cy="592921"/>
          </a:xfrm>
        </p:spPr>
        <p:txBody>
          <a:bodyPr/>
          <a:lstStyle/>
          <a:p>
            <a:r>
              <a:rPr lang="vi" altLang="en-US" sz="1600" dirty="0"/>
              <a:t>Mô-đun Thực hành và Câu đố </a:t>
            </a:r>
            <a:r>
              <a:rPr lang="en-US" altLang="en-US" sz="1600" dirty="0"/>
              <a:t/>
            </a:r>
            <a:br>
              <a:rPr lang="en-US" altLang="en-US" sz="1600" dirty="0"/>
            </a:br>
            <a:r>
              <a:rPr lang="vi" altLang="en-US" dirty="0"/>
              <a:t>Gói Tracer – Định cấu hình địa chỉ IPv6</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a:buNone/>
            </a:pPr>
            <a:r>
              <a:rPr lang="vi" sz="1800" dirty="0"/>
              <a:t>Trong Packet Tracer này, bạn sẽ làm như sau:</a:t>
            </a:r>
          </a:p>
          <a:p>
            <a:r>
              <a:rPr lang="vi" sz="1800" dirty="0"/>
              <a:t>Định cấu hình địa chỉ IPv6 trên bộ định tuyến</a:t>
            </a:r>
          </a:p>
          <a:p>
            <a:r>
              <a:rPr lang="vi" sz="1800" dirty="0"/>
              <a:t>Định cấu hình địa chỉ IPv6 trên máy chủ</a:t>
            </a:r>
          </a:p>
          <a:p>
            <a:r>
              <a:rPr lang="vi" sz="1800" dirty="0"/>
              <a:t>Cấu hình địa chỉ IPv6 trên máy khách</a:t>
            </a:r>
          </a:p>
          <a:p>
            <a:r>
              <a:rPr lang="vi" sz="1800" dirty="0"/>
              <a:t>Kiểm tra và xác minh kết nối mạng</a:t>
            </a:r>
          </a:p>
          <a:p>
            <a:pPr marL="0" indent="0">
              <a:buNone/>
            </a:pPr>
            <a:endParaRPr lang="en-US" dirty="0"/>
          </a:p>
          <a:p>
            <a:endParaRPr lang="en-US" altLang="ja-JP" dirty="0"/>
          </a:p>
        </p:txBody>
      </p:sp>
    </p:spTree>
    <p:custDataLst>
      <p:tags r:id="rId1"/>
    </p:custDataLst>
    <p:extLst>
      <p:ext uri="{BB962C8B-B14F-4D97-AF65-F5344CB8AC3E}">
        <p14:creationId xmlns:p14="http://schemas.microsoft.com/office/powerpoint/2010/main" val="3411760496"/>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vi" dirty="0">
                <a:solidFill>
                  <a:schemeClr val="accent5">
                    <a:lumMod val="40000"/>
                    <a:lumOff val="60000"/>
                  </a:schemeClr>
                </a:solidFill>
              </a:rPr>
              <a:t>12.7 Địa chỉ Multicast IPv6</a:t>
            </a:r>
          </a:p>
        </p:txBody>
      </p:sp>
    </p:spTree>
    <p:custDataLst>
      <p:tags r:id="rId1"/>
    </p:custDataLst>
    <p:extLst>
      <p:ext uri="{BB962C8B-B14F-4D97-AF65-F5344CB8AC3E}">
        <p14:creationId xmlns:p14="http://schemas.microsoft.com/office/powerpoint/2010/main" val="2103848410"/>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Địa chỉ Multicast IPv6 </a:t>
            </a:r>
            <a:r>
              <a:rPr lang="en-US" dirty="0"/>
              <a:t/>
            </a:r>
            <a:br>
              <a:rPr lang="en-US" dirty="0"/>
            </a:br>
            <a:r>
              <a:rPr lang="vi" sz="2400" dirty="0"/>
              <a:t>được chỉ định Địa chỉ Multicast IPv6</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0" indent="0" algn="l" defTabSz="684213" fontAlgn="base">
              <a:spcBef>
                <a:spcPts val="600"/>
              </a:spcBef>
              <a:spcAft>
                <a:spcPts val="600"/>
              </a:spcAft>
              <a:buClr>
                <a:schemeClr val="tx2"/>
              </a:buClr>
              <a:buSzPct val="90000"/>
            </a:pPr>
            <a:r>
              <a:rPr lang="vi" sz="1600" dirty="0">
                <a:solidFill>
                  <a:srgbClr val="000000"/>
                </a:solidFill>
              </a:rPr>
              <a:t>Địa chỉ multicast IPv6 có tiền tố ff00::/8. Có hai loại địa chỉ multicast IPv6:</a:t>
            </a:r>
          </a:p>
          <a:p>
            <a:pPr marL="358835" lvl="1" indent="-285750">
              <a:spcAft>
                <a:spcPts val="600"/>
              </a:spcAft>
              <a:buSzPct val="90000"/>
              <a:buFont typeface="Arial" panose="020B0604020202020204" pitchFamily="34" charset="0"/>
              <a:buChar char="•"/>
            </a:pPr>
            <a:r>
              <a:rPr lang="vi" sz="1600" dirty="0">
                <a:solidFill>
                  <a:srgbClr val="000000"/>
                </a:solidFill>
              </a:rPr>
              <a:t>Địa chỉ multicast nổi tiếng</a:t>
            </a:r>
          </a:p>
          <a:p>
            <a:pPr marL="358835" lvl="1" indent="-285750">
              <a:spcAft>
                <a:spcPts val="600"/>
              </a:spcAft>
              <a:buSzPct val="90000"/>
              <a:buFont typeface="Arial" panose="020B0604020202020204" pitchFamily="34" charset="0"/>
              <a:buChar char="•"/>
            </a:pPr>
            <a:r>
              <a:rPr lang="vi" sz="1600" dirty="0">
                <a:solidFill>
                  <a:srgbClr val="000000"/>
                </a:solidFill>
              </a:rPr>
              <a:t>Địa chỉ multicast của nút được yêu cầu</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800" dirty="0">
              <a:solidFill>
                <a:srgbClr val="000000"/>
              </a:solidFill>
            </a:endParaRPr>
          </a:p>
          <a:p>
            <a:pPr marL="0" indent="0" algn="l" defTabSz="684213" fontAlgn="base">
              <a:spcBef>
                <a:spcPts val="600"/>
              </a:spcBef>
              <a:spcAft>
                <a:spcPts val="600"/>
              </a:spcAft>
              <a:buClr>
                <a:schemeClr val="tx2"/>
              </a:buClr>
              <a:buSzPct val="90000"/>
            </a:pPr>
            <a:endParaRPr lang="en-US" sz="1800" dirty="0">
              <a:solidFill>
                <a:srgbClr val="000000"/>
              </a:solidFill>
            </a:endParaRPr>
          </a:p>
        </p:txBody>
      </p:sp>
      <p:sp>
        <p:nvSpPr>
          <p:cNvPr id="4" name="TextBox 3">
            <a:extLst>
              <a:ext uri="{FF2B5EF4-FFF2-40B4-BE49-F238E27FC236}">
                <a16:creationId xmlns:a16="http://schemas.microsoft.com/office/drawing/2014/main" id="{FCF89D51-B9C4-47DE-895E-0D438682D1AC}"/>
              </a:ext>
            </a:extLst>
          </p:cNvPr>
          <p:cNvSpPr txBox="1"/>
          <p:nvPr/>
        </p:nvSpPr>
        <p:spPr>
          <a:xfrm>
            <a:off x="347473" y="2874963"/>
            <a:ext cx="8345488" cy="553998"/>
          </a:xfrm>
          <a:prstGeom prst="rect">
            <a:avLst/>
          </a:prstGeom>
          <a:noFill/>
        </p:spPr>
        <p:txBody>
          <a:bodyPr wrap="square" rtlCol="0">
            <a:spAutoFit/>
          </a:bodyPr>
          <a:lstStyle/>
          <a:p>
            <a:r>
              <a:rPr lang="vi" sz="1600" b="1" dirty="0">
                <a:solidFill>
                  <a:srgbClr val="000000"/>
                </a:solidFill>
              </a:rPr>
              <a:t>Lưu ý </a:t>
            </a:r>
            <a:r>
              <a:rPr lang="vi" sz="1600" dirty="0">
                <a:solidFill>
                  <a:srgbClr val="000000"/>
                </a:solidFill>
              </a:rPr>
              <a:t>: Địa chỉ Multicast chỉ có thể là địa chỉ đích chứ không phải địa chỉ nguồn </a:t>
            </a:r>
            <a:r>
              <a:rPr lang="vi" sz="1400" dirty="0">
                <a:solidFill>
                  <a:srgbClr val="000000"/>
                </a:solidFill>
              </a:rPr>
              <a:t>.</a:t>
            </a:r>
          </a:p>
          <a:p>
            <a:endParaRPr lang="en-US" sz="1400" dirty="0">
              <a:solidFill>
                <a:srgbClr val="000000"/>
              </a:solidFill>
            </a:endParaRPr>
          </a:p>
        </p:txBody>
      </p:sp>
    </p:spTree>
    <p:extLst>
      <p:ext uri="{BB962C8B-B14F-4D97-AF65-F5344CB8AC3E}">
        <p14:creationId xmlns:p14="http://schemas.microsoft.com/office/powerpoint/2010/main" val="1378223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vi" dirty="0"/>
              <a:t>Kiểm tra việc hiểu của bạn</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vi" dirty="0"/>
              <a:t>Các hoạt động Kiểm tra sự hiểu biết của bạn được thiết kế để giúp học sinh nhanh chóng xác định xem các em có hiểu nội dung và có thể tiếp tục hay không hoặc liệu các em có cần ôn lại hay không.</a:t>
            </a:r>
          </a:p>
          <a:p>
            <a:pPr>
              <a:spcBef>
                <a:spcPct val="30000"/>
              </a:spcBef>
              <a:buFont typeface="Arial" panose="020B0604020202020204" pitchFamily="34" charset="0"/>
              <a:buChar char="•"/>
            </a:pPr>
            <a:r>
              <a:rPr lang="vi" dirty="0"/>
              <a:t>Kiểm tra hoạt động Hiểu biết của bạn </a:t>
            </a:r>
            <a:r>
              <a:rPr lang="vi" b="1" i="1" dirty="0"/>
              <a:t>không </a:t>
            </a:r>
            <a:r>
              <a:rPr lang="vi" dirty="0"/>
              <a:t>ảnh hưởng đến điểm số của học sinh.</a:t>
            </a:r>
          </a:p>
          <a:p>
            <a:pPr>
              <a:spcBef>
                <a:spcPct val="30000"/>
              </a:spcBef>
              <a:buFont typeface="Arial" panose="020B0604020202020204" pitchFamily="34" charset="0"/>
              <a:buChar char="•"/>
            </a:pPr>
            <a:r>
              <a:rPr lang="vi" dirty="0"/>
              <a:t>Không có slide riêng biệt cho các hoạt động này trong PPT. Chúng được liệt kê trong vùng ghi chú của slide xuất hiện trước các hoạt động này.</a:t>
            </a:r>
          </a:p>
          <a:p>
            <a:pPr marL="0" indent="0">
              <a:spcBef>
                <a:spcPct val="30000"/>
              </a:spcBef>
              <a:buNone/>
            </a:pPr>
            <a:endParaRPr lang="en-US" dirty="0"/>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2400" dirty="0"/>
              <a:t>Địa chỉ </a:t>
            </a:r>
            <a:r>
              <a:rPr lang="vi" sz="1600" dirty="0"/>
              <a:t>Multicast IPv6 Các địa chỉ Multicast IPv6 nổi tiếng</a:t>
            </a:r>
            <a:r>
              <a:rPr lang="en-US" dirty="0"/>
              <a:t/>
            </a:r>
            <a:br>
              <a:rPr lang="en-US" dirty="0"/>
            </a:br>
            <a:endParaRPr lang="en-US" dirty="0"/>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7913688" cy="2329587"/>
          </a:xfrm>
        </p:spPr>
        <p:txBody>
          <a:bodyPr/>
          <a:lstStyle/>
          <a:p>
            <a:pPr marL="0" indent="0" algn="l" defTabSz="684213" fontAlgn="base">
              <a:spcBef>
                <a:spcPts val="600"/>
              </a:spcBef>
              <a:spcAft>
                <a:spcPts val="600"/>
              </a:spcAft>
              <a:buClr>
                <a:schemeClr val="tx2"/>
              </a:buClr>
              <a:buSzPct val="90000"/>
            </a:pPr>
            <a:r>
              <a:rPr lang="vi" sz="1600" dirty="0">
                <a:solidFill>
                  <a:srgbClr val="000000"/>
                </a:solidFill>
              </a:rPr>
              <a:t>Các địa chỉ multicast IPv6 nổi tiếng được chỉ định và dành riêng cho các nhóm thiết bị được xác định trước.</a:t>
            </a:r>
          </a:p>
          <a:p>
            <a:pPr marL="0" indent="0" algn="l" defTabSz="684213" fontAlgn="base">
              <a:spcBef>
                <a:spcPts val="600"/>
              </a:spcBef>
              <a:spcAft>
                <a:spcPts val="600"/>
              </a:spcAft>
              <a:buClr>
                <a:schemeClr val="tx2"/>
              </a:buClr>
              <a:buSzPct val="90000"/>
            </a:pPr>
            <a:r>
              <a:rPr lang="vi" sz="1600" dirty="0">
                <a:solidFill>
                  <a:srgbClr val="000000"/>
                </a:solidFill>
              </a:rPr>
              <a:t>Có hai nhóm multicast được chỉ định IPv6 phổ biến:</a:t>
            </a:r>
          </a:p>
          <a:p>
            <a:pPr marL="358835" lvl="1" indent="-285750">
              <a:spcAft>
                <a:spcPts val="600"/>
              </a:spcAft>
              <a:buSzPct val="90000"/>
              <a:buFont typeface="Arial" panose="020B0604020202020204" pitchFamily="34" charset="0"/>
              <a:buChar char="•"/>
            </a:pPr>
            <a:r>
              <a:rPr lang="vi" b="1" dirty="0">
                <a:solidFill>
                  <a:srgbClr val="000000"/>
                </a:solidFill>
              </a:rPr>
              <a:t>ff02::1 Nhóm phát đa hướng tất cả các nút </a:t>
            </a:r>
            <a:r>
              <a:rPr lang="vi" dirty="0">
                <a:solidFill>
                  <a:srgbClr val="000000"/>
                </a:solidFill>
              </a:rPr>
              <a:t>- Đây là nhóm phát đa hướng mà tất cả các thiết bị hỗ trợ IPv6 đều tham gia. Một gói được gửi đến nhóm này sẽ được nhận và xử lý bởi tất cả các giao diện IPv6 trên liên kết hoặc mạng.</a:t>
            </a:r>
          </a:p>
          <a:p>
            <a:pPr marL="358835" lvl="1" indent="-285750">
              <a:spcAft>
                <a:spcPts val="600"/>
              </a:spcAft>
              <a:buSzPct val="90000"/>
              <a:buFont typeface="Arial" panose="020B0604020202020204" pitchFamily="34" charset="0"/>
              <a:buChar char="•"/>
            </a:pPr>
            <a:r>
              <a:rPr lang="vi" b="1" dirty="0">
                <a:solidFill>
                  <a:srgbClr val="000000"/>
                </a:solidFill>
              </a:rPr>
              <a:t>ff02::2 Nhóm phát đa hướng tất cả các bộ định tuyến </a:t>
            </a:r>
            <a:r>
              <a:rPr lang="vi" dirty="0">
                <a:solidFill>
                  <a:srgbClr val="000000"/>
                </a:solidFill>
              </a:rPr>
              <a:t>- Đây là nhóm phát đa hướng mà tất cả các bộ định tuyến IPv6 tham gia. Một bộ định tuyến sẽ trở thành thành viên của nhóm này khi nó được kích hoạt dưới dạng bộ định tuyến IPv6 bằng lệnh cấu hình toàn cầu </a:t>
            </a:r>
            <a:r>
              <a:rPr lang="vi" b="1" dirty="0">
                <a:solidFill>
                  <a:srgbClr val="000000"/>
                </a:solidFill>
              </a:rPr>
              <a:t>định tuyến unicast ipv6 </a:t>
            </a:r>
            <a:r>
              <a:rPr lang="vi" dirty="0">
                <a:solidFill>
                  <a:srgbClr val="000000"/>
                </a:solidFill>
              </a:rPr>
              <a:t>.</a:t>
            </a:r>
          </a:p>
          <a:p>
            <a:pPr marL="358835" lvl="1" indent="-285750">
              <a:spcAft>
                <a:spcPts val="600"/>
              </a:spcAft>
              <a:buSzPct val="90000"/>
              <a:buFont typeface="Arial" panose="020B0604020202020204" pitchFamily="34" charset="0"/>
              <a:buChar char="•"/>
            </a:pPr>
            <a:endParaRPr lang="en-US" sz="10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Tree>
    <p:extLst>
      <p:ext uri="{BB962C8B-B14F-4D97-AF65-F5344CB8AC3E}">
        <p14:creationId xmlns:p14="http://schemas.microsoft.com/office/powerpoint/2010/main" val="1773555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Địa chỉ Multicast IPv6 </a:t>
            </a:r>
            <a:r>
              <a:rPr lang="en-US" dirty="0"/>
              <a:t/>
            </a:r>
            <a:br>
              <a:rPr lang="en-US" dirty="0"/>
            </a:br>
            <a:r>
              <a:rPr lang="vi" sz="2400" dirty="0"/>
              <a:t>Nút được yêu cầu Multicast IPv6</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3651927" cy="3350520"/>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600" dirty="0">
                <a:solidFill>
                  <a:srgbClr val="000000"/>
                </a:solidFill>
              </a:rPr>
              <a:t>Địa chỉ multicast của nút được yêu cầu tương tự như địa chỉ multicast của tất cả các nút.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600" dirty="0">
                <a:solidFill>
                  <a:srgbClr val="000000"/>
                </a:solidFill>
              </a:rPr>
              <a:t>Địa chỉ multicast của nút được yêu cầu được ánh xạ tới một địa chỉ multicast Ethernet đặc biệt.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600" dirty="0">
                <a:solidFill>
                  <a:srgbClr val="000000"/>
                </a:solidFill>
              </a:rPr>
              <a:t>Ethernet NIC có thể lọc khung bằng cách kiểm tra địa chỉ MAC đích mà không gửi nó đến quy trình IPv6 để xem thiết bị có phải là mục tiêu dự định của gói IPv6 hay không.</a:t>
            </a:r>
          </a:p>
        </p:txBody>
      </p:sp>
      <p:pic>
        <p:nvPicPr>
          <p:cNvPr id="4" name="Picture 3">
            <a:extLst>
              <a:ext uri="{FF2B5EF4-FFF2-40B4-BE49-F238E27FC236}">
                <a16:creationId xmlns:a16="http://schemas.microsoft.com/office/drawing/2014/main" id="{F3BA181D-36C7-4DAF-9B3B-E20C6358C7FD}"/>
              </a:ext>
            </a:extLst>
          </p:cNvPr>
          <p:cNvPicPr>
            <a:picLocks noChangeAspect="1"/>
          </p:cNvPicPr>
          <p:nvPr/>
        </p:nvPicPr>
        <p:blipFill>
          <a:blip r:embed="rId3"/>
          <a:stretch>
            <a:fillRect/>
          </a:stretch>
        </p:blipFill>
        <p:spPr>
          <a:xfrm>
            <a:off x="4410332" y="967665"/>
            <a:ext cx="4301867" cy="3080551"/>
          </a:xfrm>
          <a:prstGeom prst="rect">
            <a:avLst/>
          </a:prstGeom>
        </p:spPr>
      </p:pic>
    </p:spTree>
    <p:extLst>
      <p:ext uri="{BB962C8B-B14F-4D97-AF65-F5344CB8AC3E}">
        <p14:creationId xmlns:p14="http://schemas.microsoft.com/office/powerpoint/2010/main" val="166876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10519"/>
          </a:xfrm>
        </p:spPr>
        <p:txBody>
          <a:bodyPr/>
          <a:lstStyle/>
          <a:p>
            <a:r>
              <a:rPr lang="vi" altLang="en-US" sz="1600" dirty="0"/>
              <a:t>Mô-đun thực hành và bài kiểm tra </a:t>
            </a:r>
            <a:r>
              <a:rPr lang="en-US" altLang="en-US" dirty="0"/>
              <a:t/>
            </a:r>
            <a:br>
              <a:rPr lang="en-US" altLang="en-US" dirty="0"/>
            </a:br>
            <a:r>
              <a:rPr lang="vi" altLang="en-US" dirty="0"/>
              <a:t>– Xác định địa chỉ IPv6</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a:buNone/>
            </a:pPr>
            <a:r>
              <a:rPr lang="vi" sz="1800" dirty="0"/>
              <a:t>Trong phòng thí nghiệm này, bạn hoàn thành các mục tiêu sau:</a:t>
            </a:r>
          </a:p>
          <a:p>
            <a:pPr>
              <a:buFont typeface="Arial" panose="020B0604020202020204" pitchFamily="34" charset="0"/>
              <a:buChar char="•"/>
            </a:pPr>
            <a:r>
              <a:rPr lang="vi" sz="1800" dirty="0"/>
              <a:t>Xác định các loại địa chỉ IPv6 khác nhau</a:t>
            </a:r>
          </a:p>
          <a:p>
            <a:pPr>
              <a:buFont typeface="Arial" panose="020B0604020202020204" pitchFamily="34" charset="0"/>
              <a:buChar char="•"/>
            </a:pPr>
            <a:r>
              <a:rPr lang="vi" sz="1800" dirty="0"/>
              <a:t>Kiểm tra địa chỉ và giao diện mạng IPv6 của máy chủ</a:t>
            </a:r>
          </a:p>
          <a:p>
            <a:pPr>
              <a:buFont typeface="Arial" panose="020B0604020202020204" pitchFamily="34" charset="0"/>
              <a:buChar char="•"/>
            </a:pPr>
            <a:r>
              <a:rPr lang="vi" sz="1800" dirty="0"/>
              <a:t>Thực hành viết tắt địa chỉ IPv6</a:t>
            </a:r>
          </a:p>
          <a:p>
            <a:pPr marL="0" indent="0">
              <a:buNone/>
            </a:pPr>
            <a:endParaRPr lang="en-US" dirty="0"/>
          </a:p>
        </p:txBody>
      </p:sp>
    </p:spTree>
    <p:custDataLst>
      <p:tags r:id="rId1"/>
    </p:custDataLst>
    <p:extLst>
      <p:ext uri="{BB962C8B-B14F-4D97-AF65-F5344CB8AC3E}">
        <p14:creationId xmlns:p14="http://schemas.microsoft.com/office/powerpoint/2010/main" val="37266857"/>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vi" dirty="0">
                <a:solidFill>
                  <a:schemeClr val="accent5">
                    <a:lumMod val="40000"/>
                    <a:lumOff val="60000"/>
                  </a:schemeClr>
                </a:solidFill>
              </a:rPr>
              <a:t>12.8 Mạng con một mạng IPv6</a:t>
            </a:r>
          </a:p>
        </p:txBody>
      </p:sp>
    </p:spTree>
    <p:custDataLst>
      <p:tags r:id="rId1"/>
    </p:custDataLst>
    <p:extLst>
      <p:ext uri="{BB962C8B-B14F-4D97-AF65-F5344CB8AC3E}">
        <p14:creationId xmlns:p14="http://schemas.microsoft.com/office/powerpoint/2010/main" val="1452704818"/>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Mạng con Mạng con mạng IPv6 </a:t>
            </a:r>
            <a:r>
              <a:rPr lang="en-US" dirty="0"/>
              <a:t/>
            </a:r>
            <a:br>
              <a:rPr lang="en-US" dirty="0"/>
            </a:br>
            <a:r>
              <a:rPr lang="vi" sz="2400" dirty="0"/>
              <a:t>sử dụng ID mạng con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7984230" cy="1598084"/>
          </a:xfrm>
        </p:spPr>
        <p:txBody>
          <a:bodyPr/>
          <a:lstStyle/>
          <a:p>
            <a:pPr marL="0" indent="0" algn="l" defTabSz="684213" fontAlgn="base">
              <a:spcBef>
                <a:spcPts val="600"/>
              </a:spcBef>
              <a:spcAft>
                <a:spcPts val="600"/>
              </a:spcAft>
              <a:buClr>
                <a:schemeClr val="tx2"/>
              </a:buClr>
              <a:buSzPct val="90000"/>
            </a:pPr>
            <a:r>
              <a:rPr lang="vi" sz="1800" dirty="0">
                <a:solidFill>
                  <a:srgbClr val="000000"/>
                </a:solidFill>
              </a:rPr>
              <a:t>IPv6 được thiết kế với mục đích chia mạng con.</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600" dirty="0">
                <a:solidFill>
                  <a:srgbClr val="000000"/>
                </a:solidFill>
              </a:rPr>
              <a:t>Trường ID mạng con riêng biệt trong IPv6 GUA được sử dụng để tạo mạng con.</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600" dirty="0">
                <a:solidFill>
                  <a:srgbClr val="000000"/>
                </a:solidFill>
              </a:rPr>
              <a:t>Trường ID mạng con là khu vực giữa Tiền tố định tuyến toàn cầu và ID giao diện.</a:t>
            </a:r>
          </a:p>
        </p:txBody>
      </p:sp>
      <p:pic>
        <p:nvPicPr>
          <p:cNvPr id="5" name="Picture 4">
            <a:extLst>
              <a:ext uri="{FF2B5EF4-FFF2-40B4-BE49-F238E27FC236}">
                <a16:creationId xmlns:a16="http://schemas.microsoft.com/office/drawing/2014/main" id="{94D8DB5A-76F0-4B47-AE58-0F512B58682D}"/>
              </a:ext>
            </a:extLst>
          </p:cNvPr>
          <p:cNvPicPr>
            <a:picLocks noChangeAspect="1"/>
          </p:cNvPicPr>
          <p:nvPr/>
        </p:nvPicPr>
        <p:blipFill>
          <a:blip r:embed="rId3"/>
          <a:stretch>
            <a:fillRect/>
          </a:stretch>
        </p:blipFill>
        <p:spPr>
          <a:xfrm>
            <a:off x="1021125" y="2571750"/>
            <a:ext cx="6805582" cy="1506708"/>
          </a:xfrm>
          <a:prstGeom prst="rect">
            <a:avLst/>
          </a:prstGeom>
        </p:spPr>
      </p:pic>
    </p:spTree>
    <p:extLst>
      <p:ext uri="{BB962C8B-B14F-4D97-AF65-F5344CB8AC3E}">
        <p14:creationId xmlns:p14="http://schemas.microsoft.com/office/powerpoint/2010/main" val="195147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Mạng con một mạng IPv6 </a:t>
            </a:r>
            <a:r>
              <a:rPr lang="en-US" dirty="0"/>
              <a:t/>
            </a:r>
            <a:br>
              <a:rPr lang="en-US" dirty="0"/>
            </a:br>
            <a:r>
              <a:rPr lang="vi" sz="2400" dirty="0"/>
              <a:t>Ví dụ về mạng con IPv6</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3731826" cy="2863358"/>
          </a:xfrm>
        </p:spPr>
        <p:txBody>
          <a:bodyPr/>
          <a:lstStyle/>
          <a:p>
            <a:pPr marL="0" indent="0" algn="l" defTabSz="684213" fontAlgn="base">
              <a:spcBef>
                <a:spcPts val="600"/>
              </a:spcBef>
              <a:spcAft>
                <a:spcPts val="600"/>
              </a:spcAft>
              <a:buClr>
                <a:schemeClr val="tx2"/>
              </a:buClr>
              <a:buSzPct val="90000"/>
            </a:pPr>
            <a:r>
              <a:rPr lang="vi" sz="1600" dirty="0">
                <a:solidFill>
                  <a:srgbClr val="000000"/>
                </a:solidFill>
              </a:rPr>
              <a:t>Với tiền tố định tuyến toàn cầu 2001:db8:acad::/48 với ID mạng con 16 bit.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600" dirty="0">
                <a:solidFill>
                  <a:srgbClr val="000000"/>
                </a:solidFill>
              </a:rPr>
              <a:t>Cho phép 65.536 /64 mạng con</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600" dirty="0">
                <a:solidFill>
                  <a:srgbClr val="000000"/>
                </a:solidFill>
              </a:rPr>
              <a:t>Tiền tố định tuyến toàn cầu giống nhau cho tất cả các mạng con.</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600" dirty="0">
                <a:solidFill>
                  <a:srgbClr val="000000"/>
                </a:solidFill>
              </a:rPr>
              <a:t>Chỉ </a:t>
            </a:r>
            <a:r>
              <a:rPr lang="vi" sz="1400" dirty="0">
                <a:solidFill>
                  <a:srgbClr val="000000"/>
                </a:solidFill>
              </a:rPr>
              <a:t>hextet ID mạng con được tăng theo hệ </a:t>
            </a:r>
            <a:r>
              <a:rPr lang="en-US" sz="1400" dirty="0" err="1" smtClean="0">
                <a:solidFill>
                  <a:srgbClr val="000000"/>
                </a:solidFill>
              </a:rPr>
              <a:t>hecxadecimal</a:t>
            </a:r>
            <a:r>
              <a:rPr lang="vi" sz="1400" dirty="0" smtClean="0">
                <a:solidFill>
                  <a:srgbClr val="000000"/>
                </a:solidFill>
              </a:rPr>
              <a:t> </a:t>
            </a:r>
            <a:r>
              <a:rPr lang="vi" sz="1400" dirty="0">
                <a:solidFill>
                  <a:srgbClr val="000000"/>
                </a:solidFill>
              </a:rPr>
              <a:t>cho mỗi mạng con.</a:t>
            </a:r>
          </a:p>
        </p:txBody>
      </p:sp>
      <p:pic>
        <p:nvPicPr>
          <p:cNvPr id="4" name="Picture 3">
            <a:extLst>
              <a:ext uri="{FF2B5EF4-FFF2-40B4-BE49-F238E27FC236}">
                <a16:creationId xmlns:a16="http://schemas.microsoft.com/office/drawing/2014/main" id="{79B8BF49-5FD4-4309-80FA-F52A67C7D7A8}"/>
              </a:ext>
            </a:extLst>
          </p:cNvPr>
          <p:cNvPicPr>
            <a:picLocks noChangeAspect="1"/>
          </p:cNvPicPr>
          <p:nvPr/>
        </p:nvPicPr>
        <p:blipFill>
          <a:blip r:embed="rId3"/>
          <a:stretch>
            <a:fillRect/>
          </a:stretch>
        </p:blipFill>
        <p:spPr>
          <a:xfrm>
            <a:off x="3899263" y="1035049"/>
            <a:ext cx="4446225" cy="3072784"/>
          </a:xfrm>
          <a:prstGeom prst="rect">
            <a:avLst/>
          </a:prstGeom>
        </p:spPr>
      </p:pic>
    </p:spTree>
    <p:extLst>
      <p:ext uri="{BB962C8B-B14F-4D97-AF65-F5344CB8AC3E}">
        <p14:creationId xmlns:p14="http://schemas.microsoft.com/office/powerpoint/2010/main" val="2169781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Mạng con và Mạng IPv6 </a:t>
            </a:r>
            <a:r>
              <a:rPr lang="en-US" dirty="0"/>
              <a:t/>
            </a:r>
            <a:br>
              <a:rPr lang="en-US" dirty="0"/>
            </a:br>
            <a:r>
              <a:rPr lang="vi" sz="2400" dirty="0"/>
              <a:t>Phân bổ mạng con IPv6</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986659"/>
            <a:ext cx="7380549" cy="1392523"/>
          </a:xfrm>
        </p:spPr>
        <p:txBody>
          <a:bodyPr/>
          <a:lstStyle/>
          <a:p>
            <a:pPr marL="0" indent="0" algn="l" defTabSz="684213" fontAlgn="base">
              <a:spcBef>
                <a:spcPts val="600"/>
              </a:spcBef>
              <a:spcAft>
                <a:spcPts val="600"/>
              </a:spcAft>
              <a:buClr>
                <a:schemeClr val="tx2"/>
              </a:buClr>
              <a:buSzPct val="90000"/>
            </a:pPr>
            <a:r>
              <a:rPr lang="vi" sz="1400" dirty="0">
                <a:solidFill>
                  <a:srgbClr val="000000"/>
                </a:solidFill>
              </a:rPr>
              <a:t>Cấu trúc liên kết ví dụ yêu cầu năm mạng con, một mạng con cho mỗi mạng LAN cũng như cho liên kết nối tiếp giữa R1 và R2.</a:t>
            </a:r>
          </a:p>
          <a:p>
            <a:pPr marL="0" indent="0" algn="l" defTabSz="684213" fontAlgn="base">
              <a:spcBef>
                <a:spcPts val="600"/>
              </a:spcBef>
              <a:spcAft>
                <a:spcPts val="600"/>
              </a:spcAft>
              <a:buClr>
                <a:schemeClr val="tx2"/>
              </a:buClr>
              <a:buSzPct val="90000"/>
            </a:pPr>
            <a:r>
              <a:rPr lang="vi" sz="1400" dirty="0">
                <a:solidFill>
                  <a:srgbClr val="000000"/>
                </a:solidFill>
              </a:rPr>
              <a:t>Năm mạng con IPv6 đã được phân bổ, với trường ID mạng con từ 0001 đến 0005. Mỗi mạng con /64 sẽ cung cấp nhiều địa chỉ hơn mức cần thiết.</a:t>
            </a:r>
          </a:p>
        </p:txBody>
      </p:sp>
      <p:pic>
        <p:nvPicPr>
          <p:cNvPr id="5" name="Picture 4">
            <a:extLst>
              <a:ext uri="{FF2B5EF4-FFF2-40B4-BE49-F238E27FC236}">
                <a16:creationId xmlns:a16="http://schemas.microsoft.com/office/drawing/2014/main" id="{F9B4560F-645D-4891-932C-5DFEA2110D05}"/>
              </a:ext>
            </a:extLst>
          </p:cNvPr>
          <p:cNvPicPr>
            <a:picLocks noChangeAspect="1"/>
          </p:cNvPicPr>
          <p:nvPr/>
        </p:nvPicPr>
        <p:blipFill>
          <a:blip r:embed="rId3"/>
          <a:stretch>
            <a:fillRect/>
          </a:stretch>
        </p:blipFill>
        <p:spPr>
          <a:xfrm>
            <a:off x="994298" y="2295062"/>
            <a:ext cx="3127775" cy="2099842"/>
          </a:xfrm>
          <a:prstGeom prst="rect">
            <a:avLst/>
          </a:prstGeom>
        </p:spPr>
      </p:pic>
      <p:pic>
        <p:nvPicPr>
          <p:cNvPr id="7" name="Picture 6">
            <a:extLst>
              <a:ext uri="{FF2B5EF4-FFF2-40B4-BE49-F238E27FC236}">
                <a16:creationId xmlns:a16="http://schemas.microsoft.com/office/drawing/2014/main" id="{0D5A817A-D8FB-45B9-BB3D-6E5C7DC6B464}"/>
              </a:ext>
            </a:extLst>
          </p:cNvPr>
          <p:cNvPicPr>
            <a:picLocks noChangeAspect="1"/>
          </p:cNvPicPr>
          <p:nvPr/>
        </p:nvPicPr>
        <p:blipFill>
          <a:blip r:embed="rId4"/>
          <a:stretch>
            <a:fillRect/>
          </a:stretch>
        </p:blipFill>
        <p:spPr>
          <a:xfrm>
            <a:off x="4419507" y="2427572"/>
            <a:ext cx="3392842" cy="1967332"/>
          </a:xfrm>
          <a:prstGeom prst="rect">
            <a:avLst/>
          </a:prstGeom>
        </p:spPr>
      </p:pic>
    </p:spTree>
    <p:extLst>
      <p:ext uri="{BB962C8B-B14F-4D97-AF65-F5344CB8AC3E}">
        <p14:creationId xmlns:p14="http://schemas.microsoft.com/office/powerpoint/2010/main" val="154227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Mạng con một bộ định tuyến mạng IPv6 </a:t>
            </a:r>
            <a:r>
              <a:rPr lang="en-US" dirty="0"/>
              <a:t/>
            </a:r>
            <a:br>
              <a:rPr lang="en-US" dirty="0"/>
            </a:br>
            <a:r>
              <a:rPr lang="vi" sz="2400" dirty="0"/>
              <a:t>được định cấu hình với mạng con IPv6</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986660"/>
            <a:ext cx="7380549" cy="731838"/>
          </a:xfrm>
        </p:spPr>
        <p:txBody>
          <a:bodyPr/>
          <a:lstStyle/>
          <a:p>
            <a:pPr marL="0" indent="0" algn="l" defTabSz="684213" fontAlgn="base">
              <a:spcBef>
                <a:spcPts val="600"/>
              </a:spcBef>
              <a:spcAft>
                <a:spcPts val="600"/>
              </a:spcAft>
              <a:buClr>
                <a:schemeClr val="tx2"/>
              </a:buClr>
              <a:buSzPct val="90000"/>
            </a:pPr>
            <a:r>
              <a:rPr lang="vi" sz="1600" dirty="0">
                <a:solidFill>
                  <a:srgbClr val="000000"/>
                </a:solidFill>
              </a:rPr>
              <a:t>Ví dụ cho thấy mỗi giao diện bộ định tuyến trên R1 đã được cấu hình trên một mạng con IPv6 khác nhau.</a:t>
            </a:r>
          </a:p>
        </p:txBody>
      </p:sp>
      <p:sp>
        <p:nvSpPr>
          <p:cNvPr id="8" name="Rectangle 1">
            <a:extLst>
              <a:ext uri="{FF2B5EF4-FFF2-40B4-BE49-F238E27FC236}">
                <a16:creationId xmlns:a16="http://schemas.microsoft.com/office/drawing/2014/main" id="{834DE4A8-80F8-41EF-8BA3-2E8FBDCC8A88}"/>
              </a:ext>
            </a:extLst>
          </p:cNvPr>
          <p:cNvSpPr>
            <a:spLocks noChangeArrowheads="1"/>
          </p:cNvSpPr>
          <p:nvPr/>
        </p:nvSpPr>
        <p:spPr bwMode="auto">
          <a:xfrm>
            <a:off x="523265" y="1871767"/>
            <a:ext cx="5398141" cy="1785104"/>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lvl="0" defTabSz="914400" eaLnBrk="0" hangingPunct="0"/>
            <a:r>
              <a:rPr lang="vi" altLang="en-US" sz="1000" dirty="0">
                <a:solidFill>
                  <a:schemeClr val="bg1"/>
                </a:solidFill>
                <a:latin typeface="Courier New" panose="02070309020205020404" pitchFamily="49" charset="0"/>
                <a:cs typeface="Courier New" panose="02070309020205020404" pitchFamily="49" charset="0"/>
              </a:rPr>
              <a:t>R1(cấu hình)# giao diện gigabitethernet 0/0/0</a:t>
            </a:r>
          </a:p>
          <a:p>
            <a:pPr lvl="0" defTabSz="914400" eaLnBrk="0" hangingPunct="0"/>
            <a:r>
              <a:rPr lang="vi" altLang="en-US" sz="1000" dirty="0">
                <a:solidFill>
                  <a:schemeClr val="bg1"/>
                </a:solidFill>
                <a:latin typeface="Courier New" panose="02070309020205020404" pitchFamily="49" charset="0"/>
                <a:cs typeface="Courier New" panose="02070309020205020404" pitchFamily="49" charset="0"/>
              </a:rPr>
              <a:t>R1(config-if)# địa chỉ ipv6 2001:db8:acad:1::1/64</a:t>
            </a:r>
          </a:p>
          <a:p>
            <a:pPr lvl="0" defTabSz="914400" eaLnBrk="0" hangingPunct="0"/>
            <a:r>
              <a:rPr lang="vi" altLang="en-US" sz="1000" dirty="0">
                <a:solidFill>
                  <a:schemeClr val="bg1"/>
                </a:solidFill>
                <a:latin typeface="Courier New" panose="02070309020205020404" pitchFamily="49" charset="0"/>
                <a:cs typeface="Courier New" panose="02070309020205020404" pitchFamily="49" charset="0"/>
              </a:rPr>
              <a:t>R1(config-if)# không tắt máy</a:t>
            </a:r>
          </a:p>
          <a:p>
            <a:pPr lvl="0" defTabSz="914400" eaLnBrk="0" hangingPunct="0"/>
            <a:r>
              <a:rPr lang="vi" altLang="en-US" sz="1000" dirty="0">
                <a:solidFill>
                  <a:schemeClr val="bg1"/>
                </a:solidFill>
                <a:latin typeface="Courier New" panose="02070309020205020404" pitchFamily="49" charset="0"/>
                <a:cs typeface="Courier New" panose="02070309020205020404" pitchFamily="49" charset="0"/>
              </a:rPr>
              <a:t>R1(config-if)# thoát</a:t>
            </a:r>
          </a:p>
          <a:p>
            <a:pPr lvl="0" defTabSz="914400" eaLnBrk="0" hangingPunct="0"/>
            <a:r>
              <a:rPr lang="vi" altLang="en-US" sz="1000" dirty="0">
                <a:solidFill>
                  <a:schemeClr val="bg1"/>
                </a:solidFill>
                <a:latin typeface="Courier New" panose="02070309020205020404" pitchFamily="49" charset="0"/>
                <a:cs typeface="Courier New" panose="02070309020205020404" pitchFamily="49" charset="0"/>
              </a:rPr>
              <a:t>R1(cấu hình)# giao diện gigabitethernet 0/0/1</a:t>
            </a:r>
          </a:p>
          <a:p>
            <a:pPr lvl="0" defTabSz="914400" eaLnBrk="0" hangingPunct="0"/>
            <a:r>
              <a:rPr lang="vi" altLang="en-US" sz="1000" dirty="0">
                <a:solidFill>
                  <a:schemeClr val="bg1"/>
                </a:solidFill>
                <a:latin typeface="Courier New" panose="02070309020205020404" pitchFamily="49" charset="0"/>
                <a:cs typeface="Courier New" panose="02070309020205020404" pitchFamily="49" charset="0"/>
              </a:rPr>
              <a:t>R1(config-if)# địa chỉ ipv6 2001:db8:acad:2::1/64</a:t>
            </a:r>
          </a:p>
          <a:p>
            <a:pPr lvl="0" defTabSz="914400" eaLnBrk="0" hangingPunct="0"/>
            <a:r>
              <a:rPr lang="vi" altLang="en-US" sz="1000" dirty="0">
                <a:solidFill>
                  <a:schemeClr val="bg1"/>
                </a:solidFill>
                <a:latin typeface="Courier New" panose="02070309020205020404" pitchFamily="49" charset="0"/>
                <a:cs typeface="Courier New" panose="02070309020205020404" pitchFamily="49" charset="0"/>
              </a:rPr>
              <a:t>R1(config-if)# không tắt máy</a:t>
            </a:r>
          </a:p>
          <a:p>
            <a:pPr lvl="0" defTabSz="914400" eaLnBrk="0" hangingPunct="0"/>
            <a:r>
              <a:rPr lang="vi" altLang="en-US" sz="1000" dirty="0">
                <a:solidFill>
                  <a:schemeClr val="bg1"/>
                </a:solidFill>
                <a:latin typeface="Courier New" panose="02070309020205020404" pitchFamily="49" charset="0"/>
                <a:cs typeface="Courier New" panose="02070309020205020404" pitchFamily="49" charset="0"/>
              </a:rPr>
              <a:t>R1(config-if)# thoát</a:t>
            </a:r>
          </a:p>
          <a:p>
            <a:pPr lvl="0" defTabSz="914400" eaLnBrk="0" hangingPunct="0"/>
            <a:r>
              <a:rPr lang="vi" altLang="en-US" sz="1000" dirty="0">
                <a:solidFill>
                  <a:schemeClr val="bg1"/>
                </a:solidFill>
                <a:latin typeface="Courier New" panose="02070309020205020404" pitchFamily="49" charset="0"/>
                <a:cs typeface="Courier New" panose="02070309020205020404" pitchFamily="49" charset="0"/>
              </a:rPr>
              <a:t>R1(config)# giao diện nối tiếp 0/1/0</a:t>
            </a:r>
          </a:p>
          <a:p>
            <a:pPr lvl="0" defTabSz="914400" eaLnBrk="0" hangingPunct="0"/>
            <a:r>
              <a:rPr lang="vi" altLang="en-US" sz="1000" dirty="0">
                <a:solidFill>
                  <a:schemeClr val="bg1"/>
                </a:solidFill>
                <a:latin typeface="Courier New" panose="02070309020205020404" pitchFamily="49" charset="0"/>
                <a:cs typeface="Courier New" panose="02070309020205020404" pitchFamily="49" charset="0"/>
              </a:rPr>
              <a:t>R1(config-if)# địa chỉ ipv6 2001:db8:acad:3::1/64</a:t>
            </a:r>
          </a:p>
          <a:p>
            <a:pPr lvl="0" defTabSz="914400" eaLnBrk="0" hangingPunct="0"/>
            <a:r>
              <a:rPr lang="vi" altLang="en-US" sz="1000" dirty="0">
                <a:solidFill>
                  <a:schemeClr val="bg1"/>
                </a:solidFill>
                <a:latin typeface="Courier New" panose="02070309020205020404" pitchFamily="49" charset="0"/>
                <a:cs typeface="Courier New" panose="02070309020205020404" pitchFamily="49" charset="0"/>
              </a:rPr>
              <a:t>R1(config-if)# không tắt máy</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8174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vi" dirty="0">
                <a:solidFill>
                  <a:schemeClr val="accent5">
                    <a:lumMod val="40000"/>
                    <a:lumOff val="60000"/>
                  </a:schemeClr>
                </a:solidFill>
              </a:rPr>
              <a:t>2.9 Thực hành và kiểm tra mô-đun</a:t>
            </a:r>
          </a:p>
        </p:txBody>
      </p:sp>
    </p:spTree>
    <p:custDataLst>
      <p:tags r:id="rId1"/>
    </p:custDataLst>
    <p:extLst>
      <p:ext uri="{BB962C8B-B14F-4D97-AF65-F5344CB8AC3E}">
        <p14:creationId xmlns:p14="http://schemas.microsoft.com/office/powerpoint/2010/main" val="2585672151"/>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33862"/>
            <a:ext cx="9144000" cy="592921"/>
          </a:xfrm>
        </p:spPr>
        <p:txBody>
          <a:bodyPr/>
          <a:lstStyle/>
          <a:p>
            <a:r>
              <a:rPr lang="vi" altLang="en-US" sz="1600" dirty="0"/>
              <a:t>Mô-đun Thực hành và </a:t>
            </a:r>
            <a:r>
              <a:rPr lang="en-US" altLang="en-US" sz="1600" dirty="0"/>
              <a:t/>
            </a:r>
            <a:br>
              <a:rPr lang="en-US" altLang="en-US" sz="1600" dirty="0"/>
            </a:br>
            <a:r>
              <a:rPr lang="vi" altLang="en-US" dirty="0"/>
              <a:t>Trình theo dõi gói câu hỏi – Triển khai sơ đồ địa chỉ IPv6 được chia mạng</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a:buNone/>
            </a:pPr>
            <a:r>
              <a:rPr lang="vi" sz="1800" dirty="0"/>
              <a:t>Trong Packet Tracer này, bạn sẽ làm như sau:</a:t>
            </a:r>
          </a:p>
          <a:p>
            <a:r>
              <a:rPr lang="vi" sz="1800" dirty="0"/>
              <a:t>Xác định mạng con IPv6 và sơ đồ địa chỉ</a:t>
            </a:r>
          </a:p>
          <a:p>
            <a:r>
              <a:rPr lang="vi" sz="1800" dirty="0"/>
              <a:t>Định cấu hình địa chỉ IPv6 trên bộ định tuyến và PC</a:t>
            </a:r>
          </a:p>
          <a:p>
            <a:r>
              <a:rPr lang="vi" sz="1800" dirty="0"/>
              <a:t>Xác minh kết nối IPv6</a:t>
            </a:r>
          </a:p>
          <a:p>
            <a:pPr marL="0" indent="0">
              <a:buNone/>
            </a:pPr>
            <a:endParaRPr lang="en-US" dirty="0"/>
          </a:p>
          <a:p>
            <a:endParaRPr lang="en-US" altLang="ja-JP" dirty="0"/>
          </a:p>
        </p:txBody>
      </p:sp>
    </p:spTree>
    <p:custDataLst>
      <p:tags r:id="rId1"/>
    </p:custDataLst>
    <p:extLst>
      <p:ext uri="{BB962C8B-B14F-4D97-AF65-F5344CB8AC3E}">
        <p14:creationId xmlns:p14="http://schemas.microsoft.com/office/powerpoint/2010/main" val="210744669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vi" dirty="0"/>
              <a:t>Mô-đun 12: Hoạt động</a:t>
            </a:r>
          </a:p>
        </p:txBody>
      </p:sp>
      <p:sp>
        <p:nvSpPr>
          <p:cNvPr id="6147" name="Rectangle 34"/>
          <p:cNvSpPr>
            <a:spLocks noGrp="1" noChangeArrowheads="1"/>
          </p:cNvSpPr>
          <p:nvPr>
            <p:ph idx="1"/>
          </p:nvPr>
        </p:nvSpPr>
        <p:spPr>
          <a:xfrm>
            <a:off x="135598" y="624737"/>
            <a:ext cx="8695135" cy="348414"/>
          </a:xfrm>
        </p:spPr>
        <p:txBody>
          <a:bodyPr/>
          <a:lstStyle/>
          <a:p>
            <a:pPr marL="0" indent="0">
              <a:spcBef>
                <a:spcPct val="30000"/>
              </a:spcBef>
              <a:buNone/>
            </a:pPr>
            <a:r>
              <a:rPr lang="vi" sz="1600" dirty="0"/>
              <a:t>Những hoạt động nào liên quan đến mô-đun này?</a:t>
            </a:r>
            <a:endParaRPr lang="en-US" sz="1600" dirty="0">
              <a:solidFill>
                <a:srgbClr val="00B0F0"/>
              </a:solidFill>
            </a:endParaRPr>
          </a:p>
          <a:p>
            <a:pPr marL="0" indent="0">
              <a:spcBef>
                <a:spcPct val="30000"/>
              </a:spcBef>
              <a:buNone/>
            </a:pPr>
            <a:endParaRPr lang="en-US" sz="1600"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221484958"/>
              </p:ext>
            </p:extLst>
          </p:nvPr>
        </p:nvGraphicFramePr>
        <p:xfrm>
          <a:off x="427595" y="973151"/>
          <a:ext cx="8288809" cy="3631452"/>
        </p:xfrm>
        <a:graphic>
          <a:graphicData uri="http://schemas.openxmlformats.org/drawingml/2006/table">
            <a:tbl>
              <a:tblPr firstRow="1" bandRow="1">
                <a:tableStyleId>{5C22544A-7EE6-4342-B048-85BDC9FD1C3A}</a:tableStyleId>
              </a:tblPr>
              <a:tblGrid>
                <a:gridCol w="1137886">
                  <a:extLst>
                    <a:ext uri="{9D8B030D-6E8A-4147-A177-3AD203B41FA5}">
                      <a16:colId xmlns:a16="http://schemas.microsoft.com/office/drawing/2014/main" val="20001"/>
                    </a:ext>
                  </a:extLst>
                </a:gridCol>
                <a:gridCol w="1871143">
                  <a:extLst>
                    <a:ext uri="{9D8B030D-6E8A-4147-A177-3AD203B41FA5}">
                      <a16:colId xmlns:a16="http://schemas.microsoft.com/office/drawing/2014/main" val="3156509146"/>
                    </a:ext>
                  </a:extLst>
                </a:gridCol>
                <a:gridCol w="4109522">
                  <a:extLst>
                    <a:ext uri="{9D8B030D-6E8A-4147-A177-3AD203B41FA5}">
                      <a16:colId xmlns:a16="http://schemas.microsoft.com/office/drawing/2014/main" val="20002"/>
                    </a:ext>
                  </a:extLst>
                </a:gridCol>
                <a:gridCol w="1170258">
                  <a:extLst>
                    <a:ext uri="{9D8B030D-6E8A-4147-A177-3AD203B41FA5}">
                      <a16:colId xmlns:a16="http://schemas.microsoft.com/office/drawing/2014/main" val="20003"/>
                    </a:ext>
                  </a:extLst>
                </a:gridCol>
              </a:tblGrid>
              <a:tr h="316509">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vi" sz="1200" dirty="0"/>
                        <a:t>Trang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200" dirty="0"/>
                        <a:t>Loại hoạt động</a:t>
                      </a:r>
                    </a:p>
                  </a:txBody>
                  <a:tcPr marL="68580" marR="68580" marT="34290" marB="34290" anchor="ctr"/>
                </a:tc>
                <a:tc>
                  <a:txBody>
                    <a:bodyPr/>
                    <a:lstStyle/>
                    <a:p>
                      <a:r>
                        <a:rPr lang="vi" sz="1200" dirty="0"/>
                        <a:t>Tên hoạt động</a:t>
                      </a:r>
                    </a:p>
                  </a:txBody>
                  <a:tcPr marL="68580" marR="68580" marT="34290" marB="34290" anchor="ctr"/>
                </a:tc>
                <a:tc>
                  <a:txBody>
                    <a:bodyPr/>
                    <a:lstStyle/>
                    <a:p>
                      <a:r>
                        <a:rPr lang="vi" sz="1200" dirty="0"/>
                        <a:t>Không bắt buộc?</a:t>
                      </a:r>
                    </a:p>
                  </a:txBody>
                  <a:tcPr marL="68580" marR="68580" marT="34290" marB="34290" anchor="ctr"/>
                </a:tc>
                <a:extLst>
                  <a:ext uri="{0D108BD9-81ED-4DB2-BD59-A6C34878D82A}">
                    <a16:rowId xmlns:a16="http://schemas.microsoft.com/office/drawing/2014/main" val="10000"/>
                  </a:ext>
                </a:extLst>
              </a:tr>
              <a:tr h="368327">
                <a:tc>
                  <a:txBody>
                    <a:bodyPr/>
                    <a:lstStyle/>
                    <a:p>
                      <a:pPr algn="ctr"/>
                      <a:r>
                        <a:rPr lang="vi" sz="1100" dirty="0"/>
                        <a:t>12.1.3</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 sz="1100" dirty="0"/>
                        <a:t>Kiểm tra việc hiểu của bạn</a:t>
                      </a:r>
                    </a:p>
                  </a:txBody>
                  <a:tcPr marL="68580" marR="68580" marT="34290" marB="34290" anchor="ctr"/>
                </a:tc>
                <a:tc>
                  <a:txBody>
                    <a:bodyPr/>
                    <a:lstStyle/>
                    <a:p>
                      <a:r>
                        <a:rPr lang="vi" sz="1100" dirty="0"/>
                        <a:t>Các vấn đề về IPv4</a:t>
                      </a:r>
                    </a:p>
                  </a:txBody>
                  <a:tcPr marL="68580" marR="68580" marT="34290" marB="34290" anchor="ctr"/>
                </a:tc>
                <a:tc>
                  <a:txBody>
                    <a:bodyPr/>
                    <a:lstStyle/>
                    <a:p>
                      <a:r>
                        <a:rPr lang="vi" sz="1100" dirty="0"/>
                        <a:t>Khuyến khích</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368327">
                <a:tc>
                  <a:txBody>
                    <a:bodyPr/>
                    <a:lstStyle/>
                    <a:p>
                      <a:pPr algn="ctr"/>
                      <a:r>
                        <a:rPr lang="vi" sz="1100" dirty="0"/>
                        <a:t>12.2.4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 sz="1100" dirty="0"/>
                        <a:t>Hoạt động</a:t>
                      </a:r>
                    </a:p>
                  </a:txBody>
                  <a:tcPr marL="68580" marR="68580" marT="34290" marB="34290" anchor="ctr"/>
                </a:tc>
                <a:tc>
                  <a:txBody>
                    <a:bodyPr/>
                    <a:lstStyle/>
                    <a:p>
                      <a:r>
                        <a:rPr lang="vi" sz="1100" dirty="0"/>
                        <a:t>Đại diện địa chỉ IPv6</a:t>
                      </a:r>
                    </a:p>
                  </a:txBody>
                  <a:tcPr marL="68580" marR="68580" marT="34290" marB="34290" anchor="ctr"/>
                </a:tc>
                <a:tc>
                  <a:txBody>
                    <a:bodyPr/>
                    <a:lstStyle/>
                    <a:p>
                      <a:r>
                        <a:rPr lang="vi" sz="1100" dirty="0"/>
                        <a:t>Khuyến khích</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6"/>
                  </a:ext>
                </a:extLst>
              </a:tr>
              <a:tr h="368327">
                <a:tc>
                  <a:txBody>
                    <a:bodyPr/>
                    <a:lstStyle/>
                    <a:p>
                      <a:pPr algn="ctr"/>
                      <a:r>
                        <a:rPr lang="vi" sz="1100" dirty="0"/>
                        <a:t>12.3.8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dirty="0"/>
                        <a:t>Kiểm tra việc hiểu của bạn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dirty="0"/>
                        <a:t>Các loại địa chỉ IPv6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vi" sz="1100" u="none" strike="noStrike" kern="1200" cap="none" spc="0" normalizeH="0" baseline="0" noProof="0" dirty="0">
                          <a:ln>
                            <a:noFill/>
                          </a:ln>
                          <a:effectLst/>
                          <a:uLnTx/>
                          <a:uFillTx/>
                        </a:rPr>
                        <a:t>Khuyến khích</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68327">
                <a:tc>
                  <a:txBody>
                    <a:bodyPr/>
                    <a:lstStyle/>
                    <a:p>
                      <a:pPr algn="ctr"/>
                      <a:r>
                        <a:rPr lang="vi" sz="1100" dirty="0"/>
                        <a:t>12.4.4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dirty="0"/>
                        <a:t>Trình kiểm tra cú pháp</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dirty="0"/>
                        <a:t>Cấu hình tĩnh GUA và LLA</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vi" sz="1100" u="none" strike="noStrike" kern="1200" cap="none" spc="0" normalizeH="0" baseline="0" noProof="0" dirty="0">
                          <a:ln>
                            <a:noFill/>
                          </a:ln>
                          <a:effectLst/>
                          <a:uLnTx/>
                          <a:uFillTx/>
                        </a:rPr>
                        <a:t>Khuyến khích</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3177432351"/>
                  </a:ext>
                </a:extLst>
              </a:tr>
              <a:tr h="368327">
                <a:tc>
                  <a:txBody>
                    <a:bodyPr/>
                    <a:lstStyle/>
                    <a:p>
                      <a:pPr algn="ctr"/>
                      <a:r>
                        <a:rPr lang="vi" sz="1100" dirty="0"/>
                        <a:t>12.5.8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dirty="0"/>
                        <a:t>Kiểm tra việc hiểu của bạn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dirty="0"/>
                        <a:t>Địa chỉ động cho GUA IPv6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vi" sz="1100" u="none" strike="noStrike" kern="1200" cap="none" spc="0" normalizeH="0" baseline="0" noProof="0" dirty="0">
                          <a:ln>
                            <a:noFill/>
                          </a:ln>
                          <a:effectLst/>
                          <a:uLnTx/>
                          <a:uFillTx/>
                        </a:rPr>
                        <a:t>Khuyến khích</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4230792547"/>
                  </a:ext>
                </a:extLst>
              </a:tr>
              <a:tr h="368327">
                <a:tc>
                  <a:txBody>
                    <a:bodyPr/>
                    <a:lstStyle/>
                    <a:p>
                      <a:pPr algn="ctr"/>
                      <a:r>
                        <a:rPr lang="vi" sz="1100" dirty="0"/>
                        <a:t>12.6.5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dirty="0"/>
                        <a:t>Trình kiểm tra cú pháp</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dirty="0"/>
                        <a:t>Xác minh cấu hình địa chỉ IPv6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vi" sz="1100" u="none" strike="noStrike" kern="1200" cap="none" spc="0" normalizeH="0" baseline="0" noProof="0" dirty="0">
                          <a:ln>
                            <a:noFill/>
                          </a:ln>
                          <a:effectLst/>
                          <a:uLnTx/>
                          <a:uFillTx/>
                        </a:rPr>
                        <a:t>Khuyến khích</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2373583044"/>
                  </a:ext>
                </a:extLst>
              </a:tr>
              <a:tr h="368327">
                <a:tc>
                  <a:txBody>
                    <a:bodyPr/>
                    <a:lstStyle/>
                    <a:p>
                      <a:pPr algn="ctr"/>
                      <a:r>
                        <a:rPr lang="vi" sz="1100" dirty="0"/>
                        <a:t>12.6.6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dirty="0"/>
                        <a:t>Quy tắc bảo hiểm tai nạn thuyền viên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dirty="0"/>
                        <a:t>Định cấu hình địa chỉ IPv6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vi" sz="1100" u="none" strike="noStrike" kern="1200" cap="none" spc="0" normalizeH="0" baseline="0" noProof="0" dirty="0">
                          <a:ln>
                            <a:noFill/>
                          </a:ln>
                          <a:effectLst/>
                          <a:uLnTx/>
                          <a:uFillTx/>
                        </a:rPr>
                        <a:t>Khuyến khích</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1549783946"/>
                  </a:ext>
                </a:extLst>
              </a:tr>
              <a:tr h="368327">
                <a:tc>
                  <a:txBody>
                    <a:bodyPr/>
                    <a:lstStyle/>
                    <a:p>
                      <a:pPr algn="ctr"/>
                      <a:r>
                        <a:rPr lang="vi" sz="1100" dirty="0"/>
                        <a:t>12.7.4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dirty="0"/>
                        <a:t>phòng thí nghiệm</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100" dirty="0"/>
                        <a:t>Xác định địa chỉ IPv6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vi" sz="1100" u="none" strike="noStrike" kern="1200" cap="none" spc="0" normalizeH="0" baseline="0" noProof="0" dirty="0">
                          <a:ln>
                            <a:noFill/>
                          </a:ln>
                          <a:effectLst/>
                          <a:uLnTx/>
                          <a:uFillTx/>
                        </a:rPr>
                        <a:t>Khuyến khích</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1102784487"/>
                  </a:ext>
                </a:extLst>
              </a:tr>
              <a:tr h="368327">
                <a:tc>
                  <a:txBody>
                    <a:bodyPr/>
                    <a:lstStyle/>
                    <a:p>
                      <a:pPr algn="ctr"/>
                      <a:r>
                        <a:rPr lang="vi" sz="1100" dirty="0"/>
                        <a:t>12.8.5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 sz="1100" dirty="0"/>
                        <a:t>Kiểm tra việc hiểu của bạn</a:t>
                      </a:r>
                    </a:p>
                  </a:txBody>
                  <a:tcPr marL="68580" marR="68580" marT="34290" marB="34290" anchor="ctr"/>
                </a:tc>
                <a:tc>
                  <a:txBody>
                    <a:bodyPr/>
                    <a:lstStyle/>
                    <a:p>
                      <a:r>
                        <a:rPr lang="vi" sz="1100" dirty="0"/>
                        <a:t>Mạng con một mạng IPv6</a:t>
                      </a:r>
                    </a:p>
                  </a:txBody>
                  <a:tcPr marL="68580" marR="68580" marT="34290" marB="34290" anchor="ctr"/>
                </a:tc>
                <a:tc>
                  <a:txBody>
                    <a:bodyPr/>
                    <a:lstStyle/>
                    <a:p>
                      <a:r>
                        <a:rPr lang="vi" sz="1100" dirty="0"/>
                        <a:t>Khuyến khích</a:t>
                      </a:r>
                      <a:endParaRPr lang="en-US" sz="1100" dirty="0">
                        <a:solidFill>
                          <a:schemeClr val="tx1"/>
                        </a:solidFill>
                      </a:endParaRPr>
                    </a:p>
                  </a:txBody>
                  <a:tcPr marL="68580" marR="68580" marT="34290" marB="34290" anchor="ctr"/>
                </a:tc>
                <a:extLst>
                  <a:ext uri="{0D108BD9-81ED-4DB2-BD59-A6C34878D82A}">
                    <a16:rowId xmlns:a16="http://schemas.microsoft.com/office/drawing/2014/main" val="2851136469"/>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10519"/>
          </a:xfrm>
        </p:spPr>
        <p:txBody>
          <a:bodyPr/>
          <a:lstStyle/>
          <a:p>
            <a:r>
              <a:rPr lang="vi" altLang="en-US" sz="1600" dirty="0"/>
              <a:t>Mô-đun Thực hành và Trắc nghiệm </a:t>
            </a:r>
            <a:r>
              <a:rPr lang="en-US" altLang="en-US" dirty="0"/>
              <a:t/>
            </a:r>
            <a:br>
              <a:rPr lang="en-US" altLang="en-US" dirty="0"/>
            </a:br>
            <a:r>
              <a:rPr lang="vi" altLang="en-US" dirty="0"/>
              <a:t>– Cấu hình Địa chỉ IPv6 trên Thiết bị Mạng</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a:buNone/>
            </a:pPr>
            <a:r>
              <a:rPr lang="vi" sz="1800" dirty="0"/>
              <a:t>Trong phòng thí nghiệm này, bạn hoàn thành các mục tiêu sau:</a:t>
            </a:r>
          </a:p>
          <a:p>
            <a:pPr>
              <a:buFont typeface="Arial" panose="020B0604020202020204" pitchFamily="34" charset="0"/>
              <a:buChar char="•"/>
            </a:pPr>
            <a:r>
              <a:rPr lang="vi" sz="1800" dirty="0"/>
              <a:t>Thiết lập cấu trúc liên kết và định cấu hình cài đặt bộ định tuyến và chuyển mạch cơ bản</a:t>
            </a:r>
          </a:p>
          <a:p>
            <a:pPr>
              <a:buFont typeface="Arial" panose="020B0604020202020204" pitchFamily="34" charset="0"/>
              <a:buChar char="•"/>
            </a:pPr>
            <a:r>
              <a:rPr lang="vi" sz="1800" dirty="0"/>
              <a:t>Định cấu hình địa chỉ IPv6 theo cách thủ công</a:t>
            </a:r>
          </a:p>
          <a:p>
            <a:pPr>
              <a:buFont typeface="Arial" panose="020B0604020202020204" pitchFamily="34" charset="0"/>
              <a:buChar char="•"/>
            </a:pPr>
            <a:r>
              <a:rPr lang="vi" sz="1800" dirty="0"/>
              <a:t>Xác minh kết nối đầu cuối</a:t>
            </a:r>
          </a:p>
          <a:p>
            <a:pPr marL="0" indent="0">
              <a:buNone/>
            </a:pPr>
            <a:endParaRPr lang="en-US" dirty="0"/>
          </a:p>
        </p:txBody>
      </p:sp>
    </p:spTree>
    <p:custDataLst>
      <p:tags r:id="rId1"/>
    </p:custDataLst>
    <p:extLst>
      <p:ext uri="{BB962C8B-B14F-4D97-AF65-F5344CB8AC3E}">
        <p14:creationId xmlns:p14="http://schemas.microsoft.com/office/powerpoint/2010/main" val="866380527"/>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vi" sz="1400" dirty="0">
                <a:latin typeface="Arial" charset="0"/>
              </a:rPr>
              <a:t>Thực hành mô-đun và bài kiểm tra </a:t>
            </a:r>
            <a:r>
              <a:rPr lang="en-US" dirty="0">
                <a:latin typeface="Arial" charset="0"/>
              </a:rPr>
              <a:t/>
            </a:r>
            <a:br>
              <a:rPr lang="en-US" dirty="0">
                <a:latin typeface="Arial" charset="0"/>
              </a:rPr>
            </a:br>
            <a:r>
              <a:rPr lang="vi" dirty="0">
                <a:latin typeface="Arial" charset="0"/>
              </a:rPr>
              <a:t>Tôi đã học được gì trong mô-đun này?</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5357" y="739677"/>
            <a:ext cx="8853286" cy="4155319"/>
          </a:xfrm>
        </p:spPr>
        <p:txBody>
          <a:bodyPr/>
          <a:lstStyle/>
          <a:p>
            <a:pPr marL="115887" indent="-285750">
              <a:spcBef>
                <a:spcPts val="0"/>
              </a:spcBef>
              <a:spcAft>
                <a:spcPts val="0"/>
              </a:spcAft>
              <a:buFont typeface="Arial" panose="020B0604020202020204" pitchFamily="34" charset="0"/>
              <a:buChar char="•"/>
            </a:pPr>
            <a:r>
              <a:rPr lang="vi" sz="1550" dirty="0"/>
              <a:t>IPv4 có tối đa về mặt lý thuyết là 4,3 tỷ địa chỉ.</a:t>
            </a:r>
          </a:p>
          <a:p>
            <a:pPr marL="115887" indent="-285750">
              <a:spcBef>
                <a:spcPts val="0"/>
              </a:spcBef>
              <a:spcAft>
                <a:spcPts val="0"/>
              </a:spcAft>
              <a:buFont typeface="Arial" panose="020B0604020202020204" pitchFamily="34" charset="0"/>
              <a:buChar char="•"/>
            </a:pPr>
            <a:r>
              <a:rPr lang="vi" sz="1550" dirty="0"/>
              <a:t>IETF đã tạo ra nhiều giao thức và công cụ khác nhau để giúp quản trị viên mạng di chuyển mạng của họ sang IPv6. Các kỹ thuật di chuyển có thể được chia thành ba loại: ngăn xếp kép, đường hầm và dịch thuật.</a:t>
            </a:r>
          </a:p>
          <a:p>
            <a:pPr marL="115887" indent="-285750">
              <a:spcBef>
                <a:spcPts val="0"/>
              </a:spcBef>
              <a:spcAft>
                <a:spcPts val="0"/>
              </a:spcAft>
              <a:buFont typeface="Arial" panose="020B0604020202020204" pitchFamily="34" charset="0"/>
              <a:buChar char="•"/>
            </a:pPr>
            <a:r>
              <a:rPr lang="vi" sz="1550" dirty="0"/>
              <a:t>Địa chỉ IPv6 có độ dài 128 bit và được viết dưới dạng chuỗi giá trị </a:t>
            </a:r>
            <a:r>
              <a:rPr lang="en-US" sz="1550" dirty="0" err="1" smtClean="0"/>
              <a:t>hecxadecimal</a:t>
            </a:r>
            <a:r>
              <a:rPr lang="vi" sz="1550" dirty="0" smtClean="0"/>
              <a:t>.</a:t>
            </a:r>
            <a:endParaRPr lang="vi" sz="1550" dirty="0"/>
          </a:p>
          <a:p>
            <a:pPr marL="115887" indent="-285750">
              <a:spcBef>
                <a:spcPts val="0"/>
              </a:spcBef>
              <a:spcAft>
                <a:spcPts val="0"/>
              </a:spcAft>
              <a:buFont typeface="Arial" panose="020B0604020202020204" pitchFamily="34" charset="0"/>
              <a:buChar char="•"/>
            </a:pPr>
            <a:r>
              <a:rPr lang="vi" sz="1550" dirty="0"/>
              <a:t>Định dạng ưa thích để ghi địa chỉ IPv6 là x:x:x:x:x:x:x:x, với mỗi “x” bao gồm bốn giá trị </a:t>
            </a:r>
            <a:r>
              <a:rPr lang="en-US" sz="1550" dirty="0" err="1" smtClean="0"/>
              <a:t>hecxadecimal</a:t>
            </a:r>
            <a:r>
              <a:rPr lang="vi" sz="1550" dirty="0" smtClean="0"/>
              <a:t>.</a:t>
            </a:r>
            <a:endParaRPr lang="vi" sz="1550" dirty="0"/>
          </a:p>
          <a:p>
            <a:pPr marL="115887" indent="-285750">
              <a:spcBef>
                <a:spcPts val="0"/>
              </a:spcBef>
              <a:spcAft>
                <a:spcPts val="0"/>
              </a:spcAft>
              <a:buFont typeface="Arial" panose="020B0604020202020204" pitchFamily="34" charset="0"/>
              <a:buChar char="•"/>
            </a:pPr>
            <a:r>
              <a:rPr lang="vi" sz="1550" dirty="0"/>
              <a:t>Có ba loại địa chỉ IPv6: unicast, multicast và Anycast.</a:t>
            </a:r>
          </a:p>
          <a:p>
            <a:pPr marL="115887" indent="-285750">
              <a:spcBef>
                <a:spcPts val="0"/>
              </a:spcBef>
              <a:spcAft>
                <a:spcPts val="0"/>
              </a:spcAft>
              <a:buFont typeface="Arial" panose="020B0604020202020204" pitchFamily="34" charset="0"/>
              <a:buChar char="•"/>
            </a:pPr>
            <a:r>
              <a:rPr lang="vi" sz="1550" dirty="0"/>
              <a:t>Địa chỉ unicast IPv6 xác định duy nhất một giao diện trên thiết bị hỗ trợ IPv6.</a:t>
            </a:r>
          </a:p>
          <a:p>
            <a:pPr marL="115887" indent="-285750">
              <a:spcBef>
                <a:spcPts val="0"/>
              </a:spcBef>
              <a:spcAft>
                <a:spcPts val="0"/>
              </a:spcAft>
              <a:buFont typeface="Arial" panose="020B0604020202020204" pitchFamily="34" charset="0"/>
              <a:buChar char="•"/>
            </a:pPr>
            <a:r>
              <a:rPr lang="vi" sz="1550" dirty="0"/>
              <a:t>Địa chỉ unicast toàn cầu IPv6 (GUA) là duy nhất trên toàn cầu và có thể định tuyến trên Internet IPv6.</a:t>
            </a:r>
          </a:p>
          <a:p>
            <a:pPr marL="115887" indent="-285750">
              <a:spcBef>
                <a:spcPts val="0"/>
              </a:spcBef>
              <a:spcAft>
                <a:spcPts val="0"/>
              </a:spcAft>
              <a:buFont typeface="Arial" panose="020B0604020202020204" pitchFamily="34" charset="0"/>
              <a:buChar char="•"/>
            </a:pPr>
            <a:r>
              <a:rPr lang="vi" sz="1550" dirty="0"/>
              <a:t>Địa chỉ liên kết cục bộ IPv6 (LLA) cho phép thiết bị giao tiếp với các thiết bị hỗ trợ IPv6 khác trên cùng một liên kết và chỉ trên liên kết đó (mạng con).</a:t>
            </a:r>
          </a:p>
          <a:p>
            <a:pPr marL="115887" indent="-285750">
              <a:spcBef>
                <a:spcPts val="0"/>
              </a:spcBef>
              <a:spcAft>
                <a:spcPts val="0"/>
              </a:spcAft>
              <a:buFont typeface="Arial" panose="020B0604020202020204" pitchFamily="34" charset="0"/>
              <a:buChar char="•"/>
            </a:pPr>
            <a:r>
              <a:rPr lang="vi" sz="1550" dirty="0"/>
              <a:t>Lệnh cấu hình GUA IPv6 trên giao diện là </a:t>
            </a:r>
            <a:r>
              <a:rPr lang="vi" sz="1550" b="1" dirty="0"/>
              <a:t>địa chỉ ipv6</a:t>
            </a:r>
            <a:r>
              <a:rPr lang="vi" sz="1550" dirty="0"/>
              <a:t> </a:t>
            </a:r>
            <a:r>
              <a:rPr lang="vi" sz="1550" i="1" dirty="0"/>
              <a:t>địa chỉ ipv6/độ dài tiền tố </a:t>
            </a:r>
            <a:r>
              <a:rPr lang="vi" sz="1550" dirty="0"/>
              <a:t>.</a:t>
            </a:r>
          </a:p>
          <a:p>
            <a:pPr marL="115887" indent="-285750">
              <a:spcBef>
                <a:spcPts val="0"/>
              </a:spcBef>
              <a:spcAft>
                <a:spcPts val="0"/>
              </a:spcAft>
              <a:buFont typeface="Arial" panose="020B0604020202020204" pitchFamily="34" charset="0"/>
              <a:buChar char="•"/>
            </a:pPr>
            <a:r>
              <a:rPr lang="vi" sz="1550" dirty="0"/>
              <a:t>Một thiết bị nhận được GUA động thông qua các tin nhắn ICMPv6. Bộ định tuyến IPv6 gửi định kỳ các tin nhắn ICMPv6 RA, cứ sau 200 giây, tới tất cả các thiết bị hỗ trợ IPv6 trên mạng.</a:t>
            </a:r>
          </a:p>
          <a:p>
            <a:pPr marL="0">
              <a:spcBef>
                <a:spcPts val="0"/>
              </a:spcBef>
              <a:spcAft>
                <a:spcPts val="0"/>
              </a:spcAft>
            </a:pPr>
            <a:endParaRPr lang="en-US" sz="1600" dirty="0"/>
          </a:p>
          <a:p>
            <a:pPr marL="0">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vi" sz="1400" dirty="0">
                <a:latin typeface="Arial" charset="0"/>
              </a:rPr>
              <a:t>Thực hành mô-đun và bài kiểm tra </a:t>
            </a:r>
            <a:r>
              <a:rPr lang="en-US" dirty="0">
                <a:latin typeface="Arial" charset="0"/>
              </a:rPr>
              <a:t/>
            </a:r>
            <a:br>
              <a:rPr lang="en-US" dirty="0">
                <a:latin typeface="Arial" charset="0"/>
              </a:rPr>
            </a:br>
            <a:r>
              <a:rPr lang="vi" dirty="0">
                <a:latin typeface="Arial" charset="0"/>
              </a:rPr>
              <a:t>Tôi đã học được gì trong mô-đun này? (Tiếp theo)</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5357" y="722744"/>
            <a:ext cx="8853286" cy="4155319"/>
          </a:xfrm>
        </p:spPr>
        <p:txBody>
          <a:bodyPr/>
          <a:lstStyle/>
          <a:p>
            <a:pPr>
              <a:spcBef>
                <a:spcPts val="0"/>
              </a:spcBef>
              <a:spcAft>
                <a:spcPts val="0"/>
              </a:spcAft>
              <a:buFont typeface="Arial" panose="020B0604020202020204" pitchFamily="34" charset="0"/>
              <a:buChar char="•"/>
            </a:pPr>
            <a:r>
              <a:rPr lang="vi" dirty="0"/>
              <a:t>Thông báo RA có ba phương thức: SLAAC, SLAAC với máy chủ DHCPv6 không trạng thái và DHCPv6 có trạng thái (không có SLAAC).</a:t>
            </a:r>
          </a:p>
          <a:p>
            <a:pPr>
              <a:spcBef>
                <a:spcPts val="0"/>
              </a:spcBef>
              <a:spcAft>
                <a:spcPts val="0"/>
              </a:spcAft>
              <a:buFont typeface="Arial" panose="020B0604020202020204" pitchFamily="34" charset="0"/>
              <a:buChar char="•"/>
            </a:pPr>
            <a:r>
              <a:rPr lang="vi" dirty="0"/>
              <a:t>ID giao diện có thể được tạo bằng quy trình EUI-64 hoặc số 64 bit được tạo ngẫu nhiên.</a:t>
            </a:r>
          </a:p>
          <a:p>
            <a:pPr>
              <a:spcBef>
                <a:spcPts val="0"/>
              </a:spcBef>
              <a:spcAft>
                <a:spcPts val="0"/>
              </a:spcAft>
              <a:buFont typeface="Arial" panose="020B0604020202020204" pitchFamily="34" charset="0"/>
              <a:buChar char="•"/>
            </a:pPr>
            <a:r>
              <a:rPr lang="vi" dirty="0"/>
              <a:t>Quy trình EUI sử dụng địa chỉ MAC Ethernet 48 bit của máy khách và chèn 16 bit khác vào giữa địa chỉ MAC để tạo ID giao diện 64 bit.</a:t>
            </a:r>
          </a:p>
          <a:p>
            <a:pPr>
              <a:spcBef>
                <a:spcPts val="0"/>
              </a:spcBef>
              <a:spcAft>
                <a:spcPts val="0"/>
              </a:spcAft>
              <a:buFont typeface="Arial" panose="020B0604020202020204" pitchFamily="34" charset="0"/>
              <a:buChar char="•"/>
            </a:pPr>
            <a:r>
              <a:rPr lang="vi" dirty="0"/>
              <a:t>Tùy thuộc vào hệ điều hành, thiết bị có thể sử dụng ID giao diện được tạo ngẫu nhiên.</a:t>
            </a:r>
          </a:p>
          <a:p>
            <a:pPr>
              <a:spcBef>
                <a:spcPts val="0"/>
              </a:spcBef>
              <a:spcAft>
                <a:spcPts val="0"/>
              </a:spcAft>
              <a:buFont typeface="Arial" panose="020B0604020202020204" pitchFamily="34" charset="0"/>
              <a:buChar char="•"/>
            </a:pPr>
            <a:r>
              <a:rPr lang="vi" dirty="0"/>
              <a:t>Tất cả các thiết bị IPv6 phải có IPv6 LLA. LLA có thể được cấu hình thủ công hoặc được tạo động.</a:t>
            </a:r>
          </a:p>
          <a:p>
            <a:pPr>
              <a:spcBef>
                <a:spcPts val="0"/>
              </a:spcBef>
              <a:spcAft>
                <a:spcPts val="0"/>
              </a:spcAft>
              <a:buFont typeface="Arial" panose="020B0604020202020204" pitchFamily="34" charset="0"/>
              <a:buChar char="•"/>
            </a:pPr>
            <a:r>
              <a:rPr lang="vi" dirty="0"/>
              <a:t>Bộ định tuyến của Cisco tự động tạo IPv6 LLA bất cứ khi nào GUA được gán cho giao diện.</a:t>
            </a:r>
          </a:p>
          <a:p>
            <a:pPr>
              <a:spcBef>
                <a:spcPts val="0"/>
              </a:spcBef>
              <a:spcAft>
                <a:spcPts val="0"/>
              </a:spcAft>
              <a:buFont typeface="Arial" panose="020B0604020202020204" pitchFamily="34" charset="0"/>
              <a:buChar char="•"/>
            </a:pPr>
            <a:r>
              <a:rPr lang="vi" dirty="0"/>
              <a:t>Có hai loại địa chỉ multicast IPv6: địa chỉ multicast nổi tiếng và địa chỉ multicast của nút được yêu cầu.</a:t>
            </a:r>
          </a:p>
          <a:p>
            <a:pPr>
              <a:spcBef>
                <a:spcPts val="0"/>
              </a:spcBef>
              <a:spcAft>
                <a:spcPts val="0"/>
              </a:spcAft>
              <a:buFont typeface="Arial" panose="020B0604020202020204" pitchFamily="34" charset="0"/>
              <a:buChar char="•"/>
            </a:pPr>
            <a:r>
              <a:rPr lang="vi" dirty="0"/>
              <a:t>Hai nhóm multicast được gán IPv6 phổ biến là: ff02::1 Nhóm multicast tất cả các nút và ff02::2 Nhóm multicast tất cả các bộ định tuyến.</a:t>
            </a:r>
          </a:p>
          <a:p>
            <a:pPr>
              <a:spcBef>
                <a:spcPts val="0"/>
              </a:spcBef>
              <a:spcAft>
                <a:spcPts val="0"/>
              </a:spcAft>
              <a:buFont typeface="Arial" panose="020B0604020202020204" pitchFamily="34" charset="0"/>
              <a:buChar char="•"/>
            </a:pPr>
            <a:r>
              <a:rPr lang="vi" dirty="0"/>
              <a:t>Địa chỉ multicast của nút được yêu cầu tương tự như địa chỉ multicast của tất cả các nút. Ưu điểm của địa chỉ multicast nút yêu cầu là nó được ánh xạ tới một địa chỉ multicast Ethernet đặc biệt.</a:t>
            </a:r>
          </a:p>
          <a:p>
            <a:pPr>
              <a:spcBef>
                <a:spcPts val="0"/>
              </a:spcBef>
              <a:spcAft>
                <a:spcPts val="0"/>
              </a:spcAft>
              <a:buFont typeface="Arial" panose="020B0604020202020204" pitchFamily="34" charset="0"/>
              <a:buChar char="•"/>
            </a:pPr>
            <a:r>
              <a:rPr lang="vi" dirty="0"/>
              <a:t>IPv6 được thiết kế với mục đích chia mạng con. Trường ID mạng con riêng biệt trong IPv6 GUA được sử dụng để tạo mạng con.</a:t>
            </a:r>
          </a:p>
          <a:p>
            <a:pPr marL="0" indent="0">
              <a:spcBef>
                <a:spcPts val="0"/>
              </a:spcBef>
              <a:spcAft>
                <a:spcPts val="0"/>
              </a:spcAft>
              <a:buNone/>
            </a:pPr>
            <a:endParaRPr lang="en-US" sz="1400" dirty="0"/>
          </a:p>
          <a:p>
            <a:pPr marL="0">
              <a:spcBef>
                <a:spcPts val="0"/>
              </a:spcBef>
              <a:spcAft>
                <a:spcPts val="0"/>
              </a:spcAft>
            </a:pPr>
            <a:endParaRPr lang="en-US" sz="1400" dirty="0"/>
          </a:p>
          <a:p>
            <a:pPr marL="0">
              <a:spcBef>
                <a:spcPts val="0"/>
              </a:spcBef>
              <a:spcAft>
                <a:spcPts val="0"/>
              </a:spcAft>
            </a:pPr>
            <a:endParaRPr lang="en-US" sz="1400" dirty="0"/>
          </a:p>
          <a:p>
            <a:pPr marL="0">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500074777"/>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vi" sz="1400" dirty="0">
                <a:latin typeface="Arial" charset="0"/>
              </a:rPr>
              <a:t>Mô-đun 12: Khái niệm WLAN </a:t>
            </a:r>
            <a:r>
              <a:rPr lang="en-US" dirty="0">
                <a:latin typeface="Arial" charset="0"/>
              </a:rPr>
              <a:t/>
            </a:r>
            <a:br>
              <a:rPr lang="en-US" dirty="0">
                <a:latin typeface="Arial" charset="0"/>
              </a:rPr>
            </a:br>
            <a:r>
              <a:rPr lang="vi" dirty="0">
                <a:latin typeface="Arial" charset="0"/>
              </a:rPr>
              <a:t>Điều khoản và lệnh mới</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2200762915"/>
              </p:ext>
            </p:extLst>
          </p:nvPr>
        </p:nvGraphicFramePr>
        <p:xfrm>
          <a:off x="99152" y="798513"/>
          <a:ext cx="3425283" cy="2286000"/>
        </p:xfrm>
        <a:graphic>
          <a:graphicData uri="http://schemas.openxmlformats.org/drawingml/2006/table">
            <a:tbl>
              <a:tblPr firstRow="1" bandRow="1">
                <a:tableStyleId>{F5AB1C69-6EDB-4FF4-983F-18BD219EF322}</a:tableStyleId>
              </a:tblPr>
              <a:tblGrid>
                <a:gridCol w="3425283">
                  <a:extLst>
                    <a:ext uri="{9D8B030D-6E8A-4147-A177-3AD203B41FA5}">
                      <a16:colId xmlns:a16="http://schemas.microsoft.com/office/drawing/2014/main" val="3270854437"/>
                    </a:ext>
                  </a:extLst>
                </a:gridCol>
              </a:tblGrid>
              <a:tr h="370840">
                <a:tc>
                  <a:txBody>
                    <a:bodyPr/>
                    <a:lstStyle/>
                    <a:p>
                      <a:pPr marL="285750" indent="-285750">
                        <a:buFont typeface="Arial" panose="020B0604020202020204" pitchFamily="34" charset="0"/>
                        <a:buChar char="•"/>
                      </a:pPr>
                      <a:r>
                        <a:rPr lang="vi" sz="1600" b="0" dirty="0">
                          <a:solidFill>
                            <a:srgbClr val="000000"/>
                          </a:solidFill>
                        </a:rPr>
                        <a:t>Hextet</a:t>
                      </a:r>
                    </a:p>
                    <a:p>
                      <a:pPr marL="285750" indent="-285750">
                        <a:buFont typeface="Arial" panose="020B0604020202020204" pitchFamily="34" charset="0"/>
                        <a:buChar char="•"/>
                      </a:pPr>
                      <a:r>
                        <a:rPr lang="vi" sz="1600" b="0" dirty="0">
                          <a:solidFill>
                            <a:srgbClr val="000000"/>
                          </a:solidFill>
                        </a:rPr>
                        <a:t>Địa chỉ liên kết cục bộ (LLA)</a:t>
                      </a:r>
                    </a:p>
                    <a:p>
                      <a:pPr marL="285750" indent="-285750">
                        <a:buFont typeface="Arial" panose="020B0604020202020204" pitchFamily="34" charset="0"/>
                        <a:buChar char="•"/>
                      </a:pPr>
                      <a:r>
                        <a:rPr lang="vi" sz="1600" b="0" dirty="0">
                          <a:solidFill>
                            <a:srgbClr val="000000"/>
                          </a:solidFill>
                        </a:rPr>
                        <a:t>địa chỉ ipv6</a:t>
                      </a:r>
                    </a:p>
                    <a:p>
                      <a:pPr marL="285750" indent="-285750">
                        <a:buFont typeface="Arial" panose="020B0604020202020204" pitchFamily="34" charset="0"/>
                        <a:buChar char="•"/>
                      </a:pPr>
                      <a:r>
                        <a:rPr lang="vi" sz="1600" b="0" dirty="0">
                          <a:solidFill>
                            <a:srgbClr val="000000"/>
                          </a:solidFill>
                        </a:rPr>
                        <a:t>hiển thị tóm tắt giao diện ipv6</a:t>
                      </a:r>
                    </a:p>
                    <a:p>
                      <a:pPr marL="285750" indent="-285750">
                        <a:buFont typeface="Arial" panose="020B0604020202020204" pitchFamily="34" charset="0"/>
                        <a:buChar char="•"/>
                      </a:pPr>
                      <a:r>
                        <a:rPr lang="vi" sz="1600" b="0" dirty="0">
                          <a:solidFill>
                            <a:srgbClr val="000000"/>
                          </a:solidFill>
                        </a:rPr>
                        <a:t>SLAAC</a:t>
                      </a:r>
                    </a:p>
                    <a:p>
                      <a:pPr marL="285750" indent="-285750">
                        <a:buFont typeface="Arial" panose="020B0604020202020204" pitchFamily="34" charset="0"/>
                        <a:buChar char="•"/>
                      </a:pPr>
                      <a:r>
                        <a:rPr lang="vi" sz="1600" b="0" dirty="0">
                          <a:solidFill>
                            <a:srgbClr val="000000"/>
                          </a:solidFill>
                        </a:rPr>
                        <a:t>Quảng cáo bộ định tuyến</a:t>
                      </a:r>
                    </a:p>
                    <a:p>
                      <a:pPr marL="285750" indent="-285750">
                        <a:buFont typeface="Arial" panose="020B0604020202020204" pitchFamily="34" charset="0"/>
                        <a:buChar char="•"/>
                      </a:pPr>
                      <a:r>
                        <a:rPr lang="vi" sz="1600" b="0" dirty="0">
                          <a:solidFill>
                            <a:srgbClr val="000000"/>
                          </a:solidFill>
                        </a:rPr>
                        <a:t>Mời chào bộ định tuyến</a:t>
                      </a:r>
                    </a:p>
                    <a:p>
                      <a:pPr marL="285750" indent="-285750">
                        <a:buFont typeface="Arial" panose="020B0604020202020204" pitchFamily="34" charset="0"/>
                        <a:buChar char="•"/>
                      </a:pPr>
                      <a:r>
                        <a:rPr lang="vi" sz="1600" b="0" dirty="0">
                          <a:solidFill>
                            <a:srgbClr val="000000"/>
                          </a:solidFill>
                        </a:rPr>
                        <a:t>EUI-64</a:t>
                      </a:r>
                    </a:p>
                    <a:p>
                      <a:pPr marL="285750" indent="-285750">
                        <a:buFont typeface="Arial" panose="020B0604020202020204" pitchFamily="34" charset="0"/>
                        <a:buChar char="•"/>
                      </a:pPr>
                      <a:r>
                        <a:rPr lang="vi" sz="1600" b="0" dirty="0">
                          <a:solidFill>
                            <a:srgbClr val="000000"/>
                          </a:solidFill>
                        </a:rPr>
                        <a:t>Nút multicast được yêu cầu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vi" dirty="0"/>
              <a:t>Mô-đun 12: Hoạt động (Tiếp theo)</a:t>
            </a:r>
          </a:p>
        </p:txBody>
      </p:sp>
      <p:sp>
        <p:nvSpPr>
          <p:cNvPr id="6147" name="Rectangle 34"/>
          <p:cNvSpPr>
            <a:spLocks noGrp="1" noChangeArrowheads="1"/>
          </p:cNvSpPr>
          <p:nvPr>
            <p:ph idx="1"/>
          </p:nvPr>
        </p:nvSpPr>
        <p:spPr>
          <a:xfrm>
            <a:off x="135598" y="624737"/>
            <a:ext cx="8695135" cy="348414"/>
          </a:xfrm>
        </p:spPr>
        <p:txBody>
          <a:bodyPr/>
          <a:lstStyle/>
          <a:p>
            <a:pPr marL="0" indent="0">
              <a:spcBef>
                <a:spcPct val="30000"/>
              </a:spcBef>
              <a:buNone/>
            </a:pPr>
            <a:r>
              <a:rPr lang="vi" sz="1600" dirty="0"/>
              <a:t>Những hoạt động nào liên quan đến mô-đun này?</a:t>
            </a:r>
            <a:endParaRPr lang="en-US" sz="1600" dirty="0">
              <a:solidFill>
                <a:srgbClr val="00B0F0"/>
              </a:solidFill>
            </a:endParaRPr>
          </a:p>
          <a:p>
            <a:pPr marL="0" indent="0">
              <a:spcBef>
                <a:spcPct val="30000"/>
              </a:spcBef>
              <a:buNone/>
            </a:pPr>
            <a:endParaRPr lang="en-US" sz="1600"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4247671482"/>
              </p:ext>
            </p:extLst>
          </p:nvPr>
        </p:nvGraphicFramePr>
        <p:xfrm>
          <a:off x="427595" y="973151"/>
          <a:ext cx="8288809" cy="1053163"/>
        </p:xfrm>
        <a:graphic>
          <a:graphicData uri="http://schemas.openxmlformats.org/drawingml/2006/table">
            <a:tbl>
              <a:tblPr firstRow="1" bandRow="1">
                <a:tableStyleId>{5C22544A-7EE6-4342-B048-85BDC9FD1C3A}</a:tableStyleId>
              </a:tblPr>
              <a:tblGrid>
                <a:gridCol w="1137886">
                  <a:extLst>
                    <a:ext uri="{9D8B030D-6E8A-4147-A177-3AD203B41FA5}">
                      <a16:colId xmlns:a16="http://schemas.microsoft.com/office/drawing/2014/main" val="20001"/>
                    </a:ext>
                  </a:extLst>
                </a:gridCol>
                <a:gridCol w="1871143">
                  <a:extLst>
                    <a:ext uri="{9D8B030D-6E8A-4147-A177-3AD203B41FA5}">
                      <a16:colId xmlns:a16="http://schemas.microsoft.com/office/drawing/2014/main" val="3156509146"/>
                    </a:ext>
                  </a:extLst>
                </a:gridCol>
                <a:gridCol w="4109522">
                  <a:extLst>
                    <a:ext uri="{9D8B030D-6E8A-4147-A177-3AD203B41FA5}">
                      <a16:colId xmlns:a16="http://schemas.microsoft.com/office/drawing/2014/main" val="20002"/>
                    </a:ext>
                  </a:extLst>
                </a:gridCol>
                <a:gridCol w="1170258">
                  <a:extLst>
                    <a:ext uri="{9D8B030D-6E8A-4147-A177-3AD203B41FA5}">
                      <a16:colId xmlns:a16="http://schemas.microsoft.com/office/drawing/2014/main" val="20003"/>
                    </a:ext>
                  </a:extLst>
                </a:gridCol>
              </a:tblGrid>
              <a:tr h="316509">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vi" sz="1200" dirty="0"/>
                        <a:t>Trang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200" dirty="0"/>
                        <a:t>Loại hoạt động</a:t>
                      </a:r>
                    </a:p>
                  </a:txBody>
                  <a:tcPr marL="68580" marR="68580" marT="34290" marB="34290" anchor="ctr"/>
                </a:tc>
                <a:tc>
                  <a:txBody>
                    <a:bodyPr/>
                    <a:lstStyle/>
                    <a:p>
                      <a:r>
                        <a:rPr lang="vi" sz="1200" dirty="0"/>
                        <a:t>Tên hoạt động</a:t>
                      </a:r>
                    </a:p>
                  </a:txBody>
                  <a:tcPr marL="68580" marR="68580" marT="34290" marB="34290" anchor="ctr"/>
                </a:tc>
                <a:tc>
                  <a:txBody>
                    <a:bodyPr/>
                    <a:lstStyle/>
                    <a:p>
                      <a:r>
                        <a:rPr lang="vi" sz="1200" dirty="0"/>
                        <a:t>Không bắt buộc?</a:t>
                      </a:r>
                    </a:p>
                  </a:txBody>
                  <a:tcPr marL="68580" marR="68580" marT="34290" marB="34290" anchor="ctr"/>
                </a:tc>
                <a:extLst>
                  <a:ext uri="{0D108BD9-81ED-4DB2-BD59-A6C34878D82A}">
                    <a16:rowId xmlns:a16="http://schemas.microsoft.com/office/drawing/2014/main" val="10000"/>
                  </a:ext>
                </a:extLst>
              </a:tr>
              <a:tr h="368327">
                <a:tc>
                  <a:txBody>
                    <a:bodyPr/>
                    <a:lstStyle/>
                    <a:p>
                      <a:pPr algn="ctr"/>
                      <a:r>
                        <a:rPr lang="vi" sz="1100" dirty="0"/>
                        <a:t>12.9.1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 sz="1100" dirty="0"/>
                        <a:t>Quy tắc bảo hiểm tai nạn thuyền viên</a:t>
                      </a:r>
                    </a:p>
                  </a:txBody>
                  <a:tcPr marL="68580" marR="68580" marT="34290" marB="34290" anchor="ctr"/>
                </a:tc>
                <a:tc>
                  <a:txBody>
                    <a:bodyPr/>
                    <a:lstStyle/>
                    <a:p>
                      <a:r>
                        <a:rPr lang="vi" sz="1100" dirty="0"/>
                        <a:t>Triển khai sơ đồ địa chỉ IPv6 được chia mạng</a:t>
                      </a:r>
                    </a:p>
                  </a:txBody>
                  <a:tcPr marL="68580" marR="68580" marT="34290" marB="34290" anchor="ctr"/>
                </a:tc>
                <a:tc>
                  <a:txBody>
                    <a:bodyPr/>
                    <a:lstStyle/>
                    <a:p>
                      <a:r>
                        <a:rPr lang="vi" sz="1100" dirty="0"/>
                        <a:t>Khuyến khích</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368327">
                <a:tc>
                  <a:txBody>
                    <a:bodyPr/>
                    <a:lstStyle/>
                    <a:p>
                      <a:pPr algn="ctr"/>
                      <a:r>
                        <a:rPr lang="vi" sz="1100" dirty="0"/>
                        <a:t>12.9.2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 sz="1100" dirty="0"/>
                        <a:t>phòng thí nghiệm</a:t>
                      </a:r>
                    </a:p>
                  </a:txBody>
                  <a:tcPr marL="68580" marR="68580" marT="34290" marB="34290" anchor="ctr"/>
                </a:tc>
                <a:tc>
                  <a:txBody>
                    <a:bodyPr/>
                    <a:lstStyle/>
                    <a:p>
                      <a:r>
                        <a:rPr lang="vi" sz="1100" dirty="0"/>
                        <a:t>Định cấu hình địa chỉ IPv6 trên thiết bị mạng</a:t>
                      </a:r>
                    </a:p>
                  </a:txBody>
                  <a:tcPr marL="68580" marR="68580" marT="34290" marB="34290" anchor="ctr"/>
                </a:tc>
                <a:tc>
                  <a:txBody>
                    <a:bodyPr/>
                    <a:lstStyle/>
                    <a:p>
                      <a:r>
                        <a:rPr lang="vi" sz="1100" dirty="0"/>
                        <a:t>Khuyến khích</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151714185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 dirty="0"/>
              <a:t>Mô-đun 12: Các phương pháp thực hành tốt nhất</a:t>
            </a:r>
          </a:p>
        </p:txBody>
      </p:sp>
      <p:sp>
        <p:nvSpPr>
          <p:cNvPr id="11266" name="Rectangle 34"/>
          <p:cNvSpPr>
            <a:spLocks noGrp="1" noChangeArrowheads="1"/>
          </p:cNvSpPr>
          <p:nvPr>
            <p:ph idx="1"/>
          </p:nvPr>
        </p:nvSpPr>
        <p:spPr>
          <a:xfrm>
            <a:off x="145357" y="798944"/>
            <a:ext cx="8853286" cy="4041019"/>
          </a:xfrm>
        </p:spPr>
        <p:txBody>
          <a:bodyPr/>
          <a:lstStyle/>
          <a:p>
            <a:pPr marL="0" indent="0">
              <a:lnSpc>
                <a:spcPct val="85000"/>
              </a:lnSpc>
              <a:spcBef>
                <a:spcPct val="30000"/>
              </a:spcBef>
              <a:buNone/>
            </a:pPr>
            <a:r>
              <a:rPr lang="vi" sz="1600" dirty="0"/>
              <a:t>Trước khi dạy Học phần 12, người hướng dẫn nên:</a:t>
            </a:r>
          </a:p>
          <a:p>
            <a:pPr>
              <a:lnSpc>
                <a:spcPct val="85000"/>
              </a:lnSpc>
              <a:spcBef>
                <a:spcPct val="30000"/>
              </a:spcBef>
              <a:buFont typeface="Arial" panose="020B0604020202020204" pitchFamily="34" charset="0"/>
              <a:buChar char="•"/>
            </a:pPr>
            <a:r>
              <a:rPr lang="vi" sz="1600" dirty="0"/>
              <a:t>Xem lại các hoạt động và đánh giá cho mô-đun này.</a:t>
            </a:r>
          </a:p>
          <a:p>
            <a:pPr>
              <a:lnSpc>
                <a:spcPct val="85000"/>
              </a:lnSpc>
              <a:spcBef>
                <a:spcPct val="30000"/>
              </a:spcBef>
              <a:buFont typeface="Arial" panose="020B0604020202020204" pitchFamily="34" charset="0"/>
              <a:buChar char="•"/>
            </a:pPr>
            <a:r>
              <a:rPr lang="vi" sz="1600" dirty="0"/>
              <a:t>Cố gắng đưa ra càng nhiều câu hỏi càng tốt để thu hút học sinh tham gia khi thuyết trình trên lớp.</a:t>
            </a:r>
          </a:p>
          <a:p>
            <a:pPr marL="0" indent="0" eaLnBrk="1" hangingPunct="1">
              <a:lnSpc>
                <a:spcPct val="85000"/>
              </a:lnSpc>
              <a:spcBef>
                <a:spcPct val="30000"/>
              </a:spcBef>
              <a:buNone/>
            </a:pPr>
            <a:r>
              <a:rPr lang="vi" sz="1600" dirty="0"/>
              <a:t>Chủ đề 12.1</a:t>
            </a:r>
          </a:p>
          <a:p>
            <a:pPr lvl="1">
              <a:lnSpc>
                <a:spcPct val="85000"/>
              </a:lnSpc>
              <a:spcBef>
                <a:spcPct val="30000"/>
              </a:spcBef>
            </a:pPr>
            <a:r>
              <a:rPr lang="vi" sz="1600" dirty="0"/>
              <a:t>Hỏi học sinh hoặc thảo luận trong lớp</a:t>
            </a:r>
          </a:p>
          <a:p>
            <a:pPr lvl="2">
              <a:lnSpc>
                <a:spcPct val="85000"/>
              </a:lnSpc>
              <a:spcBef>
                <a:spcPct val="30000"/>
              </a:spcBef>
            </a:pPr>
            <a:r>
              <a:rPr lang="vi" sz="1600" dirty="0"/>
              <a:t>Nguyên nhân gây cạn kiệt địa chỉ IPv4 là gì?</a:t>
            </a:r>
          </a:p>
          <a:p>
            <a:pPr lvl="2">
              <a:lnSpc>
                <a:spcPct val="85000"/>
              </a:lnSpc>
              <a:spcBef>
                <a:spcPct val="30000"/>
              </a:spcBef>
            </a:pPr>
            <a:r>
              <a:rPr lang="vi" sz="1600" dirty="0"/>
              <a:t>Thảo luận về ba loại kỹ thuật di chuyển IPv6.</a:t>
            </a:r>
          </a:p>
          <a:p>
            <a:pPr marL="0" indent="0">
              <a:lnSpc>
                <a:spcPct val="85000"/>
              </a:lnSpc>
              <a:spcBef>
                <a:spcPct val="30000"/>
              </a:spcBef>
              <a:buNone/>
            </a:pPr>
            <a:r>
              <a:rPr lang="vi" sz="1600" dirty="0"/>
              <a:t>Chủ đề 12.2</a:t>
            </a:r>
          </a:p>
          <a:p>
            <a:pPr lvl="1">
              <a:lnSpc>
                <a:spcPct val="85000"/>
              </a:lnSpc>
              <a:spcBef>
                <a:spcPct val="30000"/>
              </a:spcBef>
            </a:pPr>
            <a:r>
              <a:rPr lang="vi" sz="1600" dirty="0"/>
              <a:t>Hỏi học sinh hoặc thảo luận trong lớp</a:t>
            </a:r>
          </a:p>
          <a:p>
            <a:pPr lvl="2">
              <a:lnSpc>
                <a:spcPct val="85000"/>
              </a:lnSpc>
              <a:spcBef>
                <a:spcPct val="30000"/>
              </a:spcBef>
            </a:pPr>
            <a:r>
              <a:rPr lang="vi" sz="1600" dirty="0"/>
              <a:t>Trên bảng trình bày một số ví dụ về nén địa chỉ IPv6.</a:t>
            </a:r>
          </a:p>
          <a:p>
            <a:pPr lvl="2">
              <a:lnSpc>
                <a:spcPct val="85000"/>
              </a:lnSpc>
              <a:spcBef>
                <a:spcPct val="30000"/>
              </a:spcBef>
            </a:pPr>
            <a:r>
              <a:rPr lang="vi" sz="1600" dirty="0"/>
              <a:t>Giải thích tại sao chỉ có một trường hợp dấu hai chấm kép “::” trong địa chỉ IPv6.</a:t>
            </a:r>
          </a:p>
          <a:p>
            <a:pPr eaLnBrk="1" hangingPunct="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 dirty="0"/>
              <a:t>Mô-đun 12: Các phương pháp thực hành tốt nhất (Tiếp theo)</a:t>
            </a:r>
          </a:p>
        </p:txBody>
      </p:sp>
      <p:sp>
        <p:nvSpPr>
          <p:cNvPr id="11266" name="Rectangle 34"/>
          <p:cNvSpPr>
            <a:spLocks noGrp="1" noChangeArrowheads="1"/>
          </p:cNvSpPr>
          <p:nvPr>
            <p:ph idx="1"/>
          </p:nvPr>
        </p:nvSpPr>
        <p:spPr>
          <a:xfrm>
            <a:off x="145357" y="946788"/>
            <a:ext cx="8853286" cy="4155319"/>
          </a:xfrm>
        </p:spPr>
        <p:txBody>
          <a:bodyPr/>
          <a:lstStyle/>
          <a:p>
            <a:pPr marL="0" indent="0" eaLnBrk="1" hangingPunct="1">
              <a:lnSpc>
                <a:spcPct val="85000"/>
              </a:lnSpc>
              <a:spcBef>
                <a:spcPct val="30000"/>
              </a:spcBef>
              <a:buNone/>
            </a:pPr>
            <a:r>
              <a:rPr lang="vi" sz="1400" dirty="0"/>
              <a:t> </a:t>
            </a:r>
            <a:r>
              <a:rPr lang="vi" sz="1600" dirty="0"/>
              <a:t>Chủ đề 12.3</a:t>
            </a:r>
          </a:p>
          <a:p>
            <a:pPr lvl="1">
              <a:lnSpc>
                <a:spcPct val="85000"/>
              </a:lnSpc>
              <a:spcBef>
                <a:spcPct val="30000"/>
              </a:spcBef>
            </a:pPr>
            <a:r>
              <a:rPr lang="vi" sz="1600" dirty="0"/>
              <a:t>Hỏi học sinh hoặc thảo luận trong lớp</a:t>
            </a:r>
          </a:p>
          <a:p>
            <a:pPr lvl="2">
              <a:lnSpc>
                <a:spcPct val="85000"/>
              </a:lnSpc>
              <a:spcBef>
                <a:spcPct val="30000"/>
              </a:spcBef>
            </a:pPr>
            <a:r>
              <a:rPr lang="vi" sz="1600" dirty="0"/>
              <a:t>Đưa ra một kịch bản khi nào ULA sẽ được sử dụng.</a:t>
            </a:r>
          </a:p>
          <a:p>
            <a:pPr lvl="2">
              <a:lnSpc>
                <a:spcPct val="85000"/>
              </a:lnSpc>
              <a:spcBef>
                <a:spcPct val="30000"/>
              </a:spcBef>
            </a:pPr>
            <a:r>
              <a:rPr lang="vi" sz="1600" dirty="0"/>
              <a:t>Trên bảng chia nhỏ ba phần của địa chỉ IPv6: Tiền tố định tuyến toàn cầu, ID mạng con và ID giao diện.</a:t>
            </a:r>
          </a:p>
          <a:p>
            <a:pPr marL="0" indent="0">
              <a:lnSpc>
                <a:spcPct val="85000"/>
              </a:lnSpc>
              <a:spcBef>
                <a:spcPct val="30000"/>
              </a:spcBef>
              <a:buNone/>
            </a:pPr>
            <a:r>
              <a:rPr lang="vi" sz="1600" dirty="0"/>
              <a:t>Chủ đề 12.4</a:t>
            </a:r>
          </a:p>
          <a:p>
            <a:pPr lvl="1">
              <a:lnSpc>
                <a:spcPct val="85000"/>
              </a:lnSpc>
              <a:spcBef>
                <a:spcPct val="30000"/>
              </a:spcBef>
            </a:pPr>
            <a:r>
              <a:rPr lang="vi" sz="1600" dirty="0"/>
              <a:t>Hỏi học sinh hoặc thảo luận trong lớp</a:t>
            </a:r>
          </a:p>
          <a:p>
            <a:pPr lvl="2">
              <a:lnSpc>
                <a:spcPct val="85000"/>
              </a:lnSpc>
              <a:spcBef>
                <a:spcPct val="30000"/>
              </a:spcBef>
            </a:pPr>
            <a:r>
              <a:rPr lang="vi" sz="1600" dirty="0"/>
              <a:t>Nếu có thể, hãy hiển thị cách định cấu hình GUA trong Cisco IOS.</a:t>
            </a:r>
          </a:p>
          <a:p>
            <a:pPr lvl="2">
              <a:lnSpc>
                <a:spcPct val="85000"/>
              </a:lnSpc>
              <a:spcBef>
                <a:spcPct val="30000"/>
              </a:spcBef>
            </a:pPr>
            <a:r>
              <a:rPr lang="vi" sz="1600" dirty="0"/>
              <a:t>Nếu có thể, hãy hiển thị cách định cấu hình GUA trong GUI Windows.</a:t>
            </a:r>
          </a:p>
          <a:p>
            <a:pPr>
              <a:lnSpc>
                <a:spcPct val="85000"/>
              </a:lnSpc>
              <a:spcBef>
                <a:spcPct val="30000"/>
              </a:spcBef>
            </a:pPr>
            <a:endParaRPr lang="en-US" sz="1400" dirty="0"/>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79308558A85974F8D5AC7AB32B790F0" ma:contentTypeVersion="3" ma:contentTypeDescription="Create a new document." ma:contentTypeScope="" ma:versionID="5105956bcc93a48697a03b71042d2873">
  <xsd:schema xmlns:xsd="http://www.w3.org/2001/XMLSchema" xmlns:xs="http://www.w3.org/2001/XMLSchema" xmlns:p="http://schemas.microsoft.com/office/2006/metadata/properties" xmlns:ns2="d5c25a59-83dc-40d5-bf23-3bcf28443085" targetNamespace="http://schemas.microsoft.com/office/2006/metadata/properties" ma:root="true" ma:fieldsID="8e5a8475a8d9e9b66181b7d5d0347e09" ns2:_="">
    <xsd:import namespace="d5c25a59-83dc-40d5-bf23-3bcf28443085"/>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c25a59-83dc-40d5-bf23-3bcf284430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0965546-3E37-4D46-B6EE-9EAC950A5F4E}">
  <ds:schemaRefs>
    <ds:schemaRef ds:uri="http://schemas.microsoft.com/sharepoint/v3/contenttype/forms"/>
  </ds:schemaRefs>
</ds:datastoreItem>
</file>

<file path=customXml/itemProps2.xml><?xml version="1.0" encoding="utf-8"?>
<ds:datastoreItem xmlns:ds="http://schemas.openxmlformats.org/officeDocument/2006/customXml" ds:itemID="{5FB4B104-3B28-4019-BB2D-2FD788FFD7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5c25a59-83dc-40d5-bf23-3bcf284430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62CFFAB-C961-4354-8DA3-9BB860F6448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Default Theme</Template>
  <TotalTime>12348</TotalTime>
  <Words>7616</Words>
  <Application>Microsoft Office PowerPoint</Application>
  <PresentationFormat>On-screen Show (16:9)</PresentationFormat>
  <Paragraphs>741</Paragraphs>
  <Slides>64</Slides>
  <Notes>62</Notes>
  <HiddenSlides>9</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64</vt:i4>
      </vt:variant>
    </vt:vector>
  </HeadingPairs>
  <TitlesOfParts>
    <vt:vector size="74" baseType="lpstr">
      <vt:lpstr>ＭＳ Ｐゴシック</vt:lpstr>
      <vt:lpstr>Arial</vt:lpstr>
      <vt:lpstr>Calibri</vt:lpstr>
      <vt:lpstr>CiscoSans</vt:lpstr>
      <vt:lpstr>CiscoSans ExtraLight</vt:lpstr>
      <vt:lpstr>CiscoSans Thin</vt:lpstr>
      <vt:lpstr>Courier New</vt:lpstr>
      <vt:lpstr>Times New Roman</vt:lpstr>
      <vt:lpstr>Wingdings</vt:lpstr>
      <vt:lpstr>Default Theme</vt:lpstr>
      <vt:lpstr>Mô-đun 12: Địa chỉ IPv6</vt:lpstr>
      <vt:lpstr>Tài liệu dành cho giảng viên – Hướng dẫn soạn giáo án Học phần 12</vt:lpstr>
      <vt:lpstr>Những gì mong đợi trong mô-đun này</vt:lpstr>
      <vt:lpstr>Những gì mong đợi trong Mô-đun này (Tiếp theo)</vt:lpstr>
      <vt:lpstr>Kiểm tra việc hiểu của bạn</vt:lpstr>
      <vt:lpstr>Mô-đun 12: Hoạt động</vt:lpstr>
      <vt:lpstr>Mô-đun 12: Hoạt động (Tiếp theo)</vt:lpstr>
      <vt:lpstr>Mô-đun 12: Các phương pháp thực hành tốt nhất</vt:lpstr>
      <vt:lpstr>Mô-đun 12: Các phương pháp thực hành tốt nhất (Tiếp theo)</vt:lpstr>
      <vt:lpstr>Mô-đun 12: Các phương pháp thực hành tốt nhất (Tiếp theo)</vt:lpstr>
      <vt:lpstr>Mô-đun 12: Các phương pháp thực hành tốt nhất (Tiếp theo)</vt:lpstr>
      <vt:lpstr>Mô-đun 12: Địa chỉ IPv6</vt:lpstr>
      <vt:lpstr>Mục tiêu mô-đun</vt:lpstr>
      <vt:lpstr>Mục tiêu mô-đun (tiếp theo)</vt:lpstr>
      <vt:lpstr>12.1 Các vấn đề về IPv4</vt:lpstr>
      <vt:lpstr>Các vấn đề về IPv4  Sự cần thiết của IPv6</vt:lpstr>
      <vt:lpstr>Các vấn đề về IPv4  Sự cùng tồn tại của IPv4 và IPv6</vt:lpstr>
      <vt:lpstr>12.2 Biểu diễn địa chỉ IPv6</vt:lpstr>
      <vt:lpstr>Biểu diễn địa chỉ IPv6  Định dạng địa chỉ IPv6</vt:lpstr>
      <vt:lpstr>biểu diễn địa chỉ IPv6  1 – Bỏ số 0 đứng đầu</vt:lpstr>
      <vt:lpstr>biểu diễn địa chỉ IPv6  2 – Dấu hai chấm kép</vt:lpstr>
      <vt:lpstr>12.3 Các loại địa chỉ IPv6</vt:lpstr>
      <vt:lpstr>Các loại địa chỉ IPv6  Unicast, Multicast, Anycast</vt:lpstr>
      <vt:lpstr>Các loại địa chỉ IPv6  Tiền tố IPv6 Độ dài</vt:lpstr>
      <vt:lpstr>Các loại địa chỉ IPv6  Các loại địa chỉ IPv6 Unicast</vt:lpstr>
      <vt:lpstr>Các loại địa chỉ IPv6  Lưu ý về địa chỉ cục bộ duy nhất</vt:lpstr>
      <vt:lpstr>Các loại địa chỉ IPv6  IPv6 GUA</vt:lpstr>
      <vt:lpstr>Các loại địa chỉ IPv6  Cấu trúc IPv6 GUA</vt:lpstr>
      <vt:lpstr>Các loại địa chỉ IPv6  IPv6 LLA</vt:lpstr>
      <vt:lpstr>12.4 Cấu hình tĩnh GUA và LLA</vt:lpstr>
      <vt:lpstr>Cấu hình GUA và LLA tĩnh  Cấu hình GUA tĩnh trên Router</vt:lpstr>
      <vt:lpstr>Cấu hình GUA và LLA tĩnh  Cấu hình GUA tĩnh trên máy chủ Windows</vt:lpstr>
      <vt:lpstr>Cấu hình tĩnh GUA và LLA  Cấu hình GUA tĩnh của địa chỉ Unicast link- local link-local</vt:lpstr>
      <vt:lpstr>12.5 Địa chỉ động cho GUA IPv6</vt:lpstr>
      <vt:lpstr>Địa chỉ động cho các bản tin IPv6 GUA  RS và RA</vt:lpstr>
      <vt:lpstr>Địa chỉ động cho GUA IPv6  Phương pháp 1: SLAAC</vt:lpstr>
      <vt:lpstr>Địa chỉ động cho IPv6 GUA  Phương pháp 2: SLAAC và DHCP không trạng thái</vt:lpstr>
      <vt:lpstr>Địa chỉ động cho GUA IPv6  Phương pháp 3: DHCPv6 trạng thái</vt:lpstr>
      <vt:lpstr>Địa chỉ động cho quy trình IPv6 GUA  EUI-64 so với được tạo ngẫu nhiên</vt:lpstr>
      <vt:lpstr>Địa chỉ động cho quy trình IPv6 GUA  EUI-64</vt:lpstr>
      <vt:lpstr>Địa chỉ động cho GUA IPv6  ID giao diện được tạo ngẫu nhiên</vt:lpstr>
      <vt:lpstr>12.6 Địa chỉ động cho LLA IPv6</vt:lpstr>
      <vt:lpstr>Địa chỉ động cho LLA IPv6  LLA động</vt:lpstr>
      <vt:lpstr>Địa chỉ động cho LLA IPv6  LLA động trên Windows</vt:lpstr>
      <vt:lpstr>Địa chỉ động cho các LLA IPv6  Các LLA động trên Bộ định tuyến của Cisco</vt:lpstr>
      <vt:lpstr>Địa chỉ động cho LLA IPv6  Xác minh cấu hình địa chỉ IPv6</vt:lpstr>
      <vt:lpstr>Mô-đun Thực hành và Câu đố  Gói Tracer – Định cấu hình địa chỉ IPv6</vt:lpstr>
      <vt:lpstr>12.7 Địa chỉ Multicast IPv6</vt:lpstr>
      <vt:lpstr>Địa chỉ Multicast IPv6  được chỉ định Địa chỉ Multicast IPv6</vt:lpstr>
      <vt:lpstr>Địa chỉ Multicast IPv6 Các địa chỉ Multicast IPv6 nổi tiếng </vt:lpstr>
      <vt:lpstr>Địa chỉ Multicast IPv6  Nút được yêu cầu Multicast IPv6</vt:lpstr>
      <vt:lpstr>Mô-đun thực hành và bài kiểm tra  – Xác định địa chỉ IPv6</vt:lpstr>
      <vt:lpstr>12.8 Mạng con một mạng IPv6</vt:lpstr>
      <vt:lpstr>Mạng con Mạng con mạng IPv6  sử dụng ID mạng con</vt:lpstr>
      <vt:lpstr>Mạng con một mạng IPv6  Ví dụ về mạng con IPv6</vt:lpstr>
      <vt:lpstr>Mạng con và Mạng IPv6  Phân bổ mạng con IPv6</vt:lpstr>
      <vt:lpstr>Mạng con một bộ định tuyến mạng IPv6  được định cấu hình với mạng con IPv6</vt:lpstr>
      <vt:lpstr>2.9 Thực hành và kiểm tra mô-đun</vt:lpstr>
      <vt:lpstr>Mô-đun Thực hành và  Trình theo dõi gói câu hỏi – Triển khai sơ đồ địa chỉ IPv6 được chia mạng</vt:lpstr>
      <vt:lpstr>Mô-đun Thực hành và Trắc nghiệm  – Cấu hình Địa chỉ IPv6 trên Thiết bị Mạng</vt:lpstr>
      <vt:lpstr>Thực hành mô-đun và bài kiểm tra  Tôi đã học được gì trong mô-đun này?</vt:lpstr>
      <vt:lpstr>Thực hành mô-đun và bài kiểm tra  Tôi đã học được gì trong mô-đun này? (Tiếp theo)</vt:lpstr>
      <vt:lpstr>Mô-đun 12: Khái niệm WLAN  Điều khoản và lệnh mới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hp</cp:lastModifiedBy>
  <cp:revision>410</cp:revision>
  <dcterms:created xsi:type="dcterms:W3CDTF">2019-10-18T06:21:22Z</dcterms:created>
  <dcterms:modified xsi:type="dcterms:W3CDTF">2024-02-26T09:27:40Z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y fmtid="{D5CDD505-2E9C-101B-9397-08002B2CF9AE}" pid="10" name="ContentTypeId">
    <vt:lpwstr>0x010100679308558A85974F8D5AC7AB32B790F0</vt:lpwstr>
  </property>
</Properties>
</file>