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8.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9.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20.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21.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22.xml" ContentType="application/vnd.openxmlformats-officedocument.presentationml.tags+xml"/>
  <Override PartName="/ppt/notesSlides/notesSlide45.xml" ContentType="application/vnd.openxmlformats-officedocument.presentationml.notesSlide+xml"/>
  <Override PartName="/ppt/tags/tag23.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24.xml" ContentType="application/vnd.openxmlformats-officedocument.presentationml.tags+xml"/>
  <Override PartName="/ppt/notesSlides/notesSlide50.xml" ContentType="application/vnd.openxmlformats-officedocument.presentationml.notesSlide+xml"/>
  <Override PartName="/ppt/tags/tag25.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ags/tag26.xml" ContentType="application/vnd.openxmlformats-officedocument.presentationml.tags+xml"/>
  <Override PartName="/ppt/notesSlides/notesSlide56.xml" ContentType="application/vnd.openxmlformats-officedocument.presentationml.notesSlide+xml"/>
  <Override PartName="/ppt/tags/tag27.xml" ContentType="application/vnd.openxmlformats-officedocument.presentationml.tags+xml"/>
  <Override PartName="/ppt/notesSlides/notesSlide57.xml" ContentType="application/vnd.openxmlformats-officedocument.presentationml.notesSlide+xml"/>
  <Override PartName="/ppt/tags/tag28.xml" ContentType="application/vnd.openxmlformats-officedocument.presentationml.tags+xml"/>
  <Override PartName="/ppt/notesSlides/notesSlide58.xml" ContentType="application/vnd.openxmlformats-officedocument.presentationml.notesSlide+xml"/>
  <Override PartName="/ppt/tags/tag29.xml" ContentType="application/vnd.openxmlformats-officedocument.presentationml.tags+xml"/>
  <Override PartName="/ppt/notesSlides/notesSlide59.xml" ContentType="application/vnd.openxmlformats-officedocument.presentationml.notesSlide+xml"/>
  <Override PartName="/ppt/tags/tag30.xml" ContentType="application/vnd.openxmlformats-officedocument.presentationml.tags+xml"/>
  <Override PartName="/ppt/notesSlides/notesSlide60.xml" ContentType="application/vnd.openxmlformats-officedocument.presentationml.notesSlide+xml"/>
  <Override PartName="/ppt/tags/tag31.xml" ContentType="application/vnd.openxmlformats-officedocument.presentationml.tags+xml"/>
  <Override PartName="/ppt/notesSlides/notesSlide61.xml" ContentType="application/vnd.openxmlformats-officedocument.presentationml.notesSlide+xml"/>
  <Override PartName="/ppt/tags/tag32.xml" ContentType="application/vnd.openxmlformats-officedocument.presentationml.tags+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4"/>
  </p:sldMasterIdLst>
  <p:notesMasterIdLst>
    <p:notesMasterId r:id="rId69"/>
  </p:notesMasterIdLst>
  <p:sldIdLst>
    <p:sldId id="513" r:id="rId5"/>
    <p:sldId id="730" r:id="rId6"/>
    <p:sldId id="1070" r:id="rId7"/>
    <p:sldId id="1071" r:id="rId8"/>
    <p:sldId id="1053" r:id="rId9"/>
    <p:sldId id="763" r:id="rId10"/>
    <p:sldId id="1186" r:id="rId11"/>
    <p:sldId id="1052" r:id="rId12"/>
    <p:sldId id="1069" r:id="rId13"/>
    <p:sldId id="1148" r:id="rId14"/>
    <p:sldId id="1149" r:id="rId15"/>
    <p:sldId id="876" r:id="rId16"/>
    <p:sldId id="860" r:id="rId17"/>
    <p:sldId id="1150" r:id="rId18"/>
    <p:sldId id="759" r:id="rId19"/>
    <p:sldId id="1054" r:id="rId20"/>
    <p:sldId id="1151" r:id="rId21"/>
    <p:sldId id="1056" r:id="rId22"/>
    <p:sldId id="1152" r:id="rId23"/>
    <p:sldId id="1153" r:id="rId24"/>
    <p:sldId id="1154" r:id="rId25"/>
    <p:sldId id="1063" r:id="rId26"/>
    <p:sldId id="1119" r:id="rId27"/>
    <p:sldId id="1155" r:id="rId28"/>
    <p:sldId id="1156" r:id="rId29"/>
    <p:sldId id="1157" r:id="rId30"/>
    <p:sldId id="1158" r:id="rId31"/>
    <p:sldId id="1159" r:id="rId32"/>
    <p:sldId id="1160" r:id="rId33"/>
    <p:sldId id="957" r:id="rId34"/>
    <p:sldId id="1161" r:id="rId35"/>
    <p:sldId id="1162" r:id="rId36"/>
    <p:sldId id="1163" r:id="rId37"/>
    <p:sldId id="1105" r:id="rId38"/>
    <p:sldId id="1164" r:id="rId39"/>
    <p:sldId id="1165" r:id="rId40"/>
    <p:sldId id="1166" r:id="rId41"/>
    <p:sldId id="1167" r:id="rId42"/>
    <p:sldId id="1168" r:id="rId43"/>
    <p:sldId id="1169" r:id="rId44"/>
    <p:sldId id="1170" r:id="rId45"/>
    <p:sldId id="1106" r:id="rId46"/>
    <p:sldId id="1171" r:id="rId47"/>
    <p:sldId id="1172" r:id="rId48"/>
    <p:sldId id="1174" r:id="rId49"/>
    <p:sldId id="1173" r:id="rId50"/>
    <p:sldId id="1184" r:id="rId51"/>
    <p:sldId id="1107" r:id="rId52"/>
    <p:sldId id="1175" r:id="rId53"/>
    <p:sldId id="1176" r:id="rId54"/>
    <p:sldId id="1177" r:id="rId55"/>
    <p:sldId id="1185" r:id="rId56"/>
    <p:sldId id="1104" r:id="rId57"/>
    <p:sldId id="1178" r:id="rId58"/>
    <p:sldId id="1179" r:id="rId59"/>
    <p:sldId id="1180" r:id="rId60"/>
    <p:sldId id="1181" r:id="rId61"/>
    <p:sldId id="1182" r:id="rId62"/>
    <p:sldId id="1064" r:id="rId63"/>
    <p:sldId id="1065" r:id="rId64"/>
    <p:sldId id="958" r:id="rId65"/>
    <p:sldId id="1183" r:id="rId66"/>
    <p:sldId id="874" r:id="rId67"/>
    <p:sldId id="291" r:id="rId68"/>
  </p:sldIdLst>
  <p:sldSz cx="9144000" cy="5143500" type="screen16x9"/>
  <p:notesSz cx="6858000" cy="9144000"/>
  <p:custDataLst>
    <p:tags r:id="rId70"/>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7E9EB"/>
    <a:srgbClr val="592A8A"/>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38" autoAdjust="0"/>
    <p:restoredTop sz="84371" autoAdjust="0"/>
  </p:normalViewPr>
  <p:slideViewPr>
    <p:cSldViewPr snapToGrid="0" showGuides="1">
      <p:cViewPr varScale="1">
        <p:scale>
          <a:sx n="77" d="100"/>
          <a:sy n="77" d="100"/>
        </p:scale>
        <p:origin x="1112" y="5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 Type="http://schemas.openxmlformats.org/officeDocument/2006/relationships/slide" Target="slides/slide3.xml"/><Relationship Id="rId71"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gs" Target="tags/tag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26/02/2024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p>
          <a:p>
            <a:r>
              <a:rPr lang="en-US" dirty="0"/>
              <a:t>Introduction to Networks v7.0 (ITN)</a:t>
            </a:r>
          </a:p>
          <a:p>
            <a:r>
              <a:rPr lang="en-US" dirty="0"/>
              <a:t>Module 12: IPv6 Addressing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p>
          <a:p>
            <a:r>
              <a:rPr lang="en-US" dirty="0"/>
              <a:t>Introduction to Networks v7.0 (ITN)</a:t>
            </a:r>
          </a:p>
          <a:p>
            <a:r>
              <a:rPr lang="en-US" dirty="0"/>
              <a:t>Module 12: IPv6 Addressing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13</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12- IPv6 Addressing</a:t>
            </a:r>
          </a:p>
          <a:p>
            <a:pPr>
              <a:buFontTx/>
              <a:buNone/>
            </a:pPr>
            <a:r>
              <a:rPr lang="en-GB" dirty="0"/>
              <a:t>12.0.2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14</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12- IPv6 Addressing</a:t>
            </a:r>
          </a:p>
          <a:p>
            <a:pPr>
              <a:buFontTx/>
              <a:buNone/>
            </a:pPr>
            <a:r>
              <a:rPr lang="en-GB" dirty="0"/>
              <a:t>12.0.2 What will I learn to do in this module</a:t>
            </a:r>
          </a:p>
          <a:p>
            <a:pPr>
              <a:buFontTx/>
              <a:buNone/>
            </a:pPr>
            <a:endParaRPr lang="en-GB" dirty="0"/>
          </a:p>
        </p:txBody>
      </p:sp>
    </p:spTree>
    <p:extLst>
      <p:ext uri="{BB962C8B-B14F-4D97-AF65-F5344CB8AC3E}">
        <p14:creationId xmlns:p14="http://schemas.microsoft.com/office/powerpoint/2010/main" val="2683436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12.1 IPv4 Issues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12.1 – IPv4 Issues</a:t>
            </a:r>
          </a:p>
          <a:p>
            <a:r>
              <a:rPr lang="en-US" dirty="0"/>
              <a:t>12.1.1 – Need for IPv6</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12.1 – IPv4 Issues</a:t>
            </a:r>
          </a:p>
          <a:p>
            <a:r>
              <a:rPr lang="en-US" dirty="0"/>
              <a:t>12.1.2 – IPv4 and IPv6 Coexistence</a:t>
            </a:r>
          </a:p>
          <a:p>
            <a:r>
              <a:rPr lang="en-US" dirty="0"/>
              <a:t>12.1.3 – Check Your Understanding – IPv4 Issues</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715658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12.2 IPv4 Address Representation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12.2 – IPv6 Address Representation</a:t>
            </a:r>
          </a:p>
          <a:p>
            <a:r>
              <a:rPr lang="en-US" dirty="0"/>
              <a:t>12.2.1 – IPv6 Addressing Formats</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42427594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12.2 – IPv6 Address Representation</a:t>
            </a:r>
          </a:p>
          <a:p>
            <a:r>
              <a:rPr lang="en-US" dirty="0"/>
              <a:t>12.2.2 – Omit Leading Zero</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034984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12.2 – IPv6 Address Representation</a:t>
            </a:r>
          </a:p>
          <a:p>
            <a:r>
              <a:rPr lang="en-US" dirty="0"/>
              <a:t>12.2.2 – Rule 2 – Double Colon</a:t>
            </a:r>
          </a:p>
          <a:p>
            <a:r>
              <a:rPr lang="en-US" dirty="0"/>
              <a:t>12.2.4 – Activity – IPv6 Address Representation</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586646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12.2 IPv4 Address Types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977755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12.3.1 – Unicast, Multicast, Anycast</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28440815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12.3.2 – IPv6 Prefix Length</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2923002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12.3.3 – Types of IPv6 unicast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22839377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12.3.4 – A Note About the Unique Local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2884096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12.3.5 – IPv6 GUA</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18509466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12.3.5 – IPv6 GUA Structure</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9203906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12.3.6 – IPv6 LLA</a:t>
            </a:r>
          </a:p>
          <a:p>
            <a:r>
              <a:rPr lang="en-US" dirty="0"/>
              <a:t>12.3.7 – Check Your Understanding – IPv6 Address Types</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26617694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12.4- GUA and LLA Static Configuration</a:t>
            </a:r>
          </a:p>
        </p:txBody>
      </p:sp>
      <p:sp>
        <p:nvSpPr>
          <p:cNvPr id="4" name="Slide Number Placeholder 3"/>
          <p:cNvSpPr>
            <a:spLocks noGrp="1"/>
          </p:cNvSpPr>
          <p:nvPr>
            <p:ph type="sldNum" sz="quarter" idx="10"/>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12.4 – GUA and LLA Static Configuration</a:t>
            </a:r>
          </a:p>
          <a:p>
            <a:r>
              <a:rPr lang="en-US" dirty="0"/>
              <a:t>12.4.1 – Static GUA Configuration on a Router</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287567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12.4 – GUA and LLA Static Configuration</a:t>
            </a:r>
          </a:p>
          <a:p>
            <a:r>
              <a:rPr lang="en-US" dirty="0"/>
              <a:t>12.4.2 – Static GUA Configuration on a Windows Host</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902344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12.4 – GUA and LLA Static Configuration</a:t>
            </a:r>
          </a:p>
          <a:p>
            <a:r>
              <a:rPr lang="en-US" dirty="0"/>
              <a:t>12.4.3 – Static GUA Configuration of a Link-Local Unicast Address</a:t>
            </a:r>
          </a:p>
          <a:p>
            <a:r>
              <a:rPr lang="en-US" dirty="0"/>
              <a:t>12.4.4 – Syntax Checker – GUA and LLA Static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8422878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12.5 IPv4 Dynamic Addressing for IPv6 GUAs</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8879527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12.5.1 – RS and RA Messages</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9995909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12.5.2 – Method 1: SLAAC</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20257767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12.5.3 – Method 2: SLAAC and Stateless DHCP</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15810016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12.5.4 – Method 3: Stateful DHCPv6</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42183672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12.5.5 – EUI-64 Process vs. Randomly Generated</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5928384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12.5.6 – EUI-64 Process</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41330758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12.5.7 – Randomly Generated Interface IDs</a:t>
            </a:r>
          </a:p>
          <a:p>
            <a:r>
              <a:rPr lang="en-US" dirty="0"/>
              <a:t>12.5.8 – Check Your Understanding – Dynamic Address for IPv6 GUAs</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2722701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12.6 IPv4 Dynamic Addressing for IPv6 LLAs</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4874804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12.6 – Dynamic Addressing for IPv6 LLAs</a:t>
            </a:r>
          </a:p>
          <a:p>
            <a:r>
              <a:rPr lang="en-US" dirty="0"/>
              <a:t>12.6.1 – Dynamic LLAs</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20952604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12.6 – Dynamic Addressing for IPv6 LLAs</a:t>
            </a:r>
          </a:p>
          <a:p>
            <a:r>
              <a:rPr lang="en-US" dirty="0"/>
              <a:t>12.6.2 – Dynamic LLAs on Windows</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37059238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12.6 – Dynamic Addressing for IPv6 LLAs</a:t>
            </a:r>
          </a:p>
          <a:p>
            <a:r>
              <a:rPr lang="en-US" dirty="0"/>
              <a:t>12.6.3 – Dynamic LLAs on Cisco Routers</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14044222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12.6 – Dynamic Addressing for IPv6 LLAs</a:t>
            </a:r>
          </a:p>
          <a:p>
            <a:r>
              <a:rPr lang="en-US" dirty="0"/>
              <a:t>12.6.4 – Verify IPv6 Address Configuration</a:t>
            </a:r>
          </a:p>
          <a:p>
            <a:r>
              <a:rPr lang="en-US" dirty="0"/>
              <a:t>12.6.5 –  Syntax Checker – Verify IPv6 Address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4415534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IPv6 Addressing</a:t>
            </a:r>
          </a:p>
          <a:p>
            <a:r>
              <a:rPr lang="en-US" dirty="0"/>
              <a:t>12.6 – Dynamic Addressing for IPv6 LLAs</a:t>
            </a:r>
          </a:p>
          <a:p>
            <a:r>
              <a:rPr lang="en-US" dirty="0"/>
              <a:t>12.6.6 – Packet Tracer – Configure IPv6 Addressing</a:t>
            </a:r>
          </a:p>
        </p:txBody>
      </p:sp>
    </p:spTree>
    <p:extLst>
      <p:ext uri="{BB962C8B-B14F-4D97-AF65-F5344CB8AC3E}">
        <p14:creationId xmlns:p14="http://schemas.microsoft.com/office/powerpoint/2010/main" val="41331227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12.7 IPv4 Multicast Addresses</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37638601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12.7 – IPv6 Multicast Addresses</a:t>
            </a:r>
          </a:p>
          <a:p>
            <a:r>
              <a:rPr lang="en-US" dirty="0"/>
              <a:t>12.7.1 – Assigned IPv6 Multicast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41221853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12.7 – IPv6 Multicast Addresses</a:t>
            </a:r>
          </a:p>
          <a:p>
            <a:r>
              <a:rPr lang="en-US" dirty="0"/>
              <a:t>12.7.2 – Well-Known IPv6 Multicast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31160398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12.7 – IPv6 Multicast Addresses</a:t>
            </a:r>
          </a:p>
          <a:p>
            <a:r>
              <a:rPr lang="en-US" dirty="0"/>
              <a:t>12.7.3 – Solicited-Node IPv6 Multicast Address</a:t>
            </a:r>
          </a:p>
          <a:p>
            <a:r>
              <a:rPr lang="en-US" dirty="0"/>
              <a:t>12.7.4 – Lab – Identify IPv6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1390937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7</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9325491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IPv6 Addressing</a:t>
            </a:r>
          </a:p>
          <a:p>
            <a:r>
              <a:rPr lang="en-US" dirty="0"/>
              <a:t>12.7 – IPv6 Multicast Addresses</a:t>
            </a:r>
          </a:p>
          <a:p>
            <a:r>
              <a:rPr lang="en-US" dirty="0"/>
              <a:t>12.7.4 – Lab – Identify IPv6 Addresses</a:t>
            </a:r>
          </a:p>
        </p:txBody>
      </p:sp>
    </p:spTree>
    <p:extLst>
      <p:ext uri="{BB962C8B-B14F-4D97-AF65-F5344CB8AC3E}">
        <p14:creationId xmlns:p14="http://schemas.microsoft.com/office/powerpoint/2010/main" val="18846970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12.8 Subnet an IPv6 Network</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18922665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12.8 – Subnet an IPv6 Network</a:t>
            </a:r>
          </a:p>
          <a:p>
            <a:r>
              <a:rPr lang="en-US" dirty="0"/>
              <a:t>12.8.1 – Subnet Using the Subnet ID</a:t>
            </a:r>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33243683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12.8 – Subnet an IPv6 Network</a:t>
            </a:r>
          </a:p>
          <a:p>
            <a:r>
              <a:rPr lang="en-US" dirty="0"/>
              <a:t>12.8.2 – IPv6 Subnetting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21886132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12.8 – Subnet an IPv6 Network</a:t>
            </a:r>
          </a:p>
          <a:p>
            <a:r>
              <a:rPr lang="en-US" dirty="0"/>
              <a:t>12.8.3 – IPv6 Subnet Allocation</a:t>
            </a:r>
          </a:p>
        </p:txBody>
      </p:sp>
      <p:sp>
        <p:nvSpPr>
          <p:cNvPr id="4" name="Slide Number Placeholder 3"/>
          <p:cNvSpPr>
            <a:spLocks noGrp="1"/>
          </p:cNvSpPr>
          <p:nvPr>
            <p:ph type="sldNum" sz="quarter" idx="5"/>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65420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12.8 – Subnet an IPv6 Network</a:t>
            </a:r>
          </a:p>
          <a:p>
            <a:r>
              <a:rPr lang="en-US" dirty="0"/>
              <a:t>12.8.4 – Router Configured with IPv6 Subnets</a:t>
            </a:r>
          </a:p>
          <a:p>
            <a:r>
              <a:rPr lang="en-US" dirty="0"/>
              <a:t>12.8.5 – Check Your Understanding – Subnet an IPv6 Network</a:t>
            </a:r>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2184871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12 – IPv6 Addressing</a:t>
            </a:r>
          </a:p>
          <a:p>
            <a:pPr>
              <a:lnSpc>
                <a:spcPct val="80000"/>
              </a:lnSpc>
              <a:buFontTx/>
              <a:buNone/>
            </a:pPr>
            <a:r>
              <a:rPr lang="en-US" sz="1200" kern="1200" dirty="0">
                <a:solidFill>
                  <a:schemeClr val="tx1"/>
                </a:solidFill>
                <a:latin typeface="Arial" charset="0"/>
                <a:ea typeface="ＭＳ Ｐゴシック" charset="0"/>
                <a:cs typeface="ＭＳ Ｐゴシック" charset="0"/>
              </a:rPr>
              <a:t>12.9 – Module Practice and Quiz</a:t>
            </a:r>
          </a:p>
        </p:txBody>
      </p:sp>
      <p:sp>
        <p:nvSpPr>
          <p:cNvPr id="4" name="Slide Number Placeholder 3"/>
          <p:cNvSpPr>
            <a:spLocks noGrp="1"/>
          </p:cNvSpPr>
          <p:nvPr>
            <p:ph type="sldNum" sz="quarter" idx="10"/>
          </p:nvPr>
        </p:nvSpPr>
        <p:spPr/>
        <p:txBody>
          <a:bodyPr/>
          <a:lstStyle/>
          <a:p>
            <a:fld id="{5641018C-6CAF-B84E-B92C-ECB119457FBA}" type="slidenum">
              <a:rPr lang="en-US" smtClean="0"/>
              <a:t>58</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12 – IPv6 Addressing</a:t>
            </a:r>
          </a:p>
          <a:p>
            <a:pPr>
              <a:lnSpc>
                <a:spcPct val="80000"/>
              </a:lnSpc>
              <a:buFontTx/>
              <a:buNone/>
            </a:pPr>
            <a:r>
              <a:rPr lang="en-US" sz="1200" kern="1200" dirty="0">
                <a:solidFill>
                  <a:schemeClr val="tx1"/>
                </a:solidFill>
                <a:latin typeface="Arial" charset="0"/>
                <a:ea typeface="ＭＳ Ｐゴシック" charset="0"/>
                <a:cs typeface="ＭＳ Ｐゴシック" charset="0"/>
              </a:rPr>
              <a:t>12.9 – Module Practice and Quiz</a:t>
            </a:r>
          </a:p>
          <a:p>
            <a:pPr>
              <a:lnSpc>
                <a:spcPct val="80000"/>
              </a:lnSpc>
              <a:buFontTx/>
              <a:buNone/>
            </a:pPr>
            <a:r>
              <a:rPr lang="en-US" sz="1200" b="0" kern="1200" dirty="0">
                <a:solidFill>
                  <a:schemeClr val="tx1"/>
                </a:solidFill>
                <a:latin typeface="Arial" charset="0"/>
                <a:ea typeface="ＭＳ Ｐゴシック" charset="0"/>
              </a:rPr>
              <a:t>12.9.1 – Packet Tracer – Implement a Subnetted IPv6 Addressing Scheme</a:t>
            </a:r>
          </a:p>
        </p:txBody>
      </p:sp>
    </p:spTree>
    <p:extLst>
      <p:ext uri="{BB962C8B-B14F-4D97-AF65-F5344CB8AC3E}">
        <p14:creationId xmlns:p14="http://schemas.microsoft.com/office/powerpoint/2010/main" val="365203947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60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12 – IPv6 Addressing</a:t>
            </a:r>
          </a:p>
          <a:p>
            <a:pPr>
              <a:lnSpc>
                <a:spcPct val="80000"/>
              </a:lnSpc>
              <a:buFontTx/>
              <a:buNone/>
            </a:pPr>
            <a:r>
              <a:rPr lang="en-US" sz="1200" kern="1200" dirty="0">
                <a:solidFill>
                  <a:schemeClr val="tx1"/>
                </a:solidFill>
                <a:latin typeface="Arial" charset="0"/>
                <a:ea typeface="ＭＳ Ｐゴシック" charset="0"/>
                <a:cs typeface="ＭＳ Ｐゴシック" charset="0"/>
              </a:rPr>
              <a:t>12.9 – Module Practice and Quiz</a:t>
            </a:r>
          </a:p>
          <a:p>
            <a:pPr>
              <a:lnSpc>
                <a:spcPct val="80000"/>
              </a:lnSpc>
              <a:buFontTx/>
              <a:buNone/>
            </a:pPr>
            <a:r>
              <a:rPr lang="en-US" sz="1200" b="0" kern="1200" dirty="0">
                <a:solidFill>
                  <a:schemeClr val="tx1"/>
                </a:solidFill>
                <a:latin typeface="Arial" charset="0"/>
                <a:ea typeface="ＭＳ Ｐゴシック" charset="0"/>
              </a:rPr>
              <a:t>12.9.2 – Lab – Configure IPv6 Addresses on Network Devices</a:t>
            </a:r>
            <a:endParaRPr lang="en-US" dirty="0"/>
          </a:p>
        </p:txBody>
      </p:sp>
    </p:spTree>
    <p:extLst>
      <p:ext uri="{BB962C8B-B14F-4D97-AF65-F5344CB8AC3E}">
        <p14:creationId xmlns:p14="http://schemas.microsoft.com/office/powerpoint/2010/main" val="168164330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WLAN Concepts</a:t>
            </a:r>
          </a:p>
          <a:p>
            <a:r>
              <a:rPr lang="en-US" dirty="0"/>
              <a:t>12.8 – Module Practice and Quiz</a:t>
            </a:r>
          </a:p>
          <a:p>
            <a:r>
              <a:rPr lang="en-US" dirty="0"/>
              <a:t>12.9.3 – What did I learn in this module?</a:t>
            </a:r>
          </a:p>
          <a:p>
            <a:r>
              <a:rPr lang="en-US" dirty="0"/>
              <a:t>12.9.4 – Module Quiz – IPv6 Addressing</a:t>
            </a:r>
          </a:p>
        </p:txBody>
      </p:sp>
    </p:spTree>
    <p:extLst>
      <p:ext uri="{BB962C8B-B14F-4D97-AF65-F5344CB8AC3E}">
        <p14:creationId xmlns:p14="http://schemas.microsoft.com/office/powerpoint/2010/main" val="1476824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WLAN Concepts</a:t>
            </a:r>
          </a:p>
          <a:p>
            <a:r>
              <a:rPr lang="en-US" dirty="0"/>
              <a:t>12.8 – Module Practice and Quiz</a:t>
            </a:r>
          </a:p>
          <a:p>
            <a:r>
              <a:rPr lang="en-US" dirty="0"/>
              <a:t>12.9.3 – What did I learn in this module?</a:t>
            </a:r>
          </a:p>
          <a:p>
            <a:r>
              <a:rPr lang="en-US" dirty="0"/>
              <a:t>12.9.4 – Module Quiz – IPv6 Addressing</a:t>
            </a:r>
          </a:p>
        </p:txBody>
      </p:sp>
    </p:spTree>
    <p:extLst>
      <p:ext uri="{BB962C8B-B14F-4D97-AF65-F5344CB8AC3E}">
        <p14:creationId xmlns:p14="http://schemas.microsoft.com/office/powerpoint/2010/main" val="166675872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63</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64</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10</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078236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11</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7200403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3.xml"/><Relationship Id="rId1" Type="http://schemas.openxmlformats.org/officeDocument/2006/relationships/tags" Target="../tags/tag24.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4.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3.xml"/><Relationship Id="rId1" Type="http://schemas.openxmlformats.org/officeDocument/2006/relationships/tags" Target="../tags/tag2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3.xml"/><Relationship Id="rId1" Type="http://schemas.openxmlformats.org/officeDocument/2006/relationships/tags" Target="../tags/tag28.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3.xml"/><Relationship Id="rId1" Type="http://schemas.openxmlformats.org/officeDocument/2006/relationships/tags" Target="../tags/tag29.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3.xml"/><Relationship Id="rId1" Type="http://schemas.openxmlformats.org/officeDocument/2006/relationships/tags" Target="../tags/tag30.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3.xml"/><Relationship Id="rId1" Type="http://schemas.openxmlformats.org/officeDocument/2006/relationships/tags" Target="../tags/tag31.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0.xml"/><Relationship Id="rId1" Type="http://schemas.openxmlformats.org/officeDocument/2006/relationships/tags" Target="../tags/tag3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12: IPv6 Addressing</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12: Best Practices (Cont.)</a:t>
            </a:r>
          </a:p>
        </p:txBody>
      </p:sp>
      <p:sp>
        <p:nvSpPr>
          <p:cNvPr id="11266" name="Rectangle 34"/>
          <p:cNvSpPr>
            <a:spLocks noGrp="1" noChangeArrowheads="1"/>
          </p:cNvSpPr>
          <p:nvPr>
            <p:ph idx="1"/>
          </p:nvPr>
        </p:nvSpPr>
        <p:spPr>
          <a:xfrm>
            <a:off x="145357" y="946788"/>
            <a:ext cx="8853286" cy="4155319"/>
          </a:xfrm>
        </p:spPr>
        <p:txBody>
          <a:bodyPr/>
          <a:lstStyle/>
          <a:p>
            <a:pPr marL="0" indent="0" eaLnBrk="1" hangingPunct="1">
              <a:lnSpc>
                <a:spcPct val="85000"/>
              </a:lnSpc>
              <a:spcBef>
                <a:spcPct val="30000"/>
              </a:spcBef>
              <a:buNone/>
            </a:pPr>
            <a:r>
              <a:rPr lang="en-US" sz="1600" dirty="0"/>
              <a:t>Topic 12.5</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Work on the board how to convert a 48-bit MAC to an EUI-64 Interface ID.</a:t>
            </a:r>
          </a:p>
          <a:p>
            <a:pPr lvl="2">
              <a:lnSpc>
                <a:spcPct val="85000"/>
              </a:lnSpc>
              <a:spcBef>
                <a:spcPct val="30000"/>
              </a:spcBef>
            </a:pPr>
            <a:r>
              <a:rPr lang="en-US" sz="1600" dirty="0"/>
              <a:t>Discuss scenarios when SLAAC, Stateless DHCP, or Stateful DHCP would be appropriate.</a:t>
            </a:r>
          </a:p>
          <a:p>
            <a:pPr marL="0" indent="0">
              <a:lnSpc>
                <a:spcPct val="85000"/>
              </a:lnSpc>
              <a:spcBef>
                <a:spcPct val="30000"/>
              </a:spcBef>
              <a:buNone/>
            </a:pPr>
            <a:r>
              <a:rPr lang="en-US" sz="1600" dirty="0"/>
              <a:t>Topic 12.6</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If possible display a dynamically generated Interface ID on Windows.</a:t>
            </a:r>
          </a:p>
          <a:p>
            <a:pPr lvl="2">
              <a:lnSpc>
                <a:spcPct val="85000"/>
              </a:lnSpc>
              <a:spcBef>
                <a:spcPct val="30000"/>
              </a:spcBef>
            </a:pPr>
            <a:r>
              <a:rPr lang="en-US" sz="1600" dirty="0"/>
              <a:t>If possible display a dynamically generated Interface ID on a Cisco router.</a:t>
            </a:r>
          </a:p>
          <a:p>
            <a:pPr>
              <a:lnSpc>
                <a:spcPct val="85000"/>
              </a:lnSpc>
              <a:spcBef>
                <a:spcPct val="30000"/>
              </a:spcBef>
            </a:pPr>
            <a:endParaRPr lang="en-US" sz="1400" dirty="0"/>
          </a:p>
          <a:p>
            <a:pPr lvl="1">
              <a:lnSpc>
                <a:spcPct val="85000"/>
              </a:lnSpc>
              <a:spcBef>
                <a:spcPct val="30000"/>
              </a:spcBef>
            </a:pPr>
            <a:endParaRPr lang="en-US" sz="12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349989233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12: Best Practices (Cont.)</a:t>
            </a:r>
          </a:p>
        </p:txBody>
      </p:sp>
      <p:sp>
        <p:nvSpPr>
          <p:cNvPr id="11266" name="Rectangle 34"/>
          <p:cNvSpPr>
            <a:spLocks noGrp="1" noChangeArrowheads="1"/>
          </p:cNvSpPr>
          <p:nvPr>
            <p:ph idx="1"/>
          </p:nvPr>
        </p:nvSpPr>
        <p:spPr>
          <a:xfrm>
            <a:off x="145357" y="946788"/>
            <a:ext cx="8853286" cy="4155319"/>
          </a:xfrm>
        </p:spPr>
        <p:txBody>
          <a:bodyPr/>
          <a:lstStyle/>
          <a:p>
            <a:pPr marL="0" indent="0" eaLnBrk="1" hangingPunct="1">
              <a:lnSpc>
                <a:spcPct val="85000"/>
              </a:lnSpc>
              <a:spcBef>
                <a:spcPct val="30000"/>
              </a:spcBef>
              <a:buNone/>
            </a:pPr>
            <a:r>
              <a:rPr lang="en-US" sz="1600" dirty="0"/>
              <a:t>Topic 12.7</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How does IPv6 use multicast to perform the functions that IPv4 performed with broadcasts?</a:t>
            </a:r>
          </a:p>
          <a:p>
            <a:pPr marL="0" indent="0">
              <a:lnSpc>
                <a:spcPct val="85000"/>
              </a:lnSpc>
              <a:spcBef>
                <a:spcPct val="30000"/>
              </a:spcBef>
              <a:buNone/>
            </a:pPr>
            <a:r>
              <a:rPr lang="en-US" sz="1600" dirty="0"/>
              <a:t>Topic 12.8</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Work through example subnetting problems on the board. Show examples in different hextets.</a:t>
            </a:r>
            <a:endParaRPr lang="en-US" sz="1400" dirty="0"/>
          </a:p>
          <a:p>
            <a:pPr lvl="1">
              <a:lnSpc>
                <a:spcPct val="85000"/>
              </a:lnSpc>
              <a:spcBef>
                <a:spcPct val="30000"/>
              </a:spcBef>
            </a:pPr>
            <a:endParaRPr lang="en-US" sz="12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9301753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12: IPv6 Addressing</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364511" y="821755"/>
            <a:ext cx="801257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IPv6 Addressing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Implement an IPv6 Addressing scheme</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455F2CA0-8AB1-46F5-A42B-3D4DECC8AA64}"/>
              </a:ext>
            </a:extLst>
          </p:cNvPr>
          <p:cNvGraphicFramePr>
            <a:graphicFrameLocks noGrp="1"/>
          </p:cNvGraphicFramePr>
          <p:nvPr>
            <p:extLst>
              <p:ext uri="{D42A27DB-BD31-4B8C-83A1-F6EECF244321}">
                <p14:modId xmlns:p14="http://schemas.microsoft.com/office/powerpoint/2010/main" val="879590912"/>
              </p:ext>
            </p:extLst>
          </p:nvPr>
        </p:nvGraphicFramePr>
        <p:xfrm>
          <a:off x="642616" y="1952562"/>
          <a:ext cx="7456362" cy="2349385"/>
        </p:xfrm>
        <a:graphic>
          <a:graphicData uri="http://schemas.openxmlformats.org/drawingml/2006/table">
            <a:tbl>
              <a:tblPr firstRow="1" firstCol="1" bandRow="1">
                <a:tableStyleId>{5C22544A-7EE6-4342-B048-85BDC9FD1C3A}</a:tableStyleId>
              </a:tblPr>
              <a:tblGrid>
                <a:gridCol w="3728181">
                  <a:extLst>
                    <a:ext uri="{9D8B030D-6E8A-4147-A177-3AD203B41FA5}">
                      <a16:colId xmlns:a16="http://schemas.microsoft.com/office/drawing/2014/main" val="1523797708"/>
                    </a:ext>
                  </a:extLst>
                </a:gridCol>
                <a:gridCol w="3728181">
                  <a:extLst>
                    <a:ext uri="{9D8B030D-6E8A-4147-A177-3AD203B41FA5}">
                      <a16:colId xmlns:a16="http://schemas.microsoft.com/office/drawing/2014/main" val="2750207184"/>
                    </a:ext>
                  </a:extLst>
                </a:gridCol>
              </a:tblGrid>
              <a:tr h="272935">
                <a:tc>
                  <a:txBody>
                    <a:bodyPr/>
                    <a:lstStyle/>
                    <a:p>
                      <a:pPr marL="0" marR="0">
                        <a:lnSpc>
                          <a:spcPct val="107000"/>
                        </a:lnSpc>
                        <a:spcBef>
                          <a:spcPts val="0"/>
                        </a:spcBef>
                        <a:spcAft>
                          <a:spcPts val="0"/>
                        </a:spcAft>
                      </a:pPr>
                      <a:r>
                        <a:rPr lang="en-US" sz="1050" dirty="0">
                          <a:effectLst/>
                        </a:rPr>
                        <a:t>Topic Title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dirty="0">
                          <a:effectLst/>
                        </a:rPr>
                        <a:t>Topic Objective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333554">
                <a:tc>
                  <a:txBody>
                    <a:bodyPr/>
                    <a:lstStyle/>
                    <a:p>
                      <a:pPr fontAlgn="ctr"/>
                      <a:r>
                        <a:rPr lang="en-US" sz="1050" b="0" dirty="0">
                          <a:effectLst/>
                        </a:rPr>
                        <a:t>IPv4 Issues</a:t>
                      </a:r>
                    </a:p>
                  </a:txBody>
                  <a:tcPr marL="47625" marR="47625" marT="47625" marB="47625" anchor="ctr"/>
                </a:tc>
                <a:tc>
                  <a:txBody>
                    <a:bodyPr/>
                    <a:lstStyle/>
                    <a:p>
                      <a:pPr fontAlgn="ctr"/>
                      <a:r>
                        <a:rPr lang="en-US" sz="1050" dirty="0"/>
                        <a:t>Explain the need for IPv6 addressing.</a:t>
                      </a:r>
                    </a:p>
                    <a:p>
                      <a:pPr fontAlgn="ctr"/>
                      <a:endParaRPr lang="en-US" sz="1050" b="0" dirty="0">
                        <a:effectLst/>
                      </a:endParaRPr>
                    </a:p>
                  </a:txBody>
                  <a:tcPr marL="47625" marR="47625" marT="47625" marB="47625" anchor="ctr"/>
                </a:tc>
                <a:extLst>
                  <a:ext uri="{0D108BD9-81ED-4DB2-BD59-A6C34878D82A}">
                    <a16:rowId xmlns:a16="http://schemas.microsoft.com/office/drawing/2014/main" val="1646858405"/>
                  </a:ext>
                </a:extLst>
              </a:tr>
              <a:tr h="333554">
                <a:tc>
                  <a:txBody>
                    <a:bodyPr/>
                    <a:lstStyle/>
                    <a:p>
                      <a:pPr fontAlgn="ctr"/>
                      <a:r>
                        <a:rPr lang="en-US" sz="1050" b="0" dirty="0"/>
                        <a:t>IPv6 Address Representation</a:t>
                      </a:r>
                      <a:endParaRPr lang="en-US" sz="1050" b="0" dirty="0">
                        <a:effectLst/>
                      </a:endParaRPr>
                    </a:p>
                  </a:txBody>
                  <a:tcPr marL="47625" marR="47625" marT="47625" marB="47625" anchor="ctr"/>
                </a:tc>
                <a:tc>
                  <a:txBody>
                    <a:bodyPr/>
                    <a:lstStyle/>
                    <a:p>
                      <a:pPr fontAlgn="ctr"/>
                      <a:r>
                        <a:rPr lang="en-US" sz="1050" dirty="0"/>
                        <a:t>Explain how IPv6 addresses are represented.</a:t>
                      </a:r>
                    </a:p>
                    <a:p>
                      <a:pPr fontAlgn="ctr"/>
                      <a:endParaRPr lang="en-US" sz="1050" b="0" dirty="0">
                        <a:effectLst/>
                      </a:endParaRPr>
                    </a:p>
                  </a:txBody>
                  <a:tcPr marL="47625" marR="47625" marT="47625" marB="47625" anchor="ctr"/>
                </a:tc>
                <a:extLst>
                  <a:ext uri="{0D108BD9-81ED-4DB2-BD59-A6C34878D82A}">
                    <a16:rowId xmlns:a16="http://schemas.microsoft.com/office/drawing/2014/main" val="3216917477"/>
                  </a:ext>
                </a:extLst>
              </a:tr>
              <a:tr h="333554">
                <a:tc>
                  <a:txBody>
                    <a:bodyPr/>
                    <a:lstStyle/>
                    <a:p>
                      <a:pPr fontAlgn="ctr"/>
                      <a:r>
                        <a:rPr lang="en-US" sz="1050" b="0" dirty="0"/>
                        <a:t>IPv6 Address Types</a:t>
                      </a:r>
                      <a:endParaRPr lang="en-US" sz="1050" b="0" dirty="0">
                        <a:effectLst/>
                      </a:endParaRPr>
                    </a:p>
                  </a:txBody>
                  <a:tcPr marL="47625" marR="47625" marT="47625" marB="47625" anchor="ctr"/>
                </a:tc>
                <a:tc>
                  <a:txBody>
                    <a:bodyPr/>
                    <a:lstStyle/>
                    <a:p>
                      <a:pPr fontAlgn="ctr"/>
                      <a:r>
                        <a:rPr lang="en-US" sz="1050" dirty="0"/>
                        <a:t>Compare types of IPv6 network addresses.</a:t>
                      </a:r>
                    </a:p>
                    <a:p>
                      <a:pPr fontAlgn="ctr"/>
                      <a:endParaRPr lang="en-US" sz="1050" b="0" dirty="0">
                        <a:effectLst/>
                      </a:endParaRPr>
                    </a:p>
                  </a:txBody>
                  <a:tcPr marL="47625" marR="47625" marT="47625" marB="47625" anchor="ctr"/>
                </a:tc>
                <a:extLst>
                  <a:ext uri="{0D108BD9-81ED-4DB2-BD59-A6C34878D82A}">
                    <a16:rowId xmlns:a16="http://schemas.microsoft.com/office/drawing/2014/main" val="223668542"/>
                  </a:ext>
                </a:extLst>
              </a:tr>
              <a:tr h="201235">
                <a:tc>
                  <a:txBody>
                    <a:bodyPr/>
                    <a:lstStyle/>
                    <a:p>
                      <a:pPr fontAlgn="ctr"/>
                      <a:r>
                        <a:rPr lang="en-US" sz="1050" b="0" dirty="0"/>
                        <a:t>GUA and LLA Static Configuration</a:t>
                      </a:r>
                      <a:endParaRPr lang="en-US" sz="1050" b="0" dirty="0">
                        <a:effectLst/>
                      </a:endParaRPr>
                    </a:p>
                  </a:txBody>
                  <a:tcPr marL="47625" marR="47625" marT="47625" marB="47625" anchor="ctr"/>
                </a:tc>
                <a:tc>
                  <a:txBody>
                    <a:bodyPr/>
                    <a:lstStyle/>
                    <a:p>
                      <a:pPr fontAlgn="ctr"/>
                      <a:r>
                        <a:rPr lang="en-US" sz="1050" dirty="0"/>
                        <a:t>Explain how to Configure static global unicast and link-local IPv6 network addresses.</a:t>
                      </a:r>
                      <a:endParaRPr lang="en-US" sz="1050" b="0" dirty="0">
                        <a:effectLst/>
                      </a:endParaRPr>
                    </a:p>
                  </a:txBody>
                  <a:tcPr marL="47625" marR="47625" marT="47625" marB="47625" anchor="ctr"/>
                </a:tc>
                <a:extLst>
                  <a:ext uri="{0D108BD9-81ED-4DB2-BD59-A6C34878D82A}">
                    <a16:rowId xmlns:a16="http://schemas.microsoft.com/office/drawing/2014/main" val="1435904258"/>
                  </a:ext>
                </a:extLst>
              </a:tr>
              <a:tr h="333554">
                <a:tc>
                  <a:txBody>
                    <a:bodyPr/>
                    <a:lstStyle/>
                    <a:p>
                      <a:pPr fontAlgn="ctr"/>
                      <a:r>
                        <a:rPr lang="en-US" sz="1050" b="0" dirty="0"/>
                        <a:t>Dynamic Addressing for IPv6 GUAs</a:t>
                      </a:r>
                      <a:endParaRPr lang="en-US" sz="1050" b="0" dirty="0">
                        <a:effectLst/>
                      </a:endParaRPr>
                    </a:p>
                  </a:txBody>
                  <a:tcPr marL="47625" marR="47625" marT="47625" marB="47625" anchor="ctr"/>
                </a:tc>
                <a:tc>
                  <a:txBody>
                    <a:bodyPr/>
                    <a:lstStyle/>
                    <a:p>
                      <a:pPr fontAlgn="ctr"/>
                      <a:r>
                        <a:rPr lang="en-US" sz="1050" dirty="0"/>
                        <a:t>Explain how to configure global unicast addresses dynamically.</a:t>
                      </a:r>
                      <a:endParaRPr lang="en-US" sz="1050" b="0" dirty="0">
                        <a:effectLst/>
                      </a:endParaRPr>
                    </a:p>
                  </a:txBody>
                  <a:tcPr marL="47625" marR="47625" marT="47625" marB="47625" anchor="ctr"/>
                </a:tc>
                <a:extLst>
                  <a:ext uri="{0D108BD9-81ED-4DB2-BD59-A6C34878D82A}">
                    <a16:rowId xmlns:a16="http://schemas.microsoft.com/office/drawing/2014/main" val="13173721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 (Cont.)</a:t>
            </a:r>
          </a:p>
        </p:txBody>
      </p:sp>
      <p:sp>
        <p:nvSpPr>
          <p:cNvPr id="6" name="Rectangle 1">
            <a:extLst>
              <a:ext uri="{FF2B5EF4-FFF2-40B4-BE49-F238E27FC236}">
                <a16:creationId xmlns:a16="http://schemas.microsoft.com/office/drawing/2014/main" id="{EF3ABF05-935F-4C72-8377-C67A9CC04DA9}"/>
              </a:ext>
            </a:extLst>
          </p:cNvPr>
          <p:cNvSpPr>
            <a:spLocks noChangeArrowheads="1"/>
          </p:cNvSpPr>
          <p:nvPr/>
        </p:nvSpPr>
        <p:spPr bwMode="auto">
          <a:xfrm>
            <a:off x="364511" y="821755"/>
            <a:ext cx="801257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IPv6 Addressing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Implement an IPv6 Addressing scheme</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455F2CA0-8AB1-46F5-A42B-3D4DECC8AA64}"/>
              </a:ext>
            </a:extLst>
          </p:cNvPr>
          <p:cNvGraphicFramePr>
            <a:graphicFrameLocks noGrp="1"/>
          </p:cNvGraphicFramePr>
          <p:nvPr>
            <p:extLst>
              <p:ext uri="{D42A27DB-BD31-4B8C-83A1-F6EECF244321}">
                <p14:modId xmlns:p14="http://schemas.microsoft.com/office/powerpoint/2010/main" val="2365775158"/>
              </p:ext>
            </p:extLst>
          </p:nvPr>
        </p:nvGraphicFramePr>
        <p:xfrm>
          <a:off x="642616" y="2013235"/>
          <a:ext cx="7456362" cy="1117029"/>
        </p:xfrm>
        <a:graphic>
          <a:graphicData uri="http://schemas.openxmlformats.org/drawingml/2006/table">
            <a:tbl>
              <a:tblPr firstRow="1" firstCol="1" bandRow="1">
                <a:tableStyleId>{5C22544A-7EE6-4342-B048-85BDC9FD1C3A}</a:tableStyleId>
              </a:tblPr>
              <a:tblGrid>
                <a:gridCol w="3091184">
                  <a:extLst>
                    <a:ext uri="{9D8B030D-6E8A-4147-A177-3AD203B41FA5}">
                      <a16:colId xmlns:a16="http://schemas.microsoft.com/office/drawing/2014/main" val="1523797708"/>
                    </a:ext>
                  </a:extLst>
                </a:gridCol>
                <a:gridCol w="4365178">
                  <a:extLst>
                    <a:ext uri="{9D8B030D-6E8A-4147-A177-3AD203B41FA5}">
                      <a16:colId xmlns:a16="http://schemas.microsoft.com/office/drawing/2014/main" val="2750207184"/>
                    </a:ext>
                  </a:extLst>
                </a:gridCol>
              </a:tblGrid>
              <a:tr h="272935">
                <a:tc>
                  <a:txBody>
                    <a:bodyPr/>
                    <a:lstStyle/>
                    <a:p>
                      <a:pPr marL="0" marR="0">
                        <a:lnSpc>
                          <a:spcPct val="107000"/>
                        </a:lnSpc>
                        <a:spcBef>
                          <a:spcPts val="0"/>
                        </a:spcBef>
                        <a:spcAft>
                          <a:spcPts val="0"/>
                        </a:spcAft>
                      </a:pPr>
                      <a:r>
                        <a:rPr lang="en-US" sz="1050" dirty="0">
                          <a:effectLst/>
                        </a:rPr>
                        <a:t>Topic Title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dirty="0">
                          <a:effectLst/>
                        </a:rPr>
                        <a:t>Topic Objective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333554">
                <a:tc>
                  <a:txBody>
                    <a:bodyPr/>
                    <a:lstStyle/>
                    <a:p>
                      <a:pPr fontAlgn="ctr"/>
                      <a:r>
                        <a:rPr lang="en-US" sz="1050" b="0" dirty="0"/>
                        <a:t>Dynamic Addressing for IPv6 LLAs</a:t>
                      </a:r>
                      <a:endParaRPr lang="en-US" sz="1050" b="0" dirty="0">
                        <a:effectLst/>
                      </a:endParaRPr>
                    </a:p>
                  </a:txBody>
                  <a:tcPr marL="47625" marR="47625" marT="47625" marB="47625" anchor="ctr"/>
                </a:tc>
                <a:tc>
                  <a:txBody>
                    <a:bodyPr/>
                    <a:lstStyle/>
                    <a:p>
                      <a:pPr fontAlgn="ctr"/>
                      <a:r>
                        <a:rPr lang="en-US" sz="1050" dirty="0"/>
                        <a:t>Configure link-local addresses dynamically.</a:t>
                      </a:r>
                      <a:endParaRPr lang="en-US" sz="1050" b="0" dirty="0">
                        <a:effectLst/>
                      </a:endParaRPr>
                    </a:p>
                  </a:txBody>
                  <a:tcPr marL="47625" marR="47625" marT="47625" marB="47625" anchor="ctr"/>
                </a:tc>
                <a:extLst>
                  <a:ext uri="{0D108BD9-81ED-4DB2-BD59-A6C34878D82A}">
                    <a16:rowId xmlns:a16="http://schemas.microsoft.com/office/drawing/2014/main" val="3818444524"/>
                  </a:ext>
                </a:extLst>
              </a:tr>
              <a:tr h="201235">
                <a:tc>
                  <a:txBody>
                    <a:bodyPr/>
                    <a:lstStyle/>
                    <a:p>
                      <a:pPr fontAlgn="ctr"/>
                      <a:r>
                        <a:rPr lang="en-US" sz="1050" b="0" dirty="0"/>
                        <a:t>IPv6 Multicast Addresses</a:t>
                      </a:r>
                      <a:endParaRPr lang="en-US" sz="1050" b="0" dirty="0">
                        <a:effectLst/>
                      </a:endParaRPr>
                    </a:p>
                  </a:txBody>
                  <a:tcPr marL="47625" marR="47625" marT="47625" marB="47625" anchor="ctr"/>
                </a:tc>
                <a:tc>
                  <a:txBody>
                    <a:bodyPr/>
                    <a:lstStyle/>
                    <a:p>
                      <a:pPr fontAlgn="ctr"/>
                      <a:r>
                        <a:rPr lang="en-US" sz="1050" dirty="0"/>
                        <a:t>Identify IPv6 addresses.</a:t>
                      </a:r>
                      <a:endParaRPr lang="en-US" sz="1050" b="0" dirty="0">
                        <a:effectLst/>
                      </a:endParaRPr>
                    </a:p>
                  </a:txBody>
                  <a:tcPr marL="47625" marR="47625" marT="47625" marB="47625" anchor="ctr"/>
                </a:tc>
                <a:extLst>
                  <a:ext uri="{0D108BD9-81ED-4DB2-BD59-A6C34878D82A}">
                    <a16:rowId xmlns:a16="http://schemas.microsoft.com/office/drawing/2014/main" val="1846877670"/>
                  </a:ext>
                </a:extLst>
              </a:tr>
              <a:tr h="201235">
                <a:tc>
                  <a:txBody>
                    <a:bodyPr/>
                    <a:lstStyle/>
                    <a:p>
                      <a:pPr fontAlgn="ctr"/>
                      <a:r>
                        <a:rPr lang="en-US" sz="1050" b="0" dirty="0"/>
                        <a:t>Subnet an IPv6 Network</a:t>
                      </a:r>
                      <a:endParaRPr lang="en-US" sz="1050" b="0" dirty="0">
                        <a:effectLst/>
                      </a:endParaRPr>
                    </a:p>
                  </a:txBody>
                  <a:tcPr marL="47625" marR="47625" marT="47625" marB="47625" anchor="ctr"/>
                </a:tc>
                <a:tc>
                  <a:txBody>
                    <a:bodyPr/>
                    <a:lstStyle/>
                    <a:p>
                      <a:pPr fontAlgn="ctr"/>
                      <a:r>
                        <a:rPr lang="en-US" sz="1050" dirty="0"/>
                        <a:t>Implement a subnetted IPv6 addressing scheme.</a:t>
                      </a:r>
                      <a:endParaRPr lang="en-US" sz="1050" b="0" dirty="0">
                        <a:effectLst/>
                      </a:endParaRPr>
                    </a:p>
                  </a:txBody>
                  <a:tcPr marL="47625" marR="47625" marT="47625" marB="47625" anchor="ctr"/>
                </a:tc>
                <a:extLst>
                  <a:ext uri="{0D108BD9-81ED-4DB2-BD59-A6C34878D82A}">
                    <a16:rowId xmlns:a16="http://schemas.microsoft.com/office/drawing/2014/main" val="3702584445"/>
                  </a:ext>
                </a:extLst>
              </a:tr>
            </a:tbl>
          </a:graphicData>
        </a:graphic>
      </p:graphicFrame>
    </p:spTree>
    <p:custDataLst>
      <p:tags r:id="rId1"/>
    </p:custDataLst>
    <p:extLst>
      <p:ext uri="{BB962C8B-B14F-4D97-AF65-F5344CB8AC3E}">
        <p14:creationId xmlns:p14="http://schemas.microsoft.com/office/powerpoint/2010/main" val="1920584680"/>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244338"/>
            <a:ext cx="7598042" cy="1473462"/>
          </a:xfrm>
        </p:spPr>
        <p:txBody>
          <a:bodyPr/>
          <a:lstStyle/>
          <a:p>
            <a:r>
              <a:rPr lang="en-US" dirty="0">
                <a:solidFill>
                  <a:schemeClr val="accent5">
                    <a:lumMod val="40000"/>
                    <a:lumOff val="60000"/>
                  </a:schemeClr>
                </a:solidFill>
              </a:rPr>
              <a:t>12.1 IPv4 Issues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Issues</a:t>
            </a:r>
            <a:r>
              <a:rPr lang="en-US" dirty="0"/>
              <a:t/>
            </a:r>
            <a:br>
              <a:rPr lang="en-US" dirty="0"/>
            </a:br>
            <a:r>
              <a:rPr lang="en-US" sz="2400" dirty="0"/>
              <a:t>Need for IPv6</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140028" cy="3073946"/>
          </a:xfrm>
        </p:spPr>
        <p:txBody>
          <a:bodyPr/>
          <a:lstStyle/>
          <a:p>
            <a:pPr marL="342900" indent="-342900" algn="l">
              <a:buFont typeface="Arial" panose="020B0604020202020204" pitchFamily="34" charset="0"/>
              <a:buChar char="•"/>
            </a:pPr>
            <a:r>
              <a:rPr lang="en-US" sz="1600" dirty="0">
                <a:solidFill>
                  <a:schemeClr val="tx1"/>
                </a:solidFill>
              </a:rPr>
              <a:t>IPv4 is running out of addresses. IPv6 is the successor to IPv4. IPv6 has a much larger 128-bit address space.</a:t>
            </a:r>
          </a:p>
          <a:p>
            <a:pPr marL="342900" indent="-342900" algn="l">
              <a:buFont typeface="Arial" panose="020B0604020202020204" pitchFamily="34" charset="0"/>
              <a:buChar char="•"/>
            </a:pPr>
            <a:r>
              <a:rPr lang="en-US" sz="1600" dirty="0">
                <a:solidFill>
                  <a:schemeClr val="tx1"/>
                </a:solidFill>
              </a:rPr>
              <a:t>The development of IPv6 also included fixes for IPv4 limitations and other enhancements.</a:t>
            </a:r>
          </a:p>
          <a:p>
            <a:pPr marL="342900" indent="-342900" algn="l">
              <a:buFont typeface="Arial" panose="020B0604020202020204" pitchFamily="34" charset="0"/>
              <a:buChar char="•"/>
            </a:pPr>
            <a:r>
              <a:rPr lang="en-US" sz="1600" dirty="0">
                <a:solidFill>
                  <a:schemeClr val="tx1"/>
                </a:solidFill>
              </a:rPr>
              <a:t>With an increasing internet population, a limited IPv4 address space, issues with NAT and the IoT, the time has come to begin the transition to IPv6.</a:t>
            </a:r>
          </a:p>
          <a:p>
            <a:pPr marL="342900" indent="-342900" algn="l">
              <a:buFont typeface="Arial" panose="020B0604020202020204" pitchFamily="34" charset="0"/>
              <a:buChar char="•"/>
            </a:pPr>
            <a:endParaRPr lang="en-US" sz="1600" dirty="0">
              <a:solidFill>
                <a:schemeClr val="tx1"/>
              </a:solidFill>
            </a:endParaRPr>
          </a:p>
        </p:txBody>
      </p:sp>
      <p:pic>
        <p:nvPicPr>
          <p:cNvPr id="5" name="Picture 4">
            <a:extLst>
              <a:ext uri="{FF2B5EF4-FFF2-40B4-BE49-F238E27FC236}">
                <a16:creationId xmlns:a16="http://schemas.microsoft.com/office/drawing/2014/main" id="{BFB1C0E8-9A48-4776-9AE6-431C4EFFF458}"/>
              </a:ext>
            </a:extLst>
          </p:cNvPr>
          <p:cNvPicPr>
            <a:picLocks noChangeAspect="1"/>
          </p:cNvPicPr>
          <p:nvPr/>
        </p:nvPicPr>
        <p:blipFill>
          <a:blip r:embed="rId3"/>
          <a:stretch>
            <a:fillRect/>
          </a:stretch>
        </p:blipFill>
        <p:spPr>
          <a:xfrm>
            <a:off x="4657275" y="855419"/>
            <a:ext cx="3478852" cy="2063726"/>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Issues</a:t>
            </a:r>
            <a:r>
              <a:rPr lang="en-US" dirty="0"/>
              <a:t/>
            </a:r>
            <a:br>
              <a:rPr lang="en-US" dirty="0"/>
            </a:br>
            <a:r>
              <a:rPr lang="en-US" sz="2400" dirty="0"/>
              <a:t>IPv4 and IPv6 Coexistence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3073946"/>
          </a:xfrm>
        </p:spPr>
        <p:txBody>
          <a:bodyPr/>
          <a:lstStyle/>
          <a:p>
            <a:pPr marL="0" indent="0" algn="l"/>
            <a:r>
              <a:rPr lang="en-US" sz="1600" dirty="0">
                <a:solidFill>
                  <a:schemeClr val="tx1"/>
                </a:solidFill>
              </a:rPr>
              <a:t>Both IPv4 and IPv6 will coexist in the near future and the transition will take several years.</a:t>
            </a:r>
          </a:p>
          <a:p>
            <a:pPr marL="0" indent="0" algn="l"/>
            <a:r>
              <a:rPr lang="en-US" sz="1600" dirty="0">
                <a:solidFill>
                  <a:schemeClr val="tx1"/>
                </a:solidFill>
              </a:rPr>
              <a:t>The IETF has created various protocols and tools to help network administrators migrate their networks to IPv6. These migration techniques can be divided into three categories:</a:t>
            </a:r>
          </a:p>
          <a:p>
            <a:pPr marL="415985" lvl="1" indent="-342900">
              <a:buFont typeface="Arial" panose="020B0604020202020204" pitchFamily="34" charset="0"/>
              <a:buChar char="•"/>
            </a:pPr>
            <a:r>
              <a:rPr lang="en-US" b="1" dirty="0">
                <a:solidFill>
                  <a:schemeClr val="tx1"/>
                </a:solidFill>
              </a:rPr>
              <a:t>Dual stack </a:t>
            </a:r>
            <a:r>
              <a:rPr lang="en-US" dirty="0">
                <a:solidFill>
                  <a:schemeClr val="tx1"/>
                </a:solidFill>
              </a:rPr>
              <a:t>-The devices run both IPv4 and IPv6 protocol stacks simultaneously.</a:t>
            </a:r>
          </a:p>
          <a:p>
            <a:pPr marL="415985" lvl="1" indent="-342900">
              <a:buFont typeface="Arial" panose="020B0604020202020204" pitchFamily="34" charset="0"/>
              <a:buChar char="•"/>
            </a:pPr>
            <a:r>
              <a:rPr lang="en-US" b="1" dirty="0"/>
              <a:t>Tunneling</a:t>
            </a:r>
            <a:r>
              <a:rPr lang="en-US" dirty="0"/>
              <a:t> – A method of transporting an IPv6 packet over an IPv4 network. The IPv6 packet is encapsulated inside an IPv4 packet.</a:t>
            </a:r>
          </a:p>
          <a:p>
            <a:pPr marL="415985" lvl="1" indent="-342900">
              <a:buFont typeface="Arial" panose="020B0604020202020204" pitchFamily="34" charset="0"/>
              <a:buChar char="•"/>
            </a:pPr>
            <a:r>
              <a:rPr lang="en-US" b="1" dirty="0">
                <a:solidFill>
                  <a:schemeClr val="tx1"/>
                </a:solidFill>
              </a:rPr>
              <a:t>Translation</a:t>
            </a:r>
            <a:r>
              <a:rPr lang="en-US" dirty="0">
                <a:solidFill>
                  <a:schemeClr val="tx1"/>
                </a:solidFill>
              </a:rPr>
              <a:t> - </a:t>
            </a:r>
            <a:r>
              <a:rPr lang="en-US" dirty="0"/>
              <a:t>Network Address Translation 64 (NAT64) allows IPv6-enabled devices to communicate with IPv4-enabled devices using a translation technique similar to NAT for IPv4. </a:t>
            </a:r>
            <a:endParaRPr lang="en-US" dirty="0">
              <a:solidFill>
                <a:schemeClr val="tx1"/>
              </a:solidFill>
            </a:endParaRPr>
          </a:p>
        </p:txBody>
      </p:sp>
      <p:sp>
        <p:nvSpPr>
          <p:cNvPr id="2" name="TextBox 1">
            <a:extLst>
              <a:ext uri="{FF2B5EF4-FFF2-40B4-BE49-F238E27FC236}">
                <a16:creationId xmlns:a16="http://schemas.microsoft.com/office/drawing/2014/main" id="{D8D35741-D333-4DBC-B285-F99CC22F97CD}"/>
              </a:ext>
            </a:extLst>
          </p:cNvPr>
          <p:cNvSpPr txBox="1"/>
          <p:nvPr/>
        </p:nvSpPr>
        <p:spPr>
          <a:xfrm>
            <a:off x="431971" y="3918749"/>
            <a:ext cx="7913516" cy="523220"/>
          </a:xfrm>
          <a:prstGeom prst="rect">
            <a:avLst/>
          </a:prstGeom>
          <a:noFill/>
        </p:spPr>
        <p:txBody>
          <a:bodyPr wrap="square" rtlCol="0">
            <a:spAutoFit/>
          </a:bodyPr>
          <a:lstStyle/>
          <a:p>
            <a:r>
              <a:rPr lang="en-US" sz="1400" b="1" dirty="0"/>
              <a:t>Note:</a:t>
            </a:r>
            <a:r>
              <a:rPr lang="en-US" sz="1400" dirty="0"/>
              <a:t> Tunneling and translation are for transitioning to native IPv6 and should only be used where needed. The goal should be native IPv6 communications from source to destination.</a:t>
            </a:r>
          </a:p>
        </p:txBody>
      </p:sp>
    </p:spTree>
    <p:extLst>
      <p:ext uri="{BB962C8B-B14F-4D97-AF65-F5344CB8AC3E}">
        <p14:creationId xmlns:p14="http://schemas.microsoft.com/office/powerpoint/2010/main" val="3543553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12.2 IPv6 Address Representation</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Representation</a:t>
            </a:r>
            <a:r>
              <a:rPr lang="en-US" dirty="0"/>
              <a:t/>
            </a:r>
            <a:br>
              <a:rPr lang="en-US" dirty="0"/>
            </a:br>
            <a:r>
              <a:rPr lang="en-US" sz="2400" dirty="0"/>
              <a:t>IPv6 Addressing Formats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4003184"/>
          </a:xfrm>
        </p:spPr>
        <p:txBody>
          <a:bodyPr/>
          <a:lstStyle/>
          <a:p>
            <a:pPr marL="342900" indent="-342900" algn="l">
              <a:buFont typeface="Arial" panose="020B0604020202020204" pitchFamily="34" charset="0"/>
              <a:buChar char="•"/>
            </a:pPr>
            <a:r>
              <a:rPr lang="en-US" sz="1600" dirty="0">
                <a:solidFill>
                  <a:schemeClr val="tx1"/>
                </a:solidFill>
              </a:rPr>
              <a:t>IPv6 addresses are 128 bits in length and written in hexadecimal.</a:t>
            </a:r>
          </a:p>
          <a:p>
            <a:pPr marL="342900" indent="-342900" algn="l">
              <a:buFont typeface="Arial" panose="020B0604020202020204" pitchFamily="34" charset="0"/>
              <a:buChar char="•"/>
            </a:pPr>
            <a:r>
              <a:rPr lang="en-US" sz="1600" dirty="0">
                <a:solidFill>
                  <a:schemeClr val="tx1"/>
                </a:solidFill>
              </a:rPr>
              <a:t>IPv6 addresses are not case-sensitive and can be written in either lowercase or uppercase.</a:t>
            </a:r>
          </a:p>
          <a:p>
            <a:pPr marL="342900" indent="-342900" algn="l">
              <a:buFont typeface="Arial" panose="020B0604020202020204" pitchFamily="34" charset="0"/>
              <a:buChar char="•"/>
            </a:pPr>
            <a:r>
              <a:rPr lang="en-US" sz="1600" dirty="0">
                <a:solidFill>
                  <a:schemeClr val="tx1"/>
                </a:solidFill>
              </a:rPr>
              <a:t>The preferred format for writing an IPv6 address is x:x:x:x:x:x:x:x, with each “x” consisting of four hexadecimal values.</a:t>
            </a:r>
          </a:p>
          <a:p>
            <a:pPr marL="342900" indent="-342900" algn="l">
              <a:buFont typeface="Arial" panose="020B0604020202020204" pitchFamily="34" charset="0"/>
              <a:buChar char="•"/>
            </a:pPr>
            <a:r>
              <a:rPr lang="en-US" sz="1600" dirty="0">
                <a:solidFill>
                  <a:schemeClr val="tx1"/>
                </a:solidFill>
              </a:rPr>
              <a:t>In IPv6, a hextet is the unofficial term used to refer to a segment of 16 bits, or four hexadecimal values.</a:t>
            </a:r>
          </a:p>
          <a:p>
            <a:pPr marL="342900" indent="-342900" algn="l">
              <a:buFont typeface="Arial" panose="020B0604020202020204" pitchFamily="34" charset="0"/>
              <a:buChar char="•"/>
            </a:pPr>
            <a:r>
              <a:rPr lang="en-US" sz="1600" dirty="0">
                <a:solidFill>
                  <a:schemeClr val="tx1"/>
                </a:solidFill>
              </a:rPr>
              <a:t>Examples of IPv6 addresses in the preferred format:</a:t>
            </a:r>
          </a:p>
          <a:p>
            <a:pPr marL="358775" lvl="4" indent="0">
              <a:buNone/>
            </a:pPr>
            <a:r>
              <a:rPr lang="pt-BR" sz="1600" dirty="0">
                <a:solidFill>
                  <a:schemeClr val="tx1"/>
                </a:solidFill>
                <a:latin typeface="Courier New" panose="02070309020205020404" pitchFamily="49" charset="0"/>
                <a:cs typeface="Courier New" panose="02070309020205020404" pitchFamily="49" charset="0"/>
              </a:rPr>
              <a:t>2001:0db8:0000:1111:0000:0000:0000:0200 </a:t>
            </a:r>
          </a:p>
          <a:p>
            <a:pPr marL="358775" lvl="4" indent="0">
              <a:buNone/>
            </a:pPr>
            <a:r>
              <a:rPr lang="pt-BR" sz="1600" dirty="0">
                <a:solidFill>
                  <a:schemeClr val="tx1"/>
                </a:solidFill>
                <a:latin typeface="Courier New" panose="02070309020205020404" pitchFamily="49" charset="0"/>
                <a:cs typeface="Courier New" panose="02070309020205020404" pitchFamily="49" charset="0"/>
              </a:rPr>
              <a:t>2001:0db8:0000:00a3:abcd:</a:t>
            </a:r>
            <a:r>
              <a:rPr lang="pt-BR" sz="1600" dirty="0">
                <a:latin typeface="Courier New" panose="02070309020205020404" pitchFamily="49" charset="0"/>
                <a:cs typeface="Courier New" panose="02070309020205020404" pitchFamily="49" charset="0"/>
              </a:rPr>
              <a:t>0</a:t>
            </a:r>
            <a:r>
              <a:rPr lang="pt-BR" sz="1600" dirty="0">
                <a:solidFill>
                  <a:schemeClr val="tx1"/>
                </a:solidFill>
                <a:latin typeface="Courier New" panose="02070309020205020404" pitchFamily="49" charset="0"/>
                <a:cs typeface="Courier New" panose="02070309020205020404" pitchFamily="49" charset="0"/>
              </a:rPr>
              <a:t>000:0000:1234 </a:t>
            </a:r>
            <a:endParaRPr lang="en-US" sz="1600" dirty="0">
              <a:solidFill>
                <a:schemeClr val="tx1"/>
              </a:solidFill>
              <a:latin typeface="Courier New" panose="02070309020205020404" pitchFamily="49" charset="0"/>
              <a:cs typeface="Courier New" panose="02070309020205020404" pitchFamily="49" charset="0"/>
            </a:endParaRPr>
          </a:p>
          <a:p>
            <a:pPr marL="342900" indent="-342900" algn="l">
              <a:buFont typeface="Arial" panose="020B0604020202020204" pitchFamily="34" charset="0"/>
              <a:buChar char="•"/>
            </a:pPr>
            <a:endParaRPr lang="en-US" sz="1800" dirty="0">
              <a:solidFill>
                <a:schemeClr val="tx1"/>
              </a:solidFill>
            </a:endParaRPr>
          </a:p>
          <a:p>
            <a:pPr marL="0" indent="0" algn="l"/>
            <a:endParaRPr lang="en-US" sz="1600" dirty="0">
              <a:solidFill>
                <a:schemeClr val="tx1"/>
              </a:solidFill>
            </a:endParaRPr>
          </a:p>
        </p:txBody>
      </p:sp>
    </p:spTree>
    <p:extLst>
      <p:ext uri="{BB962C8B-B14F-4D97-AF65-F5344CB8AC3E}">
        <p14:creationId xmlns:p14="http://schemas.microsoft.com/office/powerpoint/2010/main" val="120765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12 Planning Guide</a:t>
            </a:r>
          </a:p>
        </p:txBody>
      </p:sp>
      <p:sp>
        <p:nvSpPr>
          <p:cNvPr id="4099" name="Rectangle 34"/>
          <p:cNvSpPr>
            <a:spLocks noGrp="1" noChangeArrowheads="1"/>
          </p:cNvSpPr>
          <p:nvPr>
            <p:ph idx="1"/>
          </p:nvPr>
        </p:nvSpPr>
        <p:spPr>
          <a:xfrm>
            <a:off x="145357" y="808180"/>
            <a:ext cx="8461315" cy="3818904"/>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buFont typeface="Arial" panose="020B0604020202020204" pitchFamily="34" charset="0"/>
              <a:buChar char="•"/>
            </a:pPr>
            <a:r>
              <a:rPr lang="en-CA" dirty="0"/>
              <a:t>Information to help you become familiar with the module</a:t>
            </a:r>
          </a:p>
          <a:p>
            <a:pPr lvl="1">
              <a:buFont typeface="Arial" panose="020B0604020202020204" pitchFamily="34" charset="0"/>
              <a:buChar char="•"/>
            </a:pPr>
            <a:r>
              <a:rPr lang="en-CA" dirty="0"/>
              <a:t>Teaching aids</a:t>
            </a:r>
          </a:p>
          <a:p>
            <a:pPr>
              <a:buFont typeface="Arial" panose="020B0604020202020204" pitchFamily="34" charset="0"/>
              <a:buChar char="•"/>
            </a:pPr>
            <a:r>
              <a:rPr lang="en-CA" dirty="0"/>
              <a:t>Instructor Class Presentation</a:t>
            </a:r>
          </a:p>
          <a:p>
            <a:pPr lvl="1">
              <a:buFont typeface="Arial" panose="020B0604020202020204" pitchFamily="34" charset="0"/>
              <a:buChar char="•"/>
            </a:pPr>
            <a:r>
              <a:rPr lang="en-CA" dirty="0"/>
              <a:t>Optional slides that you can use in the classroom</a:t>
            </a:r>
          </a:p>
          <a:p>
            <a:pPr lvl="1">
              <a:buFont typeface="Arial" panose="020B0604020202020204" pitchFamily="34" charset="0"/>
              <a:buChar char="•"/>
            </a:pPr>
            <a:r>
              <a:rPr lang="en-CA" dirty="0"/>
              <a:t>Begins on slide # 12</a:t>
            </a:r>
          </a:p>
          <a:p>
            <a:pPr marL="142875" lvl="1" indent="0" algn="ctr">
              <a:buNone/>
            </a:pPr>
            <a:r>
              <a:rPr lang="en-CA" sz="1600" b="1" dirty="0"/>
              <a:t>      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Representation</a:t>
            </a:r>
            <a:r>
              <a:rPr lang="en-US" dirty="0"/>
              <a:t/>
            </a:r>
            <a:br>
              <a:rPr lang="en-US" dirty="0"/>
            </a:br>
            <a:r>
              <a:rPr lang="en-US" sz="2400" dirty="0"/>
              <a:t>Rule 1 – Omit Leading Zero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598726"/>
            <a:ext cx="7913516" cy="2895245"/>
          </a:xfrm>
        </p:spPr>
        <p:txBody>
          <a:bodyPr/>
          <a:lstStyle/>
          <a:p>
            <a:pPr marL="0" indent="0" algn="l"/>
            <a:r>
              <a:rPr lang="en-US" sz="1600" dirty="0">
                <a:solidFill>
                  <a:schemeClr val="tx1"/>
                </a:solidFill>
              </a:rPr>
              <a:t>The first rule to help reduce the notation of IPv6 addresses is to omit any leading 0s (zeros).</a:t>
            </a:r>
          </a:p>
          <a:p>
            <a:pPr marL="73085" lvl="1" indent="0">
              <a:buNone/>
            </a:pPr>
            <a:r>
              <a:rPr lang="en-US" sz="1600" b="1" dirty="0"/>
              <a:t>Examples:</a:t>
            </a:r>
          </a:p>
          <a:p>
            <a:pPr marL="285750" indent="-285750" algn="l">
              <a:buFont typeface="Arial" panose="020B0604020202020204" pitchFamily="34" charset="0"/>
              <a:buChar char="•"/>
            </a:pPr>
            <a:r>
              <a:rPr lang="en-US" sz="1600" dirty="0">
                <a:solidFill>
                  <a:schemeClr val="tx1"/>
                </a:solidFill>
              </a:rPr>
              <a:t>01ab can be represented as 1ab</a:t>
            </a:r>
          </a:p>
          <a:p>
            <a:pPr marL="285750" indent="-285750" algn="l">
              <a:buFont typeface="Arial" panose="020B0604020202020204" pitchFamily="34" charset="0"/>
              <a:buChar char="•"/>
            </a:pPr>
            <a:r>
              <a:rPr lang="en-US" sz="1600" dirty="0">
                <a:solidFill>
                  <a:schemeClr val="tx1"/>
                </a:solidFill>
              </a:rPr>
              <a:t>09f0 can be represented as 9f0</a:t>
            </a:r>
          </a:p>
          <a:p>
            <a:pPr marL="285750" indent="-285750" algn="l">
              <a:buFont typeface="Arial" panose="020B0604020202020204" pitchFamily="34" charset="0"/>
              <a:buChar char="•"/>
            </a:pPr>
            <a:r>
              <a:rPr lang="en-US" sz="1600" dirty="0">
                <a:solidFill>
                  <a:schemeClr val="tx1"/>
                </a:solidFill>
              </a:rPr>
              <a:t>0a00 can be represented as a00</a:t>
            </a:r>
          </a:p>
          <a:p>
            <a:pPr marL="285750" indent="-285750" algn="l">
              <a:buFont typeface="Arial" panose="020B0604020202020204" pitchFamily="34" charset="0"/>
              <a:buChar char="•"/>
            </a:pPr>
            <a:r>
              <a:rPr lang="en-US" sz="1600" dirty="0">
                <a:solidFill>
                  <a:schemeClr val="tx1"/>
                </a:solidFill>
              </a:rPr>
              <a:t>00ab can be represented as ab</a:t>
            </a:r>
          </a:p>
          <a:p>
            <a:pPr marL="285750" indent="-285750" algn="l">
              <a:buFont typeface="Arial" panose="020B0604020202020204" pitchFamily="34" charset="0"/>
              <a:buChar char="•"/>
            </a:pPr>
            <a:endParaRPr lang="en-US" sz="1600" dirty="0">
              <a:solidFill>
                <a:schemeClr val="tx1"/>
              </a:solidFill>
            </a:endParaRPr>
          </a:p>
          <a:p>
            <a:pPr marL="0" indent="0" algn="l"/>
            <a:r>
              <a:rPr lang="en-US" sz="1600" b="1" dirty="0">
                <a:solidFill>
                  <a:schemeClr val="tx1"/>
                </a:solidFill>
              </a:rPr>
              <a:t>Note</a:t>
            </a:r>
            <a:r>
              <a:rPr lang="en-US" sz="1600" dirty="0">
                <a:solidFill>
                  <a:schemeClr val="tx1"/>
                </a:solidFill>
              </a:rPr>
              <a:t>:</a:t>
            </a:r>
            <a:r>
              <a:rPr lang="en-US" sz="1600" b="1" dirty="0">
                <a:solidFill>
                  <a:schemeClr val="tx1"/>
                </a:solidFill>
              </a:rPr>
              <a:t> </a:t>
            </a:r>
            <a:r>
              <a:rPr lang="en-US" sz="1600" dirty="0">
                <a:solidFill>
                  <a:schemeClr val="tx1"/>
                </a:solidFill>
              </a:rPr>
              <a:t>This rule only applies to leading 0s, NOT to trailing 0s, otherwise the address would be ambiguous. </a:t>
            </a:r>
          </a:p>
          <a:p>
            <a:pPr marL="415985" lvl="1" indent="-342900">
              <a:buFont typeface="Arial" panose="020B0604020202020204" pitchFamily="34" charset="0"/>
              <a:buChar char="•"/>
            </a:pPr>
            <a:endParaRPr lang="en-US" sz="1200" dirty="0"/>
          </a:p>
          <a:p>
            <a:pPr marL="0" indent="0" algn="l"/>
            <a:endParaRPr lang="en-US" sz="1600" dirty="0">
              <a:solidFill>
                <a:schemeClr val="tx1"/>
              </a:solidFill>
            </a:endParaRPr>
          </a:p>
        </p:txBody>
      </p:sp>
      <p:graphicFrame>
        <p:nvGraphicFramePr>
          <p:cNvPr id="5" name="Content Placeholder 6">
            <a:extLst>
              <a:ext uri="{FF2B5EF4-FFF2-40B4-BE49-F238E27FC236}">
                <a16:creationId xmlns:a16="http://schemas.microsoft.com/office/drawing/2014/main" id="{8D418206-3EDF-4754-9AFB-FFEB638592BB}"/>
              </a:ext>
            </a:extLst>
          </p:cNvPr>
          <p:cNvGraphicFramePr>
            <a:graphicFrameLocks/>
          </p:cNvGraphicFramePr>
          <p:nvPr>
            <p:extLst>
              <p:ext uri="{D42A27DB-BD31-4B8C-83A1-F6EECF244321}">
                <p14:modId xmlns:p14="http://schemas.microsoft.com/office/powerpoint/2010/main" val="1700276989"/>
              </p:ext>
            </p:extLst>
          </p:nvPr>
        </p:nvGraphicFramePr>
        <p:xfrm>
          <a:off x="750745" y="3767534"/>
          <a:ext cx="6617097" cy="777240"/>
        </p:xfrm>
        <a:graphic>
          <a:graphicData uri="http://schemas.openxmlformats.org/drawingml/2006/table">
            <a:tbl>
              <a:tblPr firstRow="1" bandRow="1">
                <a:tableStyleId>{5C22544A-7EE6-4342-B048-85BDC9FD1C3A}</a:tableStyleId>
              </a:tblPr>
              <a:tblGrid>
                <a:gridCol w="1963127">
                  <a:extLst>
                    <a:ext uri="{9D8B030D-6E8A-4147-A177-3AD203B41FA5}">
                      <a16:colId xmlns:a16="http://schemas.microsoft.com/office/drawing/2014/main" val="3729139006"/>
                    </a:ext>
                  </a:extLst>
                </a:gridCol>
                <a:gridCol w="4653970">
                  <a:extLst>
                    <a:ext uri="{9D8B030D-6E8A-4147-A177-3AD203B41FA5}">
                      <a16:colId xmlns:a16="http://schemas.microsoft.com/office/drawing/2014/main" val="1988913492"/>
                    </a:ext>
                  </a:extLst>
                </a:gridCol>
              </a:tblGrid>
              <a:tr h="0">
                <a:tc>
                  <a:txBody>
                    <a:bodyPr/>
                    <a:lstStyle/>
                    <a:p>
                      <a:r>
                        <a:rPr lang="en-US" sz="1100" dirty="0"/>
                        <a:t>Type</a:t>
                      </a:r>
                    </a:p>
                  </a:txBody>
                  <a:tcPr/>
                </a:tc>
                <a:tc>
                  <a:txBody>
                    <a:bodyPr/>
                    <a:lstStyle/>
                    <a:p>
                      <a:r>
                        <a:rPr lang="en-US" sz="1100" dirty="0"/>
                        <a:t>Format</a:t>
                      </a:r>
                    </a:p>
                  </a:txBody>
                  <a:tcPr/>
                </a:tc>
                <a:extLst>
                  <a:ext uri="{0D108BD9-81ED-4DB2-BD59-A6C34878D82A}">
                    <a16:rowId xmlns:a16="http://schemas.microsoft.com/office/drawing/2014/main" val="2583676789"/>
                  </a:ext>
                </a:extLst>
              </a:tr>
              <a:tr h="0">
                <a:tc>
                  <a:txBody>
                    <a:bodyPr/>
                    <a:lstStyle/>
                    <a:p>
                      <a:r>
                        <a:rPr lang="en-US" sz="1100" dirty="0">
                          <a:solidFill>
                            <a:srgbClr val="000000"/>
                          </a:solidFill>
                        </a:rPr>
                        <a:t>Preferred</a:t>
                      </a:r>
                    </a:p>
                  </a:txBody>
                  <a:tcPr/>
                </a:tc>
                <a:tc>
                  <a:txBody>
                    <a:bodyPr/>
                    <a:lstStyle/>
                    <a:p>
                      <a:r>
                        <a:rPr lang="en-US" sz="1100" dirty="0"/>
                        <a:t>2001 : </a:t>
                      </a:r>
                      <a:r>
                        <a:rPr lang="en-US" sz="1100" b="1" dirty="0"/>
                        <a:t>0</a:t>
                      </a:r>
                      <a:r>
                        <a:rPr lang="en-US" sz="1100" dirty="0"/>
                        <a:t>db8 : </a:t>
                      </a:r>
                      <a:r>
                        <a:rPr lang="en-US" sz="1100" b="1" dirty="0"/>
                        <a:t>000</a:t>
                      </a:r>
                      <a:r>
                        <a:rPr lang="en-US" sz="1100" dirty="0"/>
                        <a:t>0 : 1111 : </a:t>
                      </a:r>
                      <a:r>
                        <a:rPr lang="en-US" sz="1100" b="1" dirty="0"/>
                        <a:t>000</a:t>
                      </a:r>
                      <a:r>
                        <a:rPr lang="en-US" sz="1100" dirty="0"/>
                        <a:t>0 : </a:t>
                      </a:r>
                      <a:r>
                        <a:rPr lang="en-US" sz="1100" b="1" dirty="0"/>
                        <a:t>000</a:t>
                      </a:r>
                      <a:r>
                        <a:rPr lang="en-US" sz="1100" dirty="0"/>
                        <a:t>0 : </a:t>
                      </a:r>
                      <a:r>
                        <a:rPr lang="en-US" sz="1100" b="1" dirty="0"/>
                        <a:t>000</a:t>
                      </a:r>
                      <a:r>
                        <a:rPr lang="en-US" sz="1100" dirty="0"/>
                        <a:t>0 : </a:t>
                      </a:r>
                      <a:r>
                        <a:rPr lang="en-US" sz="1100" b="1" dirty="0"/>
                        <a:t>0</a:t>
                      </a:r>
                      <a:r>
                        <a:rPr lang="en-US" sz="1100" dirty="0"/>
                        <a:t>200</a:t>
                      </a:r>
                      <a:endParaRPr lang="en-US" sz="1100" dirty="0">
                        <a:solidFill>
                          <a:srgbClr val="000000"/>
                        </a:solidFill>
                      </a:endParaRPr>
                    </a:p>
                  </a:txBody>
                  <a:tcPr/>
                </a:tc>
                <a:extLst>
                  <a:ext uri="{0D108BD9-81ED-4DB2-BD59-A6C34878D82A}">
                    <a16:rowId xmlns:a16="http://schemas.microsoft.com/office/drawing/2014/main" val="3849654457"/>
                  </a:ext>
                </a:extLst>
              </a:tr>
              <a:tr h="17090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No leading zeros</a:t>
                      </a:r>
                    </a:p>
                  </a:txBody>
                  <a:tcPr/>
                </a:tc>
                <a:tc>
                  <a:txBody>
                    <a:bodyPr/>
                    <a:lstStyle/>
                    <a:p>
                      <a:r>
                        <a:rPr lang="en-US" sz="1100" dirty="0"/>
                        <a:t>2001 : db8 : 0 : 1111 : 0 : 0 : 0 : 200</a:t>
                      </a:r>
                      <a:endParaRPr lang="en-US" sz="1100" dirty="0">
                        <a:solidFill>
                          <a:srgbClr val="000000"/>
                        </a:solidFill>
                      </a:endParaRP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4132638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Representation</a:t>
            </a:r>
            <a:r>
              <a:rPr lang="en-US" dirty="0"/>
              <a:t/>
            </a:r>
            <a:br>
              <a:rPr lang="en-US" dirty="0"/>
            </a:br>
            <a:r>
              <a:rPr lang="en-US" sz="2400" dirty="0"/>
              <a:t>Rule 2 – Double Colon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2399913"/>
          </a:xfrm>
        </p:spPr>
        <p:txBody>
          <a:bodyPr/>
          <a:lstStyle/>
          <a:p>
            <a:pPr marL="0" indent="0" algn="l"/>
            <a:r>
              <a:rPr lang="en-US" sz="1800" dirty="0">
                <a:solidFill>
                  <a:schemeClr val="tx1"/>
                </a:solidFill>
              </a:rPr>
              <a:t>A double colon (::) can replace any single, contiguous string of one or more 16-bit hextets consisting of all zeros. </a:t>
            </a:r>
          </a:p>
          <a:p>
            <a:pPr marL="0" indent="0" algn="l"/>
            <a:r>
              <a:rPr lang="en-US" sz="1600" b="1" dirty="0">
                <a:solidFill>
                  <a:schemeClr val="tx1"/>
                </a:solidFill>
              </a:rPr>
              <a:t>Example:</a:t>
            </a:r>
          </a:p>
          <a:p>
            <a:pPr marL="285750" indent="-285750" algn="l">
              <a:buFont typeface="Arial" panose="020B0604020202020204" pitchFamily="34" charset="0"/>
              <a:buChar char="•"/>
            </a:pPr>
            <a:r>
              <a:rPr lang="en-US" sz="1400" dirty="0">
                <a:solidFill>
                  <a:schemeClr val="tx1"/>
                </a:solidFill>
              </a:rPr>
              <a:t>2001:db8:cafe:1:0:0:0:1 (leading 0s omitted) could be represented as 2001:db8:cafe:1::1</a:t>
            </a:r>
          </a:p>
          <a:p>
            <a:pPr marL="0" indent="0" algn="l"/>
            <a:endParaRPr lang="en-US" sz="1600" dirty="0">
              <a:solidFill>
                <a:schemeClr val="tx1"/>
              </a:solidFill>
            </a:endParaRPr>
          </a:p>
          <a:p>
            <a:pPr marL="0" indent="0" algn="l"/>
            <a:r>
              <a:rPr lang="en-US" sz="1600" b="1" dirty="0">
                <a:solidFill>
                  <a:schemeClr val="tx1"/>
                </a:solidFill>
              </a:rPr>
              <a:t>Note</a:t>
            </a:r>
            <a:r>
              <a:rPr lang="en-US" sz="1600" dirty="0">
                <a:solidFill>
                  <a:schemeClr val="tx1"/>
                </a:solidFill>
              </a:rPr>
              <a:t>: </a:t>
            </a:r>
            <a:r>
              <a:rPr lang="en-US" sz="1400" dirty="0">
                <a:solidFill>
                  <a:schemeClr val="tx1"/>
                </a:solidFill>
              </a:rPr>
              <a:t>The double colon (::) can only be used once within an address, otherwise there would be more than one possible resulting address.</a:t>
            </a:r>
          </a:p>
          <a:p>
            <a:pPr marL="0" indent="0" algn="l"/>
            <a:endParaRPr lang="en-US" sz="1600" dirty="0">
              <a:solidFill>
                <a:schemeClr val="tx1"/>
              </a:solidFill>
            </a:endParaRPr>
          </a:p>
        </p:txBody>
      </p:sp>
      <p:graphicFrame>
        <p:nvGraphicFramePr>
          <p:cNvPr id="5" name="Content Placeholder 6">
            <a:extLst>
              <a:ext uri="{FF2B5EF4-FFF2-40B4-BE49-F238E27FC236}">
                <a16:creationId xmlns:a16="http://schemas.microsoft.com/office/drawing/2014/main" id="{8D418206-3EDF-4754-9AFB-FFEB638592BB}"/>
              </a:ext>
            </a:extLst>
          </p:cNvPr>
          <p:cNvGraphicFramePr>
            <a:graphicFrameLocks/>
          </p:cNvGraphicFramePr>
          <p:nvPr>
            <p:extLst>
              <p:ext uri="{D42A27DB-BD31-4B8C-83A1-F6EECF244321}">
                <p14:modId xmlns:p14="http://schemas.microsoft.com/office/powerpoint/2010/main" val="4119957027"/>
              </p:ext>
            </p:extLst>
          </p:nvPr>
        </p:nvGraphicFramePr>
        <p:xfrm>
          <a:off x="668858" y="3255332"/>
          <a:ext cx="6617097" cy="777240"/>
        </p:xfrm>
        <a:graphic>
          <a:graphicData uri="http://schemas.openxmlformats.org/drawingml/2006/table">
            <a:tbl>
              <a:tblPr firstRow="1" bandRow="1">
                <a:tableStyleId>{5C22544A-7EE6-4342-B048-85BDC9FD1C3A}</a:tableStyleId>
              </a:tblPr>
              <a:tblGrid>
                <a:gridCol w="1963127">
                  <a:extLst>
                    <a:ext uri="{9D8B030D-6E8A-4147-A177-3AD203B41FA5}">
                      <a16:colId xmlns:a16="http://schemas.microsoft.com/office/drawing/2014/main" val="3729139006"/>
                    </a:ext>
                  </a:extLst>
                </a:gridCol>
                <a:gridCol w="4653970">
                  <a:extLst>
                    <a:ext uri="{9D8B030D-6E8A-4147-A177-3AD203B41FA5}">
                      <a16:colId xmlns:a16="http://schemas.microsoft.com/office/drawing/2014/main" val="1988913492"/>
                    </a:ext>
                  </a:extLst>
                </a:gridCol>
              </a:tblGrid>
              <a:tr h="0">
                <a:tc>
                  <a:txBody>
                    <a:bodyPr/>
                    <a:lstStyle/>
                    <a:p>
                      <a:r>
                        <a:rPr lang="en-US" sz="1100" dirty="0"/>
                        <a:t>Type</a:t>
                      </a:r>
                    </a:p>
                  </a:txBody>
                  <a:tcPr/>
                </a:tc>
                <a:tc>
                  <a:txBody>
                    <a:bodyPr/>
                    <a:lstStyle/>
                    <a:p>
                      <a:r>
                        <a:rPr lang="en-US" sz="1100" dirty="0"/>
                        <a:t>Format</a:t>
                      </a:r>
                    </a:p>
                  </a:txBody>
                  <a:tcPr/>
                </a:tc>
                <a:extLst>
                  <a:ext uri="{0D108BD9-81ED-4DB2-BD59-A6C34878D82A}">
                    <a16:rowId xmlns:a16="http://schemas.microsoft.com/office/drawing/2014/main" val="2583676789"/>
                  </a:ext>
                </a:extLst>
              </a:tr>
              <a:tr h="0">
                <a:tc>
                  <a:txBody>
                    <a:bodyPr/>
                    <a:lstStyle/>
                    <a:p>
                      <a:r>
                        <a:rPr lang="en-US" sz="1100" dirty="0">
                          <a:solidFill>
                            <a:srgbClr val="000000"/>
                          </a:solidFill>
                        </a:rPr>
                        <a:t>Preferred</a:t>
                      </a:r>
                    </a:p>
                  </a:txBody>
                  <a:tcPr/>
                </a:tc>
                <a:tc>
                  <a:txBody>
                    <a:bodyPr/>
                    <a:lstStyle/>
                    <a:p>
                      <a:r>
                        <a:rPr lang="en-US" sz="1100" dirty="0"/>
                        <a:t>2001 : </a:t>
                      </a:r>
                      <a:r>
                        <a:rPr lang="en-US" sz="1100" b="1" dirty="0"/>
                        <a:t>0</a:t>
                      </a:r>
                      <a:r>
                        <a:rPr lang="en-US" sz="1100" dirty="0"/>
                        <a:t>db8 : </a:t>
                      </a:r>
                      <a:r>
                        <a:rPr lang="en-US" sz="1100" b="1" dirty="0"/>
                        <a:t>000</a:t>
                      </a:r>
                      <a:r>
                        <a:rPr lang="en-US" sz="1100" dirty="0"/>
                        <a:t>0 : 1111 : </a:t>
                      </a:r>
                      <a:r>
                        <a:rPr lang="en-US" sz="1100" b="1" dirty="0"/>
                        <a:t>0000</a:t>
                      </a:r>
                      <a:r>
                        <a:rPr lang="en-US" sz="1100" dirty="0"/>
                        <a:t> : </a:t>
                      </a:r>
                      <a:r>
                        <a:rPr lang="en-US" sz="1100" b="1" dirty="0"/>
                        <a:t>0000</a:t>
                      </a:r>
                      <a:r>
                        <a:rPr lang="en-US" sz="1100" dirty="0"/>
                        <a:t> : </a:t>
                      </a:r>
                      <a:r>
                        <a:rPr lang="en-US" sz="1100" b="1" dirty="0"/>
                        <a:t>0000</a:t>
                      </a:r>
                      <a:r>
                        <a:rPr lang="en-US" sz="1100" dirty="0"/>
                        <a:t> : </a:t>
                      </a:r>
                      <a:r>
                        <a:rPr lang="en-US" sz="1100" b="1" dirty="0"/>
                        <a:t>0</a:t>
                      </a:r>
                      <a:r>
                        <a:rPr lang="en-US" sz="1100" dirty="0"/>
                        <a:t>200</a:t>
                      </a:r>
                      <a:endParaRPr lang="en-US" sz="1100" dirty="0">
                        <a:solidFill>
                          <a:srgbClr val="000000"/>
                        </a:solidFill>
                      </a:endParaRPr>
                    </a:p>
                  </a:txBody>
                  <a:tcPr/>
                </a:tc>
                <a:extLst>
                  <a:ext uri="{0D108BD9-81ED-4DB2-BD59-A6C34878D82A}">
                    <a16:rowId xmlns:a16="http://schemas.microsoft.com/office/drawing/2014/main" val="3849654457"/>
                  </a:ext>
                </a:extLst>
              </a:tr>
              <a:tr h="17090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Compressed</a:t>
                      </a:r>
                    </a:p>
                  </a:txBody>
                  <a:tcPr/>
                </a:tc>
                <a:tc>
                  <a:txBody>
                    <a:bodyPr/>
                    <a:lstStyle/>
                    <a:p>
                      <a:r>
                        <a:rPr lang="en-US" sz="1100" dirty="0"/>
                        <a:t>2001:db8:0:1111::200</a:t>
                      </a:r>
                      <a:endParaRPr lang="en-US" sz="1100" dirty="0">
                        <a:solidFill>
                          <a:srgbClr val="000000"/>
                        </a:solidFill>
                      </a:endParaRP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105854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12.3 IPv6 Address Types</a:t>
            </a:r>
          </a:p>
        </p:txBody>
      </p:sp>
    </p:spTree>
    <p:custDataLst>
      <p:tags r:id="rId1"/>
    </p:custDataLst>
    <p:extLst>
      <p:ext uri="{BB962C8B-B14F-4D97-AF65-F5344CB8AC3E}">
        <p14:creationId xmlns:p14="http://schemas.microsoft.com/office/powerpoint/2010/main" val="473391011"/>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r>
              <a:rPr lang="en-US" dirty="0"/>
              <a:t/>
            </a:r>
            <a:br>
              <a:rPr lang="en-US" dirty="0"/>
            </a:br>
            <a:r>
              <a:rPr lang="en-US" sz="2400" dirty="0"/>
              <a:t>Unicast, Multicast, Anycast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280400" cy="3073400"/>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There are three broad categories of IPv6 addresses:</a:t>
            </a:r>
            <a:endParaRPr lang="en-US" sz="1500" dirty="0">
              <a:solidFill>
                <a:schemeClr val="tx1"/>
              </a:solidFill>
            </a:endParaRPr>
          </a:p>
          <a:p>
            <a:pPr marL="285750" indent="-285750" algn="l">
              <a:buFont typeface="Arial" panose="020B0604020202020204" pitchFamily="34" charset="0"/>
              <a:buChar char="•"/>
            </a:pPr>
            <a:r>
              <a:rPr lang="en-US" sz="1600" b="1" dirty="0">
                <a:solidFill>
                  <a:schemeClr val="tx1"/>
                </a:solidFill>
              </a:rPr>
              <a:t>Unicast</a:t>
            </a:r>
            <a:r>
              <a:rPr lang="en-US" sz="1600" dirty="0">
                <a:solidFill>
                  <a:schemeClr val="tx1"/>
                </a:solidFill>
              </a:rPr>
              <a:t> – Unicast uniquely identifies an interface on an IPv6-enabled device.</a:t>
            </a:r>
          </a:p>
          <a:p>
            <a:pPr marL="285750" indent="-285750" algn="l">
              <a:buFont typeface="Arial" panose="020B0604020202020204" pitchFamily="34" charset="0"/>
              <a:buChar char="•"/>
            </a:pPr>
            <a:r>
              <a:rPr lang="en-US" sz="1600" b="1" dirty="0">
                <a:solidFill>
                  <a:schemeClr val="tx1"/>
                </a:solidFill>
              </a:rPr>
              <a:t>Multicast</a:t>
            </a:r>
            <a:r>
              <a:rPr lang="en-US" sz="1600" dirty="0">
                <a:solidFill>
                  <a:schemeClr val="tx1"/>
                </a:solidFill>
              </a:rPr>
              <a:t> – Multicast is used to send a single IPv6 packet to multiple destinations.</a:t>
            </a:r>
          </a:p>
          <a:p>
            <a:pPr marL="285750" indent="-285750" algn="l">
              <a:buFont typeface="Arial" panose="020B0604020202020204" pitchFamily="34" charset="0"/>
              <a:buChar char="•"/>
            </a:pPr>
            <a:r>
              <a:rPr lang="en-US" sz="1600" b="1" dirty="0">
                <a:solidFill>
                  <a:schemeClr val="tx1"/>
                </a:solidFill>
              </a:rPr>
              <a:t>Anycast</a:t>
            </a:r>
            <a:r>
              <a:rPr lang="en-US" sz="1600" dirty="0">
                <a:solidFill>
                  <a:schemeClr val="tx1"/>
                </a:solidFill>
              </a:rPr>
              <a:t> – This is any IPv6 unicast address that can be assigned to multiple devices. A packet sent to an anycast address is routed to the nearest device having that address.</a:t>
            </a:r>
          </a:p>
          <a:p>
            <a:pPr marL="285750" indent="-285750" algn="l">
              <a:buFont typeface="Arial" panose="020B0604020202020204" pitchFamily="34" charset="0"/>
              <a:buChar char="•"/>
            </a:pPr>
            <a:endParaRPr lang="en-US" sz="1600" dirty="0">
              <a:solidFill>
                <a:schemeClr val="tx1"/>
              </a:solidFill>
            </a:endParaRPr>
          </a:p>
          <a:p>
            <a:pPr marL="0" indent="0" algn="l"/>
            <a:r>
              <a:rPr lang="en-US" sz="1600" b="1" dirty="0">
                <a:solidFill>
                  <a:schemeClr val="tx1"/>
                </a:solidFill>
              </a:rPr>
              <a:t>Note</a:t>
            </a:r>
            <a:r>
              <a:rPr lang="en-US" sz="1600" dirty="0">
                <a:solidFill>
                  <a:schemeClr val="tx1"/>
                </a:solidFill>
              </a:rPr>
              <a:t>: Unlike IPv4, IPv6 does not have a broadcast address. However, there is an IPv6 all-nodes multicast address that essentially gives the same result.</a:t>
            </a:r>
          </a:p>
          <a:p>
            <a:pPr marL="489010" lvl="2" indent="-342900">
              <a:buFont typeface="Arial" panose="020B0604020202020204" pitchFamily="34" charset="0"/>
              <a:buChar char="•"/>
            </a:pPr>
            <a:endParaRPr lang="en-US" sz="200" dirty="0"/>
          </a:p>
          <a:p>
            <a:pPr marL="342900" indent="-342900" algn="l">
              <a:buFont typeface="Arial" panose="020B0604020202020204" pitchFamily="34" charset="0"/>
              <a:buChar char="•"/>
            </a:pPr>
            <a:endParaRPr lang="en-US" sz="1600" dirty="0">
              <a:solidFill>
                <a:schemeClr val="tx1"/>
              </a:solidFill>
            </a:endParaRPr>
          </a:p>
          <a:p>
            <a:pPr marL="0" indent="0" algn="l"/>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spTree>
    <p:extLst>
      <p:ext uri="{BB962C8B-B14F-4D97-AF65-F5344CB8AC3E}">
        <p14:creationId xmlns:p14="http://schemas.microsoft.com/office/powerpoint/2010/main" val="156796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r>
              <a:rPr lang="en-US" dirty="0"/>
              <a:t/>
            </a:r>
            <a:br>
              <a:rPr lang="en-US" dirty="0"/>
            </a:br>
            <a:r>
              <a:rPr lang="en-US" sz="2400" dirty="0"/>
              <a:t>IPv6 Prefix Length</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280400" cy="1312365"/>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Prefix length is represented in slash notation and is used to indicate the network portion of an IPv6 address.</a:t>
            </a:r>
          </a:p>
          <a:p>
            <a:pPr marL="0" indent="0" algn="l" defTabSz="684213" fontAlgn="base">
              <a:spcBef>
                <a:spcPts val="600"/>
              </a:spcBef>
              <a:spcAft>
                <a:spcPts val="600"/>
              </a:spcAft>
              <a:buClr>
                <a:schemeClr val="tx2"/>
              </a:buClr>
              <a:buSzPct val="90000"/>
            </a:pPr>
            <a:r>
              <a:rPr lang="en-US" sz="1600" dirty="0">
                <a:solidFill>
                  <a:schemeClr val="tx1"/>
                </a:solidFill>
              </a:rPr>
              <a:t>The IPv6 prefix length can range from 0 to 128. The recommended IPv6 prefix length for LANs and most other types of networks is /64.</a:t>
            </a:r>
            <a:endParaRPr lang="en-US" sz="1500" dirty="0">
              <a:solidFill>
                <a:schemeClr val="tx1"/>
              </a:solidFill>
            </a:endParaRPr>
          </a:p>
          <a:p>
            <a:pPr marL="489010" lvl="2" indent="-342900">
              <a:buFont typeface="Arial" panose="020B0604020202020204" pitchFamily="34" charset="0"/>
              <a:buChar char="•"/>
            </a:pPr>
            <a:endParaRPr lang="en-US" sz="200" dirty="0"/>
          </a:p>
          <a:p>
            <a:pPr marL="342900" indent="-342900" algn="l">
              <a:buFont typeface="Arial" panose="020B0604020202020204" pitchFamily="34" charset="0"/>
              <a:buChar char="•"/>
            </a:pPr>
            <a:endParaRPr lang="en-US" sz="1600" dirty="0">
              <a:solidFill>
                <a:schemeClr val="tx1"/>
              </a:solidFill>
            </a:endParaRPr>
          </a:p>
          <a:p>
            <a:pPr marL="0" indent="0" algn="l"/>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pic>
        <p:nvPicPr>
          <p:cNvPr id="2" name="Picture 1">
            <a:extLst>
              <a:ext uri="{FF2B5EF4-FFF2-40B4-BE49-F238E27FC236}">
                <a16:creationId xmlns:a16="http://schemas.microsoft.com/office/drawing/2014/main" id="{38711CFE-EFE8-4AEF-8D4D-DB7AA12D84C7}"/>
              </a:ext>
            </a:extLst>
          </p:cNvPr>
          <p:cNvPicPr>
            <a:picLocks noChangeAspect="1"/>
          </p:cNvPicPr>
          <p:nvPr/>
        </p:nvPicPr>
        <p:blipFill>
          <a:blip r:embed="rId3"/>
          <a:stretch>
            <a:fillRect/>
          </a:stretch>
        </p:blipFill>
        <p:spPr>
          <a:xfrm>
            <a:off x="1937923" y="2190466"/>
            <a:ext cx="4469641" cy="1727696"/>
          </a:xfrm>
          <a:prstGeom prst="rect">
            <a:avLst/>
          </a:prstGeom>
        </p:spPr>
      </p:pic>
      <p:sp>
        <p:nvSpPr>
          <p:cNvPr id="4" name="TextBox 3">
            <a:extLst>
              <a:ext uri="{FF2B5EF4-FFF2-40B4-BE49-F238E27FC236}">
                <a16:creationId xmlns:a16="http://schemas.microsoft.com/office/drawing/2014/main" id="{C051A667-EF42-442E-A708-9DFBA630D846}"/>
              </a:ext>
            </a:extLst>
          </p:cNvPr>
          <p:cNvSpPr txBox="1"/>
          <p:nvPr/>
        </p:nvSpPr>
        <p:spPr>
          <a:xfrm>
            <a:off x="431799" y="3952755"/>
            <a:ext cx="7990305" cy="738664"/>
          </a:xfrm>
          <a:prstGeom prst="rect">
            <a:avLst/>
          </a:prstGeom>
          <a:noFill/>
        </p:spPr>
        <p:txBody>
          <a:bodyPr wrap="square" rtlCol="0">
            <a:spAutoFit/>
          </a:bodyPr>
          <a:lstStyle/>
          <a:p>
            <a:r>
              <a:rPr lang="en-US" sz="1400" b="1" dirty="0"/>
              <a:t>Note</a:t>
            </a:r>
            <a:r>
              <a:rPr lang="en-US" sz="1400" dirty="0"/>
              <a:t>: It is strongly recommended to use a 64-bit Interface ID for most networks. This is because stateless address autoconfiguration (SLAAC) uses 64 bits for the Interface ID. It also makes subnetting easier to create and manage</a:t>
            </a:r>
            <a:r>
              <a:rPr lang="en-US" sz="1200" dirty="0"/>
              <a:t>.</a:t>
            </a:r>
          </a:p>
        </p:txBody>
      </p:sp>
    </p:spTree>
    <p:extLst>
      <p:ext uri="{BB962C8B-B14F-4D97-AF65-F5344CB8AC3E}">
        <p14:creationId xmlns:p14="http://schemas.microsoft.com/office/powerpoint/2010/main" val="2320096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r>
              <a:rPr lang="en-US" dirty="0"/>
              <a:t/>
            </a:r>
            <a:br>
              <a:rPr lang="en-US" dirty="0"/>
            </a:br>
            <a:r>
              <a:rPr lang="en-US" sz="2400" dirty="0"/>
              <a:t>Types of IPv6 Unicast Addresses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4741333" cy="3550598"/>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Unlike IPv4 devices that have only a single address, IPv6 addresses typically have two unicast addresses:</a:t>
            </a:r>
            <a:endParaRPr lang="en-US" sz="1500" dirty="0">
              <a:solidFill>
                <a:schemeClr val="tx1"/>
              </a:solidFill>
            </a:endParaRPr>
          </a:p>
          <a:p>
            <a:pPr marL="489010" lvl="2" indent="-342900">
              <a:buFont typeface="Arial" panose="020B0604020202020204" pitchFamily="34" charset="0"/>
              <a:buChar char="•"/>
            </a:pPr>
            <a:endParaRPr lang="en-US" sz="200" dirty="0"/>
          </a:p>
          <a:p>
            <a:pPr marL="342900" indent="-342900" algn="l">
              <a:buFont typeface="Arial" panose="020B0604020202020204" pitchFamily="34" charset="0"/>
              <a:buChar char="•"/>
            </a:pPr>
            <a:r>
              <a:rPr lang="en-US" sz="1600" b="1" dirty="0">
                <a:solidFill>
                  <a:schemeClr val="tx1"/>
                </a:solidFill>
              </a:rPr>
              <a:t>Global Unicast Address (GUA) </a:t>
            </a:r>
            <a:r>
              <a:rPr lang="en-US" sz="1600" dirty="0">
                <a:solidFill>
                  <a:schemeClr val="tx1"/>
                </a:solidFill>
              </a:rPr>
              <a:t>– This is similar to a public IPv4 address. These are globally unique, internet-routable addresses.</a:t>
            </a:r>
          </a:p>
          <a:p>
            <a:pPr marL="342900" indent="-342900" algn="l">
              <a:buFont typeface="Arial" panose="020B0604020202020204" pitchFamily="34" charset="0"/>
              <a:buChar char="•"/>
            </a:pPr>
            <a:r>
              <a:rPr lang="en-US" sz="1600" b="1" dirty="0">
                <a:solidFill>
                  <a:schemeClr val="tx1"/>
                </a:solidFill>
              </a:rPr>
              <a:t>Link-local Address (LLA) </a:t>
            </a:r>
            <a:r>
              <a:rPr lang="en-US" sz="1600" dirty="0">
                <a:solidFill>
                  <a:schemeClr val="tx1"/>
                </a:solidFill>
              </a:rPr>
              <a:t>- Required for every IPv6-enabled device and used to communicate with other devices on the same local link. LLAs are not routable and are confined to a single link. </a:t>
            </a:r>
          </a:p>
          <a:p>
            <a:pPr marL="0" indent="0" algn="l"/>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pic>
        <p:nvPicPr>
          <p:cNvPr id="5" name="Picture 4">
            <a:extLst>
              <a:ext uri="{FF2B5EF4-FFF2-40B4-BE49-F238E27FC236}">
                <a16:creationId xmlns:a16="http://schemas.microsoft.com/office/drawing/2014/main" id="{CF1BE6E4-8308-4A7B-92AC-81146B461F10}"/>
              </a:ext>
            </a:extLst>
          </p:cNvPr>
          <p:cNvPicPr>
            <a:picLocks noChangeAspect="1"/>
          </p:cNvPicPr>
          <p:nvPr/>
        </p:nvPicPr>
        <p:blipFill>
          <a:blip r:embed="rId3"/>
          <a:stretch>
            <a:fillRect/>
          </a:stretch>
        </p:blipFill>
        <p:spPr>
          <a:xfrm>
            <a:off x="5291666" y="675564"/>
            <a:ext cx="3528847" cy="2982036"/>
          </a:xfrm>
          <a:prstGeom prst="rect">
            <a:avLst/>
          </a:prstGeom>
        </p:spPr>
      </p:pic>
    </p:spTree>
    <p:extLst>
      <p:ext uri="{BB962C8B-B14F-4D97-AF65-F5344CB8AC3E}">
        <p14:creationId xmlns:p14="http://schemas.microsoft.com/office/powerpoint/2010/main" val="2916484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r>
              <a:rPr lang="en-US" dirty="0"/>
              <a:t/>
            </a:r>
            <a:br>
              <a:rPr lang="en-US" dirty="0"/>
            </a:br>
            <a:r>
              <a:rPr lang="en-US" sz="2400" dirty="0"/>
              <a:t>A Note About the Unique Local Address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857250"/>
            <a:ext cx="7913688" cy="2690789"/>
          </a:xfrm>
        </p:spPr>
        <p:txBody>
          <a:bodyPr/>
          <a:lstStyle/>
          <a:p>
            <a:pPr marL="0" indent="0" algn="l" defTabSz="684213" fontAlgn="base">
              <a:spcBef>
                <a:spcPts val="600"/>
              </a:spcBef>
              <a:spcAft>
                <a:spcPts val="600"/>
              </a:spcAft>
              <a:buClr>
                <a:schemeClr val="tx2"/>
              </a:buClr>
              <a:buSzPct val="90000"/>
            </a:pPr>
            <a:r>
              <a:rPr lang="en-US" sz="1800" dirty="0">
                <a:solidFill>
                  <a:schemeClr val="tx1"/>
                </a:solidFill>
              </a:rPr>
              <a:t>The IPv6 unique local addresses (range fc00::/7 to fdff::/7) have some similarity to RFC 1918 private addresses for IPv4, but there are significant differences:</a:t>
            </a:r>
          </a:p>
          <a:p>
            <a:pPr marL="285750" indent="-285750" algn="l">
              <a:buFont typeface="Arial" panose="020B0604020202020204" pitchFamily="34" charset="0"/>
              <a:buChar char="•"/>
            </a:pPr>
            <a:r>
              <a:rPr lang="en-US" sz="1600" dirty="0">
                <a:solidFill>
                  <a:schemeClr val="tx1"/>
                </a:solidFill>
              </a:rPr>
              <a:t>Unique local addresses are used for local addressing within a site or between a limited number of sites.</a:t>
            </a:r>
          </a:p>
          <a:p>
            <a:pPr marL="285750" indent="-285750" algn="l">
              <a:buFont typeface="Arial" panose="020B0604020202020204" pitchFamily="34" charset="0"/>
              <a:buChar char="•"/>
            </a:pPr>
            <a:r>
              <a:rPr lang="en-US" sz="1600" dirty="0">
                <a:solidFill>
                  <a:schemeClr val="tx1"/>
                </a:solidFill>
              </a:rPr>
              <a:t>Unique local addresses can be used for devices that will never need to access another network.</a:t>
            </a:r>
          </a:p>
          <a:p>
            <a:pPr marL="285750" indent="-285750" algn="l">
              <a:buFont typeface="Arial" panose="020B0604020202020204" pitchFamily="34" charset="0"/>
              <a:buChar char="•"/>
            </a:pPr>
            <a:r>
              <a:rPr lang="en-US" sz="1600" dirty="0">
                <a:solidFill>
                  <a:schemeClr val="tx1"/>
                </a:solidFill>
              </a:rPr>
              <a:t>Unique local addresses are not globally routed or translated to a global IPv6 address.</a:t>
            </a:r>
          </a:p>
          <a:p>
            <a:pPr marL="0" indent="0" algn="l"/>
            <a:endParaRPr lang="en-US" sz="18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sp>
        <p:nvSpPr>
          <p:cNvPr id="2" name="TextBox 1">
            <a:extLst>
              <a:ext uri="{FF2B5EF4-FFF2-40B4-BE49-F238E27FC236}">
                <a16:creationId xmlns:a16="http://schemas.microsoft.com/office/drawing/2014/main" id="{B2231FF7-40C5-41A9-B1B2-B932B5944E05}"/>
              </a:ext>
            </a:extLst>
          </p:cNvPr>
          <p:cNvSpPr txBox="1"/>
          <p:nvPr/>
        </p:nvSpPr>
        <p:spPr>
          <a:xfrm>
            <a:off x="566383" y="3673452"/>
            <a:ext cx="7779105" cy="830997"/>
          </a:xfrm>
          <a:prstGeom prst="rect">
            <a:avLst/>
          </a:prstGeom>
          <a:noFill/>
        </p:spPr>
        <p:txBody>
          <a:bodyPr wrap="square" rtlCol="0">
            <a:spAutoFit/>
          </a:bodyPr>
          <a:lstStyle/>
          <a:p>
            <a:r>
              <a:rPr lang="en-US" sz="1600" b="1" dirty="0"/>
              <a:t>Note</a:t>
            </a:r>
            <a:r>
              <a:rPr lang="en-US" sz="1600" dirty="0"/>
              <a:t>: Many sites use the private nature of RFC 1918 addresses to attempt to secure or hide their network from potential security risks. This was never the intended use of ULAs. </a:t>
            </a:r>
          </a:p>
        </p:txBody>
      </p:sp>
    </p:spTree>
    <p:extLst>
      <p:ext uri="{BB962C8B-B14F-4D97-AF65-F5344CB8AC3E}">
        <p14:creationId xmlns:p14="http://schemas.microsoft.com/office/powerpoint/2010/main" val="318200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r>
              <a:rPr lang="en-US" dirty="0"/>
              <a:t/>
            </a:r>
            <a:br>
              <a:rPr lang="en-US" dirty="0"/>
            </a:br>
            <a:r>
              <a:rPr lang="en-US" sz="2400" dirty="0"/>
              <a:t>IPv6 GUA</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7913688" cy="1653559"/>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IPv6 global unicast addresses (GUAs) are globally unique and routable on the IPv6 internet.</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chemeClr val="tx1"/>
                </a:solidFill>
              </a:rPr>
              <a:t>Currently, only GUAs with the first three bits of 001 or 2000::/3 are being assigned.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chemeClr val="tx1"/>
                </a:solidFill>
              </a:rPr>
              <a:t>Currently available GUAs begins with a decimal 2 or a 3 (This is only 1/8th of the total available IPv6 address space).</a:t>
            </a:r>
          </a:p>
          <a:p>
            <a:pPr marL="342900" indent="-342900" algn="l">
              <a:buFont typeface="Arial" panose="020B0604020202020204" pitchFamily="34" charset="0"/>
              <a:buChar char="•"/>
            </a:pPr>
            <a:endParaRPr lang="en-US" sz="1600" dirty="0">
              <a:solidFill>
                <a:schemeClr val="tx1"/>
              </a:solidFill>
            </a:endParaRPr>
          </a:p>
        </p:txBody>
      </p:sp>
      <p:pic>
        <p:nvPicPr>
          <p:cNvPr id="4" name="Picture 3">
            <a:extLst>
              <a:ext uri="{FF2B5EF4-FFF2-40B4-BE49-F238E27FC236}">
                <a16:creationId xmlns:a16="http://schemas.microsoft.com/office/drawing/2014/main" id="{89D2C171-6C4F-462E-8801-77898CB37193}"/>
              </a:ext>
            </a:extLst>
          </p:cNvPr>
          <p:cNvPicPr>
            <a:picLocks noChangeAspect="1"/>
          </p:cNvPicPr>
          <p:nvPr/>
        </p:nvPicPr>
        <p:blipFill>
          <a:blip r:embed="rId3"/>
          <a:stretch>
            <a:fillRect/>
          </a:stretch>
        </p:blipFill>
        <p:spPr>
          <a:xfrm>
            <a:off x="1528667" y="2756848"/>
            <a:ext cx="5097321" cy="1793094"/>
          </a:xfrm>
          <a:prstGeom prst="rect">
            <a:avLst/>
          </a:prstGeom>
        </p:spPr>
      </p:pic>
    </p:spTree>
    <p:extLst>
      <p:ext uri="{BB962C8B-B14F-4D97-AF65-F5344CB8AC3E}">
        <p14:creationId xmlns:p14="http://schemas.microsoft.com/office/powerpoint/2010/main" val="302415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r>
              <a:rPr lang="en-US" dirty="0"/>
              <a:t/>
            </a:r>
            <a:br>
              <a:rPr lang="en-US" dirty="0"/>
            </a:br>
            <a:r>
              <a:rPr lang="en-US" sz="2400" dirty="0"/>
              <a:t>IPv6 GUA Structure</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382733" y="555789"/>
            <a:ext cx="7913688" cy="3066433"/>
          </a:xfrm>
        </p:spPr>
        <p:txBody>
          <a:bodyPr/>
          <a:lstStyle/>
          <a:p>
            <a:pPr marL="0" indent="0" algn="l" defTabSz="684213" fontAlgn="base">
              <a:spcBef>
                <a:spcPts val="600"/>
              </a:spcBef>
              <a:spcAft>
                <a:spcPts val="600"/>
              </a:spcAft>
              <a:buClr>
                <a:schemeClr val="tx2"/>
              </a:buClr>
              <a:buSzPct val="90000"/>
            </a:pPr>
            <a:r>
              <a:rPr lang="en-US" sz="1600" b="1" dirty="0">
                <a:solidFill>
                  <a:srgbClr val="000000"/>
                </a:solidFill>
              </a:rPr>
              <a:t>Global Routing Prefix:</a:t>
            </a:r>
          </a:p>
          <a:p>
            <a:pPr lvl="1">
              <a:lnSpc>
                <a:spcPct val="100000"/>
              </a:lnSpc>
              <a:spcBef>
                <a:spcPts val="300"/>
              </a:spcBef>
              <a:spcAft>
                <a:spcPts val="300"/>
              </a:spcAft>
              <a:buSzPct val="90000"/>
            </a:pPr>
            <a:r>
              <a:rPr lang="en-US" sz="1600" dirty="0">
                <a:solidFill>
                  <a:srgbClr val="000000"/>
                </a:solidFill>
              </a:rPr>
              <a:t>The global routing prefix is the prefix, or network, portion of the address that is assigned by the provider, such as an ISP, to a customer or site. The global routing prefix will vary depending on ISP policies.</a:t>
            </a:r>
          </a:p>
          <a:p>
            <a:pPr marL="0" indent="0" algn="l" defTabSz="684213" fontAlgn="base">
              <a:spcBef>
                <a:spcPts val="600"/>
              </a:spcBef>
              <a:spcAft>
                <a:spcPts val="600"/>
              </a:spcAft>
              <a:buClr>
                <a:schemeClr val="tx2"/>
              </a:buClr>
              <a:buSzPct val="90000"/>
            </a:pPr>
            <a:r>
              <a:rPr lang="en-US" sz="1600" b="1" dirty="0">
                <a:solidFill>
                  <a:srgbClr val="000000"/>
                </a:solidFill>
              </a:rPr>
              <a:t>Subnet ID:</a:t>
            </a:r>
          </a:p>
          <a:p>
            <a:pPr lvl="1">
              <a:lnSpc>
                <a:spcPct val="100000"/>
              </a:lnSpc>
              <a:spcBef>
                <a:spcPts val="300"/>
              </a:spcBef>
              <a:spcAft>
                <a:spcPts val="300"/>
              </a:spcAft>
              <a:buSzPct val="90000"/>
            </a:pPr>
            <a:r>
              <a:rPr lang="en-US" sz="1600" dirty="0">
                <a:solidFill>
                  <a:srgbClr val="000000"/>
                </a:solidFill>
              </a:rPr>
              <a:t>The Subnet ID field is the area between the Global Routing Prefix and the Interface ID. The Subnet ID is used by an organization to identify subnets within its site.</a:t>
            </a:r>
          </a:p>
          <a:p>
            <a:pPr marL="0" indent="0" algn="l" defTabSz="684213" fontAlgn="base">
              <a:spcBef>
                <a:spcPts val="600"/>
              </a:spcBef>
              <a:spcAft>
                <a:spcPts val="600"/>
              </a:spcAft>
              <a:buClr>
                <a:schemeClr val="tx2"/>
              </a:buClr>
              <a:buSzPct val="90000"/>
            </a:pPr>
            <a:r>
              <a:rPr lang="en-US" sz="1600" b="1" dirty="0">
                <a:solidFill>
                  <a:srgbClr val="000000"/>
                </a:solidFill>
              </a:rPr>
              <a:t>Interface ID:</a:t>
            </a:r>
          </a:p>
          <a:p>
            <a:pPr lvl="1">
              <a:lnSpc>
                <a:spcPct val="100000"/>
              </a:lnSpc>
              <a:spcBef>
                <a:spcPts val="300"/>
              </a:spcBef>
              <a:spcAft>
                <a:spcPts val="300"/>
              </a:spcAft>
              <a:buSzPct val="90000"/>
            </a:pPr>
            <a:r>
              <a:rPr lang="en-US" sz="1600" dirty="0">
                <a:solidFill>
                  <a:srgbClr val="000000"/>
                </a:solidFill>
              </a:rPr>
              <a:t>The IPv6 interface ID is equivalent to the host portion of an IPv4 address. It is strongly recommended that in most cases /64 subnets should be used, which creates a 64-bit interface ID. </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600" dirty="0">
              <a:solidFill>
                <a:srgbClr val="000000"/>
              </a:solidFill>
            </a:endParaRPr>
          </a:p>
        </p:txBody>
      </p:sp>
      <p:sp>
        <p:nvSpPr>
          <p:cNvPr id="2" name="TextBox 1">
            <a:extLst>
              <a:ext uri="{FF2B5EF4-FFF2-40B4-BE49-F238E27FC236}">
                <a16:creationId xmlns:a16="http://schemas.microsoft.com/office/drawing/2014/main" id="{FC68A82F-60E8-4147-8B2F-E378272C665E}"/>
              </a:ext>
            </a:extLst>
          </p:cNvPr>
          <p:cNvSpPr txBox="1"/>
          <p:nvPr/>
        </p:nvSpPr>
        <p:spPr>
          <a:xfrm>
            <a:off x="431799" y="4178011"/>
            <a:ext cx="7815555" cy="461665"/>
          </a:xfrm>
          <a:prstGeom prst="rect">
            <a:avLst/>
          </a:prstGeom>
          <a:noFill/>
        </p:spPr>
        <p:txBody>
          <a:bodyPr wrap="square" rtlCol="0">
            <a:spAutoFit/>
          </a:bodyPr>
          <a:lstStyle/>
          <a:p>
            <a:r>
              <a:rPr lang="en-US" sz="1200" b="1" dirty="0"/>
              <a:t>Note</a:t>
            </a:r>
            <a:r>
              <a:rPr lang="en-US" sz="1200" dirty="0"/>
              <a:t>: IPv6 allows the all-0s and all-1s host addresses can be assigned to a device. The all-0s address is reserved as a Subnet-Router anycast address, and should be assigned only to routers.</a:t>
            </a:r>
          </a:p>
        </p:txBody>
      </p:sp>
    </p:spTree>
    <p:extLst>
      <p:ext uri="{BB962C8B-B14F-4D97-AF65-F5344CB8AC3E}">
        <p14:creationId xmlns:p14="http://schemas.microsoft.com/office/powerpoint/2010/main" val="339264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r>
              <a:rPr lang="en-US" dirty="0"/>
              <a:t/>
            </a:r>
            <a:br>
              <a:rPr lang="en-US" dirty="0"/>
            </a:br>
            <a:r>
              <a:rPr lang="en-US" sz="2400" dirty="0"/>
              <a:t>IPv6 LLA</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504424" y="819502"/>
            <a:ext cx="8135151" cy="2214177"/>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An IPv6 link-local address (LLA) enables a device to communicate with other IPv6-enabled devices on the same link and only on that link (subnet).</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rgbClr val="000000"/>
                </a:solidFill>
              </a:rPr>
              <a:t>Packets with a source or destination LLA cannot be routed.</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rgbClr val="000000"/>
                </a:solidFill>
              </a:rPr>
              <a:t>Every IPv6-enabled network interface must have an LLA.</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rgbClr val="000000"/>
                </a:solidFill>
              </a:rPr>
              <a:t>If an LLA is not configured manually on an interface, the device will automatically create one.</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rgbClr val="000000"/>
                </a:solidFill>
              </a:rPr>
              <a:t>IPv6 LLAs are in the fe80::/10 range.</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233BF2F6-9976-4706-A856-94F952BD6655}"/>
              </a:ext>
            </a:extLst>
          </p:cNvPr>
          <p:cNvPicPr>
            <a:picLocks noChangeAspect="1"/>
          </p:cNvPicPr>
          <p:nvPr/>
        </p:nvPicPr>
        <p:blipFill>
          <a:blip r:embed="rId3"/>
          <a:stretch>
            <a:fillRect/>
          </a:stretch>
        </p:blipFill>
        <p:spPr>
          <a:xfrm>
            <a:off x="1793289" y="3121345"/>
            <a:ext cx="4838608" cy="1585762"/>
          </a:xfrm>
          <a:prstGeom prst="rect">
            <a:avLst/>
          </a:prstGeom>
        </p:spPr>
      </p:pic>
    </p:spTree>
    <p:extLst>
      <p:ext uri="{BB962C8B-B14F-4D97-AF65-F5344CB8AC3E}">
        <p14:creationId xmlns:p14="http://schemas.microsoft.com/office/powerpoint/2010/main" val="1311721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12.4 GUA and LLA Static Configuration</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GUA and LLA Static Configuration</a:t>
            </a:r>
            <a:r>
              <a:rPr lang="en-US" dirty="0"/>
              <a:t/>
            </a:r>
            <a:br>
              <a:rPr lang="en-US" dirty="0"/>
            </a:br>
            <a:r>
              <a:rPr lang="en-US" sz="2400" dirty="0"/>
              <a:t>Static GUA Configuration on a Router</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135151" cy="2064285"/>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Most IPv6 configuration and verification commands in the Cisco IOS are similar to their IPv4 counterparts. In many cases, the only difference is the use of </a:t>
            </a:r>
            <a:r>
              <a:rPr lang="en-US" sz="1600" b="1" dirty="0">
                <a:solidFill>
                  <a:srgbClr val="000000"/>
                </a:solidFill>
              </a:rPr>
              <a:t>ipv6</a:t>
            </a:r>
            <a:r>
              <a:rPr lang="en-US" sz="1600" dirty="0">
                <a:solidFill>
                  <a:srgbClr val="000000"/>
                </a:solidFill>
              </a:rPr>
              <a:t> in place of </a:t>
            </a:r>
            <a:r>
              <a:rPr lang="en-US" sz="1600" b="1" dirty="0">
                <a:solidFill>
                  <a:srgbClr val="000000"/>
                </a:solidFill>
              </a:rPr>
              <a:t>ip</a:t>
            </a:r>
            <a:r>
              <a:rPr lang="en-US" sz="1600" dirty="0">
                <a:solidFill>
                  <a:srgbClr val="000000"/>
                </a:solidFill>
              </a:rPr>
              <a:t> within the commands.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command to configure an IPv6 GUA on an interface is: </a:t>
            </a:r>
            <a:r>
              <a:rPr lang="en-US" sz="1600" b="1" dirty="0">
                <a:solidFill>
                  <a:srgbClr val="000000"/>
                </a:solidFill>
              </a:rPr>
              <a:t>ipv6 address</a:t>
            </a:r>
            <a:r>
              <a:rPr lang="en-US" sz="1600" dirty="0">
                <a:solidFill>
                  <a:srgbClr val="000000"/>
                </a:solidFill>
              </a:rPr>
              <a:t> </a:t>
            </a:r>
            <a:r>
              <a:rPr lang="en-US" sz="1600" i="1" dirty="0">
                <a:solidFill>
                  <a:srgbClr val="000000"/>
                </a:solidFill>
              </a:rPr>
              <a:t>ipv6-address/prefix-length.</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example shows commands to configure a GUA on the G0/0/0 interface on R1:</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8" name="Rectangle 2">
            <a:extLst>
              <a:ext uri="{FF2B5EF4-FFF2-40B4-BE49-F238E27FC236}">
                <a16:creationId xmlns:a16="http://schemas.microsoft.com/office/drawing/2014/main" id="{4855BE97-77D7-4D00-9761-F371C2A2434E}"/>
              </a:ext>
            </a:extLst>
          </p:cNvPr>
          <p:cNvSpPr>
            <a:spLocks noChangeArrowheads="1"/>
          </p:cNvSpPr>
          <p:nvPr/>
        </p:nvSpPr>
        <p:spPr bwMode="auto">
          <a:xfrm>
            <a:off x="1798864" y="3249227"/>
            <a:ext cx="4747759" cy="707886"/>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interface gigabitethernet 0/0/0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ipv6 address 2001:db8:acad:1::1/64</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no shutdown</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exit</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820190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GUA and LLA Static Configuration</a:t>
            </a:r>
            <a:r>
              <a:rPr lang="en-US" dirty="0"/>
              <a:t/>
            </a:r>
            <a:br>
              <a:rPr lang="en-US" dirty="0"/>
            </a:br>
            <a:r>
              <a:rPr lang="en-US" sz="2400" dirty="0"/>
              <a:t>Static GUA Configuration on a Windows Host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3474375" cy="2256790"/>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Manually configuring the IPv6 address on a host is similar to configuring an IPv4 address.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GUA or LLA of the router interface can be used as the default gateway. Best practice is to use the LLA.</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4" name="TextBox 3">
            <a:extLst>
              <a:ext uri="{FF2B5EF4-FFF2-40B4-BE49-F238E27FC236}">
                <a16:creationId xmlns:a16="http://schemas.microsoft.com/office/drawing/2014/main" id="{6A528590-4F2F-4C75-AAF1-01FE9ADDA800}"/>
              </a:ext>
            </a:extLst>
          </p:cNvPr>
          <p:cNvSpPr txBox="1"/>
          <p:nvPr/>
        </p:nvSpPr>
        <p:spPr>
          <a:xfrm>
            <a:off x="431799" y="3595055"/>
            <a:ext cx="3474375" cy="738664"/>
          </a:xfrm>
          <a:prstGeom prst="rect">
            <a:avLst/>
          </a:prstGeom>
          <a:noFill/>
        </p:spPr>
        <p:txBody>
          <a:bodyPr wrap="square" rtlCol="0">
            <a:spAutoFit/>
          </a:bodyPr>
          <a:lstStyle/>
          <a:p>
            <a:r>
              <a:rPr lang="en-US" sz="1400" b="1" dirty="0">
                <a:solidFill>
                  <a:srgbClr val="000000"/>
                </a:solidFill>
              </a:rPr>
              <a:t>Note</a:t>
            </a:r>
            <a:r>
              <a:rPr lang="en-US" sz="1400" dirty="0">
                <a:solidFill>
                  <a:srgbClr val="000000"/>
                </a:solidFill>
              </a:rPr>
              <a:t>: When DHCPv6 or SLAAC is used, the LLA of the router will automatically be specified as the default gateway address.</a:t>
            </a:r>
          </a:p>
        </p:txBody>
      </p:sp>
      <p:pic>
        <p:nvPicPr>
          <p:cNvPr id="2" name="Picture 1">
            <a:extLst>
              <a:ext uri="{FF2B5EF4-FFF2-40B4-BE49-F238E27FC236}">
                <a16:creationId xmlns:a16="http://schemas.microsoft.com/office/drawing/2014/main" id="{2CFFDA62-B00A-4541-A999-09D57E536332}"/>
              </a:ext>
            </a:extLst>
          </p:cNvPr>
          <p:cNvPicPr>
            <a:picLocks noChangeAspect="1"/>
          </p:cNvPicPr>
          <p:nvPr/>
        </p:nvPicPr>
        <p:blipFill>
          <a:blip r:embed="rId3"/>
          <a:stretch>
            <a:fillRect/>
          </a:stretch>
        </p:blipFill>
        <p:spPr>
          <a:xfrm>
            <a:off x="4362172" y="922607"/>
            <a:ext cx="4151513" cy="3501906"/>
          </a:xfrm>
          <a:prstGeom prst="rect">
            <a:avLst/>
          </a:prstGeom>
        </p:spPr>
      </p:pic>
    </p:spTree>
    <p:extLst>
      <p:ext uri="{BB962C8B-B14F-4D97-AF65-F5344CB8AC3E}">
        <p14:creationId xmlns:p14="http://schemas.microsoft.com/office/powerpoint/2010/main" val="2167041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GUA and LLA Static Configuration</a:t>
            </a:r>
            <a:r>
              <a:rPr lang="en-US" dirty="0"/>
              <a:t/>
            </a:r>
            <a:br>
              <a:rPr lang="en-US" dirty="0"/>
            </a:br>
            <a:r>
              <a:rPr lang="en-US" sz="2400" dirty="0"/>
              <a:t>Static GUA Configuration of a Link-Local Unicast Address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7753412" cy="1841314"/>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Configuring the LLA manually lets you create an address that is recognizable and easier to remember.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LLAs can be configured manually using the </a:t>
            </a:r>
            <a:r>
              <a:rPr lang="en-US" sz="1600" b="1" dirty="0">
                <a:solidFill>
                  <a:srgbClr val="000000"/>
                </a:solidFill>
              </a:rPr>
              <a:t>ipv6 address</a:t>
            </a:r>
            <a:r>
              <a:rPr lang="en-US" sz="1600" dirty="0">
                <a:solidFill>
                  <a:srgbClr val="000000"/>
                </a:solidFill>
              </a:rPr>
              <a:t> </a:t>
            </a:r>
            <a:r>
              <a:rPr lang="en-US" sz="1600" i="1" dirty="0">
                <a:solidFill>
                  <a:srgbClr val="000000"/>
                </a:solidFill>
              </a:rPr>
              <a:t>ipv6-link-local-address</a:t>
            </a:r>
            <a:r>
              <a:rPr lang="en-US" sz="1600" dirty="0">
                <a:solidFill>
                  <a:srgbClr val="000000"/>
                </a:solidFill>
              </a:rPr>
              <a:t> </a:t>
            </a:r>
            <a:r>
              <a:rPr lang="en-US" sz="1600" b="1" dirty="0">
                <a:solidFill>
                  <a:srgbClr val="000000"/>
                </a:solidFill>
              </a:rPr>
              <a:t>link-local</a:t>
            </a:r>
            <a:r>
              <a:rPr lang="en-US" sz="1600" dirty="0">
                <a:solidFill>
                  <a:srgbClr val="000000"/>
                </a:solidFill>
              </a:rPr>
              <a:t> command.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example shows commands to configure a LLA on the G0/0/0 interface on R1</a:t>
            </a: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7" name="Rectangle 2">
            <a:extLst>
              <a:ext uri="{FF2B5EF4-FFF2-40B4-BE49-F238E27FC236}">
                <a16:creationId xmlns:a16="http://schemas.microsoft.com/office/drawing/2014/main" id="{2B5222D8-7C54-4682-A886-0C1FFB40FC91}"/>
              </a:ext>
            </a:extLst>
          </p:cNvPr>
          <p:cNvSpPr>
            <a:spLocks noChangeArrowheads="1"/>
          </p:cNvSpPr>
          <p:nvPr/>
        </p:nvSpPr>
        <p:spPr bwMode="auto">
          <a:xfrm>
            <a:off x="834500" y="2876365"/>
            <a:ext cx="4747759" cy="707886"/>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interface gigabitethernet 0/0/0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ipv6 address fe80::1:1 link-local</a:t>
            </a:r>
            <a:endPar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no shutdown</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exit</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p:txBody>
      </p:sp>
      <p:sp>
        <p:nvSpPr>
          <p:cNvPr id="8" name="TextBox 7">
            <a:extLst>
              <a:ext uri="{FF2B5EF4-FFF2-40B4-BE49-F238E27FC236}">
                <a16:creationId xmlns:a16="http://schemas.microsoft.com/office/drawing/2014/main" id="{3ED60E2F-2940-40F7-A61E-96AFF1D091E3}"/>
              </a:ext>
            </a:extLst>
          </p:cNvPr>
          <p:cNvSpPr txBox="1"/>
          <p:nvPr/>
        </p:nvSpPr>
        <p:spPr>
          <a:xfrm>
            <a:off x="794790" y="3838049"/>
            <a:ext cx="6755908" cy="738664"/>
          </a:xfrm>
          <a:prstGeom prst="rect">
            <a:avLst/>
          </a:prstGeom>
          <a:noFill/>
        </p:spPr>
        <p:txBody>
          <a:bodyPr wrap="square" rtlCol="0">
            <a:spAutoFit/>
          </a:bodyPr>
          <a:lstStyle/>
          <a:p>
            <a:r>
              <a:rPr lang="en-US" sz="1400" b="1" dirty="0">
                <a:solidFill>
                  <a:srgbClr val="000000"/>
                </a:solidFill>
              </a:rPr>
              <a:t>Note</a:t>
            </a:r>
            <a:r>
              <a:rPr lang="en-US" sz="1400" dirty="0">
                <a:solidFill>
                  <a:srgbClr val="000000"/>
                </a:solidFill>
              </a:rPr>
              <a:t>: The same LLA can be configured on each link as long as it is unique on that link. Common practice is to create a different LLA on each interface of the router to make it easy to identify the router and the specific interface.</a:t>
            </a:r>
          </a:p>
        </p:txBody>
      </p:sp>
    </p:spTree>
    <p:extLst>
      <p:ext uri="{BB962C8B-B14F-4D97-AF65-F5344CB8AC3E}">
        <p14:creationId xmlns:p14="http://schemas.microsoft.com/office/powerpoint/2010/main" val="62602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12.5 Dynamic Addressing for IPv6 GUAs</a:t>
            </a:r>
          </a:p>
        </p:txBody>
      </p:sp>
    </p:spTree>
    <p:custDataLst>
      <p:tags r:id="rId1"/>
    </p:custDataLst>
    <p:extLst>
      <p:ext uri="{BB962C8B-B14F-4D97-AF65-F5344CB8AC3E}">
        <p14:creationId xmlns:p14="http://schemas.microsoft.com/office/powerpoint/2010/main" val="3878077811"/>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r>
              <a:rPr lang="en-US" dirty="0"/>
              <a:t/>
            </a:r>
            <a:br>
              <a:rPr lang="en-US" dirty="0"/>
            </a:br>
            <a:r>
              <a:rPr lang="en-US" sz="2400" dirty="0"/>
              <a:t>RS and RA Messages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731837"/>
            <a:ext cx="8135151" cy="356103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Devices obtain GUA addresses dynamically through Internet Control Message Protocol version 6 (ICMPv6) messages.</a:t>
            </a:r>
          </a:p>
          <a:p>
            <a:pPr lvl="1">
              <a:lnSpc>
                <a:spcPct val="100000"/>
              </a:lnSpc>
              <a:spcBef>
                <a:spcPts val="300"/>
              </a:spcBef>
              <a:spcAft>
                <a:spcPts val="300"/>
              </a:spcAft>
              <a:buSzPct val="90000"/>
            </a:pPr>
            <a:r>
              <a:rPr lang="en-US" sz="1600" dirty="0">
                <a:solidFill>
                  <a:srgbClr val="000000"/>
                </a:solidFill>
              </a:rPr>
              <a:t>Router Solicitation (RS) messages are sent by host devices to discover IPv6 routers</a:t>
            </a:r>
          </a:p>
          <a:p>
            <a:pPr lvl="1">
              <a:lnSpc>
                <a:spcPct val="100000"/>
              </a:lnSpc>
              <a:spcBef>
                <a:spcPts val="300"/>
              </a:spcBef>
              <a:spcAft>
                <a:spcPts val="300"/>
              </a:spcAft>
              <a:buSzPct val="90000"/>
            </a:pPr>
            <a:r>
              <a:rPr lang="en-US" sz="1600" dirty="0">
                <a:solidFill>
                  <a:srgbClr val="000000"/>
                </a:solidFill>
              </a:rPr>
              <a:t>Router Advertisement (RA) messages are sent by routers to inform hosts on how to obtain an IPv6 GUA and provide useful network information such as:</a:t>
            </a:r>
          </a:p>
          <a:p>
            <a:pPr lvl="2">
              <a:lnSpc>
                <a:spcPct val="100000"/>
              </a:lnSpc>
              <a:spcBef>
                <a:spcPts val="300"/>
              </a:spcBef>
              <a:spcAft>
                <a:spcPts val="300"/>
              </a:spcAft>
              <a:buSzPct val="90000"/>
            </a:pPr>
            <a:r>
              <a:rPr lang="en-US" sz="1600" dirty="0">
                <a:solidFill>
                  <a:srgbClr val="000000"/>
                </a:solidFill>
              </a:rPr>
              <a:t>Network prefix and prefix length</a:t>
            </a:r>
          </a:p>
          <a:p>
            <a:pPr lvl="2">
              <a:lnSpc>
                <a:spcPct val="100000"/>
              </a:lnSpc>
              <a:spcBef>
                <a:spcPts val="300"/>
              </a:spcBef>
              <a:spcAft>
                <a:spcPts val="300"/>
              </a:spcAft>
              <a:buSzPct val="90000"/>
            </a:pPr>
            <a:r>
              <a:rPr lang="en-US" sz="1600" dirty="0">
                <a:solidFill>
                  <a:srgbClr val="000000"/>
                </a:solidFill>
              </a:rPr>
              <a:t>Default gateway address</a:t>
            </a:r>
          </a:p>
          <a:p>
            <a:pPr lvl="2">
              <a:lnSpc>
                <a:spcPct val="100000"/>
              </a:lnSpc>
              <a:spcBef>
                <a:spcPts val="300"/>
              </a:spcBef>
              <a:spcAft>
                <a:spcPts val="300"/>
              </a:spcAft>
              <a:buSzPct val="90000"/>
            </a:pPr>
            <a:r>
              <a:rPr lang="en-US" sz="1600" dirty="0">
                <a:solidFill>
                  <a:srgbClr val="000000"/>
                </a:solidFill>
              </a:rPr>
              <a:t>DNS addresses and domain name</a:t>
            </a:r>
          </a:p>
          <a:p>
            <a:pPr lvl="1">
              <a:lnSpc>
                <a:spcPct val="100000"/>
              </a:lnSpc>
              <a:spcBef>
                <a:spcPts val="300"/>
              </a:spcBef>
              <a:spcAft>
                <a:spcPts val="300"/>
              </a:spcAft>
              <a:buSzPct val="90000"/>
            </a:pPr>
            <a:r>
              <a:rPr lang="en-US" sz="1600" dirty="0">
                <a:solidFill>
                  <a:srgbClr val="000000"/>
                </a:solidFill>
              </a:rPr>
              <a:t>The RA can provide three methods for configuring an IPv6 GUA :</a:t>
            </a:r>
          </a:p>
          <a:p>
            <a:pPr lvl="2">
              <a:lnSpc>
                <a:spcPct val="100000"/>
              </a:lnSpc>
              <a:spcBef>
                <a:spcPts val="300"/>
              </a:spcBef>
              <a:spcAft>
                <a:spcPts val="300"/>
              </a:spcAft>
              <a:buSzPct val="90000"/>
            </a:pPr>
            <a:r>
              <a:rPr lang="en-US" sz="1600" dirty="0">
                <a:solidFill>
                  <a:srgbClr val="000000"/>
                </a:solidFill>
              </a:rPr>
              <a:t>SLAAC</a:t>
            </a:r>
          </a:p>
          <a:p>
            <a:pPr lvl="2">
              <a:lnSpc>
                <a:spcPct val="100000"/>
              </a:lnSpc>
              <a:spcBef>
                <a:spcPts val="300"/>
              </a:spcBef>
              <a:spcAft>
                <a:spcPts val="300"/>
              </a:spcAft>
              <a:buSzPct val="90000"/>
            </a:pPr>
            <a:r>
              <a:rPr lang="en-US" sz="1600" dirty="0">
                <a:solidFill>
                  <a:srgbClr val="000000"/>
                </a:solidFill>
              </a:rPr>
              <a:t>SLAAC with stateless DHCPv6 server</a:t>
            </a:r>
          </a:p>
          <a:p>
            <a:pPr lvl="2">
              <a:lnSpc>
                <a:spcPct val="100000"/>
              </a:lnSpc>
              <a:spcBef>
                <a:spcPts val="300"/>
              </a:spcBef>
              <a:spcAft>
                <a:spcPts val="300"/>
              </a:spcAft>
              <a:buSzPct val="90000"/>
            </a:pPr>
            <a:r>
              <a:rPr lang="en-US" sz="1600" dirty="0">
                <a:solidFill>
                  <a:srgbClr val="000000"/>
                </a:solidFill>
              </a:rPr>
              <a:t>Stateful DHCPv6 (no SLAAC)</a:t>
            </a:r>
          </a:p>
          <a:p>
            <a:pPr lvl="1">
              <a:lnSpc>
                <a:spcPct val="100000"/>
              </a:lnSpc>
              <a:spcBef>
                <a:spcPts val="300"/>
              </a:spcBef>
              <a:spcAft>
                <a:spcPts val="300"/>
              </a:spcAft>
              <a:buSzPct val="90000"/>
            </a:pPr>
            <a:endParaRPr lang="en-US"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284770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r>
              <a:rPr lang="en-US" dirty="0"/>
              <a:t/>
            </a:r>
            <a:br>
              <a:rPr lang="en-US" dirty="0"/>
            </a:br>
            <a:r>
              <a:rPr lang="en-US" sz="2400" dirty="0"/>
              <a:t>Method 1: SLAAC</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8135151" cy="1654884"/>
          </a:xfrm>
        </p:spPr>
        <p:txBody>
          <a:bodyPr/>
          <a:lstStyle/>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SLAAC allows a device to configure a GUA without the services of DHCPv6. </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Devices obtain the necessary information to configure a GUA from the ICMPv6 RA messages of the local router.</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prefix is provided by the RA and the device uses either the EUI-64 or random generation method to create an interface ID.</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785A69E3-A7F8-4358-A22F-56AA5CCA3457}"/>
              </a:ext>
            </a:extLst>
          </p:cNvPr>
          <p:cNvPicPr>
            <a:picLocks noChangeAspect="1"/>
          </p:cNvPicPr>
          <p:nvPr/>
        </p:nvPicPr>
        <p:blipFill>
          <a:blip r:embed="rId3"/>
          <a:stretch>
            <a:fillRect/>
          </a:stretch>
        </p:blipFill>
        <p:spPr>
          <a:xfrm>
            <a:off x="1660124" y="2849792"/>
            <a:ext cx="5061211" cy="1716763"/>
          </a:xfrm>
          <a:prstGeom prst="rect">
            <a:avLst/>
          </a:prstGeom>
        </p:spPr>
      </p:pic>
    </p:spTree>
    <p:extLst>
      <p:ext uri="{BB962C8B-B14F-4D97-AF65-F5344CB8AC3E}">
        <p14:creationId xmlns:p14="http://schemas.microsoft.com/office/powerpoint/2010/main" val="3401488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r>
              <a:rPr lang="en-US" dirty="0"/>
              <a:t/>
            </a:r>
            <a:br>
              <a:rPr lang="en-US" dirty="0"/>
            </a:br>
            <a:r>
              <a:rPr lang="en-US" sz="2400" dirty="0"/>
              <a:t>Method 2: SLAAC and Stateless DHCP</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8135151" cy="2403472"/>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An RA can instruct a device to use both SLAAC and stateless DHCPv6. </a:t>
            </a:r>
          </a:p>
          <a:p>
            <a:pPr marL="0" indent="0" algn="l" defTabSz="684213" fontAlgn="base">
              <a:spcBef>
                <a:spcPts val="600"/>
              </a:spcBef>
              <a:spcAft>
                <a:spcPts val="600"/>
              </a:spcAft>
              <a:buClr>
                <a:schemeClr val="tx2"/>
              </a:buClr>
              <a:buSzPct val="90000"/>
            </a:pPr>
            <a:r>
              <a:rPr lang="en-US" sz="1600" dirty="0">
                <a:solidFill>
                  <a:srgbClr val="000000"/>
                </a:solidFill>
              </a:rPr>
              <a:t>The RA message suggests devices use the following:</a:t>
            </a:r>
          </a:p>
          <a:p>
            <a:pPr marL="315973" lvl="2">
              <a:spcAft>
                <a:spcPts val="600"/>
              </a:spcAft>
              <a:buSzPct val="90000"/>
              <a:buFont typeface="Arial" panose="020B0604020202020204" pitchFamily="34" charset="0"/>
              <a:buChar char="•"/>
            </a:pPr>
            <a:r>
              <a:rPr lang="en-US" sz="1600" dirty="0">
                <a:solidFill>
                  <a:srgbClr val="000000"/>
                </a:solidFill>
              </a:rPr>
              <a:t>SLAAC to create its own IPv6 GUA</a:t>
            </a:r>
          </a:p>
          <a:p>
            <a:pPr marL="315973" lvl="2">
              <a:spcAft>
                <a:spcPts val="600"/>
              </a:spcAft>
              <a:buSzPct val="90000"/>
              <a:buFont typeface="Arial" panose="020B0604020202020204" pitchFamily="34" charset="0"/>
              <a:buChar char="•"/>
            </a:pPr>
            <a:r>
              <a:rPr lang="en-US" sz="1600" dirty="0">
                <a:solidFill>
                  <a:srgbClr val="000000"/>
                </a:solidFill>
              </a:rPr>
              <a:t>The router LLA, which is the RA source IPv6 address, as the default gateway address</a:t>
            </a:r>
          </a:p>
          <a:p>
            <a:pPr marL="315973" lvl="2">
              <a:spcAft>
                <a:spcPts val="600"/>
              </a:spcAft>
              <a:buSzPct val="90000"/>
              <a:buFont typeface="Arial" panose="020B0604020202020204" pitchFamily="34" charset="0"/>
              <a:buChar char="•"/>
            </a:pPr>
            <a:r>
              <a:rPr lang="en-US" sz="1600" dirty="0">
                <a:solidFill>
                  <a:srgbClr val="000000"/>
                </a:solidFill>
              </a:rPr>
              <a:t>A stateless DHCPv6 server to obtain other information such as a DNS server address and a domain name</a:t>
            </a:r>
          </a:p>
          <a:p>
            <a:pPr marL="242948" lvl="1" indent="-169863">
              <a:spcAft>
                <a:spcPts val="600"/>
              </a:spcAft>
              <a:buSzPct val="90000"/>
              <a:buFont typeface="Arial" panose="020B0604020202020204" pitchFamily="34" charset="0"/>
              <a:buChar char="•"/>
            </a:pPr>
            <a:endParaRPr lang="en-US" sz="8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E9473035-7613-4908-A09B-92FC6C06B34D}"/>
              </a:ext>
            </a:extLst>
          </p:cNvPr>
          <p:cNvPicPr>
            <a:picLocks noChangeAspect="1"/>
          </p:cNvPicPr>
          <p:nvPr/>
        </p:nvPicPr>
        <p:blipFill>
          <a:blip r:embed="rId3"/>
          <a:stretch>
            <a:fillRect/>
          </a:stretch>
        </p:blipFill>
        <p:spPr>
          <a:xfrm>
            <a:off x="2426068" y="3438523"/>
            <a:ext cx="3613209" cy="1560006"/>
          </a:xfrm>
          <a:prstGeom prst="rect">
            <a:avLst/>
          </a:prstGeom>
        </p:spPr>
      </p:pic>
    </p:spTree>
    <p:extLst>
      <p:ext uri="{BB962C8B-B14F-4D97-AF65-F5344CB8AC3E}">
        <p14:creationId xmlns:p14="http://schemas.microsoft.com/office/powerpoint/2010/main" val="1276294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r>
              <a:rPr lang="en-US" dirty="0"/>
              <a:t/>
            </a:r>
            <a:br>
              <a:rPr lang="en-US" dirty="0"/>
            </a:br>
            <a:r>
              <a:rPr lang="en-US" sz="2400" dirty="0"/>
              <a:t>Method 3: Stateful DHCPv6</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23333" y="620784"/>
            <a:ext cx="8135151" cy="2630416"/>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An RA can instruct a device to use stateful DHCPv6 only.</a:t>
            </a:r>
          </a:p>
          <a:p>
            <a:pPr marL="0" indent="0" algn="l" defTabSz="684213" fontAlgn="base">
              <a:spcBef>
                <a:spcPts val="600"/>
              </a:spcBef>
              <a:spcAft>
                <a:spcPts val="600"/>
              </a:spcAft>
              <a:buClr>
                <a:schemeClr val="tx2"/>
              </a:buClr>
              <a:buSzPct val="90000"/>
            </a:pPr>
            <a:r>
              <a:rPr lang="en-US" sz="1600" dirty="0">
                <a:solidFill>
                  <a:srgbClr val="000000"/>
                </a:solidFill>
              </a:rPr>
              <a:t>Stateful DHCPv6 is similar to DHCP for IPv4. A device can automatically receive a GUA, prefix length, and the addresses of DNS servers from a stateful DHCPv6 server.</a:t>
            </a:r>
          </a:p>
          <a:p>
            <a:pPr marL="0" indent="0" algn="l" defTabSz="684213" fontAlgn="base">
              <a:spcBef>
                <a:spcPts val="600"/>
              </a:spcBef>
              <a:spcAft>
                <a:spcPts val="600"/>
              </a:spcAft>
              <a:buClr>
                <a:schemeClr val="tx2"/>
              </a:buClr>
              <a:buSzPct val="90000"/>
            </a:pPr>
            <a:r>
              <a:rPr lang="en-US" sz="1600" dirty="0">
                <a:solidFill>
                  <a:srgbClr val="000000"/>
                </a:solidFill>
              </a:rPr>
              <a:t>The RA message suggests devices use the following:</a:t>
            </a:r>
          </a:p>
          <a:p>
            <a:pPr marL="315973" lvl="2">
              <a:spcAft>
                <a:spcPts val="600"/>
              </a:spcAft>
              <a:buSzPct val="90000"/>
              <a:buFont typeface="Arial" panose="020B0604020202020204" pitchFamily="34" charset="0"/>
              <a:buChar char="•"/>
            </a:pPr>
            <a:r>
              <a:rPr lang="en-US" sz="1600" dirty="0">
                <a:solidFill>
                  <a:srgbClr val="000000"/>
                </a:solidFill>
              </a:rPr>
              <a:t>The router LLA, which is the RA source IPv6 address, for the default gateway address.</a:t>
            </a:r>
          </a:p>
          <a:p>
            <a:pPr marL="315973" lvl="2">
              <a:spcAft>
                <a:spcPts val="600"/>
              </a:spcAft>
              <a:buSzPct val="90000"/>
              <a:buFont typeface="Arial" panose="020B0604020202020204" pitchFamily="34" charset="0"/>
              <a:buChar char="•"/>
            </a:pPr>
            <a:r>
              <a:rPr lang="en-US" sz="1600" dirty="0">
                <a:solidFill>
                  <a:srgbClr val="000000"/>
                </a:solidFill>
              </a:rPr>
              <a:t>A stateful DHCPv6 server to obtain a GUA, DNS server address, domain name and other necessary information.</a:t>
            </a:r>
          </a:p>
        </p:txBody>
      </p:sp>
      <p:pic>
        <p:nvPicPr>
          <p:cNvPr id="7" name="Picture 6">
            <a:extLst>
              <a:ext uri="{FF2B5EF4-FFF2-40B4-BE49-F238E27FC236}">
                <a16:creationId xmlns:a16="http://schemas.microsoft.com/office/drawing/2014/main" id="{A530BE2A-E711-4139-BAE5-9E0C41986889}"/>
              </a:ext>
            </a:extLst>
          </p:cNvPr>
          <p:cNvPicPr>
            <a:picLocks noChangeAspect="1"/>
          </p:cNvPicPr>
          <p:nvPr/>
        </p:nvPicPr>
        <p:blipFill>
          <a:blip r:embed="rId3"/>
          <a:stretch>
            <a:fillRect/>
          </a:stretch>
        </p:blipFill>
        <p:spPr>
          <a:xfrm>
            <a:off x="2155135" y="3404657"/>
            <a:ext cx="3613209" cy="1560006"/>
          </a:xfrm>
          <a:prstGeom prst="rect">
            <a:avLst/>
          </a:prstGeom>
        </p:spPr>
      </p:pic>
    </p:spTree>
    <p:extLst>
      <p:ext uri="{BB962C8B-B14F-4D97-AF65-F5344CB8AC3E}">
        <p14:creationId xmlns:p14="http://schemas.microsoft.com/office/powerpoint/2010/main" val="85737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r>
              <a:rPr lang="en-US" dirty="0"/>
              <a:t/>
            </a:r>
            <a:br>
              <a:rPr lang="en-US" dirty="0"/>
            </a:br>
            <a:r>
              <a:rPr lang="en-US" sz="2400" dirty="0"/>
              <a:t>EUI-64 Process vs. Randomly Generated</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3465497" cy="3332764"/>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When the RA message is either SLAAC or SLAAC with stateless DHCPv6, the client must generate its own interface ID.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interface ID can be created using the EUI-64 process or a randomly generated 64-bit number.</a:t>
            </a:r>
          </a:p>
        </p:txBody>
      </p:sp>
      <p:pic>
        <p:nvPicPr>
          <p:cNvPr id="2" name="Picture 1">
            <a:extLst>
              <a:ext uri="{FF2B5EF4-FFF2-40B4-BE49-F238E27FC236}">
                <a16:creationId xmlns:a16="http://schemas.microsoft.com/office/drawing/2014/main" id="{EE493C9A-465A-442D-B022-1193868DEE8E}"/>
              </a:ext>
            </a:extLst>
          </p:cNvPr>
          <p:cNvPicPr>
            <a:picLocks noChangeAspect="1"/>
          </p:cNvPicPr>
          <p:nvPr/>
        </p:nvPicPr>
        <p:blipFill>
          <a:blip r:embed="rId3"/>
          <a:stretch>
            <a:fillRect/>
          </a:stretch>
        </p:blipFill>
        <p:spPr>
          <a:xfrm>
            <a:off x="4181383" y="950785"/>
            <a:ext cx="4429956" cy="3417029"/>
          </a:xfrm>
          <a:prstGeom prst="rect">
            <a:avLst/>
          </a:prstGeom>
        </p:spPr>
      </p:pic>
    </p:spTree>
    <p:extLst>
      <p:ext uri="{BB962C8B-B14F-4D97-AF65-F5344CB8AC3E}">
        <p14:creationId xmlns:p14="http://schemas.microsoft.com/office/powerpoint/2010/main" val="284468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r>
              <a:rPr lang="en-US" dirty="0"/>
              <a:t/>
            </a:r>
            <a:br>
              <a:rPr lang="en-US" dirty="0"/>
            </a:br>
            <a:r>
              <a:rPr lang="en-US" sz="2400" dirty="0"/>
              <a:t>EUI-64 Process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201295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The IEEE defined the Extended Unique Identifier (EUI) or modified EUI-64 process which performs the following:</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 16 bit value of fffe (in hexadecimal) is inserted into the middle of the 48-bit Ethernet MAC address of the client.</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7</a:t>
            </a:r>
            <a:r>
              <a:rPr lang="en-US" sz="1600" baseline="30000" dirty="0">
                <a:solidFill>
                  <a:srgbClr val="000000"/>
                </a:solidFill>
              </a:rPr>
              <a:t>th</a:t>
            </a:r>
            <a:r>
              <a:rPr lang="en-US" sz="1600" dirty="0">
                <a:solidFill>
                  <a:srgbClr val="000000"/>
                </a:solidFill>
              </a:rPr>
              <a:t> bit of the client MAC address is reversed from binary 0 to 1.</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Example:</a:t>
            </a: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graphicFrame>
        <p:nvGraphicFramePr>
          <p:cNvPr id="7" name="Content Placeholder 6">
            <a:extLst>
              <a:ext uri="{FF2B5EF4-FFF2-40B4-BE49-F238E27FC236}">
                <a16:creationId xmlns:a16="http://schemas.microsoft.com/office/drawing/2014/main" id="{AAD66462-6C30-4680-B48A-2A6E24F7168D}"/>
              </a:ext>
            </a:extLst>
          </p:cNvPr>
          <p:cNvGraphicFramePr>
            <a:graphicFrameLocks/>
          </p:cNvGraphicFramePr>
          <p:nvPr>
            <p:extLst>
              <p:ext uri="{D42A27DB-BD31-4B8C-83A1-F6EECF244321}">
                <p14:modId xmlns:p14="http://schemas.microsoft.com/office/powerpoint/2010/main" val="2596222963"/>
              </p:ext>
            </p:extLst>
          </p:nvPr>
        </p:nvGraphicFramePr>
        <p:xfrm>
          <a:off x="798511" y="3180385"/>
          <a:ext cx="3198941" cy="518160"/>
        </p:xfrm>
        <a:graphic>
          <a:graphicData uri="http://schemas.openxmlformats.org/drawingml/2006/table">
            <a:tbl>
              <a:tblPr firstRow="1" bandRow="1">
                <a:tableStyleId>{5C22544A-7EE6-4342-B048-85BDC9FD1C3A}</a:tableStyleId>
              </a:tblPr>
              <a:tblGrid>
                <a:gridCol w="1592083">
                  <a:extLst>
                    <a:ext uri="{9D8B030D-6E8A-4147-A177-3AD203B41FA5}">
                      <a16:colId xmlns:a16="http://schemas.microsoft.com/office/drawing/2014/main" val="3729139006"/>
                    </a:ext>
                  </a:extLst>
                </a:gridCol>
                <a:gridCol w="1606858">
                  <a:extLst>
                    <a:ext uri="{9D8B030D-6E8A-4147-A177-3AD203B41FA5}">
                      <a16:colId xmlns:a16="http://schemas.microsoft.com/office/drawing/2014/main" val="1988913492"/>
                    </a:ext>
                  </a:extLst>
                </a:gridCol>
              </a:tblGrid>
              <a:tr h="0">
                <a:tc>
                  <a:txBody>
                    <a:bodyPr/>
                    <a:lstStyle/>
                    <a:p>
                      <a:r>
                        <a:rPr lang="en-US" sz="1100" b="0" dirty="0">
                          <a:solidFill>
                            <a:srgbClr val="000000"/>
                          </a:solidFill>
                        </a:rPr>
                        <a:t>48-bit MAC</a:t>
                      </a:r>
                    </a:p>
                  </a:txBody>
                  <a:tcPr>
                    <a:solidFill>
                      <a:srgbClr val="E7E9EB"/>
                    </a:solidFill>
                  </a:tcPr>
                </a:tc>
                <a:tc>
                  <a:txBody>
                    <a:bodyPr/>
                    <a:lstStyle/>
                    <a:p>
                      <a:r>
                        <a:rPr lang="en-US" sz="1100" b="0" dirty="0">
                          <a:solidFill>
                            <a:srgbClr val="000000"/>
                          </a:solidFill>
                        </a:rPr>
                        <a:t>fc:99:47:75:ce:e0</a:t>
                      </a:r>
                    </a:p>
                  </a:txBody>
                  <a:tcPr>
                    <a:solidFill>
                      <a:srgbClr val="E7E9EB"/>
                    </a:solidFill>
                  </a:tcPr>
                </a:tc>
                <a:extLst>
                  <a:ext uri="{0D108BD9-81ED-4DB2-BD59-A6C34878D82A}">
                    <a16:rowId xmlns:a16="http://schemas.microsoft.com/office/drawing/2014/main" val="3849654457"/>
                  </a:ext>
                </a:extLst>
              </a:tr>
              <a:tr h="17090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EUI-64 Interface ID</a:t>
                      </a:r>
                    </a:p>
                  </a:txBody>
                  <a:tcPr/>
                </a:tc>
                <a:tc>
                  <a:txBody>
                    <a:bodyPr/>
                    <a:lstStyle/>
                    <a:p>
                      <a:r>
                        <a:rPr lang="en-US" sz="1100" dirty="0">
                          <a:solidFill>
                            <a:srgbClr val="000000"/>
                          </a:solidFill>
                        </a:rPr>
                        <a:t>f</a:t>
                      </a:r>
                      <a:r>
                        <a:rPr lang="en-US" sz="1100" dirty="0">
                          <a:solidFill>
                            <a:srgbClr val="FF0000"/>
                          </a:solidFill>
                        </a:rPr>
                        <a:t>e</a:t>
                      </a:r>
                      <a:r>
                        <a:rPr lang="en-US" sz="1100" dirty="0">
                          <a:solidFill>
                            <a:srgbClr val="000000"/>
                          </a:solidFill>
                        </a:rPr>
                        <a:t>:99:47:</a:t>
                      </a:r>
                      <a:r>
                        <a:rPr lang="en-US" sz="1100" dirty="0">
                          <a:solidFill>
                            <a:srgbClr val="FF0000"/>
                          </a:solidFill>
                        </a:rPr>
                        <a:t>ff:fe</a:t>
                      </a:r>
                      <a:r>
                        <a:rPr lang="en-US" sz="1100" dirty="0">
                          <a:solidFill>
                            <a:srgbClr val="000000"/>
                          </a:solidFill>
                        </a:rPr>
                        <a:t>:75:ce:e0</a:t>
                      </a: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211571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r>
              <a:rPr lang="en-US" dirty="0"/>
              <a:t/>
            </a:r>
            <a:br>
              <a:rPr lang="en-US" dirty="0"/>
            </a:br>
            <a:r>
              <a:rPr lang="en-US" sz="2400" dirty="0"/>
              <a:t>Randomly Generated Interface IDs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731837"/>
            <a:ext cx="7913688" cy="1141849"/>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Depending upon the operating system, a device may use a randomly generated interface ID instead of using the MAC address and the EUI-64 process.</a:t>
            </a:r>
          </a:p>
          <a:p>
            <a:pPr marL="0" indent="0" algn="l" defTabSz="684213" fontAlgn="base">
              <a:spcBef>
                <a:spcPts val="600"/>
              </a:spcBef>
              <a:spcAft>
                <a:spcPts val="600"/>
              </a:spcAft>
              <a:buClr>
                <a:schemeClr val="tx2"/>
              </a:buClr>
              <a:buSzPct val="90000"/>
            </a:pPr>
            <a:r>
              <a:rPr lang="en-US" sz="1600" dirty="0">
                <a:solidFill>
                  <a:srgbClr val="000000"/>
                </a:solidFill>
              </a:rPr>
              <a:t>Beginning with Windows Vista, Windows uses a randomly generated interface ID instead of one created with EUI-64.</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2" name="TextBox 1">
            <a:extLst>
              <a:ext uri="{FF2B5EF4-FFF2-40B4-BE49-F238E27FC236}">
                <a16:creationId xmlns:a16="http://schemas.microsoft.com/office/drawing/2014/main" id="{84198DBB-B1C5-4711-B1B9-13D7E8D0E3A0}"/>
              </a:ext>
            </a:extLst>
          </p:cNvPr>
          <p:cNvSpPr txBox="1"/>
          <p:nvPr/>
        </p:nvSpPr>
        <p:spPr>
          <a:xfrm>
            <a:off x="1948293" y="5884208"/>
            <a:ext cx="184731" cy="369332"/>
          </a:xfrm>
          <a:prstGeom prst="rect">
            <a:avLst/>
          </a:prstGeom>
          <a:noFill/>
        </p:spPr>
        <p:txBody>
          <a:bodyPr wrap="none" rtlCol="0">
            <a:spAutoFit/>
          </a:bodyPr>
          <a:lstStyle/>
          <a:p>
            <a:endParaRPr lang="en-US" dirty="0"/>
          </a:p>
        </p:txBody>
      </p:sp>
      <p:sp>
        <p:nvSpPr>
          <p:cNvPr id="4" name="Rectangle 1">
            <a:extLst>
              <a:ext uri="{FF2B5EF4-FFF2-40B4-BE49-F238E27FC236}">
                <a16:creationId xmlns:a16="http://schemas.microsoft.com/office/drawing/2014/main" id="{D8E99E91-0264-4741-9661-10088E9F0932}"/>
              </a:ext>
            </a:extLst>
          </p:cNvPr>
          <p:cNvSpPr>
            <a:spLocks noChangeArrowheads="1"/>
          </p:cNvSpPr>
          <p:nvPr/>
        </p:nvSpPr>
        <p:spPr bwMode="auto">
          <a:xfrm>
            <a:off x="587215" y="1873686"/>
            <a:ext cx="7917552" cy="1815882"/>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C:\&gt; </a:t>
            </a:r>
            <a:r>
              <a:rPr kumimoji="0" lang="en-US" altLang="en-US" sz="14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ipconfig</a:t>
            </a:r>
            <a:r>
              <a:rPr kumimoji="0" lang="en-US" altLang="en-US" sz="1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Windows IP Configuration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Ethernet adapter Local Area Connection: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Connection-specific DNS Suffix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IPv6 Address. . . . . . . . . . . : </a:t>
            </a:r>
            <a:r>
              <a:rPr kumimoji="0" lang="en-US" altLang="en-US" sz="14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2001:db8:acad:1:50a5:8a35:a5bb:66e1</a:t>
            </a:r>
            <a:r>
              <a:rPr kumimoji="0" lang="en-US" altLang="en-US" sz="1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Link-local IPv6 Address . . . . . : fe80::50a5:8a35:a5bb:66e1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Default Gateway . . . . . . . . . : fe80::1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C:\&gt; </a:t>
            </a:r>
          </a:p>
        </p:txBody>
      </p:sp>
      <p:sp>
        <p:nvSpPr>
          <p:cNvPr id="5" name="TextBox 4">
            <a:extLst>
              <a:ext uri="{FF2B5EF4-FFF2-40B4-BE49-F238E27FC236}">
                <a16:creationId xmlns:a16="http://schemas.microsoft.com/office/drawing/2014/main" id="{8458CD9D-A7A3-4436-AF67-F3D2FAC9DD8C}"/>
              </a:ext>
            </a:extLst>
          </p:cNvPr>
          <p:cNvSpPr txBox="1"/>
          <p:nvPr/>
        </p:nvSpPr>
        <p:spPr>
          <a:xfrm>
            <a:off x="524934" y="3623647"/>
            <a:ext cx="7913688" cy="830997"/>
          </a:xfrm>
          <a:prstGeom prst="rect">
            <a:avLst/>
          </a:prstGeom>
          <a:noFill/>
        </p:spPr>
        <p:txBody>
          <a:bodyPr wrap="square" rtlCol="0">
            <a:spAutoFit/>
          </a:bodyPr>
          <a:lstStyle/>
          <a:p>
            <a:r>
              <a:rPr lang="en-US" sz="1600" b="1" dirty="0"/>
              <a:t>Note</a:t>
            </a:r>
            <a:r>
              <a:rPr lang="en-US" sz="1600" dirty="0"/>
              <a:t>: To ensure the uniqueness of any IPv6 unicast address, the client may use a process known as Duplicate Address Detection (DAD). This is similar to an ARP request for its own address. If there is no reply, then the address is unique.</a:t>
            </a:r>
          </a:p>
        </p:txBody>
      </p:sp>
    </p:spTree>
    <p:extLst>
      <p:ext uri="{BB962C8B-B14F-4D97-AF65-F5344CB8AC3E}">
        <p14:creationId xmlns:p14="http://schemas.microsoft.com/office/powerpoint/2010/main" val="396368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12.6 Dynamic Addressing for IPv6 LLAs</a:t>
            </a:r>
          </a:p>
        </p:txBody>
      </p:sp>
    </p:spTree>
    <p:custDataLst>
      <p:tags r:id="rId1"/>
    </p:custDataLst>
    <p:extLst>
      <p:ext uri="{BB962C8B-B14F-4D97-AF65-F5344CB8AC3E}">
        <p14:creationId xmlns:p14="http://schemas.microsoft.com/office/powerpoint/2010/main" val="3145935831"/>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LLAs</a:t>
            </a:r>
            <a:r>
              <a:rPr lang="en-US" dirty="0"/>
              <a:t/>
            </a:r>
            <a:br>
              <a:rPr lang="en-US" dirty="0"/>
            </a:br>
            <a:r>
              <a:rPr lang="en-US" sz="2400" dirty="0"/>
              <a:t>Dynamic LLAs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1536700"/>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All IPv6 interfaces must have an IPv6 LLA.</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Like IPv6 GUAs, LLAs can be configured dynamically.</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figure shows the LLA is dynamically created using the fe80::/10 prefix and the interface ID using the EUI-64 process, or a randomly generated 64-bit number.</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pic>
        <p:nvPicPr>
          <p:cNvPr id="7" name="Picture 6">
            <a:extLst>
              <a:ext uri="{FF2B5EF4-FFF2-40B4-BE49-F238E27FC236}">
                <a16:creationId xmlns:a16="http://schemas.microsoft.com/office/drawing/2014/main" id="{AEE663BE-9DCB-44E6-9EF5-385C2DF61593}"/>
              </a:ext>
            </a:extLst>
          </p:cNvPr>
          <p:cNvPicPr>
            <a:picLocks noChangeAspect="1"/>
          </p:cNvPicPr>
          <p:nvPr/>
        </p:nvPicPr>
        <p:blipFill>
          <a:blip r:embed="rId3"/>
          <a:stretch>
            <a:fillRect/>
          </a:stretch>
        </p:blipFill>
        <p:spPr>
          <a:xfrm>
            <a:off x="1066588" y="2451757"/>
            <a:ext cx="6212312" cy="1776221"/>
          </a:xfrm>
          <a:prstGeom prst="rect">
            <a:avLst/>
          </a:prstGeom>
        </p:spPr>
      </p:pic>
    </p:spTree>
    <p:extLst>
      <p:ext uri="{BB962C8B-B14F-4D97-AF65-F5344CB8AC3E}">
        <p14:creationId xmlns:p14="http://schemas.microsoft.com/office/powerpoint/2010/main" val="40817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LLAs</a:t>
            </a:r>
            <a:r>
              <a:rPr lang="en-US" dirty="0"/>
              <a:t/>
            </a:r>
            <a:br>
              <a:rPr lang="en-US" dirty="0"/>
            </a:br>
            <a:r>
              <a:rPr lang="en-US" sz="2400" dirty="0"/>
              <a:t>Dynamic LLAs on Windows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854198"/>
            <a:ext cx="7913688" cy="57041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Operating systems, such as Windows, will typically use the same method for both a SLAAC-created GUA and a dynamically assigned LLA.</a:t>
            </a:r>
          </a:p>
          <a:p>
            <a:pPr marL="0" indent="0" algn="l" defTabSz="684213" fontAlgn="base">
              <a:spcBef>
                <a:spcPts val="600"/>
              </a:spcBef>
              <a:spcAft>
                <a:spcPts val="600"/>
              </a:spcAft>
              <a:buClr>
                <a:schemeClr val="tx2"/>
              </a:buClr>
              <a:buSzPct val="90000"/>
            </a:pPr>
            <a:endParaRPr lang="en-US" sz="1800" dirty="0">
              <a:solidFill>
                <a:srgbClr val="000000"/>
              </a:solidFill>
            </a:endParaRPr>
          </a:p>
          <a:p>
            <a:pPr marL="0" indent="0" algn="l" defTabSz="684213" fontAlgn="base">
              <a:spcBef>
                <a:spcPts val="600"/>
              </a:spcBef>
              <a:spcAft>
                <a:spcPts val="600"/>
              </a:spcAft>
              <a:buClr>
                <a:schemeClr val="tx2"/>
              </a:buClr>
              <a:buSzPct val="90000"/>
            </a:pPr>
            <a:endParaRPr lang="en-US" sz="1800" dirty="0">
              <a:solidFill>
                <a:srgbClr val="000000"/>
              </a:solidFill>
            </a:endParaRPr>
          </a:p>
        </p:txBody>
      </p:sp>
      <p:sp>
        <p:nvSpPr>
          <p:cNvPr id="2" name="TextBox 1">
            <a:extLst>
              <a:ext uri="{FF2B5EF4-FFF2-40B4-BE49-F238E27FC236}">
                <a16:creationId xmlns:a16="http://schemas.microsoft.com/office/drawing/2014/main" id="{84198DBB-B1C5-4711-B1B9-13D7E8D0E3A0}"/>
              </a:ext>
            </a:extLst>
          </p:cNvPr>
          <p:cNvSpPr txBox="1"/>
          <p:nvPr/>
        </p:nvSpPr>
        <p:spPr>
          <a:xfrm>
            <a:off x="1948293" y="5884208"/>
            <a:ext cx="184731" cy="369332"/>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27C4AD4F-4BAF-4EB5-8715-B490FBDACAF0}"/>
              </a:ext>
            </a:extLst>
          </p:cNvPr>
          <p:cNvSpPr txBox="1"/>
          <p:nvPr/>
        </p:nvSpPr>
        <p:spPr>
          <a:xfrm>
            <a:off x="709731" y="1424608"/>
            <a:ext cx="2396810" cy="276999"/>
          </a:xfrm>
          <a:prstGeom prst="rect">
            <a:avLst/>
          </a:prstGeom>
          <a:noFill/>
        </p:spPr>
        <p:txBody>
          <a:bodyPr wrap="none" rtlCol="0">
            <a:spAutoFit/>
          </a:bodyPr>
          <a:lstStyle/>
          <a:p>
            <a:r>
              <a:rPr lang="en-US" sz="1200" b="1" dirty="0">
                <a:solidFill>
                  <a:srgbClr val="000000"/>
                </a:solidFill>
              </a:rPr>
              <a:t>EUI-64 Generated Interface ID:</a:t>
            </a:r>
          </a:p>
        </p:txBody>
      </p:sp>
      <p:sp>
        <p:nvSpPr>
          <p:cNvPr id="5" name="Rectangle 1">
            <a:extLst>
              <a:ext uri="{FF2B5EF4-FFF2-40B4-BE49-F238E27FC236}">
                <a16:creationId xmlns:a16="http://schemas.microsoft.com/office/drawing/2014/main" id="{67C10CD7-64FE-452E-A9FF-E0D054AA0D29}"/>
              </a:ext>
            </a:extLst>
          </p:cNvPr>
          <p:cNvSpPr>
            <a:spLocks noChangeArrowheads="1"/>
          </p:cNvSpPr>
          <p:nvPr/>
        </p:nvSpPr>
        <p:spPr bwMode="auto">
          <a:xfrm>
            <a:off x="1276658" y="1550052"/>
            <a:ext cx="6670309" cy="1485022"/>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lvl="0" defTabSz="914400" eaLnBrk="0" hangingPunct="0"/>
            <a:r>
              <a:rPr lang="en-US" altLang="en-US" sz="1100" dirty="0">
                <a:solidFill>
                  <a:schemeClr val="bg1"/>
                </a:solidFill>
                <a:latin typeface="Courier New" panose="02070309020205020404" pitchFamily="49" charset="0"/>
                <a:cs typeface="Courier New" panose="02070309020205020404" pitchFamily="49" charset="0"/>
              </a:rPr>
              <a:t>C:\&gt; ipconfig</a:t>
            </a:r>
          </a:p>
          <a:p>
            <a:pPr lvl="0" defTabSz="914400" eaLnBrk="0" hangingPunct="0"/>
            <a:r>
              <a:rPr lang="en-US" altLang="en-US" sz="1100" dirty="0">
                <a:solidFill>
                  <a:schemeClr val="bg1"/>
                </a:solidFill>
                <a:latin typeface="Courier New" panose="02070309020205020404" pitchFamily="49" charset="0"/>
                <a:cs typeface="Courier New" panose="02070309020205020404" pitchFamily="49" charset="0"/>
              </a:rPr>
              <a:t>Windows IP Configuration</a:t>
            </a:r>
          </a:p>
          <a:p>
            <a:pPr lvl="0" defTabSz="914400" eaLnBrk="0" hangingPunct="0"/>
            <a:r>
              <a:rPr lang="en-US" altLang="en-US" sz="1100" dirty="0">
                <a:solidFill>
                  <a:schemeClr val="bg1"/>
                </a:solidFill>
                <a:latin typeface="Courier New" panose="02070309020205020404" pitchFamily="49" charset="0"/>
                <a:cs typeface="Courier New" panose="02070309020205020404" pitchFamily="49" charset="0"/>
              </a:rPr>
              <a:t>Ethernet adapter Local Area Connection:</a:t>
            </a:r>
          </a:p>
          <a:p>
            <a:pPr lvl="0" defTabSz="914400" eaLnBrk="0" hangingPunct="0"/>
            <a:r>
              <a:rPr lang="en-US" altLang="en-US" sz="1100" dirty="0">
                <a:solidFill>
                  <a:schemeClr val="bg1"/>
                </a:solidFill>
                <a:latin typeface="Courier New" panose="02070309020205020404" pitchFamily="49" charset="0"/>
                <a:cs typeface="Courier New" panose="02070309020205020404" pitchFamily="49" charset="0"/>
              </a:rPr>
              <a:t>Connection-specific DNS Suffix . :</a:t>
            </a:r>
          </a:p>
          <a:p>
            <a:pPr lvl="0" defTabSz="914400" eaLnBrk="0" hangingPunct="0"/>
            <a:r>
              <a:rPr lang="en-US" altLang="en-US" sz="1100" dirty="0">
                <a:solidFill>
                  <a:schemeClr val="bg1"/>
                </a:solidFill>
                <a:latin typeface="Courier New" panose="02070309020205020404" pitchFamily="49" charset="0"/>
                <a:cs typeface="Courier New" panose="02070309020205020404" pitchFamily="49" charset="0"/>
              </a:rPr>
              <a:t>IPv6 Address. . . . . . . . . . . : 2001:db8:acad:1:</a:t>
            </a:r>
            <a:r>
              <a:rPr lang="en-US" altLang="en-US" sz="1100" dirty="0">
                <a:solidFill>
                  <a:srgbClr val="FFC000"/>
                </a:solidFill>
                <a:latin typeface="Courier New" panose="02070309020205020404" pitchFamily="49" charset="0"/>
                <a:cs typeface="Courier New" panose="02070309020205020404" pitchFamily="49" charset="0"/>
              </a:rPr>
              <a:t>fc99:47</a:t>
            </a:r>
            <a:r>
              <a:rPr lang="en-US" altLang="en-US" sz="1100" dirty="0">
                <a:solidFill>
                  <a:schemeClr val="bg1"/>
                </a:solidFill>
                <a:latin typeface="Courier New" panose="02070309020205020404" pitchFamily="49" charset="0"/>
                <a:cs typeface="Courier New" panose="02070309020205020404" pitchFamily="49" charset="0"/>
              </a:rPr>
              <a:t>ff:fe</a:t>
            </a:r>
            <a:r>
              <a:rPr lang="en-US" altLang="en-US" sz="1100" dirty="0">
                <a:solidFill>
                  <a:srgbClr val="FFC000"/>
                </a:solidFill>
                <a:latin typeface="Courier New" panose="02070309020205020404" pitchFamily="49" charset="0"/>
                <a:cs typeface="Courier New" panose="02070309020205020404" pitchFamily="49" charset="0"/>
              </a:rPr>
              <a:t>75:cee0</a:t>
            </a:r>
          </a:p>
          <a:p>
            <a:pPr lvl="0" defTabSz="914400" eaLnBrk="0" hangingPunct="0"/>
            <a:r>
              <a:rPr lang="en-US" altLang="en-US" sz="1100" dirty="0">
                <a:solidFill>
                  <a:schemeClr val="bg1"/>
                </a:solidFill>
                <a:latin typeface="Courier New" panose="02070309020205020404" pitchFamily="49" charset="0"/>
                <a:cs typeface="Courier New" panose="02070309020205020404" pitchFamily="49" charset="0"/>
              </a:rPr>
              <a:t>Link-local IPv6 Address . . . . . : fe80::</a:t>
            </a:r>
            <a:r>
              <a:rPr lang="en-US" altLang="en-US" sz="1100" dirty="0">
                <a:solidFill>
                  <a:srgbClr val="FFC000"/>
                </a:solidFill>
                <a:latin typeface="Courier New" panose="02070309020205020404" pitchFamily="49" charset="0"/>
                <a:cs typeface="Courier New" panose="02070309020205020404" pitchFamily="49" charset="0"/>
              </a:rPr>
              <a:t>fc99:47</a:t>
            </a:r>
            <a:r>
              <a:rPr lang="en-US" altLang="en-US" sz="1100" dirty="0">
                <a:solidFill>
                  <a:schemeClr val="bg1"/>
                </a:solidFill>
                <a:latin typeface="Courier New" panose="02070309020205020404" pitchFamily="49" charset="0"/>
                <a:cs typeface="Courier New" panose="02070309020205020404" pitchFamily="49" charset="0"/>
              </a:rPr>
              <a:t>ff:fe</a:t>
            </a:r>
            <a:r>
              <a:rPr lang="en-US" altLang="en-US" sz="1100" dirty="0">
                <a:solidFill>
                  <a:srgbClr val="FFC000"/>
                </a:solidFill>
                <a:latin typeface="Courier New" panose="02070309020205020404" pitchFamily="49" charset="0"/>
                <a:cs typeface="Courier New" panose="02070309020205020404" pitchFamily="49" charset="0"/>
              </a:rPr>
              <a:t>75:cee0</a:t>
            </a:r>
          </a:p>
          <a:p>
            <a:pPr lvl="0" defTabSz="914400" eaLnBrk="0" hangingPunct="0"/>
            <a:r>
              <a:rPr lang="en-US" altLang="en-US" sz="1100" dirty="0">
                <a:solidFill>
                  <a:schemeClr val="bg1"/>
                </a:solidFill>
                <a:latin typeface="Courier New" panose="02070309020205020404" pitchFamily="49" charset="0"/>
                <a:cs typeface="Courier New" panose="02070309020205020404" pitchFamily="49" charset="0"/>
              </a:rPr>
              <a:t>Default Gateway . . . . . . . . . : fe80</a:t>
            </a:r>
            <a:r>
              <a:rPr lang="en-US" altLang="en-US" sz="1400" dirty="0">
                <a:solidFill>
                  <a:schemeClr val="bg1"/>
                </a:solidFill>
                <a:latin typeface="Courier New" panose="02070309020205020404" pitchFamily="49" charset="0"/>
                <a:cs typeface="Courier New" panose="02070309020205020404" pitchFamily="49" charset="0"/>
              </a:rPr>
              <a:t>::</a:t>
            </a:r>
            <a:r>
              <a:rPr lang="en-US" altLang="en-US" sz="1100" dirty="0">
                <a:solidFill>
                  <a:schemeClr val="bg1"/>
                </a:solidFill>
                <a:latin typeface="Courier New" panose="02070309020205020404" pitchFamily="49" charset="0"/>
                <a:cs typeface="Courier New" panose="02070309020205020404" pitchFamily="49" charset="0"/>
              </a:rPr>
              <a:t>1</a:t>
            </a:r>
          </a:p>
          <a:p>
            <a:pPr lvl="0" defTabSz="914400" eaLnBrk="0" hangingPunct="0"/>
            <a:r>
              <a:rPr lang="en-US" altLang="en-US" sz="1100" dirty="0">
                <a:solidFill>
                  <a:schemeClr val="bg1"/>
                </a:solidFill>
                <a:latin typeface="Courier New" panose="02070309020205020404" pitchFamily="49" charset="0"/>
                <a:cs typeface="Courier New" panose="02070309020205020404" pitchFamily="49" charset="0"/>
              </a:rPr>
              <a:t>C:\&gt;</a:t>
            </a:r>
            <a:endParaRPr kumimoji="0" lang="en-US" altLang="en-US" sz="11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A1EA36AD-E5C7-4064-B7CB-7A9689FEF970}"/>
              </a:ext>
            </a:extLst>
          </p:cNvPr>
          <p:cNvSpPr txBox="1"/>
          <p:nvPr/>
        </p:nvSpPr>
        <p:spPr>
          <a:xfrm>
            <a:off x="753473" y="3102431"/>
            <a:ext cx="2988319" cy="276999"/>
          </a:xfrm>
          <a:prstGeom prst="rect">
            <a:avLst/>
          </a:prstGeom>
          <a:noFill/>
        </p:spPr>
        <p:txBody>
          <a:bodyPr wrap="none" rtlCol="0">
            <a:spAutoFit/>
          </a:bodyPr>
          <a:lstStyle/>
          <a:p>
            <a:r>
              <a:rPr lang="en-US" sz="1200" b="1" dirty="0">
                <a:solidFill>
                  <a:srgbClr val="000000"/>
                </a:solidFill>
              </a:rPr>
              <a:t>Random 64-bit Generated Interface ID:</a:t>
            </a:r>
          </a:p>
        </p:txBody>
      </p:sp>
      <p:sp>
        <p:nvSpPr>
          <p:cNvPr id="9" name="Rectangle 1">
            <a:extLst>
              <a:ext uri="{FF2B5EF4-FFF2-40B4-BE49-F238E27FC236}">
                <a16:creationId xmlns:a16="http://schemas.microsoft.com/office/drawing/2014/main" id="{A1D3F26D-DE37-49E2-BA8B-7ACBF74D386E}"/>
              </a:ext>
            </a:extLst>
          </p:cNvPr>
          <p:cNvSpPr>
            <a:spLocks noChangeArrowheads="1"/>
          </p:cNvSpPr>
          <p:nvPr/>
        </p:nvSpPr>
        <p:spPr bwMode="auto">
          <a:xfrm>
            <a:off x="1276656" y="3163987"/>
            <a:ext cx="6928005" cy="1754326"/>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lvl="0" defTabSz="914400" eaLnBrk="0" hangingPunct="0"/>
            <a:r>
              <a:rPr lang="en-US" altLang="en-US" sz="1200" dirty="0">
                <a:solidFill>
                  <a:schemeClr val="bg1"/>
                </a:solidFill>
                <a:latin typeface="Courier New" panose="02070309020205020404" pitchFamily="49" charset="0"/>
                <a:cs typeface="Courier New" panose="02070309020205020404" pitchFamily="49" charset="0"/>
              </a:rPr>
              <a:t>C:\&gt; ipconfig</a:t>
            </a:r>
          </a:p>
          <a:p>
            <a:pPr lvl="0" defTabSz="914400" eaLnBrk="0" hangingPunct="0"/>
            <a:r>
              <a:rPr lang="en-US" altLang="en-US" sz="1200" dirty="0">
                <a:solidFill>
                  <a:schemeClr val="bg1"/>
                </a:solidFill>
                <a:latin typeface="Courier New" panose="02070309020205020404" pitchFamily="49" charset="0"/>
                <a:cs typeface="Courier New" panose="02070309020205020404" pitchFamily="49" charset="0"/>
              </a:rPr>
              <a:t>Windows IP Configuration</a:t>
            </a:r>
          </a:p>
          <a:p>
            <a:pPr lvl="0" defTabSz="914400" eaLnBrk="0" hangingPunct="0"/>
            <a:r>
              <a:rPr lang="en-US" altLang="en-US" sz="1200" dirty="0">
                <a:solidFill>
                  <a:schemeClr val="bg1"/>
                </a:solidFill>
                <a:latin typeface="Courier New" panose="02070309020205020404" pitchFamily="49" charset="0"/>
                <a:cs typeface="Courier New" panose="02070309020205020404" pitchFamily="49" charset="0"/>
              </a:rPr>
              <a:t>Ethernet adapter Local Area Connection:</a:t>
            </a:r>
          </a:p>
          <a:p>
            <a:pPr lvl="0" defTabSz="914400" eaLnBrk="0" hangingPunct="0"/>
            <a:r>
              <a:rPr lang="en-US" altLang="en-US" sz="1200" dirty="0">
                <a:solidFill>
                  <a:schemeClr val="bg1"/>
                </a:solidFill>
                <a:latin typeface="Courier New" panose="02070309020205020404" pitchFamily="49" charset="0"/>
                <a:cs typeface="Courier New" panose="02070309020205020404" pitchFamily="49" charset="0"/>
              </a:rPr>
              <a:t>   Connection-specific DNS Suffix  . :</a:t>
            </a:r>
          </a:p>
          <a:p>
            <a:pPr lvl="0" defTabSz="914400" eaLnBrk="0" hangingPunct="0"/>
            <a:r>
              <a:rPr lang="en-US" altLang="en-US" sz="1200" dirty="0">
                <a:solidFill>
                  <a:schemeClr val="bg1"/>
                </a:solidFill>
                <a:latin typeface="Courier New" panose="02070309020205020404" pitchFamily="49" charset="0"/>
                <a:cs typeface="Courier New" panose="02070309020205020404" pitchFamily="49" charset="0"/>
              </a:rPr>
              <a:t>   IPv6 Address. . . . . . . . . . . : 2001:db8:acad:1:</a:t>
            </a:r>
            <a:r>
              <a:rPr lang="en-US" altLang="en-US" sz="1200" dirty="0">
                <a:solidFill>
                  <a:srgbClr val="FFC000"/>
                </a:solidFill>
                <a:latin typeface="Courier New" panose="02070309020205020404" pitchFamily="49" charset="0"/>
                <a:cs typeface="Courier New" panose="02070309020205020404" pitchFamily="49" charset="0"/>
              </a:rPr>
              <a:t>50a5:8a35:a5bb:66e1</a:t>
            </a:r>
          </a:p>
          <a:p>
            <a:pPr lvl="0" defTabSz="914400" eaLnBrk="0" hangingPunct="0"/>
            <a:r>
              <a:rPr lang="en-US" altLang="en-US" sz="1200" dirty="0">
                <a:solidFill>
                  <a:schemeClr val="bg1"/>
                </a:solidFill>
                <a:latin typeface="Courier New" panose="02070309020205020404" pitchFamily="49" charset="0"/>
                <a:cs typeface="Courier New" panose="02070309020205020404" pitchFamily="49" charset="0"/>
              </a:rPr>
              <a:t>   Link-local IPv6 Address . . . . . : fe80::</a:t>
            </a:r>
            <a:r>
              <a:rPr lang="en-US" altLang="en-US" sz="1200" dirty="0">
                <a:solidFill>
                  <a:srgbClr val="FFC000"/>
                </a:solidFill>
                <a:latin typeface="Courier New" panose="02070309020205020404" pitchFamily="49" charset="0"/>
                <a:cs typeface="Courier New" panose="02070309020205020404" pitchFamily="49" charset="0"/>
              </a:rPr>
              <a:t>50a5:8a35:a5bb:66e1</a:t>
            </a:r>
          </a:p>
          <a:p>
            <a:pPr lvl="0" defTabSz="914400" eaLnBrk="0" hangingPunct="0"/>
            <a:r>
              <a:rPr lang="en-US" altLang="en-US" sz="1200" dirty="0">
                <a:solidFill>
                  <a:schemeClr val="bg1"/>
                </a:solidFill>
                <a:latin typeface="Courier New" panose="02070309020205020404" pitchFamily="49" charset="0"/>
                <a:cs typeface="Courier New" panose="02070309020205020404" pitchFamily="49" charset="0"/>
              </a:rPr>
              <a:t>   Default Gateway . . . . . . . . . : fe80::1</a:t>
            </a:r>
          </a:p>
          <a:p>
            <a:pPr lvl="0" defTabSz="914400" eaLnBrk="0" hangingPunct="0"/>
            <a:r>
              <a:rPr lang="en-US" altLang="en-US" sz="1200" dirty="0">
                <a:solidFill>
                  <a:schemeClr val="bg1"/>
                </a:solidFill>
                <a:latin typeface="Courier New" panose="02070309020205020404" pitchFamily="49" charset="0"/>
                <a:cs typeface="Courier New" panose="02070309020205020404" pitchFamily="49" charset="0"/>
              </a:rPr>
              <a:t>C:\&gt;</a:t>
            </a:r>
            <a:endParaRPr kumimoji="0" lang="en-US" altLang="en-US"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4347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LLAs</a:t>
            </a:r>
            <a:r>
              <a:rPr lang="en-US" dirty="0"/>
              <a:t/>
            </a:r>
            <a:br>
              <a:rPr lang="en-US" dirty="0"/>
            </a:br>
            <a:r>
              <a:rPr lang="en-US" sz="2400" dirty="0"/>
              <a:t>Dynamic LLAs on Cisco Routers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650333"/>
            <a:ext cx="7913688" cy="153670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Cisco routers automatically create an IPv6 LLA whenever a GUA is assigned to the interface. By default, Cisco IOS routers use EUI-64 to generate the interface ID for all LLAs on IPv6 interfaces.</a:t>
            </a:r>
          </a:p>
          <a:p>
            <a:pPr marL="0" indent="0" algn="l" defTabSz="684213" fontAlgn="base">
              <a:spcBef>
                <a:spcPts val="600"/>
              </a:spcBef>
              <a:spcAft>
                <a:spcPts val="600"/>
              </a:spcAft>
              <a:buClr>
                <a:schemeClr val="tx2"/>
              </a:buClr>
              <a:buSzPct val="90000"/>
            </a:pPr>
            <a:r>
              <a:rPr lang="en-US" sz="1600" dirty="0">
                <a:solidFill>
                  <a:srgbClr val="000000"/>
                </a:solidFill>
              </a:rPr>
              <a:t>Here is an example of a LLA dynamically configured on the G0/0/0 interface of R1:</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5" name="Rectangle 1">
            <a:extLst>
              <a:ext uri="{FF2B5EF4-FFF2-40B4-BE49-F238E27FC236}">
                <a16:creationId xmlns:a16="http://schemas.microsoft.com/office/drawing/2014/main" id="{67C10CD7-64FE-452E-A9FF-E0D054AA0D29}"/>
              </a:ext>
            </a:extLst>
          </p:cNvPr>
          <p:cNvSpPr>
            <a:spLocks noChangeArrowheads="1"/>
          </p:cNvSpPr>
          <p:nvPr/>
        </p:nvSpPr>
        <p:spPr bwMode="auto">
          <a:xfrm>
            <a:off x="161382" y="2569419"/>
            <a:ext cx="9318577" cy="2092881"/>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 </a:t>
            </a:r>
            <a:r>
              <a:rPr kumimoji="0" lang="en-US" altLang="en-US" sz="16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show interface gigabitEthernet 0/0/0</a:t>
            </a:r>
            <a:r>
              <a:rPr kumimoji="0" lang="en-US" altLang="en-US" sz="16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GigabitEthernet0/0/0</a:t>
            </a:r>
            <a:r>
              <a:rPr kumimoji="0" lang="en-US" altLang="en-US" sz="16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is up, line protocol is 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Hardware is ISR4221-2x1GE, address is </a:t>
            </a:r>
            <a:r>
              <a:rPr kumimoji="0" lang="en-US" altLang="en-US" sz="16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7079.b392.3640</a:t>
            </a:r>
            <a:r>
              <a:rPr kumimoji="0" lang="en-US" altLang="en-US" sz="1600" b="0"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(bia 7079.b392.3640)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(Output omitted)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 </a:t>
            </a:r>
            <a:r>
              <a:rPr kumimoji="0" lang="en-US" altLang="en-US" sz="16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show ipv6 interface brief</a:t>
            </a:r>
            <a:r>
              <a:rPr kumimoji="0" lang="en-US" altLang="en-US" sz="16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GigabitEthernet0/0/0 [up/up]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FE80::</a:t>
            </a:r>
            <a:r>
              <a:rPr kumimoji="0" lang="en-US" altLang="en-US" sz="16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7279:B3</a:t>
            </a:r>
            <a:r>
              <a:rPr kumimoji="0" lang="en-US" altLang="en-US" sz="16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FF:FE</a:t>
            </a:r>
            <a:r>
              <a:rPr kumimoji="0" lang="en-US" altLang="en-US" sz="16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92:3640</a:t>
            </a:r>
            <a:r>
              <a:rPr kumimoji="0" lang="en-US" altLang="en-US" sz="16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2001:DB8:ACAD:1::1 </a:t>
            </a:r>
          </a:p>
        </p:txBody>
      </p:sp>
    </p:spTree>
    <p:extLst>
      <p:ext uri="{BB962C8B-B14F-4D97-AF65-F5344CB8AC3E}">
        <p14:creationId xmlns:p14="http://schemas.microsoft.com/office/powerpoint/2010/main" val="268663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LLAs</a:t>
            </a:r>
            <a:r>
              <a:rPr lang="en-US" dirty="0"/>
              <a:t/>
            </a:r>
            <a:br>
              <a:rPr lang="en-US" dirty="0"/>
            </a:br>
            <a:r>
              <a:rPr lang="en-US" sz="2400" dirty="0"/>
              <a:t>Verify IPv6 Address Configuration</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866138"/>
            <a:ext cx="7913688" cy="153670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Cisco routers automatically create an IPv6 LLA whenever a GUA is assigned to the interface. By default, Cisco IOS routers use EUI-64 to generate the interface ID for all LLAs on IPv6 interfaces.</a:t>
            </a:r>
          </a:p>
          <a:p>
            <a:pPr marL="0" indent="0" algn="l" defTabSz="684213" fontAlgn="base">
              <a:spcBef>
                <a:spcPts val="600"/>
              </a:spcBef>
              <a:spcAft>
                <a:spcPts val="600"/>
              </a:spcAft>
              <a:buClr>
                <a:schemeClr val="tx2"/>
              </a:buClr>
              <a:buSzPct val="90000"/>
            </a:pPr>
            <a:r>
              <a:rPr lang="en-US" sz="1600" dirty="0">
                <a:solidFill>
                  <a:srgbClr val="000000"/>
                </a:solidFill>
              </a:rPr>
              <a:t>Here is an example of a LLA dynamically configured on the G0/0/0 interface of R1:</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5" name="Rectangle 1">
            <a:extLst>
              <a:ext uri="{FF2B5EF4-FFF2-40B4-BE49-F238E27FC236}">
                <a16:creationId xmlns:a16="http://schemas.microsoft.com/office/drawing/2014/main" id="{67C10CD7-64FE-452E-A9FF-E0D054AA0D29}"/>
              </a:ext>
            </a:extLst>
          </p:cNvPr>
          <p:cNvSpPr>
            <a:spLocks noChangeArrowheads="1"/>
          </p:cNvSpPr>
          <p:nvPr/>
        </p:nvSpPr>
        <p:spPr bwMode="auto">
          <a:xfrm>
            <a:off x="-116378" y="2416030"/>
            <a:ext cx="9260378" cy="2585323"/>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 </a:t>
            </a:r>
            <a:r>
              <a:rPr kumimoji="0" lang="en-US" altLang="en-US"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show interface gigabitEthernet 0/0/0</a:t>
            </a:r>
            <a:r>
              <a:rPr kumimoji="0" lang="en-US" altLang="en-US"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GigabitEthernet0/0/0 is up, line protocol is 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Hardware is ISR4221-2x1GE, address is </a:t>
            </a:r>
            <a:r>
              <a:rPr kumimoji="0" lang="en-US" altLang="en-US"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7079.b392.3640</a:t>
            </a:r>
            <a:r>
              <a:rPr kumimoji="0" lang="en-US" altLang="en-US" b="0"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(bia 7079.b392.3640)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(Output omitted)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 </a:t>
            </a:r>
            <a:r>
              <a:rPr kumimoji="0" lang="en-US" altLang="en-US"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show ipv6 interface brief</a:t>
            </a:r>
            <a:r>
              <a:rPr kumimoji="0" lang="en-US" altLang="en-US"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GigabitEthernet0/0/0 [up/up]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FE80::</a:t>
            </a:r>
            <a:r>
              <a:rPr kumimoji="0" lang="en-US" altLang="en-US"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7279:B3</a:t>
            </a:r>
            <a:r>
              <a:rPr kumimoji="0" lang="en-US" altLang="en-US"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FF:FE</a:t>
            </a:r>
            <a:r>
              <a:rPr kumimoji="0" lang="en-US" altLang="en-US"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92:3640</a:t>
            </a:r>
            <a:r>
              <a:rPr kumimoji="0" lang="en-US" altLang="en-US"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2001:DB8:ACAD:1::1 </a:t>
            </a:r>
          </a:p>
        </p:txBody>
      </p:sp>
    </p:spTree>
    <p:extLst>
      <p:ext uri="{BB962C8B-B14F-4D97-AF65-F5344CB8AC3E}">
        <p14:creationId xmlns:p14="http://schemas.microsoft.com/office/powerpoint/2010/main" val="73415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33862"/>
            <a:ext cx="9144000" cy="592921"/>
          </a:xfrm>
        </p:spPr>
        <p:txBody>
          <a:bodyPr/>
          <a:lstStyle/>
          <a:p>
            <a:r>
              <a:rPr lang="en-US" altLang="en-US" sz="1600" dirty="0"/>
              <a:t>Module Practice and Quiz</a:t>
            </a:r>
            <a:br>
              <a:rPr lang="en-US" altLang="en-US" sz="1600" dirty="0"/>
            </a:br>
            <a:r>
              <a:rPr lang="en-US" altLang="en-US" dirty="0"/>
              <a:t>Packet Tracer – Configure IPv6 Addressing</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79882" y="1034322"/>
            <a:ext cx="8649325" cy="3522688"/>
          </a:xfrm>
        </p:spPr>
        <p:txBody>
          <a:bodyPr/>
          <a:lstStyle/>
          <a:p>
            <a:pPr marL="0" indent="0">
              <a:buNone/>
            </a:pPr>
            <a:r>
              <a:rPr lang="en-US" sz="1800" dirty="0"/>
              <a:t>In this Packet Tracer, you will do the following:</a:t>
            </a:r>
          </a:p>
          <a:p>
            <a:r>
              <a:rPr lang="en-US" sz="1800" dirty="0"/>
              <a:t>Configure IPv6 Addressing on the router</a:t>
            </a:r>
          </a:p>
          <a:p>
            <a:r>
              <a:rPr lang="en-US" sz="1800" dirty="0"/>
              <a:t>Configure IPv6 Addressing on the servers</a:t>
            </a:r>
          </a:p>
          <a:p>
            <a:r>
              <a:rPr lang="en-US" sz="1800" dirty="0"/>
              <a:t>Configure IPv6 Addressing on the clients</a:t>
            </a:r>
          </a:p>
          <a:p>
            <a:r>
              <a:rPr lang="en-US" sz="1800" dirty="0"/>
              <a:t>Test and verify network connectivity</a:t>
            </a:r>
          </a:p>
          <a:p>
            <a:pPr marL="0" indent="0">
              <a:buNone/>
            </a:pPr>
            <a:endParaRPr lang="en-US" dirty="0"/>
          </a:p>
          <a:p>
            <a:endParaRPr lang="en-US" altLang="ja-JP" dirty="0"/>
          </a:p>
        </p:txBody>
      </p:sp>
    </p:spTree>
    <p:custDataLst>
      <p:tags r:id="rId1"/>
    </p:custDataLst>
    <p:extLst>
      <p:ext uri="{BB962C8B-B14F-4D97-AF65-F5344CB8AC3E}">
        <p14:creationId xmlns:p14="http://schemas.microsoft.com/office/powerpoint/2010/main" val="3411760496"/>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12.7 IPv6 Multicast Addresses</a:t>
            </a:r>
          </a:p>
        </p:txBody>
      </p:sp>
    </p:spTree>
    <p:custDataLst>
      <p:tags r:id="rId1"/>
    </p:custDataLst>
    <p:extLst>
      <p:ext uri="{BB962C8B-B14F-4D97-AF65-F5344CB8AC3E}">
        <p14:creationId xmlns:p14="http://schemas.microsoft.com/office/powerpoint/2010/main" val="2103848410"/>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Multicast Addresses</a:t>
            </a:r>
            <a:r>
              <a:rPr lang="en-US" dirty="0"/>
              <a:t/>
            </a:r>
            <a:br>
              <a:rPr lang="en-US" dirty="0"/>
            </a:br>
            <a:r>
              <a:rPr lang="en-US" sz="2400" dirty="0"/>
              <a:t>Assigned IPv6 Multicast Addresses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153670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IPv6 multicast addresses have the prefix ff00::/8. There are two types of IPv6 multicast addresses:</a:t>
            </a:r>
          </a:p>
          <a:p>
            <a:pPr marL="358835" lvl="1" indent="-285750">
              <a:spcAft>
                <a:spcPts val="600"/>
              </a:spcAft>
              <a:buSzPct val="90000"/>
              <a:buFont typeface="Arial" panose="020B0604020202020204" pitchFamily="34" charset="0"/>
              <a:buChar char="•"/>
            </a:pPr>
            <a:r>
              <a:rPr lang="en-US" sz="1600" dirty="0">
                <a:solidFill>
                  <a:srgbClr val="000000"/>
                </a:solidFill>
              </a:rPr>
              <a:t>Well-Known multicast addresses</a:t>
            </a:r>
          </a:p>
          <a:p>
            <a:pPr marL="358835" lvl="1" indent="-285750">
              <a:spcAft>
                <a:spcPts val="600"/>
              </a:spcAft>
              <a:buSzPct val="90000"/>
              <a:buFont typeface="Arial" panose="020B0604020202020204" pitchFamily="34" charset="0"/>
              <a:buChar char="•"/>
            </a:pPr>
            <a:r>
              <a:rPr lang="en-US" sz="1600" dirty="0">
                <a:solidFill>
                  <a:srgbClr val="000000"/>
                </a:solidFill>
              </a:rPr>
              <a:t>Solicited node multicast addresses</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800" dirty="0">
              <a:solidFill>
                <a:srgbClr val="000000"/>
              </a:solidFill>
            </a:endParaRPr>
          </a:p>
          <a:p>
            <a:pPr marL="0" indent="0" algn="l" defTabSz="684213" fontAlgn="base">
              <a:spcBef>
                <a:spcPts val="600"/>
              </a:spcBef>
              <a:spcAft>
                <a:spcPts val="600"/>
              </a:spcAft>
              <a:buClr>
                <a:schemeClr val="tx2"/>
              </a:buClr>
              <a:buSzPct val="90000"/>
            </a:pPr>
            <a:endParaRPr lang="en-US" sz="1800" dirty="0">
              <a:solidFill>
                <a:srgbClr val="000000"/>
              </a:solidFill>
            </a:endParaRPr>
          </a:p>
        </p:txBody>
      </p:sp>
      <p:sp>
        <p:nvSpPr>
          <p:cNvPr id="4" name="TextBox 3">
            <a:extLst>
              <a:ext uri="{FF2B5EF4-FFF2-40B4-BE49-F238E27FC236}">
                <a16:creationId xmlns:a16="http://schemas.microsoft.com/office/drawing/2014/main" id="{FCF89D51-B9C4-47DE-895E-0D438682D1AC}"/>
              </a:ext>
            </a:extLst>
          </p:cNvPr>
          <p:cNvSpPr txBox="1"/>
          <p:nvPr/>
        </p:nvSpPr>
        <p:spPr>
          <a:xfrm>
            <a:off x="347473" y="2874963"/>
            <a:ext cx="8345488" cy="553998"/>
          </a:xfrm>
          <a:prstGeom prst="rect">
            <a:avLst/>
          </a:prstGeom>
          <a:noFill/>
        </p:spPr>
        <p:txBody>
          <a:bodyPr wrap="square" rtlCol="0">
            <a:spAutoFit/>
          </a:bodyPr>
          <a:lstStyle/>
          <a:p>
            <a:r>
              <a:rPr lang="en-US" sz="1600" b="1" dirty="0">
                <a:solidFill>
                  <a:srgbClr val="000000"/>
                </a:solidFill>
              </a:rPr>
              <a:t>Note</a:t>
            </a:r>
            <a:r>
              <a:rPr lang="en-US" sz="1600" dirty="0">
                <a:solidFill>
                  <a:srgbClr val="000000"/>
                </a:solidFill>
              </a:rPr>
              <a:t>: Multicast addresses can only be destination addresses and not source addresses</a:t>
            </a:r>
            <a:r>
              <a:rPr lang="en-US" sz="1400" dirty="0">
                <a:solidFill>
                  <a:srgbClr val="000000"/>
                </a:solidFill>
              </a:rPr>
              <a:t>.</a:t>
            </a:r>
          </a:p>
          <a:p>
            <a:endParaRPr lang="en-US" sz="1400" dirty="0">
              <a:solidFill>
                <a:srgbClr val="000000"/>
              </a:solidFill>
            </a:endParaRPr>
          </a:p>
        </p:txBody>
      </p:sp>
    </p:spTree>
    <p:extLst>
      <p:ext uri="{BB962C8B-B14F-4D97-AF65-F5344CB8AC3E}">
        <p14:creationId xmlns:p14="http://schemas.microsoft.com/office/powerpoint/2010/main" val="1378223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dirty="0"/>
              <a:t>Check Your Understanding activities </a:t>
            </a:r>
            <a:r>
              <a:rPr lang="en-US" b="1" i="1" dirty="0"/>
              <a:t>do not </a:t>
            </a:r>
            <a:r>
              <a:rPr lang="en-US" dirty="0"/>
              <a:t>affect student grades.</a:t>
            </a:r>
          </a:p>
          <a:p>
            <a:pPr>
              <a:spcBef>
                <a:spcPct val="30000"/>
              </a:spcBef>
              <a:buFont typeface="Arial" panose="020B0604020202020204" pitchFamily="34" charset="0"/>
              <a:buChar char="•"/>
            </a:pPr>
            <a:r>
              <a:rPr lang="en-US" dirty="0"/>
              <a:t>There are no separate slides for these activities in the PPT. They are listed in the notes area of the slide that appears before these activities.</a:t>
            </a:r>
          </a:p>
          <a:p>
            <a:pPr marL="0" indent="0">
              <a:spcBef>
                <a:spcPct val="30000"/>
              </a:spcBef>
              <a:buNone/>
            </a:pPr>
            <a:endParaRPr lang="en-US" dirty="0"/>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Multicast Addresses</a:t>
            </a:r>
            <a:r>
              <a:rPr lang="en-US" dirty="0"/>
              <a:t/>
            </a:r>
            <a:br>
              <a:rPr lang="en-US" dirty="0"/>
            </a:br>
            <a:r>
              <a:rPr lang="en-US" sz="2400" dirty="0"/>
              <a:t>Well-Known IPv6 Multicast Addresses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7913688" cy="2329587"/>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Well-known IPv6 multicast addresses are assigned and are reserved for predefined groups of devices.</a:t>
            </a:r>
          </a:p>
          <a:p>
            <a:pPr marL="0" indent="0" algn="l" defTabSz="684213" fontAlgn="base">
              <a:spcBef>
                <a:spcPts val="600"/>
              </a:spcBef>
              <a:spcAft>
                <a:spcPts val="600"/>
              </a:spcAft>
              <a:buClr>
                <a:schemeClr val="tx2"/>
              </a:buClr>
              <a:buSzPct val="90000"/>
            </a:pPr>
            <a:r>
              <a:rPr lang="en-US" sz="1600" dirty="0">
                <a:solidFill>
                  <a:srgbClr val="000000"/>
                </a:solidFill>
              </a:rPr>
              <a:t>There are two common IPv6 Assigned multicast groups:</a:t>
            </a:r>
          </a:p>
          <a:p>
            <a:pPr marL="358835" lvl="1" indent="-285750">
              <a:spcAft>
                <a:spcPts val="600"/>
              </a:spcAft>
              <a:buSzPct val="90000"/>
              <a:buFont typeface="Arial" panose="020B0604020202020204" pitchFamily="34" charset="0"/>
              <a:buChar char="•"/>
            </a:pPr>
            <a:r>
              <a:rPr lang="en-US" b="1" dirty="0">
                <a:solidFill>
                  <a:srgbClr val="000000"/>
                </a:solidFill>
              </a:rPr>
              <a:t>ff02::1 All-nodes multicast group</a:t>
            </a:r>
            <a:r>
              <a:rPr lang="en-US" dirty="0">
                <a:solidFill>
                  <a:srgbClr val="000000"/>
                </a:solidFill>
              </a:rPr>
              <a:t> - This is a multicast group that all IPv6-enabled devices join. A packet sent to this group is received and processed by all IPv6 interfaces on the link or network. </a:t>
            </a:r>
          </a:p>
          <a:p>
            <a:pPr marL="358835" lvl="1" indent="-285750">
              <a:spcAft>
                <a:spcPts val="600"/>
              </a:spcAft>
              <a:buSzPct val="90000"/>
              <a:buFont typeface="Arial" panose="020B0604020202020204" pitchFamily="34" charset="0"/>
              <a:buChar char="•"/>
            </a:pPr>
            <a:r>
              <a:rPr lang="en-US" b="1" dirty="0">
                <a:solidFill>
                  <a:srgbClr val="000000"/>
                </a:solidFill>
              </a:rPr>
              <a:t>ff02::2 All-routers multicast group</a:t>
            </a:r>
            <a:r>
              <a:rPr lang="en-US" dirty="0">
                <a:solidFill>
                  <a:srgbClr val="000000"/>
                </a:solidFill>
              </a:rPr>
              <a:t> - This is a multicast group that all IPv6 routers join. A router becomes a member of this group when it is enabled as an IPv6 router with the </a:t>
            </a:r>
            <a:r>
              <a:rPr lang="en-US" b="1" dirty="0">
                <a:solidFill>
                  <a:srgbClr val="000000"/>
                </a:solidFill>
              </a:rPr>
              <a:t>ipv6 unicast-routing</a:t>
            </a:r>
            <a:r>
              <a:rPr lang="en-US" dirty="0">
                <a:solidFill>
                  <a:srgbClr val="000000"/>
                </a:solidFill>
              </a:rPr>
              <a:t> global configuration command. </a:t>
            </a:r>
          </a:p>
          <a:p>
            <a:pPr marL="358835" lvl="1" indent="-285750">
              <a:spcAft>
                <a:spcPts val="600"/>
              </a:spcAft>
              <a:buSzPct val="90000"/>
              <a:buFont typeface="Arial" panose="020B0604020202020204" pitchFamily="34" charset="0"/>
              <a:buChar char="•"/>
            </a:pPr>
            <a:endParaRPr lang="en-US" sz="10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Tree>
    <p:extLst>
      <p:ext uri="{BB962C8B-B14F-4D97-AF65-F5344CB8AC3E}">
        <p14:creationId xmlns:p14="http://schemas.microsoft.com/office/powerpoint/2010/main" val="1773555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Multicast Addresses</a:t>
            </a:r>
            <a:r>
              <a:rPr lang="en-US" dirty="0"/>
              <a:t/>
            </a:r>
            <a:br>
              <a:rPr lang="en-US" dirty="0"/>
            </a:br>
            <a:r>
              <a:rPr lang="en-US" sz="2400" dirty="0"/>
              <a:t>Solicited-Node IPv6 Multicast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2" y="1035049"/>
            <a:ext cx="3034606" cy="3350520"/>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 solicited-node multicast address is similar to the all-nodes multicast address.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 solicited-node multicast address is mapped to a special Ethernet multicast address.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Ethernet NIC can filter the frame by examining the destination MAC address without sending it to the IPv6 process to see if the device is the intended target of the IPv6 packet.</a:t>
            </a:r>
          </a:p>
        </p:txBody>
      </p:sp>
      <p:pic>
        <p:nvPicPr>
          <p:cNvPr id="4" name="Picture 3">
            <a:extLst>
              <a:ext uri="{FF2B5EF4-FFF2-40B4-BE49-F238E27FC236}">
                <a16:creationId xmlns:a16="http://schemas.microsoft.com/office/drawing/2014/main" id="{F3BA181D-36C7-4DAF-9B3B-E20C6358C7FD}"/>
              </a:ext>
            </a:extLst>
          </p:cNvPr>
          <p:cNvPicPr>
            <a:picLocks noChangeAspect="1"/>
          </p:cNvPicPr>
          <p:nvPr/>
        </p:nvPicPr>
        <p:blipFill>
          <a:blip r:embed="rId3"/>
          <a:stretch>
            <a:fillRect/>
          </a:stretch>
        </p:blipFill>
        <p:spPr>
          <a:xfrm>
            <a:off x="3516371" y="700125"/>
            <a:ext cx="5569439" cy="3988254"/>
          </a:xfrm>
          <a:prstGeom prst="rect">
            <a:avLst/>
          </a:prstGeom>
        </p:spPr>
      </p:pic>
    </p:spTree>
    <p:extLst>
      <p:ext uri="{BB962C8B-B14F-4D97-AF65-F5344CB8AC3E}">
        <p14:creationId xmlns:p14="http://schemas.microsoft.com/office/powerpoint/2010/main" val="1668769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810519"/>
          </a:xfrm>
        </p:spPr>
        <p:txBody>
          <a:bodyPr/>
          <a:lstStyle/>
          <a:p>
            <a:r>
              <a:rPr lang="en-US" altLang="en-US" sz="1600" dirty="0"/>
              <a:t>Module Practice and Quiz</a:t>
            </a:r>
            <a:r>
              <a:rPr lang="en-US" altLang="en-US" dirty="0"/>
              <a:t/>
            </a:r>
            <a:br>
              <a:rPr lang="en-US" altLang="en-US" dirty="0"/>
            </a:br>
            <a:r>
              <a:rPr lang="en-US" altLang="en-US" dirty="0"/>
              <a:t>Lab – Identify IPv6 Addresses</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79882" y="1034322"/>
            <a:ext cx="8649325" cy="3522688"/>
          </a:xfrm>
        </p:spPr>
        <p:txBody>
          <a:bodyPr/>
          <a:lstStyle/>
          <a:p>
            <a:pPr marL="0" indent="0">
              <a:buNone/>
            </a:pPr>
            <a:r>
              <a:rPr lang="en-US" sz="1800" dirty="0"/>
              <a:t>In this lab, you complete the following objectives: </a:t>
            </a:r>
          </a:p>
          <a:p>
            <a:pPr>
              <a:buFont typeface="Arial" panose="020B0604020202020204" pitchFamily="34" charset="0"/>
              <a:buChar char="•"/>
            </a:pPr>
            <a:r>
              <a:rPr lang="en-US" sz="1800" dirty="0"/>
              <a:t>Identify the Different Types of IPv6 Addresses</a:t>
            </a:r>
          </a:p>
          <a:p>
            <a:pPr>
              <a:buFont typeface="Arial" panose="020B0604020202020204" pitchFamily="34" charset="0"/>
              <a:buChar char="•"/>
            </a:pPr>
            <a:r>
              <a:rPr lang="en-US" sz="1800" dirty="0"/>
              <a:t>Examine a Host IPv6 Network Interface and Address</a:t>
            </a:r>
          </a:p>
          <a:p>
            <a:pPr>
              <a:buFont typeface="Arial" panose="020B0604020202020204" pitchFamily="34" charset="0"/>
              <a:buChar char="•"/>
            </a:pPr>
            <a:r>
              <a:rPr lang="en-US" sz="1800" dirty="0"/>
              <a:t>Practice IPv6 Address Abbreviation</a:t>
            </a:r>
          </a:p>
          <a:p>
            <a:pPr marL="0" indent="0">
              <a:buNone/>
            </a:pPr>
            <a:endParaRPr lang="en-US" dirty="0"/>
          </a:p>
        </p:txBody>
      </p:sp>
    </p:spTree>
    <p:custDataLst>
      <p:tags r:id="rId1"/>
    </p:custDataLst>
    <p:extLst>
      <p:ext uri="{BB962C8B-B14F-4D97-AF65-F5344CB8AC3E}">
        <p14:creationId xmlns:p14="http://schemas.microsoft.com/office/powerpoint/2010/main" val="37266857"/>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12.8 Subnet an IPv6 Network</a:t>
            </a:r>
          </a:p>
        </p:txBody>
      </p:sp>
    </p:spTree>
    <p:custDataLst>
      <p:tags r:id="rId1"/>
    </p:custDataLst>
    <p:extLst>
      <p:ext uri="{BB962C8B-B14F-4D97-AF65-F5344CB8AC3E}">
        <p14:creationId xmlns:p14="http://schemas.microsoft.com/office/powerpoint/2010/main" val="1452704818"/>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Subnet an IPv6 Network</a:t>
            </a:r>
            <a:r>
              <a:rPr lang="en-US" dirty="0"/>
              <a:t/>
            </a:r>
            <a:br>
              <a:rPr lang="en-US" dirty="0"/>
            </a:br>
            <a:r>
              <a:rPr lang="en-US" sz="2400" dirty="0"/>
              <a:t>Subnet Using the Subnet ID</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7984230" cy="1598084"/>
          </a:xfrm>
        </p:spPr>
        <p:txBody>
          <a:bodyPr/>
          <a:lstStyle/>
          <a:p>
            <a:pPr marL="0" indent="0" algn="l" defTabSz="684213" fontAlgn="base">
              <a:spcBef>
                <a:spcPts val="600"/>
              </a:spcBef>
              <a:spcAft>
                <a:spcPts val="600"/>
              </a:spcAft>
              <a:buClr>
                <a:schemeClr val="tx2"/>
              </a:buClr>
              <a:buSzPct val="90000"/>
            </a:pPr>
            <a:r>
              <a:rPr lang="en-US" sz="1800" dirty="0">
                <a:solidFill>
                  <a:srgbClr val="000000"/>
                </a:solidFill>
              </a:rPr>
              <a:t>IPv6 was designed with subnetting in mind.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 separate subnet ID field in the IPv6 GUA is used to create subnets.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subnet ID field is the area between the Global Routing Prefix and the interface ID.</a:t>
            </a:r>
          </a:p>
        </p:txBody>
      </p:sp>
      <p:pic>
        <p:nvPicPr>
          <p:cNvPr id="5" name="Picture 4">
            <a:extLst>
              <a:ext uri="{FF2B5EF4-FFF2-40B4-BE49-F238E27FC236}">
                <a16:creationId xmlns:a16="http://schemas.microsoft.com/office/drawing/2014/main" id="{94D8DB5A-76F0-4B47-AE58-0F512B58682D}"/>
              </a:ext>
            </a:extLst>
          </p:cNvPr>
          <p:cNvPicPr>
            <a:picLocks noChangeAspect="1"/>
          </p:cNvPicPr>
          <p:nvPr/>
        </p:nvPicPr>
        <p:blipFill>
          <a:blip r:embed="rId3"/>
          <a:stretch>
            <a:fillRect/>
          </a:stretch>
        </p:blipFill>
        <p:spPr>
          <a:xfrm>
            <a:off x="0" y="2633133"/>
            <a:ext cx="9447861" cy="2091690"/>
          </a:xfrm>
          <a:prstGeom prst="rect">
            <a:avLst/>
          </a:prstGeom>
        </p:spPr>
      </p:pic>
    </p:spTree>
    <p:extLst>
      <p:ext uri="{BB962C8B-B14F-4D97-AF65-F5344CB8AC3E}">
        <p14:creationId xmlns:p14="http://schemas.microsoft.com/office/powerpoint/2010/main" val="195147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Subnet an IPv6 Network</a:t>
            </a:r>
            <a:r>
              <a:rPr lang="en-US" dirty="0"/>
              <a:t/>
            </a:r>
            <a:br>
              <a:rPr lang="en-US" dirty="0"/>
            </a:br>
            <a:r>
              <a:rPr lang="en-US" sz="2400" dirty="0"/>
              <a:t>IPv6 Subnetting Example</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2510904" cy="2863358"/>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Given the 2001:db8:acad::/48 global routing prefix with a 16 bit subnet ID.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Allows 65,536 /64 subnets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global routing prefix is the same for all subnets.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Only </a:t>
            </a:r>
            <a:r>
              <a:rPr lang="en-US" sz="1400" dirty="0">
                <a:solidFill>
                  <a:srgbClr val="000000"/>
                </a:solidFill>
              </a:rPr>
              <a:t>the subnet ID hextet is incremented in hexadecimal for each subnet.</a:t>
            </a:r>
          </a:p>
        </p:txBody>
      </p:sp>
      <p:pic>
        <p:nvPicPr>
          <p:cNvPr id="4" name="Picture 3">
            <a:extLst>
              <a:ext uri="{FF2B5EF4-FFF2-40B4-BE49-F238E27FC236}">
                <a16:creationId xmlns:a16="http://schemas.microsoft.com/office/drawing/2014/main" id="{79B8BF49-5FD4-4309-80FA-F52A67C7D7A8}"/>
              </a:ext>
            </a:extLst>
          </p:cNvPr>
          <p:cNvPicPr>
            <a:picLocks noChangeAspect="1"/>
          </p:cNvPicPr>
          <p:nvPr/>
        </p:nvPicPr>
        <p:blipFill>
          <a:blip r:embed="rId3"/>
          <a:stretch>
            <a:fillRect/>
          </a:stretch>
        </p:blipFill>
        <p:spPr>
          <a:xfrm>
            <a:off x="2942705" y="373972"/>
            <a:ext cx="6423238" cy="4439097"/>
          </a:xfrm>
          <a:prstGeom prst="rect">
            <a:avLst/>
          </a:prstGeom>
        </p:spPr>
      </p:pic>
    </p:spTree>
    <p:extLst>
      <p:ext uri="{BB962C8B-B14F-4D97-AF65-F5344CB8AC3E}">
        <p14:creationId xmlns:p14="http://schemas.microsoft.com/office/powerpoint/2010/main" val="2169781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Subnet an IPv6 Network</a:t>
            </a:r>
            <a:r>
              <a:rPr lang="en-US" dirty="0"/>
              <a:t/>
            </a:r>
            <a:br>
              <a:rPr lang="en-US" dirty="0"/>
            </a:br>
            <a:r>
              <a:rPr lang="en-US" sz="2400" dirty="0"/>
              <a:t>IPv6 Subnet Allocation</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986659"/>
            <a:ext cx="7380549" cy="1392523"/>
          </a:xfrm>
        </p:spPr>
        <p:txBody>
          <a:bodyPr/>
          <a:lstStyle/>
          <a:p>
            <a:pPr marL="0" indent="0" algn="l" defTabSz="684213" fontAlgn="base">
              <a:spcBef>
                <a:spcPts val="600"/>
              </a:spcBef>
              <a:spcAft>
                <a:spcPts val="600"/>
              </a:spcAft>
              <a:buClr>
                <a:schemeClr val="tx2"/>
              </a:buClr>
              <a:buSzPct val="90000"/>
            </a:pPr>
            <a:r>
              <a:rPr lang="en-US" sz="1400" dirty="0">
                <a:solidFill>
                  <a:srgbClr val="000000"/>
                </a:solidFill>
              </a:rPr>
              <a:t>The example topology requires five subnets, one for each LAN as well as for the serial link between R1 and R2.</a:t>
            </a:r>
          </a:p>
          <a:p>
            <a:pPr marL="0" indent="0" algn="l" defTabSz="684213" fontAlgn="base">
              <a:spcBef>
                <a:spcPts val="600"/>
              </a:spcBef>
              <a:spcAft>
                <a:spcPts val="600"/>
              </a:spcAft>
              <a:buClr>
                <a:schemeClr val="tx2"/>
              </a:buClr>
              <a:buSzPct val="90000"/>
            </a:pPr>
            <a:r>
              <a:rPr lang="en-US" sz="1400" dirty="0">
                <a:solidFill>
                  <a:srgbClr val="000000"/>
                </a:solidFill>
              </a:rPr>
              <a:t>The five IPv6 subnets were allocated, with the subnet ID field 0001 through 0005. Each /64 subnet will provide more addresses than will ever be needed.</a:t>
            </a:r>
          </a:p>
        </p:txBody>
      </p:sp>
      <p:pic>
        <p:nvPicPr>
          <p:cNvPr id="5" name="Picture 4">
            <a:extLst>
              <a:ext uri="{FF2B5EF4-FFF2-40B4-BE49-F238E27FC236}">
                <a16:creationId xmlns:a16="http://schemas.microsoft.com/office/drawing/2014/main" id="{F9B4560F-645D-4891-932C-5DFEA2110D05}"/>
              </a:ext>
            </a:extLst>
          </p:cNvPr>
          <p:cNvPicPr>
            <a:picLocks noChangeAspect="1"/>
          </p:cNvPicPr>
          <p:nvPr/>
        </p:nvPicPr>
        <p:blipFill>
          <a:blip r:embed="rId3"/>
          <a:stretch>
            <a:fillRect/>
          </a:stretch>
        </p:blipFill>
        <p:spPr>
          <a:xfrm>
            <a:off x="994298" y="2295061"/>
            <a:ext cx="3911611" cy="2626073"/>
          </a:xfrm>
          <a:prstGeom prst="rect">
            <a:avLst/>
          </a:prstGeom>
        </p:spPr>
      </p:pic>
      <p:pic>
        <p:nvPicPr>
          <p:cNvPr id="7" name="Picture 6">
            <a:extLst>
              <a:ext uri="{FF2B5EF4-FFF2-40B4-BE49-F238E27FC236}">
                <a16:creationId xmlns:a16="http://schemas.microsoft.com/office/drawing/2014/main" id="{0D5A817A-D8FB-45B9-BB3D-6E5C7DC6B464}"/>
              </a:ext>
            </a:extLst>
          </p:cNvPr>
          <p:cNvPicPr>
            <a:picLocks noChangeAspect="1"/>
          </p:cNvPicPr>
          <p:nvPr/>
        </p:nvPicPr>
        <p:blipFill>
          <a:blip r:embed="rId4"/>
          <a:stretch>
            <a:fillRect/>
          </a:stretch>
        </p:blipFill>
        <p:spPr>
          <a:xfrm>
            <a:off x="4419507" y="2427571"/>
            <a:ext cx="4001286" cy="2320137"/>
          </a:xfrm>
          <a:prstGeom prst="rect">
            <a:avLst/>
          </a:prstGeom>
        </p:spPr>
      </p:pic>
    </p:spTree>
    <p:extLst>
      <p:ext uri="{BB962C8B-B14F-4D97-AF65-F5344CB8AC3E}">
        <p14:creationId xmlns:p14="http://schemas.microsoft.com/office/powerpoint/2010/main" val="1542273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Subnet an IPv6 Network</a:t>
            </a:r>
            <a:r>
              <a:rPr lang="en-US" dirty="0"/>
              <a:t/>
            </a:r>
            <a:br>
              <a:rPr lang="en-US" dirty="0"/>
            </a:br>
            <a:r>
              <a:rPr lang="en-US" sz="2400" dirty="0"/>
              <a:t>Router Configured with IPv6 Subnets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986660"/>
            <a:ext cx="7380549" cy="731838"/>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The example shows that each of the router interfaces on R1 has been configured to be on a different IPv6 subnet.</a:t>
            </a:r>
          </a:p>
        </p:txBody>
      </p:sp>
      <p:sp>
        <p:nvSpPr>
          <p:cNvPr id="8" name="Rectangle 1">
            <a:extLst>
              <a:ext uri="{FF2B5EF4-FFF2-40B4-BE49-F238E27FC236}">
                <a16:creationId xmlns:a16="http://schemas.microsoft.com/office/drawing/2014/main" id="{834DE4A8-80F8-41EF-8BA3-2E8FBDCC8A88}"/>
              </a:ext>
            </a:extLst>
          </p:cNvPr>
          <p:cNvSpPr>
            <a:spLocks noChangeArrowheads="1"/>
          </p:cNvSpPr>
          <p:nvPr/>
        </p:nvSpPr>
        <p:spPr bwMode="auto">
          <a:xfrm>
            <a:off x="523265" y="1958660"/>
            <a:ext cx="8321477" cy="2800767"/>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lvl="0" defTabSz="914400" eaLnBrk="0" hangingPunct="0"/>
            <a:r>
              <a:rPr lang="en-US" altLang="en-US" sz="1600" dirty="0">
                <a:solidFill>
                  <a:schemeClr val="bg1"/>
                </a:solidFill>
                <a:latin typeface="Courier New" panose="02070309020205020404" pitchFamily="49" charset="0"/>
                <a:cs typeface="Courier New" panose="02070309020205020404" pitchFamily="49" charset="0"/>
              </a:rPr>
              <a:t>R1(config)# interface gigabitethernet 0/0/0</a:t>
            </a:r>
          </a:p>
          <a:p>
            <a:pPr lvl="0" defTabSz="914400" eaLnBrk="0" hangingPunct="0"/>
            <a:r>
              <a:rPr lang="en-US" altLang="en-US" sz="1600" dirty="0">
                <a:solidFill>
                  <a:schemeClr val="bg1"/>
                </a:solidFill>
                <a:latin typeface="Courier New" panose="02070309020205020404" pitchFamily="49" charset="0"/>
                <a:cs typeface="Courier New" panose="02070309020205020404" pitchFamily="49" charset="0"/>
              </a:rPr>
              <a:t>R1(config-if)# ipv6 address 2001:db8:acad:1::1/64</a:t>
            </a:r>
          </a:p>
          <a:p>
            <a:pPr lvl="0" defTabSz="914400" eaLnBrk="0" hangingPunct="0"/>
            <a:r>
              <a:rPr lang="en-US" altLang="en-US" sz="1600" dirty="0">
                <a:solidFill>
                  <a:schemeClr val="bg1"/>
                </a:solidFill>
                <a:latin typeface="Courier New" panose="02070309020205020404" pitchFamily="49" charset="0"/>
                <a:cs typeface="Courier New" panose="02070309020205020404" pitchFamily="49" charset="0"/>
              </a:rPr>
              <a:t>R1(config-if)# no shutdown</a:t>
            </a:r>
          </a:p>
          <a:p>
            <a:pPr lvl="0" defTabSz="914400" eaLnBrk="0" hangingPunct="0"/>
            <a:r>
              <a:rPr lang="en-US" altLang="en-US" sz="1600" dirty="0">
                <a:solidFill>
                  <a:schemeClr val="bg1"/>
                </a:solidFill>
                <a:latin typeface="Courier New" panose="02070309020205020404" pitchFamily="49" charset="0"/>
                <a:cs typeface="Courier New" panose="02070309020205020404" pitchFamily="49" charset="0"/>
              </a:rPr>
              <a:t>R1(config-if)# exit</a:t>
            </a:r>
          </a:p>
          <a:p>
            <a:pPr lvl="0" defTabSz="914400" eaLnBrk="0" hangingPunct="0"/>
            <a:r>
              <a:rPr lang="en-US" altLang="en-US" sz="1600" dirty="0">
                <a:solidFill>
                  <a:schemeClr val="bg1"/>
                </a:solidFill>
                <a:latin typeface="Courier New" panose="02070309020205020404" pitchFamily="49" charset="0"/>
                <a:cs typeface="Courier New" panose="02070309020205020404" pitchFamily="49" charset="0"/>
              </a:rPr>
              <a:t>R1(config)# interface gigabitethernet 0/0/1</a:t>
            </a:r>
          </a:p>
          <a:p>
            <a:pPr lvl="0" defTabSz="914400" eaLnBrk="0" hangingPunct="0"/>
            <a:r>
              <a:rPr lang="en-US" altLang="en-US" sz="1600" dirty="0">
                <a:solidFill>
                  <a:schemeClr val="bg1"/>
                </a:solidFill>
                <a:latin typeface="Courier New" panose="02070309020205020404" pitchFamily="49" charset="0"/>
                <a:cs typeface="Courier New" panose="02070309020205020404" pitchFamily="49" charset="0"/>
              </a:rPr>
              <a:t>R1(config-if)# ipv6 address 2001:db8:acad:2::1/64</a:t>
            </a:r>
          </a:p>
          <a:p>
            <a:pPr lvl="0" defTabSz="914400" eaLnBrk="0" hangingPunct="0"/>
            <a:r>
              <a:rPr lang="en-US" altLang="en-US" sz="1600" dirty="0">
                <a:solidFill>
                  <a:schemeClr val="bg1"/>
                </a:solidFill>
                <a:latin typeface="Courier New" panose="02070309020205020404" pitchFamily="49" charset="0"/>
                <a:cs typeface="Courier New" panose="02070309020205020404" pitchFamily="49" charset="0"/>
              </a:rPr>
              <a:t>R1(config-if)# no shutdown</a:t>
            </a:r>
          </a:p>
          <a:p>
            <a:pPr lvl="0" defTabSz="914400" eaLnBrk="0" hangingPunct="0"/>
            <a:r>
              <a:rPr lang="en-US" altLang="en-US" sz="1600" dirty="0">
                <a:solidFill>
                  <a:schemeClr val="bg1"/>
                </a:solidFill>
                <a:latin typeface="Courier New" panose="02070309020205020404" pitchFamily="49" charset="0"/>
                <a:cs typeface="Courier New" panose="02070309020205020404" pitchFamily="49" charset="0"/>
              </a:rPr>
              <a:t>R1(config-if)# exit</a:t>
            </a:r>
          </a:p>
          <a:p>
            <a:pPr lvl="0" defTabSz="914400" eaLnBrk="0" hangingPunct="0"/>
            <a:r>
              <a:rPr lang="en-US" altLang="en-US" sz="1600" dirty="0">
                <a:solidFill>
                  <a:schemeClr val="bg1"/>
                </a:solidFill>
                <a:latin typeface="Courier New" panose="02070309020205020404" pitchFamily="49" charset="0"/>
                <a:cs typeface="Courier New" panose="02070309020205020404" pitchFamily="49" charset="0"/>
              </a:rPr>
              <a:t>R1(config)# interface serial 0/1/0</a:t>
            </a:r>
          </a:p>
          <a:p>
            <a:pPr lvl="0" defTabSz="914400" eaLnBrk="0" hangingPunct="0"/>
            <a:r>
              <a:rPr lang="en-US" altLang="en-US" sz="1600" dirty="0">
                <a:solidFill>
                  <a:schemeClr val="bg1"/>
                </a:solidFill>
                <a:latin typeface="Courier New" panose="02070309020205020404" pitchFamily="49" charset="0"/>
                <a:cs typeface="Courier New" panose="02070309020205020404" pitchFamily="49" charset="0"/>
              </a:rPr>
              <a:t>R1(config-if)# ipv6 address 2001:db8:acad:3::1/64</a:t>
            </a:r>
          </a:p>
          <a:p>
            <a:pPr lvl="0" defTabSz="914400" eaLnBrk="0" hangingPunct="0"/>
            <a:r>
              <a:rPr lang="en-US" altLang="en-US" sz="1600" dirty="0">
                <a:solidFill>
                  <a:schemeClr val="bg1"/>
                </a:solidFill>
                <a:latin typeface="Courier New" panose="02070309020205020404" pitchFamily="49" charset="0"/>
                <a:cs typeface="Courier New" panose="02070309020205020404" pitchFamily="49" charset="0"/>
              </a:rPr>
              <a:t>R1(config-if)# no shutdown</a:t>
            </a:r>
            <a:endParaRPr kumimoji="0" lang="en-US" altLang="en-US" sz="16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81749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2.9 Module Practice and Quiz</a:t>
            </a:r>
          </a:p>
        </p:txBody>
      </p:sp>
    </p:spTree>
    <p:custDataLst>
      <p:tags r:id="rId1"/>
    </p:custDataLst>
    <p:extLst>
      <p:ext uri="{BB962C8B-B14F-4D97-AF65-F5344CB8AC3E}">
        <p14:creationId xmlns:p14="http://schemas.microsoft.com/office/powerpoint/2010/main" val="2585672151"/>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33862"/>
            <a:ext cx="9144000" cy="592921"/>
          </a:xfrm>
        </p:spPr>
        <p:txBody>
          <a:bodyPr/>
          <a:lstStyle/>
          <a:p>
            <a:r>
              <a:rPr lang="en-US" altLang="en-US" sz="1600" dirty="0"/>
              <a:t>Module Practice and Quiz</a:t>
            </a:r>
            <a:br>
              <a:rPr lang="en-US" altLang="en-US" sz="1600" dirty="0"/>
            </a:br>
            <a:r>
              <a:rPr lang="en-US" altLang="en-US" dirty="0"/>
              <a:t>Packet Tracer – Implement a Subnetted IPv6 Addressing Scheme</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79882" y="1034322"/>
            <a:ext cx="8649325" cy="3522688"/>
          </a:xfrm>
        </p:spPr>
        <p:txBody>
          <a:bodyPr/>
          <a:lstStyle/>
          <a:p>
            <a:pPr marL="0" indent="0">
              <a:buNone/>
            </a:pPr>
            <a:r>
              <a:rPr lang="en-US" sz="1800" dirty="0"/>
              <a:t>In this Packet Tracer, you will do the following:</a:t>
            </a:r>
          </a:p>
          <a:p>
            <a:r>
              <a:rPr lang="en-US" sz="1800" dirty="0"/>
              <a:t>Determine IPv6 subnets and addressing scheme</a:t>
            </a:r>
          </a:p>
          <a:p>
            <a:r>
              <a:rPr lang="en-US" sz="1800" dirty="0"/>
              <a:t>Configure IPv6 addressing on routers and PCs</a:t>
            </a:r>
          </a:p>
          <a:p>
            <a:r>
              <a:rPr lang="en-US" sz="1800" dirty="0"/>
              <a:t>Verify IPv6 connectivity</a:t>
            </a:r>
          </a:p>
          <a:p>
            <a:pPr marL="0" indent="0">
              <a:buNone/>
            </a:pPr>
            <a:endParaRPr lang="en-US" dirty="0"/>
          </a:p>
          <a:p>
            <a:endParaRPr lang="en-US" altLang="ja-JP" dirty="0"/>
          </a:p>
        </p:txBody>
      </p:sp>
    </p:spTree>
    <p:custDataLst>
      <p:tags r:id="rId1"/>
    </p:custDataLst>
    <p:extLst>
      <p:ext uri="{BB962C8B-B14F-4D97-AF65-F5344CB8AC3E}">
        <p14:creationId xmlns:p14="http://schemas.microsoft.com/office/powerpoint/2010/main" val="210744669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12: Activities</a:t>
            </a:r>
          </a:p>
        </p:txBody>
      </p:sp>
      <p:sp>
        <p:nvSpPr>
          <p:cNvPr id="6147" name="Rectangle 34"/>
          <p:cNvSpPr>
            <a:spLocks noGrp="1" noChangeArrowheads="1"/>
          </p:cNvSpPr>
          <p:nvPr>
            <p:ph idx="1"/>
          </p:nvPr>
        </p:nvSpPr>
        <p:spPr>
          <a:xfrm>
            <a:off x="135598" y="624737"/>
            <a:ext cx="8695135" cy="348414"/>
          </a:xfrm>
        </p:spPr>
        <p:txBody>
          <a:bodyPr/>
          <a:lstStyle/>
          <a:p>
            <a:pPr marL="0" indent="0">
              <a:spcBef>
                <a:spcPct val="30000"/>
              </a:spcBef>
              <a:buNone/>
            </a:pPr>
            <a:r>
              <a:rPr lang="en-US" sz="1600" dirty="0"/>
              <a:t>What activities are associated with this module?</a:t>
            </a:r>
            <a:endParaRPr lang="en-US" sz="1600" dirty="0">
              <a:solidFill>
                <a:srgbClr val="00B0F0"/>
              </a:solidFill>
            </a:endParaRPr>
          </a:p>
          <a:p>
            <a:pPr marL="0" indent="0">
              <a:spcBef>
                <a:spcPct val="30000"/>
              </a:spcBef>
              <a:buNone/>
            </a:pPr>
            <a:endParaRPr lang="en-US" sz="1600"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221484958"/>
              </p:ext>
            </p:extLst>
          </p:nvPr>
        </p:nvGraphicFramePr>
        <p:xfrm>
          <a:off x="427595" y="973151"/>
          <a:ext cx="8288809" cy="3631452"/>
        </p:xfrm>
        <a:graphic>
          <a:graphicData uri="http://schemas.openxmlformats.org/drawingml/2006/table">
            <a:tbl>
              <a:tblPr firstRow="1" bandRow="1">
                <a:tableStyleId>{5C22544A-7EE6-4342-B048-85BDC9FD1C3A}</a:tableStyleId>
              </a:tblPr>
              <a:tblGrid>
                <a:gridCol w="1137886">
                  <a:extLst>
                    <a:ext uri="{9D8B030D-6E8A-4147-A177-3AD203B41FA5}">
                      <a16:colId xmlns:a16="http://schemas.microsoft.com/office/drawing/2014/main" val="20001"/>
                    </a:ext>
                  </a:extLst>
                </a:gridCol>
                <a:gridCol w="1871143">
                  <a:extLst>
                    <a:ext uri="{9D8B030D-6E8A-4147-A177-3AD203B41FA5}">
                      <a16:colId xmlns:a16="http://schemas.microsoft.com/office/drawing/2014/main" val="3156509146"/>
                    </a:ext>
                  </a:extLst>
                </a:gridCol>
                <a:gridCol w="4109522">
                  <a:extLst>
                    <a:ext uri="{9D8B030D-6E8A-4147-A177-3AD203B41FA5}">
                      <a16:colId xmlns:a16="http://schemas.microsoft.com/office/drawing/2014/main" val="20002"/>
                    </a:ext>
                  </a:extLst>
                </a:gridCol>
                <a:gridCol w="1170258">
                  <a:extLst>
                    <a:ext uri="{9D8B030D-6E8A-4147-A177-3AD203B41FA5}">
                      <a16:colId xmlns:a16="http://schemas.microsoft.com/office/drawing/2014/main" val="20003"/>
                    </a:ext>
                  </a:extLst>
                </a:gridCol>
              </a:tblGrid>
              <a:tr h="316509">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68327">
                <a:tc>
                  <a:txBody>
                    <a:bodyPr/>
                    <a:lstStyle/>
                    <a:p>
                      <a:pPr algn="ctr"/>
                      <a:r>
                        <a:rPr lang="en-US" sz="1100" dirty="0"/>
                        <a:t>12.1.3</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IPv4 Issues</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1"/>
                  </a:ext>
                </a:extLst>
              </a:tr>
              <a:tr h="368327">
                <a:tc>
                  <a:txBody>
                    <a:bodyPr/>
                    <a:lstStyle/>
                    <a:p>
                      <a:pPr algn="ctr"/>
                      <a:r>
                        <a:rPr lang="en-US" sz="1100" dirty="0"/>
                        <a:t>12.2.4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Activity</a:t>
                      </a:r>
                    </a:p>
                  </a:txBody>
                  <a:tcPr marL="68580" marR="68580" marT="34290" marB="34290" anchor="ctr"/>
                </a:tc>
                <a:tc>
                  <a:txBody>
                    <a:bodyPr/>
                    <a:lstStyle/>
                    <a:p>
                      <a:r>
                        <a:rPr lang="en-US" sz="1100" dirty="0"/>
                        <a:t>IPv6 Address Representation</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6"/>
                  </a:ext>
                </a:extLst>
              </a:tr>
              <a:tr h="368327">
                <a:tc>
                  <a:txBody>
                    <a:bodyPr/>
                    <a:lstStyle/>
                    <a:p>
                      <a:pPr algn="ctr"/>
                      <a:r>
                        <a:rPr lang="en-US" sz="1100" dirty="0"/>
                        <a:t>12.3.8</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IPv6 Address Types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68327">
                <a:tc>
                  <a:txBody>
                    <a:bodyPr/>
                    <a:lstStyle/>
                    <a:p>
                      <a:pPr algn="ctr"/>
                      <a:r>
                        <a:rPr lang="en-US" sz="1100" dirty="0"/>
                        <a:t>12.4.4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GUA and LLA Static Configuration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3177432351"/>
                  </a:ext>
                </a:extLst>
              </a:tr>
              <a:tr h="368327">
                <a:tc>
                  <a:txBody>
                    <a:bodyPr/>
                    <a:lstStyle/>
                    <a:p>
                      <a:pPr algn="ctr"/>
                      <a:r>
                        <a:rPr lang="en-US" sz="1100" dirty="0"/>
                        <a:t>12.5.8</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Dynamic Addressing for IPv6 GUAs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4230792547"/>
                  </a:ext>
                </a:extLst>
              </a:tr>
              <a:tr h="368327">
                <a:tc>
                  <a:txBody>
                    <a:bodyPr/>
                    <a:lstStyle/>
                    <a:p>
                      <a:pPr algn="ctr"/>
                      <a:r>
                        <a:rPr lang="en-US" sz="1100" dirty="0"/>
                        <a:t>12.6.5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Verify IPv6 Address Configuration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2373583044"/>
                  </a:ext>
                </a:extLst>
              </a:tr>
              <a:tr h="368327">
                <a:tc>
                  <a:txBody>
                    <a:bodyPr/>
                    <a:lstStyle/>
                    <a:p>
                      <a:pPr algn="ctr"/>
                      <a:r>
                        <a:rPr lang="en-US" sz="1100" dirty="0"/>
                        <a:t>12.6.6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Configure IPv6 Addressing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1549783946"/>
                  </a:ext>
                </a:extLst>
              </a:tr>
              <a:tr h="368327">
                <a:tc>
                  <a:txBody>
                    <a:bodyPr/>
                    <a:lstStyle/>
                    <a:p>
                      <a:pPr algn="ctr"/>
                      <a:r>
                        <a:rPr lang="en-US" sz="1100" dirty="0"/>
                        <a:t>12.7.4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Identify IPv6 Addresses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mn-lt"/>
                        <a:ea typeface="+mn-ea"/>
                        <a:cs typeface="+mn-cs"/>
                      </a:endParaRPr>
                    </a:p>
                  </a:txBody>
                  <a:tcPr marL="68580" marR="68580" marT="34290" marB="34290" anchor="ctr"/>
                </a:tc>
                <a:extLst>
                  <a:ext uri="{0D108BD9-81ED-4DB2-BD59-A6C34878D82A}">
                    <a16:rowId xmlns:a16="http://schemas.microsoft.com/office/drawing/2014/main" val="1102784487"/>
                  </a:ext>
                </a:extLst>
              </a:tr>
              <a:tr h="368327">
                <a:tc>
                  <a:txBody>
                    <a:bodyPr/>
                    <a:lstStyle/>
                    <a:p>
                      <a:pPr algn="ctr"/>
                      <a:r>
                        <a:rPr lang="en-US" sz="1100" dirty="0"/>
                        <a:t>12.8.5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Subnet an IPv6 Network</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2851136469"/>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810519"/>
          </a:xfrm>
        </p:spPr>
        <p:txBody>
          <a:bodyPr/>
          <a:lstStyle/>
          <a:p>
            <a:r>
              <a:rPr lang="en-US" altLang="en-US" sz="1600" dirty="0"/>
              <a:t>Module Practice and Quiz</a:t>
            </a:r>
            <a:r>
              <a:rPr lang="en-US" altLang="en-US" dirty="0"/>
              <a:t/>
            </a:r>
            <a:br>
              <a:rPr lang="en-US" altLang="en-US" dirty="0"/>
            </a:br>
            <a:r>
              <a:rPr lang="en-US" altLang="en-US" dirty="0"/>
              <a:t>Lab – Configure IPv6 Addresses on Network Devices</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79882" y="1034322"/>
            <a:ext cx="8649325" cy="3522688"/>
          </a:xfrm>
        </p:spPr>
        <p:txBody>
          <a:bodyPr/>
          <a:lstStyle/>
          <a:p>
            <a:pPr marL="0" indent="0">
              <a:buNone/>
            </a:pPr>
            <a:r>
              <a:rPr lang="en-US" sz="1800" dirty="0"/>
              <a:t>In this lab, you complete the following objectives: </a:t>
            </a:r>
          </a:p>
          <a:p>
            <a:pPr>
              <a:buFont typeface="Arial" panose="020B0604020202020204" pitchFamily="34" charset="0"/>
              <a:buChar char="•"/>
            </a:pPr>
            <a:r>
              <a:rPr lang="en-US" sz="1800" dirty="0"/>
              <a:t>Set up the topology and configure basic router and switch settings</a:t>
            </a:r>
          </a:p>
          <a:p>
            <a:pPr>
              <a:buFont typeface="Arial" panose="020B0604020202020204" pitchFamily="34" charset="0"/>
              <a:buChar char="•"/>
            </a:pPr>
            <a:r>
              <a:rPr lang="en-US" sz="1800" dirty="0"/>
              <a:t>Configure IPv6 addresses manually</a:t>
            </a:r>
          </a:p>
          <a:p>
            <a:pPr>
              <a:buFont typeface="Arial" panose="020B0604020202020204" pitchFamily="34" charset="0"/>
              <a:buChar char="•"/>
            </a:pPr>
            <a:r>
              <a:rPr lang="en-US" sz="1800" dirty="0"/>
              <a:t>Verify end-to-end connectivity</a:t>
            </a:r>
          </a:p>
          <a:p>
            <a:pPr marL="0" indent="0">
              <a:buNone/>
            </a:pPr>
            <a:endParaRPr lang="en-US" dirty="0"/>
          </a:p>
        </p:txBody>
      </p:sp>
    </p:spTree>
    <p:custDataLst>
      <p:tags r:id="rId1"/>
    </p:custDataLst>
    <p:extLst>
      <p:ext uri="{BB962C8B-B14F-4D97-AF65-F5344CB8AC3E}">
        <p14:creationId xmlns:p14="http://schemas.microsoft.com/office/powerpoint/2010/main" val="866380527"/>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a:xfrm>
            <a:off x="145357" y="739677"/>
            <a:ext cx="8853286" cy="4155319"/>
          </a:xfrm>
        </p:spPr>
        <p:txBody>
          <a:bodyPr/>
          <a:lstStyle/>
          <a:p>
            <a:pPr marL="115887" indent="-285750">
              <a:spcBef>
                <a:spcPts val="0"/>
              </a:spcBef>
              <a:spcAft>
                <a:spcPts val="0"/>
              </a:spcAft>
              <a:buFont typeface="Arial" panose="020B0604020202020204" pitchFamily="34" charset="0"/>
              <a:buChar char="•"/>
            </a:pPr>
            <a:r>
              <a:rPr lang="en-US" sz="1550" dirty="0"/>
              <a:t>IPv4 has a theoretical maximum of 4.3 billion addresses.</a:t>
            </a:r>
          </a:p>
          <a:p>
            <a:pPr marL="115887" indent="-285750">
              <a:spcBef>
                <a:spcPts val="0"/>
              </a:spcBef>
              <a:spcAft>
                <a:spcPts val="0"/>
              </a:spcAft>
              <a:buFont typeface="Arial" panose="020B0604020202020204" pitchFamily="34" charset="0"/>
              <a:buChar char="•"/>
            </a:pPr>
            <a:r>
              <a:rPr lang="en-US" sz="1550" dirty="0"/>
              <a:t>The IETF has created various protocols and tools to help network administrators migrate their networks to IPv6. The migration techniques can be divided into three categories: dual stack, tunneling, and translation.</a:t>
            </a:r>
          </a:p>
          <a:p>
            <a:pPr marL="115887" indent="-285750">
              <a:spcBef>
                <a:spcPts val="0"/>
              </a:spcBef>
              <a:spcAft>
                <a:spcPts val="0"/>
              </a:spcAft>
              <a:buFont typeface="Arial" panose="020B0604020202020204" pitchFamily="34" charset="0"/>
              <a:buChar char="•"/>
            </a:pPr>
            <a:r>
              <a:rPr lang="en-US" sz="1550" dirty="0"/>
              <a:t>IPv6 addresses are 128 bits in length and written as a string of hexadecimal values.</a:t>
            </a:r>
          </a:p>
          <a:p>
            <a:pPr marL="115887" indent="-285750">
              <a:spcBef>
                <a:spcPts val="0"/>
              </a:spcBef>
              <a:spcAft>
                <a:spcPts val="0"/>
              </a:spcAft>
              <a:buFont typeface="Arial" panose="020B0604020202020204" pitchFamily="34" charset="0"/>
              <a:buChar char="•"/>
            </a:pPr>
            <a:r>
              <a:rPr lang="en-US" sz="1550" dirty="0"/>
              <a:t>The preferred format for writing an IPv6 address is x:x:x:x:x:x:x:x, with each “x” consisting of four hexadecimal values. </a:t>
            </a:r>
          </a:p>
          <a:p>
            <a:pPr marL="115887" indent="-285750">
              <a:spcBef>
                <a:spcPts val="0"/>
              </a:spcBef>
              <a:spcAft>
                <a:spcPts val="0"/>
              </a:spcAft>
              <a:buFont typeface="Arial" panose="020B0604020202020204" pitchFamily="34" charset="0"/>
              <a:buChar char="•"/>
            </a:pPr>
            <a:r>
              <a:rPr lang="en-US" sz="1550" dirty="0"/>
              <a:t>There are three types of IPv6 addresses: unicast, multicast, and anycast.</a:t>
            </a:r>
          </a:p>
          <a:p>
            <a:pPr marL="115887" indent="-285750">
              <a:spcBef>
                <a:spcPts val="0"/>
              </a:spcBef>
              <a:spcAft>
                <a:spcPts val="0"/>
              </a:spcAft>
              <a:buFont typeface="Arial" panose="020B0604020202020204" pitchFamily="34" charset="0"/>
              <a:buChar char="•"/>
            </a:pPr>
            <a:r>
              <a:rPr lang="en-US" sz="1550" dirty="0"/>
              <a:t>An IPv6 unicast address uniquely identifies an interface on an IPv6-enabled device. </a:t>
            </a:r>
          </a:p>
          <a:p>
            <a:pPr marL="115887" indent="-285750">
              <a:spcBef>
                <a:spcPts val="0"/>
              </a:spcBef>
              <a:spcAft>
                <a:spcPts val="0"/>
              </a:spcAft>
              <a:buFont typeface="Arial" panose="020B0604020202020204" pitchFamily="34" charset="0"/>
              <a:buChar char="•"/>
            </a:pPr>
            <a:r>
              <a:rPr lang="en-US" sz="1550" dirty="0"/>
              <a:t>IPv6 global unicast addresses (GUAs) are globally unique and routable on the IPv6 internet. </a:t>
            </a:r>
          </a:p>
          <a:p>
            <a:pPr marL="115887" indent="-285750">
              <a:spcBef>
                <a:spcPts val="0"/>
              </a:spcBef>
              <a:spcAft>
                <a:spcPts val="0"/>
              </a:spcAft>
              <a:buFont typeface="Arial" panose="020B0604020202020204" pitchFamily="34" charset="0"/>
              <a:buChar char="•"/>
            </a:pPr>
            <a:r>
              <a:rPr lang="en-US" sz="1550" dirty="0"/>
              <a:t>An IPv6 link-local address (LLA) enables a device to communicate with other IPv6-enabled devices on the same link and only on that link (subnet).</a:t>
            </a:r>
          </a:p>
          <a:p>
            <a:pPr marL="115887" indent="-285750">
              <a:spcBef>
                <a:spcPts val="0"/>
              </a:spcBef>
              <a:spcAft>
                <a:spcPts val="0"/>
              </a:spcAft>
              <a:buFont typeface="Arial" panose="020B0604020202020204" pitchFamily="34" charset="0"/>
              <a:buChar char="•"/>
            </a:pPr>
            <a:r>
              <a:rPr lang="en-US" sz="1550" dirty="0"/>
              <a:t>The command to configure an IPv6 GUA on an interface is </a:t>
            </a:r>
            <a:r>
              <a:rPr lang="en-US" sz="1550" b="1" dirty="0"/>
              <a:t>ipv6 address</a:t>
            </a:r>
            <a:r>
              <a:rPr lang="en-US" sz="1550" dirty="0"/>
              <a:t> </a:t>
            </a:r>
            <a:r>
              <a:rPr lang="en-US" sz="1550" i="1" dirty="0"/>
              <a:t>ipv6-address/prefix-length</a:t>
            </a:r>
            <a:r>
              <a:rPr lang="en-US" sz="1550" dirty="0"/>
              <a:t>. </a:t>
            </a:r>
          </a:p>
          <a:p>
            <a:pPr marL="115887" indent="-285750">
              <a:spcBef>
                <a:spcPts val="0"/>
              </a:spcBef>
              <a:spcAft>
                <a:spcPts val="0"/>
              </a:spcAft>
              <a:buFont typeface="Arial" panose="020B0604020202020204" pitchFamily="34" charset="0"/>
              <a:buChar char="•"/>
            </a:pPr>
            <a:r>
              <a:rPr lang="en-US" sz="1550" dirty="0"/>
              <a:t>A device obtains a GUA dynamically through ICMPv6 messages. IPv6 routers periodically send out ICMPv6 RA messages, every 200 seconds, to all IPv6-enabled devices on the network.</a:t>
            </a:r>
          </a:p>
          <a:p>
            <a:pPr marL="0">
              <a:spcBef>
                <a:spcPts val="0"/>
              </a:spcBef>
              <a:spcAft>
                <a:spcPts val="0"/>
              </a:spcAft>
            </a:pPr>
            <a:endParaRPr lang="en-US" sz="1600" dirty="0"/>
          </a:p>
          <a:p>
            <a:pPr marL="0">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a:xfrm>
            <a:off x="145357" y="722744"/>
            <a:ext cx="8853286" cy="4155319"/>
          </a:xfrm>
        </p:spPr>
        <p:txBody>
          <a:bodyPr/>
          <a:lstStyle/>
          <a:p>
            <a:pPr>
              <a:spcBef>
                <a:spcPts val="0"/>
              </a:spcBef>
              <a:spcAft>
                <a:spcPts val="0"/>
              </a:spcAft>
              <a:buFont typeface="Arial" panose="020B0604020202020204" pitchFamily="34" charset="0"/>
              <a:buChar char="•"/>
            </a:pPr>
            <a:r>
              <a:rPr lang="en-US" dirty="0"/>
              <a:t>RA messages have three methods: SLAAC, SLAAC with a stateless DHCPv6 server, and stateful DHCPv6 (no SLAAC). </a:t>
            </a:r>
          </a:p>
          <a:p>
            <a:pPr>
              <a:spcBef>
                <a:spcPts val="0"/>
              </a:spcBef>
              <a:spcAft>
                <a:spcPts val="0"/>
              </a:spcAft>
              <a:buFont typeface="Arial" panose="020B0604020202020204" pitchFamily="34" charset="0"/>
              <a:buChar char="•"/>
            </a:pPr>
            <a:r>
              <a:rPr lang="en-US" dirty="0"/>
              <a:t>The interface ID can be created using the EUI-64 process or a randomly generated 64-bit number. </a:t>
            </a:r>
          </a:p>
          <a:p>
            <a:pPr>
              <a:spcBef>
                <a:spcPts val="0"/>
              </a:spcBef>
              <a:spcAft>
                <a:spcPts val="0"/>
              </a:spcAft>
              <a:buFont typeface="Arial" panose="020B0604020202020204" pitchFamily="34" charset="0"/>
              <a:buChar char="•"/>
            </a:pPr>
            <a:r>
              <a:rPr lang="en-US" dirty="0"/>
              <a:t>The EUIs process uses the 48-bit Ethernet MAC address of the client and inserts another 16 bits in the middle of MAC address to create a 64-bit interface ID.</a:t>
            </a:r>
          </a:p>
          <a:p>
            <a:pPr>
              <a:spcBef>
                <a:spcPts val="0"/>
              </a:spcBef>
              <a:spcAft>
                <a:spcPts val="0"/>
              </a:spcAft>
              <a:buFont typeface="Arial" panose="020B0604020202020204" pitchFamily="34" charset="0"/>
              <a:buChar char="•"/>
            </a:pPr>
            <a:r>
              <a:rPr lang="en-US" dirty="0"/>
              <a:t>Depending upon the operating system, a device may use a randomly generated interface ID.</a:t>
            </a:r>
          </a:p>
          <a:p>
            <a:pPr>
              <a:spcBef>
                <a:spcPts val="0"/>
              </a:spcBef>
              <a:spcAft>
                <a:spcPts val="0"/>
              </a:spcAft>
              <a:buFont typeface="Arial" panose="020B0604020202020204" pitchFamily="34" charset="0"/>
              <a:buChar char="•"/>
            </a:pPr>
            <a:r>
              <a:rPr lang="en-US" dirty="0"/>
              <a:t>All IPv6 devices must have an IPv6 LLA. An LLA can be configured manually or created dynamically. </a:t>
            </a:r>
          </a:p>
          <a:p>
            <a:pPr>
              <a:spcBef>
                <a:spcPts val="0"/>
              </a:spcBef>
              <a:spcAft>
                <a:spcPts val="0"/>
              </a:spcAft>
              <a:buFont typeface="Arial" panose="020B0604020202020204" pitchFamily="34" charset="0"/>
              <a:buChar char="•"/>
            </a:pPr>
            <a:r>
              <a:rPr lang="en-US" dirty="0"/>
              <a:t>Cisco routers automatically create an IPv6 LLA whenever a GUA is assigned to the interface. </a:t>
            </a:r>
          </a:p>
          <a:p>
            <a:pPr>
              <a:spcBef>
                <a:spcPts val="0"/>
              </a:spcBef>
              <a:spcAft>
                <a:spcPts val="0"/>
              </a:spcAft>
              <a:buFont typeface="Arial" panose="020B0604020202020204" pitchFamily="34" charset="0"/>
              <a:buChar char="•"/>
            </a:pPr>
            <a:r>
              <a:rPr lang="en-US" dirty="0"/>
              <a:t>There are two types of IPv6 multicast addresses: well-known multicast addresses and solicited node multicast addresses. </a:t>
            </a:r>
          </a:p>
          <a:p>
            <a:pPr>
              <a:spcBef>
                <a:spcPts val="0"/>
              </a:spcBef>
              <a:spcAft>
                <a:spcPts val="0"/>
              </a:spcAft>
              <a:buFont typeface="Arial" panose="020B0604020202020204" pitchFamily="34" charset="0"/>
              <a:buChar char="•"/>
            </a:pPr>
            <a:r>
              <a:rPr lang="en-US" dirty="0"/>
              <a:t>Two commonIPv6 assigned multicast groups are: ff02::1 All-nodes multicast group and ff02::2 All-routers multicast group.</a:t>
            </a:r>
          </a:p>
          <a:p>
            <a:pPr>
              <a:spcBef>
                <a:spcPts val="0"/>
              </a:spcBef>
              <a:spcAft>
                <a:spcPts val="0"/>
              </a:spcAft>
              <a:buFont typeface="Arial" panose="020B0604020202020204" pitchFamily="34" charset="0"/>
              <a:buChar char="•"/>
            </a:pPr>
            <a:r>
              <a:rPr lang="en-US" dirty="0"/>
              <a:t>A solicited-node multicast address is similar to the all-nodes multicast address. The advantage of a solicited-node multicast address is that it is mapped to a special Ethernet multicast address.</a:t>
            </a:r>
          </a:p>
          <a:p>
            <a:pPr>
              <a:spcBef>
                <a:spcPts val="0"/>
              </a:spcBef>
              <a:spcAft>
                <a:spcPts val="0"/>
              </a:spcAft>
              <a:buFont typeface="Arial" panose="020B0604020202020204" pitchFamily="34" charset="0"/>
              <a:buChar char="•"/>
            </a:pPr>
            <a:r>
              <a:rPr lang="en-US" dirty="0"/>
              <a:t>IPv6 was designed with subnetting in mind. A separate subnet ID field in the IPv6 GUA is used to create subnets.</a:t>
            </a:r>
          </a:p>
          <a:p>
            <a:pPr marL="0" indent="0">
              <a:spcBef>
                <a:spcPts val="0"/>
              </a:spcBef>
              <a:spcAft>
                <a:spcPts val="0"/>
              </a:spcAft>
              <a:buNone/>
            </a:pPr>
            <a:endParaRPr lang="en-US" sz="1400" dirty="0"/>
          </a:p>
          <a:p>
            <a:pPr marL="0">
              <a:spcBef>
                <a:spcPts val="0"/>
              </a:spcBef>
              <a:spcAft>
                <a:spcPts val="0"/>
              </a:spcAft>
            </a:pPr>
            <a:endParaRPr lang="en-US" sz="1400" dirty="0"/>
          </a:p>
          <a:p>
            <a:pPr marL="0">
              <a:spcBef>
                <a:spcPts val="0"/>
              </a:spcBef>
              <a:spcAft>
                <a:spcPts val="0"/>
              </a:spcAft>
            </a:pPr>
            <a:endParaRPr lang="en-US" sz="1400" dirty="0"/>
          </a:p>
          <a:p>
            <a:pPr marL="0">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3500074777"/>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12: WLAN Concepts</a:t>
            </a:r>
            <a:r>
              <a:rPr lang="en-US" dirty="0">
                <a:latin typeface="Arial" charset="0"/>
              </a:rPr>
              <a:t/>
            </a:r>
            <a:br>
              <a:rPr lang="en-US" dirty="0">
                <a:latin typeface="Arial" charset="0"/>
              </a:rPr>
            </a:br>
            <a:r>
              <a:rPr lang="en-US" dirty="0">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2200762915"/>
              </p:ext>
            </p:extLst>
          </p:nvPr>
        </p:nvGraphicFramePr>
        <p:xfrm>
          <a:off x="99152" y="798513"/>
          <a:ext cx="3425283" cy="2286000"/>
        </p:xfrm>
        <a:graphic>
          <a:graphicData uri="http://schemas.openxmlformats.org/drawingml/2006/table">
            <a:tbl>
              <a:tblPr firstRow="1" bandRow="1">
                <a:tableStyleId>{F5AB1C69-6EDB-4FF4-983F-18BD219EF322}</a:tableStyleId>
              </a:tblPr>
              <a:tblGrid>
                <a:gridCol w="3425283">
                  <a:extLst>
                    <a:ext uri="{9D8B030D-6E8A-4147-A177-3AD203B41FA5}">
                      <a16:colId xmlns:a16="http://schemas.microsoft.com/office/drawing/2014/main" val="3270854437"/>
                    </a:ext>
                  </a:extLst>
                </a:gridCol>
              </a:tblGrid>
              <a:tr h="370840">
                <a:tc>
                  <a:txBody>
                    <a:bodyPr/>
                    <a:lstStyle/>
                    <a:p>
                      <a:pPr marL="285750" indent="-285750">
                        <a:buFont typeface="Arial" panose="020B0604020202020204" pitchFamily="34" charset="0"/>
                        <a:buChar char="•"/>
                      </a:pPr>
                      <a:r>
                        <a:rPr lang="en-US" sz="1600" b="0" dirty="0">
                          <a:solidFill>
                            <a:srgbClr val="000000"/>
                          </a:solidFill>
                        </a:rPr>
                        <a:t>Hextet</a:t>
                      </a:r>
                    </a:p>
                    <a:p>
                      <a:pPr marL="285750" indent="-285750">
                        <a:buFont typeface="Arial" panose="020B0604020202020204" pitchFamily="34" charset="0"/>
                        <a:buChar char="•"/>
                      </a:pPr>
                      <a:r>
                        <a:rPr lang="en-US" sz="1600" b="0" dirty="0">
                          <a:solidFill>
                            <a:srgbClr val="000000"/>
                          </a:solidFill>
                        </a:rPr>
                        <a:t>Link-local address (LLA)</a:t>
                      </a:r>
                    </a:p>
                    <a:p>
                      <a:pPr marL="285750" indent="-285750">
                        <a:buFont typeface="Arial" panose="020B0604020202020204" pitchFamily="34" charset="0"/>
                        <a:buChar char="•"/>
                      </a:pPr>
                      <a:r>
                        <a:rPr lang="en-US" sz="1600" b="0" dirty="0">
                          <a:solidFill>
                            <a:srgbClr val="000000"/>
                          </a:solidFill>
                        </a:rPr>
                        <a:t>ipv6 address</a:t>
                      </a:r>
                    </a:p>
                    <a:p>
                      <a:pPr marL="285750" indent="-285750">
                        <a:buFont typeface="Arial" panose="020B0604020202020204" pitchFamily="34" charset="0"/>
                        <a:buChar char="•"/>
                      </a:pPr>
                      <a:r>
                        <a:rPr lang="en-US" sz="1600" b="0" dirty="0">
                          <a:solidFill>
                            <a:srgbClr val="000000"/>
                          </a:solidFill>
                        </a:rPr>
                        <a:t>show ipv6 interface brief</a:t>
                      </a:r>
                    </a:p>
                    <a:p>
                      <a:pPr marL="285750" indent="-285750">
                        <a:buFont typeface="Arial" panose="020B0604020202020204" pitchFamily="34" charset="0"/>
                        <a:buChar char="•"/>
                      </a:pPr>
                      <a:r>
                        <a:rPr lang="en-US" sz="1600" b="0" dirty="0">
                          <a:solidFill>
                            <a:srgbClr val="000000"/>
                          </a:solidFill>
                        </a:rPr>
                        <a:t>SLAAC</a:t>
                      </a:r>
                    </a:p>
                    <a:p>
                      <a:pPr marL="285750" indent="-285750">
                        <a:buFont typeface="Arial" panose="020B0604020202020204" pitchFamily="34" charset="0"/>
                        <a:buChar char="•"/>
                      </a:pPr>
                      <a:r>
                        <a:rPr lang="en-US" sz="1600" b="0" dirty="0">
                          <a:solidFill>
                            <a:srgbClr val="000000"/>
                          </a:solidFill>
                        </a:rPr>
                        <a:t>Router advertisement</a:t>
                      </a:r>
                    </a:p>
                    <a:p>
                      <a:pPr marL="285750" indent="-285750">
                        <a:buFont typeface="Arial" panose="020B0604020202020204" pitchFamily="34" charset="0"/>
                        <a:buChar char="•"/>
                      </a:pPr>
                      <a:r>
                        <a:rPr lang="en-US" sz="1600" b="0" dirty="0">
                          <a:solidFill>
                            <a:srgbClr val="000000"/>
                          </a:solidFill>
                        </a:rPr>
                        <a:t>Router solicitation</a:t>
                      </a:r>
                    </a:p>
                    <a:p>
                      <a:pPr marL="285750" indent="-285750">
                        <a:buFont typeface="Arial" panose="020B0604020202020204" pitchFamily="34" charset="0"/>
                        <a:buChar char="•"/>
                      </a:pPr>
                      <a:r>
                        <a:rPr lang="en-US" sz="1600" b="0" dirty="0">
                          <a:solidFill>
                            <a:srgbClr val="000000"/>
                          </a:solidFill>
                        </a:rPr>
                        <a:t>EUI-64</a:t>
                      </a:r>
                    </a:p>
                    <a:p>
                      <a:pPr marL="285750" indent="-285750">
                        <a:buFont typeface="Arial" panose="020B0604020202020204" pitchFamily="34" charset="0"/>
                        <a:buChar char="•"/>
                      </a:pPr>
                      <a:r>
                        <a:rPr lang="en-US" sz="1600" b="0" dirty="0">
                          <a:solidFill>
                            <a:srgbClr val="000000"/>
                          </a:solidFill>
                        </a:rPr>
                        <a:t>Solicited node multicast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12: Activities (Cont.)</a:t>
            </a:r>
          </a:p>
        </p:txBody>
      </p:sp>
      <p:sp>
        <p:nvSpPr>
          <p:cNvPr id="6147" name="Rectangle 34"/>
          <p:cNvSpPr>
            <a:spLocks noGrp="1" noChangeArrowheads="1"/>
          </p:cNvSpPr>
          <p:nvPr>
            <p:ph idx="1"/>
          </p:nvPr>
        </p:nvSpPr>
        <p:spPr>
          <a:xfrm>
            <a:off x="135598" y="624737"/>
            <a:ext cx="8695135" cy="348414"/>
          </a:xfrm>
        </p:spPr>
        <p:txBody>
          <a:bodyPr/>
          <a:lstStyle/>
          <a:p>
            <a:pPr marL="0" indent="0">
              <a:spcBef>
                <a:spcPct val="30000"/>
              </a:spcBef>
              <a:buNone/>
            </a:pPr>
            <a:r>
              <a:rPr lang="en-US" sz="1600" dirty="0"/>
              <a:t>What activities are associated with this module?</a:t>
            </a:r>
            <a:endParaRPr lang="en-US" sz="1600" dirty="0">
              <a:solidFill>
                <a:srgbClr val="00B0F0"/>
              </a:solidFill>
            </a:endParaRPr>
          </a:p>
          <a:p>
            <a:pPr marL="0" indent="0">
              <a:spcBef>
                <a:spcPct val="30000"/>
              </a:spcBef>
              <a:buNone/>
            </a:pPr>
            <a:endParaRPr lang="en-US" sz="1600"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4247671482"/>
              </p:ext>
            </p:extLst>
          </p:nvPr>
        </p:nvGraphicFramePr>
        <p:xfrm>
          <a:off x="427595" y="973151"/>
          <a:ext cx="8288809" cy="1053163"/>
        </p:xfrm>
        <a:graphic>
          <a:graphicData uri="http://schemas.openxmlformats.org/drawingml/2006/table">
            <a:tbl>
              <a:tblPr firstRow="1" bandRow="1">
                <a:tableStyleId>{5C22544A-7EE6-4342-B048-85BDC9FD1C3A}</a:tableStyleId>
              </a:tblPr>
              <a:tblGrid>
                <a:gridCol w="1137886">
                  <a:extLst>
                    <a:ext uri="{9D8B030D-6E8A-4147-A177-3AD203B41FA5}">
                      <a16:colId xmlns:a16="http://schemas.microsoft.com/office/drawing/2014/main" val="20001"/>
                    </a:ext>
                  </a:extLst>
                </a:gridCol>
                <a:gridCol w="1871143">
                  <a:extLst>
                    <a:ext uri="{9D8B030D-6E8A-4147-A177-3AD203B41FA5}">
                      <a16:colId xmlns:a16="http://schemas.microsoft.com/office/drawing/2014/main" val="3156509146"/>
                    </a:ext>
                  </a:extLst>
                </a:gridCol>
                <a:gridCol w="4109522">
                  <a:extLst>
                    <a:ext uri="{9D8B030D-6E8A-4147-A177-3AD203B41FA5}">
                      <a16:colId xmlns:a16="http://schemas.microsoft.com/office/drawing/2014/main" val="20002"/>
                    </a:ext>
                  </a:extLst>
                </a:gridCol>
                <a:gridCol w="1170258">
                  <a:extLst>
                    <a:ext uri="{9D8B030D-6E8A-4147-A177-3AD203B41FA5}">
                      <a16:colId xmlns:a16="http://schemas.microsoft.com/office/drawing/2014/main" val="20003"/>
                    </a:ext>
                  </a:extLst>
                </a:gridCol>
              </a:tblGrid>
              <a:tr h="316509">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68327">
                <a:tc>
                  <a:txBody>
                    <a:bodyPr/>
                    <a:lstStyle/>
                    <a:p>
                      <a:pPr algn="ctr"/>
                      <a:r>
                        <a:rPr lang="en-US" sz="1100" dirty="0"/>
                        <a:t>12.9.1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Packet Tracer</a:t>
                      </a:r>
                    </a:p>
                  </a:txBody>
                  <a:tcPr marL="68580" marR="68580" marT="34290" marB="34290" anchor="ctr"/>
                </a:tc>
                <a:tc>
                  <a:txBody>
                    <a:bodyPr/>
                    <a:lstStyle/>
                    <a:p>
                      <a:r>
                        <a:rPr lang="en-US" sz="1100" dirty="0"/>
                        <a:t>Implement a Subnetted IPv6 Addressing Scheme</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1"/>
                  </a:ext>
                </a:extLst>
              </a:tr>
              <a:tr h="368327">
                <a:tc>
                  <a:txBody>
                    <a:bodyPr/>
                    <a:lstStyle/>
                    <a:p>
                      <a:pPr algn="ctr"/>
                      <a:r>
                        <a:rPr lang="en-US" sz="1100" dirty="0"/>
                        <a:t>12.9.2</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Lab</a:t>
                      </a:r>
                    </a:p>
                  </a:txBody>
                  <a:tcPr marL="68580" marR="68580" marT="34290" marB="34290" anchor="ctr"/>
                </a:tc>
                <a:tc>
                  <a:txBody>
                    <a:bodyPr/>
                    <a:lstStyle/>
                    <a:p>
                      <a:r>
                        <a:rPr lang="en-US" sz="1100" dirty="0"/>
                        <a:t>Configure IPv6 Addresses on Network Devices</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6"/>
                  </a:ext>
                </a:extLst>
              </a:tr>
            </a:tbl>
          </a:graphicData>
        </a:graphic>
      </p:graphicFrame>
    </p:spTree>
    <p:custDataLst>
      <p:tags r:id="rId1"/>
    </p:custDataLst>
    <p:extLst>
      <p:ext uri="{BB962C8B-B14F-4D97-AF65-F5344CB8AC3E}">
        <p14:creationId xmlns:p14="http://schemas.microsoft.com/office/powerpoint/2010/main" val="151714185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12: Best Practices</a:t>
            </a:r>
          </a:p>
        </p:txBody>
      </p:sp>
      <p:sp>
        <p:nvSpPr>
          <p:cNvPr id="11266" name="Rectangle 34"/>
          <p:cNvSpPr>
            <a:spLocks noGrp="1" noChangeArrowheads="1"/>
          </p:cNvSpPr>
          <p:nvPr>
            <p:ph idx="1"/>
          </p:nvPr>
        </p:nvSpPr>
        <p:spPr>
          <a:xfrm>
            <a:off x="145357" y="798944"/>
            <a:ext cx="8853286" cy="4041019"/>
          </a:xfrm>
        </p:spPr>
        <p:txBody>
          <a:bodyPr/>
          <a:lstStyle/>
          <a:p>
            <a:pPr marL="0" indent="0">
              <a:lnSpc>
                <a:spcPct val="85000"/>
              </a:lnSpc>
              <a:spcBef>
                <a:spcPct val="30000"/>
              </a:spcBef>
              <a:buNone/>
            </a:pPr>
            <a:r>
              <a:rPr lang="en-US" sz="1600" dirty="0"/>
              <a:t>Prior to teaching Module 12,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eaLnBrk="1" hangingPunct="1">
              <a:lnSpc>
                <a:spcPct val="85000"/>
              </a:lnSpc>
              <a:spcBef>
                <a:spcPct val="30000"/>
              </a:spcBef>
              <a:buNone/>
            </a:pPr>
            <a:r>
              <a:rPr lang="en-US" sz="1600" dirty="0"/>
              <a:t>Topic 12.1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are the drivers of IPv4 address exhaustion?</a:t>
            </a:r>
          </a:p>
          <a:p>
            <a:pPr lvl="2">
              <a:lnSpc>
                <a:spcPct val="85000"/>
              </a:lnSpc>
              <a:spcBef>
                <a:spcPct val="30000"/>
              </a:spcBef>
            </a:pPr>
            <a:r>
              <a:rPr lang="en-US" sz="1600" dirty="0"/>
              <a:t>Discuss the three types of IPv6 migration techniques.</a:t>
            </a:r>
          </a:p>
          <a:p>
            <a:pPr marL="0" indent="0">
              <a:lnSpc>
                <a:spcPct val="85000"/>
              </a:lnSpc>
              <a:spcBef>
                <a:spcPct val="30000"/>
              </a:spcBef>
              <a:buNone/>
            </a:pPr>
            <a:r>
              <a:rPr lang="en-US" sz="1600" dirty="0"/>
              <a:t>Topic 12.2</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On the board work through several examples of IPv6 address compression.</a:t>
            </a:r>
          </a:p>
          <a:p>
            <a:pPr lvl="2">
              <a:lnSpc>
                <a:spcPct val="85000"/>
              </a:lnSpc>
              <a:spcBef>
                <a:spcPct val="30000"/>
              </a:spcBef>
            </a:pPr>
            <a:r>
              <a:rPr lang="en-US" sz="1600" dirty="0"/>
              <a:t>Explain why there can be only one instance of a double colon “::” in an IPv6 address.</a:t>
            </a:r>
          </a:p>
          <a:p>
            <a:pPr eaLnBrk="1" hangingPunct="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12: Best Practices (Cont.)</a:t>
            </a:r>
          </a:p>
        </p:txBody>
      </p:sp>
      <p:sp>
        <p:nvSpPr>
          <p:cNvPr id="11266" name="Rectangle 34"/>
          <p:cNvSpPr>
            <a:spLocks noGrp="1" noChangeArrowheads="1"/>
          </p:cNvSpPr>
          <p:nvPr>
            <p:ph idx="1"/>
          </p:nvPr>
        </p:nvSpPr>
        <p:spPr>
          <a:xfrm>
            <a:off x="145357" y="946788"/>
            <a:ext cx="8853286" cy="4155319"/>
          </a:xfrm>
        </p:spPr>
        <p:txBody>
          <a:bodyPr/>
          <a:lstStyle/>
          <a:p>
            <a:pPr marL="0" indent="0" eaLnBrk="1" hangingPunct="1">
              <a:lnSpc>
                <a:spcPct val="85000"/>
              </a:lnSpc>
              <a:spcBef>
                <a:spcPct val="30000"/>
              </a:spcBef>
              <a:buNone/>
            </a:pPr>
            <a:r>
              <a:rPr lang="en-US" sz="1400" dirty="0"/>
              <a:t> </a:t>
            </a:r>
            <a:r>
              <a:rPr lang="en-US" sz="1600" dirty="0"/>
              <a:t>Topic 12.3</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Give a scenario of when ULAs would be used.</a:t>
            </a:r>
          </a:p>
          <a:p>
            <a:pPr lvl="2">
              <a:lnSpc>
                <a:spcPct val="85000"/>
              </a:lnSpc>
              <a:spcBef>
                <a:spcPct val="30000"/>
              </a:spcBef>
            </a:pPr>
            <a:r>
              <a:rPr lang="en-US" sz="1600" dirty="0"/>
              <a:t>On the board break down the three parts of an IPv6 address: Global routing prefix, subnet ID, and Interface ID.</a:t>
            </a:r>
          </a:p>
          <a:p>
            <a:pPr marL="0" indent="0">
              <a:lnSpc>
                <a:spcPct val="85000"/>
              </a:lnSpc>
              <a:spcBef>
                <a:spcPct val="30000"/>
              </a:spcBef>
              <a:buNone/>
            </a:pPr>
            <a:r>
              <a:rPr lang="en-US" sz="1600" dirty="0"/>
              <a:t>Topic 12.4</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If possible display how to configure a GUA in the Cisco IOS.</a:t>
            </a:r>
          </a:p>
          <a:p>
            <a:pPr lvl="2">
              <a:lnSpc>
                <a:spcPct val="85000"/>
              </a:lnSpc>
              <a:spcBef>
                <a:spcPct val="30000"/>
              </a:spcBef>
            </a:pPr>
            <a:r>
              <a:rPr lang="en-US" sz="1600" dirty="0"/>
              <a:t>If possible display how to configure a GUA in the Windows GUI.</a:t>
            </a:r>
          </a:p>
          <a:p>
            <a:pPr>
              <a:lnSpc>
                <a:spcPct val="85000"/>
              </a:lnSpc>
              <a:spcBef>
                <a:spcPct val="30000"/>
              </a:spcBef>
            </a:pPr>
            <a:endParaRPr lang="en-US" sz="1400" dirty="0"/>
          </a:p>
          <a:p>
            <a:pPr lvl="1">
              <a:lnSpc>
                <a:spcPct val="85000"/>
              </a:lnSpc>
              <a:spcBef>
                <a:spcPct val="30000"/>
              </a:spcBef>
            </a:pPr>
            <a:endParaRPr lang="en-US" sz="12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9308558A85974F8D5AC7AB32B790F0" ma:contentTypeVersion="3" ma:contentTypeDescription="Create a new document." ma:contentTypeScope="" ma:versionID="5105956bcc93a48697a03b71042d2873">
  <xsd:schema xmlns:xsd="http://www.w3.org/2001/XMLSchema" xmlns:xs="http://www.w3.org/2001/XMLSchema" xmlns:p="http://schemas.microsoft.com/office/2006/metadata/properties" xmlns:ns2="d5c25a59-83dc-40d5-bf23-3bcf28443085" targetNamespace="http://schemas.microsoft.com/office/2006/metadata/properties" ma:root="true" ma:fieldsID="8e5a8475a8d9e9b66181b7d5d0347e09" ns2:_="">
    <xsd:import namespace="d5c25a59-83dc-40d5-bf23-3bcf28443085"/>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c25a59-83dc-40d5-bf23-3bcf284430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B4B104-3B28-4019-BB2D-2FD788FFD7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5c25a59-83dc-40d5-bf23-3bcf284430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62CFFAB-C961-4354-8DA3-9BB860F6448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0965546-3E37-4D46-B6EE-9EAC950A5F4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Default Theme</Template>
  <TotalTime>12269</TotalTime>
  <Words>5721</Words>
  <Application>Microsoft Office PowerPoint</Application>
  <PresentationFormat>On-screen Show (16:9)</PresentationFormat>
  <Paragraphs>739</Paragraphs>
  <Slides>64</Slides>
  <Notes>62</Notes>
  <HiddenSlides>9</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64</vt:i4>
      </vt:variant>
    </vt:vector>
  </HeadingPairs>
  <TitlesOfParts>
    <vt:vector size="74" baseType="lpstr">
      <vt:lpstr>ＭＳ Ｐゴシック</vt:lpstr>
      <vt:lpstr>Arial</vt:lpstr>
      <vt:lpstr>Calibri</vt:lpstr>
      <vt:lpstr>CiscoSans</vt:lpstr>
      <vt:lpstr>CiscoSans ExtraLight</vt:lpstr>
      <vt:lpstr>CiscoSans Thin</vt:lpstr>
      <vt:lpstr>Courier New</vt:lpstr>
      <vt:lpstr>Times New Roman</vt:lpstr>
      <vt:lpstr>Wingdings</vt:lpstr>
      <vt:lpstr>Default Theme</vt:lpstr>
      <vt:lpstr>Module 12: IPv6 Addressing</vt:lpstr>
      <vt:lpstr>Instructor Materials – Module 12 Planning Guide</vt:lpstr>
      <vt:lpstr>What to Expect in this Module</vt:lpstr>
      <vt:lpstr>What to Expect in this Module (Cont.)</vt:lpstr>
      <vt:lpstr>Check Your Understanding</vt:lpstr>
      <vt:lpstr>Module 12: Activities</vt:lpstr>
      <vt:lpstr>Module 12: Activities (Cont.)</vt:lpstr>
      <vt:lpstr>Module 12: Best Practices</vt:lpstr>
      <vt:lpstr>Module 12: Best Practices (Cont.)</vt:lpstr>
      <vt:lpstr>Module 12: Best Practices (Cont.)</vt:lpstr>
      <vt:lpstr>Module 12: Best Practices (Cont.)</vt:lpstr>
      <vt:lpstr>Module 12: IPv6 Addressing</vt:lpstr>
      <vt:lpstr>Module Objectives</vt:lpstr>
      <vt:lpstr>Module Objectives (Cont.)</vt:lpstr>
      <vt:lpstr>12.1 IPv4 Issues</vt:lpstr>
      <vt:lpstr>IPv4 Issues Need for IPv6</vt:lpstr>
      <vt:lpstr>IPv4 Issues IPv4 and IPv6 Coexistence</vt:lpstr>
      <vt:lpstr>12.2 IPv6 Address Representation</vt:lpstr>
      <vt:lpstr>IPv6 Address Representation IPv6 Addressing Formats</vt:lpstr>
      <vt:lpstr>IPv6 Address Representation Rule 1 – Omit Leading Zero</vt:lpstr>
      <vt:lpstr>IPv6 Address Representation Rule 2 – Double Colon</vt:lpstr>
      <vt:lpstr>12.3 IPv6 Address Types</vt:lpstr>
      <vt:lpstr>IPv6 Address Types Unicast, Multicast, Anycast</vt:lpstr>
      <vt:lpstr>IPv6 Address Types IPv6 Prefix Length</vt:lpstr>
      <vt:lpstr>IPv6 Address Types Types of IPv6 Unicast Addresses</vt:lpstr>
      <vt:lpstr>IPv6 Address Types A Note About the Unique Local Address</vt:lpstr>
      <vt:lpstr>IPv6 Address Types IPv6 GUA</vt:lpstr>
      <vt:lpstr>IPv6 Address Types IPv6 GUA Structure</vt:lpstr>
      <vt:lpstr>IPv6 Address Types IPv6 LLA</vt:lpstr>
      <vt:lpstr>12.4 GUA and LLA Static Configuration</vt:lpstr>
      <vt:lpstr>GUA and LLA Static Configuration Static GUA Configuration on a Router</vt:lpstr>
      <vt:lpstr>GUA and LLA Static Configuration Static GUA Configuration on a Windows Host</vt:lpstr>
      <vt:lpstr>GUA and LLA Static Configuration Static GUA Configuration of a Link-Local Unicast Address</vt:lpstr>
      <vt:lpstr>12.5 Dynamic Addressing for IPv6 GUAs</vt:lpstr>
      <vt:lpstr>Dynamic Addressing for IPv6 GUAs RS and RA Messages</vt:lpstr>
      <vt:lpstr>Dynamic Addressing for IPv6 GUAs Method 1: SLAAC</vt:lpstr>
      <vt:lpstr>Dynamic Addressing for IPv6 GUAs Method 2: SLAAC and Stateless DHCP</vt:lpstr>
      <vt:lpstr>Dynamic Addressing for IPv6 GUAs Method 3: Stateful DHCPv6</vt:lpstr>
      <vt:lpstr>Dynamic Addressing for IPv6 GUAs EUI-64 Process vs. Randomly Generated</vt:lpstr>
      <vt:lpstr>Dynamic Addressing for IPv6 GUAs EUI-64 Process</vt:lpstr>
      <vt:lpstr>Dynamic Addressing for IPv6 GUAs Randomly Generated Interface IDs</vt:lpstr>
      <vt:lpstr>12.6 Dynamic Addressing for IPv6 LLAs</vt:lpstr>
      <vt:lpstr>Dynamic Addressing for IPv6 LLAs Dynamic LLAs</vt:lpstr>
      <vt:lpstr>Dynamic Addressing for IPv6 LLAs Dynamic LLAs on Windows</vt:lpstr>
      <vt:lpstr>Dynamic Addressing for IPv6 LLAs Dynamic LLAs on Cisco Routers</vt:lpstr>
      <vt:lpstr>Dynamic Addressing for IPv6 LLAs Verify IPv6 Address Configuration</vt:lpstr>
      <vt:lpstr>Module Practice and Quiz Packet Tracer – Configure IPv6 Addressing</vt:lpstr>
      <vt:lpstr>12.7 IPv6 Multicast Addresses</vt:lpstr>
      <vt:lpstr>IPv6 Multicast Addresses Assigned IPv6 Multicast Addresses</vt:lpstr>
      <vt:lpstr>IPv6 Multicast Addresses Well-Known IPv6 Multicast Addresses</vt:lpstr>
      <vt:lpstr>IPv6 Multicast Addresses Solicited-Node IPv6 Multicast</vt:lpstr>
      <vt:lpstr>Module Practice and Quiz Lab – Identify IPv6 Addresses</vt:lpstr>
      <vt:lpstr>12.8 Subnet an IPv6 Network</vt:lpstr>
      <vt:lpstr>Subnet an IPv6 Network Subnet Using the Subnet ID</vt:lpstr>
      <vt:lpstr>Subnet an IPv6 Network IPv6 Subnetting Example</vt:lpstr>
      <vt:lpstr>Subnet an IPv6 Network IPv6 Subnet Allocation</vt:lpstr>
      <vt:lpstr>Subnet an IPv6 Network Router Configured with IPv6 Subnets</vt:lpstr>
      <vt:lpstr>2.9 Module Practice and Quiz</vt:lpstr>
      <vt:lpstr>Module Practice and Quiz Packet Tracer – Implement a Subnetted IPv6 Addressing Scheme</vt:lpstr>
      <vt:lpstr>Module Practice and Quiz Lab – Configure IPv6 Addresses on Network Devices</vt:lpstr>
      <vt:lpstr>Module Practice and Quiz What did I learn in this module?</vt:lpstr>
      <vt:lpstr>Module Practice and Quiz What did I learn in this module? (Cont.)</vt:lpstr>
      <vt:lpstr>Module 12: WLAN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hp</cp:lastModifiedBy>
  <cp:revision>394</cp:revision>
  <dcterms:created xsi:type="dcterms:W3CDTF">2019-10-18T06:21:22Z</dcterms:created>
  <dcterms:modified xsi:type="dcterms:W3CDTF">2024-02-26T09:50:01Z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y fmtid="{D5CDD505-2E9C-101B-9397-08002B2CF9AE}" pid="10" name="ContentTypeId">
    <vt:lpwstr>0x010100679308558A85974F8D5AC7AB32B790F0</vt:lpwstr>
  </property>
</Properties>
</file>