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10"/>
  </p:notesMasterIdLst>
  <p:sldIdLst>
    <p:sldId id="256" r:id="rId2"/>
    <p:sldId id="359" r:id="rId3"/>
    <p:sldId id="625" r:id="rId4"/>
    <p:sldId id="535" r:id="rId5"/>
    <p:sldId id="536" r:id="rId6"/>
    <p:sldId id="537" r:id="rId7"/>
    <p:sldId id="538" r:id="rId8"/>
    <p:sldId id="539" r:id="rId9"/>
    <p:sldId id="540" r:id="rId10"/>
    <p:sldId id="546" r:id="rId11"/>
    <p:sldId id="547" r:id="rId12"/>
    <p:sldId id="548" r:id="rId13"/>
    <p:sldId id="552" r:id="rId14"/>
    <p:sldId id="553" r:id="rId15"/>
    <p:sldId id="554" r:id="rId16"/>
    <p:sldId id="555" r:id="rId17"/>
    <p:sldId id="556" r:id="rId18"/>
    <p:sldId id="633" r:id="rId19"/>
    <p:sldId id="637" r:id="rId20"/>
    <p:sldId id="557" r:id="rId21"/>
    <p:sldId id="558" r:id="rId22"/>
    <p:sldId id="654" r:id="rId23"/>
    <p:sldId id="655" r:id="rId24"/>
    <p:sldId id="656" r:id="rId25"/>
    <p:sldId id="559" r:id="rId26"/>
    <p:sldId id="560" r:id="rId27"/>
    <p:sldId id="561" r:id="rId28"/>
    <p:sldId id="657" r:id="rId29"/>
    <p:sldId id="562" r:id="rId30"/>
    <p:sldId id="563" r:id="rId31"/>
    <p:sldId id="564" r:id="rId32"/>
    <p:sldId id="565" r:id="rId33"/>
    <p:sldId id="566" r:id="rId34"/>
    <p:sldId id="567" r:id="rId35"/>
    <p:sldId id="568" r:id="rId36"/>
    <p:sldId id="638" r:id="rId37"/>
    <p:sldId id="569" r:id="rId38"/>
    <p:sldId id="658" r:id="rId39"/>
    <p:sldId id="570" r:id="rId40"/>
    <p:sldId id="571" r:id="rId41"/>
    <p:sldId id="649" r:id="rId42"/>
    <p:sldId id="650" r:id="rId43"/>
    <p:sldId id="651" r:id="rId44"/>
    <p:sldId id="652" r:id="rId45"/>
    <p:sldId id="653" r:id="rId46"/>
    <p:sldId id="698" r:id="rId47"/>
    <p:sldId id="700" r:id="rId48"/>
    <p:sldId id="701" r:id="rId49"/>
    <p:sldId id="572" r:id="rId50"/>
    <p:sldId id="573" r:id="rId51"/>
    <p:sldId id="574" r:id="rId52"/>
    <p:sldId id="691" r:id="rId53"/>
    <p:sldId id="692" r:id="rId54"/>
    <p:sldId id="693" r:id="rId55"/>
    <p:sldId id="694" r:id="rId56"/>
    <p:sldId id="695" r:id="rId57"/>
    <p:sldId id="696" r:id="rId58"/>
    <p:sldId id="697" r:id="rId59"/>
    <p:sldId id="644" r:id="rId60"/>
    <p:sldId id="394" r:id="rId61"/>
    <p:sldId id="627" r:id="rId62"/>
    <p:sldId id="702" r:id="rId63"/>
    <p:sldId id="503" r:id="rId64"/>
    <p:sldId id="509" r:id="rId65"/>
    <p:sldId id="626" r:id="rId66"/>
    <p:sldId id="628" r:id="rId67"/>
    <p:sldId id="629" r:id="rId68"/>
    <p:sldId id="630" r:id="rId69"/>
    <p:sldId id="631" r:id="rId70"/>
    <p:sldId id="632" r:id="rId71"/>
    <p:sldId id="619" r:id="rId72"/>
    <p:sldId id="620" r:id="rId73"/>
    <p:sldId id="621" r:id="rId74"/>
    <p:sldId id="622" r:id="rId75"/>
    <p:sldId id="623" r:id="rId76"/>
    <p:sldId id="624" r:id="rId77"/>
    <p:sldId id="660" r:id="rId78"/>
    <p:sldId id="661" r:id="rId79"/>
    <p:sldId id="662" r:id="rId80"/>
    <p:sldId id="663" r:id="rId81"/>
    <p:sldId id="664" r:id="rId82"/>
    <p:sldId id="683" r:id="rId83"/>
    <p:sldId id="665" r:id="rId84"/>
    <p:sldId id="666" r:id="rId85"/>
    <p:sldId id="667" r:id="rId86"/>
    <p:sldId id="668" r:id="rId87"/>
    <p:sldId id="669" r:id="rId88"/>
    <p:sldId id="670" r:id="rId89"/>
    <p:sldId id="671" r:id="rId90"/>
    <p:sldId id="672" r:id="rId91"/>
    <p:sldId id="673" r:id="rId92"/>
    <p:sldId id="674" r:id="rId93"/>
    <p:sldId id="675" r:id="rId94"/>
    <p:sldId id="676" r:id="rId95"/>
    <p:sldId id="677" r:id="rId96"/>
    <p:sldId id="678" r:id="rId97"/>
    <p:sldId id="679" r:id="rId98"/>
    <p:sldId id="684" r:id="rId99"/>
    <p:sldId id="685" r:id="rId100"/>
    <p:sldId id="688" r:id="rId101"/>
    <p:sldId id="680" r:id="rId102"/>
    <p:sldId id="681" r:id="rId103"/>
    <p:sldId id="682" r:id="rId104"/>
    <p:sldId id="689" r:id="rId105"/>
    <p:sldId id="690" r:id="rId106"/>
    <p:sldId id="634" r:id="rId107"/>
    <p:sldId id="636" r:id="rId108"/>
    <p:sldId id="635" r:id="rId109"/>
  </p:sldIdLst>
  <p:sldSz cx="9144000" cy="6858000" type="screen4x3"/>
  <p:notesSz cx="6858000" cy="9144000"/>
  <p:custDataLst>
    <p:tags r:id="rId11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00"/>
    <a:srgbClr val="800080"/>
    <a:srgbClr val="66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21100D-BD76-D0A5-1F5C-BA7AD07C2530}" v="1" dt="2022-09-19T11:14:48.209"/>
    <p1510:client id="{C77A8AE4-280A-C2D2-3795-9B3B6D289CDC}" v="3" dt="2023-01-12T05:24:10.716"/>
    <p1510:client id="{CD3AE820-96BE-4679-8DF4-E6608A3E1796}" v="1" dt="2022-11-28T09:51:41.452"/>
    <p1510:client id="{F130790A-F2DB-6558-47E7-FC11F41AF6EE}" v="2" dt="2023-01-11T01:17:50.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5/10/relationships/revisionInfo" Target="revisionInfo.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ac90874be34b4404dd08ae1399485e0cb66509c8a3228cd65f38728c3bb3025b::" providerId="AD" clId="Web-{8321100D-BD76-D0A5-1F5C-BA7AD07C2530}"/>
    <pc:docChg chg="sldOrd">
      <pc:chgData name="Người dùng Khách" userId="S::urn:spo:anon#ac90874be34b4404dd08ae1399485e0cb66509c8a3228cd65f38728c3bb3025b::" providerId="AD" clId="Web-{8321100D-BD76-D0A5-1F5C-BA7AD07C2530}" dt="2022-09-19T11:14:48.209" v="0"/>
      <pc:docMkLst>
        <pc:docMk/>
      </pc:docMkLst>
      <pc:sldChg chg="ord">
        <pc:chgData name="Người dùng Khách" userId="S::urn:spo:anon#ac90874be34b4404dd08ae1399485e0cb66509c8a3228cd65f38728c3bb3025b::" providerId="AD" clId="Web-{8321100D-BD76-D0A5-1F5C-BA7AD07C2530}" dt="2022-09-19T11:14:48.209" v="0"/>
        <pc:sldMkLst>
          <pc:docMk/>
          <pc:sldMk cId="0" sldId="636"/>
        </pc:sldMkLst>
      </pc:sldChg>
    </pc:docChg>
  </pc:docChgLst>
  <pc:docChgLst>
    <pc:chgData name="Người dùng Khách" userId="S::urn:spo:anon#ac90874be34b4404dd08ae1399485e0cb66509c8a3228cd65f38728c3bb3025b::" providerId="AD" clId="Web-{C77A8AE4-280A-C2D2-3795-9B3B6D289CDC}"/>
    <pc:docChg chg="modSld">
      <pc:chgData name="Người dùng Khách" userId="S::urn:spo:anon#ac90874be34b4404dd08ae1399485e0cb66509c8a3228cd65f38728c3bb3025b::" providerId="AD" clId="Web-{C77A8AE4-280A-C2D2-3795-9B3B6D289CDC}" dt="2023-01-12T05:24:10.716" v="2" actId="1076"/>
      <pc:docMkLst>
        <pc:docMk/>
      </pc:docMkLst>
      <pc:sldChg chg="modSp">
        <pc:chgData name="Người dùng Khách" userId="S::urn:spo:anon#ac90874be34b4404dd08ae1399485e0cb66509c8a3228cd65f38728c3bb3025b::" providerId="AD" clId="Web-{C77A8AE4-280A-C2D2-3795-9B3B6D289CDC}" dt="2023-01-12T05:24:10.716" v="2" actId="1076"/>
        <pc:sldMkLst>
          <pc:docMk/>
          <pc:sldMk cId="2412743097" sldId="695"/>
        </pc:sldMkLst>
        <pc:picChg chg="mod">
          <ac:chgData name="Người dùng Khách" userId="S::urn:spo:anon#ac90874be34b4404dd08ae1399485e0cb66509c8a3228cd65f38728c3bb3025b::" providerId="AD" clId="Web-{C77A8AE4-280A-C2D2-3795-9B3B6D289CDC}" dt="2023-01-12T05:24:10.716" v="2" actId="1076"/>
          <ac:picMkLst>
            <pc:docMk/>
            <pc:sldMk cId="2412743097" sldId="695"/>
            <ac:picMk id="149507" creationId="{00000000-0000-0000-0000-000000000000}"/>
          </ac:picMkLst>
        </pc:picChg>
      </pc:sldChg>
    </pc:docChg>
  </pc:docChgLst>
  <pc:docChgLst>
    <pc:chgData name="Người dùng Khách" userId="S::urn:spo:anon#ac90874be34b4404dd08ae1399485e0cb66509c8a3228cd65f38728c3bb3025b::" providerId="AD" clId="Web-{CD3AE820-96BE-4679-8DF4-E6608A3E1796}"/>
    <pc:docChg chg="modSld">
      <pc:chgData name="Người dùng Khách" userId="S::urn:spo:anon#ac90874be34b4404dd08ae1399485e0cb66509c8a3228cd65f38728c3bb3025b::" providerId="AD" clId="Web-{CD3AE820-96BE-4679-8DF4-E6608A3E1796}" dt="2022-11-28T09:51:41.452" v="0" actId="1076"/>
      <pc:docMkLst>
        <pc:docMk/>
      </pc:docMkLst>
      <pc:sldChg chg="modSp">
        <pc:chgData name="Người dùng Khách" userId="S::urn:spo:anon#ac90874be34b4404dd08ae1399485e0cb66509c8a3228cd65f38728c3bb3025b::" providerId="AD" clId="Web-{CD3AE820-96BE-4679-8DF4-E6608A3E1796}" dt="2022-11-28T09:51:41.452" v="0" actId="1076"/>
        <pc:sldMkLst>
          <pc:docMk/>
          <pc:sldMk cId="0" sldId="548"/>
        </pc:sldMkLst>
        <pc:picChg chg="mod">
          <ac:chgData name="Người dùng Khách" userId="S::urn:spo:anon#ac90874be34b4404dd08ae1399485e0cb66509c8a3228cd65f38728c3bb3025b::" providerId="AD" clId="Web-{CD3AE820-96BE-4679-8DF4-E6608A3E1796}" dt="2022-11-28T09:51:41.452" v="0" actId="1076"/>
          <ac:picMkLst>
            <pc:docMk/>
            <pc:sldMk cId="0" sldId="548"/>
            <ac:picMk id="11" creationId="{00000000-0000-0000-0000-000000000000}"/>
          </ac:picMkLst>
        </pc:picChg>
      </pc:sldChg>
    </pc:docChg>
  </pc:docChgLst>
  <pc:docChgLst>
    <pc:chgData name="Guest User" userId="S::urn:spo:anon#ac90874be34b4404dd08ae1399485e0cb66509c8a3228cd65f38728c3bb3025b::" providerId="AD" clId="Web-{F130790A-F2DB-6558-47E7-FC11F41AF6EE}"/>
    <pc:docChg chg="sldOrd">
      <pc:chgData name="Guest User" userId="S::urn:spo:anon#ac90874be34b4404dd08ae1399485e0cb66509c8a3228cd65f38728c3bb3025b::" providerId="AD" clId="Web-{F130790A-F2DB-6558-47E7-FC11F41AF6EE}" dt="2023-01-11T01:17:50.372" v="1"/>
      <pc:docMkLst>
        <pc:docMk/>
      </pc:docMkLst>
      <pc:sldChg chg="ord">
        <pc:chgData name="Guest User" userId="S::urn:spo:anon#ac90874be34b4404dd08ae1399485e0cb66509c8a3228cd65f38728c3bb3025b::" providerId="AD" clId="Web-{F130790A-F2DB-6558-47E7-FC11F41AF6EE}" dt="2023-01-11T01:17:50.372" v="1"/>
        <pc:sldMkLst>
          <pc:docMk/>
          <pc:sldMk cId="0" sldId="62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chemeClr val="bg1"/>
        </a:solidFill>
        <a:ln>
          <a:solidFill>
            <a:schemeClr val="tx1"/>
          </a:solidFill>
        </a:ln>
      </dgm:spPr>
      <dgm:t>
        <a:bodyPr/>
        <a:lstStyle/>
        <a:p>
          <a:r>
            <a:rPr lang="en-US" sz="1800">
              <a:solidFill>
                <a:schemeClr val="tx1"/>
              </a:solidFill>
              <a:latin typeface="Times New Roman" pitchFamily="18" charset="0"/>
              <a:cs typeface="Times New Roman" pitchFamily="18" charset="0"/>
            </a:rPr>
            <a:t>Day 1, 2, 3, 4, 5, 6 – Login </a:t>
          </a:r>
        </a:p>
        <a:p>
          <a:r>
            <a:rPr lang="en-US" sz="1800">
              <a:solidFill>
                <a:schemeClr val="tx1"/>
              </a:solidFill>
              <a:latin typeface="Times New Roman" pitchFamily="18" charset="0"/>
              <a:cs typeface="Times New Roman" pitchFamily="18" charset="0"/>
            </a:rPr>
            <a:t>Servlet, JDBC</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7, 8, 9 – Search </a:t>
          </a:r>
        </a:p>
        <a:p>
          <a:r>
            <a:rPr lang="en-US" sz="1800">
              <a:solidFill>
                <a:schemeClr val="tx1"/>
              </a:solidFill>
              <a:latin typeface="Times New Roman" pitchFamily="18" charset="0"/>
              <a:cs typeface="Times New Roman" pitchFamily="18" charset="0"/>
            </a:rPr>
            <a:t>Break Down</a:t>
          </a:r>
          <a:endParaRPr lang="en-US" sz="1800">
            <a:solidFill>
              <a:schemeClr val="bg1">
                <a:lumMod val="75000"/>
              </a:schemeClr>
            </a:solidFill>
            <a:latin typeface="Times New Roman" pitchFamily="18" charset="0"/>
            <a:cs typeface="Times New Roman" pitchFamily="18" charset="0"/>
          </a:endParaRP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10, 11 – MVC2</a:t>
          </a:r>
        </a:p>
        <a:p>
          <a:r>
            <a:rPr lang="en-US" sz="1800">
              <a:solidFill>
                <a:schemeClr val="tx1"/>
              </a:solidFill>
              <a:latin typeface="Times New Roman" pitchFamily="18" charset="0"/>
              <a:cs typeface="Times New Roman" pitchFamily="18" charset="0"/>
            </a:rPr>
            <a:t>JSP</a:t>
          </a:r>
          <a:endParaRPr lang="en-US" sz="180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12, 13, 14, 15 – CUD, Shopping Carts </a:t>
          </a:r>
        </a:p>
        <a:p>
          <a:r>
            <a:rPr lang="en-US" sz="1800">
              <a:solidFill>
                <a:schemeClr val="tx1"/>
              </a:solidFill>
              <a:latin typeface="Times New Roman" pitchFamily="18" charset="0"/>
              <a:cs typeface="Times New Roman" pitchFamily="18" charset="0"/>
            </a:rPr>
            <a:t>Sessions</a:t>
          </a:r>
          <a:endParaRPr lang="en-US" sz="180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16, 17 – Login </a:t>
          </a:r>
        </a:p>
        <a:p>
          <a:r>
            <a:rPr lang="en-US" sz="1800">
              <a:solidFill>
                <a:schemeClr val="tx1"/>
              </a:solidFill>
              <a:latin typeface="Times New Roman" pitchFamily="18" charset="0"/>
              <a:cs typeface="Times New Roman" pitchFamily="18" charset="0"/>
            </a:rPr>
            <a:t>JavaBeans</a:t>
          </a:r>
          <a:endParaRPr lang="en-US" sz="180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18, 19, 20 – CRUD</a:t>
          </a:r>
        </a:p>
        <a:p>
          <a:r>
            <a:rPr lang="en-US" sz="1800">
              <a:solidFill>
                <a:schemeClr val="tx1"/>
              </a:solidFill>
              <a:latin typeface="Times New Roman" pitchFamily="18" charset="0"/>
              <a:cs typeface="Times New Roman" pitchFamily="18" charset="0"/>
            </a:rPr>
            <a:t>MVC 2 Complete - JSTL - </a:t>
          </a:r>
          <a:r>
            <a:rPr lang="en-US" sz="1800" err="1">
              <a:solidFill>
                <a:schemeClr val="tx1"/>
              </a:solidFill>
              <a:latin typeface="Times New Roman" pitchFamily="18" charset="0"/>
              <a:cs typeface="Times New Roman" pitchFamily="18" charset="0"/>
            </a:rPr>
            <a:t>Taglib</a:t>
          </a:r>
          <a:endParaRPr lang="en-US" sz="180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21, 22, 23 – Filter </a:t>
          </a:r>
        </a:p>
        <a:p>
          <a:r>
            <a:rPr lang="en-US" sz="1800">
              <a:solidFill>
                <a:schemeClr val="tx1"/>
              </a:solidFill>
              <a:latin typeface="Times New Roman" pitchFamily="18" charset="0"/>
              <a:cs typeface="Times New Roman" pitchFamily="18" charset="0"/>
            </a:rPr>
            <a:t>MVC2 Using Filter as Controller</a:t>
          </a:r>
          <a:endParaRPr lang="en-US" sz="180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272727" custLinFactNeighborY="5519">
        <dgm:presLayoutVars>
          <dgm:chPref val="3"/>
        </dgm:presLayoutVars>
      </dgm:prSet>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rgbClr val="FFFF00"/>
        </a:solidFill>
        <a:ln w="25400" cap="flat" cmpd="sng" algn="ctr">
          <a:solidFill>
            <a:prstClr val="black"/>
          </a:solidFill>
          <a:prstDash val="solid"/>
        </a:ln>
        <a:effectLst/>
      </dgm:spPr>
      <dgm:t>
        <a:bodyPr spcFirstLastPara="0" vert="horz" wrap="square" lIns="11430" tIns="11430" rIns="11430" bIns="11430" numCol="1" spcCol="1270" anchor="ctr" anchorCtr="0"/>
        <a:lstStyle/>
        <a:p>
          <a:pPr marL="0" lvl="0" algn="l"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 Login   </a:t>
          </a:r>
        </a:p>
        <a:p>
          <a:pPr marL="0" lvl="0" algn="l"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chemeClr val="tx1">
            <a:lumMod val="50000"/>
            <a:lumOff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7, 8, 9 – Search </a:t>
          </a:r>
        </a:p>
        <a:p>
          <a:r>
            <a:rPr lang="en-US" sz="1800">
              <a:solidFill>
                <a:schemeClr val="tx1"/>
              </a:solidFill>
              <a:latin typeface="Times New Roman" pitchFamily="18" charset="0"/>
              <a:cs typeface="Times New Roman" pitchFamily="18" charset="0"/>
            </a:rPr>
            <a:t>Break Down</a:t>
          </a: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10, 11 – MVC2</a:t>
          </a:r>
        </a:p>
        <a:p>
          <a:r>
            <a:rPr lang="en-US" sz="1800">
              <a:solidFill>
                <a:schemeClr val="tx1"/>
              </a:solidFill>
              <a:latin typeface="Times New Roman" pitchFamily="18" charset="0"/>
              <a:cs typeface="Times New Roman" pitchFamily="18" charset="0"/>
            </a:rPr>
            <a:t>JSP</a:t>
          </a:r>
          <a:endParaRPr lang="en-US" sz="180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12, 13, 14, 15 – CUD, Shopping Carts </a:t>
          </a:r>
        </a:p>
        <a:p>
          <a:r>
            <a:rPr lang="en-US" sz="1800">
              <a:solidFill>
                <a:schemeClr val="tx1"/>
              </a:solidFill>
              <a:latin typeface="Times New Roman" pitchFamily="18" charset="0"/>
              <a:cs typeface="Times New Roman" pitchFamily="18" charset="0"/>
            </a:rPr>
            <a:t>Sessions</a:t>
          </a:r>
          <a:endParaRPr lang="en-US" sz="180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16, 17 – Login </a:t>
          </a:r>
        </a:p>
        <a:p>
          <a:r>
            <a:rPr lang="en-US" sz="1800">
              <a:solidFill>
                <a:schemeClr val="tx1"/>
              </a:solidFill>
              <a:latin typeface="Times New Roman" pitchFamily="18" charset="0"/>
              <a:cs typeface="Times New Roman" pitchFamily="18" charset="0"/>
            </a:rPr>
            <a:t>JavaBeans</a:t>
          </a:r>
          <a:endParaRPr lang="en-US" sz="180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18, 19, 20 – CRUD</a:t>
          </a:r>
        </a:p>
        <a:p>
          <a:r>
            <a:rPr lang="en-US" sz="1800">
              <a:solidFill>
                <a:schemeClr val="tx1"/>
              </a:solidFill>
              <a:latin typeface="Times New Roman" pitchFamily="18" charset="0"/>
              <a:cs typeface="Times New Roman" pitchFamily="18" charset="0"/>
            </a:rPr>
            <a:t>MVC 2 Complete - JSTL - </a:t>
          </a:r>
          <a:r>
            <a:rPr lang="en-US" sz="1800" err="1">
              <a:solidFill>
                <a:schemeClr val="tx1"/>
              </a:solidFill>
              <a:latin typeface="Times New Roman" pitchFamily="18" charset="0"/>
              <a:cs typeface="Times New Roman" pitchFamily="18" charset="0"/>
            </a:rPr>
            <a:t>Taglib</a:t>
          </a:r>
          <a:endParaRPr lang="en-US" sz="180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21, 22, 23 – Filter </a:t>
          </a:r>
        </a:p>
        <a:p>
          <a:r>
            <a:rPr lang="en-US" sz="1800">
              <a:solidFill>
                <a:schemeClr val="tx1"/>
              </a:solidFill>
              <a:latin typeface="Times New Roman" pitchFamily="18" charset="0"/>
              <a:cs typeface="Times New Roman" pitchFamily="18" charset="0"/>
            </a:rPr>
            <a:t>MVC2 Using Filter as Controller</a:t>
          </a:r>
          <a:endParaRPr lang="en-US" sz="180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134913" custLinFactNeighborY="5519">
        <dgm:presLayoutVars>
          <dgm:chPref val="3"/>
        </dgm:presLayoutVars>
      </dgm:prSet>
      <dgm:spPr>
        <a:xfrm>
          <a:off x="4594247" y="46983"/>
          <a:ext cx="4085772" cy="749058"/>
        </a:xfrm>
        <a:prstGeom prst="roundRect">
          <a:avLst>
            <a:gd name="adj" fmla="val 10000"/>
          </a:avLst>
        </a:prstGeom>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4085772"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 2, 3, 4, 5, 6 – Login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Servlet, JDBC</a:t>
          </a:r>
        </a:p>
      </dsp:txBody>
      <dsp:txXfrm>
        <a:off x="4616186" y="68922"/>
        <a:ext cx="4041894"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Break Down</a:t>
          </a:r>
          <a:endParaRPr lang="en-US" sz="1800" kern="1200">
            <a:solidFill>
              <a:schemeClr val="bg1">
                <a:lumMod val="75000"/>
              </a:schemeClr>
            </a:solidFill>
            <a:latin typeface="Times New Roman" pitchFamily="18" charset="0"/>
            <a:cs typeface="Times New Roman" pitchFamily="18" charset="0"/>
          </a:endParaRP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JSP</a:t>
          </a:r>
          <a:endParaRPr lang="en-US" sz="1800" kern="120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Sessions</a:t>
          </a:r>
          <a:endParaRPr lang="en-US" sz="1800" kern="120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JavaBeans</a:t>
          </a:r>
          <a:endParaRPr lang="en-US" sz="1800" kern="120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 2 Complete - JSTL - </a:t>
          </a:r>
          <a:r>
            <a:rPr lang="en-US" sz="1800" kern="1200" err="1">
              <a:solidFill>
                <a:schemeClr val="tx1"/>
              </a:solidFill>
              <a:latin typeface="Times New Roman" pitchFamily="18" charset="0"/>
              <a:cs typeface="Times New Roman" pitchFamily="18" charset="0"/>
            </a:rPr>
            <a:t>Taglib</a:t>
          </a:r>
          <a:endParaRPr lang="en-US" sz="1800" kern="120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MVC2 Using Filter as Controller</a:t>
          </a:r>
          <a:endParaRPr lang="en-US" sz="1800" kern="120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2021155" cy="749058"/>
        </a:xfrm>
        <a:prstGeom prst="roundRect">
          <a:avLst>
            <a:gd name="adj" fmla="val 10000"/>
          </a:avLst>
        </a:prstGeom>
        <a:solidFill>
          <a:srgbClr val="FFFF00"/>
        </a:solidFill>
        <a:ln w="25400" cap="flat" cmpd="sng" algn="ctr">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 Login   </a:t>
          </a:r>
        </a:p>
        <a:p>
          <a:pPr marL="0" lvl="0" indent="0" algn="l"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a:t>
          </a:r>
        </a:p>
      </dsp:txBody>
      <dsp:txXfrm>
        <a:off x="4616186" y="68922"/>
        <a:ext cx="1977277"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chemeClr val="tx1">
            <a:lumMod val="50000"/>
            <a:lumOff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Break Down</a:t>
          </a: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JSP</a:t>
          </a:r>
          <a:endParaRPr lang="en-US" sz="1800" kern="120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Sessions</a:t>
          </a:r>
          <a:endParaRPr lang="en-US" sz="1800" kern="120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JavaBeans</a:t>
          </a:r>
          <a:endParaRPr lang="en-US" sz="1800" kern="120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 2 Complete - JSTL - </a:t>
          </a:r>
          <a:r>
            <a:rPr lang="en-US" sz="1800" kern="1200" err="1">
              <a:solidFill>
                <a:schemeClr val="tx1"/>
              </a:solidFill>
              <a:latin typeface="Times New Roman" pitchFamily="18" charset="0"/>
              <a:cs typeface="Times New Roman" pitchFamily="18" charset="0"/>
            </a:rPr>
            <a:t>Taglib</a:t>
          </a:r>
          <a:endParaRPr lang="en-US" sz="1800" kern="120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MVC2 Using Filter as Controller</a:t>
          </a:r>
          <a:endParaRPr lang="en-US" sz="1800" kern="120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D7060604-AE71-4C08-A949-AF2A535F0551}" type="datetimeFigureOut">
              <a:rPr lang="en-US"/>
              <a:pPr>
                <a:defRPr/>
              </a:pPr>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3E8CF86-90DE-4A0B-86D1-084D91DB4D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FF00"/>
              </a:solidFill>
              <a:latin typeface="Tahoma" panose="020B0604030504040204" pitchFamily="34" charset="0"/>
              <a:cs typeface="Tahoma" panose="020B0604030504040204"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Tạo Web Project, chọn Tomcat, mặc định nó là GlassFish, các trang web gõ tên ko cần gõ đuôi và phải nằm tại thư mục web Pages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Ubiquity: có mặt khắp mọi nơi, phổ dụng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Reset không gửi dữ liệu về server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Gửi tín hiệu gọi là hand shaking, có khoảng 3 loại tin hiệu là SYN, ACK, SYN thì mới kết nối được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Blank line còn có tên khác là A carriage return/line feed – được áp dụng cho phương thức Post</a:t>
            </a:r>
          </a:p>
          <a:p>
            <a:r>
              <a:rPr lang="en-US" altLang="en-US"/>
              <a:t>Phần thân chứa tham số truyền – có tên gọi là message, áp dụng cho phương thức Post và đặt tham số truyền dưới blank live và có Content-Length xác định thể hiện kích thươc của message body truyền đi tính bằng byte</a:t>
            </a:r>
          </a:p>
          <a:p>
            <a:r>
              <a:rPr lang="en-US" altLang="en-US"/>
              <a:t>Phần host nằm trong phần Header Information, Trạng thái kết nối</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Blank line còn có tên khác là A carriage return/line feed – được áp dụng cho phương thức Post</a:t>
            </a:r>
          </a:p>
          <a:p>
            <a:r>
              <a:rPr lang="en-US" altLang="en-US"/>
              <a:t>Phần thân chứa tham số truyền – có tên gọi là message, áp dụng cho phương thức Post và đặt tham số truyền dưới blank live và có Content-Length xác định thể hiện kích thươc của message body truyền đi tính bằng byte</a:t>
            </a:r>
          </a:p>
          <a:p>
            <a:r>
              <a:rPr lang="en-US" altLang="en-US"/>
              <a:t>Phần host nằm trong phần Header Information, Trạng thái kết nối</a:t>
            </a:r>
          </a:p>
        </p:txBody>
      </p:sp>
    </p:spTree>
    <p:extLst>
      <p:ext uri="{BB962C8B-B14F-4D97-AF65-F5344CB8AC3E}">
        <p14:creationId xmlns:p14="http://schemas.microsoft.com/office/powerpoint/2010/main" val="3163892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Blank line còn có tên khác là A carriage return/line feed – được áp dụng cho phương thức Post</a:t>
            </a:r>
          </a:p>
          <a:p>
            <a:r>
              <a:rPr lang="en-US" altLang="en-US"/>
              <a:t>Phần thân chứa tham số truyền – có tên gọi là message, áp dụng cho phương thức Post và đặt tham số truyền dưới blank live và có Content-Length xác định thể hiện kích thươc của message body truyền đi tính bằng byte</a:t>
            </a:r>
          </a:p>
          <a:p>
            <a:r>
              <a:rPr lang="en-US" altLang="en-US"/>
              <a:t>Phần host nằm trong phần Header Information, Trạng thái kết nối</a:t>
            </a:r>
          </a:p>
        </p:txBody>
      </p:sp>
    </p:spTree>
    <p:extLst>
      <p:ext uri="{BB962C8B-B14F-4D97-AF65-F5344CB8AC3E}">
        <p14:creationId xmlns:p14="http://schemas.microsoft.com/office/powerpoint/2010/main" val="1474746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Blank line còn có tên khác là A carriage return/line feed – được áp dụng cho phương thức Post</a:t>
            </a:r>
          </a:p>
          <a:p>
            <a:r>
              <a:rPr lang="en-US" altLang="en-US"/>
              <a:t>Phần thân chứa tham số truyền – có tên gọi là message, áp dụng cho phương thức Post và đặt tham số truyền dưới blank live và có Content-Length xác định thể hiện kích thươc của message body truyền đi tính bằng byte</a:t>
            </a:r>
          </a:p>
          <a:p>
            <a:r>
              <a:rPr lang="en-US" altLang="en-US"/>
              <a:t>Phần host nằm trong phần Header Information, Trạng thái kết nối</a:t>
            </a:r>
          </a:p>
        </p:txBody>
      </p:sp>
    </p:spTree>
    <p:extLst>
      <p:ext uri="{BB962C8B-B14F-4D97-AF65-F5344CB8AC3E}">
        <p14:creationId xmlns:p14="http://schemas.microsoft.com/office/powerpoint/2010/main" val="2112928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Blank line còn có tên khác là A carriage return/line feed</a:t>
            </a:r>
          </a:p>
          <a:p>
            <a:r>
              <a:rPr lang="en-US" altLang="en-US"/>
              <a:t>Phần thân chứa tham số truyền – có tên gọi là message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Ví dụ cho phương thức Post, 48 chính là chuỗi truyền đi từ tham số đến ký tự cuối cùng là 48 ký tự</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Preference: sự ưu tiên</a:t>
            </a:r>
          </a:p>
          <a:p>
            <a:r>
              <a:rPr lang="en-US" altLang="en-US"/>
              <a:t>GET : còn gọi là request theo dạng read-only: không cho thay đổi thông tin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Content Length chính là kích thước dữ liệu trả về cho browser</a:t>
            </a:r>
          </a:p>
        </p:txBody>
      </p:sp>
    </p:spTree>
    <p:extLst>
      <p:ext uri="{BB962C8B-B14F-4D97-AF65-F5344CB8AC3E}">
        <p14:creationId xmlns:p14="http://schemas.microsoft.com/office/powerpoint/2010/main" val="4231680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Content Length chính là kích thước dữ liệu trả về cho browser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Last-Modified thể hiện lần cuối truy cập, còn Date thể hiện ngày truy cập của cùng session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Comply: tuân theo, chiếu theo</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Preference: sự ưu tiên</a:t>
            </a:r>
          </a:p>
          <a:p>
            <a:r>
              <a:rPr lang="en-US" altLang="en-US"/>
              <a:t>GET : còn gọi là request theo dạng read-only: không cho thay đổi thông tin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Idempotency – idempotent: ko thay đổi </a:t>
            </a:r>
          </a:p>
          <a:p>
            <a:r>
              <a:rPr lang="en-US" altLang="en-US"/>
              <a:t>Post cho phép thay đổi 1 số nội dung thông tin trên server – update/delete/add.</a:t>
            </a:r>
          </a:p>
          <a:p>
            <a:r>
              <a:rPr lang="en-US" altLang="en-US"/>
              <a:t>Sự khác nhau của GET và POST là chỉ đọc và có thể thay đổi</a:t>
            </a:r>
          </a:p>
          <a:p>
            <a:r>
              <a:rPr lang="en-US" altLang="en-US"/>
              <a:t>Đây là phương thức chủ yếu trong Web Server được support hiện nay, cụ thể là Tomcat</a:t>
            </a:r>
          </a:p>
          <a:p>
            <a:r>
              <a:rPr lang="en-US" altLang="en-US"/>
              <a:t>OPTIONS: trả về HTTP method được server hỗ trợ</a:t>
            </a:r>
          </a:p>
          <a:p>
            <a:r>
              <a:rPr lang="en-US" altLang="en-US"/>
              <a:t>PUT: tương tự như POST nhưng nó có khả năng thay thế file trực tiếp và đa số dùng trên FTP</a:t>
            </a:r>
          </a:p>
          <a:p>
            <a:r>
              <a:rPr lang="en-US" altLang="en-US"/>
              <a:t>Các phương thức GET, TRACE, OPTIONS và HEAD là ko thay đổi, do vậy an toàn</a:t>
            </a:r>
          </a:p>
          <a:p>
            <a:endParaRPr lang="en-US" altLang="en-US"/>
          </a:p>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Gateway: A device that connects networks using different communications protocols so that information can be passed from one to the other. A gateway both transfers information and converts it to a form compatible with the protocols used by the receiving network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656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337921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87375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2.4: là version của servlet</a:t>
            </a:r>
          </a:p>
        </p:txBody>
      </p:sp>
    </p:spTree>
    <p:extLst>
      <p:ext uri="{BB962C8B-B14F-4D97-AF65-F5344CB8AC3E}">
        <p14:creationId xmlns:p14="http://schemas.microsoft.com/office/powerpoint/2010/main" val="394571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968935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62242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a:solidFill>
                  <a:schemeClr val="tx1"/>
                </a:solidFill>
                <a:effectLst/>
                <a:latin typeface="+mn-lt"/>
                <a:ea typeface="+mn-ea"/>
                <a:cs typeface="+mn-cs"/>
              </a:rPr>
              <a:t>There are two approaches adopted in developing Java server-side components namely, imperative</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programming and declarative programming. The imperative programming approach specifies how</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to achieve a goal. The declarative programming specifies only the goal, but not the implementation</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code to achieve that specific goal.</a:t>
            </a:r>
            <a:r>
              <a:rPr lang="en-US"/>
              <a:t> </a:t>
            </a:r>
            <a:br>
              <a:rPr lang="en-US"/>
            </a:br>
            <a:endParaRPr lang="en-US" altLang="en-US"/>
          </a:p>
        </p:txBody>
      </p:sp>
    </p:spTree>
    <p:extLst>
      <p:ext uri="{BB962C8B-B14F-4D97-AF65-F5344CB8AC3E}">
        <p14:creationId xmlns:p14="http://schemas.microsoft.com/office/powerpoint/2010/main" val="3877289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a:solidFill>
                  <a:schemeClr val="tx1"/>
                </a:solidFill>
                <a:effectLst/>
                <a:latin typeface="+mn-lt"/>
                <a:ea typeface="+mn-ea"/>
                <a:cs typeface="+mn-cs"/>
              </a:rPr>
              <a:t>There are two approaches adopted in developing Java server-side components namely, imperative</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programming and declarative programming. The imperative programming approach specifies how</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to achieve a goal. The declarative programming specifies only the goal, but not the implementation</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code to achieve that specific goal.</a:t>
            </a:r>
            <a:r>
              <a:rPr lang="en-US"/>
              <a:t> </a:t>
            </a:r>
            <a:br>
              <a:rPr lang="en-US"/>
            </a:br>
            <a:endParaRPr lang="en-US" altLang="en-US"/>
          </a:p>
        </p:txBody>
      </p:sp>
    </p:spTree>
    <p:extLst>
      <p:ext uri="{BB962C8B-B14F-4D97-AF65-F5344CB8AC3E}">
        <p14:creationId xmlns:p14="http://schemas.microsoft.com/office/powerpoint/2010/main" val="971549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a:solidFill>
                  <a:schemeClr val="tx1"/>
                </a:solidFill>
                <a:effectLst/>
                <a:latin typeface="+mn-lt"/>
                <a:ea typeface="+mn-ea"/>
                <a:cs typeface="+mn-cs"/>
              </a:rPr>
              <a:t>There are two approaches adopted in developing Java server-side components namely, imperative</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programming and declarative programming. The imperative programming approach specifies how</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to achieve a goal. The declarative programming specifies only the goal, but not the implementation</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code to achieve that specific goal.</a:t>
            </a:r>
            <a:r>
              <a:rPr lang="en-US"/>
              <a:t> </a:t>
            </a:r>
            <a:br>
              <a:rPr lang="en-US"/>
            </a:br>
            <a:endParaRPr lang="en-US" altLang="en-US"/>
          </a:p>
        </p:txBody>
      </p:sp>
    </p:spTree>
    <p:extLst>
      <p:ext uri="{BB962C8B-B14F-4D97-AF65-F5344CB8AC3E}">
        <p14:creationId xmlns:p14="http://schemas.microsoft.com/office/powerpoint/2010/main" val="26798033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143000" lvl="2" indent="-228600"/>
            <a:r>
              <a:rPr lang="en-US" altLang="en-US"/>
              <a:t>GenericServlet ngoài được kế thừa từ Servlet, nó còn được kế thừa từ ServletConfig, java.io.Serializable</a:t>
            </a:r>
          </a:p>
          <a:p>
            <a:pPr marL="1143000" lvl="2" indent="-228600"/>
            <a:r>
              <a:rPr lang="en-US" altLang="en-US"/>
              <a:t>GenericServlet được kế thừa từ phần chính yếu là Servlet, đây là interface cho tất cả servlet và định nghĩa một trong ba phương thức đã được định nghĩa trong chu kỳ sống (init, services, destroy).</a:t>
            </a:r>
          </a:p>
          <a:p>
            <a:pPr marL="1143000" lvl="2" indent="-228600"/>
            <a:r>
              <a:rPr lang="en-US" altLang="en-US"/>
              <a:t>HttpServlet được kế thừa từ GenericServlet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514920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631665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718665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938301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9965841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622635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525604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8498227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970184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264569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37127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Yêu cầu test thử chỗ thêm dấu / ở Welcome-file để đưa ra nhận xét context root hiện hành, đường dẫn từ root và đường dẫn hiện hành</a:t>
            </a:r>
          </a:p>
        </p:txBody>
      </p:sp>
    </p:spTree>
    <p:extLst>
      <p:ext uri="{BB962C8B-B14F-4D97-AF65-F5344CB8AC3E}">
        <p14:creationId xmlns:p14="http://schemas.microsoft.com/office/powerpoint/2010/main" val="23783970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Null: nếu thao số đó không tồn tại</a:t>
            </a:r>
          </a:p>
          <a:p>
            <a:r>
              <a:rPr lang="en-US" altLang="en-US"/>
              <a:t>“”: nếu tham số tồn tại mà truyền là rỗng</a:t>
            </a:r>
          </a:p>
        </p:txBody>
      </p:sp>
    </p:spTree>
    <p:extLst>
      <p:ext uri="{BB962C8B-B14F-4D97-AF65-F5344CB8AC3E}">
        <p14:creationId xmlns:p14="http://schemas.microsoft.com/office/powerpoint/2010/main" val="18717221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Demo Project AJDay1</a:t>
            </a:r>
          </a:p>
          <a:p>
            <a:r>
              <a:rPr lang="en-US" altLang="en-US"/>
              <a:t>Trên URL không có tham số -&gt; POST, 02 control được truyền trị trả về, do vậy, nó là Paramerter, dùng hàm tương ứng là getParameter của request</a:t>
            </a:r>
          </a:p>
        </p:txBody>
      </p:sp>
    </p:spTree>
    <p:extLst>
      <p:ext uri="{BB962C8B-B14F-4D97-AF65-F5344CB8AC3E}">
        <p14:creationId xmlns:p14="http://schemas.microsoft.com/office/powerpoint/2010/main" val="2267444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Demo Project AJDay1</a:t>
            </a:r>
          </a:p>
          <a:p>
            <a:r>
              <a:rPr lang="en-US" altLang="en-US"/>
              <a:t>Trên URL không có tham số -&gt; POST, 02 control được truyền trị trả về, do vậy, nó là Paramerter, dùng hàm tương ứng là getParameter của request</a:t>
            </a:r>
          </a:p>
        </p:txBody>
      </p:sp>
    </p:spTree>
    <p:extLst>
      <p:ext uri="{BB962C8B-B14F-4D97-AF65-F5344CB8AC3E}">
        <p14:creationId xmlns:p14="http://schemas.microsoft.com/office/powerpoint/2010/main" val="27360305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Lưu ý trường hợp có form va không có form, có form mà các control đặt ngoài form</a:t>
            </a:r>
          </a:p>
        </p:txBody>
      </p:sp>
    </p:spTree>
    <p:extLst>
      <p:ext uri="{BB962C8B-B14F-4D97-AF65-F5344CB8AC3E}">
        <p14:creationId xmlns:p14="http://schemas.microsoft.com/office/powerpoint/2010/main" val="277461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Lưu ý trường hợp có form va không có form, có form mà các control đặt ngoài form</a:t>
            </a:r>
          </a:p>
        </p:txBody>
      </p:sp>
    </p:spTree>
    <p:extLst>
      <p:ext uri="{BB962C8B-B14F-4D97-AF65-F5344CB8AC3E}">
        <p14:creationId xmlns:p14="http://schemas.microsoft.com/office/powerpoint/2010/main" val="11714263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5789554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Lưu ý trường hợp có form va không có form, có form mà các control đặt ngoài form</a:t>
            </a:r>
          </a:p>
        </p:txBody>
      </p:sp>
    </p:spTree>
    <p:extLst>
      <p:ext uri="{BB962C8B-B14F-4D97-AF65-F5344CB8AC3E}">
        <p14:creationId xmlns:p14="http://schemas.microsoft.com/office/powerpoint/2010/main" val="41138762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004673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495341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Khi dùng POST method, Query String sẽ bằng null, chỉ cho Servlet chạy không, các tham số không truyền, kết quả cũng là 0</a:t>
            </a:r>
          </a:p>
        </p:txBody>
      </p:sp>
    </p:spTree>
    <p:extLst>
      <p:ext uri="{BB962C8B-B14F-4D97-AF65-F5344CB8AC3E}">
        <p14:creationId xmlns:p14="http://schemas.microsoft.com/office/powerpoint/2010/main" val="38979058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218467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0531219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1152121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6707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68106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958567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644107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052331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171311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427166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705373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122952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046759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6561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074F0C5-C94A-48BB-9198-54D417916708}" type="datetime1">
              <a:rPr lang="en-US"/>
              <a:pPr>
                <a:defRPr/>
              </a:pPr>
              <a:t>1/11/2023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A9A717DF-DF0E-4990-B2D4-CB93EBC7427B}" type="slidenum">
              <a:rPr lang="en-US" altLang="en-US"/>
              <a:pPr>
                <a:defRPr/>
              </a:pPr>
              <a:t>‹#›</a:t>
            </a:fld>
            <a:r>
              <a:rPr lang="en-US" altLang="en-US"/>
              <a:t>/40</a:t>
            </a:r>
          </a:p>
        </p:txBody>
      </p:sp>
    </p:spTree>
    <p:extLst>
      <p:ext uri="{BB962C8B-B14F-4D97-AF65-F5344CB8AC3E}">
        <p14:creationId xmlns:p14="http://schemas.microsoft.com/office/powerpoint/2010/main" val="133571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67C10D-6608-4996-B046-FDFED9B30376}" type="datetime1">
              <a:rPr lang="en-US"/>
              <a:pPr>
                <a:defRPr/>
              </a:pPr>
              <a:t>1/11/2023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F67292A7-199C-409B-BCE9-EBF70F3666CA}" type="slidenum">
              <a:rPr lang="en-US" altLang="en-US"/>
              <a:pPr>
                <a:defRPr/>
              </a:pPr>
              <a:t>‹#›</a:t>
            </a:fld>
            <a:r>
              <a:rPr lang="en-US" altLang="en-US"/>
              <a:t>/40</a:t>
            </a:r>
          </a:p>
        </p:txBody>
      </p:sp>
    </p:spTree>
    <p:extLst>
      <p:ext uri="{BB962C8B-B14F-4D97-AF65-F5344CB8AC3E}">
        <p14:creationId xmlns:p14="http://schemas.microsoft.com/office/powerpoint/2010/main" val="304355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E4939B4-5571-4139-92C4-B55908D81032}" type="datetime1">
              <a:rPr lang="en-US"/>
              <a:pPr>
                <a:defRPr/>
              </a:pPr>
              <a:t>1/11/2023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910A343C-676B-4ED0-9A70-DBC12D5F86A6}" type="slidenum">
              <a:rPr lang="en-US" altLang="en-US"/>
              <a:pPr>
                <a:defRPr/>
              </a:pPr>
              <a:t>‹#›</a:t>
            </a:fld>
            <a:r>
              <a:rPr lang="en-US" altLang="en-US"/>
              <a:t>/40</a:t>
            </a:r>
          </a:p>
        </p:txBody>
      </p:sp>
    </p:spTree>
    <p:extLst>
      <p:ext uri="{BB962C8B-B14F-4D97-AF65-F5344CB8AC3E}">
        <p14:creationId xmlns:p14="http://schemas.microsoft.com/office/powerpoint/2010/main" val="411430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EC914FF7-CBB4-4F46-97C0-0C2F5735F56A}" type="datetime1">
              <a:rPr lang="en-US"/>
              <a:pPr>
                <a:defRPr/>
              </a:pPr>
              <a:t>1/11/2023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pPr>
              <a:defRPr/>
            </a:pPr>
            <a:fld id="{83B3B9C5-28F3-4586-8535-8ECB647211F5}" type="slidenum">
              <a:rPr lang="en-US" altLang="en-US"/>
              <a:pPr>
                <a:defRPr/>
              </a:pPr>
              <a:t>‹#›</a:t>
            </a:fld>
            <a:r>
              <a:rPr lang="en-US" altLang="en-US"/>
              <a:t>/40</a:t>
            </a:r>
          </a:p>
        </p:txBody>
      </p:sp>
    </p:spTree>
    <p:extLst>
      <p:ext uri="{BB962C8B-B14F-4D97-AF65-F5344CB8AC3E}">
        <p14:creationId xmlns:p14="http://schemas.microsoft.com/office/powerpoint/2010/main" val="98194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D6C7C57-C930-4A45-BC5E-9F15B6DB8551}" type="datetime1">
              <a:rPr lang="en-US"/>
              <a:pPr>
                <a:defRPr/>
              </a:pPr>
              <a:t>1/11/2023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pPr>
              <a:defRPr/>
            </a:pPr>
            <a:fld id="{5CB26BC3-CFF5-42ED-B55B-4681F7F08409}" type="slidenum">
              <a:rPr lang="en-US" altLang="en-US"/>
              <a:pPr>
                <a:defRPr/>
              </a:pPr>
              <a:t>‹#›</a:t>
            </a:fld>
            <a:r>
              <a:rPr lang="en-US" altLang="en-US"/>
              <a:t>/40</a:t>
            </a:r>
          </a:p>
        </p:txBody>
      </p:sp>
    </p:spTree>
    <p:extLst>
      <p:ext uri="{BB962C8B-B14F-4D97-AF65-F5344CB8AC3E}">
        <p14:creationId xmlns:p14="http://schemas.microsoft.com/office/powerpoint/2010/main" val="200226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3E60962-2215-46B2-9974-87108D809566}" type="datetime1">
              <a:rPr lang="en-US"/>
              <a:pPr>
                <a:defRPr/>
              </a:pPr>
              <a:t>1/11/2023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26B5A609-8EF5-4EDB-AD7F-42E6269F5972}" type="slidenum">
              <a:rPr lang="en-US" altLang="en-US"/>
              <a:pPr>
                <a:defRPr/>
              </a:pPr>
              <a:t>‹#›</a:t>
            </a:fld>
            <a:r>
              <a:rPr lang="en-US" altLang="en-US"/>
              <a:t>/40</a:t>
            </a:r>
          </a:p>
        </p:txBody>
      </p:sp>
    </p:spTree>
    <p:extLst>
      <p:ext uri="{BB962C8B-B14F-4D97-AF65-F5344CB8AC3E}">
        <p14:creationId xmlns:p14="http://schemas.microsoft.com/office/powerpoint/2010/main" val="249278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7E7B30A-8188-4BAD-A468-9469ADF98E82}" type="datetime1">
              <a:rPr lang="en-US"/>
              <a:pPr>
                <a:defRPr/>
              </a:pPr>
              <a:t>1/11/2023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0E24D8EF-FCE0-4FAF-AF52-4D5F3F4D9907}" type="slidenum">
              <a:rPr lang="en-US" altLang="en-US"/>
              <a:pPr>
                <a:defRPr/>
              </a:pPr>
              <a:t>‹#›</a:t>
            </a:fld>
            <a:r>
              <a:rPr lang="en-US" altLang="en-US"/>
              <a:t>/40</a:t>
            </a:r>
          </a:p>
        </p:txBody>
      </p:sp>
    </p:spTree>
    <p:extLst>
      <p:ext uri="{BB962C8B-B14F-4D97-AF65-F5344CB8AC3E}">
        <p14:creationId xmlns:p14="http://schemas.microsoft.com/office/powerpoint/2010/main" val="313364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95CEF57-D54E-4925-8527-0FBE5B9DBD44}" type="datetime1">
              <a:rPr lang="en-US"/>
              <a:pPr>
                <a:defRPr/>
              </a:pPr>
              <a:t>1/11/2023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pPr>
              <a:defRPr/>
            </a:pPr>
            <a:fld id="{2DCD1C32-F3FC-4CED-8250-093937DE44AF}" type="slidenum">
              <a:rPr lang="en-US" altLang="en-US"/>
              <a:pPr>
                <a:defRPr/>
              </a:pPr>
              <a:t>‹#›</a:t>
            </a:fld>
            <a:r>
              <a:rPr lang="en-US" altLang="en-US"/>
              <a:t>/40</a:t>
            </a:r>
          </a:p>
        </p:txBody>
      </p:sp>
    </p:spTree>
    <p:extLst>
      <p:ext uri="{BB962C8B-B14F-4D97-AF65-F5344CB8AC3E}">
        <p14:creationId xmlns:p14="http://schemas.microsoft.com/office/powerpoint/2010/main" val="27688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C32E728-4BA3-4EA1-8A1D-0973DEB9002D}" type="datetime1">
              <a:rPr lang="en-US"/>
              <a:pPr>
                <a:defRPr/>
              </a:pPr>
              <a:t>1/11/2023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pPr>
              <a:defRPr/>
            </a:pPr>
            <a:fld id="{1E30D575-3E41-413F-884E-E87BC80D2787}" type="slidenum">
              <a:rPr lang="en-US" altLang="en-US"/>
              <a:pPr>
                <a:defRPr/>
              </a:pPr>
              <a:t>‹#›</a:t>
            </a:fld>
            <a:r>
              <a:rPr lang="en-US" altLang="en-US"/>
              <a:t>/40</a:t>
            </a:r>
          </a:p>
        </p:txBody>
      </p:sp>
    </p:spTree>
    <p:extLst>
      <p:ext uri="{BB962C8B-B14F-4D97-AF65-F5344CB8AC3E}">
        <p14:creationId xmlns:p14="http://schemas.microsoft.com/office/powerpoint/2010/main" val="12553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858F0ED-E67B-4E0A-932D-9D27954DFAEA}" type="datetime1">
              <a:rPr lang="en-US"/>
              <a:pPr>
                <a:defRPr/>
              </a:pPr>
              <a:t>1/11/2023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pPr>
              <a:defRPr/>
            </a:pPr>
            <a:fld id="{92DC05E7-1779-47C3-B2DB-B70682454E5B}" type="slidenum">
              <a:rPr lang="en-US" altLang="en-US"/>
              <a:pPr>
                <a:defRPr/>
              </a:pPr>
              <a:t>‹#›</a:t>
            </a:fld>
            <a:r>
              <a:rPr lang="en-US" altLang="en-US"/>
              <a:t>/40</a:t>
            </a:r>
          </a:p>
        </p:txBody>
      </p:sp>
    </p:spTree>
    <p:extLst>
      <p:ext uri="{BB962C8B-B14F-4D97-AF65-F5344CB8AC3E}">
        <p14:creationId xmlns:p14="http://schemas.microsoft.com/office/powerpoint/2010/main" val="135354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B5DEC54-1731-421B-862C-CD8E20ED58C8}" type="datetime1">
              <a:rPr lang="en-US"/>
              <a:pPr>
                <a:defRPr/>
              </a:pPr>
              <a:t>1/11/2023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pPr>
              <a:defRPr/>
            </a:pPr>
            <a:fld id="{A19F415E-89A9-4565-AD8F-B757D5FD0027}" type="slidenum">
              <a:rPr lang="en-US" altLang="en-US"/>
              <a:pPr>
                <a:defRPr/>
              </a:pPr>
              <a:t>‹#›</a:t>
            </a:fld>
            <a:r>
              <a:rPr lang="en-US" altLang="en-US"/>
              <a:t>/40</a:t>
            </a:r>
          </a:p>
        </p:txBody>
      </p:sp>
    </p:spTree>
    <p:extLst>
      <p:ext uri="{BB962C8B-B14F-4D97-AF65-F5344CB8AC3E}">
        <p14:creationId xmlns:p14="http://schemas.microsoft.com/office/powerpoint/2010/main" val="238958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AA791FB-E543-4AB3-9AF0-AB6A66E670D8}" type="datetime1">
              <a:rPr lang="en-US"/>
              <a:pPr>
                <a:defRPr/>
              </a:pPr>
              <a:t>1/11/2023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pPr>
              <a:defRPr/>
            </a:pPr>
            <a:fld id="{5E19D069-CD09-4648-950A-5A2728D1E1C2}" type="slidenum">
              <a:rPr lang="en-US" altLang="en-US"/>
              <a:pPr>
                <a:defRPr/>
              </a:pPr>
              <a:t>‹#›</a:t>
            </a:fld>
            <a:r>
              <a:rPr lang="en-US" altLang="en-US"/>
              <a:t>/40</a:t>
            </a:r>
          </a:p>
        </p:txBody>
      </p:sp>
    </p:spTree>
    <p:extLst>
      <p:ext uri="{BB962C8B-B14F-4D97-AF65-F5344CB8AC3E}">
        <p14:creationId xmlns:p14="http://schemas.microsoft.com/office/powerpoint/2010/main" val="21563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03ED811-0FF1-47CF-89C7-64DC1618C8A4}" type="datetime1">
              <a:rPr lang="en-US"/>
              <a:pPr>
                <a:defRPr/>
              </a:pPr>
              <a:t>1/11/2023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pPr>
              <a:defRPr/>
            </a:pPr>
            <a:fld id="{4648AA0B-873E-4BCD-A7FD-D536DAC0151C}" type="slidenum">
              <a:rPr lang="en-US" altLang="en-US"/>
              <a:pPr>
                <a:defRPr/>
              </a:pPr>
              <a:t>‹#›</a:t>
            </a:fld>
            <a:r>
              <a:rPr lang="en-US" altLang="en-US"/>
              <a:t>/40</a:t>
            </a:r>
          </a:p>
        </p:txBody>
      </p:sp>
    </p:spTree>
    <p:extLst>
      <p:ext uri="{BB962C8B-B14F-4D97-AF65-F5344CB8AC3E}">
        <p14:creationId xmlns:p14="http://schemas.microsoft.com/office/powerpoint/2010/main" val="177843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charset="0"/>
              </a:defRPr>
            </a:lvl1pPr>
          </a:lstStyle>
          <a:p>
            <a:pPr>
              <a:defRPr/>
            </a:pPr>
            <a:fld id="{0A2FAEF7-1794-460E-AAB9-851902674631}" type="datetime1">
              <a:rPr lang="en-US"/>
              <a:pPr>
                <a:defRPr/>
              </a:pPr>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E41C1187-7C2A-40CB-95AB-4F059079CDAC}" type="slidenum">
              <a:rPr lang="en-US" altLang="en-US"/>
              <a:pPr>
                <a:defRPr/>
              </a:pPr>
              <a:t>‹#›</a:t>
            </a:fld>
            <a:r>
              <a:rPr lang="en-US" altLang="en-US"/>
              <a:t>/40</a:t>
            </a:r>
          </a:p>
        </p:txBody>
      </p:sp>
      <p:pic>
        <p:nvPicPr>
          <p:cNvPr id="1031"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host:port/"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localhost:8086/targetServl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microsoft.com/" TargetMode="External"/><Relationship Id="rId5" Type="http://schemas.openxmlformats.org/officeDocument/2006/relationships/image" Target="../media/image12.wmf"/><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8.xml"/><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69.png"/></Relationships>
</file>

<file path=ppt/slides/_rels/slide8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9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9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9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1833563"/>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The Servlet Model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HTTP Methods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Form Parameters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Requests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Responses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Servlet Life Cycle</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i="1">
                <a:solidFill>
                  <a:srgbClr val="0070C0"/>
                </a:solidFill>
                <a:latin typeface="Times New Roman" panose="02020603050405020304" pitchFamily="18" charset="0"/>
                <a:cs typeface="Times New Roman" panose="02020603050405020304" pitchFamily="18" charset="0"/>
              </a:rPr>
              <a:t>#Servlet #</a:t>
            </a:r>
            <a:r>
              <a:rPr lang="en-US" altLang="en-US" sz="4000" b="1" i="1" err="1">
                <a:solidFill>
                  <a:srgbClr val="0070C0"/>
                </a:solidFill>
                <a:latin typeface="Times New Roman" panose="02020603050405020304" pitchFamily="18" charset="0"/>
                <a:cs typeface="Times New Roman" panose="02020603050405020304" pitchFamily="18" charset="0"/>
              </a:rPr>
              <a:t>Video_Servlet</a:t>
            </a:r>
            <a:r>
              <a:rPr lang="en-US" altLang="en-US" sz="4000" b="1" i="1">
                <a:solidFill>
                  <a:srgbClr val="0070C0"/>
                </a:solidFill>
                <a:latin typeface="Times New Roman" panose="02020603050405020304" pitchFamily="18" charset="0"/>
                <a:cs typeface="Times New Roman" panose="02020603050405020304" pitchFamily="18" charset="0"/>
              </a:rPr>
              <a:t> </a:t>
            </a:r>
            <a:br>
              <a:rPr lang="en-US" altLang="en-US" sz="4000" b="1" i="1">
                <a:solidFill>
                  <a:srgbClr val="0070C0"/>
                </a:solidFill>
                <a:latin typeface="Times New Roman" panose="02020603050405020304" pitchFamily="18" charset="0"/>
                <a:cs typeface="Times New Roman" panose="02020603050405020304" pitchFamily="18" charset="0"/>
              </a:rPr>
            </a:br>
            <a:r>
              <a:rPr lang="en-US" altLang="en-US" sz="4000" b="1" i="1">
                <a:solidFill>
                  <a:srgbClr val="0070C0"/>
                </a:solidFill>
                <a:latin typeface="Times New Roman" panose="02020603050405020304" pitchFamily="18" charset="0"/>
                <a:cs typeface="Times New Roman" panose="02020603050405020304" pitchFamily="18" charset="0"/>
              </a:rPr>
              <a:t>#</a:t>
            </a:r>
            <a:r>
              <a:rPr lang="en-US" altLang="en-US" sz="4000" b="1" i="1" err="1">
                <a:solidFill>
                  <a:srgbClr val="0070C0"/>
                </a:solidFill>
                <a:latin typeface="Times New Roman" panose="02020603050405020304" pitchFamily="18" charset="0"/>
                <a:cs typeface="Times New Roman" panose="02020603050405020304" pitchFamily="18" charset="0"/>
              </a:rPr>
              <a:t>JavaEE</a:t>
            </a:r>
            <a:r>
              <a:rPr lang="en-US" altLang="en-US" sz="4000" b="1" i="1">
                <a:solidFill>
                  <a:srgbClr val="0070C0"/>
                </a:solidFill>
                <a:latin typeface="Times New Roman" panose="02020603050405020304" pitchFamily="18" charset="0"/>
                <a:cs typeface="Times New Roman" panose="02020603050405020304" pitchFamily="18" charset="0"/>
              </a:rPr>
              <a:t> #MVC #MVC2</a:t>
            </a:r>
            <a:endParaRPr lang="en-US" altLang="en-US" sz="4000" i="1">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6A767C-730A-44BC-9C71-4FED39AF0E24}"/>
              </a:ext>
            </a:extLst>
          </p:cNvPr>
          <p:cNvSpPr txBox="1"/>
          <p:nvPr/>
        </p:nvSpPr>
        <p:spPr>
          <a:xfrm>
            <a:off x="6267370" y="6032106"/>
            <a:ext cx="2395464" cy="400110"/>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b="1"/>
              <a:t>Kiều Trọng Khánh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57150"/>
            <a:ext cx="8229600" cy="1004888"/>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HTML Introduction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What is HTML?</a:t>
            </a:r>
            <a:r>
              <a:rPr lang="en-US" altLang="en-US" b="1">
                <a:latin typeface="Times New Roman" panose="02020603050405020304" pitchFamily="18" charset="0"/>
                <a:cs typeface="Times New Roman" panose="02020603050405020304" pitchFamily="18" charset="0"/>
              </a:rPr>
              <a:t> </a:t>
            </a:r>
          </a:p>
        </p:txBody>
      </p:sp>
      <p:sp>
        <p:nvSpPr>
          <p:cNvPr id="18435" name="Rectangle 3"/>
          <p:cNvSpPr>
            <a:spLocks noGrp="1"/>
          </p:cNvSpPr>
          <p:nvPr>
            <p:ph type="body" idx="4294967295"/>
          </p:nvPr>
        </p:nvSpPr>
        <p:spPr>
          <a:xfrm>
            <a:off x="206375" y="1192213"/>
            <a:ext cx="8937625" cy="5565775"/>
          </a:xfrm>
        </p:spPr>
        <p:txBody>
          <a:bodyPr/>
          <a:lstStyle/>
          <a:p>
            <a:pPr algn="just" eaLnBrk="1" hangingPunct="1">
              <a:spcBef>
                <a:spcPct val="0"/>
              </a:spcBef>
              <a:buFontTx/>
              <a:buChar char="•"/>
            </a:pPr>
            <a:r>
              <a:rPr lang="en-US" altLang="en-US" b="1">
                <a:latin typeface="Times New Roman" panose="02020603050405020304" pitchFamily="18" charset="0"/>
                <a:cs typeface="Times New Roman" panose="02020603050405020304" pitchFamily="18" charset="0"/>
              </a:rPr>
              <a:t>HTML</a:t>
            </a:r>
            <a:r>
              <a:rPr lang="en-US" altLang="en-US">
                <a:latin typeface="Times New Roman" panose="02020603050405020304" pitchFamily="18" charset="0"/>
                <a:cs typeface="Times New Roman" panose="02020603050405020304" pitchFamily="18" charset="0"/>
              </a:rPr>
              <a:t> is a </a:t>
            </a:r>
            <a:r>
              <a:rPr lang="en-US" altLang="en-US" b="1">
                <a:latin typeface="Times New Roman" panose="02020603050405020304" pitchFamily="18" charset="0"/>
                <a:cs typeface="Times New Roman" panose="02020603050405020304" pitchFamily="18" charset="0"/>
              </a:rPr>
              <a:t>presentation</a:t>
            </a:r>
            <a:r>
              <a:rPr lang="en-US" altLang="en-US"/>
              <a:t> </a:t>
            </a:r>
            <a:r>
              <a:rPr lang="en-US" altLang="en-US" b="1">
                <a:latin typeface="Times New Roman" panose="02020603050405020304" pitchFamily="18" charset="0"/>
                <a:cs typeface="Times New Roman" panose="02020603050405020304" pitchFamily="18" charset="0"/>
              </a:rPr>
              <a:t>language</a:t>
            </a:r>
            <a:r>
              <a:rPr lang="en-US" altLang="en-US">
                <a:latin typeface="Times New Roman" panose="02020603050405020304" pitchFamily="18" charset="0"/>
                <a:cs typeface="Times New Roman" panose="02020603050405020304" pitchFamily="18" charset="0"/>
              </a:rPr>
              <a:t> for </a:t>
            </a:r>
            <a:r>
              <a:rPr lang="en-US" altLang="en-US" b="1">
                <a:latin typeface="Times New Roman" panose="02020603050405020304" pitchFamily="18" charset="0"/>
                <a:cs typeface="Times New Roman" panose="02020603050405020304" pitchFamily="18" charset="0"/>
              </a:rPr>
              <a:t>describing web pages</a:t>
            </a:r>
            <a:r>
              <a:rPr lang="en-US" altLang="en-US">
                <a:latin typeface="Times New Roman" panose="02020603050405020304" pitchFamily="18" charset="0"/>
                <a:cs typeface="Times New Roman" panose="02020603050405020304" pitchFamily="18" charset="0"/>
              </a:rPr>
              <a:t>.</a:t>
            </a:r>
          </a:p>
          <a:p>
            <a:pPr lvl="1" algn="just"/>
            <a:r>
              <a:rPr lang="en-US" altLang="en-US">
                <a:latin typeface="Times New Roman" panose="02020603050405020304" pitchFamily="18" charset="0"/>
                <a:cs typeface="Times New Roman" panose="02020603050405020304" pitchFamily="18" charset="0"/>
              </a:rPr>
              <a:t>HTML stands for </a:t>
            </a:r>
            <a:r>
              <a:rPr lang="en-US" altLang="en-US" b="1">
                <a:latin typeface="Times New Roman" panose="02020603050405020304" pitchFamily="18" charset="0"/>
                <a:cs typeface="Times New Roman" panose="02020603050405020304" pitchFamily="18" charset="0"/>
              </a:rPr>
              <a:t>H</a:t>
            </a:r>
            <a:r>
              <a:rPr lang="en-US" altLang="en-US">
                <a:latin typeface="Times New Roman" panose="02020603050405020304" pitchFamily="18" charset="0"/>
                <a:cs typeface="Times New Roman" panose="02020603050405020304" pitchFamily="18" charset="0"/>
              </a:rPr>
              <a:t>yper </a:t>
            </a:r>
            <a:r>
              <a:rPr lang="en-US" altLang="en-US" b="1">
                <a:latin typeface="Times New Roman" panose="02020603050405020304" pitchFamily="18" charset="0"/>
                <a:cs typeface="Times New Roman" panose="02020603050405020304" pitchFamily="18" charset="0"/>
              </a:rPr>
              <a:t>T</a:t>
            </a:r>
            <a:r>
              <a:rPr lang="en-US" altLang="en-US">
                <a:latin typeface="Times New Roman" panose="02020603050405020304" pitchFamily="18" charset="0"/>
                <a:cs typeface="Times New Roman" panose="02020603050405020304" pitchFamily="18" charset="0"/>
              </a:rPr>
              <a:t>ext </a:t>
            </a:r>
            <a:r>
              <a:rPr lang="en-US" altLang="en-US" b="1">
                <a:latin typeface="Times New Roman" panose="02020603050405020304" pitchFamily="18" charset="0"/>
                <a:cs typeface="Times New Roman" panose="02020603050405020304" pitchFamily="18" charset="0"/>
              </a:rPr>
              <a:t>M</a:t>
            </a:r>
            <a:r>
              <a:rPr lang="en-US" altLang="en-US">
                <a:latin typeface="Times New Roman" panose="02020603050405020304" pitchFamily="18" charset="0"/>
                <a:cs typeface="Times New Roman" panose="02020603050405020304" pitchFamily="18" charset="0"/>
              </a:rPr>
              <a:t>arkup </a:t>
            </a:r>
            <a:r>
              <a:rPr lang="en-US" altLang="en-US" b="1">
                <a:latin typeface="Times New Roman" panose="02020603050405020304" pitchFamily="18" charset="0"/>
                <a:cs typeface="Times New Roman" panose="02020603050405020304" pitchFamily="18" charset="0"/>
              </a:rPr>
              <a:t>L</a:t>
            </a:r>
            <a:r>
              <a:rPr lang="en-US" altLang="en-US">
                <a:latin typeface="Times New Roman" panose="02020603050405020304" pitchFamily="18" charset="0"/>
                <a:cs typeface="Times New Roman" panose="02020603050405020304" pitchFamily="18" charset="0"/>
              </a:rPr>
              <a:t>anguage</a:t>
            </a:r>
          </a:p>
          <a:p>
            <a:pPr lvl="1" algn="just"/>
            <a:r>
              <a:rPr lang="en-US" altLang="en-US">
                <a:latin typeface="Times New Roman" panose="02020603050405020304" pitchFamily="18" charset="0"/>
                <a:cs typeface="Times New Roman" panose="02020603050405020304" pitchFamily="18" charset="0"/>
              </a:rPr>
              <a:t>HTML is </a:t>
            </a:r>
            <a:r>
              <a:rPr lang="en-US" altLang="en-US" b="1">
                <a:latin typeface="Times New Roman" panose="02020603050405020304" pitchFamily="18" charset="0"/>
                <a:cs typeface="Times New Roman" panose="02020603050405020304" pitchFamily="18" charset="0"/>
              </a:rPr>
              <a:t>not</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programming language</a:t>
            </a:r>
            <a:r>
              <a:rPr lang="en-US" altLang="en-US">
                <a:latin typeface="Times New Roman" panose="02020603050405020304" pitchFamily="18" charset="0"/>
                <a:cs typeface="Times New Roman" panose="02020603050405020304" pitchFamily="18" charset="0"/>
              </a:rPr>
              <a:t>, it is a </a:t>
            </a:r>
            <a:r>
              <a:rPr lang="en-US" altLang="en-US" b="1">
                <a:latin typeface="Times New Roman" panose="02020603050405020304" pitchFamily="18" charset="0"/>
                <a:cs typeface="Times New Roman" panose="02020603050405020304" pitchFamily="18" charset="0"/>
              </a:rPr>
              <a:t>markup language</a:t>
            </a:r>
          </a:p>
          <a:p>
            <a:pPr lvl="1" algn="just"/>
            <a:r>
              <a:rPr lang="en-US" altLang="en-US">
                <a:latin typeface="Times New Roman" panose="02020603050405020304" pitchFamily="18" charset="0"/>
                <a:cs typeface="Times New Roman" panose="02020603050405020304" pitchFamily="18" charset="0"/>
              </a:rPr>
              <a:t>A markup language is a set of </a:t>
            </a:r>
            <a:r>
              <a:rPr lang="en-US" altLang="en-US" b="1">
                <a:latin typeface="Times New Roman" panose="02020603050405020304" pitchFamily="18" charset="0"/>
                <a:cs typeface="Times New Roman" panose="02020603050405020304" pitchFamily="18" charset="0"/>
              </a:rPr>
              <a:t>markup tags</a:t>
            </a:r>
          </a:p>
          <a:p>
            <a:pPr lvl="1" algn="just"/>
            <a:r>
              <a:rPr lang="en-US" altLang="en-US">
                <a:latin typeface="Times New Roman" panose="02020603050405020304" pitchFamily="18" charset="0"/>
                <a:cs typeface="Times New Roman" panose="02020603050405020304" pitchFamily="18" charset="0"/>
              </a:rPr>
              <a:t>HTML </a:t>
            </a:r>
            <a:r>
              <a:rPr lang="en-US" altLang="en-US" b="1">
                <a:latin typeface="Times New Roman" panose="02020603050405020304" pitchFamily="18" charset="0"/>
                <a:cs typeface="Times New Roman" panose="02020603050405020304" pitchFamily="18" charset="0"/>
              </a:rPr>
              <a:t>uses markup tags</a:t>
            </a:r>
            <a:r>
              <a:rPr lang="en-US" altLang="en-US">
                <a:latin typeface="Times New Roman" panose="02020603050405020304" pitchFamily="18" charset="0"/>
                <a:cs typeface="Times New Roman" panose="02020603050405020304" pitchFamily="18" charset="0"/>
              </a:rPr>
              <a:t> to describe web pages</a:t>
            </a:r>
          </a:p>
          <a:p>
            <a:pPr algn="just" eaLnBrk="1" hangingPunct="1"/>
            <a:r>
              <a:rPr lang="en-US" altLang="en-US" b="1">
                <a:latin typeface="Times New Roman" panose="02020603050405020304" pitchFamily="18" charset="0"/>
                <a:cs typeface="Times New Roman" panose="02020603050405020304" pitchFamily="18" charset="0"/>
              </a:rPr>
              <a:t>HTML Documents = Web Pages</a:t>
            </a:r>
          </a:p>
          <a:p>
            <a:pPr lvl="1"/>
            <a:r>
              <a:rPr lang="en-US" altLang="en-US">
                <a:latin typeface="Times New Roman" panose="02020603050405020304" pitchFamily="18" charset="0"/>
                <a:cs typeface="Times New Roman" panose="02020603050405020304" pitchFamily="18" charset="0"/>
              </a:rPr>
              <a:t>HTML documents </a:t>
            </a:r>
            <a:r>
              <a:rPr lang="en-US" altLang="en-US" b="1">
                <a:latin typeface="Times New Roman" panose="02020603050405020304" pitchFamily="18" charset="0"/>
                <a:cs typeface="Times New Roman" panose="02020603050405020304" pitchFamily="18" charset="0"/>
              </a:rPr>
              <a:t>describe web pages</a:t>
            </a:r>
            <a:r>
              <a:rPr lang="en-US" altLang="en-US">
                <a:latin typeface="Times New Roman" panose="02020603050405020304" pitchFamily="18" charset="0"/>
                <a:cs typeface="Times New Roman" panose="02020603050405020304" pitchFamily="18" charset="0"/>
              </a:rPr>
              <a:t> </a:t>
            </a:r>
          </a:p>
          <a:p>
            <a:pPr lvl="1"/>
            <a:r>
              <a:rPr lang="en-US" altLang="en-US">
                <a:latin typeface="Times New Roman" panose="02020603050405020304" pitchFamily="18" charset="0"/>
                <a:cs typeface="Times New Roman" panose="02020603050405020304" pitchFamily="18" charset="0"/>
              </a:rPr>
              <a:t>HTML documents </a:t>
            </a:r>
            <a:r>
              <a:rPr lang="en-US" altLang="en-US" b="1">
                <a:latin typeface="Times New Roman" panose="02020603050405020304" pitchFamily="18" charset="0"/>
                <a:cs typeface="Times New Roman" panose="02020603050405020304" pitchFamily="18" charset="0"/>
              </a:rPr>
              <a:t>contain HTML tags</a:t>
            </a:r>
            <a:r>
              <a:rPr lang="en-US" altLang="en-US">
                <a:latin typeface="Times New Roman" panose="02020603050405020304" pitchFamily="18" charset="0"/>
                <a:cs typeface="Times New Roman" panose="02020603050405020304" pitchFamily="18" charset="0"/>
              </a:rPr>
              <a:t> and </a:t>
            </a:r>
            <a:r>
              <a:rPr lang="en-US" altLang="en-US" b="1">
                <a:latin typeface="Times New Roman" panose="02020603050405020304" pitchFamily="18" charset="0"/>
                <a:cs typeface="Times New Roman" panose="02020603050405020304" pitchFamily="18" charset="0"/>
              </a:rPr>
              <a:t>plain text</a:t>
            </a:r>
            <a:r>
              <a:rPr lang="en-US" altLang="en-US">
                <a:latin typeface="Times New Roman" panose="02020603050405020304" pitchFamily="18" charset="0"/>
                <a:cs typeface="Times New Roman" panose="02020603050405020304" pitchFamily="18" charset="0"/>
              </a:rPr>
              <a:t> </a:t>
            </a:r>
          </a:p>
          <a:p>
            <a:pPr lvl="1"/>
            <a:r>
              <a:rPr lang="en-US" altLang="en-US">
                <a:latin typeface="Times New Roman" panose="02020603050405020304" pitchFamily="18" charset="0"/>
                <a:cs typeface="Times New Roman" panose="02020603050405020304" pitchFamily="18" charset="0"/>
              </a:rPr>
              <a:t>HTML documents are also </a:t>
            </a:r>
            <a:r>
              <a:rPr lang="en-US" altLang="en-US" b="1">
                <a:latin typeface="Times New Roman" panose="02020603050405020304" pitchFamily="18" charset="0"/>
                <a:cs typeface="Times New Roman" panose="02020603050405020304" pitchFamily="18" charset="0"/>
              </a:rPr>
              <a:t>called web pages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box(in)">
                                      <p:cBhvr>
                                        <p:cTn id="22" dur="500"/>
                                        <p:tgtEl>
                                          <p:spTgt spid="1843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8" end="8"/>
                                            </p:txEl>
                                          </p:spTgt>
                                        </p:tgtEl>
                                        <p:attrNameLst>
                                          <p:attrName>style.visibility</p:attrName>
                                        </p:attrNameLst>
                                      </p:cBhvr>
                                      <p:to>
                                        <p:strVal val="visible"/>
                                      </p:to>
                                    </p:set>
                                    <p:animEffect transition="in" filter="box(in)">
                                      <p:cBhvr>
                                        <p:cTn id="25" dur="500"/>
                                        <p:tgtEl>
                                          <p:spTgt spid="18435">
                                            <p:txEl>
                                              <p:pRg st="8" end="8"/>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8435">
                                            <p:txEl>
                                              <p:pRg st="6" end="6"/>
                                            </p:txEl>
                                          </p:spTgt>
                                        </p:tgtEl>
                                        <p:attrNameLst>
                                          <p:attrName>style.visibility</p:attrName>
                                        </p:attrNameLst>
                                      </p:cBhvr>
                                      <p:to>
                                        <p:strVal val="visible"/>
                                      </p:to>
                                    </p:set>
                                    <p:animEffect transition="in" filter="box(in)">
                                      <p:cBhvr>
                                        <p:cTn id="28" dur="500"/>
                                        <p:tgtEl>
                                          <p:spTgt spid="18435">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Effect transition="in" filter="box(in)">
                                      <p:cBhvr>
                                        <p:cTn id="31"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HttpServletResponse interface</a:t>
            </a:r>
          </a:p>
        </p:txBody>
      </p:sp>
      <p:sp>
        <p:nvSpPr>
          <p:cNvPr id="131075" name="Rectangle 3"/>
          <p:cNvSpPr>
            <a:spLocks noGrp="1"/>
          </p:cNvSpPr>
          <p:nvPr>
            <p:ph type="body" idx="4294967295"/>
          </p:nvPr>
        </p:nvSpPr>
        <p:spPr>
          <a:xfrm>
            <a:off x="192088" y="977900"/>
            <a:ext cx="8951912" cy="1976438"/>
          </a:xfrm>
        </p:spPr>
        <p:txBody>
          <a:bodyPr/>
          <a:lstStyle/>
          <a:p>
            <a:pPr algn="just" eaLnBrk="1" hangingPunct="1">
              <a:lnSpc>
                <a:spcPct val="80000"/>
              </a:lnSpc>
            </a:pPr>
            <a:r>
              <a:rPr lang="en-US" altLang="en-US" sz="2000" b="1">
                <a:latin typeface="Times New Roman" panose="02020603050405020304" pitchFamily="18" charset="0"/>
                <a:cs typeface="Times New Roman" panose="02020603050405020304" pitchFamily="18" charset="0"/>
              </a:rPr>
              <a:t>Extends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ServletResponse Interface</a:t>
            </a:r>
          </a:p>
          <a:p>
            <a:pPr algn="just" eaLnBrk="1" hangingPunct="1">
              <a:lnSpc>
                <a:spcPct val="80000"/>
              </a:lnSpc>
            </a:pPr>
            <a:r>
              <a:rPr lang="en-US" altLang="en-US" sz="2000" b="1">
                <a:latin typeface="Times New Roman" panose="02020603050405020304" pitchFamily="18" charset="0"/>
                <a:cs typeface="Times New Roman" panose="02020603050405020304" pitchFamily="18" charset="0"/>
              </a:rPr>
              <a:t>Defines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HttpServlet objects </a:t>
            </a: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pass</a:t>
            </a:r>
            <a:r>
              <a:rPr lang="en-US" altLang="en-US" sz="2000">
                <a:latin typeface="Times New Roman" panose="02020603050405020304" pitchFamily="18" charset="0"/>
                <a:cs typeface="Times New Roman" panose="02020603050405020304" pitchFamily="18" charset="0"/>
              </a:rPr>
              <a:t> as an argument </a:t>
            </a:r>
            <a:r>
              <a:rPr lang="en-US" altLang="en-US" sz="2000" b="1">
                <a:latin typeface="Times New Roman" panose="02020603050405020304" pitchFamily="18" charset="0"/>
                <a:cs typeface="Times New Roman" panose="02020603050405020304" pitchFamily="18" charset="0"/>
              </a:rPr>
              <a:t>to the service</a:t>
            </a:r>
            <a:r>
              <a:rPr lang="en-US" altLang="en-US" sz="2000">
                <a:latin typeface="Times New Roman" panose="02020603050405020304" pitchFamily="18" charset="0"/>
                <a:cs typeface="Times New Roman" panose="02020603050405020304" pitchFamily="18" charset="0"/>
              </a:rPr>
              <a:t>() method to the client</a:t>
            </a:r>
          </a:p>
          <a:p>
            <a:pPr algn="just" eaLnBrk="1" hangingPunct="1">
              <a:lnSpc>
                <a:spcPct val="80000"/>
              </a:lnSpc>
            </a:pPr>
            <a:r>
              <a:rPr lang="en-US" altLang="en-US" sz="2000">
                <a:latin typeface="Times New Roman" panose="02020603050405020304" pitchFamily="18" charset="0"/>
                <a:cs typeface="Times New Roman" panose="02020603050405020304" pitchFamily="18" charset="0"/>
              </a:rPr>
              <a:t>Set HTTP response, HTTP header, set content type of the response, acquire a text stream for the response, acquire a binary stream for the response, redirect an HTTP request to another URL or add cookies to the response</a:t>
            </a:r>
          </a:p>
        </p:txBody>
      </p:sp>
      <p:graphicFrame>
        <p:nvGraphicFramePr>
          <p:cNvPr id="70678" name="Group 22"/>
          <p:cNvGraphicFramePr>
            <a:graphicFrameLocks noGrp="1"/>
          </p:cNvGraphicFramePr>
          <p:nvPr/>
        </p:nvGraphicFramePr>
        <p:xfrm>
          <a:off x="82550" y="2832100"/>
          <a:ext cx="9061450" cy="3840402"/>
        </p:xfrm>
        <a:graphic>
          <a:graphicData uri="http://schemas.openxmlformats.org/drawingml/2006/table">
            <a:tbl>
              <a:tblPr/>
              <a:tblGrid>
                <a:gridCol w="2416175">
                  <a:extLst>
                    <a:ext uri="{9D8B030D-6E8A-4147-A177-3AD203B41FA5}">
                      <a16:colId xmlns:a16="http://schemas.microsoft.com/office/drawing/2014/main" val="20000"/>
                    </a:ext>
                  </a:extLst>
                </a:gridCol>
                <a:gridCol w="6645275">
                  <a:extLst>
                    <a:ext uri="{9D8B030D-6E8A-4147-A177-3AD203B41FA5}">
                      <a16:colId xmlns:a16="http://schemas.microsoft.com/office/drawing/2014/main" val="20001"/>
                    </a:ext>
                  </a:extLst>
                </a:gridCol>
              </a:tblGrid>
              <a:tr h="304760">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1310532">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err="1">
                          <a:ln>
                            <a:noFill/>
                          </a:ln>
                          <a:solidFill>
                            <a:schemeClr val="tx1"/>
                          </a:solidFill>
                          <a:effectLst/>
                          <a:latin typeface="Times New Roman" pitchFamily="18" charset="0"/>
                          <a:cs typeface="Times New Roman" pitchFamily="18" charset="0"/>
                        </a:rPr>
                        <a:t>encodeRedirectURL</a:t>
                      </a:r>
                      <a:endParaRPr kumimoji="0" lang="en-US" sz="2000" b="0" i="0" u="none" strike="noStrike" cap="none" normalizeH="0" baseline="0">
                        <a:ln>
                          <a:noFill/>
                        </a:ln>
                        <a:solidFill>
                          <a:schemeClr val="tx1"/>
                        </a:solidFill>
                        <a:effectLst/>
                        <a:latin typeface="Calibri" pitchFamily="34"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String </a:t>
                      </a:r>
                      <a:r>
                        <a:rPr kumimoji="0" lang="en-US" sz="2000" b="1" i="0" u="none" strike="noStrike" cap="none" normalizeH="0" baseline="0" err="1">
                          <a:ln>
                            <a:noFill/>
                          </a:ln>
                          <a:solidFill>
                            <a:srgbClr val="FF3300"/>
                          </a:solidFill>
                          <a:effectLst/>
                          <a:latin typeface="Times New Roman" pitchFamily="18" charset="0"/>
                          <a:cs typeface="Times New Roman" pitchFamily="18" charset="0"/>
                        </a:rPr>
                        <a:t>encodeRedirectURL</a:t>
                      </a:r>
                      <a:r>
                        <a:rPr kumimoji="0" lang="en-US" sz="2000" b="1" i="0" u="none" strike="noStrike" cap="none" normalizeH="0" baseline="0">
                          <a:ln>
                            <a:noFill/>
                          </a:ln>
                          <a:solidFill>
                            <a:srgbClr val="FF3300"/>
                          </a:solidFill>
                          <a:effectLst/>
                          <a:latin typeface="Times New Roman" pitchFamily="18" charset="0"/>
                          <a:cs typeface="Times New Roman" pitchFamily="18" charset="0"/>
                        </a:rPr>
                        <a:t> (String </a:t>
                      </a:r>
                      <a:r>
                        <a:rPr kumimoji="0" lang="en-US" sz="2000" b="1" i="0" u="none" strike="noStrike" cap="none" normalizeH="0" baseline="0" err="1">
                          <a:ln>
                            <a:noFill/>
                          </a:ln>
                          <a:solidFill>
                            <a:srgbClr val="FF3300"/>
                          </a:solidFill>
                          <a:effectLst/>
                          <a:latin typeface="Times New Roman" pitchFamily="18" charset="0"/>
                          <a:cs typeface="Times New Roman" pitchFamily="18" charset="0"/>
                        </a:rPr>
                        <a:t>url</a:t>
                      </a:r>
                      <a:r>
                        <a:rPr kumimoji="0" lang="en-US" sz="2000" b="1" i="0" u="none" strike="noStrike" cap="none" normalizeH="0" baseline="0">
                          <a:ln>
                            <a:noFill/>
                          </a:ln>
                          <a:solidFill>
                            <a:srgbClr val="FF3300"/>
                          </a:solidFill>
                          <a:effectLst/>
                          <a:latin typeface="Times New Roman" pitchFamily="18" charset="0"/>
                          <a:cs typeface="Times New Roman" pitchFamily="18" charset="0"/>
                        </a:rPr>
                        <a:t>)</a:t>
                      </a:r>
                    </a:p>
                    <a:p>
                      <a:pPr marL="0" marR="0" lvl="0" indent="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Encodes</a:t>
                      </a:r>
                      <a:r>
                        <a:rPr kumimoji="0" lang="en-US" sz="2000" b="0" i="0" u="none" strike="noStrike" cap="none" normalizeH="0" baseline="0">
                          <a:ln>
                            <a:noFill/>
                          </a:ln>
                          <a:solidFill>
                            <a:schemeClr val="tx1"/>
                          </a:solidFill>
                          <a:effectLst/>
                          <a:latin typeface="Times New Roman" pitchFamily="18" charset="0"/>
                          <a:cs typeface="Times New Roman" pitchFamily="18" charset="0"/>
                        </a:rPr>
                        <a:t>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specified URL</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for</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use</a:t>
                      </a:r>
                      <a:r>
                        <a:rPr kumimoji="0" lang="en-US" sz="2000" b="0" i="0" u="none" strike="noStrike" cap="none" normalizeH="0" baseline="0">
                          <a:ln>
                            <a:noFill/>
                          </a:ln>
                          <a:solidFill>
                            <a:schemeClr val="tx1"/>
                          </a:solidFill>
                          <a:effectLst/>
                          <a:latin typeface="Times New Roman" pitchFamily="18" charset="0"/>
                          <a:cs typeface="Times New Roman" pitchFamily="18" charset="0"/>
                        </a:rPr>
                        <a:t> in the </a:t>
                      </a:r>
                      <a:r>
                        <a:rPr kumimoji="0" lang="en-US" sz="2000" b="1" i="0" u="none" strike="noStrike" cap="none" normalizeH="0" baseline="0" err="1">
                          <a:ln>
                            <a:noFill/>
                          </a:ln>
                          <a:solidFill>
                            <a:schemeClr val="tx1"/>
                          </a:solidFill>
                          <a:effectLst/>
                          <a:latin typeface="Times New Roman" pitchFamily="18" charset="0"/>
                          <a:cs typeface="Times New Roman" pitchFamily="18" charset="0"/>
                        </a:rPr>
                        <a:t>sendRedirect</a:t>
                      </a:r>
                      <a:r>
                        <a:rPr kumimoji="0" lang="en-US" sz="2000" b="0" i="0" u="none" strike="noStrike" cap="none" normalizeH="0" baseline="0">
                          <a:ln>
                            <a:noFill/>
                          </a:ln>
                          <a:solidFill>
                            <a:schemeClr val="tx1"/>
                          </a:solidFill>
                          <a:effectLst/>
                          <a:latin typeface="Times New Roman" pitchFamily="18" charset="0"/>
                          <a:cs typeface="Times New Roman" pitchFamily="18" charset="0"/>
                        </a:rPr>
                        <a:t> method, or </a:t>
                      </a:r>
                      <a:r>
                        <a:rPr kumimoji="0" lang="en-US" sz="2000" b="1" i="0" u="none" strike="noStrike" cap="none" normalizeH="0" baseline="0">
                          <a:ln>
                            <a:noFill/>
                          </a:ln>
                          <a:solidFill>
                            <a:schemeClr val="tx1"/>
                          </a:solidFill>
                          <a:effectLst/>
                          <a:latin typeface="Times New Roman" pitchFamily="18" charset="0"/>
                          <a:cs typeface="Times New Roman" pitchFamily="18" charset="0"/>
                        </a:rPr>
                        <a:t>if encoding is not needed</a:t>
                      </a:r>
                      <a:r>
                        <a:rPr kumimoji="0" lang="en-US" sz="2000" b="0" i="0" u="none" strike="noStrike" cap="none" normalizeH="0" baseline="0">
                          <a:ln>
                            <a:noFill/>
                          </a:ln>
                          <a:solidFill>
                            <a:schemeClr val="tx1"/>
                          </a:solidFill>
                          <a:effectLst/>
                          <a:latin typeface="Times New Roman" pitchFamily="18" charset="0"/>
                          <a:cs typeface="Times New Roman" pitchFamily="18" charset="0"/>
                        </a:rPr>
                        <a:t>, returns the URL unchanged</a:t>
                      </a:r>
                      <a:endParaRPr kumimoji="0" lang="en-US" sz="2000" b="0" i="0" u="none" strike="noStrike" cap="none" normalizeH="0" baseline="0">
                        <a:ln>
                          <a:noFill/>
                        </a:ln>
                        <a:solidFill>
                          <a:schemeClr val="tx1"/>
                        </a:solidFill>
                        <a:effectLst/>
                        <a:latin typeface="Calibri" pitchFamily="34"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2487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err="1">
                          <a:ln>
                            <a:noFill/>
                          </a:ln>
                          <a:solidFill>
                            <a:schemeClr val="tx1"/>
                          </a:solidFill>
                          <a:effectLst/>
                          <a:latin typeface="Times New Roman" pitchFamily="18" charset="0"/>
                          <a:cs typeface="Times New Roman" pitchFamily="18" charset="0"/>
                        </a:rPr>
                        <a:t>sendRedirect</a:t>
                      </a:r>
                      <a:endParaRPr kumimoji="0" lang="en-US" sz="2000" b="0" i="0" u="none" strike="noStrike" cap="none" normalizeH="0" baseline="0">
                        <a:ln>
                          <a:noFill/>
                        </a:ln>
                        <a:solidFill>
                          <a:schemeClr val="tx1"/>
                        </a:solidFill>
                        <a:effectLst/>
                        <a:latin typeface="Calibri" pitchFamily="34"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void </a:t>
                      </a:r>
                      <a:r>
                        <a:rPr kumimoji="0" lang="en-US" sz="2000" b="1" i="0" u="none" strike="noStrike" cap="none" normalizeH="0" baseline="0" err="1">
                          <a:ln>
                            <a:noFill/>
                          </a:ln>
                          <a:solidFill>
                            <a:srgbClr val="FF3300"/>
                          </a:solidFill>
                          <a:effectLst/>
                          <a:latin typeface="Times New Roman" pitchFamily="18" charset="0"/>
                          <a:cs typeface="Times New Roman" pitchFamily="18" charset="0"/>
                        </a:rPr>
                        <a:t>sendRedirect</a:t>
                      </a:r>
                      <a:r>
                        <a:rPr kumimoji="0" lang="en-US" sz="2000" b="1" i="0" u="none" strike="noStrike" cap="none" normalizeH="0" baseline="0">
                          <a:ln>
                            <a:noFill/>
                          </a:ln>
                          <a:solidFill>
                            <a:srgbClr val="FF3300"/>
                          </a:solidFill>
                          <a:effectLst/>
                          <a:latin typeface="Times New Roman" pitchFamily="18" charset="0"/>
                          <a:cs typeface="Times New Roman" pitchFamily="18" charset="0"/>
                        </a:rPr>
                        <a:t>(String URL) throws </a:t>
                      </a:r>
                      <a:r>
                        <a:rPr kumimoji="0" lang="en-US" sz="2000" b="1" i="0" u="none" strike="noStrike" cap="none" normalizeH="0" baseline="0" err="1">
                          <a:ln>
                            <a:noFill/>
                          </a:ln>
                          <a:solidFill>
                            <a:srgbClr val="FF3300"/>
                          </a:solidFill>
                          <a:effectLst/>
                          <a:latin typeface="Times New Roman" pitchFamily="18" charset="0"/>
                          <a:cs typeface="Times New Roman" pitchFamily="18" charset="0"/>
                        </a:rPr>
                        <a:t>IOException</a:t>
                      </a:r>
                      <a:endParaRPr kumimoji="0" lang="en-US" sz="2000" b="1" i="0" u="none" strike="noStrike" cap="none" normalizeH="0" baseline="0">
                        <a:ln>
                          <a:noFill/>
                        </a:ln>
                        <a:solidFill>
                          <a:srgbClr val="FF3300"/>
                        </a:solidFill>
                        <a:effectLst/>
                        <a:latin typeface="Times New Roman" pitchFamily="18" charset="0"/>
                        <a:cs typeface="Times New Roman" pitchFamily="18" charset="0"/>
                      </a:endParaRP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Sends a redirect response to the client using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specified redirect location URL</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the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servlet</a:t>
                      </a:r>
                      <a:r>
                        <a:rPr kumimoji="0" lang="en-US" sz="2000" b="0" i="0" u="none" strike="noStrike" cap="none" normalizeH="0" baseline="0">
                          <a:ln>
                            <a:noFill/>
                          </a:ln>
                          <a:solidFill>
                            <a:schemeClr val="tx1"/>
                          </a:solidFill>
                          <a:effectLst/>
                          <a:latin typeface="Times New Roman" pitchFamily="18" charset="0"/>
                          <a:cs typeface="Times New Roman" pitchFamily="18" charset="0"/>
                        </a:rPr>
                        <a:t> using the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sendRedirect</a:t>
                      </a:r>
                      <a:r>
                        <a:rPr kumimoji="0" lang="en-US" sz="2000" b="0" i="0" u="none" strike="noStrike" cap="none" normalizeH="0" baseline="0">
                          <a:ln>
                            <a:noFill/>
                          </a:ln>
                          <a:solidFill>
                            <a:schemeClr val="tx1"/>
                          </a:solidFill>
                          <a:effectLst/>
                          <a:latin typeface="Times New Roman" pitchFamily="18" charset="0"/>
                          <a:cs typeface="Times New Roman" pitchFamily="18" charset="0"/>
                        </a:rPr>
                        <a:t> method to decide the request handled by particular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servlet</a:t>
                      </a:r>
                      <a:r>
                        <a:rPr kumimoji="0" lang="en-US" sz="2000" b="0" i="0" u="none" strike="noStrike" cap="none" normalizeH="0" baseline="0">
                          <a:ln>
                            <a:noFill/>
                          </a:ln>
                          <a:solidFill>
                            <a:schemeClr val="tx1"/>
                          </a:solidFill>
                          <a:effectLst/>
                          <a:latin typeface="Times New Roman" pitchFamily="18" charset="0"/>
                          <a:cs typeface="Times New Roman" pitchFamily="18" charset="0"/>
                        </a:rPr>
                        <a:t> or</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Ex: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response.sendRedirect</a:t>
                      </a:r>
                      <a:r>
                        <a:rPr kumimoji="0" lang="en-US" sz="2000" b="0" i="0" u="none" strike="noStrike" cap="none" normalizeH="0" baseline="0">
                          <a:ln>
                            <a:noFill/>
                          </a:ln>
                          <a:solidFill>
                            <a:schemeClr val="tx1"/>
                          </a:solidFill>
                          <a:effectLst/>
                          <a:latin typeface="Times New Roman" pitchFamily="18" charset="0"/>
                          <a:cs typeface="Times New Roman" pitchFamily="18" charset="0"/>
                        </a:rPr>
                        <a:t>(“process.jsp”);</a:t>
                      </a:r>
                      <a:endParaRPr kumimoji="0" lang="en-US" sz="2000" b="0" i="0" u="none" strike="noStrike" cap="none" normalizeH="0" baseline="0">
                        <a:ln>
                          <a:noFill/>
                        </a:ln>
                        <a:solidFill>
                          <a:schemeClr val="tx1"/>
                        </a:solidFill>
                        <a:effectLst/>
                        <a:latin typeface="Calibri" pitchFamily="34"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76783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0678"/>
                                        </p:tgtEl>
                                        <p:attrNameLst>
                                          <p:attrName>style.visibility</p:attrName>
                                        </p:attrNameLst>
                                      </p:cBhvr>
                                      <p:to>
                                        <p:strVal val="visible"/>
                                      </p:to>
                                    </p:set>
                                    <p:animEffect transition="in" filter="box(in)">
                                      <p:cBhvr>
                                        <p:cTn id="7" dur="500"/>
                                        <p:tgtEl>
                                          <p:spTgt spid="70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293813"/>
            <a:ext cx="739775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Rectangle 2"/>
          <p:cNvSpPr>
            <a:spLocks noGrp="1"/>
          </p:cNvSpPr>
          <p:nvPr>
            <p:ph type="title" idx="4294967295"/>
          </p:nvPr>
        </p:nvSpPr>
        <p:spPr>
          <a:xfrm>
            <a:off x="1049338" y="71438"/>
            <a:ext cx="80946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HttpServletResponse</a:t>
            </a:r>
            <a:r>
              <a:rPr lang="en-US" altLang="en-US" sz="3600">
                <a:latin typeface="Times New Roman" panose="02020603050405020304" pitchFamily="18" charset="0"/>
                <a:cs typeface="Times New Roman" panose="02020603050405020304" pitchFamily="18" charset="0"/>
              </a:rPr>
              <a:t> interface - Example</a:t>
            </a:r>
          </a:p>
        </p:txBody>
      </p:sp>
      <p:sp>
        <p:nvSpPr>
          <p:cNvPr id="3" name="Rectangle 11"/>
          <p:cNvSpPr>
            <a:spLocks noChangeArrowheads="1"/>
          </p:cNvSpPr>
          <p:nvPr/>
        </p:nvSpPr>
        <p:spPr bwMode="auto">
          <a:xfrm>
            <a:off x="2365375" y="5194300"/>
            <a:ext cx="3219450" cy="4683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61106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idx="4294967295"/>
          </p:nvPr>
        </p:nvSpPr>
        <p:spPr>
          <a:xfrm>
            <a:off x="1049338" y="71438"/>
            <a:ext cx="80946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HttpServletResponse</a:t>
            </a:r>
            <a:r>
              <a:rPr lang="en-US" altLang="en-US" sz="3600">
                <a:latin typeface="Times New Roman" panose="02020603050405020304" pitchFamily="18" charset="0"/>
                <a:cs typeface="Times New Roman" panose="02020603050405020304" pitchFamily="18" charset="0"/>
              </a:rPr>
              <a:t> interface - Example</a:t>
            </a:r>
          </a:p>
        </p:txBody>
      </p:sp>
      <p:sp>
        <p:nvSpPr>
          <p:cNvPr id="135171" name="Rectangle 3"/>
          <p:cNvSpPr>
            <a:spLocks noChangeArrowheads="1"/>
          </p:cNvSpPr>
          <p:nvPr/>
        </p:nvSpPr>
        <p:spPr bwMode="auto">
          <a:xfrm>
            <a:off x="0" y="1162050"/>
            <a:ext cx="9144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0000"/>
              </a:lnSpc>
            </a:pPr>
            <a:r>
              <a:rPr lang="en-US" altLang="en-US" sz="2400">
                <a:latin typeface="Times New Roman" panose="02020603050405020304" pitchFamily="18" charset="0"/>
              </a:rPr>
              <a:t>Using sendRedirect</a:t>
            </a:r>
          </a:p>
        </p:txBody>
      </p:sp>
      <p:pic>
        <p:nvPicPr>
          <p:cNvPr id="1351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1706563"/>
            <a:ext cx="8832850"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p:cNvSpPr>
            <a:spLocks noChangeArrowheads="1"/>
          </p:cNvSpPr>
          <p:nvPr/>
        </p:nvSpPr>
        <p:spPr bwMode="auto">
          <a:xfrm>
            <a:off x="1817688" y="4584700"/>
            <a:ext cx="5946775" cy="2397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02766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idx="4294967295"/>
          </p:nvPr>
        </p:nvSpPr>
        <p:spPr>
          <a:xfrm>
            <a:off x="1049338" y="71438"/>
            <a:ext cx="80946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HttpServletResponse</a:t>
            </a:r>
            <a:r>
              <a:rPr lang="en-US" altLang="en-US" sz="3600">
                <a:latin typeface="Times New Roman" panose="02020603050405020304" pitchFamily="18" charset="0"/>
                <a:cs typeface="Times New Roman" panose="02020603050405020304" pitchFamily="18" charset="0"/>
              </a:rPr>
              <a:t> interface - Example</a:t>
            </a:r>
          </a:p>
        </p:txBody>
      </p:sp>
      <p:sp>
        <p:nvSpPr>
          <p:cNvPr id="137219" name="Rectangle 3"/>
          <p:cNvSpPr>
            <a:spLocks noChangeArrowheads="1"/>
          </p:cNvSpPr>
          <p:nvPr/>
        </p:nvSpPr>
        <p:spPr bwMode="auto">
          <a:xfrm>
            <a:off x="0" y="1025525"/>
            <a:ext cx="91440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0000"/>
              </a:lnSpc>
            </a:pPr>
            <a:r>
              <a:rPr lang="en-US" altLang="en-US" sz="2400">
                <a:latin typeface="Times New Roman" panose="02020603050405020304" pitchFamily="18" charset="0"/>
                <a:cs typeface="Times New Roman" panose="02020603050405020304" pitchFamily="18" charset="0"/>
              </a:rPr>
              <a:t>ResServlet</a:t>
            </a:r>
          </a:p>
          <a:p>
            <a:pPr lvl="1" eaLnBrk="1" hangingPunct="1">
              <a:lnSpc>
                <a:spcPct val="9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t>
            </a:r>
            <a:endParaRPr lang="vi-VN" altLang="en-US" sz="2000">
              <a:latin typeface="Times New Roman" panose="02020603050405020304" pitchFamily="18" charset="0"/>
              <a:cs typeface="Times New Roman" panose="02020603050405020304" pitchFamily="18" charset="0"/>
            </a:endParaRPr>
          </a:p>
        </p:txBody>
      </p:sp>
      <p:pic>
        <p:nvPicPr>
          <p:cNvPr id="1372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422400"/>
            <a:ext cx="847566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p:cNvSpPr>
            <a:spLocks noChangeArrowheads="1"/>
          </p:cNvSpPr>
          <p:nvPr/>
        </p:nvSpPr>
        <p:spPr bwMode="auto">
          <a:xfrm>
            <a:off x="4545013" y="5164138"/>
            <a:ext cx="2243137" cy="2698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1541463" y="3275013"/>
            <a:ext cx="4529137" cy="2540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752658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HttpServlet class</a:t>
            </a:r>
          </a:p>
        </p:txBody>
      </p:sp>
      <p:sp>
        <p:nvSpPr>
          <p:cNvPr id="98307" name="Rectangle 3"/>
          <p:cNvSpPr>
            <a:spLocks noGrp="1"/>
          </p:cNvSpPr>
          <p:nvPr>
            <p:ph type="body" idx="4294967295"/>
          </p:nvPr>
        </p:nvSpPr>
        <p:spPr>
          <a:xfrm>
            <a:off x="192088" y="1077913"/>
            <a:ext cx="8951912" cy="2808287"/>
          </a:xfrm>
        </p:spPr>
        <p:txBody>
          <a:bodyPr/>
          <a:lstStyle/>
          <a:p>
            <a:pPr algn="just" eaLnBrk="1" hangingPunct="1">
              <a:lnSpc>
                <a:spcPct val="80000"/>
              </a:lnSpc>
              <a:spcBef>
                <a:spcPct val="0"/>
              </a:spcBef>
            </a:pPr>
            <a:r>
              <a:rPr lang="en-US" altLang="en-US" sz="2400">
                <a:latin typeface="Times New Roman" panose="02020603050405020304" pitchFamily="18" charset="0"/>
                <a:cs typeface="Times New Roman" panose="02020603050405020304" pitchFamily="18" charset="0"/>
              </a:rPr>
              <a:t>The protocol </a:t>
            </a:r>
            <a:r>
              <a:rPr lang="en-US" altLang="en-US" sz="2400" b="1">
                <a:latin typeface="Times New Roman" panose="02020603050405020304" pitchFamily="18" charset="0"/>
                <a:cs typeface="Times New Roman" panose="02020603050405020304" pitchFamily="18" charset="0"/>
              </a:rPr>
              <a:t>defines</a:t>
            </a:r>
            <a:r>
              <a:rPr lang="en-US" altLang="en-US" sz="2400">
                <a:latin typeface="Times New Roman" panose="02020603050405020304" pitchFamily="18" charset="0"/>
                <a:cs typeface="Times New Roman" panose="02020603050405020304" pitchFamily="18" charset="0"/>
              </a:rPr>
              <a:t> a set of </a:t>
            </a:r>
            <a:r>
              <a:rPr lang="en-US" altLang="en-US" sz="2400" b="1">
                <a:latin typeface="Times New Roman" panose="02020603050405020304" pitchFamily="18" charset="0"/>
                <a:cs typeface="Times New Roman" panose="02020603050405020304" pitchFamily="18" charset="0"/>
              </a:rPr>
              <a:t>text-based request messages</a:t>
            </a:r>
            <a:r>
              <a:rPr lang="en-US" altLang="en-US" sz="2400">
                <a:latin typeface="Times New Roman" panose="02020603050405020304" pitchFamily="18" charset="0"/>
                <a:cs typeface="Times New Roman" panose="02020603050405020304" pitchFamily="18" charset="0"/>
              </a:rPr>
              <a:t> called HTTP ‘methods’ </a:t>
            </a:r>
            <a:r>
              <a:rPr lang="en-US" altLang="en-US" sz="2400" b="1">
                <a:latin typeface="Times New Roman" panose="02020603050405020304" pitchFamily="18" charset="0"/>
                <a:cs typeface="Times New Roman" panose="02020603050405020304" pitchFamily="18" charset="0"/>
              </a:rPr>
              <a:t>implemented in </a:t>
            </a:r>
            <a:r>
              <a:rPr lang="en-US" altLang="en-US" sz="2400" b="1" i="1">
                <a:latin typeface="Times New Roman" panose="02020603050405020304" pitchFamily="18" charset="0"/>
                <a:cs typeface="Times New Roman" panose="02020603050405020304" pitchFamily="18" charset="0"/>
              </a:rPr>
              <a:t>HttpServlet</a:t>
            </a:r>
            <a:r>
              <a:rPr lang="en-US" altLang="en-US" sz="2400" b="1">
                <a:latin typeface="Times New Roman" panose="02020603050405020304" pitchFamily="18" charset="0"/>
                <a:cs typeface="Times New Roman" panose="02020603050405020304" pitchFamily="18" charset="0"/>
              </a:rPr>
              <a:t> class</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Provides </a:t>
            </a:r>
            <a:r>
              <a:rPr lang="en-US" altLang="en-US" sz="2400" b="1">
                <a:latin typeface="Times New Roman" panose="02020603050405020304" pitchFamily="18" charset="0"/>
                <a:cs typeface="Times New Roman" panose="02020603050405020304" pitchFamily="18" charset="0"/>
              </a:rPr>
              <a:t>an abstract class </a:t>
            </a:r>
            <a:r>
              <a:rPr lang="en-US" altLang="en-US" sz="2400">
                <a:latin typeface="Times New Roman" panose="02020603050405020304" pitchFamily="18" charset="0"/>
                <a:cs typeface="Times New Roman" panose="02020603050405020304" pitchFamily="18" charset="0"/>
              </a:rPr>
              <a:t>to </a:t>
            </a:r>
            <a:r>
              <a:rPr lang="en-US" altLang="en-US" sz="2400" b="1">
                <a:latin typeface="Times New Roman" panose="02020603050405020304" pitchFamily="18" charset="0"/>
                <a:cs typeface="Times New Roman" panose="02020603050405020304" pitchFamily="18" charset="0"/>
              </a:rPr>
              <a:t>create</a:t>
            </a:r>
            <a:r>
              <a:rPr lang="en-US" altLang="en-US" sz="2400">
                <a:latin typeface="Times New Roman" panose="02020603050405020304" pitchFamily="18" charset="0"/>
                <a:cs typeface="Times New Roman" panose="02020603050405020304" pitchFamily="18" charset="0"/>
              </a:rPr>
              <a:t> an </a:t>
            </a:r>
            <a:r>
              <a:rPr lang="en-US" altLang="en-US" sz="2400" b="1">
                <a:latin typeface="Times New Roman" panose="02020603050405020304" pitchFamily="18" charset="0"/>
                <a:cs typeface="Times New Roman" panose="02020603050405020304" pitchFamily="18" charset="0"/>
              </a:rPr>
              <a:t>HTTP Servlet</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Extends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GenericServlet class</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A subclass of HttpServlet class </a:t>
            </a:r>
            <a:r>
              <a:rPr lang="en-US" altLang="en-US" sz="2400" b="1">
                <a:latin typeface="Times New Roman" panose="02020603050405020304" pitchFamily="18" charset="0"/>
                <a:cs typeface="Times New Roman" panose="02020603050405020304" pitchFamily="18" charset="0"/>
              </a:rPr>
              <a:t>must override at least </a:t>
            </a:r>
            <a:r>
              <a:rPr lang="en-US" altLang="en-US" sz="2400">
                <a:latin typeface="Times New Roman" panose="02020603050405020304" pitchFamily="18" charset="0"/>
                <a:cs typeface="Times New Roman" panose="02020603050405020304" pitchFamily="18" charset="0"/>
              </a:rPr>
              <a:t>one of the following methods: </a:t>
            </a:r>
            <a:r>
              <a:rPr lang="en-US" altLang="en-US" sz="2400" b="1">
                <a:latin typeface="Times New Roman" panose="02020603050405020304" pitchFamily="18" charset="0"/>
                <a:cs typeface="Times New Roman" panose="02020603050405020304" pitchFamily="18" charset="0"/>
              </a:rPr>
              <a:t>doGet(), doPost, </a:t>
            </a:r>
            <a:r>
              <a:rPr lang="en-US" altLang="en-US" sz="2400">
                <a:latin typeface="Times New Roman" panose="02020603050405020304" pitchFamily="18" charset="0"/>
                <a:cs typeface="Times New Roman" panose="02020603050405020304" pitchFamily="18" charset="0"/>
              </a:rPr>
              <a:t>doPut(), doDelete(), init(), destroy(), and getServletInfo</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Some methods to process the request</a:t>
            </a:r>
          </a:p>
        </p:txBody>
      </p:sp>
      <p:graphicFrame>
        <p:nvGraphicFramePr>
          <p:cNvPr id="52243" name="Group 19"/>
          <p:cNvGraphicFramePr>
            <a:graphicFrameLocks noGrp="1"/>
          </p:cNvGraphicFramePr>
          <p:nvPr/>
        </p:nvGraphicFramePr>
        <p:xfrm>
          <a:off x="174625" y="3779838"/>
          <a:ext cx="8734425" cy="2743200"/>
        </p:xfrm>
        <a:graphic>
          <a:graphicData uri="http://schemas.openxmlformats.org/drawingml/2006/table">
            <a:tbl>
              <a:tblPr/>
              <a:tblGrid>
                <a:gridCol w="1144588">
                  <a:extLst>
                    <a:ext uri="{9D8B030D-6E8A-4147-A177-3AD203B41FA5}">
                      <a16:colId xmlns:a16="http://schemas.microsoft.com/office/drawing/2014/main" val="20000"/>
                    </a:ext>
                  </a:extLst>
                </a:gridCol>
                <a:gridCol w="7589837">
                  <a:extLst>
                    <a:ext uri="{9D8B030D-6E8A-4147-A177-3AD203B41FA5}">
                      <a16:colId xmlns:a16="http://schemas.microsoft.com/office/drawing/2014/main" val="20001"/>
                    </a:ext>
                  </a:extLst>
                </a:gridCol>
              </a:tblGrid>
              <a:tr h="242888">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1141413">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doGet</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rgbClr val="FF3300"/>
                          </a:solidFill>
                          <a:effectLst/>
                          <a:latin typeface="Times New Roman" pitchFamily="18" charset="0"/>
                          <a:cs typeface="Times New Roman" pitchFamily="18" charset="0"/>
                        </a:rPr>
                        <a:t>protected void doGet(HttpServletRequest req, HttpServletResponse res) throws ServletException, IOException</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called by container</a:t>
                      </a:r>
                      <a:r>
                        <a:rPr kumimoji="0" lang="en-US" sz="1800" b="0" i="0" u="none" strike="noStrike" cap="none" normalizeH="0" baseline="0">
                          <a:ln>
                            <a:noFill/>
                          </a:ln>
                          <a:solidFill>
                            <a:schemeClr val="tx1"/>
                          </a:solidFill>
                          <a:effectLst/>
                          <a:latin typeface="Times New Roman" pitchFamily="18" charset="0"/>
                          <a:cs typeface="Times New Roman" pitchFamily="18" charset="0"/>
                        </a:rPr>
                        <a:t> to </a:t>
                      </a:r>
                      <a:r>
                        <a:rPr kumimoji="0" lang="en-US" sz="1800" b="1" i="0" u="none" strike="noStrike" cap="none" normalizeH="0" baseline="0">
                          <a:ln>
                            <a:noFill/>
                          </a:ln>
                          <a:solidFill>
                            <a:schemeClr val="tx1"/>
                          </a:solidFill>
                          <a:effectLst/>
                          <a:latin typeface="Times New Roman" pitchFamily="18" charset="0"/>
                          <a:cs typeface="Times New Roman" pitchFamily="18" charset="0"/>
                        </a:rPr>
                        <a:t>handle</a:t>
                      </a:r>
                      <a:r>
                        <a:rPr kumimoji="0" lang="en-US" sz="1800" b="0" i="0" u="none" strike="noStrike" cap="none" normalizeH="0" baseline="0">
                          <a:ln>
                            <a:noFill/>
                          </a:ln>
                          <a:solidFill>
                            <a:schemeClr val="tx1"/>
                          </a:solidFill>
                          <a:effectLst/>
                          <a:latin typeface="Times New Roman" pitchFamily="18" charset="0"/>
                          <a:cs typeface="Times New Roman" pitchFamily="18" charset="0"/>
                        </a:rPr>
                        <a:t> the </a:t>
                      </a:r>
                      <a:r>
                        <a:rPr kumimoji="0" lang="en-US" sz="1800" b="1" i="0" u="none" strike="noStrike" cap="none" normalizeH="0" baseline="0">
                          <a:ln>
                            <a:noFill/>
                          </a:ln>
                          <a:solidFill>
                            <a:schemeClr val="tx1"/>
                          </a:solidFill>
                          <a:effectLst/>
                          <a:latin typeface="Times New Roman" pitchFamily="18" charset="0"/>
                          <a:cs typeface="Times New Roman" pitchFamily="18" charset="0"/>
                        </a:rPr>
                        <a:t>GET</a:t>
                      </a:r>
                      <a:r>
                        <a:rPr kumimoji="0" lang="en-US" sz="1800" b="0" i="0" u="none" strike="noStrike" cap="none" normalizeH="0" baseline="0">
                          <a:ln>
                            <a:noFill/>
                          </a:ln>
                          <a:solidFill>
                            <a:schemeClr val="tx1"/>
                          </a:solidFill>
                          <a:effectLst/>
                          <a:latin typeface="Times New Roman" pitchFamily="18" charset="0"/>
                          <a:cs typeface="Times New Roman" pitchFamily="18" charset="0"/>
                        </a:rPr>
                        <a:t> request. </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This method is </a:t>
                      </a:r>
                      <a:r>
                        <a:rPr kumimoji="0" lang="en-US" sz="1800" b="1" i="0" u="none" strike="noStrike" cap="none" normalizeH="0" baseline="0">
                          <a:ln>
                            <a:noFill/>
                          </a:ln>
                          <a:solidFill>
                            <a:schemeClr val="tx1"/>
                          </a:solidFill>
                          <a:effectLst/>
                          <a:latin typeface="Times New Roman" pitchFamily="18" charset="0"/>
                          <a:cs typeface="Times New Roman" pitchFamily="18" charset="0"/>
                        </a:rPr>
                        <a:t>called through service() method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5538">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doPost</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rgbClr val="FF3300"/>
                          </a:solidFill>
                          <a:effectLst/>
                          <a:latin typeface="Times New Roman" pitchFamily="18" charset="0"/>
                          <a:cs typeface="Times New Roman" pitchFamily="18" charset="0"/>
                        </a:rPr>
                        <a:t>protected void doPost(HttpServletRequest req, HttpServletResponse res) throws ServletException, IOException</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called</a:t>
                      </a:r>
                      <a:r>
                        <a:rPr kumimoji="0" lang="en-US" sz="1800" b="0" i="0" u="none" strike="noStrike" cap="none" normalizeH="0" baseline="0">
                          <a:ln>
                            <a:noFill/>
                          </a:ln>
                          <a:solidFill>
                            <a:schemeClr val="tx1"/>
                          </a:solidFill>
                          <a:effectLst/>
                          <a:latin typeface="Times New Roman" pitchFamily="18" charset="0"/>
                          <a:cs typeface="Times New Roman" pitchFamily="18" charset="0"/>
                        </a:rPr>
                        <a:t> by </a:t>
                      </a:r>
                      <a:r>
                        <a:rPr kumimoji="0" lang="en-US" sz="1800" b="1" i="0" u="none" strike="noStrike" cap="none" normalizeH="0" baseline="0">
                          <a:ln>
                            <a:noFill/>
                          </a:ln>
                          <a:solidFill>
                            <a:schemeClr val="tx1"/>
                          </a:solidFill>
                          <a:effectLst/>
                          <a:latin typeface="Times New Roman" pitchFamily="18" charset="0"/>
                          <a:cs typeface="Times New Roman" pitchFamily="18" charset="0"/>
                        </a:rPr>
                        <a:t>container</a:t>
                      </a:r>
                      <a:r>
                        <a:rPr kumimoji="0" lang="en-US" sz="1800" b="0" i="0" u="none" strike="noStrike" cap="none" normalizeH="0" baseline="0">
                          <a:ln>
                            <a:noFill/>
                          </a:ln>
                          <a:solidFill>
                            <a:schemeClr val="tx1"/>
                          </a:solidFill>
                          <a:effectLst/>
                          <a:latin typeface="Times New Roman" pitchFamily="18" charset="0"/>
                          <a:cs typeface="Times New Roman" pitchFamily="18" charset="0"/>
                        </a:rPr>
                        <a:t> to </a:t>
                      </a:r>
                      <a:r>
                        <a:rPr kumimoji="0" lang="en-US" sz="1800" b="1" i="0" u="none" strike="noStrike" cap="none" normalizeH="0" baseline="0">
                          <a:ln>
                            <a:noFill/>
                          </a:ln>
                          <a:solidFill>
                            <a:schemeClr val="tx1"/>
                          </a:solidFill>
                          <a:effectLst/>
                          <a:latin typeface="Times New Roman" pitchFamily="18" charset="0"/>
                          <a:cs typeface="Times New Roman" pitchFamily="18" charset="0"/>
                        </a:rPr>
                        <a:t>handle</a:t>
                      </a:r>
                      <a:r>
                        <a:rPr kumimoji="0" lang="en-US" sz="1800" b="0" i="0" u="none" strike="noStrike" cap="none" normalizeH="0" baseline="0">
                          <a:ln>
                            <a:noFill/>
                          </a:ln>
                          <a:solidFill>
                            <a:schemeClr val="tx1"/>
                          </a:solidFill>
                          <a:effectLst/>
                          <a:latin typeface="Times New Roman" pitchFamily="18" charset="0"/>
                          <a:cs typeface="Times New Roman" pitchFamily="18" charset="0"/>
                        </a:rPr>
                        <a:t> the </a:t>
                      </a:r>
                      <a:r>
                        <a:rPr kumimoji="0" lang="en-US" sz="1800" b="1" i="0" u="none" strike="noStrike" cap="none" normalizeH="0" baseline="0">
                          <a:ln>
                            <a:noFill/>
                          </a:ln>
                          <a:solidFill>
                            <a:schemeClr val="tx1"/>
                          </a:solidFill>
                          <a:effectLst/>
                          <a:latin typeface="Times New Roman" pitchFamily="18" charset="0"/>
                          <a:cs typeface="Times New Roman" pitchFamily="18" charset="0"/>
                        </a:rPr>
                        <a:t>POST request.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This method is </a:t>
                      </a:r>
                      <a:r>
                        <a:rPr kumimoji="0" lang="en-US" sz="1800" b="1" i="0" u="none" strike="noStrike" cap="none" normalizeH="0" baseline="0">
                          <a:ln>
                            <a:noFill/>
                          </a:ln>
                          <a:solidFill>
                            <a:schemeClr val="tx1"/>
                          </a:solidFill>
                          <a:effectLst/>
                          <a:latin typeface="Times New Roman" pitchFamily="18" charset="0"/>
                          <a:cs typeface="Times New Roman" pitchFamily="18" charset="0"/>
                        </a:rPr>
                        <a:t>called through service() method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6053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2243"/>
                                        </p:tgtEl>
                                        <p:attrNameLst>
                                          <p:attrName>style.visibility</p:attrName>
                                        </p:attrNameLst>
                                      </p:cBhvr>
                                      <p:to>
                                        <p:strVal val="visible"/>
                                      </p:to>
                                    </p:set>
                                    <p:animEffect transition="in" filter="checkerboard(across)">
                                      <p:cBhvr>
                                        <p:cTn id="7" dur="500"/>
                                        <p:tgtEl>
                                          <p:spTgt spid="52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HttpServletRequest interface</a:t>
            </a:r>
          </a:p>
        </p:txBody>
      </p:sp>
      <p:sp>
        <p:nvSpPr>
          <p:cNvPr id="100355" name="Rectangle 3"/>
          <p:cNvSpPr>
            <a:spLocks noGrp="1"/>
          </p:cNvSpPr>
          <p:nvPr>
            <p:ph type="body" idx="4294967295"/>
          </p:nvPr>
        </p:nvSpPr>
        <p:spPr>
          <a:xfrm>
            <a:off x="192088" y="1198563"/>
            <a:ext cx="4632325" cy="5573712"/>
          </a:xfrm>
        </p:spPr>
        <p:txBody>
          <a:bodyPr/>
          <a:lstStyle/>
          <a:p>
            <a:pPr algn="just" eaLnBrk="1" hangingPunct="1">
              <a:lnSpc>
                <a:spcPct val="90000"/>
              </a:lnSpc>
            </a:pPr>
            <a:r>
              <a:rPr lang="en-US" altLang="en-US" b="1">
                <a:latin typeface="Times New Roman" panose="02020603050405020304" pitchFamily="18" charset="0"/>
                <a:cs typeface="Times New Roman" panose="02020603050405020304" pitchFamily="18" charset="0"/>
              </a:rPr>
              <a:t>Extends</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ServletRequest</a:t>
            </a:r>
            <a:r>
              <a:rPr lang="en-US" altLang="en-US">
                <a:latin typeface="Times New Roman" panose="02020603050405020304" pitchFamily="18" charset="0"/>
                <a:cs typeface="Times New Roman" panose="02020603050405020304" pitchFamily="18" charset="0"/>
              </a:rPr>
              <a:t> Interface</a:t>
            </a:r>
          </a:p>
          <a:p>
            <a:pPr algn="just" eaLnBrk="1" hangingPunct="1">
              <a:lnSpc>
                <a:spcPct val="90000"/>
              </a:lnSpc>
            </a:pPr>
            <a:r>
              <a:rPr lang="en-US" altLang="en-US" b="1">
                <a:latin typeface="Times New Roman" panose="02020603050405020304" pitchFamily="18" charset="0"/>
                <a:cs typeface="Times New Roman" panose="02020603050405020304" pitchFamily="18" charset="0"/>
              </a:rPr>
              <a:t>Add</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few</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more methods</a:t>
            </a:r>
            <a:r>
              <a:rPr lang="en-US" altLang="en-US">
                <a:latin typeface="Times New Roman" panose="02020603050405020304" pitchFamily="18" charset="0"/>
                <a:cs typeface="Times New Roman" panose="02020603050405020304" pitchFamily="18" charset="0"/>
              </a:rPr>
              <a:t> for handling HTTP-specific request data</a:t>
            </a:r>
          </a:p>
          <a:p>
            <a:pPr algn="just" eaLnBrk="1" hangingPunct="1">
              <a:lnSpc>
                <a:spcPct val="90000"/>
              </a:lnSpc>
            </a:pPr>
            <a:r>
              <a:rPr lang="en-US" altLang="en-US" b="1">
                <a:latin typeface="Times New Roman" panose="02020603050405020304" pitchFamily="18" charset="0"/>
                <a:cs typeface="Times New Roman" panose="02020603050405020304" pitchFamily="18" charset="0"/>
              </a:rPr>
              <a:t>Defines</a:t>
            </a:r>
            <a:r>
              <a:rPr lang="en-US" altLang="en-US">
                <a:latin typeface="Times New Roman" panose="02020603050405020304" pitchFamily="18" charset="0"/>
                <a:cs typeface="Times New Roman" panose="02020603050405020304" pitchFamily="18" charset="0"/>
              </a:rPr>
              <a:t> an </a:t>
            </a:r>
            <a:r>
              <a:rPr lang="en-US" altLang="en-US" b="1">
                <a:latin typeface="Times New Roman" panose="02020603050405020304" pitchFamily="18" charset="0"/>
                <a:cs typeface="Times New Roman" panose="02020603050405020304" pitchFamily="18" charset="0"/>
              </a:rPr>
              <a:t>HttpServletRequest object</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passed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as</a:t>
            </a:r>
            <a:r>
              <a:rPr lang="en-US" altLang="en-US">
                <a:latin typeface="Times New Roman" panose="02020603050405020304" pitchFamily="18" charset="0"/>
                <a:cs typeface="Times New Roman" panose="02020603050405020304" pitchFamily="18" charset="0"/>
              </a:rPr>
              <a:t> an </a:t>
            </a:r>
            <a:r>
              <a:rPr lang="en-US" altLang="en-US" b="1">
                <a:latin typeface="Times New Roman" panose="02020603050405020304" pitchFamily="18" charset="0"/>
                <a:cs typeface="Times New Roman" panose="02020603050405020304" pitchFamily="18" charset="0"/>
              </a:rPr>
              <a:t>argument</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to</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service</a:t>
            </a:r>
            <a:r>
              <a:rPr lang="en-US" altLang="en-US">
                <a:latin typeface="Times New Roman" panose="02020603050405020304" pitchFamily="18" charset="0"/>
                <a:cs typeface="Times New Roman" panose="02020603050405020304" pitchFamily="18" charset="0"/>
              </a:rPr>
              <a:t>() method</a:t>
            </a:r>
          </a:p>
        </p:txBody>
      </p:sp>
      <p:pic>
        <p:nvPicPr>
          <p:cNvPr id="82958" name="Picture 6" descr="Image005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25" y="1482725"/>
            <a:ext cx="4046538"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37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958"/>
                                        </p:tgtEl>
                                        <p:attrNameLst>
                                          <p:attrName>style.visibility</p:attrName>
                                        </p:attrNameLst>
                                      </p:cBhvr>
                                      <p:to>
                                        <p:strVal val="visible"/>
                                      </p:to>
                                    </p:set>
                                    <p:animEffect transition="in" filter="box(in)">
                                      <p:cBhvr>
                                        <p:cTn id="7" dur="500"/>
                                        <p:tgtEl>
                                          <p:spTgt spid="8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Login Page </a:t>
            </a:r>
          </a:p>
        </p:txBody>
      </p:sp>
      <p:pic>
        <p:nvPicPr>
          <p:cNvPr id="2" name="Picture 1"/>
          <p:cNvPicPr>
            <a:picLocks noChangeAspect="1"/>
          </p:cNvPicPr>
          <p:nvPr/>
        </p:nvPicPr>
        <p:blipFill>
          <a:blip r:embed="rId3"/>
          <a:stretch>
            <a:fillRect/>
          </a:stretch>
        </p:blipFill>
        <p:spPr>
          <a:xfrm>
            <a:off x="139926" y="1136650"/>
            <a:ext cx="8990147" cy="455295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Search Page</a:t>
            </a:r>
          </a:p>
        </p:txBody>
      </p:sp>
      <p:pic>
        <p:nvPicPr>
          <p:cNvPr id="2" name="Picture 1"/>
          <p:cNvPicPr>
            <a:picLocks noChangeAspect="1"/>
          </p:cNvPicPr>
          <p:nvPr/>
        </p:nvPicPr>
        <p:blipFill>
          <a:blip r:embed="rId3"/>
          <a:stretch>
            <a:fillRect/>
          </a:stretch>
        </p:blipFill>
        <p:spPr>
          <a:xfrm>
            <a:off x="0" y="1032555"/>
            <a:ext cx="9138038" cy="4613502"/>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Invalid Page</a:t>
            </a:r>
          </a:p>
        </p:txBody>
      </p:sp>
      <p:pic>
        <p:nvPicPr>
          <p:cNvPr id="2" name="Picture 1"/>
          <p:cNvPicPr>
            <a:picLocks noChangeAspect="1"/>
          </p:cNvPicPr>
          <p:nvPr/>
        </p:nvPicPr>
        <p:blipFill>
          <a:blip r:embed="rId3"/>
          <a:stretch>
            <a:fillRect/>
          </a:stretch>
        </p:blipFill>
        <p:spPr>
          <a:xfrm>
            <a:off x="-1" y="1136650"/>
            <a:ext cx="9038417" cy="43642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914400" y="0"/>
            <a:ext cx="8229600" cy="1417638"/>
          </a:xfrm>
        </p:spPr>
        <p:txBody>
          <a:bodyPr/>
          <a:lstStyle/>
          <a:p>
            <a:r>
              <a:rPr lang="en-US" altLang="en-US" sz="4000" b="1">
                <a:latin typeface="Times New Roman" panose="02020603050405020304" pitchFamily="18" charset="0"/>
                <a:cs typeface="Times New Roman" panose="02020603050405020304" pitchFamily="18" charset="0"/>
              </a:rPr>
              <a:t>HTML Introduction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HTML Tags</a:t>
            </a:r>
            <a:r>
              <a:rPr lang="en-US" altLang="en-US" b="1">
                <a:latin typeface="Times New Roman" panose="02020603050405020304" pitchFamily="18" charset="0"/>
                <a:cs typeface="Times New Roman" panose="02020603050405020304" pitchFamily="18" charset="0"/>
              </a:rPr>
              <a:t> </a:t>
            </a:r>
          </a:p>
        </p:txBody>
      </p:sp>
      <p:sp>
        <p:nvSpPr>
          <p:cNvPr id="24579" name="Rectangle 3"/>
          <p:cNvSpPr>
            <a:spLocks noGrp="1"/>
          </p:cNvSpPr>
          <p:nvPr>
            <p:ph type="body" idx="4294967295"/>
          </p:nvPr>
        </p:nvSpPr>
        <p:spPr>
          <a:xfrm>
            <a:off x="0" y="1398588"/>
            <a:ext cx="9144000" cy="5316537"/>
          </a:xfrm>
        </p:spPr>
        <p:txBody>
          <a:bodyPr/>
          <a:lstStyle/>
          <a:p>
            <a:pPr algn="just" eaLnBrk="1" hangingPunct="1"/>
            <a:r>
              <a:rPr lang="en-US" altLang="en-US" sz="2800">
                <a:latin typeface="Times New Roman" panose="02020603050405020304" pitchFamily="18" charset="0"/>
                <a:cs typeface="Times New Roman" panose="02020603050405020304" pitchFamily="18" charset="0"/>
              </a:rPr>
              <a:t>HTML markup tags are usually called </a:t>
            </a:r>
            <a:r>
              <a:rPr lang="en-US" altLang="en-US" sz="2800" b="1">
                <a:latin typeface="Times New Roman" panose="02020603050405020304" pitchFamily="18" charset="0"/>
                <a:cs typeface="Times New Roman" panose="02020603050405020304" pitchFamily="18" charset="0"/>
              </a:rPr>
              <a:t>HTML tags</a:t>
            </a:r>
          </a:p>
          <a:p>
            <a:pPr lvl="1" algn="just"/>
            <a:r>
              <a:rPr lang="en-US" altLang="en-US" sz="2400">
                <a:latin typeface="Times New Roman" panose="02020603050405020304" pitchFamily="18" charset="0"/>
                <a:cs typeface="Times New Roman" panose="02020603050405020304" pitchFamily="18" charset="0"/>
              </a:rPr>
              <a:t>HTML tags are keywords surrounded by </a:t>
            </a:r>
            <a:r>
              <a:rPr lang="en-US" altLang="en-US" sz="2400" b="1">
                <a:latin typeface="Times New Roman" panose="02020603050405020304" pitchFamily="18" charset="0"/>
                <a:cs typeface="Times New Roman" panose="02020603050405020304" pitchFamily="18" charset="0"/>
              </a:rPr>
              <a:t>angle brackets, that begin “&lt;”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finish with “&gt;”, </a:t>
            </a:r>
            <a:r>
              <a:rPr lang="en-US" altLang="en-US" sz="2400">
                <a:latin typeface="Times New Roman" panose="02020603050405020304" pitchFamily="18" charset="0"/>
                <a:cs typeface="Times New Roman" panose="02020603050405020304" pitchFamily="18" charset="0"/>
              </a:rPr>
              <a:t>like &lt;html&gt;</a:t>
            </a:r>
          </a:p>
          <a:p>
            <a:pPr lvl="1" algn="just"/>
            <a:r>
              <a:rPr lang="en-US" altLang="en-US" sz="2400">
                <a:latin typeface="Times New Roman" panose="02020603050405020304" pitchFamily="18" charset="0"/>
                <a:cs typeface="Times New Roman" panose="02020603050405020304" pitchFamily="18" charset="0"/>
              </a:rPr>
              <a:t>HTML tags normally </a:t>
            </a:r>
            <a:r>
              <a:rPr lang="en-US" altLang="en-US" sz="2400" b="1">
                <a:latin typeface="Times New Roman" panose="02020603050405020304" pitchFamily="18" charset="0"/>
                <a:cs typeface="Times New Roman" panose="02020603050405020304" pitchFamily="18" charset="0"/>
              </a:rPr>
              <a:t>come in pairs</a:t>
            </a:r>
            <a:r>
              <a:rPr lang="en-US" altLang="en-US" sz="2400">
                <a:latin typeface="Times New Roman" panose="02020603050405020304" pitchFamily="18" charset="0"/>
                <a:cs typeface="Times New Roman" panose="02020603050405020304" pitchFamily="18" charset="0"/>
              </a:rPr>
              <a:t> like &lt;b&gt; and &lt;/b&gt;</a:t>
            </a:r>
          </a:p>
          <a:p>
            <a:pPr lvl="2" algn="just"/>
            <a:r>
              <a:rPr lang="en-US" altLang="en-US" sz="2000">
                <a:latin typeface="Times New Roman" panose="02020603050405020304" pitchFamily="18" charset="0"/>
                <a:cs typeface="Times New Roman" panose="02020603050405020304" pitchFamily="18" charset="0"/>
              </a:rPr>
              <a:t>The first tag in a pair is the </a:t>
            </a:r>
            <a:r>
              <a:rPr lang="en-US" altLang="en-US" sz="2000" b="1">
                <a:latin typeface="Times New Roman" panose="02020603050405020304" pitchFamily="18" charset="0"/>
                <a:cs typeface="Times New Roman" panose="02020603050405020304" pitchFamily="18" charset="0"/>
              </a:rPr>
              <a:t>start tag,</a:t>
            </a:r>
            <a:r>
              <a:rPr lang="en-US" altLang="en-US" sz="2000">
                <a:latin typeface="Times New Roman" panose="02020603050405020304" pitchFamily="18" charset="0"/>
                <a:cs typeface="Times New Roman" panose="02020603050405020304" pitchFamily="18" charset="0"/>
              </a:rPr>
              <a:t> the second tag is the </a:t>
            </a:r>
            <a:r>
              <a:rPr lang="en-US" altLang="en-US" sz="2000" b="1">
                <a:latin typeface="Times New Roman" panose="02020603050405020304" pitchFamily="18" charset="0"/>
                <a:cs typeface="Times New Roman" panose="02020603050405020304" pitchFamily="18" charset="0"/>
              </a:rPr>
              <a:t>end tag</a:t>
            </a:r>
            <a:endParaRPr lang="en-US" altLang="en-US" sz="2000">
              <a:latin typeface="Times New Roman" panose="02020603050405020304" pitchFamily="18" charset="0"/>
              <a:cs typeface="Times New Roman" panose="02020603050405020304" pitchFamily="18" charset="0"/>
            </a:endParaRPr>
          </a:p>
          <a:p>
            <a:pPr lvl="2" algn="just"/>
            <a:r>
              <a:rPr lang="en-US" altLang="en-US" sz="2000">
                <a:latin typeface="Times New Roman" panose="02020603050405020304" pitchFamily="18" charset="0"/>
                <a:cs typeface="Times New Roman" panose="02020603050405020304" pitchFamily="18" charset="0"/>
              </a:rPr>
              <a:t>Start and end tags are also called </a:t>
            </a:r>
            <a:r>
              <a:rPr lang="en-US" altLang="en-US" sz="2000" b="1">
                <a:latin typeface="Times New Roman" panose="02020603050405020304" pitchFamily="18" charset="0"/>
                <a:cs typeface="Times New Roman" panose="02020603050405020304" pitchFamily="18" charset="0"/>
              </a:rPr>
              <a:t>opening tags</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closing tags</a:t>
            </a:r>
            <a:r>
              <a:rPr lang="en-US" altLang="en-US" sz="2000">
                <a:latin typeface="Times New Roman" panose="02020603050405020304" pitchFamily="18" charset="0"/>
                <a:cs typeface="Times New Roman" panose="02020603050405020304" pitchFamily="18" charset="0"/>
              </a:rPr>
              <a:t>.</a:t>
            </a:r>
          </a:p>
          <a:p>
            <a:pPr algn="just"/>
            <a:r>
              <a:rPr lang="en-US" altLang="en-US" sz="2800" b="1">
                <a:latin typeface="Times New Roman" panose="02020603050405020304" pitchFamily="18" charset="0"/>
                <a:cs typeface="Times New Roman" panose="02020603050405020304" pitchFamily="18" charset="0"/>
              </a:rPr>
              <a:t>Web Browser</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purpose</a:t>
            </a:r>
            <a:r>
              <a:rPr lang="en-US" altLang="en-US" sz="2400">
                <a:latin typeface="Times New Roman" panose="02020603050405020304" pitchFamily="18" charset="0"/>
                <a:cs typeface="Times New Roman" panose="02020603050405020304" pitchFamily="18" charset="0"/>
              </a:rPr>
              <a:t> of a web browser (like Internet Explorer, or Firefox, etc) is to </a:t>
            </a:r>
            <a:r>
              <a:rPr lang="en-US" altLang="en-US" sz="2400" b="1">
                <a:latin typeface="Times New Roman" panose="02020603050405020304" pitchFamily="18" charset="0"/>
                <a:cs typeface="Times New Roman" panose="02020603050405020304" pitchFamily="18" charset="0"/>
              </a:rPr>
              <a:t>read HTML documents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display</a:t>
            </a:r>
            <a:r>
              <a:rPr lang="en-US" altLang="en-US" sz="2400">
                <a:latin typeface="Times New Roman" panose="02020603050405020304" pitchFamily="18" charset="0"/>
                <a:cs typeface="Times New Roman" panose="02020603050405020304" pitchFamily="18" charset="0"/>
              </a:rPr>
              <a:t> them as web pages. </a:t>
            </a:r>
          </a:p>
          <a:p>
            <a:pPr lvl="1" algn="just"/>
            <a:r>
              <a:rPr lang="en-US" altLang="en-US" sz="2400">
                <a:latin typeface="Times New Roman" panose="02020603050405020304" pitchFamily="18" charset="0"/>
                <a:cs typeface="Times New Roman" panose="02020603050405020304" pitchFamily="18" charset="0"/>
              </a:rPr>
              <a:t>The browser </a:t>
            </a:r>
            <a:r>
              <a:rPr lang="en-US" altLang="en-US" sz="2400" b="1">
                <a:latin typeface="Times New Roman" panose="02020603050405020304" pitchFamily="18" charset="0"/>
                <a:cs typeface="Times New Roman" panose="02020603050405020304" pitchFamily="18" charset="0"/>
              </a:rPr>
              <a:t>does not display </a:t>
            </a:r>
            <a:r>
              <a:rPr lang="en-US" altLang="en-US" sz="2400">
                <a:latin typeface="Times New Roman" panose="02020603050405020304" pitchFamily="18" charset="0"/>
                <a:cs typeface="Times New Roman" panose="02020603050405020304" pitchFamily="18" charset="0"/>
              </a:rPr>
              <a:t>the HTML tags, but uses the tags to </a:t>
            </a:r>
            <a:r>
              <a:rPr lang="en-US" altLang="en-US" sz="2400" b="1" u="sng">
                <a:latin typeface="Times New Roman" panose="02020603050405020304" pitchFamily="18" charset="0"/>
                <a:cs typeface="Times New Roman" panose="02020603050405020304" pitchFamily="18" charset="0"/>
              </a:rPr>
              <a:t>interpret</a:t>
            </a:r>
            <a:r>
              <a:rPr lang="en-US" altLang="en-US" sz="2400">
                <a:latin typeface="Times New Roman" panose="02020603050405020304" pitchFamily="18" charset="0"/>
                <a:cs typeface="Times New Roman" panose="02020603050405020304" pitchFamily="18" charset="0"/>
              </a:rPr>
              <a:t> the content of the page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1410714" y="3760547"/>
            <a:ext cx="7719572" cy="3051069"/>
          </a:xfrm>
          <a:prstGeom prst="rect">
            <a:avLst/>
          </a:prstGeom>
        </p:spPr>
      </p:pic>
      <p:pic>
        <p:nvPicPr>
          <p:cNvPr id="11" name="Picture 10"/>
          <p:cNvPicPr>
            <a:picLocks noChangeAspect="1"/>
          </p:cNvPicPr>
          <p:nvPr/>
        </p:nvPicPr>
        <p:blipFill>
          <a:blip r:embed="rId4"/>
          <a:stretch>
            <a:fillRect/>
          </a:stretch>
        </p:blipFill>
        <p:spPr>
          <a:xfrm>
            <a:off x="53007" y="365577"/>
            <a:ext cx="6876595" cy="3527992"/>
          </a:xfrm>
          <a:prstGeom prst="rect">
            <a:avLst/>
          </a:prstGeom>
        </p:spPr>
      </p:pic>
      <p:sp>
        <p:nvSpPr>
          <p:cNvPr id="26628" name="Rectangle 2"/>
          <p:cNvSpPr>
            <a:spLocks noGrp="1"/>
          </p:cNvSpPr>
          <p:nvPr>
            <p:ph type="title" idx="4294967295"/>
          </p:nvPr>
        </p:nvSpPr>
        <p:spPr>
          <a:xfrm>
            <a:off x="914400" y="0"/>
            <a:ext cx="8229600" cy="1077913"/>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HTML Introduction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 </a:t>
            </a:r>
            <a:r>
              <a:rPr lang="en-US" altLang="en-US" b="1">
                <a:latin typeface="Times New Roman" panose="02020603050405020304" pitchFamily="18" charset="0"/>
                <a:cs typeface="Times New Roman" panose="02020603050405020304" pitchFamily="18" charset="0"/>
              </a:rPr>
              <a:t> </a:t>
            </a:r>
          </a:p>
        </p:txBody>
      </p:sp>
      <p:sp>
        <p:nvSpPr>
          <p:cNvPr id="5" name="Rectangle 23"/>
          <p:cNvSpPr>
            <a:spLocks noChangeArrowheads="1"/>
          </p:cNvSpPr>
          <p:nvPr/>
        </p:nvSpPr>
        <p:spPr bwMode="auto">
          <a:xfrm>
            <a:off x="1410714" y="4606942"/>
            <a:ext cx="3121025" cy="534988"/>
          </a:xfrm>
          <a:prstGeom prst="rect">
            <a:avLst/>
          </a:prstGeom>
          <a:noFill/>
          <a:ln w="25400">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6" name="Rectangle 23"/>
          <p:cNvSpPr>
            <a:spLocks noChangeArrowheads="1"/>
          </p:cNvSpPr>
          <p:nvPr/>
        </p:nvSpPr>
        <p:spPr bwMode="auto">
          <a:xfrm>
            <a:off x="1476422" y="5343560"/>
            <a:ext cx="1547812" cy="290513"/>
          </a:xfrm>
          <a:prstGeom prst="rect">
            <a:avLst/>
          </a:prstGeom>
          <a:noFill/>
          <a:ln w="254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8" name="Rectangle 23"/>
          <p:cNvSpPr>
            <a:spLocks noChangeArrowheads="1"/>
          </p:cNvSpPr>
          <p:nvPr/>
        </p:nvSpPr>
        <p:spPr bwMode="auto">
          <a:xfrm>
            <a:off x="1472626" y="5713585"/>
            <a:ext cx="1079500" cy="3048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9" name="Rectangle 23"/>
          <p:cNvSpPr>
            <a:spLocks noChangeArrowheads="1"/>
          </p:cNvSpPr>
          <p:nvPr/>
        </p:nvSpPr>
        <p:spPr bwMode="auto">
          <a:xfrm>
            <a:off x="1410713" y="6546572"/>
            <a:ext cx="3121025" cy="344556"/>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a:off x="2323526" y="6031085"/>
            <a:ext cx="487178" cy="53443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23"/>
          <p:cNvSpPr>
            <a:spLocks noChangeArrowheads="1"/>
          </p:cNvSpPr>
          <p:nvPr/>
        </p:nvSpPr>
        <p:spPr bwMode="auto">
          <a:xfrm>
            <a:off x="1223202" y="2098330"/>
            <a:ext cx="1587500" cy="183064"/>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2" name="Rectangle 23"/>
          <p:cNvSpPr>
            <a:spLocks noChangeArrowheads="1"/>
          </p:cNvSpPr>
          <p:nvPr/>
        </p:nvSpPr>
        <p:spPr bwMode="auto">
          <a:xfrm>
            <a:off x="1223202" y="2782957"/>
            <a:ext cx="2403475" cy="194020"/>
          </a:xfrm>
          <a:prstGeom prst="rect">
            <a:avLst/>
          </a:prstGeom>
          <a:noFill/>
          <a:ln w="25400">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 name="Rectangle 23"/>
          <p:cNvSpPr>
            <a:spLocks noChangeArrowheads="1"/>
          </p:cNvSpPr>
          <p:nvPr/>
        </p:nvSpPr>
        <p:spPr bwMode="auto">
          <a:xfrm>
            <a:off x="1223202" y="2976977"/>
            <a:ext cx="2403475" cy="161218"/>
          </a:xfrm>
          <a:prstGeom prst="rect">
            <a:avLst/>
          </a:prstGeom>
          <a:noFill/>
          <a:ln w="254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4" name="Rectangle 23"/>
          <p:cNvSpPr>
            <a:spLocks noChangeArrowheads="1"/>
          </p:cNvSpPr>
          <p:nvPr/>
        </p:nvSpPr>
        <p:spPr bwMode="auto">
          <a:xfrm>
            <a:off x="7042082" y="4047641"/>
            <a:ext cx="829709" cy="3651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7" name="Rectangle 23"/>
          <p:cNvSpPr>
            <a:spLocks noChangeArrowheads="1"/>
          </p:cNvSpPr>
          <p:nvPr/>
        </p:nvSpPr>
        <p:spPr bwMode="auto">
          <a:xfrm>
            <a:off x="1249706" y="3172690"/>
            <a:ext cx="5746156" cy="392144"/>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4" name="Rectangle 23"/>
          <p:cNvSpPr>
            <a:spLocks noChangeArrowheads="1"/>
          </p:cNvSpPr>
          <p:nvPr/>
        </p:nvSpPr>
        <p:spPr bwMode="auto">
          <a:xfrm>
            <a:off x="1223202" y="2294043"/>
            <a:ext cx="5445125" cy="165253"/>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ox(in)">
                                      <p:cBhvr>
                                        <p:cTn id="15" dur="500"/>
                                        <p:tgtEl>
                                          <p:spTgt spid="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in)">
                                      <p:cBhvr>
                                        <p:cTn id="28" dur="500"/>
                                        <p:tgtEl>
                                          <p:spTgt spid="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ox(in)">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ox(in)">
                                      <p:cBhvr>
                                        <p:cTn id="36" dur="500"/>
                                        <p:tgtEl>
                                          <p:spTgt spid="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ox(in)">
                                      <p:cBhvr>
                                        <p:cTn id="39" dur="500"/>
                                        <p:tgtEl>
                                          <p:spTgt spid="8"/>
                                        </p:tgtEl>
                                      </p:cBhvr>
                                    </p:animEffect>
                                  </p:childTnLst>
                                </p:cTn>
                              </p:par>
                            </p:childTnLst>
                          </p:cTn>
                        </p:par>
                        <p:par>
                          <p:cTn id="40" fill="hold" nodeType="afterGroup">
                            <p:stCondLst>
                              <p:cond delay="500"/>
                            </p:stCondLst>
                            <p:childTnLst>
                              <p:par>
                                <p:cTn id="41" presetID="5" presetClass="entr" presetSubtype="1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heckerboard(across)">
                                      <p:cBhvr>
                                        <p:cTn id="43" dur="500"/>
                                        <p:tgtEl>
                                          <p:spTgt spid="1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ox(in)">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3" grpId="0" animBg="1"/>
      <p:bldP spid="2" grpId="0" animBg="1"/>
      <p:bldP spid="3" grpId="0" animBg="1"/>
      <p:bldP spid="4" grpId="0" animBg="1"/>
      <p:bldP spid="7"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914400" y="28575"/>
            <a:ext cx="8229600" cy="101917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Form Parameters</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HTML Form</a:t>
            </a:r>
          </a:p>
        </p:txBody>
      </p:sp>
      <p:sp>
        <p:nvSpPr>
          <p:cNvPr id="28675" name="Rectangle 3"/>
          <p:cNvSpPr>
            <a:spLocks noGrp="1"/>
          </p:cNvSpPr>
          <p:nvPr>
            <p:ph type="body" idx="4294967295"/>
          </p:nvPr>
        </p:nvSpPr>
        <p:spPr>
          <a:xfrm>
            <a:off x="0" y="1036638"/>
            <a:ext cx="9144000" cy="5478462"/>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A form is defined on a web page </a:t>
            </a:r>
            <a:r>
              <a:rPr lang="en-US" altLang="en-US" sz="2800" b="1">
                <a:latin typeface="Times New Roman" panose="02020603050405020304" pitchFamily="18" charset="0"/>
                <a:cs typeface="Times New Roman" panose="02020603050405020304" pitchFamily="18" charset="0"/>
              </a:rPr>
              <a:t>starting</a:t>
            </a:r>
            <a:r>
              <a:rPr lang="en-US" altLang="en-US" sz="2800">
                <a:latin typeface="Times New Roman" panose="02020603050405020304" pitchFamily="18" charset="0"/>
                <a:cs typeface="Times New Roman" panose="02020603050405020304" pitchFamily="18" charset="0"/>
              </a:rPr>
              <a:t> with the opening tag </a:t>
            </a:r>
            <a:r>
              <a:rPr lang="en-US" altLang="en-US" sz="2800" b="1">
                <a:latin typeface="Times New Roman" panose="02020603050405020304" pitchFamily="18" charset="0"/>
                <a:cs typeface="Times New Roman" panose="02020603050405020304" pitchFamily="18" charset="0"/>
              </a:rPr>
              <a:t>&lt;form&gt;</a:t>
            </a:r>
            <a:r>
              <a:rPr lang="en-US" altLang="en-US" sz="2800">
                <a:latin typeface="Times New Roman" panose="02020603050405020304" pitchFamily="18" charset="0"/>
                <a:cs typeface="Times New Roman" panose="02020603050405020304" pitchFamily="18" charset="0"/>
              </a:rPr>
              <a:t> and </a:t>
            </a:r>
            <a:r>
              <a:rPr lang="en-US" altLang="en-US" sz="2800" b="1">
                <a:latin typeface="Times New Roman" panose="02020603050405020304" pitchFamily="18" charset="0"/>
                <a:cs typeface="Times New Roman" panose="02020603050405020304" pitchFamily="18" charset="0"/>
              </a:rPr>
              <a:t>ending</a:t>
            </a:r>
            <a:r>
              <a:rPr lang="en-US" altLang="en-US" sz="2800">
                <a:latin typeface="Times New Roman" panose="02020603050405020304" pitchFamily="18" charset="0"/>
                <a:cs typeface="Times New Roman" panose="02020603050405020304" pitchFamily="18" charset="0"/>
              </a:rPr>
              <a:t> with closing tag </a:t>
            </a:r>
            <a:r>
              <a:rPr lang="en-US" altLang="en-US" sz="2800" b="1">
                <a:latin typeface="Times New Roman" panose="02020603050405020304" pitchFamily="18" charset="0"/>
                <a:cs typeface="Times New Roman" panose="02020603050405020304" pitchFamily="18" charset="0"/>
              </a:rPr>
              <a:t>&lt;/form&gt;</a:t>
            </a:r>
          </a:p>
          <a:p>
            <a:pPr algn="just">
              <a:lnSpc>
                <a:spcPct val="90000"/>
              </a:lnSpc>
            </a:pPr>
            <a:r>
              <a:rPr lang="en-US" altLang="en-US" sz="2800" b="1">
                <a:latin typeface="Times New Roman" panose="02020603050405020304" pitchFamily="18" charset="0"/>
                <a:cs typeface="Times New Roman" panose="02020603050405020304" pitchFamily="18" charset="0"/>
              </a:rPr>
              <a:t>Syntax</a:t>
            </a:r>
            <a:r>
              <a:rPr lang="en-US" altLang="en-US" sz="2800">
                <a:latin typeface="Times New Roman" panose="02020603050405020304" pitchFamily="18" charset="0"/>
                <a:cs typeface="Times New Roman" panose="02020603050405020304" pitchFamily="18" charset="0"/>
              </a:rPr>
              <a:t>: </a:t>
            </a:r>
            <a:r>
              <a:rPr lang="en-US" altLang="en-US" sz="2800">
                <a:solidFill>
                  <a:srgbClr val="FF3300"/>
                </a:solidFill>
                <a:latin typeface="Times New Roman" panose="02020603050405020304" pitchFamily="18" charset="0"/>
                <a:cs typeface="Times New Roman" panose="02020603050405020304" pitchFamily="18" charset="0"/>
              </a:rPr>
              <a:t>&lt;form action=“target” [method=“HTTP method”]&gt;</a:t>
            </a:r>
          </a:p>
          <a:p>
            <a:pPr lvl="1" algn="just">
              <a:lnSpc>
                <a:spcPct val="90000"/>
              </a:lnSpc>
            </a:pPr>
            <a:r>
              <a:rPr lang="en-US" altLang="en-US" sz="2400" b="1">
                <a:latin typeface="Times New Roman" panose="02020603050405020304" pitchFamily="18" charset="0"/>
                <a:cs typeface="Times New Roman" panose="02020603050405020304" pitchFamily="18" charset="0"/>
              </a:rPr>
              <a:t>action</a:t>
            </a:r>
            <a:r>
              <a:rPr lang="en-US" altLang="en-US" sz="2400">
                <a:latin typeface="Times New Roman" panose="02020603050405020304" pitchFamily="18" charset="0"/>
                <a:cs typeface="Times New Roman" panose="02020603050405020304" pitchFamily="18" charset="0"/>
              </a:rPr>
              <a:t> attribute </a:t>
            </a:r>
            <a:r>
              <a:rPr lang="en-US" altLang="en-US" sz="2400" b="1">
                <a:latin typeface="Times New Roman" panose="02020603050405020304" pitchFamily="18" charset="0"/>
                <a:cs typeface="Times New Roman" panose="02020603050405020304" pitchFamily="18" charset="0"/>
              </a:rPr>
              <a:t>presents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value</a:t>
            </a:r>
            <a:r>
              <a:rPr lang="en-US" altLang="en-US" sz="2400">
                <a:latin typeface="Times New Roman" panose="02020603050405020304" pitchFamily="18" charset="0"/>
                <a:cs typeface="Times New Roman" panose="02020603050405020304" pitchFamily="18" charset="0"/>
              </a:rPr>
              <a:t> that </a:t>
            </a:r>
            <a:r>
              <a:rPr lang="en-US" altLang="en-US" sz="2400" b="1">
                <a:latin typeface="Times New Roman" panose="02020603050405020304" pitchFamily="18" charset="0"/>
                <a:cs typeface="Times New Roman" panose="02020603050405020304" pitchFamily="18" charset="0"/>
              </a:rPr>
              <a:t>contains</a:t>
            </a:r>
            <a:r>
              <a:rPr lang="en-US" altLang="en-US" sz="2400">
                <a:latin typeface="Times New Roman" panose="02020603050405020304" pitchFamily="18" charset="0"/>
                <a:cs typeface="Times New Roman" panose="02020603050405020304" pitchFamily="18" charset="0"/>
              </a:rPr>
              <a:t> some </a:t>
            </a:r>
            <a:r>
              <a:rPr lang="en-US" altLang="en-US" sz="2400" b="1">
                <a:latin typeface="Times New Roman" panose="02020603050405020304" pitchFamily="18" charset="0"/>
                <a:cs typeface="Times New Roman" panose="02020603050405020304" pitchFamily="18" charset="0"/>
              </a:rPr>
              <a:t>target resource</a:t>
            </a:r>
            <a:r>
              <a:rPr lang="en-US" altLang="en-US" sz="2400">
                <a:latin typeface="Times New Roman" panose="02020603050405020304" pitchFamily="18" charset="0"/>
                <a:cs typeface="Times New Roman" panose="02020603050405020304" pitchFamily="18" charset="0"/>
              </a:rPr>
              <a:t> in the web application (e.g. Servlet or JSP)</a:t>
            </a:r>
          </a:p>
          <a:p>
            <a:pPr lvl="1" algn="just">
              <a:lnSpc>
                <a:spcPct val="90000"/>
              </a:lnSpc>
            </a:pPr>
            <a:r>
              <a:rPr lang="en-US" altLang="en-US" sz="2400" b="1">
                <a:latin typeface="Times New Roman" panose="02020603050405020304" pitchFamily="18" charset="0"/>
                <a:cs typeface="Times New Roman" panose="02020603050405020304" pitchFamily="18" charset="0"/>
              </a:rPr>
              <a:t>method</a:t>
            </a:r>
            <a:r>
              <a:rPr lang="en-US" altLang="en-US" sz="2400">
                <a:latin typeface="Times New Roman" panose="02020603050405020304" pitchFamily="18" charset="0"/>
                <a:cs typeface="Times New Roman" panose="02020603050405020304" pitchFamily="18" charset="0"/>
              </a:rPr>
              <a:t> attribute </a:t>
            </a:r>
            <a:r>
              <a:rPr lang="en-US" altLang="en-US" sz="2400" b="1">
                <a:latin typeface="Times New Roman" panose="02020603050405020304" pitchFamily="18" charset="0"/>
                <a:cs typeface="Times New Roman" panose="02020603050405020304" pitchFamily="18" charset="0"/>
              </a:rPr>
              <a:t>denotes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HTTP method</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execute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default</a:t>
            </a:r>
            <a:r>
              <a:rPr lang="en-US" altLang="en-US" sz="2400">
                <a:latin typeface="Times New Roman" panose="02020603050405020304" pitchFamily="18" charset="0"/>
                <a:cs typeface="Times New Roman" panose="02020603050405020304" pitchFamily="18" charset="0"/>
              </a:rPr>
              <a:t> is to execute </a:t>
            </a:r>
            <a:r>
              <a:rPr lang="en-US" altLang="en-US" sz="2400" b="1">
                <a:latin typeface="Times New Roman" panose="02020603050405020304" pitchFamily="18" charset="0"/>
                <a:cs typeface="Times New Roman" panose="02020603050405020304" pitchFamily="18" charset="0"/>
              </a:rPr>
              <a:t>HTTP GET </a:t>
            </a:r>
            <a:r>
              <a:rPr lang="en-US" altLang="en-US" sz="2400">
                <a:latin typeface="Times New Roman" panose="02020603050405020304" pitchFamily="18" charset="0"/>
                <a:cs typeface="Times New Roman" panose="02020603050405020304" pitchFamily="18" charset="0"/>
              </a:rPr>
              <a:t>when the </a:t>
            </a:r>
            <a:r>
              <a:rPr lang="en-US" altLang="en-US" sz="2400" b="1">
                <a:latin typeface="Times New Roman" panose="02020603050405020304" pitchFamily="18" charset="0"/>
                <a:cs typeface="Times New Roman" panose="02020603050405020304" pitchFamily="18" charset="0"/>
              </a:rPr>
              <a:t>form is submitted</a:t>
            </a:r>
          </a:p>
          <a:p>
            <a:pPr lvl="1" algn="just">
              <a:lnSpc>
                <a:spcPct val="90000"/>
              </a:lnSpc>
            </a:pPr>
            <a:r>
              <a:rPr lang="en-US" altLang="en-US" sz="2400" b="1">
                <a:latin typeface="Times New Roman" panose="02020603050405020304" pitchFamily="18" charset="0"/>
                <a:cs typeface="Times New Roman" panose="02020603050405020304" pitchFamily="18" charset="0"/>
              </a:rPr>
              <a:t>Notes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action</a:t>
            </a:r>
            <a:r>
              <a:rPr lang="en-US" altLang="en-US" sz="2400">
                <a:latin typeface="Times New Roman" panose="02020603050405020304" pitchFamily="18" charset="0"/>
                <a:cs typeface="Times New Roman" panose="02020603050405020304" pitchFamily="18" charset="0"/>
              </a:rPr>
              <a:t> parameter </a:t>
            </a:r>
            <a:r>
              <a:rPr lang="en-US" altLang="en-US" sz="2400" b="1">
                <a:latin typeface="Times New Roman" panose="02020603050405020304" pitchFamily="18" charset="0"/>
                <a:cs typeface="Times New Roman" panose="02020603050405020304" pitchFamily="18" charset="0"/>
              </a:rPr>
              <a:t>obeys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rules</a:t>
            </a:r>
          </a:p>
          <a:p>
            <a:pPr lvl="2" algn="just">
              <a:lnSpc>
                <a:spcPct val="90000"/>
              </a:lnSpc>
            </a:pPr>
            <a:r>
              <a:rPr lang="en-US" altLang="en-US" sz="2000" b="1">
                <a:latin typeface="Times New Roman" panose="02020603050405020304" pitchFamily="18" charset="0"/>
                <a:cs typeface="Times New Roman" panose="02020603050405020304" pitchFamily="18" charset="0"/>
              </a:rPr>
              <a:t>action=“targetServlet”:</a:t>
            </a:r>
            <a:r>
              <a:rPr lang="en-US" altLang="en-US" sz="2000">
                <a:latin typeface="Times New Roman" panose="02020603050405020304" pitchFamily="18" charset="0"/>
                <a:cs typeface="Times New Roman" panose="02020603050405020304" pitchFamily="18" charset="0"/>
              </a:rPr>
              <a:t> the browser will </a:t>
            </a:r>
            <a:r>
              <a:rPr lang="en-US" altLang="en-US" sz="2000" b="1">
                <a:latin typeface="Times New Roman" panose="02020603050405020304" pitchFamily="18" charset="0"/>
                <a:cs typeface="Times New Roman" panose="02020603050405020304" pitchFamily="18" charset="0"/>
              </a:rPr>
              <a:t>assume</a:t>
            </a:r>
            <a:r>
              <a:rPr lang="en-US" altLang="en-US" sz="2000">
                <a:latin typeface="Times New Roman" panose="02020603050405020304" pitchFamily="18" charset="0"/>
                <a:cs typeface="Times New Roman" panose="02020603050405020304" pitchFamily="18" charset="0"/>
              </a:rPr>
              <a:t> that targetServlet resides in the </a:t>
            </a:r>
            <a:r>
              <a:rPr lang="en-US" altLang="en-US" sz="2000" b="1">
                <a:latin typeface="Times New Roman" panose="02020603050405020304" pitchFamily="18" charset="0"/>
                <a:cs typeface="Times New Roman" panose="02020603050405020304" pitchFamily="18" charset="0"/>
              </a:rPr>
              <a:t>same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place the default page</a:t>
            </a:r>
            <a:r>
              <a:rPr lang="en-US" altLang="en-US" sz="2000">
                <a:latin typeface="Times New Roman" panose="02020603050405020304" pitchFamily="18" charset="0"/>
                <a:cs typeface="Times New Roman" panose="02020603050405020304" pitchFamily="18" charset="0"/>
              </a:rPr>
              <a:t> as index.jsp or index.html</a:t>
            </a:r>
          </a:p>
          <a:p>
            <a:pPr lvl="2" algn="just">
              <a:lnSpc>
                <a:spcPct val="90000"/>
              </a:lnSpc>
            </a:pPr>
            <a:r>
              <a:rPr lang="en-US" altLang="en-US" sz="2000" b="1">
                <a:latin typeface="Times New Roman" panose="02020603050405020304" pitchFamily="18" charset="0"/>
                <a:cs typeface="Times New Roman" panose="02020603050405020304" pitchFamily="18" charset="0"/>
              </a:rPr>
              <a:t>action=“/targetServlet”:</a:t>
            </a:r>
            <a:r>
              <a:rPr lang="en-US" altLang="en-US" sz="2000">
                <a:latin typeface="Times New Roman" panose="02020603050405020304" pitchFamily="18" charset="0"/>
                <a:cs typeface="Times New Roman" panose="02020603050405020304" pitchFamily="18" charset="0"/>
              </a:rPr>
              <a:t> the browser will </a:t>
            </a:r>
            <a:r>
              <a:rPr lang="en-US" altLang="en-US" sz="2000" b="1">
                <a:latin typeface="Times New Roman" panose="02020603050405020304" pitchFamily="18" charset="0"/>
                <a:cs typeface="Times New Roman" panose="02020603050405020304" pitchFamily="18" charset="0"/>
              </a:rPr>
              <a:t>asume</a:t>
            </a:r>
            <a:r>
              <a:rPr lang="en-US" altLang="en-US" sz="2000">
                <a:latin typeface="Times New Roman" panose="02020603050405020304" pitchFamily="18" charset="0"/>
                <a:cs typeface="Times New Roman" panose="02020603050405020304" pitchFamily="18" charset="0"/>
              </a:rPr>
              <a:t> the the </a:t>
            </a:r>
            <a:r>
              <a:rPr lang="en-US" altLang="en-US" sz="2000" b="1">
                <a:latin typeface="Times New Roman" panose="02020603050405020304" pitchFamily="18" charset="0"/>
                <a:cs typeface="Times New Roman" panose="02020603050405020304" pitchFamily="18" charset="0"/>
              </a:rPr>
              <a:t>path</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at</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root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location</a:t>
            </a:r>
            <a:r>
              <a:rPr lang="en-US" altLang="en-US" sz="2000">
                <a:latin typeface="Times New Roman" panose="02020603050405020304" pitchFamily="18" charset="0"/>
                <a:cs typeface="Times New Roman" panose="02020603050405020304" pitchFamily="18" charset="0"/>
              </a:rPr>
              <a:t> for specified host (</a:t>
            </a:r>
            <a:r>
              <a:rPr lang="en-US" altLang="en-US" sz="2000">
                <a:latin typeface="Times New Roman" panose="02020603050405020304" pitchFamily="18" charset="0"/>
                <a:cs typeface="Times New Roman" panose="02020603050405020304" pitchFamily="18" charset="0"/>
                <a:hlinkClick r:id="rId3"/>
              </a:rPr>
              <a:t>http://host:port</a:t>
            </a:r>
            <a:r>
              <a:rPr lang="en-US" altLang="en-US" sz="2000">
                <a:latin typeface="Times New Roman" panose="02020603050405020304" pitchFamily="18" charset="0"/>
                <a:cs typeface="Times New Roman" panose="02020603050405020304" pitchFamily="18" charset="0"/>
              </a:rPr>
              <a:t>). </a:t>
            </a:r>
          </a:p>
          <a:p>
            <a:pPr lvl="3" algn="just">
              <a:lnSpc>
                <a:spcPct val="90000"/>
              </a:lnSpc>
            </a:pPr>
            <a:r>
              <a:rPr lang="en-US" altLang="en-US" b="1">
                <a:latin typeface="Times New Roman" panose="02020603050405020304" pitchFamily="18" charset="0"/>
                <a:cs typeface="Times New Roman" panose="02020603050405020304" pitchFamily="18" charset="0"/>
              </a:rPr>
              <a:t>Ex</a:t>
            </a:r>
            <a:r>
              <a:rPr lang="en-US"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hlinkClick r:id="rId4"/>
              </a:rPr>
              <a:t>http://localhost:8086/targetServlet</a:t>
            </a:r>
            <a:r>
              <a:rPr lang="en-US" altLang="en-US">
                <a:latin typeface="Times New Roman" panose="02020603050405020304" pitchFamily="18" charset="0"/>
                <a:cs typeface="Times New Roman" panose="02020603050405020304" pitchFamily="18" charset="0"/>
              </a:rPr>
              <a:t> </a:t>
            </a:r>
          </a:p>
          <a:p>
            <a:pPr lvl="2" algn="just">
              <a:lnSpc>
                <a:spcPct val="90000"/>
              </a:lnSpc>
            </a:pPr>
            <a:r>
              <a:rPr lang="en-US" altLang="en-US" sz="2000" b="1">
                <a:latin typeface="Times New Roman" panose="02020603050405020304" pitchFamily="18" charset="0"/>
                <a:cs typeface="Times New Roman" panose="02020603050405020304" pitchFamily="18" charset="0"/>
              </a:rPr>
              <a:t>action=“target?queryString”</a:t>
            </a:r>
            <a:r>
              <a:rPr lang="en-US" altLang="en-US" sz="2000">
                <a:latin typeface="Times New Roman" panose="02020603050405020304" pitchFamily="18" charset="0"/>
                <a:cs typeface="Times New Roman" panose="02020603050405020304" pitchFamily="18" charset="0"/>
              </a:rPr>
              <a:t>:the request </a:t>
            </a:r>
            <a:r>
              <a:rPr lang="en-US" altLang="en-US" sz="2000" b="1">
                <a:latin typeface="Times New Roman" panose="02020603050405020304" pitchFamily="18" charset="0"/>
                <a:cs typeface="Times New Roman" panose="02020603050405020304" pitchFamily="18" charset="0"/>
              </a:rPr>
              <a:t>send the data in queryString </a:t>
            </a:r>
            <a:r>
              <a:rPr lang="en-US" altLang="en-US" sz="2000">
                <a:latin typeface="Times New Roman" panose="02020603050405020304" pitchFamily="18" charset="0"/>
                <a:cs typeface="Times New Roman" panose="02020603050405020304" pitchFamily="18" charset="0"/>
              </a:rPr>
              <a:t>to the URL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504950" y="74613"/>
            <a:ext cx="7639050" cy="1065212"/>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Form Parameters </a:t>
            </a:r>
            <a:br>
              <a:rPr lang="en-US" altLang="en-US"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Input Tag</a:t>
            </a:r>
          </a:p>
        </p:txBody>
      </p:sp>
      <p:sp>
        <p:nvSpPr>
          <p:cNvPr id="30723" name="Rectangle 3"/>
          <p:cNvSpPr>
            <a:spLocks noGrp="1"/>
          </p:cNvSpPr>
          <p:nvPr>
            <p:ph type="body" idx="4294967295"/>
          </p:nvPr>
        </p:nvSpPr>
        <p:spPr>
          <a:xfrm>
            <a:off x="0" y="1073150"/>
            <a:ext cx="9144000" cy="5464175"/>
          </a:xfrm>
        </p:spPr>
        <p:txBody>
          <a:bodyPr/>
          <a:lstStyle/>
          <a:p>
            <a:pPr algn="just">
              <a:lnSpc>
                <a:spcPct val="80000"/>
              </a:lnSpc>
            </a:pPr>
            <a:r>
              <a:rPr lang="en-US" altLang="en-US" sz="2000">
                <a:latin typeface="Times New Roman" panose="02020603050405020304" pitchFamily="18" charset="0"/>
                <a:cs typeface="Times New Roman" panose="02020603050405020304" pitchFamily="18" charset="0"/>
              </a:rPr>
              <a:t>Is used to input data</a:t>
            </a:r>
          </a:p>
          <a:p>
            <a:pPr algn="just">
              <a:lnSpc>
                <a:spcPct val="80000"/>
              </a:lnSpc>
            </a:pPr>
            <a:r>
              <a:rPr lang="en-US" altLang="en-US" sz="2000" b="1">
                <a:latin typeface="Times New Roman" panose="02020603050405020304" pitchFamily="18" charset="0"/>
                <a:cs typeface="Times New Roman" panose="02020603050405020304" pitchFamily="18" charset="0"/>
              </a:rPr>
              <a:t>Syntax</a:t>
            </a:r>
            <a:r>
              <a:rPr lang="en-US" altLang="en-US" sz="2000">
                <a:latin typeface="Times New Roman" panose="02020603050405020304" pitchFamily="18" charset="0"/>
                <a:cs typeface="Times New Roman" panose="02020603050405020304" pitchFamily="18" charset="0"/>
              </a:rPr>
              <a:t>: </a:t>
            </a:r>
            <a:r>
              <a:rPr lang="en-US" altLang="en-US" sz="2000" b="1">
                <a:solidFill>
                  <a:srgbClr val="FF3300"/>
                </a:solidFill>
                <a:latin typeface="Times New Roman" panose="02020603050405020304" pitchFamily="18" charset="0"/>
                <a:cs typeface="Times New Roman" panose="02020603050405020304" pitchFamily="18" charset="0"/>
              </a:rPr>
              <a:t>&lt;input type=“…” [value=“…” name=“…”] /&gt;</a:t>
            </a:r>
          </a:p>
          <a:p>
            <a:pPr lvl="1" algn="just">
              <a:lnSpc>
                <a:spcPct val="80000"/>
              </a:lnSpc>
            </a:pPr>
            <a:r>
              <a:rPr lang="en-US" altLang="en-US" sz="2000" b="1">
                <a:latin typeface="Times New Roman" panose="02020603050405020304" pitchFamily="18" charset="0"/>
                <a:cs typeface="Times New Roman" panose="02020603050405020304" pitchFamily="18" charset="0"/>
              </a:rPr>
              <a:t>type</a:t>
            </a:r>
            <a:r>
              <a:rPr lang="en-US" altLang="en-US" sz="2000">
                <a:latin typeface="Times New Roman" panose="02020603050405020304" pitchFamily="18" charset="0"/>
                <a:cs typeface="Times New Roman" panose="02020603050405020304" pitchFamily="18" charset="0"/>
              </a:rPr>
              <a:t> attribute</a:t>
            </a:r>
          </a:p>
          <a:p>
            <a:pPr lvl="2" algn="just">
              <a:lnSpc>
                <a:spcPct val="80000"/>
              </a:lnSpc>
            </a:pPr>
            <a:r>
              <a:rPr lang="en-US" altLang="en-US" sz="2000">
                <a:latin typeface="Times New Roman" panose="02020603050405020304" pitchFamily="18" charset="0"/>
                <a:cs typeface="Times New Roman" panose="02020603050405020304" pitchFamily="18" charset="0"/>
              </a:rPr>
              <a:t>Dedicates to holding a single line of text (</a:t>
            </a:r>
            <a:r>
              <a:rPr lang="en-US" altLang="en-US" sz="2000" b="1">
                <a:latin typeface="Times New Roman" panose="02020603050405020304" pitchFamily="18" charset="0"/>
                <a:cs typeface="Times New Roman" panose="02020603050405020304" pitchFamily="18" charset="0"/>
              </a:rPr>
              <a:t>text</a:t>
            </a:r>
            <a:r>
              <a:rPr lang="en-US" altLang="en-US" sz="2000">
                <a:latin typeface="Times New Roman" panose="02020603050405020304" pitchFamily="18" charset="0"/>
                <a:cs typeface="Times New Roman" panose="02020603050405020304" pitchFamily="18" charset="0"/>
              </a:rPr>
              <a:t>). </a:t>
            </a:r>
          </a:p>
          <a:p>
            <a:pPr lvl="3" algn="just">
              <a:lnSpc>
                <a:spcPct val="8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size</a:t>
            </a:r>
            <a:r>
              <a:rPr lang="en-US" altLang="en-US" sz="1600">
                <a:latin typeface="Times New Roman" panose="02020603050405020304" pitchFamily="18" charset="0"/>
                <a:cs typeface="Times New Roman" panose="02020603050405020304" pitchFamily="18" charset="0"/>
              </a:rPr>
              <a:t> attribute specifies the width of text field in characters</a:t>
            </a:r>
          </a:p>
          <a:p>
            <a:pPr lvl="3" algn="just">
              <a:lnSpc>
                <a:spcPct val="8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maxlength</a:t>
            </a:r>
            <a:r>
              <a:rPr lang="en-US" altLang="en-US" sz="1600">
                <a:latin typeface="Times New Roman" panose="02020603050405020304" pitchFamily="18" charset="0"/>
                <a:cs typeface="Times New Roman" panose="02020603050405020304" pitchFamily="18" charset="0"/>
              </a:rPr>
              <a:t> attribute controls the maximum number of characters that a user can type into the text field</a:t>
            </a:r>
          </a:p>
          <a:p>
            <a:pPr lvl="2" algn="just">
              <a:lnSpc>
                <a:spcPct val="80000"/>
              </a:lnSpc>
            </a:pPr>
            <a:r>
              <a:rPr lang="en-US" altLang="en-US" sz="2000">
                <a:latin typeface="Times New Roman" panose="02020603050405020304" pitchFamily="18" charset="0"/>
                <a:cs typeface="Times New Roman" panose="02020603050405020304" pitchFamily="18" charset="0"/>
              </a:rPr>
              <a:t>A browser should mask the character typed in by the user (</a:t>
            </a:r>
            <a:r>
              <a:rPr lang="en-US" altLang="en-US" sz="2000" b="1">
                <a:latin typeface="Times New Roman" panose="02020603050405020304" pitchFamily="18" charset="0"/>
                <a:cs typeface="Times New Roman" panose="02020603050405020304" pitchFamily="18" charset="0"/>
              </a:rPr>
              <a:t>password</a:t>
            </a:r>
            <a:r>
              <a:rPr lang="en-US" altLang="en-US" sz="2000">
                <a:latin typeface="Times New Roman" panose="02020603050405020304" pitchFamily="18" charset="0"/>
                <a:cs typeface="Times New Roman" panose="02020603050405020304" pitchFamily="18" charset="0"/>
              </a:rPr>
              <a:t>)</a:t>
            </a:r>
          </a:p>
          <a:p>
            <a:pPr lvl="2" algn="just">
              <a:lnSpc>
                <a:spcPct val="80000"/>
              </a:lnSpc>
            </a:pPr>
            <a:r>
              <a:rPr lang="en-US" altLang="en-US" sz="2000">
                <a:latin typeface="Times New Roman" panose="02020603050405020304" pitchFamily="18" charset="0"/>
                <a:cs typeface="Times New Roman" panose="02020603050405020304" pitchFamily="18" charset="0"/>
              </a:rPr>
              <a:t>Being a hidden field – is invisible (</a:t>
            </a:r>
            <a:r>
              <a:rPr lang="en-US" altLang="en-US" sz="2000" b="1">
                <a:latin typeface="Times New Roman" panose="02020603050405020304" pitchFamily="18" charset="0"/>
                <a:cs typeface="Times New Roman" panose="02020603050405020304" pitchFamily="18" charset="0"/>
              </a:rPr>
              <a:t>hidden</a:t>
            </a:r>
            <a:r>
              <a:rPr lang="en-US" altLang="en-US" sz="2000">
                <a:latin typeface="Times New Roman" panose="02020603050405020304" pitchFamily="18" charset="0"/>
                <a:cs typeface="Times New Roman" panose="02020603050405020304" pitchFamily="18" charset="0"/>
              </a:rPr>
              <a:t>)</a:t>
            </a:r>
          </a:p>
          <a:p>
            <a:pPr lvl="2" algn="just">
              <a:lnSpc>
                <a:spcPct val="80000"/>
              </a:lnSpc>
            </a:pPr>
            <a:r>
              <a:rPr lang="en-US" altLang="en-US" sz="2000">
                <a:latin typeface="Times New Roman" panose="02020603050405020304" pitchFamily="18" charset="0"/>
                <a:cs typeface="Times New Roman" panose="02020603050405020304" pitchFamily="18" charset="0"/>
              </a:rPr>
              <a:t>Put one or more small boxes that can be clicked to tick or check the corresponding value denote (</a:t>
            </a:r>
            <a:r>
              <a:rPr lang="en-US" altLang="en-US" sz="2000" b="1">
                <a:latin typeface="Times New Roman" panose="02020603050405020304" pitchFamily="18" charset="0"/>
                <a:cs typeface="Times New Roman" panose="02020603050405020304" pitchFamily="18" charset="0"/>
              </a:rPr>
              <a:t>checkbox</a:t>
            </a:r>
            <a:r>
              <a:rPr lang="en-US" altLang="en-US" sz="2000">
                <a:latin typeface="Times New Roman" panose="02020603050405020304" pitchFamily="18" charset="0"/>
                <a:cs typeface="Times New Roman" panose="02020603050405020304" pitchFamily="18" charset="0"/>
              </a:rPr>
              <a:t>)</a:t>
            </a:r>
          </a:p>
          <a:p>
            <a:pPr lvl="3" algn="just">
              <a:lnSpc>
                <a:spcPct val="80000"/>
              </a:lnSpc>
            </a:pPr>
            <a:r>
              <a:rPr lang="en-US" altLang="en-US" sz="1600" b="1">
                <a:latin typeface="Times New Roman" panose="02020603050405020304" pitchFamily="18" charset="0"/>
                <a:cs typeface="Times New Roman" panose="02020603050405020304" pitchFamily="18" charset="0"/>
              </a:rPr>
              <a:t>checked=“checked”</a:t>
            </a:r>
            <a:r>
              <a:rPr lang="en-US" altLang="en-US" sz="1600">
                <a:latin typeface="Times New Roman" panose="02020603050405020304" pitchFamily="18" charset="0"/>
                <a:cs typeface="Times New Roman" panose="02020603050405020304" pitchFamily="18" charset="0"/>
              </a:rPr>
              <a:t> sets up the checkbox as already selected</a:t>
            </a:r>
          </a:p>
          <a:p>
            <a:pPr lvl="2" algn="just">
              <a:lnSpc>
                <a:spcPct val="80000"/>
              </a:lnSpc>
            </a:pPr>
            <a:r>
              <a:rPr lang="en-US" altLang="en-US" sz="2000">
                <a:latin typeface="Times New Roman" panose="02020603050405020304" pitchFamily="18" charset="0"/>
                <a:cs typeface="Times New Roman" panose="02020603050405020304" pitchFamily="18" charset="0"/>
              </a:rPr>
              <a:t>The choice made is mutual exclusive (</a:t>
            </a:r>
            <a:r>
              <a:rPr lang="en-US" altLang="en-US" sz="2000" b="1">
                <a:latin typeface="Times New Roman" panose="02020603050405020304" pitchFamily="18" charset="0"/>
                <a:cs typeface="Times New Roman" panose="02020603050405020304" pitchFamily="18" charset="0"/>
              </a:rPr>
              <a:t>radio</a:t>
            </a:r>
            <a:r>
              <a:rPr lang="en-US" altLang="en-US" sz="2000">
                <a:latin typeface="Times New Roman" panose="02020603050405020304" pitchFamily="18" charset="0"/>
                <a:cs typeface="Times New Roman" panose="02020603050405020304" pitchFamily="18" charset="0"/>
              </a:rPr>
              <a:t>)</a:t>
            </a:r>
          </a:p>
          <a:p>
            <a:pPr lvl="3" algn="just">
              <a:lnSpc>
                <a:spcPct val="8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name attribute is crucial </a:t>
            </a:r>
            <a:r>
              <a:rPr lang="en-US" altLang="en-US" sz="1600">
                <a:latin typeface="Times New Roman" panose="02020603050405020304" pitchFamily="18" charset="0"/>
                <a:cs typeface="Times New Roman" panose="02020603050405020304" pitchFamily="18" charset="0"/>
              </a:rPr>
              <a:t>to tying together a group of radio buttons</a:t>
            </a:r>
          </a:p>
          <a:p>
            <a:pPr lvl="2" algn="just">
              <a:lnSpc>
                <a:spcPct val="80000"/>
              </a:lnSpc>
            </a:pPr>
            <a:r>
              <a:rPr lang="en-US" altLang="en-US" sz="2000" b="1">
                <a:latin typeface="Times New Roman" panose="02020603050405020304" pitchFamily="18" charset="0"/>
                <a:cs typeface="Times New Roman" panose="02020603050405020304" pitchFamily="18" charset="0"/>
              </a:rPr>
              <a:t>Send the form</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data</a:t>
            </a:r>
            <a:r>
              <a:rPr lang="en-US" altLang="en-US" sz="2000">
                <a:latin typeface="Times New Roman" panose="02020603050405020304" pitchFamily="18" charset="0"/>
                <a:cs typeface="Times New Roman" panose="02020603050405020304" pitchFamily="18" charset="0"/>
              </a:rPr>
              <a:t> to the URL designated by the action attribute (</a:t>
            </a:r>
            <a:r>
              <a:rPr lang="en-US" altLang="en-US" sz="2000" b="1">
                <a:latin typeface="Times New Roman" panose="02020603050405020304" pitchFamily="18" charset="0"/>
                <a:cs typeface="Times New Roman" panose="02020603050405020304" pitchFamily="18" charset="0"/>
              </a:rPr>
              <a:t>submit</a:t>
            </a:r>
            <a:r>
              <a:rPr lang="en-US" altLang="en-US" sz="2000">
                <a:latin typeface="Times New Roman" panose="02020603050405020304" pitchFamily="18" charset="0"/>
                <a:cs typeface="Times New Roman" panose="02020603050405020304" pitchFamily="18" charset="0"/>
              </a:rPr>
              <a:t>)</a:t>
            </a:r>
          </a:p>
          <a:p>
            <a:pPr lvl="2" algn="just">
              <a:lnSpc>
                <a:spcPct val="80000"/>
              </a:lnSpc>
            </a:pPr>
            <a:r>
              <a:rPr lang="en-US" altLang="en-US" sz="2000">
                <a:latin typeface="Times New Roman" panose="02020603050405020304" pitchFamily="18" charset="0"/>
                <a:cs typeface="Times New Roman" panose="02020603050405020304" pitchFamily="18" charset="0"/>
              </a:rPr>
              <a:t>A request to the client browser to </a:t>
            </a:r>
            <a:r>
              <a:rPr lang="en-US" altLang="en-US" sz="2000" b="1">
                <a:latin typeface="Times New Roman" panose="02020603050405020304" pitchFamily="18" charset="0"/>
                <a:cs typeface="Times New Roman" panose="02020603050405020304" pitchFamily="18" charset="0"/>
              </a:rPr>
              <a:t>reset all the values</a:t>
            </a:r>
            <a:r>
              <a:rPr lang="en-US" altLang="en-US" sz="2000">
                <a:latin typeface="Times New Roman" panose="02020603050405020304" pitchFamily="18" charset="0"/>
                <a:cs typeface="Times New Roman" panose="02020603050405020304" pitchFamily="18" charset="0"/>
              </a:rPr>
              <a:t> within the form (</a:t>
            </a:r>
            <a:r>
              <a:rPr lang="en-US" altLang="en-US" sz="2000" b="1">
                <a:latin typeface="Times New Roman" panose="02020603050405020304" pitchFamily="18" charset="0"/>
                <a:cs typeface="Times New Roman" panose="02020603050405020304" pitchFamily="18" charset="0"/>
              </a:rPr>
              <a:t>reset</a:t>
            </a:r>
            <a:r>
              <a:rPr lang="en-US" altLang="en-US" sz="2000">
                <a:latin typeface="Times New Roman" panose="02020603050405020304" pitchFamily="18" charset="0"/>
                <a:cs typeface="Times New Roman" panose="02020603050405020304" pitchFamily="18" charset="0"/>
              </a:rPr>
              <a:t>)</a:t>
            </a:r>
          </a:p>
          <a:p>
            <a:pPr lvl="2" algn="just">
              <a:lnSpc>
                <a:spcPct val="80000"/>
              </a:lnSpc>
            </a:pPr>
            <a:r>
              <a:rPr lang="en-US" altLang="en-US" sz="2000">
                <a:latin typeface="Times New Roman" panose="02020603050405020304" pitchFamily="18" charset="0"/>
                <a:cs typeface="Times New Roman" panose="02020603050405020304" pitchFamily="18" charset="0"/>
              </a:rPr>
              <a:t>Defining the “</a:t>
            </a:r>
            <a:r>
              <a:rPr lang="en-US" altLang="en-US" sz="2000" b="1">
                <a:latin typeface="Times New Roman" panose="02020603050405020304" pitchFamily="18" charset="0"/>
                <a:cs typeface="Times New Roman" panose="02020603050405020304" pitchFamily="18" charset="0"/>
              </a:rPr>
              <a:t>custom button</a:t>
            </a:r>
            <a:r>
              <a:rPr lang="en-US" altLang="en-US" sz="2000">
                <a:latin typeface="Times New Roman" panose="02020603050405020304" pitchFamily="18" charset="0"/>
                <a:cs typeface="Times New Roman" panose="02020603050405020304" pitchFamily="18" charset="0"/>
              </a:rPr>
              <a:t>” which is </a:t>
            </a:r>
            <a:r>
              <a:rPr lang="en-US" altLang="en-US" sz="2000" b="1">
                <a:latin typeface="Times New Roman" panose="02020603050405020304" pitchFamily="18" charset="0"/>
                <a:cs typeface="Times New Roman" panose="02020603050405020304" pitchFamily="18" charset="0"/>
              </a:rPr>
              <a:t>connected</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some soft of script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button</a:t>
            </a:r>
            <a:r>
              <a:rPr lang="en-US" altLang="en-US" sz="2000">
                <a:latin typeface="Times New Roman" panose="02020603050405020304" pitchFamily="18" charset="0"/>
                <a:cs typeface="Times New Roman" panose="02020603050405020304" pitchFamily="18" charset="0"/>
              </a:rPr>
              <a:t>)</a:t>
            </a:r>
          </a:p>
          <a:p>
            <a:pPr lvl="1" algn="just">
              <a:lnSpc>
                <a:spcPct val="80000"/>
              </a:lnSpc>
            </a:pPr>
            <a:r>
              <a:rPr lang="en-US" altLang="en-US" sz="2000" b="1">
                <a:latin typeface="Times New Roman" panose="02020603050405020304" pitchFamily="18" charset="0"/>
                <a:cs typeface="Times New Roman" panose="02020603050405020304" pitchFamily="18" charset="0"/>
              </a:rPr>
              <a:t>name</a:t>
            </a:r>
            <a:r>
              <a:rPr lang="en-US" altLang="en-US" sz="2000">
                <a:latin typeface="Times New Roman" panose="02020603050405020304" pitchFamily="18" charset="0"/>
                <a:cs typeface="Times New Roman" panose="02020603050405020304" pitchFamily="18" charset="0"/>
              </a:rPr>
              <a:t> attribute supplies the </a:t>
            </a:r>
            <a:r>
              <a:rPr lang="en-US" altLang="en-US" sz="2000" b="1">
                <a:latin typeface="Times New Roman" panose="02020603050405020304" pitchFamily="18" charset="0"/>
                <a:cs typeface="Times New Roman" panose="02020603050405020304" pitchFamily="18" charset="0"/>
              </a:rPr>
              <a:t>parameter name</a:t>
            </a:r>
          </a:p>
          <a:p>
            <a:pPr lvl="1" algn="just">
              <a:lnSpc>
                <a:spcPct val="80000"/>
              </a:lnSpc>
            </a:pPr>
            <a:r>
              <a:rPr lang="en-US" altLang="en-US" sz="2000" b="1">
                <a:latin typeface="Times New Roman" panose="02020603050405020304" pitchFamily="18" charset="0"/>
                <a:cs typeface="Times New Roman" panose="02020603050405020304" pitchFamily="18" charset="0"/>
              </a:rPr>
              <a:t>value</a:t>
            </a:r>
            <a:r>
              <a:rPr lang="en-US" altLang="en-US" sz="2000">
                <a:latin typeface="Times New Roman" panose="02020603050405020304" pitchFamily="18" charset="0"/>
                <a:cs typeface="Times New Roman" panose="02020603050405020304" pitchFamily="18" charset="0"/>
              </a:rPr>
              <a:t> attribute supplies the </a:t>
            </a:r>
            <a:r>
              <a:rPr lang="en-US" altLang="en-US" sz="2000" b="1">
                <a:latin typeface="Times New Roman" panose="02020603050405020304" pitchFamily="18" charset="0"/>
                <a:cs typeface="Times New Roman" panose="02020603050405020304" pitchFamily="18" charset="0"/>
              </a:rPr>
              <a:t>parameter 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1504950" y="0"/>
            <a:ext cx="7639050" cy="1169988"/>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Form Parameters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Select &amp; Text Area Tag</a:t>
            </a:r>
          </a:p>
        </p:txBody>
      </p:sp>
      <p:sp>
        <p:nvSpPr>
          <p:cNvPr id="32771" name="Rectangle 3"/>
          <p:cNvSpPr>
            <a:spLocks noGrp="1"/>
          </p:cNvSpPr>
          <p:nvPr>
            <p:ph type="body" idx="4294967295"/>
          </p:nvPr>
        </p:nvSpPr>
        <p:spPr>
          <a:xfrm>
            <a:off x="0" y="1052513"/>
            <a:ext cx="9144000" cy="5640387"/>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HTML Forms – select tag</a:t>
            </a:r>
          </a:p>
          <a:p>
            <a:pPr lvl="1" algn="just">
              <a:lnSpc>
                <a:spcPct val="80000"/>
              </a:lnSpc>
            </a:pPr>
            <a:r>
              <a:rPr lang="en-US" altLang="en-US" sz="2000">
                <a:latin typeface="Times New Roman" panose="02020603050405020304" pitchFamily="18" charset="0"/>
                <a:cs typeface="Times New Roman" panose="02020603050405020304" pitchFamily="18" charset="0"/>
              </a:rPr>
              <a:t>Sets up a </a:t>
            </a:r>
            <a:r>
              <a:rPr lang="en-US" altLang="en-US" sz="2000" b="1">
                <a:latin typeface="Times New Roman" panose="02020603050405020304" pitchFamily="18" charset="0"/>
                <a:cs typeface="Times New Roman" panose="02020603050405020304" pitchFamily="18" charset="0"/>
              </a:rPr>
              <a:t>list of values to choose</a:t>
            </a:r>
            <a:r>
              <a:rPr lang="en-US" altLang="en-US" sz="2000">
                <a:latin typeface="Times New Roman" panose="02020603050405020304" pitchFamily="18" charset="0"/>
                <a:cs typeface="Times New Roman" panose="02020603050405020304" pitchFamily="18" charset="0"/>
              </a:rPr>
              <a:t> (combo box or pop-up menu, or list box)</a:t>
            </a:r>
          </a:p>
          <a:p>
            <a:pPr lvl="1">
              <a:lnSpc>
                <a:spcPct val="80000"/>
              </a:lnSpc>
            </a:pPr>
            <a:r>
              <a:rPr lang="en-US" altLang="en-US" sz="2000" b="1">
                <a:latin typeface="Times New Roman" panose="02020603050405020304" pitchFamily="18" charset="0"/>
                <a:cs typeface="Times New Roman" panose="02020603050405020304" pitchFamily="18" charset="0"/>
              </a:rPr>
              <a:t>Syntax</a:t>
            </a:r>
            <a:r>
              <a:rPr lang="en-US" altLang="en-US" sz="2000">
                <a:latin typeface="Times New Roman" panose="02020603050405020304" pitchFamily="18" charset="0"/>
                <a:cs typeface="Times New Roman" panose="02020603050405020304" pitchFamily="18" charset="0"/>
              </a:rPr>
              <a:t>: </a:t>
            </a:r>
            <a:r>
              <a:rPr lang="en-US" altLang="en-US" sz="2000" b="1">
                <a:solidFill>
                  <a:srgbClr val="FF3300"/>
                </a:solidFill>
                <a:latin typeface="Times New Roman" panose="02020603050405020304" pitchFamily="18" charset="0"/>
                <a:cs typeface="Times New Roman" panose="02020603050405020304" pitchFamily="18" charset="0"/>
              </a:rPr>
              <a:t>&lt;select name=“…” [size=“…” multiple] &gt;</a:t>
            </a:r>
            <a:br>
              <a:rPr lang="en-US" altLang="en-US" sz="2000" b="1">
                <a:solidFill>
                  <a:srgbClr val="FF3300"/>
                </a:solidFill>
                <a:latin typeface="Times New Roman" panose="02020603050405020304" pitchFamily="18" charset="0"/>
                <a:cs typeface="Times New Roman" panose="02020603050405020304" pitchFamily="18" charset="0"/>
              </a:rPr>
            </a:br>
            <a:r>
              <a:rPr lang="en-US" altLang="en-US" sz="2000" b="1">
                <a:solidFill>
                  <a:srgbClr val="FF3300"/>
                </a:solidFill>
                <a:latin typeface="Times New Roman" panose="02020603050405020304" pitchFamily="18" charset="0"/>
                <a:cs typeface="Times New Roman" panose="02020603050405020304" pitchFamily="18" charset="0"/>
              </a:rPr>
              <a:t>                      &lt;option value=“…” [selected]&gt;…&lt;/option&gt;</a:t>
            </a:r>
            <a:br>
              <a:rPr lang="en-US" altLang="en-US" sz="2000" b="1">
                <a:solidFill>
                  <a:srgbClr val="FF3300"/>
                </a:solidFill>
                <a:latin typeface="Times New Roman" panose="02020603050405020304" pitchFamily="18" charset="0"/>
                <a:cs typeface="Times New Roman" panose="02020603050405020304" pitchFamily="18" charset="0"/>
              </a:rPr>
            </a:br>
            <a:r>
              <a:rPr lang="en-US" altLang="en-US" sz="2000" b="1">
                <a:solidFill>
                  <a:srgbClr val="FF3300"/>
                </a:solidFill>
                <a:latin typeface="Times New Roman" panose="02020603050405020304" pitchFamily="18" charset="0"/>
                <a:cs typeface="Times New Roman" panose="02020603050405020304" pitchFamily="18" charset="0"/>
              </a:rPr>
              <a:t>                      …</a:t>
            </a:r>
            <a:br>
              <a:rPr lang="en-US" altLang="en-US" sz="2000" b="1">
                <a:solidFill>
                  <a:srgbClr val="FF3300"/>
                </a:solidFill>
                <a:latin typeface="Times New Roman" panose="02020603050405020304" pitchFamily="18" charset="0"/>
                <a:cs typeface="Times New Roman" panose="02020603050405020304" pitchFamily="18" charset="0"/>
              </a:rPr>
            </a:br>
            <a:r>
              <a:rPr lang="en-US" altLang="en-US" sz="2000" b="1">
                <a:solidFill>
                  <a:srgbClr val="FF3300"/>
                </a:solidFill>
                <a:latin typeface="Times New Roman" panose="02020603050405020304" pitchFamily="18" charset="0"/>
                <a:cs typeface="Times New Roman" panose="02020603050405020304" pitchFamily="18" charset="0"/>
              </a:rPr>
              <a:t>              &lt;/select&gt;</a:t>
            </a:r>
          </a:p>
          <a:p>
            <a:pPr lvl="2" algn="just">
              <a:lnSpc>
                <a:spcPct val="80000"/>
              </a:lnSpc>
            </a:pPr>
            <a:r>
              <a:rPr lang="en-US" altLang="en-US" sz="1800" b="1">
                <a:latin typeface="Times New Roman" panose="02020603050405020304" pitchFamily="18" charset="0"/>
                <a:cs typeface="Times New Roman" panose="02020603050405020304" pitchFamily="18" charset="0"/>
              </a:rPr>
              <a:t>option</a:t>
            </a:r>
            <a:r>
              <a:rPr lang="en-US" altLang="en-US" sz="1800">
                <a:latin typeface="Times New Roman" panose="02020603050405020304" pitchFamily="18" charset="0"/>
                <a:cs typeface="Times New Roman" panose="02020603050405020304" pitchFamily="18" charset="0"/>
              </a:rPr>
              <a:t> tag</a:t>
            </a:r>
          </a:p>
          <a:p>
            <a:pPr lvl="3" algn="just">
              <a:lnSpc>
                <a:spcPct val="80000"/>
              </a:lnSpc>
            </a:pPr>
            <a:r>
              <a:rPr lang="en-US" altLang="en-US" sz="1600">
                <a:latin typeface="Times New Roman" panose="02020603050405020304" pitchFamily="18" charset="0"/>
                <a:cs typeface="Times New Roman" panose="02020603050405020304" pitchFamily="18" charset="0"/>
              </a:rPr>
              <a:t>The user-visible text goes between opening and closing option tag</a:t>
            </a:r>
          </a:p>
          <a:p>
            <a:pPr lvl="3" algn="just">
              <a:lnSpc>
                <a:spcPct val="80000"/>
              </a:lnSpc>
            </a:pPr>
            <a:r>
              <a:rPr lang="en-US" altLang="en-US" sz="1600">
                <a:latin typeface="Times New Roman" panose="02020603050405020304" pitchFamily="18" charset="0"/>
                <a:cs typeface="Times New Roman" panose="02020603050405020304" pitchFamily="18" charset="0"/>
              </a:rPr>
              <a:t>The value attribute passes the value in the parameter</a:t>
            </a:r>
          </a:p>
          <a:p>
            <a:pPr lvl="2" algn="just">
              <a:lnSpc>
                <a:spcPct val="80000"/>
              </a:lnSpc>
            </a:pPr>
            <a:r>
              <a:rPr lang="en-US" altLang="en-US" sz="1800">
                <a:latin typeface="Times New Roman" panose="02020603050405020304" pitchFamily="18" charset="0"/>
                <a:cs typeface="Times New Roman" panose="02020603050405020304" pitchFamily="18" charset="0"/>
              </a:rPr>
              <a:t>multiple attribute presents the control that can choose more than one</a:t>
            </a:r>
          </a:p>
          <a:p>
            <a:pPr algn="just">
              <a:lnSpc>
                <a:spcPct val="80000"/>
              </a:lnSpc>
            </a:pPr>
            <a:r>
              <a:rPr lang="en-US" altLang="en-US" sz="2400">
                <a:latin typeface="Times New Roman" panose="02020603050405020304" pitchFamily="18" charset="0"/>
                <a:cs typeface="Times New Roman" panose="02020603050405020304" pitchFamily="18" charset="0"/>
              </a:rPr>
              <a:t>HTML Forms – textarea tag</a:t>
            </a:r>
          </a:p>
          <a:p>
            <a:pPr lvl="1" algn="just">
              <a:lnSpc>
                <a:spcPct val="80000"/>
              </a:lnSpc>
            </a:pPr>
            <a:r>
              <a:rPr lang="en-US" altLang="en-US" sz="2000">
                <a:latin typeface="Times New Roman" panose="02020603050405020304" pitchFamily="18" charset="0"/>
                <a:cs typeface="Times New Roman" panose="02020603050405020304" pitchFamily="18" charset="0"/>
              </a:rPr>
              <a:t>Presents </a:t>
            </a:r>
            <a:r>
              <a:rPr lang="en-US" altLang="en-US" sz="2000" b="1">
                <a:latin typeface="Times New Roman" panose="02020603050405020304" pitchFamily="18" charset="0"/>
                <a:cs typeface="Times New Roman" panose="02020603050405020304" pitchFamily="18" charset="0"/>
              </a:rPr>
              <a:t>multiple line of text</a:t>
            </a:r>
          </a:p>
          <a:p>
            <a:pPr lvl="1">
              <a:lnSpc>
                <a:spcPct val="80000"/>
              </a:lnSpc>
            </a:pPr>
            <a:r>
              <a:rPr lang="en-US" altLang="en-US" sz="2000" b="1">
                <a:latin typeface="Times New Roman" panose="02020603050405020304" pitchFamily="18" charset="0"/>
                <a:cs typeface="Times New Roman" panose="02020603050405020304" pitchFamily="18" charset="0"/>
              </a:rPr>
              <a:t>Syntax: </a:t>
            </a:r>
            <a:r>
              <a:rPr lang="en-US" altLang="en-US" sz="2000" b="1">
                <a:solidFill>
                  <a:srgbClr val="FF3300"/>
                </a:solidFill>
                <a:latin typeface="Times New Roman" panose="02020603050405020304" pitchFamily="18" charset="0"/>
                <a:cs typeface="Times New Roman" panose="02020603050405020304" pitchFamily="18" charset="0"/>
              </a:rPr>
              <a:t>&lt;textarea name=“…” rows=“…” cols=“…”&gt;</a:t>
            </a:r>
            <a:br>
              <a:rPr lang="en-US" altLang="en-US" sz="2000" b="1">
                <a:solidFill>
                  <a:srgbClr val="FF3300"/>
                </a:solidFill>
                <a:latin typeface="Times New Roman" panose="02020603050405020304" pitchFamily="18" charset="0"/>
                <a:cs typeface="Times New Roman" panose="02020603050405020304" pitchFamily="18" charset="0"/>
              </a:rPr>
            </a:br>
            <a:r>
              <a:rPr lang="en-US" altLang="en-US" sz="2000" b="1">
                <a:solidFill>
                  <a:srgbClr val="FF3300"/>
                </a:solidFill>
                <a:latin typeface="Times New Roman" panose="02020603050405020304" pitchFamily="18" charset="0"/>
                <a:cs typeface="Times New Roman" panose="02020603050405020304" pitchFamily="18" charset="0"/>
              </a:rPr>
              <a:t>                       …</a:t>
            </a:r>
            <a:br>
              <a:rPr lang="en-US" altLang="en-US" sz="2000" b="1">
                <a:solidFill>
                  <a:srgbClr val="FF3300"/>
                </a:solidFill>
                <a:latin typeface="Times New Roman" panose="02020603050405020304" pitchFamily="18" charset="0"/>
                <a:cs typeface="Times New Roman" panose="02020603050405020304" pitchFamily="18" charset="0"/>
              </a:rPr>
            </a:br>
            <a:r>
              <a:rPr lang="en-US" altLang="en-US" sz="2000" b="1">
                <a:solidFill>
                  <a:srgbClr val="FF3300"/>
                </a:solidFill>
                <a:latin typeface="Times New Roman" panose="02020603050405020304" pitchFamily="18" charset="0"/>
                <a:cs typeface="Times New Roman" panose="02020603050405020304" pitchFamily="18" charset="0"/>
              </a:rPr>
              <a:t>             &lt;/textarea&gt;</a:t>
            </a:r>
          </a:p>
          <a:p>
            <a:pPr lvl="2" algn="just">
              <a:lnSpc>
                <a:spcPct val="80000"/>
              </a:lnSpc>
            </a:pPr>
            <a:r>
              <a:rPr lang="en-US" altLang="en-US" sz="1800">
                <a:latin typeface="Times New Roman" panose="02020603050405020304" pitchFamily="18" charset="0"/>
                <a:cs typeface="Times New Roman" panose="02020603050405020304" pitchFamily="18" charset="0"/>
              </a:rPr>
              <a:t>The text value put in opening and closing tag is passed as the parameter value to server</a:t>
            </a:r>
          </a:p>
          <a:p>
            <a:pPr lvl="2" algn="just">
              <a:lnSpc>
                <a:spcPct val="80000"/>
              </a:lnSpc>
            </a:pPr>
            <a:r>
              <a:rPr lang="en-US" altLang="en-US" sz="1800" b="1">
                <a:latin typeface="Times New Roman" panose="02020603050405020304" pitchFamily="18" charset="0"/>
                <a:cs typeface="Times New Roman" panose="02020603050405020304" pitchFamily="18" charset="0"/>
              </a:rPr>
              <a:t>rows</a:t>
            </a:r>
            <a:r>
              <a:rPr lang="en-US" altLang="en-US" sz="1800">
                <a:latin typeface="Times New Roman" panose="02020603050405020304" pitchFamily="18" charset="0"/>
                <a:cs typeface="Times New Roman" panose="02020603050405020304" pitchFamily="18" charset="0"/>
              </a:rPr>
              <a:t> present the number of visible lines</a:t>
            </a:r>
          </a:p>
          <a:p>
            <a:pPr lvl="2" algn="just">
              <a:lnSpc>
                <a:spcPct val="80000"/>
              </a:lnSpc>
            </a:pPr>
            <a:r>
              <a:rPr lang="en-US" altLang="en-US" sz="1800" b="1">
                <a:latin typeface="Times New Roman" panose="02020603050405020304" pitchFamily="18" charset="0"/>
                <a:cs typeface="Times New Roman" panose="02020603050405020304" pitchFamily="18" charset="0"/>
              </a:rPr>
              <a:t>cols</a:t>
            </a:r>
            <a:r>
              <a:rPr lang="en-US" altLang="en-US" sz="1800">
                <a:latin typeface="Times New Roman" panose="02020603050405020304" pitchFamily="18" charset="0"/>
                <a:cs typeface="Times New Roman" panose="02020603050405020304" pitchFamily="18" charset="0"/>
              </a:rPr>
              <a:t> present the number of characters to displayed across the width of the area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4063"/>
            <a:ext cx="8351838" cy="610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2"/>
          <p:cNvSpPr>
            <a:spLocks noGrp="1"/>
          </p:cNvSpPr>
          <p:nvPr>
            <p:ph type="title" idx="4294967295"/>
          </p:nvPr>
        </p:nvSpPr>
        <p:spPr>
          <a:xfrm>
            <a:off x="914400" y="44450"/>
            <a:ext cx="8229600" cy="97472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Form Parameters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Examples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3" y="825500"/>
            <a:ext cx="4445000" cy="60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p:cNvSpPr>
            <a:spLocks noGrp="1"/>
          </p:cNvSpPr>
          <p:nvPr>
            <p:ph type="title" idx="4294967295"/>
          </p:nvPr>
        </p:nvSpPr>
        <p:spPr>
          <a:xfrm>
            <a:off x="914400" y="42863"/>
            <a:ext cx="8229600" cy="908050"/>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Form Parameters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Examples</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Views </a:t>
            </a:r>
          </a:p>
        </p:txBody>
      </p:sp>
      <p:pic>
        <p:nvPicPr>
          <p:cNvPr id="3891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0" y="1216025"/>
            <a:ext cx="28479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4311650"/>
            <a:ext cx="47339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6225" y="4184650"/>
            <a:ext cx="35718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box(in)">
                                      <p:cBhvr>
                                        <p:cTn id="7" dur="500"/>
                                        <p:tgtEl>
                                          <p:spTgt spid="6153"/>
                                        </p:tgtEl>
                                      </p:cBhvr>
                                    </p:animEffect>
                                  </p:childTnLst>
                                </p:cTn>
                              </p:par>
                              <p:par>
                                <p:cTn id="8" presetID="4" presetClass="entr" presetSubtype="16" fill="hold" nodeType="withEffect">
                                  <p:stCondLst>
                                    <p:cond delay="0"/>
                                  </p:stCondLst>
                                  <p:childTnLst>
                                    <p:set>
                                      <p:cBhvr>
                                        <p:cTn id="9" dur="1" fill="hold">
                                          <p:stCondLst>
                                            <p:cond delay="0"/>
                                          </p:stCondLst>
                                        </p:cTn>
                                        <p:tgtEl>
                                          <p:spTgt spid="6154"/>
                                        </p:tgtEl>
                                        <p:attrNameLst>
                                          <p:attrName>style.visibility</p:attrName>
                                        </p:attrNameLst>
                                      </p:cBhvr>
                                      <p:to>
                                        <p:strVal val="visible"/>
                                      </p:to>
                                    </p:set>
                                    <p:animEffect transition="in" filter="box(in)">
                                      <p:cBhvr>
                                        <p:cTn id="10"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Interactive Server Model</a:t>
            </a:r>
          </a:p>
        </p:txBody>
      </p:sp>
      <p:pic>
        <p:nvPicPr>
          <p:cNvPr id="40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1847850"/>
            <a:ext cx="15176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070350" y="1962150"/>
            <a:ext cx="6492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Cube 8"/>
          <p:cNvSpPr/>
          <p:nvPr/>
        </p:nvSpPr>
        <p:spPr>
          <a:xfrm>
            <a:off x="4705350" y="1579563"/>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40966" name="TextBox 11"/>
          <p:cNvSpPr txBox="1">
            <a:spLocks noChangeArrowheads="1"/>
          </p:cNvSpPr>
          <p:nvPr/>
        </p:nvSpPr>
        <p:spPr bwMode="auto">
          <a:xfrm>
            <a:off x="3524250" y="1252538"/>
            <a:ext cx="1766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2. Send request </a:t>
            </a:r>
          </a:p>
        </p:txBody>
      </p:sp>
      <p:sp>
        <p:nvSpPr>
          <p:cNvPr id="13" name="Can 12"/>
          <p:cNvSpPr/>
          <p:nvPr/>
        </p:nvSpPr>
        <p:spPr>
          <a:xfrm>
            <a:off x="7581900" y="4881563"/>
            <a:ext cx="1296988"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cxnSp>
        <p:nvCxnSpPr>
          <p:cNvPr id="40968" name="Straight Arrow Connector 13"/>
          <p:cNvCxnSpPr>
            <a:cxnSpLocks noChangeShapeType="1"/>
          </p:cNvCxnSpPr>
          <p:nvPr/>
        </p:nvCxnSpPr>
        <p:spPr bwMode="auto">
          <a:xfrm>
            <a:off x="7810500" y="2166938"/>
            <a:ext cx="458788" cy="91757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0969" name="Straight Arrow Connector 15"/>
          <p:cNvCxnSpPr>
            <a:cxnSpLocks noChangeShapeType="1"/>
            <a:stCxn id="35" idx="4"/>
          </p:cNvCxnSpPr>
          <p:nvPr/>
        </p:nvCxnSpPr>
        <p:spPr bwMode="auto">
          <a:xfrm>
            <a:off x="7256463" y="2401888"/>
            <a:ext cx="563562" cy="81597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4576763" y="2668588"/>
            <a:ext cx="1739900" cy="646112"/>
          </a:xfrm>
          <a:prstGeom prst="rect">
            <a:avLst/>
          </a:prstGeom>
          <a:noFill/>
          <a:ln w="9525">
            <a:noFill/>
            <a:miter lim="800000"/>
            <a:headEnd/>
            <a:tailEnd/>
          </a:ln>
        </p:spPr>
        <p:txBody>
          <a:bodyPr>
            <a:spAutoFit/>
          </a:bodyPr>
          <a:lstStyle/>
          <a:p>
            <a:pPr eaLnBrk="1" hangingPunct="1">
              <a:defRPr/>
            </a:pPr>
            <a:r>
              <a:rPr lang="en-US" b="1">
                <a:solidFill>
                  <a:schemeClr val="accent6">
                    <a:lumMod val="75000"/>
                  </a:schemeClr>
                </a:solidFill>
                <a:latin typeface="Times New Roman" pitchFamily="18" charset="0"/>
                <a:cs typeface="Times New Roman" pitchFamily="18" charset="0"/>
              </a:rPr>
              <a:t>5. Response the result page</a:t>
            </a:r>
          </a:p>
        </p:txBody>
      </p:sp>
      <p:cxnSp>
        <p:nvCxnSpPr>
          <p:cNvPr id="23" name="Straight Connector 22"/>
          <p:cNvCxnSpPr/>
          <p:nvPr/>
        </p:nvCxnSpPr>
        <p:spPr>
          <a:xfrm rot="5400000">
            <a:off x="1711325" y="3657601"/>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972" name="TextBox 21"/>
          <p:cNvSpPr txBox="1">
            <a:spLocks noChangeArrowheads="1"/>
          </p:cNvSpPr>
          <p:nvPr/>
        </p:nvSpPr>
        <p:spPr bwMode="auto">
          <a:xfrm>
            <a:off x="2168525" y="5662613"/>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40973" name="TextBox 22"/>
          <p:cNvSpPr txBox="1">
            <a:spLocks noChangeArrowheads="1"/>
          </p:cNvSpPr>
          <p:nvPr/>
        </p:nvSpPr>
        <p:spPr bwMode="auto">
          <a:xfrm>
            <a:off x="6032500" y="5603875"/>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sp>
        <p:nvSpPr>
          <p:cNvPr id="27" name="Smiley Face 26"/>
          <p:cNvSpPr/>
          <p:nvPr/>
        </p:nvSpPr>
        <p:spPr>
          <a:xfrm>
            <a:off x="236538" y="1917700"/>
            <a:ext cx="588962"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8" name="Straight Arrow Connector 27"/>
          <p:cNvCxnSpPr/>
          <p:nvPr/>
        </p:nvCxnSpPr>
        <p:spPr>
          <a:xfrm flipV="1">
            <a:off x="811213" y="2271713"/>
            <a:ext cx="1711325" cy="28575"/>
          </a:xfrm>
          <a:prstGeom prst="straightConnector1">
            <a:avLst/>
          </a:prstGeom>
          <a:ln w="38100">
            <a:solidFill>
              <a:srgbClr val="800080"/>
            </a:solidFill>
            <a:tailEnd type="arrow"/>
          </a:ln>
        </p:spPr>
        <p:style>
          <a:lnRef idx="1">
            <a:schemeClr val="accent1"/>
          </a:lnRef>
          <a:fillRef idx="0">
            <a:schemeClr val="accent1"/>
          </a:fillRef>
          <a:effectRef idx="0">
            <a:schemeClr val="accent1"/>
          </a:effectRef>
          <a:fontRef idx="minor">
            <a:schemeClr val="tx1"/>
          </a:fontRef>
        </p:style>
      </p:cxnSp>
      <p:sp>
        <p:nvSpPr>
          <p:cNvPr id="40976" name="TextBox 28"/>
          <p:cNvSpPr txBox="1">
            <a:spLocks noChangeArrowheads="1"/>
          </p:cNvSpPr>
          <p:nvPr/>
        </p:nvSpPr>
        <p:spPr bwMode="auto">
          <a:xfrm>
            <a:off x="688975" y="2403475"/>
            <a:ext cx="177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Click Login</a:t>
            </a:r>
          </a:p>
        </p:txBody>
      </p:sp>
      <p:sp>
        <p:nvSpPr>
          <p:cNvPr id="40977" name="TextBox 32"/>
          <p:cNvSpPr txBox="1">
            <a:spLocks noChangeArrowheads="1"/>
          </p:cNvSpPr>
          <p:nvPr/>
        </p:nvSpPr>
        <p:spPr bwMode="auto">
          <a:xfrm>
            <a:off x="6354763" y="2549525"/>
            <a:ext cx="2036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3. Check Login</a:t>
            </a:r>
          </a:p>
        </p:txBody>
      </p:sp>
      <p:cxnSp>
        <p:nvCxnSpPr>
          <p:cNvPr id="34" name="Straight Arrow Connector 33"/>
          <p:cNvCxnSpPr/>
          <p:nvPr/>
        </p:nvCxnSpPr>
        <p:spPr>
          <a:xfrm>
            <a:off x="5972175" y="1931988"/>
            <a:ext cx="6492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621463" y="1474788"/>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1"/>
                </a:solidFill>
                <a:latin typeface="Times New Roman" pitchFamily="18" charset="0"/>
                <a:cs typeface="Times New Roman" pitchFamily="18" charset="0"/>
              </a:rPr>
              <a:t>Servlet</a:t>
            </a:r>
            <a:endParaRPr lang="en-US" b="1">
              <a:solidFill>
                <a:schemeClr val="tx1"/>
              </a:solidFill>
              <a:latin typeface="Times New Roman" pitchFamily="18" charset="0"/>
              <a:cs typeface="Times New Roman" pitchFamily="18" charset="0"/>
            </a:endParaRPr>
          </a:p>
        </p:txBody>
      </p:sp>
      <p:cxnSp>
        <p:nvCxnSpPr>
          <p:cNvPr id="36" name="Straight Arrow Connector 35"/>
          <p:cNvCxnSpPr/>
          <p:nvPr/>
        </p:nvCxnSpPr>
        <p:spPr>
          <a:xfrm flipV="1">
            <a:off x="5878513" y="2090738"/>
            <a:ext cx="741362" cy="46037"/>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409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392488"/>
            <a:ext cx="15176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p:cNvCxnSpPr/>
          <p:nvPr/>
        </p:nvCxnSpPr>
        <p:spPr>
          <a:xfrm rot="5400000" flipH="1" flipV="1">
            <a:off x="3658393" y="2494757"/>
            <a:ext cx="1236663" cy="908050"/>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7" idx="4"/>
          </p:cNvCxnSpPr>
          <p:nvPr/>
        </p:nvCxnSpPr>
        <p:spPr>
          <a:xfrm rot="16200000" flipH="1">
            <a:off x="719932" y="2245519"/>
            <a:ext cx="1398587" cy="1774825"/>
          </a:xfrm>
          <a:prstGeom prst="straightConnector1">
            <a:avLst/>
          </a:prstGeom>
          <a:ln w="38100">
            <a:solidFill>
              <a:srgbClr val="80008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34"/>
          <p:cNvSpPr/>
          <p:nvPr/>
        </p:nvSpPr>
        <p:spPr>
          <a:xfrm>
            <a:off x="7634288" y="3097213"/>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DAO</a:t>
            </a:r>
          </a:p>
        </p:txBody>
      </p:sp>
      <p:cxnSp>
        <p:nvCxnSpPr>
          <p:cNvPr id="40985" name="Straight Arrow Connector 13"/>
          <p:cNvCxnSpPr>
            <a:cxnSpLocks noChangeShapeType="1"/>
          </p:cNvCxnSpPr>
          <p:nvPr/>
        </p:nvCxnSpPr>
        <p:spPr bwMode="auto">
          <a:xfrm flipH="1">
            <a:off x="8231188" y="3995738"/>
            <a:ext cx="349250" cy="1046162"/>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0986" name="Straight Arrow Connector 15"/>
          <p:cNvCxnSpPr>
            <a:cxnSpLocks noChangeShapeType="1"/>
          </p:cNvCxnSpPr>
          <p:nvPr/>
        </p:nvCxnSpPr>
        <p:spPr bwMode="auto">
          <a:xfrm>
            <a:off x="7939088" y="3905250"/>
            <a:ext cx="158750" cy="106362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40987" name="TextBox 14"/>
          <p:cNvSpPr txBox="1">
            <a:spLocks noChangeArrowheads="1"/>
          </p:cNvSpPr>
          <p:nvPr/>
        </p:nvSpPr>
        <p:spPr bwMode="auto">
          <a:xfrm>
            <a:off x="7342188" y="4116388"/>
            <a:ext cx="1801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4. Query DB</a:t>
            </a:r>
          </a:p>
        </p:txBody>
      </p:sp>
      <p:sp>
        <p:nvSpPr>
          <p:cNvPr id="30" name="Rectangle 29"/>
          <p:cNvSpPr/>
          <p:nvPr/>
        </p:nvSpPr>
        <p:spPr>
          <a:xfrm>
            <a:off x="2101850" y="1541463"/>
            <a:ext cx="2033588" cy="2921000"/>
          </a:xfrm>
          <a:prstGeom prst="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 name="TextBox 30"/>
          <p:cNvSpPr txBox="1">
            <a:spLocks noChangeArrowheads="1"/>
          </p:cNvSpPr>
          <p:nvPr/>
        </p:nvSpPr>
        <p:spPr bwMode="auto">
          <a:xfrm>
            <a:off x="2192338" y="4519613"/>
            <a:ext cx="1739900" cy="1200150"/>
          </a:xfrm>
          <a:prstGeom prst="rect">
            <a:avLst/>
          </a:prstGeom>
          <a:noFill/>
          <a:ln w="9525">
            <a:noFill/>
            <a:miter lim="800000"/>
            <a:headEnd/>
            <a:tailEnd/>
          </a:ln>
        </p:spPr>
        <p:txBody>
          <a:bodyPr>
            <a:spAutoFit/>
          </a:bodyPr>
          <a:lstStyle/>
          <a:p>
            <a:pPr eaLnBrk="1" hangingPunct="1">
              <a:defRPr/>
            </a:pPr>
            <a:r>
              <a:rPr lang="en-US" b="1">
                <a:solidFill>
                  <a:schemeClr val="accent6">
                    <a:lumMod val="75000"/>
                  </a:schemeClr>
                </a:solidFill>
                <a:latin typeface="Times New Roman" pitchFamily="18" charset="0"/>
                <a:cs typeface="Times New Roman" pitchFamily="18" charset="0"/>
              </a:rPr>
              <a:t>6. Browser displays Welcome page/ invalid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0"/>
            <a:ext cx="8229600" cy="685800"/>
          </a:xfrm>
        </p:spPr>
        <p:txBody>
          <a:bodyPr/>
          <a:lstStyle/>
          <a:p>
            <a:r>
              <a:rPr lang="en-US" altLang="en-US" sz="4000" b="1">
                <a:latin typeface="Times New Roman" panose="02020603050405020304" pitchFamily="18" charset="0"/>
                <a:cs typeface="Times New Roman" panose="02020603050405020304" pitchFamily="18" charset="0"/>
              </a:rPr>
              <a:t>Objectives</a:t>
            </a:r>
          </a:p>
        </p:txBody>
      </p:sp>
      <p:sp>
        <p:nvSpPr>
          <p:cNvPr id="7171" name="Rectangle 3"/>
          <p:cNvSpPr>
            <a:spLocks noGrp="1"/>
          </p:cNvSpPr>
          <p:nvPr>
            <p:ph type="body" idx="1"/>
          </p:nvPr>
        </p:nvSpPr>
        <p:spPr>
          <a:xfrm>
            <a:off x="0" y="846138"/>
            <a:ext cx="9144000" cy="6011862"/>
          </a:xfrm>
        </p:spPr>
        <p:txBody>
          <a:bodyPr/>
          <a:lstStyle/>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How to build the simple web site combining html and servlet?</a:t>
            </a:r>
          </a:p>
          <a:p>
            <a:pPr lvl="1"/>
            <a:r>
              <a:rPr lang="en-US" altLang="en-US">
                <a:latin typeface="Times New Roman" panose="02020603050405020304" pitchFamily="18" charset="0"/>
                <a:cs typeface="Times New Roman" panose="02020603050405020304" pitchFamily="18" charset="0"/>
              </a:rPr>
              <a:t>Http Protocol and Methods </a:t>
            </a:r>
          </a:p>
          <a:p>
            <a:pPr lvl="1"/>
            <a:r>
              <a:rPr lang="en-US" altLang="en-US">
                <a:latin typeface="Times New Roman" panose="02020603050405020304" pitchFamily="18" charset="0"/>
                <a:cs typeface="Times New Roman" panose="02020603050405020304" pitchFamily="18" charset="0"/>
              </a:rPr>
              <a:t>What is Servlet?</a:t>
            </a:r>
          </a:p>
          <a:p>
            <a:pPr lvl="1"/>
            <a:r>
              <a:rPr lang="en-US" altLang="en-US">
                <a:latin typeface="Times New Roman" panose="02020603050405020304" pitchFamily="18" charset="0"/>
                <a:cs typeface="Times New Roman" panose="02020603050405020304" pitchFamily="18" charset="0"/>
              </a:rPr>
              <a:t>Parameters vs. Variables</a:t>
            </a:r>
          </a:p>
          <a:p>
            <a:pPr lvl="1"/>
            <a:r>
              <a:rPr lang="en-US" altLang="en-US">
                <a:latin typeface="Times New Roman" panose="02020603050405020304" pitchFamily="18" charset="0"/>
                <a:cs typeface="Times New Roman" panose="02020603050405020304" pitchFamily="18" charset="0"/>
              </a:rPr>
              <a:t>Servlet Life Cycle</a:t>
            </a:r>
          </a:p>
          <a:p>
            <a:pPr lvl="1" algn="just"/>
            <a:r>
              <a:rPr lang="en-US" altLang="en-US">
                <a:latin typeface="Times New Roman" panose="02020603050405020304" pitchFamily="18" charset="0"/>
                <a:cs typeface="Times New Roman" panose="02020603050405020304" pitchFamily="18" charset="0"/>
              </a:rPr>
              <a:t>Break down structure component in building web application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914400" y="0"/>
            <a:ext cx="8229600" cy="1195388"/>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HTTP Protocols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Overview</a:t>
            </a:r>
            <a:endParaRPr lang="en-US" altLang="en-US" b="1">
              <a:latin typeface="Times New Roman" panose="02020603050405020304" pitchFamily="18" charset="0"/>
              <a:cs typeface="Times New Roman" panose="02020603050405020304" pitchFamily="18" charset="0"/>
            </a:endParaRPr>
          </a:p>
        </p:txBody>
      </p:sp>
      <p:sp>
        <p:nvSpPr>
          <p:cNvPr id="9219" name="Rectangle 3"/>
          <p:cNvSpPr>
            <a:spLocks noGrp="1"/>
          </p:cNvSpPr>
          <p:nvPr>
            <p:ph type="body" idx="4294967295"/>
          </p:nvPr>
        </p:nvSpPr>
        <p:spPr>
          <a:xfrm>
            <a:off x="265113" y="5140325"/>
            <a:ext cx="8878887" cy="1511300"/>
          </a:xfrm>
        </p:spPr>
        <p:txBody>
          <a:bodyPr/>
          <a:lstStyle/>
          <a:p>
            <a:pPr algn="just" eaLnBrk="1" hangingPunct="1">
              <a:lnSpc>
                <a:spcPct val="90000"/>
              </a:lnSpc>
            </a:pPr>
            <a:r>
              <a:rPr lang="en-US" altLang="en-US" sz="2800" b="1">
                <a:latin typeface="Times New Roman" panose="02020603050405020304" pitchFamily="18" charset="0"/>
              </a:rPr>
              <a:t>Request – Response</a:t>
            </a:r>
            <a:r>
              <a:rPr lang="en-US" altLang="en-US" sz="2800">
                <a:latin typeface="Times New Roman" panose="02020603050405020304" pitchFamily="18" charset="0"/>
              </a:rPr>
              <a:t> pairs</a:t>
            </a:r>
          </a:p>
          <a:p>
            <a:pPr algn="just" eaLnBrk="1" hangingPunct="1">
              <a:lnSpc>
                <a:spcPct val="90000"/>
              </a:lnSpc>
            </a:pPr>
            <a:r>
              <a:rPr lang="en-US" altLang="en-US" sz="2800" b="1">
                <a:latin typeface="Times New Roman" panose="02020603050405020304" pitchFamily="18" charset="0"/>
              </a:rPr>
              <a:t>Stateless</a:t>
            </a:r>
          </a:p>
          <a:p>
            <a:pPr algn="just" eaLnBrk="1" hangingPunct="1">
              <a:lnSpc>
                <a:spcPct val="90000"/>
              </a:lnSpc>
            </a:pPr>
            <a:r>
              <a:rPr lang="en-US" altLang="en-US" sz="2800">
                <a:latin typeface="Times New Roman" panose="02020603050405020304" pitchFamily="18" charset="0"/>
              </a:rPr>
              <a:t>Port </a:t>
            </a:r>
            <a:r>
              <a:rPr lang="en-US" altLang="en-US" sz="2800" b="1">
                <a:latin typeface="Times New Roman" panose="02020603050405020304" pitchFamily="18" charset="0"/>
              </a:rPr>
              <a:t>80</a:t>
            </a:r>
            <a:r>
              <a:rPr lang="en-US" altLang="en-US" sz="2800">
                <a:latin typeface="Times New Roman" panose="02020603050405020304" pitchFamily="18" charset="0"/>
              </a:rPr>
              <a:t> is default</a:t>
            </a:r>
          </a:p>
        </p:txBody>
      </p:sp>
      <p:graphicFrame>
        <p:nvGraphicFramePr>
          <p:cNvPr id="85002" name="Object 10"/>
          <p:cNvGraphicFramePr>
            <a:graphicFrameLocks noChangeAspect="1"/>
          </p:cNvGraphicFramePr>
          <p:nvPr/>
        </p:nvGraphicFramePr>
        <p:xfrm>
          <a:off x="455613" y="1511300"/>
          <a:ext cx="2447925" cy="1835150"/>
        </p:xfrm>
        <a:graphic>
          <a:graphicData uri="http://schemas.openxmlformats.org/presentationml/2006/ole">
            <mc:AlternateContent xmlns:mc="http://schemas.openxmlformats.org/markup-compatibility/2006">
              <mc:Choice xmlns:v="urn:schemas-microsoft-com:vml" Requires="v">
                <p:oleObj name="Photo Editor Photo" r:id="rId3" imgW="7621064" imgH="5714286" progId="MSPhotoEd.3">
                  <p:embed/>
                </p:oleObj>
              </mc:Choice>
              <mc:Fallback>
                <p:oleObj name="Photo Editor Photo" r:id="rId3" imgW="7621064" imgH="5714286" progId="MSPhotoEd.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1511300"/>
                        <a:ext cx="2447925"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5003" name="Picture 11" descr="Comp0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9175" y="1366838"/>
            <a:ext cx="13747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4" name="Text Box 12"/>
          <p:cNvSpPr txBox="1">
            <a:spLocks noChangeArrowheads="1"/>
          </p:cNvSpPr>
          <p:nvPr/>
        </p:nvSpPr>
        <p:spPr bwMode="auto">
          <a:xfrm>
            <a:off x="7153275" y="3814763"/>
            <a:ext cx="1800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vi-VN" altLang="en-US" sz="1800" b="1">
                <a:latin typeface="Times New Roman" panose="02020603050405020304" pitchFamily="18" charset="0"/>
                <a:cs typeface="Arial" panose="020B0604020202020204" pitchFamily="34" charset="0"/>
              </a:rPr>
              <a:t>192.168.54.3:80</a:t>
            </a:r>
          </a:p>
        </p:txBody>
      </p:sp>
      <p:sp>
        <p:nvSpPr>
          <p:cNvPr id="85005" name="Text Box 13"/>
          <p:cNvSpPr txBox="1">
            <a:spLocks noChangeArrowheads="1"/>
          </p:cNvSpPr>
          <p:nvPr/>
        </p:nvSpPr>
        <p:spPr bwMode="auto">
          <a:xfrm>
            <a:off x="239713" y="3527425"/>
            <a:ext cx="3529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vi-VN" altLang="en-US" sz="1800" b="1">
                <a:latin typeface="Times New Roman" panose="02020603050405020304" pitchFamily="18" charset="0"/>
                <a:cs typeface="Arial" panose="020B0604020202020204" pitchFamily="34" charset="0"/>
              </a:rPr>
              <a:t>http://microsoft.com/index.html</a:t>
            </a:r>
          </a:p>
        </p:txBody>
      </p:sp>
      <p:sp>
        <p:nvSpPr>
          <p:cNvPr id="85006" name="AutoShape 14"/>
          <p:cNvSpPr>
            <a:spLocks noChangeArrowheads="1"/>
          </p:cNvSpPr>
          <p:nvPr/>
        </p:nvSpPr>
        <p:spPr bwMode="auto">
          <a:xfrm>
            <a:off x="3048000" y="1655763"/>
            <a:ext cx="4321175" cy="358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vi-VN" altLang="en-US" sz="1800">
                <a:latin typeface="Times New Roman" panose="02020603050405020304" pitchFamily="18" charset="0"/>
                <a:cs typeface="Arial" panose="020B0604020202020204" pitchFamily="34" charset="0"/>
              </a:rPr>
              <a:t>Connect</a:t>
            </a:r>
          </a:p>
        </p:txBody>
      </p:sp>
      <p:sp>
        <p:nvSpPr>
          <p:cNvPr id="85007" name="Text Box 15"/>
          <p:cNvSpPr txBox="1">
            <a:spLocks noChangeArrowheads="1"/>
          </p:cNvSpPr>
          <p:nvPr/>
        </p:nvSpPr>
        <p:spPr bwMode="auto">
          <a:xfrm>
            <a:off x="1679575" y="1006475"/>
            <a:ext cx="6048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vi-VN" altLang="en-US" sz="1800" b="1">
                <a:latin typeface="Times New Roman" panose="02020603050405020304" pitchFamily="18" charset="0"/>
                <a:cs typeface="Arial" panose="020B0604020202020204" pitchFamily="34" charset="0"/>
              </a:rPr>
              <a:t>1. Convert </a:t>
            </a:r>
            <a:r>
              <a:rPr lang="vi-VN" altLang="en-US" sz="1800" b="1">
                <a:latin typeface="Times New Roman" panose="02020603050405020304" pitchFamily="18" charset="0"/>
                <a:cs typeface="Arial" panose="020B0604020202020204" pitchFamily="34" charset="0"/>
                <a:hlinkClick r:id="rId6"/>
              </a:rPr>
              <a:t>http://microsoft.com/</a:t>
            </a:r>
            <a:r>
              <a:rPr lang="vi-VN" altLang="en-US" sz="1800" b="1">
                <a:latin typeface="Times New Roman" panose="02020603050405020304" pitchFamily="18" charset="0"/>
                <a:cs typeface="Arial" panose="020B0604020202020204" pitchFamily="34" charset="0"/>
              </a:rPr>
              <a:t> to 192.168.54.3:80</a:t>
            </a:r>
          </a:p>
        </p:txBody>
      </p:sp>
      <p:grpSp>
        <p:nvGrpSpPr>
          <p:cNvPr id="2" name="Group 16"/>
          <p:cNvGrpSpPr>
            <a:grpSpLocks/>
          </p:cNvGrpSpPr>
          <p:nvPr/>
        </p:nvGrpSpPr>
        <p:grpSpPr bwMode="auto">
          <a:xfrm>
            <a:off x="2111375" y="2087563"/>
            <a:ext cx="6048375" cy="431800"/>
            <a:chOff x="1292" y="1752"/>
            <a:chExt cx="3810" cy="272"/>
          </a:xfrm>
        </p:grpSpPr>
        <p:sp>
          <p:nvSpPr>
            <p:cNvPr id="43024" name="Text Box 17"/>
            <p:cNvSpPr txBox="1">
              <a:spLocks noChangeArrowheads="1"/>
            </p:cNvSpPr>
            <p:nvPr/>
          </p:nvSpPr>
          <p:spPr bwMode="auto">
            <a:xfrm>
              <a:off x="1292" y="1752"/>
              <a:ext cx="3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vi-VN" altLang="en-US" sz="1800" b="1">
                  <a:latin typeface="Times New Roman" panose="02020603050405020304" pitchFamily="18" charset="0"/>
                  <a:cs typeface="Arial" panose="020B0604020202020204" pitchFamily="34" charset="0"/>
                </a:rPr>
                <a:t>2. Send a </a:t>
              </a:r>
              <a:r>
                <a:rPr lang="vi-VN" altLang="en-US" sz="1800">
                  <a:solidFill>
                    <a:srgbClr val="FF0000"/>
                  </a:solidFill>
                  <a:latin typeface="Times New Roman" panose="02020603050405020304" pitchFamily="18" charset="0"/>
                  <a:cs typeface="Arial" panose="020B0604020202020204" pitchFamily="34" charset="0"/>
                </a:rPr>
                <a:t>request</a:t>
              </a:r>
              <a:r>
                <a:rPr lang="vi-VN" altLang="en-US" sz="1800" b="1">
                  <a:latin typeface="Times New Roman" panose="02020603050405020304" pitchFamily="18" charset="0"/>
                  <a:cs typeface="Arial" panose="020B0604020202020204" pitchFamily="34" charset="0"/>
                </a:rPr>
                <a:t> to Web Server (index.html)</a:t>
              </a:r>
            </a:p>
          </p:txBody>
        </p:sp>
        <p:sp>
          <p:nvSpPr>
            <p:cNvPr id="43025" name="Line 18"/>
            <p:cNvSpPr>
              <a:spLocks noChangeShapeType="1"/>
            </p:cNvSpPr>
            <p:nvPr/>
          </p:nvSpPr>
          <p:spPr bwMode="auto">
            <a:xfrm>
              <a:off x="1791" y="2024"/>
              <a:ext cx="2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5011" name="Text Box 19"/>
          <p:cNvSpPr txBox="1">
            <a:spLocks noChangeArrowheads="1"/>
          </p:cNvSpPr>
          <p:nvPr/>
        </p:nvSpPr>
        <p:spPr bwMode="auto">
          <a:xfrm>
            <a:off x="6650038" y="4014788"/>
            <a:ext cx="2303462"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vi-VN" altLang="en-US" sz="1800" b="1">
                <a:latin typeface="Times New Roman" panose="02020603050405020304" pitchFamily="18" charset="0"/>
                <a:cs typeface="Arial" panose="020B0604020202020204" pitchFamily="34" charset="0"/>
              </a:rPr>
              <a:t>3. Web Server processes a request</a:t>
            </a:r>
            <a:r>
              <a:rPr lang="en-US" altLang="en-US" sz="1800" b="1">
                <a:latin typeface="Times New Roman" panose="02020603050405020304" pitchFamily="18" charset="0"/>
                <a:cs typeface="Arial" panose="020B0604020202020204" pitchFamily="34" charset="0"/>
              </a:rPr>
              <a:t> (connecting DB, calculating, call service …)</a:t>
            </a:r>
            <a:endParaRPr lang="vi-VN" altLang="en-US" sz="1800" b="1">
              <a:latin typeface="Times New Roman" panose="02020603050405020304" pitchFamily="18" charset="0"/>
              <a:cs typeface="Arial" panose="020B0604020202020204" pitchFamily="34" charset="0"/>
            </a:endParaRPr>
          </a:p>
        </p:txBody>
      </p:sp>
      <p:grpSp>
        <p:nvGrpSpPr>
          <p:cNvPr id="3" name="Group 20"/>
          <p:cNvGrpSpPr>
            <a:grpSpLocks/>
          </p:cNvGrpSpPr>
          <p:nvPr/>
        </p:nvGrpSpPr>
        <p:grpSpPr bwMode="auto">
          <a:xfrm>
            <a:off x="2111375" y="2519363"/>
            <a:ext cx="6048375" cy="431800"/>
            <a:chOff x="1292" y="2024"/>
            <a:chExt cx="3810" cy="272"/>
          </a:xfrm>
        </p:grpSpPr>
        <p:sp>
          <p:nvSpPr>
            <p:cNvPr id="43022" name="Text Box 21"/>
            <p:cNvSpPr txBox="1">
              <a:spLocks noChangeArrowheads="1"/>
            </p:cNvSpPr>
            <p:nvPr/>
          </p:nvSpPr>
          <p:spPr bwMode="auto">
            <a:xfrm>
              <a:off x="1292" y="2024"/>
              <a:ext cx="3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vi-VN" altLang="en-US" sz="1800" b="1">
                  <a:latin typeface="Times New Roman" panose="02020603050405020304" pitchFamily="18" charset="0"/>
                  <a:cs typeface="Arial" panose="020B0604020202020204" pitchFamily="34" charset="0"/>
                </a:rPr>
                <a:t>4. The result is </a:t>
              </a:r>
              <a:r>
                <a:rPr lang="vi-VN" altLang="en-US" sz="1800">
                  <a:solidFill>
                    <a:srgbClr val="FF0000"/>
                  </a:solidFill>
                  <a:latin typeface="Times New Roman" panose="02020603050405020304" pitchFamily="18" charset="0"/>
                  <a:cs typeface="Arial" panose="020B0604020202020204" pitchFamily="34" charset="0"/>
                </a:rPr>
                <a:t>responsed</a:t>
              </a:r>
              <a:r>
                <a:rPr lang="vi-VN" altLang="en-US" sz="1800" b="1">
                  <a:latin typeface="Times New Roman" panose="02020603050405020304" pitchFamily="18" charset="0"/>
                  <a:cs typeface="Arial" panose="020B0604020202020204" pitchFamily="34" charset="0"/>
                </a:rPr>
                <a:t> to Browser</a:t>
              </a:r>
            </a:p>
          </p:txBody>
        </p:sp>
        <p:sp>
          <p:nvSpPr>
            <p:cNvPr id="43023" name="Line 22"/>
            <p:cNvSpPr>
              <a:spLocks noChangeShapeType="1"/>
            </p:cNvSpPr>
            <p:nvPr/>
          </p:nvSpPr>
          <p:spPr bwMode="auto">
            <a:xfrm>
              <a:off x="1791" y="2296"/>
              <a:ext cx="281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85015" name="Text Box 23"/>
          <p:cNvSpPr txBox="1">
            <a:spLocks noChangeArrowheads="1"/>
          </p:cNvSpPr>
          <p:nvPr/>
        </p:nvSpPr>
        <p:spPr bwMode="auto">
          <a:xfrm>
            <a:off x="455613" y="3959225"/>
            <a:ext cx="25923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vi-VN" altLang="en-US" sz="1800" b="1">
                <a:latin typeface="Times New Roman" panose="02020603050405020304" pitchFamily="18" charset="0"/>
                <a:cs typeface="Arial" panose="020B0604020202020204" pitchFamily="34" charset="0"/>
              </a:rPr>
              <a:t>5. Web Browser views the result which contains a markup language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5003"/>
                                        </p:tgtEl>
                                        <p:attrNameLst>
                                          <p:attrName>style.visibility</p:attrName>
                                        </p:attrNameLst>
                                      </p:cBhvr>
                                      <p:to>
                                        <p:strVal val="visible"/>
                                      </p:to>
                                    </p:set>
                                    <p:animEffect transition="in" filter="box(in)">
                                      <p:cBhvr>
                                        <p:cTn id="7" dur="500"/>
                                        <p:tgtEl>
                                          <p:spTgt spid="85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85004"/>
                                        </p:tgtEl>
                                        <p:attrNameLst>
                                          <p:attrName>style.visibility</p:attrName>
                                        </p:attrNameLst>
                                      </p:cBhvr>
                                      <p:to>
                                        <p:strVal val="visible"/>
                                      </p:to>
                                    </p:set>
                                    <p:animEffect transition="in" filter="fade">
                                      <p:cBhvr>
                                        <p:cTn id="12" dur="1000"/>
                                        <p:tgtEl>
                                          <p:spTgt spid="85004"/>
                                        </p:tgtEl>
                                      </p:cBhvr>
                                    </p:animEffect>
                                    <p:anim calcmode="lin" valueType="num">
                                      <p:cBhvr>
                                        <p:cTn id="13" dur="1000" fill="hold"/>
                                        <p:tgtEl>
                                          <p:spTgt spid="85004"/>
                                        </p:tgtEl>
                                        <p:attrNameLst>
                                          <p:attrName>ppt_x</p:attrName>
                                        </p:attrNameLst>
                                      </p:cBhvr>
                                      <p:tavLst>
                                        <p:tav tm="0">
                                          <p:val>
                                            <p:strVal val="#ppt_x"/>
                                          </p:val>
                                        </p:tav>
                                        <p:tav tm="100000">
                                          <p:val>
                                            <p:strVal val="#ppt_x"/>
                                          </p:val>
                                        </p:tav>
                                      </p:tavLst>
                                    </p:anim>
                                    <p:anim calcmode="lin" valueType="num">
                                      <p:cBhvr>
                                        <p:cTn id="14" dur="1000" fill="hold"/>
                                        <p:tgtEl>
                                          <p:spTgt spid="8500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85002"/>
                                        </p:tgtEl>
                                        <p:attrNameLst>
                                          <p:attrName>style.visibility</p:attrName>
                                        </p:attrNameLst>
                                      </p:cBhvr>
                                      <p:to>
                                        <p:strVal val="visible"/>
                                      </p:to>
                                    </p:set>
                                    <p:animEffect transition="in" filter="checkerboard(across)">
                                      <p:cBhvr>
                                        <p:cTn id="19" dur="500"/>
                                        <p:tgtEl>
                                          <p:spTgt spid="8500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85005"/>
                                        </p:tgtEl>
                                        <p:attrNameLst>
                                          <p:attrName>style.visibility</p:attrName>
                                        </p:attrNameLst>
                                      </p:cBhvr>
                                      <p:to>
                                        <p:strVal val="visible"/>
                                      </p:to>
                                    </p:set>
                                    <p:animEffect transition="in" filter="fade">
                                      <p:cBhvr>
                                        <p:cTn id="24" dur="1000"/>
                                        <p:tgtEl>
                                          <p:spTgt spid="85005"/>
                                        </p:tgtEl>
                                      </p:cBhvr>
                                    </p:animEffect>
                                    <p:anim calcmode="lin" valueType="num">
                                      <p:cBhvr>
                                        <p:cTn id="25" dur="1000" fill="hold"/>
                                        <p:tgtEl>
                                          <p:spTgt spid="85005"/>
                                        </p:tgtEl>
                                        <p:attrNameLst>
                                          <p:attrName>ppt_x</p:attrName>
                                        </p:attrNameLst>
                                      </p:cBhvr>
                                      <p:tavLst>
                                        <p:tav tm="0">
                                          <p:val>
                                            <p:strVal val="#ppt_x"/>
                                          </p:val>
                                        </p:tav>
                                        <p:tav tm="100000">
                                          <p:val>
                                            <p:strVal val="#ppt_x"/>
                                          </p:val>
                                        </p:tav>
                                      </p:tavLst>
                                    </p:anim>
                                    <p:anim calcmode="lin" valueType="num">
                                      <p:cBhvr>
                                        <p:cTn id="26" dur="1000" fill="hold"/>
                                        <p:tgtEl>
                                          <p:spTgt spid="85005"/>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85007"/>
                                        </p:tgtEl>
                                        <p:attrNameLst>
                                          <p:attrName>style.visibility</p:attrName>
                                        </p:attrNameLst>
                                      </p:cBhvr>
                                      <p:to>
                                        <p:strVal val="visible"/>
                                      </p:to>
                                    </p:set>
                                    <p:animEffect transition="in" filter="fade">
                                      <p:cBhvr>
                                        <p:cTn id="31" dur="1000"/>
                                        <p:tgtEl>
                                          <p:spTgt spid="85007"/>
                                        </p:tgtEl>
                                      </p:cBhvr>
                                    </p:animEffect>
                                    <p:anim calcmode="lin" valueType="num">
                                      <p:cBhvr>
                                        <p:cTn id="32" dur="1000" fill="hold"/>
                                        <p:tgtEl>
                                          <p:spTgt spid="85007"/>
                                        </p:tgtEl>
                                        <p:attrNameLst>
                                          <p:attrName>ppt_x</p:attrName>
                                        </p:attrNameLst>
                                      </p:cBhvr>
                                      <p:tavLst>
                                        <p:tav tm="0">
                                          <p:val>
                                            <p:strVal val="#ppt_x"/>
                                          </p:val>
                                        </p:tav>
                                        <p:tav tm="100000">
                                          <p:val>
                                            <p:strVal val="#ppt_x"/>
                                          </p:val>
                                        </p:tav>
                                      </p:tavLst>
                                    </p:anim>
                                    <p:anim calcmode="lin" valueType="num">
                                      <p:cBhvr>
                                        <p:cTn id="33" dur="1000" fill="hold"/>
                                        <p:tgtEl>
                                          <p:spTgt spid="85007"/>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85006"/>
                                        </p:tgtEl>
                                        <p:attrNameLst>
                                          <p:attrName>style.visibility</p:attrName>
                                        </p:attrNameLst>
                                      </p:cBhvr>
                                      <p:to>
                                        <p:strVal val="visible"/>
                                      </p:to>
                                    </p:set>
                                    <p:anim calcmode="lin" valueType="num">
                                      <p:cBhvr>
                                        <p:cTn id="38" dur="1000" fill="hold"/>
                                        <p:tgtEl>
                                          <p:spTgt spid="85006"/>
                                        </p:tgtEl>
                                        <p:attrNameLst>
                                          <p:attrName>ppt_x</p:attrName>
                                        </p:attrNameLst>
                                      </p:cBhvr>
                                      <p:tavLst>
                                        <p:tav tm="0">
                                          <p:val>
                                            <p:strVal val="#ppt_x-.2"/>
                                          </p:val>
                                        </p:tav>
                                        <p:tav tm="100000">
                                          <p:val>
                                            <p:strVal val="#ppt_x"/>
                                          </p:val>
                                        </p:tav>
                                      </p:tavLst>
                                    </p:anim>
                                    <p:anim calcmode="lin" valueType="num">
                                      <p:cBhvr>
                                        <p:cTn id="39" dur="1000" fill="hold"/>
                                        <p:tgtEl>
                                          <p:spTgt spid="85006"/>
                                        </p:tgtEl>
                                        <p:attrNameLst>
                                          <p:attrName>ppt_y</p:attrName>
                                        </p:attrNameLst>
                                      </p:cBhvr>
                                      <p:tavLst>
                                        <p:tav tm="0">
                                          <p:val>
                                            <p:strVal val="#ppt_y"/>
                                          </p:val>
                                        </p:tav>
                                        <p:tav tm="100000">
                                          <p:val>
                                            <p:strVal val="#ppt_y"/>
                                          </p:val>
                                        </p:tav>
                                      </p:tavLst>
                                    </p:anim>
                                    <p:animEffect transition="in" filter="wipe(right)" prLst="gradientSize: 0.1">
                                      <p:cBhvr>
                                        <p:cTn id="40" dur="1000"/>
                                        <p:tgtEl>
                                          <p:spTgt spid="850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1000" fill="hold"/>
                                        <p:tgtEl>
                                          <p:spTgt spid="2"/>
                                        </p:tgtEl>
                                        <p:attrNameLst>
                                          <p:attrName>ppt_x</p:attrName>
                                        </p:attrNameLst>
                                      </p:cBhvr>
                                      <p:tavLst>
                                        <p:tav tm="0">
                                          <p:val>
                                            <p:strVal val="#ppt_x-.2"/>
                                          </p:val>
                                        </p:tav>
                                        <p:tav tm="100000">
                                          <p:val>
                                            <p:strVal val="#ppt_x"/>
                                          </p:val>
                                        </p:tav>
                                      </p:tavLst>
                                    </p:anim>
                                    <p:anim calcmode="lin" valueType="num">
                                      <p:cBhvr>
                                        <p:cTn id="46"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47" dur="10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85011"/>
                                        </p:tgtEl>
                                        <p:attrNameLst>
                                          <p:attrName>style.visibility</p:attrName>
                                        </p:attrNameLst>
                                      </p:cBhvr>
                                      <p:to>
                                        <p:strVal val="visible"/>
                                      </p:to>
                                    </p:set>
                                    <p:animEffect transition="in" filter="fade">
                                      <p:cBhvr>
                                        <p:cTn id="52" dur="1000"/>
                                        <p:tgtEl>
                                          <p:spTgt spid="85011"/>
                                        </p:tgtEl>
                                      </p:cBhvr>
                                    </p:animEffect>
                                    <p:anim calcmode="lin" valueType="num">
                                      <p:cBhvr>
                                        <p:cTn id="53" dur="1000" fill="hold"/>
                                        <p:tgtEl>
                                          <p:spTgt spid="85011"/>
                                        </p:tgtEl>
                                        <p:attrNameLst>
                                          <p:attrName>ppt_x</p:attrName>
                                        </p:attrNameLst>
                                      </p:cBhvr>
                                      <p:tavLst>
                                        <p:tav tm="0">
                                          <p:val>
                                            <p:strVal val="#ppt_x"/>
                                          </p:val>
                                        </p:tav>
                                        <p:tav tm="100000">
                                          <p:val>
                                            <p:strVal val="#ppt_x"/>
                                          </p:val>
                                        </p:tav>
                                      </p:tavLst>
                                    </p:anim>
                                    <p:anim calcmode="lin" valueType="num">
                                      <p:cBhvr>
                                        <p:cTn id="54" dur="1000" fill="hold"/>
                                        <p:tgtEl>
                                          <p:spTgt spid="85011"/>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12"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strips(downLeft)">
                                      <p:cBhvr>
                                        <p:cTn id="59" dur="500"/>
                                        <p:tgtEl>
                                          <p:spTgt spid="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85015"/>
                                        </p:tgtEl>
                                        <p:attrNameLst>
                                          <p:attrName>style.visibility</p:attrName>
                                        </p:attrNameLst>
                                      </p:cBhvr>
                                      <p:to>
                                        <p:strVal val="visible"/>
                                      </p:to>
                                    </p:set>
                                    <p:animEffect transition="in" filter="fade">
                                      <p:cBhvr>
                                        <p:cTn id="64" dur="1000"/>
                                        <p:tgtEl>
                                          <p:spTgt spid="85015"/>
                                        </p:tgtEl>
                                      </p:cBhvr>
                                    </p:animEffect>
                                    <p:anim calcmode="lin" valueType="num">
                                      <p:cBhvr>
                                        <p:cTn id="65" dur="1000" fill="hold"/>
                                        <p:tgtEl>
                                          <p:spTgt spid="85015"/>
                                        </p:tgtEl>
                                        <p:attrNameLst>
                                          <p:attrName>ppt_x</p:attrName>
                                        </p:attrNameLst>
                                      </p:cBhvr>
                                      <p:tavLst>
                                        <p:tav tm="0">
                                          <p:val>
                                            <p:strVal val="#ppt_x"/>
                                          </p:val>
                                        </p:tav>
                                        <p:tav tm="100000">
                                          <p:val>
                                            <p:strVal val="#ppt_x"/>
                                          </p:val>
                                        </p:tav>
                                      </p:tavLst>
                                    </p:anim>
                                    <p:anim calcmode="lin" valueType="num">
                                      <p:cBhvr>
                                        <p:cTn id="66" dur="1000" fill="hold"/>
                                        <p:tgtEl>
                                          <p:spTgt spid="85015"/>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9219">
                                            <p:txEl>
                                              <p:pRg st="0" end="0"/>
                                            </p:txEl>
                                          </p:spTgt>
                                        </p:tgtEl>
                                        <p:attrNameLst>
                                          <p:attrName>style.visibility</p:attrName>
                                        </p:attrNameLst>
                                      </p:cBhvr>
                                      <p:to>
                                        <p:strVal val="visible"/>
                                      </p:to>
                                    </p:set>
                                    <p:animEffect transition="in" filter="box(in)">
                                      <p:cBhvr>
                                        <p:cTn id="71" dur="500"/>
                                        <p:tgtEl>
                                          <p:spTgt spid="9219">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9219">
                                            <p:txEl>
                                              <p:pRg st="1" end="1"/>
                                            </p:txEl>
                                          </p:spTgt>
                                        </p:tgtEl>
                                        <p:attrNameLst>
                                          <p:attrName>style.visibility</p:attrName>
                                        </p:attrNameLst>
                                      </p:cBhvr>
                                      <p:to>
                                        <p:strVal val="visible"/>
                                      </p:to>
                                    </p:set>
                                    <p:animEffect transition="in" filter="box(in)">
                                      <p:cBhvr>
                                        <p:cTn id="76" dur="500"/>
                                        <p:tgtEl>
                                          <p:spTgt spid="9219">
                                            <p:txEl>
                                              <p:pRg st="1" end="1"/>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9219">
                                            <p:txEl>
                                              <p:pRg st="2" end="2"/>
                                            </p:txEl>
                                          </p:spTgt>
                                        </p:tgtEl>
                                        <p:attrNameLst>
                                          <p:attrName>style.visibility</p:attrName>
                                        </p:attrNameLst>
                                      </p:cBhvr>
                                      <p:to>
                                        <p:strVal val="visible"/>
                                      </p:to>
                                    </p:set>
                                    <p:animEffect transition="in" filter="box(in)">
                                      <p:cBhvr>
                                        <p:cTn id="81"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85004" grpId="0"/>
      <p:bldP spid="85005" grpId="0"/>
      <p:bldP spid="85006" grpId="0" animBg="1"/>
      <p:bldP spid="85007" grpId="0"/>
      <p:bldP spid="85011" grpId="0"/>
      <p:bldP spid="850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914400" y="0"/>
            <a:ext cx="8229600" cy="110807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Requests</a:t>
            </a:r>
            <a:r>
              <a:rPr lang="en-US" altLang="en-US">
                <a:latin typeface="Times New Roman" panose="02020603050405020304" pitchFamily="18" charset="0"/>
                <a:cs typeface="Times New Roman" panose="02020603050405020304" pitchFamily="18" charset="0"/>
              </a:rPr>
              <a:t> </a:t>
            </a:r>
          </a:p>
        </p:txBody>
      </p:sp>
      <p:pic>
        <p:nvPicPr>
          <p:cNvPr id="4505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63" y="2627313"/>
            <a:ext cx="53340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8"/>
          <p:cNvSpPr txBox="1">
            <a:spLocks noChangeArrowheads="1"/>
          </p:cNvSpPr>
          <p:nvPr/>
        </p:nvSpPr>
        <p:spPr bwMode="auto">
          <a:xfrm>
            <a:off x="4294188" y="3830638"/>
            <a:ext cx="258127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1600" b="1">
                <a:solidFill>
                  <a:srgbClr val="3366FF"/>
                </a:solidFill>
                <a:latin typeface="Times New Roman" panose="02020603050405020304" pitchFamily="18" charset="0"/>
                <a:cs typeface="Arial" panose="020B0604020202020204" pitchFamily="34" charset="0"/>
              </a:rPr>
              <a:t>A carriage return/ line feed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914400" y="0"/>
            <a:ext cx="8229600" cy="110807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Requests</a:t>
            </a:r>
            <a:r>
              <a:rPr lang="en-US" altLang="en-US">
                <a:latin typeface="Times New Roman" panose="02020603050405020304" pitchFamily="18" charset="0"/>
                <a:cs typeface="Times New Roman" panose="02020603050405020304" pitchFamily="18" charset="0"/>
              </a:rPr>
              <a:t> </a:t>
            </a:r>
          </a:p>
        </p:txBody>
      </p:sp>
      <p:pic>
        <p:nvPicPr>
          <p:cNvPr id="4505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63" y="2627313"/>
            <a:ext cx="53340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Text Box 5"/>
          <p:cNvSpPr txBox="1">
            <a:spLocks noChangeArrowheads="1"/>
          </p:cNvSpPr>
          <p:nvPr/>
        </p:nvSpPr>
        <p:spPr bwMode="auto">
          <a:xfrm>
            <a:off x="1012825" y="1217613"/>
            <a:ext cx="7799388" cy="168751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70000"/>
              </a:lnSpc>
              <a:spcBef>
                <a:spcPct val="50000"/>
              </a:spcBef>
              <a:buFontTx/>
              <a:buChar char="•"/>
              <a:defRPr/>
            </a:pPr>
            <a:r>
              <a:rPr lang="en-US" altLang="en-US" sz="2400" b="1">
                <a:solidFill>
                  <a:srgbClr val="3366FF"/>
                </a:solidFill>
                <a:latin typeface="Times New Roman" panose="02020603050405020304" pitchFamily="18" charset="0"/>
                <a:cs typeface="Arial" panose="020B0604020202020204" pitchFamily="34" charset="0"/>
              </a:rPr>
              <a:t>The HTTP method</a:t>
            </a:r>
          </a:p>
          <a:p>
            <a:pPr algn="just" eaLnBrk="1" hangingPunct="1">
              <a:lnSpc>
                <a:spcPct val="70000"/>
              </a:lnSpc>
              <a:spcBef>
                <a:spcPct val="50000"/>
              </a:spcBef>
              <a:buFontTx/>
              <a:buChar char="•"/>
              <a:defRPr/>
            </a:pPr>
            <a:r>
              <a:rPr lang="en-US" altLang="en-US" sz="2400" b="1">
                <a:solidFill>
                  <a:schemeClr val="accent3">
                    <a:lumMod val="75000"/>
                  </a:schemeClr>
                </a:solidFill>
                <a:latin typeface="Times New Roman" panose="02020603050405020304" pitchFamily="18" charset="0"/>
                <a:cs typeface="Arial" panose="020B0604020202020204" pitchFamily="34" charset="0"/>
              </a:rPr>
              <a:t>A pointer to the resource requested, in the form of a URI</a:t>
            </a:r>
          </a:p>
          <a:p>
            <a:pPr algn="just" eaLnBrk="1" hangingPunct="1">
              <a:lnSpc>
                <a:spcPct val="70000"/>
              </a:lnSpc>
              <a:spcBef>
                <a:spcPct val="50000"/>
              </a:spcBef>
              <a:buFontTx/>
              <a:buChar char="•"/>
              <a:defRPr/>
            </a:pPr>
            <a:r>
              <a:rPr lang="en-US" altLang="en-US" sz="2400" b="1">
                <a:solidFill>
                  <a:schemeClr val="accent6">
                    <a:lumMod val="50000"/>
                  </a:schemeClr>
                </a:solidFill>
                <a:latin typeface="Times New Roman" panose="02020603050405020304" pitchFamily="18" charset="0"/>
                <a:cs typeface="Arial" panose="020B0604020202020204" pitchFamily="34" charset="0"/>
              </a:rPr>
              <a:t>The version of HTTP protocol</a:t>
            </a:r>
          </a:p>
          <a:p>
            <a:pPr algn="just" eaLnBrk="1" hangingPunct="1">
              <a:lnSpc>
                <a:spcPct val="70000"/>
              </a:lnSpc>
              <a:spcBef>
                <a:spcPct val="50000"/>
              </a:spcBef>
              <a:buFontTx/>
              <a:buChar char="•"/>
              <a:defRPr/>
            </a:pPr>
            <a:r>
              <a:rPr lang="en-US" altLang="en-US" sz="2400">
                <a:solidFill>
                  <a:srgbClr val="3366FF"/>
                </a:solidFill>
                <a:latin typeface="Times New Roman" panose="02020603050405020304" pitchFamily="18" charset="0"/>
                <a:cs typeface="Arial" panose="020B0604020202020204" pitchFamily="34" charset="0"/>
              </a:rPr>
              <a:t>Ex: </a:t>
            </a:r>
            <a:r>
              <a:rPr lang="en-US" altLang="en-US" sz="2400" b="1">
                <a:solidFill>
                  <a:srgbClr val="3366FF"/>
                </a:solidFill>
                <a:latin typeface="Times New Roman" panose="02020603050405020304" pitchFamily="18" charset="0"/>
                <a:cs typeface="Arial" panose="020B0604020202020204" pitchFamily="34" charset="0"/>
              </a:rPr>
              <a:t>GET</a:t>
            </a:r>
            <a:r>
              <a:rPr lang="en-US" altLang="en-US" sz="2400">
                <a:solidFill>
                  <a:srgbClr val="3366FF"/>
                </a:solidFill>
                <a:latin typeface="Times New Roman" panose="02020603050405020304" pitchFamily="18" charset="0"/>
                <a:cs typeface="Arial" panose="020B0604020202020204" pitchFamily="34" charset="0"/>
              </a:rPr>
              <a:t> /</a:t>
            </a:r>
            <a:r>
              <a:rPr lang="en-US" altLang="en-US" sz="2400">
                <a:solidFill>
                  <a:schemeClr val="accent3">
                    <a:lumMod val="75000"/>
                  </a:schemeClr>
                </a:solidFill>
                <a:latin typeface="Times New Roman" panose="02020603050405020304" pitchFamily="18" charset="0"/>
                <a:cs typeface="Arial" panose="020B0604020202020204" pitchFamily="34" charset="0"/>
              </a:rPr>
              <a:t>index.html</a:t>
            </a:r>
            <a:r>
              <a:rPr lang="en-US" altLang="en-US" sz="2400">
                <a:solidFill>
                  <a:srgbClr val="3366FF"/>
                </a:solidFill>
                <a:latin typeface="Times New Roman" panose="02020603050405020304" pitchFamily="18" charset="0"/>
                <a:cs typeface="Arial" panose="020B0604020202020204" pitchFamily="34" charset="0"/>
              </a:rPr>
              <a:t> </a:t>
            </a:r>
            <a:r>
              <a:rPr lang="en-US" altLang="en-US" sz="2400">
                <a:solidFill>
                  <a:schemeClr val="accent6">
                    <a:lumMod val="50000"/>
                  </a:schemeClr>
                </a:solidFill>
                <a:latin typeface="Times New Roman" panose="02020603050405020304" pitchFamily="18" charset="0"/>
                <a:cs typeface="Arial" panose="020B0604020202020204" pitchFamily="34" charset="0"/>
              </a:rPr>
              <a:t>HTTP/1.1</a:t>
            </a:r>
            <a:r>
              <a:rPr lang="en-US" altLang="en-US" sz="2400">
                <a:solidFill>
                  <a:srgbClr val="3366FF"/>
                </a:solidFill>
                <a:latin typeface="Times New Roman" panose="02020603050405020304" pitchFamily="18" charset="0"/>
                <a:cs typeface="Arial" panose="020B0604020202020204" pitchFamily="34" charset="0"/>
              </a:rPr>
              <a:t> </a:t>
            </a:r>
          </a:p>
        </p:txBody>
      </p:sp>
      <p:sp>
        <p:nvSpPr>
          <p:cNvPr id="45061" name="Text Box 8"/>
          <p:cNvSpPr txBox="1">
            <a:spLocks noChangeArrowheads="1"/>
          </p:cNvSpPr>
          <p:nvPr/>
        </p:nvSpPr>
        <p:spPr bwMode="auto">
          <a:xfrm>
            <a:off x="4294188" y="3830638"/>
            <a:ext cx="258127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1600" b="1">
                <a:solidFill>
                  <a:srgbClr val="3366FF"/>
                </a:solidFill>
                <a:latin typeface="Times New Roman" panose="02020603050405020304" pitchFamily="18" charset="0"/>
                <a:cs typeface="Arial" panose="020B0604020202020204" pitchFamily="34" charset="0"/>
              </a:rPr>
              <a:t>A carriage return/ line feed</a:t>
            </a:r>
          </a:p>
        </p:txBody>
      </p:sp>
    </p:spTree>
    <p:extLst>
      <p:ext uri="{BB962C8B-B14F-4D97-AF65-F5344CB8AC3E}">
        <p14:creationId xmlns:p14="http://schemas.microsoft.com/office/powerpoint/2010/main" val="2669107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914400" y="0"/>
            <a:ext cx="8229600" cy="110807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Requests</a:t>
            </a:r>
            <a:r>
              <a:rPr lang="en-US" altLang="en-US">
                <a:latin typeface="Times New Roman" panose="02020603050405020304" pitchFamily="18" charset="0"/>
                <a:cs typeface="Times New Roman" panose="02020603050405020304" pitchFamily="18" charset="0"/>
              </a:rPr>
              <a:t> </a:t>
            </a:r>
          </a:p>
        </p:txBody>
      </p:sp>
      <p:pic>
        <p:nvPicPr>
          <p:cNvPr id="4505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63" y="2627313"/>
            <a:ext cx="53340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8"/>
          <p:cNvSpPr txBox="1">
            <a:spLocks noChangeArrowheads="1"/>
          </p:cNvSpPr>
          <p:nvPr/>
        </p:nvSpPr>
        <p:spPr bwMode="auto">
          <a:xfrm>
            <a:off x="4294188" y="3830638"/>
            <a:ext cx="258127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1600" b="1">
                <a:solidFill>
                  <a:srgbClr val="3366FF"/>
                </a:solidFill>
                <a:latin typeface="Times New Roman" panose="02020603050405020304" pitchFamily="18" charset="0"/>
                <a:cs typeface="Arial" panose="020B0604020202020204" pitchFamily="34" charset="0"/>
              </a:rPr>
              <a:t>A carriage return/ line feed</a:t>
            </a:r>
          </a:p>
        </p:txBody>
      </p:sp>
      <p:sp>
        <p:nvSpPr>
          <p:cNvPr id="89094" name="Text Box 6"/>
          <p:cNvSpPr txBox="1">
            <a:spLocks noChangeArrowheads="1"/>
          </p:cNvSpPr>
          <p:nvPr/>
        </p:nvSpPr>
        <p:spPr bwMode="auto">
          <a:xfrm>
            <a:off x="330200" y="3790950"/>
            <a:ext cx="8670925" cy="2109788"/>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Char char="•"/>
            </a:pPr>
            <a:r>
              <a:rPr lang="en-US" altLang="en-US" sz="2400">
                <a:solidFill>
                  <a:srgbClr val="3366FF"/>
                </a:solidFill>
                <a:latin typeface="Times New Roman" panose="02020603050405020304" pitchFamily="18" charset="0"/>
                <a:cs typeface="Arial" panose="020B0604020202020204" pitchFamily="34" charset="0"/>
              </a:rPr>
              <a:t>Return the </a:t>
            </a:r>
            <a:r>
              <a:rPr lang="en-US" altLang="en-US" sz="2400">
                <a:solidFill>
                  <a:srgbClr val="FF0000"/>
                </a:solidFill>
                <a:latin typeface="Times New Roman" panose="02020603050405020304" pitchFamily="18" charset="0"/>
                <a:cs typeface="Arial" panose="020B0604020202020204" pitchFamily="34" charset="0"/>
              </a:rPr>
              <a:t>User-Agent</a:t>
            </a:r>
            <a:r>
              <a:rPr lang="en-US" altLang="en-US" sz="2400">
                <a:solidFill>
                  <a:srgbClr val="3366FF"/>
                </a:solidFill>
                <a:latin typeface="Times New Roman" panose="02020603050405020304" pitchFamily="18" charset="0"/>
                <a:cs typeface="Arial" panose="020B0604020202020204" pitchFamily="34" charset="0"/>
              </a:rPr>
              <a:t> (the </a:t>
            </a:r>
            <a:r>
              <a:rPr lang="en-US" altLang="en-US" sz="2400" b="1">
                <a:solidFill>
                  <a:srgbClr val="3366FF"/>
                </a:solidFill>
                <a:latin typeface="Times New Roman" panose="02020603050405020304" pitchFamily="18" charset="0"/>
                <a:cs typeface="Arial" panose="020B0604020202020204" pitchFamily="34" charset="0"/>
              </a:rPr>
              <a:t>browser</a:t>
            </a:r>
            <a:r>
              <a:rPr lang="en-US" altLang="en-US" sz="2400">
                <a:solidFill>
                  <a:srgbClr val="3366FF"/>
                </a:solidFill>
                <a:latin typeface="Times New Roman" panose="02020603050405020304" pitchFamily="18" charset="0"/>
                <a:cs typeface="Arial" panose="020B0604020202020204" pitchFamily="34" charset="0"/>
              </a:rPr>
              <a:t>) along </a:t>
            </a:r>
            <a:r>
              <a:rPr lang="en-US" altLang="en-US" sz="2400" b="1">
                <a:solidFill>
                  <a:srgbClr val="3366FF"/>
                </a:solidFill>
                <a:latin typeface="Times New Roman" panose="02020603050405020304" pitchFamily="18" charset="0"/>
                <a:cs typeface="Arial" panose="020B0604020202020204" pitchFamily="34" charset="0"/>
              </a:rPr>
              <a:t>with</a:t>
            </a:r>
            <a:r>
              <a:rPr lang="en-US" altLang="en-US" sz="2400">
                <a:solidFill>
                  <a:srgbClr val="3366FF"/>
                </a:solidFill>
                <a:latin typeface="Times New Roman" panose="02020603050405020304" pitchFamily="18" charset="0"/>
                <a:cs typeface="Arial" panose="020B0604020202020204" pitchFamily="34" charset="0"/>
              </a:rPr>
              <a:t> the </a:t>
            </a:r>
            <a:r>
              <a:rPr lang="en-US" altLang="en-US" sz="2400" b="1">
                <a:solidFill>
                  <a:srgbClr val="7030A0"/>
                </a:solidFill>
                <a:latin typeface="Times New Roman" panose="02020603050405020304" pitchFamily="18" charset="0"/>
                <a:cs typeface="Arial" panose="020B0604020202020204" pitchFamily="34" charset="0"/>
              </a:rPr>
              <a:t>Accept header</a:t>
            </a:r>
            <a:r>
              <a:rPr lang="en-US" altLang="en-US" sz="2400">
                <a:solidFill>
                  <a:srgbClr val="7030A0"/>
                </a:solidFill>
                <a:latin typeface="Times New Roman" panose="02020603050405020304" pitchFamily="18" charset="0"/>
                <a:cs typeface="Arial" panose="020B0604020202020204" pitchFamily="34" charset="0"/>
              </a:rPr>
              <a:t> </a:t>
            </a:r>
            <a:r>
              <a:rPr lang="en-US" altLang="en-US" sz="2400">
                <a:solidFill>
                  <a:srgbClr val="3366FF"/>
                </a:solidFill>
                <a:latin typeface="Times New Roman" panose="02020603050405020304" pitchFamily="18" charset="0"/>
                <a:cs typeface="Arial" panose="020B0604020202020204" pitchFamily="34" charset="0"/>
              </a:rPr>
              <a:t>in the form </a:t>
            </a:r>
            <a:r>
              <a:rPr lang="en-US" altLang="en-US" sz="2400" b="1">
                <a:solidFill>
                  <a:srgbClr val="3366FF"/>
                </a:solidFill>
                <a:latin typeface="Times New Roman" panose="02020603050405020304" pitchFamily="18" charset="0"/>
                <a:cs typeface="Arial" panose="020B0604020202020204" pitchFamily="34" charset="0"/>
              </a:rPr>
              <a:t>name:value</a:t>
            </a:r>
            <a:r>
              <a:rPr lang="en-US" altLang="en-US" sz="2400">
                <a:solidFill>
                  <a:srgbClr val="3366FF"/>
                </a:solidFill>
                <a:latin typeface="Times New Roman" panose="02020603050405020304" pitchFamily="18" charset="0"/>
                <a:cs typeface="Arial" panose="020B0604020202020204" pitchFamily="34" charset="0"/>
              </a:rPr>
              <a:t> (provides information on what media types the client can accept) </a:t>
            </a:r>
          </a:p>
          <a:p>
            <a:pPr algn="just" eaLnBrk="1" hangingPunct="1">
              <a:spcBef>
                <a:spcPct val="50000"/>
              </a:spcBef>
              <a:buFontTx/>
              <a:buChar char="•"/>
            </a:pPr>
            <a:r>
              <a:rPr lang="en-US" altLang="en-US" sz="2400" b="1">
                <a:solidFill>
                  <a:srgbClr val="3366FF"/>
                </a:solidFill>
                <a:latin typeface="Times New Roman" panose="02020603050405020304" pitchFamily="18" charset="0"/>
                <a:cs typeface="Arial" panose="020B0604020202020204" pitchFamily="34" charset="0"/>
              </a:rPr>
              <a:t>Ex</a:t>
            </a:r>
            <a:r>
              <a:rPr lang="en-US" altLang="en-US" sz="2400">
                <a:solidFill>
                  <a:srgbClr val="3366FF"/>
                </a:solidFill>
                <a:latin typeface="Times New Roman" panose="02020603050405020304" pitchFamily="18" charset="0"/>
                <a:cs typeface="Arial" panose="020B0604020202020204" pitchFamily="34" charset="0"/>
              </a:rPr>
              <a:t>: </a:t>
            </a:r>
            <a:r>
              <a:rPr lang="fr-FR" altLang="en-US" sz="2400">
                <a:solidFill>
                  <a:srgbClr val="FF0000"/>
                </a:solidFill>
                <a:latin typeface="Times New Roman" panose="02020603050405020304" pitchFamily="18" charset="0"/>
                <a:cs typeface="Arial" panose="020B0604020202020204" pitchFamily="34" charset="0"/>
              </a:rPr>
              <a:t>User-Agent: Mozilla/4.0 (compatible: MSIE 4.0 : Windows 95) </a:t>
            </a:r>
            <a:r>
              <a:rPr lang="fr-FR" altLang="en-US" sz="2400">
                <a:solidFill>
                  <a:srgbClr val="7030A0"/>
                </a:solidFill>
                <a:latin typeface="Times New Roman" panose="02020603050405020304" pitchFamily="18" charset="0"/>
                <a:cs typeface="Arial" panose="020B0604020202020204" pitchFamily="34" charset="0"/>
              </a:rPr>
              <a:t>Accept : image/gif, image/jpeg, text/*, */*</a:t>
            </a:r>
            <a:r>
              <a:rPr lang="en-US" altLang="en-US" sz="2400">
                <a:solidFill>
                  <a:srgbClr val="7030A0"/>
                </a:solidFill>
                <a:latin typeface="Times New Roman" panose="02020603050405020304" pitchFamily="18" charset="0"/>
                <a:cs typeface="Arial" panose="020B0604020202020204" pitchFamily="34" charset="0"/>
              </a:rPr>
              <a:t> </a:t>
            </a:r>
          </a:p>
        </p:txBody>
      </p:sp>
    </p:spTree>
    <p:extLst>
      <p:ext uri="{BB962C8B-B14F-4D97-AF65-F5344CB8AC3E}">
        <p14:creationId xmlns:p14="http://schemas.microsoft.com/office/powerpoint/2010/main" val="1972850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914400" y="0"/>
            <a:ext cx="8229600" cy="110807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Requests</a:t>
            </a:r>
            <a:r>
              <a:rPr lang="en-US" altLang="en-US">
                <a:latin typeface="Times New Roman" panose="02020603050405020304" pitchFamily="18" charset="0"/>
                <a:cs typeface="Times New Roman" panose="02020603050405020304" pitchFamily="18" charset="0"/>
              </a:rPr>
              <a:t> </a:t>
            </a:r>
          </a:p>
        </p:txBody>
      </p:sp>
      <p:pic>
        <p:nvPicPr>
          <p:cNvPr id="4505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63" y="2627313"/>
            <a:ext cx="53340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8"/>
          <p:cNvSpPr txBox="1">
            <a:spLocks noChangeArrowheads="1"/>
          </p:cNvSpPr>
          <p:nvPr/>
        </p:nvSpPr>
        <p:spPr bwMode="auto">
          <a:xfrm>
            <a:off x="4294188" y="3830638"/>
            <a:ext cx="258127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1600" b="1">
                <a:solidFill>
                  <a:srgbClr val="3366FF"/>
                </a:solidFill>
                <a:latin typeface="Times New Roman" panose="02020603050405020304" pitchFamily="18" charset="0"/>
                <a:cs typeface="Arial" panose="020B0604020202020204" pitchFamily="34" charset="0"/>
              </a:rPr>
              <a:t>A carriage return/ line feed</a:t>
            </a:r>
          </a:p>
        </p:txBody>
      </p:sp>
      <p:sp>
        <p:nvSpPr>
          <p:cNvPr id="2" name="Text Box 6"/>
          <p:cNvSpPr txBox="1">
            <a:spLocks noChangeArrowheads="1"/>
          </p:cNvSpPr>
          <p:nvPr/>
        </p:nvSpPr>
        <p:spPr bwMode="auto">
          <a:xfrm>
            <a:off x="373063" y="4370388"/>
            <a:ext cx="8670925" cy="831850"/>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Char char="•"/>
            </a:pPr>
            <a:r>
              <a:rPr lang="en-US" altLang="en-US" sz="2400">
                <a:solidFill>
                  <a:srgbClr val="3366FF"/>
                </a:solidFill>
                <a:latin typeface="Times New Roman" panose="02020603050405020304" pitchFamily="18" charset="0"/>
                <a:cs typeface="Arial" panose="020B0604020202020204" pitchFamily="34" charset="0"/>
              </a:rPr>
              <a:t>Contain pretty much any thing (a </a:t>
            </a:r>
            <a:r>
              <a:rPr lang="en-US" altLang="en-US" sz="2400" b="1">
                <a:solidFill>
                  <a:srgbClr val="3366FF"/>
                </a:solidFill>
                <a:latin typeface="Times New Roman" panose="02020603050405020304" pitchFamily="18" charset="0"/>
                <a:cs typeface="Arial" panose="020B0604020202020204" pitchFamily="34" charset="0"/>
              </a:rPr>
              <a:t>set</a:t>
            </a:r>
            <a:r>
              <a:rPr lang="en-US" altLang="en-US" sz="2400">
                <a:solidFill>
                  <a:srgbClr val="3366FF"/>
                </a:solidFill>
                <a:latin typeface="Times New Roman" panose="02020603050405020304" pitchFamily="18" charset="0"/>
                <a:cs typeface="Arial" panose="020B0604020202020204" pitchFamily="34" charset="0"/>
              </a:rPr>
              <a:t> of </a:t>
            </a:r>
            <a:r>
              <a:rPr lang="en-US" altLang="en-US" sz="2400" b="1">
                <a:solidFill>
                  <a:srgbClr val="3366FF"/>
                </a:solidFill>
                <a:latin typeface="Times New Roman" panose="02020603050405020304" pitchFamily="18" charset="0"/>
                <a:cs typeface="Arial" panose="020B0604020202020204" pitchFamily="34" charset="0"/>
              </a:rPr>
              <a:t>parameters</a:t>
            </a:r>
            <a:r>
              <a:rPr lang="en-US" altLang="en-US" sz="2400">
                <a:solidFill>
                  <a:srgbClr val="3366FF"/>
                </a:solidFill>
                <a:latin typeface="Times New Roman" panose="02020603050405020304" pitchFamily="18" charset="0"/>
                <a:cs typeface="Arial" panose="020B0604020202020204" pitchFamily="34" charset="0"/>
              </a:rPr>
              <a:t> and </a:t>
            </a:r>
            <a:r>
              <a:rPr lang="en-US" altLang="en-US" sz="2400" b="1">
                <a:solidFill>
                  <a:srgbClr val="3366FF"/>
                </a:solidFill>
                <a:latin typeface="Times New Roman" panose="02020603050405020304" pitchFamily="18" charset="0"/>
                <a:cs typeface="Arial" panose="020B0604020202020204" pitchFamily="34" charset="0"/>
              </a:rPr>
              <a:t>values</a:t>
            </a:r>
            <a:r>
              <a:rPr lang="en-US" altLang="en-US" sz="2400">
                <a:solidFill>
                  <a:srgbClr val="3366FF"/>
                </a:solidFill>
                <a:latin typeface="Times New Roman" panose="02020603050405020304" pitchFamily="18" charset="0"/>
                <a:cs typeface="Arial" panose="020B0604020202020204" pitchFamily="34" charset="0"/>
              </a:rPr>
              <a:t>, an </a:t>
            </a:r>
            <a:r>
              <a:rPr lang="en-US" altLang="en-US" sz="2400" b="1">
                <a:solidFill>
                  <a:srgbClr val="3366FF"/>
                </a:solidFill>
                <a:latin typeface="Times New Roman" panose="02020603050405020304" pitchFamily="18" charset="0"/>
                <a:cs typeface="Arial" panose="020B0604020202020204" pitchFamily="34" charset="0"/>
              </a:rPr>
              <a:t>image</a:t>
            </a:r>
            <a:r>
              <a:rPr lang="en-US" altLang="en-US" sz="2400">
                <a:solidFill>
                  <a:srgbClr val="3366FF"/>
                </a:solidFill>
                <a:latin typeface="Times New Roman" panose="02020603050405020304" pitchFamily="18" charset="0"/>
                <a:cs typeface="Arial" panose="020B0604020202020204" pitchFamily="34" charset="0"/>
              </a:rPr>
              <a:t> file intending to upload)</a:t>
            </a:r>
          </a:p>
        </p:txBody>
      </p:sp>
    </p:spTree>
    <p:extLst>
      <p:ext uri="{BB962C8B-B14F-4D97-AF65-F5344CB8AC3E}">
        <p14:creationId xmlns:p14="http://schemas.microsoft.com/office/powerpoint/2010/main" val="387532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41275"/>
            <a:ext cx="8229600" cy="939800"/>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Requests – Example </a:t>
            </a:r>
            <a:r>
              <a:rPr lang="en-US" altLang="en-US">
                <a:latin typeface="Times New Roman" panose="02020603050405020304" pitchFamily="18" charset="0"/>
                <a:cs typeface="Times New Roman" panose="02020603050405020304" pitchFamily="18" charset="0"/>
              </a:rPr>
              <a:t> </a:t>
            </a:r>
          </a:p>
        </p:txBody>
      </p:sp>
      <p:pic>
        <p:nvPicPr>
          <p:cNvPr id="471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011238"/>
            <a:ext cx="8159750"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64000"/>
            <a:ext cx="91440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9995"/>
                                        </p:tgtEl>
                                        <p:attrNameLst>
                                          <p:attrName>style.visibility</p:attrName>
                                        </p:attrNameLst>
                                      </p:cBhvr>
                                      <p:to>
                                        <p:strVal val="visible"/>
                                      </p:to>
                                    </p:set>
                                    <p:animEffect transition="in" filter="box(in)">
                                      <p:cBhvr>
                                        <p:cTn id="7" dur="500"/>
                                        <p:tgtEl>
                                          <p:spTgt spid="169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914400" y="53975"/>
            <a:ext cx="8229600" cy="939800"/>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Requests – Example </a:t>
            </a:r>
            <a:r>
              <a:rPr lang="en-US" altLang="en-US">
                <a:latin typeface="Times New Roman" panose="02020603050405020304" pitchFamily="18" charset="0"/>
                <a:cs typeface="Times New Roman" panose="02020603050405020304" pitchFamily="18" charset="0"/>
              </a:rPr>
              <a:t> </a:t>
            </a:r>
          </a:p>
        </p:txBody>
      </p:sp>
      <p:pic>
        <p:nvPicPr>
          <p:cNvPr id="491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54125"/>
            <a:ext cx="91440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914400" y="0"/>
            <a:ext cx="8229600" cy="1136650"/>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Request Objects</a:t>
            </a:r>
          </a:p>
        </p:txBody>
      </p:sp>
      <p:pic>
        <p:nvPicPr>
          <p:cNvPr id="13326" name="Picture 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5388" y="1184275"/>
            <a:ext cx="8588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miley Face 16"/>
          <p:cNvSpPr/>
          <p:nvPr/>
        </p:nvSpPr>
        <p:spPr>
          <a:xfrm>
            <a:off x="168275" y="1276350"/>
            <a:ext cx="588963"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8" name="Straight Connector 17"/>
          <p:cNvCxnSpPr/>
          <p:nvPr/>
        </p:nvCxnSpPr>
        <p:spPr>
          <a:xfrm rot="5400000">
            <a:off x="1384300" y="3698876"/>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206" name="TextBox 21"/>
          <p:cNvSpPr txBox="1">
            <a:spLocks noChangeArrowheads="1"/>
          </p:cNvSpPr>
          <p:nvPr/>
        </p:nvSpPr>
        <p:spPr bwMode="auto">
          <a:xfrm>
            <a:off x="2168525" y="5662613"/>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51207" name="TextBox 22"/>
          <p:cNvSpPr txBox="1">
            <a:spLocks noChangeArrowheads="1"/>
          </p:cNvSpPr>
          <p:nvPr/>
        </p:nvSpPr>
        <p:spPr bwMode="auto">
          <a:xfrm>
            <a:off x="4859338" y="5713413"/>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cxnSp>
        <p:nvCxnSpPr>
          <p:cNvPr id="21" name="Straight Arrow Connector 20"/>
          <p:cNvCxnSpPr/>
          <p:nvPr/>
        </p:nvCxnSpPr>
        <p:spPr>
          <a:xfrm flipV="1">
            <a:off x="742950" y="1460500"/>
            <a:ext cx="1741488" cy="47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593725" y="820738"/>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Input and </a:t>
            </a:r>
            <a:br>
              <a:rPr lang="en-US" altLang="en-US" sz="1800" b="1">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click button/link</a:t>
            </a:r>
          </a:p>
        </p:txBody>
      </p:sp>
      <p:sp>
        <p:nvSpPr>
          <p:cNvPr id="25" name="Cloud 24"/>
          <p:cNvSpPr/>
          <p:nvPr/>
        </p:nvSpPr>
        <p:spPr>
          <a:xfrm>
            <a:off x="3001963" y="3957638"/>
            <a:ext cx="1270000" cy="64135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OS</a:t>
            </a:r>
          </a:p>
        </p:txBody>
      </p:sp>
      <p:cxnSp>
        <p:nvCxnSpPr>
          <p:cNvPr id="26" name="Straight Arrow Connector 25"/>
          <p:cNvCxnSpPr>
            <a:endCxn id="13326" idx="3"/>
          </p:cNvCxnSpPr>
          <p:nvPr/>
        </p:nvCxnSpPr>
        <p:spPr>
          <a:xfrm rot="16200000" flipV="1">
            <a:off x="2094707" y="2736056"/>
            <a:ext cx="2519362" cy="60325"/>
          </a:xfrm>
          <a:prstGeom prst="straightConnector1">
            <a:avLst/>
          </a:prstGeom>
          <a:ln w="381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1208088" y="2157413"/>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6600"/>
                </a:solidFill>
                <a:latin typeface="Times New Roman" panose="02020603050405020304" pitchFamily="18" charset="0"/>
                <a:cs typeface="Times New Roman" panose="02020603050405020304" pitchFamily="18" charset="0"/>
              </a:rPr>
              <a:t>2. Generate the Request msg</a:t>
            </a:r>
          </a:p>
        </p:txBody>
      </p:sp>
      <p:cxnSp>
        <p:nvCxnSpPr>
          <p:cNvPr id="29" name="Straight Arrow Connector 28"/>
          <p:cNvCxnSpPr>
            <a:stCxn id="13326" idx="3"/>
          </p:cNvCxnSpPr>
          <p:nvPr/>
        </p:nvCxnSpPr>
        <p:spPr>
          <a:xfrm>
            <a:off x="3324225" y="1506538"/>
            <a:ext cx="906463" cy="44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Cube 29"/>
          <p:cNvSpPr/>
          <p:nvPr/>
        </p:nvSpPr>
        <p:spPr>
          <a:xfrm>
            <a:off x="4241800" y="1633538"/>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31" name="TextBox 30"/>
          <p:cNvSpPr txBox="1">
            <a:spLocks noChangeArrowheads="1"/>
          </p:cNvSpPr>
          <p:nvPr/>
        </p:nvSpPr>
        <p:spPr bwMode="auto">
          <a:xfrm>
            <a:off x="3387725" y="1238250"/>
            <a:ext cx="1766888" cy="369888"/>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3. Send request </a:t>
            </a:r>
          </a:p>
        </p:txBody>
      </p:sp>
      <p:cxnSp>
        <p:nvCxnSpPr>
          <p:cNvPr id="34" name="Straight Arrow Connector 33"/>
          <p:cNvCxnSpPr/>
          <p:nvPr/>
        </p:nvCxnSpPr>
        <p:spPr>
          <a:xfrm flipV="1">
            <a:off x="5589588" y="1746250"/>
            <a:ext cx="428625" cy="79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a:spLocks noChangeArrowheads="1"/>
          </p:cNvSpPr>
          <p:nvPr/>
        </p:nvSpPr>
        <p:spPr bwMode="auto">
          <a:xfrm>
            <a:off x="5186363" y="1252538"/>
            <a:ext cx="3957637"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4. Dispatch to </a:t>
            </a:r>
            <a:r>
              <a:rPr lang="en-US" b="1" err="1">
                <a:solidFill>
                  <a:schemeClr val="tx2">
                    <a:lumMod val="60000"/>
                    <a:lumOff val="40000"/>
                  </a:schemeClr>
                </a:solidFill>
                <a:latin typeface="Times New Roman" pitchFamily="18" charset="0"/>
                <a:cs typeface="Times New Roman" pitchFamily="18" charset="0"/>
              </a:rPr>
              <a:t>Servlet</a:t>
            </a:r>
            <a:r>
              <a:rPr lang="en-US" b="1">
                <a:solidFill>
                  <a:schemeClr val="tx2">
                    <a:lumMod val="60000"/>
                    <a:lumOff val="40000"/>
                  </a:schemeClr>
                </a:solidFill>
                <a:latin typeface="Times New Roman" pitchFamily="18" charset="0"/>
                <a:cs typeface="Times New Roman" pitchFamily="18" charset="0"/>
              </a:rPr>
              <a:t>/Web Container</a:t>
            </a:r>
          </a:p>
        </p:txBody>
      </p:sp>
      <p:sp>
        <p:nvSpPr>
          <p:cNvPr id="37" name="Rectangle 36"/>
          <p:cNvSpPr/>
          <p:nvPr/>
        </p:nvSpPr>
        <p:spPr>
          <a:xfrm>
            <a:off x="6045200" y="1582738"/>
            <a:ext cx="2908300" cy="26479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2">
                    <a:lumMod val="60000"/>
                    <a:lumOff val="40000"/>
                  </a:schemeClr>
                </a:solidFill>
                <a:latin typeface="Times New Roman" pitchFamily="18" charset="0"/>
                <a:cs typeface="Times New Roman" pitchFamily="18" charset="0"/>
              </a:rPr>
              <a:t>Containter</a:t>
            </a: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p:txBody>
      </p:sp>
      <p:sp>
        <p:nvSpPr>
          <p:cNvPr id="38" name="Oval 37"/>
          <p:cNvSpPr/>
          <p:nvPr/>
        </p:nvSpPr>
        <p:spPr>
          <a:xfrm>
            <a:off x="6075363" y="1857375"/>
            <a:ext cx="1266825"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Request Object</a:t>
            </a:r>
          </a:p>
        </p:txBody>
      </p:sp>
      <p:sp>
        <p:nvSpPr>
          <p:cNvPr id="39" name="TextBox 38"/>
          <p:cNvSpPr txBox="1">
            <a:spLocks noChangeArrowheads="1"/>
          </p:cNvSpPr>
          <p:nvPr/>
        </p:nvSpPr>
        <p:spPr bwMode="auto">
          <a:xfrm>
            <a:off x="7445375" y="1866900"/>
            <a:ext cx="1766888" cy="646113"/>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5. Container create </a:t>
            </a:r>
            <a:r>
              <a:rPr lang="en-US" b="1" err="1">
                <a:solidFill>
                  <a:schemeClr val="tx2">
                    <a:lumMod val="60000"/>
                    <a:lumOff val="40000"/>
                  </a:schemeClr>
                </a:solidFill>
                <a:latin typeface="Times New Roman" pitchFamily="18" charset="0"/>
                <a:cs typeface="Times New Roman" pitchFamily="18" charset="0"/>
              </a:rPr>
              <a:t>Req</a:t>
            </a:r>
            <a:r>
              <a:rPr lang="en-US" b="1">
                <a:solidFill>
                  <a:schemeClr val="tx2">
                    <a:lumMod val="60000"/>
                    <a:lumOff val="40000"/>
                  </a:schemeClr>
                </a:solidFill>
                <a:latin typeface="Times New Roman" pitchFamily="18" charset="0"/>
                <a:cs typeface="Times New Roman" pitchFamily="18" charset="0"/>
              </a:rPr>
              <a:t> </a:t>
            </a:r>
            <a:r>
              <a:rPr lang="en-US" b="1" err="1">
                <a:solidFill>
                  <a:schemeClr val="tx2">
                    <a:lumMod val="60000"/>
                    <a:lumOff val="40000"/>
                  </a:schemeClr>
                </a:solidFill>
                <a:latin typeface="Times New Roman" pitchFamily="18" charset="0"/>
                <a:cs typeface="Times New Roman" pitchFamily="18" charset="0"/>
              </a:rPr>
              <a:t>Obj</a:t>
            </a:r>
            <a:endParaRPr lang="en-US" b="1">
              <a:solidFill>
                <a:schemeClr val="tx2">
                  <a:lumMod val="60000"/>
                  <a:lumOff val="40000"/>
                </a:schemeClr>
              </a:solidFill>
              <a:latin typeface="Times New Roman" pitchFamily="18" charset="0"/>
              <a:cs typeface="Times New Roman" pitchFamily="18" charset="0"/>
            </a:endParaRPr>
          </a:p>
        </p:txBody>
      </p:sp>
      <p:sp>
        <p:nvSpPr>
          <p:cNvPr id="40" name="Oval 39"/>
          <p:cNvSpPr/>
          <p:nvPr/>
        </p:nvSpPr>
        <p:spPr>
          <a:xfrm>
            <a:off x="7615238" y="3248025"/>
            <a:ext cx="1323975" cy="7508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300" b="1">
                <a:solidFill>
                  <a:schemeClr val="tx1"/>
                </a:solidFill>
                <a:latin typeface="Times New Roman" pitchFamily="18" charset="0"/>
                <a:cs typeface="Times New Roman" pitchFamily="18" charset="0"/>
              </a:rPr>
              <a:t>Resources</a:t>
            </a:r>
          </a:p>
        </p:txBody>
      </p:sp>
      <p:cxnSp>
        <p:nvCxnSpPr>
          <p:cNvPr id="41" name="Straight Arrow Connector 40"/>
          <p:cNvCxnSpPr>
            <a:stCxn id="38" idx="5"/>
            <a:endCxn id="40" idx="0"/>
          </p:cNvCxnSpPr>
          <p:nvPr/>
        </p:nvCxnSpPr>
        <p:spPr>
          <a:xfrm rot="16200000" flipH="1">
            <a:off x="7411244" y="2382044"/>
            <a:ext cx="611187" cy="112077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7775575" y="2617788"/>
            <a:ext cx="1285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6. Forward</a:t>
            </a:r>
          </a:p>
        </p:txBody>
      </p:sp>
      <p:sp>
        <p:nvSpPr>
          <p:cNvPr id="44" name="Can 43"/>
          <p:cNvSpPr/>
          <p:nvPr/>
        </p:nvSpPr>
        <p:spPr>
          <a:xfrm>
            <a:off x="6765925" y="4892675"/>
            <a:ext cx="1296988" cy="90805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cxnSp>
        <p:nvCxnSpPr>
          <p:cNvPr id="45" name="Straight Arrow Connector 44"/>
          <p:cNvCxnSpPr>
            <a:endCxn id="44" idx="1"/>
          </p:cNvCxnSpPr>
          <p:nvPr/>
        </p:nvCxnSpPr>
        <p:spPr>
          <a:xfrm rot="5400000">
            <a:off x="7369175" y="4027488"/>
            <a:ext cx="911225" cy="8191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7775575" y="4349750"/>
            <a:ext cx="1382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7.retrieve data (if any)</a:t>
            </a:r>
          </a:p>
        </p:txBody>
      </p:sp>
      <p:cxnSp>
        <p:nvCxnSpPr>
          <p:cNvPr id="49" name="Straight Arrow Connector 48"/>
          <p:cNvCxnSpPr>
            <a:stCxn id="40" idx="3"/>
          </p:cNvCxnSpPr>
          <p:nvPr/>
        </p:nvCxnSpPr>
        <p:spPr>
          <a:xfrm rot="5400000">
            <a:off x="6964363" y="4081462"/>
            <a:ext cx="1036638" cy="652463"/>
          </a:xfrm>
          <a:prstGeom prst="straightConnector1">
            <a:avLst/>
          </a:prstGeom>
          <a:ln w="38100">
            <a:solidFill>
              <a:srgbClr val="FF33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6075363" y="2908300"/>
            <a:ext cx="1417637" cy="803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Response Object</a:t>
            </a:r>
          </a:p>
        </p:txBody>
      </p:sp>
      <p:cxnSp>
        <p:nvCxnSpPr>
          <p:cNvPr id="57" name="Straight Arrow Connector 56"/>
          <p:cNvCxnSpPr/>
          <p:nvPr/>
        </p:nvCxnSpPr>
        <p:spPr>
          <a:xfrm rot="16200000" flipH="1">
            <a:off x="7414419" y="3471069"/>
            <a:ext cx="284162" cy="254000"/>
          </a:xfrm>
          <a:prstGeom prst="straightConnector1">
            <a:avLst/>
          </a:prstGeom>
          <a:ln w="38100">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a:spLocks noChangeArrowheads="1"/>
          </p:cNvSpPr>
          <p:nvPr/>
        </p:nvSpPr>
        <p:spPr bwMode="auto">
          <a:xfrm>
            <a:off x="6350000" y="3681413"/>
            <a:ext cx="1252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8. Set Val</a:t>
            </a:r>
          </a:p>
        </p:txBody>
      </p:sp>
      <p:cxnSp>
        <p:nvCxnSpPr>
          <p:cNvPr id="63" name="Straight Arrow Connector 62"/>
          <p:cNvCxnSpPr/>
          <p:nvPr/>
        </p:nvCxnSpPr>
        <p:spPr>
          <a:xfrm>
            <a:off x="5445125" y="2333625"/>
            <a:ext cx="573088" cy="382588"/>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302000" y="1719263"/>
            <a:ext cx="942975" cy="600075"/>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465638" y="3736975"/>
            <a:ext cx="1766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6600"/>
                </a:solidFill>
                <a:latin typeface="Times New Roman" panose="02020603050405020304" pitchFamily="18" charset="0"/>
                <a:cs typeface="Times New Roman" panose="02020603050405020304" pitchFamily="18" charset="0"/>
              </a:rPr>
              <a:t>9. Create Response Msg</a:t>
            </a:r>
          </a:p>
        </p:txBody>
      </p:sp>
      <p:cxnSp>
        <p:nvCxnSpPr>
          <p:cNvPr id="70" name="Straight Arrow Connector 69"/>
          <p:cNvCxnSpPr/>
          <p:nvPr/>
        </p:nvCxnSpPr>
        <p:spPr>
          <a:xfrm flipV="1">
            <a:off x="3835400" y="3262313"/>
            <a:ext cx="2019300" cy="750887"/>
          </a:xfrm>
          <a:prstGeom prst="straightConnector1">
            <a:avLst/>
          </a:prstGeom>
          <a:ln w="381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3455988" y="2439988"/>
            <a:ext cx="1935162"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10. Send response</a:t>
            </a:r>
          </a:p>
        </p:txBody>
      </p:sp>
      <p:cxnSp>
        <p:nvCxnSpPr>
          <p:cNvPr id="73" name="Straight Arrow Connector 72"/>
          <p:cNvCxnSpPr>
            <a:stCxn id="17" idx="5"/>
          </p:cNvCxnSpPr>
          <p:nvPr/>
        </p:nvCxnSpPr>
        <p:spPr>
          <a:xfrm rot="16200000" flipH="1">
            <a:off x="1548607" y="838994"/>
            <a:ext cx="46037" cy="1800225"/>
          </a:xfrm>
          <a:prstGeom prst="straightConnector1">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1000" fill="hold"/>
                                        <p:tgtEl>
                                          <p:spTgt spid="23"/>
                                        </p:tgtEl>
                                        <p:attrNameLst>
                                          <p:attrName>ppt_x</p:attrName>
                                        </p:attrNameLst>
                                      </p:cBhvr>
                                      <p:tavLst>
                                        <p:tav tm="0">
                                          <p:val>
                                            <p:strVal val="#ppt_x-.2"/>
                                          </p:val>
                                        </p:tav>
                                        <p:tav tm="100000">
                                          <p:val>
                                            <p:strVal val="#ppt_x"/>
                                          </p:val>
                                        </p:tav>
                                      </p:tavLst>
                                    </p:anim>
                                    <p:anim calcmode="lin" valueType="num">
                                      <p:cBhvr>
                                        <p:cTn id="13"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3"/>
                                        </p:tgtEl>
                                      </p:cBhvr>
                                    </p:animEffect>
                                  </p:childTnLst>
                                </p:cTn>
                              </p:par>
                              <p:par>
                                <p:cTn id="15" presetID="29"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ppt_x</p:attrName>
                                        </p:attrNameLst>
                                      </p:cBhvr>
                                      <p:tavLst>
                                        <p:tav tm="0">
                                          <p:val>
                                            <p:strVal val="#ppt_x-.2"/>
                                          </p:val>
                                        </p:tav>
                                        <p:tav tm="100000">
                                          <p:val>
                                            <p:strVal val="#ppt_x"/>
                                          </p:val>
                                        </p:tav>
                                      </p:tavLst>
                                    </p:anim>
                                    <p:anim calcmode="lin" valueType="num">
                                      <p:cBhvr>
                                        <p:cTn id="18"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1"/>
                                        </p:tgtEl>
                                      </p:cBhvr>
                                    </p:animEffect>
                                  </p:childTnLst>
                                </p:cTn>
                              </p:par>
                              <p:par>
                                <p:cTn id="20" presetID="4" presetClass="entr" presetSubtype="16" fill="hold" nodeType="withEffect">
                                  <p:stCondLst>
                                    <p:cond delay="0"/>
                                  </p:stCondLst>
                                  <p:childTnLst>
                                    <p:set>
                                      <p:cBhvr>
                                        <p:cTn id="21" dur="1" fill="hold">
                                          <p:stCondLst>
                                            <p:cond delay="0"/>
                                          </p:stCondLst>
                                        </p:cTn>
                                        <p:tgtEl>
                                          <p:spTgt spid="13326"/>
                                        </p:tgtEl>
                                        <p:attrNameLst>
                                          <p:attrName>style.visibility</p:attrName>
                                        </p:attrNameLst>
                                      </p:cBhvr>
                                      <p:to>
                                        <p:strVal val="visible"/>
                                      </p:to>
                                    </p:set>
                                    <p:animEffect transition="in" filter="box(in)">
                                      <p:cBhvr>
                                        <p:cTn id="22" dur="500"/>
                                        <p:tgtEl>
                                          <p:spTgt spid="133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ox(in)">
                                      <p:cBhvr>
                                        <p:cTn id="27" dur="500"/>
                                        <p:tgtEl>
                                          <p:spTgt spid="25"/>
                                        </p:tgtEl>
                                      </p:cBhvr>
                                    </p:animEffect>
                                  </p:childTnLst>
                                </p:cTn>
                              </p:par>
                              <p:par>
                                <p:cTn id="28" presetID="2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p:cTn id="30" dur="1000" fill="hold"/>
                                        <p:tgtEl>
                                          <p:spTgt spid="28"/>
                                        </p:tgtEl>
                                        <p:attrNameLst>
                                          <p:attrName>ppt_x</p:attrName>
                                        </p:attrNameLst>
                                      </p:cBhvr>
                                      <p:tavLst>
                                        <p:tav tm="0">
                                          <p:val>
                                            <p:strVal val="#ppt_x-.2"/>
                                          </p:val>
                                        </p:tav>
                                        <p:tav tm="100000">
                                          <p:val>
                                            <p:strVal val="#ppt_x"/>
                                          </p:val>
                                        </p:tav>
                                      </p:tavLst>
                                    </p:anim>
                                    <p:anim calcmode="lin" valueType="num">
                                      <p:cBhvr>
                                        <p:cTn id="31"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32" dur="1000"/>
                                        <p:tgtEl>
                                          <p:spTgt spid="28"/>
                                        </p:tgtEl>
                                      </p:cBhvr>
                                    </p:animEffect>
                                  </p:childTnLst>
                                </p:cTn>
                              </p:par>
                              <p:par>
                                <p:cTn id="33" presetID="18" presetClass="entr" presetSubtype="9"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upLeft)">
                                      <p:cBhvr>
                                        <p:cTn id="35" dur="500"/>
                                        <p:tgtEl>
                                          <p:spTgt spid="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1000" fill="hold"/>
                                        <p:tgtEl>
                                          <p:spTgt spid="29"/>
                                        </p:tgtEl>
                                        <p:attrNameLst>
                                          <p:attrName>ppt_x</p:attrName>
                                        </p:attrNameLst>
                                      </p:cBhvr>
                                      <p:tavLst>
                                        <p:tav tm="0">
                                          <p:val>
                                            <p:strVal val="#ppt_x-.2"/>
                                          </p:val>
                                        </p:tav>
                                        <p:tav tm="100000">
                                          <p:val>
                                            <p:strVal val="#ppt_x"/>
                                          </p:val>
                                        </p:tav>
                                      </p:tavLst>
                                    </p:anim>
                                    <p:anim calcmode="lin" valueType="num">
                                      <p:cBhvr>
                                        <p:cTn id="41"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42" dur="1000"/>
                                        <p:tgtEl>
                                          <p:spTgt spid="29"/>
                                        </p:tgtEl>
                                      </p:cBhvr>
                                    </p:animEffect>
                                  </p:childTnLst>
                                </p:cTn>
                              </p:par>
                              <p:par>
                                <p:cTn id="43" presetID="29"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p:cTn id="45" dur="1000" fill="hold"/>
                                        <p:tgtEl>
                                          <p:spTgt spid="31"/>
                                        </p:tgtEl>
                                        <p:attrNameLst>
                                          <p:attrName>ppt_x</p:attrName>
                                        </p:attrNameLst>
                                      </p:cBhvr>
                                      <p:tavLst>
                                        <p:tav tm="0">
                                          <p:val>
                                            <p:strVal val="#ppt_x-.2"/>
                                          </p:val>
                                        </p:tav>
                                        <p:tav tm="100000">
                                          <p:val>
                                            <p:strVal val="#ppt_x"/>
                                          </p:val>
                                        </p:tav>
                                      </p:tavLst>
                                    </p:anim>
                                    <p:anim calcmode="lin" valueType="num">
                                      <p:cBhvr>
                                        <p:cTn id="46"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47" dur="1000"/>
                                        <p:tgtEl>
                                          <p:spTgt spid="31"/>
                                        </p:tgtEl>
                                      </p:cBhvr>
                                    </p:animEffect>
                                  </p:childTnLst>
                                </p:cTn>
                              </p:par>
                              <p:par>
                                <p:cTn id="48" presetID="29"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p:cTn id="50" dur="1000" fill="hold"/>
                                        <p:tgtEl>
                                          <p:spTgt spid="30"/>
                                        </p:tgtEl>
                                        <p:attrNameLst>
                                          <p:attrName>ppt_x</p:attrName>
                                        </p:attrNameLst>
                                      </p:cBhvr>
                                      <p:tavLst>
                                        <p:tav tm="0">
                                          <p:val>
                                            <p:strVal val="#ppt_x-.2"/>
                                          </p:val>
                                        </p:tav>
                                        <p:tav tm="100000">
                                          <p:val>
                                            <p:strVal val="#ppt_x"/>
                                          </p:val>
                                        </p:tav>
                                      </p:tavLst>
                                    </p:anim>
                                    <p:anim calcmode="lin" valueType="num">
                                      <p:cBhvr>
                                        <p:cTn id="51"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52" dur="1000"/>
                                        <p:tgtEl>
                                          <p:spTgt spid="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9"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1000" fill="hold"/>
                                        <p:tgtEl>
                                          <p:spTgt spid="34"/>
                                        </p:tgtEl>
                                        <p:attrNameLst>
                                          <p:attrName>ppt_x</p:attrName>
                                        </p:attrNameLst>
                                      </p:cBhvr>
                                      <p:tavLst>
                                        <p:tav tm="0">
                                          <p:val>
                                            <p:strVal val="#ppt_x-.2"/>
                                          </p:val>
                                        </p:tav>
                                        <p:tav tm="100000">
                                          <p:val>
                                            <p:strVal val="#ppt_x"/>
                                          </p:val>
                                        </p:tav>
                                      </p:tavLst>
                                    </p:anim>
                                    <p:anim calcmode="lin" valueType="num">
                                      <p:cBhvr>
                                        <p:cTn id="58"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59" dur="1000"/>
                                        <p:tgtEl>
                                          <p:spTgt spid="34"/>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p:cTn id="62" dur="1000" fill="hold"/>
                                        <p:tgtEl>
                                          <p:spTgt spid="35"/>
                                        </p:tgtEl>
                                        <p:attrNameLst>
                                          <p:attrName>ppt_x</p:attrName>
                                        </p:attrNameLst>
                                      </p:cBhvr>
                                      <p:tavLst>
                                        <p:tav tm="0">
                                          <p:val>
                                            <p:strVal val="#ppt_x-.2"/>
                                          </p:val>
                                        </p:tav>
                                        <p:tav tm="100000">
                                          <p:val>
                                            <p:strVal val="#ppt_x"/>
                                          </p:val>
                                        </p:tav>
                                      </p:tavLst>
                                    </p:anim>
                                    <p:anim calcmode="lin" valueType="num">
                                      <p:cBhvr>
                                        <p:cTn id="63"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64" dur="1000"/>
                                        <p:tgtEl>
                                          <p:spTgt spid="35"/>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in)">
                                      <p:cBhvr>
                                        <p:cTn id="67" dur="500"/>
                                        <p:tgtEl>
                                          <p:spTgt spid="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9"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1000" fill="hold"/>
                                        <p:tgtEl>
                                          <p:spTgt spid="38"/>
                                        </p:tgtEl>
                                        <p:attrNameLst>
                                          <p:attrName>ppt_x</p:attrName>
                                        </p:attrNameLst>
                                      </p:cBhvr>
                                      <p:tavLst>
                                        <p:tav tm="0">
                                          <p:val>
                                            <p:strVal val="#ppt_x-.2"/>
                                          </p:val>
                                        </p:tav>
                                        <p:tav tm="100000">
                                          <p:val>
                                            <p:strVal val="#ppt_x"/>
                                          </p:val>
                                        </p:tav>
                                      </p:tavLst>
                                    </p:anim>
                                    <p:anim calcmode="lin" valueType="num">
                                      <p:cBhvr>
                                        <p:cTn id="73"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74" dur="1000"/>
                                        <p:tgtEl>
                                          <p:spTgt spid="38"/>
                                        </p:tgtEl>
                                      </p:cBhvr>
                                    </p:animEffect>
                                  </p:childTnLst>
                                </p:cTn>
                              </p:par>
                              <p:par>
                                <p:cTn id="75" presetID="29"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p:cTn id="77" dur="1000" fill="hold"/>
                                        <p:tgtEl>
                                          <p:spTgt spid="39"/>
                                        </p:tgtEl>
                                        <p:attrNameLst>
                                          <p:attrName>ppt_x</p:attrName>
                                        </p:attrNameLst>
                                      </p:cBhvr>
                                      <p:tavLst>
                                        <p:tav tm="0">
                                          <p:val>
                                            <p:strVal val="#ppt_x-.2"/>
                                          </p:val>
                                        </p:tav>
                                        <p:tav tm="100000">
                                          <p:val>
                                            <p:strVal val="#ppt_x"/>
                                          </p:val>
                                        </p:tav>
                                      </p:tavLst>
                                    </p:anim>
                                    <p:anim calcmode="lin" valueType="num">
                                      <p:cBhvr>
                                        <p:cTn id="78"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12" fill="hold"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strips(downLeft)">
                                      <p:cBhvr>
                                        <p:cTn id="84" dur="500"/>
                                        <p:tgtEl>
                                          <p:spTgt spid="41"/>
                                        </p:tgtEl>
                                      </p:cBhvr>
                                    </p:animEffect>
                                  </p:childTnLst>
                                </p:cTn>
                              </p:par>
                              <p:par>
                                <p:cTn id="85" presetID="29"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p:cTn id="87" dur="1000" fill="hold"/>
                                        <p:tgtEl>
                                          <p:spTgt spid="43"/>
                                        </p:tgtEl>
                                        <p:attrNameLst>
                                          <p:attrName>ppt_x</p:attrName>
                                        </p:attrNameLst>
                                      </p:cBhvr>
                                      <p:tavLst>
                                        <p:tav tm="0">
                                          <p:val>
                                            <p:strVal val="#ppt_x-.2"/>
                                          </p:val>
                                        </p:tav>
                                        <p:tav tm="100000">
                                          <p:val>
                                            <p:strVal val="#ppt_x"/>
                                          </p:val>
                                        </p:tav>
                                      </p:tavLst>
                                    </p:anim>
                                    <p:anim calcmode="lin" valueType="num">
                                      <p:cBhvr>
                                        <p:cTn id="88" dur="10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89" dur="1000"/>
                                        <p:tgtEl>
                                          <p:spTgt spid="43"/>
                                        </p:tgtEl>
                                      </p:cBhvr>
                                    </p:animEffect>
                                  </p:childTnLst>
                                </p:cTn>
                              </p:par>
                              <p:par>
                                <p:cTn id="90" presetID="2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p:cTn id="92" dur="1000" fill="hold"/>
                                        <p:tgtEl>
                                          <p:spTgt spid="40"/>
                                        </p:tgtEl>
                                        <p:attrNameLst>
                                          <p:attrName>ppt_x</p:attrName>
                                        </p:attrNameLst>
                                      </p:cBhvr>
                                      <p:tavLst>
                                        <p:tav tm="0">
                                          <p:val>
                                            <p:strVal val="#ppt_x-.2"/>
                                          </p:val>
                                        </p:tav>
                                        <p:tav tm="100000">
                                          <p:val>
                                            <p:strVal val="#ppt_x"/>
                                          </p:val>
                                        </p:tav>
                                      </p:tavLst>
                                    </p:anim>
                                    <p:anim calcmode="lin" valueType="num">
                                      <p:cBhvr>
                                        <p:cTn id="93"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94" dur="1000"/>
                                        <p:tgtEl>
                                          <p:spTgt spid="4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8" presetClass="entr" presetSubtype="12"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strips(downLeft)">
                                      <p:cBhvr>
                                        <p:cTn id="99" dur="500"/>
                                        <p:tgtEl>
                                          <p:spTgt spid="45"/>
                                        </p:tgtEl>
                                      </p:cBhvr>
                                    </p:animEffect>
                                  </p:childTnLst>
                                </p:cTn>
                              </p:par>
                              <p:par>
                                <p:cTn id="100" presetID="29"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p:cTn id="102" dur="1000" fill="hold"/>
                                        <p:tgtEl>
                                          <p:spTgt spid="46"/>
                                        </p:tgtEl>
                                        <p:attrNameLst>
                                          <p:attrName>ppt_x</p:attrName>
                                        </p:attrNameLst>
                                      </p:cBhvr>
                                      <p:tavLst>
                                        <p:tav tm="0">
                                          <p:val>
                                            <p:strVal val="#ppt_x-.2"/>
                                          </p:val>
                                        </p:tav>
                                        <p:tav tm="100000">
                                          <p:val>
                                            <p:strVal val="#ppt_x"/>
                                          </p:val>
                                        </p:tav>
                                      </p:tavLst>
                                    </p:anim>
                                    <p:anim calcmode="lin" valueType="num">
                                      <p:cBhvr>
                                        <p:cTn id="103" dur="1000" fill="hold"/>
                                        <p:tgtEl>
                                          <p:spTgt spid="46"/>
                                        </p:tgtEl>
                                        <p:attrNameLst>
                                          <p:attrName>ppt_y</p:attrName>
                                        </p:attrNameLst>
                                      </p:cBhvr>
                                      <p:tavLst>
                                        <p:tav tm="0">
                                          <p:val>
                                            <p:strVal val="#ppt_y"/>
                                          </p:val>
                                        </p:tav>
                                        <p:tav tm="100000">
                                          <p:val>
                                            <p:strVal val="#ppt_y"/>
                                          </p:val>
                                        </p:tav>
                                      </p:tavLst>
                                    </p:anim>
                                    <p:animEffect transition="in" filter="wipe(right)" prLst="gradientSize: 0.1">
                                      <p:cBhvr>
                                        <p:cTn id="104" dur="1000"/>
                                        <p:tgtEl>
                                          <p:spTgt spid="46"/>
                                        </p:tgtEl>
                                      </p:cBhvr>
                                    </p:animEffect>
                                  </p:childTnLst>
                                </p:cTn>
                              </p:par>
                              <p:par>
                                <p:cTn id="105" presetID="29" presetClass="entr" presetSubtype="0"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anim calcmode="lin" valueType="num">
                                      <p:cBhvr>
                                        <p:cTn id="107" dur="1000" fill="hold"/>
                                        <p:tgtEl>
                                          <p:spTgt spid="44"/>
                                        </p:tgtEl>
                                        <p:attrNameLst>
                                          <p:attrName>ppt_x</p:attrName>
                                        </p:attrNameLst>
                                      </p:cBhvr>
                                      <p:tavLst>
                                        <p:tav tm="0">
                                          <p:val>
                                            <p:strVal val="#ppt_x-.2"/>
                                          </p:val>
                                        </p:tav>
                                        <p:tav tm="100000">
                                          <p:val>
                                            <p:strVal val="#ppt_x"/>
                                          </p:val>
                                        </p:tav>
                                      </p:tavLst>
                                    </p:anim>
                                    <p:anim calcmode="lin" valueType="num">
                                      <p:cBhvr>
                                        <p:cTn id="108"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109" dur="1000"/>
                                        <p:tgtEl>
                                          <p:spTgt spid="4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9" fill="hold" nodeType="click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strips(upLeft)">
                                      <p:cBhvr>
                                        <p:cTn id="114" dur="500"/>
                                        <p:tgtEl>
                                          <p:spTgt spid="4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8" presetClass="entr" presetSubtype="12" fill="hold" nodeType="click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strips(downLeft)">
                                      <p:cBhvr>
                                        <p:cTn id="119" dur="500"/>
                                        <p:tgtEl>
                                          <p:spTgt spid="57"/>
                                        </p:tgtEl>
                                      </p:cBhvr>
                                    </p:animEffect>
                                  </p:childTnLst>
                                </p:cTn>
                              </p:par>
                              <p:par>
                                <p:cTn id="120" presetID="29" presetClass="entr" presetSubtype="0" fill="hold" grpId="0" nodeType="withEffect">
                                  <p:stCondLst>
                                    <p:cond delay="0"/>
                                  </p:stCondLst>
                                  <p:childTnLst>
                                    <p:set>
                                      <p:cBhvr>
                                        <p:cTn id="121" dur="1" fill="hold">
                                          <p:stCondLst>
                                            <p:cond delay="0"/>
                                          </p:stCondLst>
                                        </p:cTn>
                                        <p:tgtEl>
                                          <p:spTgt spid="56"/>
                                        </p:tgtEl>
                                        <p:attrNameLst>
                                          <p:attrName>style.visibility</p:attrName>
                                        </p:attrNameLst>
                                      </p:cBhvr>
                                      <p:to>
                                        <p:strVal val="visible"/>
                                      </p:to>
                                    </p:set>
                                    <p:anim calcmode="lin" valueType="num">
                                      <p:cBhvr>
                                        <p:cTn id="122" dur="1000" fill="hold"/>
                                        <p:tgtEl>
                                          <p:spTgt spid="56"/>
                                        </p:tgtEl>
                                        <p:attrNameLst>
                                          <p:attrName>ppt_x</p:attrName>
                                        </p:attrNameLst>
                                      </p:cBhvr>
                                      <p:tavLst>
                                        <p:tav tm="0">
                                          <p:val>
                                            <p:strVal val="#ppt_x-.2"/>
                                          </p:val>
                                        </p:tav>
                                        <p:tav tm="100000">
                                          <p:val>
                                            <p:strVal val="#ppt_x"/>
                                          </p:val>
                                        </p:tav>
                                      </p:tavLst>
                                    </p:anim>
                                    <p:anim calcmode="lin" valueType="num">
                                      <p:cBhvr>
                                        <p:cTn id="123" dur="1000" fill="hold"/>
                                        <p:tgtEl>
                                          <p:spTgt spid="56"/>
                                        </p:tgtEl>
                                        <p:attrNameLst>
                                          <p:attrName>ppt_y</p:attrName>
                                        </p:attrNameLst>
                                      </p:cBhvr>
                                      <p:tavLst>
                                        <p:tav tm="0">
                                          <p:val>
                                            <p:strVal val="#ppt_y"/>
                                          </p:val>
                                        </p:tav>
                                        <p:tav tm="100000">
                                          <p:val>
                                            <p:strVal val="#ppt_y"/>
                                          </p:val>
                                        </p:tav>
                                      </p:tavLst>
                                    </p:anim>
                                    <p:animEffect transition="in" filter="wipe(right)" prLst="gradientSize: 0.1">
                                      <p:cBhvr>
                                        <p:cTn id="124" dur="1000"/>
                                        <p:tgtEl>
                                          <p:spTgt spid="56"/>
                                        </p:tgtEl>
                                      </p:cBhvr>
                                    </p:animEffect>
                                  </p:childTnLst>
                                </p:cTn>
                              </p:par>
                              <p:par>
                                <p:cTn id="125" presetID="29"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anim calcmode="lin" valueType="num">
                                      <p:cBhvr>
                                        <p:cTn id="127" dur="1000" fill="hold"/>
                                        <p:tgtEl>
                                          <p:spTgt spid="59"/>
                                        </p:tgtEl>
                                        <p:attrNameLst>
                                          <p:attrName>ppt_x</p:attrName>
                                        </p:attrNameLst>
                                      </p:cBhvr>
                                      <p:tavLst>
                                        <p:tav tm="0">
                                          <p:val>
                                            <p:strVal val="#ppt_x-.2"/>
                                          </p:val>
                                        </p:tav>
                                        <p:tav tm="100000">
                                          <p:val>
                                            <p:strVal val="#ppt_x"/>
                                          </p:val>
                                        </p:tav>
                                      </p:tavLst>
                                    </p:anim>
                                    <p:anim calcmode="lin" valueType="num">
                                      <p:cBhvr>
                                        <p:cTn id="128" dur="1000" fill="hold"/>
                                        <p:tgtEl>
                                          <p:spTgt spid="59"/>
                                        </p:tgtEl>
                                        <p:attrNameLst>
                                          <p:attrName>ppt_y</p:attrName>
                                        </p:attrNameLst>
                                      </p:cBhvr>
                                      <p:tavLst>
                                        <p:tav tm="0">
                                          <p:val>
                                            <p:strVal val="#ppt_y"/>
                                          </p:val>
                                        </p:tav>
                                        <p:tav tm="100000">
                                          <p:val>
                                            <p:strVal val="#ppt_y"/>
                                          </p:val>
                                        </p:tav>
                                      </p:tavLst>
                                    </p:anim>
                                    <p:animEffect transition="in" filter="wipe(right)" prLst="gradientSize: 0.1">
                                      <p:cBhvr>
                                        <p:cTn id="129" dur="1000"/>
                                        <p:tgtEl>
                                          <p:spTgt spid="59"/>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8" presetClass="entr" presetSubtype="9" fill="hold" nodeType="clickEffect">
                                  <p:stCondLst>
                                    <p:cond delay="0"/>
                                  </p:stCondLst>
                                  <p:childTnLst>
                                    <p:set>
                                      <p:cBhvr>
                                        <p:cTn id="133" dur="1" fill="hold">
                                          <p:stCondLst>
                                            <p:cond delay="0"/>
                                          </p:stCondLst>
                                        </p:cTn>
                                        <p:tgtEl>
                                          <p:spTgt spid="70"/>
                                        </p:tgtEl>
                                        <p:attrNameLst>
                                          <p:attrName>style.visibility</p:attrName>
                                        </p:attrNameLst>
                                      </p:cBhvr>
                                      <p:to>
                                        <p:strVal val="visible"/>
                                      </p:to>
                                    </p:set>
                                    <p:animEffect transition="in" filter="strips(upLeft)">
                                      <p:cBhvr>
                                        <p:cTn id="134" dur="500"/>
                                        <p:tgtEl>
                                          <p:spTgt spid="70"/>
                                        </p:tgtEl>
                                      </p:cBhvr>
                                    </p:animEffect>
                                  </p:childTnLst>
                                </p:cTn>
                              </p:par>
                              <p:par>
                                <p:cTn id="135" presetID="29" presetClass="entr" presetSubtype="0" fill="hold" grpId="0" nodeType="withEffect">
                                  <p:stCondLst>
                                    <p:cond delay="0"/>
                                  </p:stCondLst>
                                  <p:childTnLst>
                                    <p:set>
                                      <p:cBhvr>
                                        <p:cTn id="136" dur="1" fill="hold">
                                          <p:stCondLst>
                                            <p:cond delay="0"/>
                                          </p:stCondLst>
                                        </p:cTn>
                                        <p:tgtEl>
                                          <p:spTgt spid="68"/>
                                        </p:tgtEl>
                                        <p:attrNameLst>
                                          <p:attrName>style.visibility</p:attrName>
                                        </p:attrNameLst>
                                      </p:cBhvr>
                                      <p:to>
                                        <p:strVal val="visible"/>
                                      </p:to>
                                    </p:set>
                                    <p:anim calcmode="lin" valueType="num">
                                      <p:cBhvr>
                                        <p:cTn id="137" dur="1000" fill="hold"/>
                                        <p:tgtEl>
                                          <p:spTgt spid="68"/>
                                        </p:tgtEl>
                                        <p:attrNameLst>
                                          <p:attrName>ppt_x</p:attrName>
                                        </p:attrNameLst>
                                      </p:cBhvr>
                                      <p:tavLst>
                                        <p:tav tm="0">
                                          <p:val>
                                            <p:strVal val="#ppt_x-.2"/>
                                          </p:val>
                                        </p:tav>
                                        <p:tav tm="100000">
                                          <p:val>
                                            <p:strVal val="#ppt_x"/>
                                          </p:val>
                                        </p:tav>
                                      </p:tavLst>
                                    </p:anim>
                                    <p:anim calcmode="lin" valueType="num">
                                      <p:cBhvr>
                                        <p:cTn id="138" dur="1000" fill="hold"/>
                                        <p:tgtEl>
                                          <p:spTgt spid="68"/>
                                        </p:tgtEl>
                                        <p:attrNameLst>
                                          <p:attrName>ppt_y</p:attrName>
                                        </p:attrNameLst>
                                      </p:cBhvr>
                                      <p:tavLst>
                                        <p:tav tm="0">
                                          <p:val>
                                            <p:strVal val="#ppt_y"/>
                                          </p:val>
                                        </p:tav>
                                        <p:tav tm="100000">
                                          <p:val>
                                            <p:strVal val="#ppt_y"/>
                                          </p:val>
                                        </p:tav>
                                      </p:tavLst>
                                    </p:anim>
                                    <p:animEffect transition="in" filter="wipe(right)" prLst="gradientSize: 0.1">
                                      <p:cBhvr>
                                        <p:cTn id="139" dur="1000"/>
                                        <p:tgtEl>
                                          <p:spTgt spid="68"/>
                                        </p:tgtEl>
                                      </p:cBhvr>
                                    </p:animEffect>
                                  </p:childTnLst>
                                </p:cTn>
                              </p:par>
                            </p:childTnLst>
                          </p:cTn>
                        </p:par>
                        <p:par>
                          <p:cTn id="140" fill="hold" nodeType="afterGroup">
                            <p:stCondLst>
                              <p:cond delay="1000"/>
                            </p:stCondLst>
                            <p:childTnLst>
                              <p:par>
                                <p:cTn id="141" presetID="18" presetClass="entr" presetSubtype="9" fill="hold" nodeType="afterEffect">
                                  <p:stCondLst>
                                    <p:cond delay="0"/>
                                  </p:stCondLst>
                                  <p:childTnLst>
                                    <p:set>
                                      <p:cBhvr>
                                        <p:cTn id="142" dur="1" fill="hold">
                                          <p:stCondLst>
                                            <p:cond delay="0"/>
                                          </p:stCondLst>
                                        </p:cTn>
                                        <p:tgtEl>
                                          <p:spTgt spid="63"/>
                                        </p:tgtEl>
                                        <p:attrNameLst>
                                          <p:attrName>style.visibility</p:attrName>
                                        </p:attrNameLst>
                                      </p:cBhvr>
                                      <p:to>
                                        <p:strVal val="visible"/>
                                      </p:to>
                                    </p:set>
                                    <p:animEffect transition="in" filter="strips(upLeft)">
                                      <p:cBhvr>
                                        <p:cTn id="143" dur="500"/>
                                        <p:tgtEl>
                                          <p:spTgt spid="63"/>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8" presetClass="entr" presetSubtype="9" fill="hold" nodeType="click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strips(upLeft)">
                                      <p:cBhvr>
                                        <p:cTn id="148" dur="500"/>
                                        <p:tgtEl>
                                          <p:spTgt spid="66"/>
                                        </p:tgtEl>
                                      </p:cBhvr>
                                    </p:animEffect>
                                  </p:childTnLst>
                                </p:cTn>
                              </p:par>
                              <p:par>
                                <p:cTn id="149" presetID="29" presetClass="entr" presetSubtype="0" fill="hold" grpId="0" nodeType="withEffect">
                                  <p:stCondLst>
                                    <p:cond delay="0"/>
                                  </p:stCondLst>
                                  <p:childTnLst>
                                    <p:set>
                                      <p:cBhvr>
                                        <p:cTn id="150" dur="1" fill="hold">
                                          <p:stCondLst>
                                            <p:cond delay="0"/>
                                          </p:stCondLst>
                                        </p:cTn>
                                        <p:tgtEl>
                                          <p:spTgt spid="72"/>
                                        </p:tgtEl>
                                        <p:attrNameLst>
                                          <p:attrName>style.visibility</p:attrName>
                                        </p:attrNameLst>
                                      </p:cBhvr>
                                      <p:to>
                                        <p:strVal val="visible"/>
                                      </p:to>
                                    </p:set>
                                    <p:anim calcmode="lin" valueType="num">
                                      <p:cBhvr>
                                        <p:cTn id="151" dur="1000" fill="hold"/>
                                        <p:tgtEl>
                                          <p:spTgt spid="72"/>
                                        </p:tgtEl>
                                        <p:attrNameLst>
                                          <p:attrName>ppt_x</p:attrName>
                                        </p:attrNameLst>
                                      </p:cBhvr>
                                      <p:tavLst>
                                        <p:tav tm="0">
                                          <p:val>
                                            <p:strVal val="#ppt_x-.2"/>
                                          </p:val>
                                        </p:tav>
                                        <p:tav tm="100000">
                                          <p:val>
                                            <p:strVal val="#ppt_x"/>
                                          </p:val>
                                        </p:tav>
                                      </p:tavLst>
                                    </p:anim>
                                    <p:anim calcmode="lin" valueType="num">
                                      <p:cBhvr>
                                        <p:cTn id="152" dur="1000" fill="hold"/>
                                        <p:tgtEl>
                                          <p:spTgt spid="72"/>
                                        </p:tgtEl>
                                        <p:attrNameLst>
                                          <p:attrName>ppt_y</p:attrName>
                                        </p:attrNameLst>
                                      </p:cBhvr>
                                      <p:tavLst>
                                        <p:tav tm="0">
                                          <p:val>
                                            <p:strVal val="#ppt_y"/>
                                          </p:val>
                                        </p:tav>
                                        <p:tav tm="100000">
                                          <p:val>
                                            <p:strVal val="#ppt_y"/>
                                          </p:val>
                                        </p:tav>
                                      </p:tavLst>
                                    </p:anim>
                                    <p:animEffect transition="in" filter="wipe(right)" prLst="gradientSize: 0.1">
                                      <p:cBhvr>
                                        <p:cTn id="153" dur="1000"/>
                                        <p:tgtEl>
                                          <p:spTgt spid="72"/>
                                        </p:tgtEl>
                                      </p:cBhvr>
                                    </p:animEffect>
                                  </p:childTnLst>
                                </p:cTn>
                              </p:par>
                              <p:par>
                                <p:cTn id="154" presetID="29" presetClass="entr" presetSubtype="0" fill="hold" nodeType="withEffect">
                                  <p:stCondLst>
                                    <p:cond delay="0"/>
                                  </p:stCondLst>
                                  <p:childTnLst>
                                    <p:set>
                                      <p:cBhvr>
                                        <p:cTn id="155" dur="1" fill="hold">
                                          <p:stCondLst>
                                            <p:cond delay="0"/>
                                          </p:stCondLst>
                                        </p:cTn>
                                        <p:tgtEl>
                                          <p:spTgt spid="73"/>
                                        </p:tgtEl>
                                        <p:attrNameLst>
                                          <p:attrName>style.visibility</p:attrName>
                                        </p:attrNameLst>
                                      </p:cBhvr>
                                      <p:to>
                                        <p:strVal val="visible"/>
                                      </p:to>
                                    </p:set>
                                    <p:anim calcmode="lin" valueType="num">
                                      <p:cBhvr>
                                        <p:cTn id="156" dur="1000" fill="hold"/>
                                        <p:tgtEl>
                                          <p:spTgt spid="73"/>
                                        </p:tgtEl>
                                        <p:attrNameLst>
                                          <p:attrName>ppt_x</p:attrName>
                                        </p:attrNameLst>
                                      </p:cBhvr>
                                      <p:tavLst>
                                        <p:tav tm="0">
                                          <p:val>
                                            <p:strVal val="#ppt_x-.2"/>
                                          </p:val>
                                        </p:tav>
                                        <p:tav tm="100000">
                                          <p:val>
                                            <p:strVal val="#ppt_x"/>
                                          </p:val>
                                        </p:tav>
                                      </p:tavLst>
                                    </p:anim>
                                    <p:anim calcmode="lin" valueType="num">
                                      <p:cBhvr>
                                        <p:cTn id="157" dur="1000" fill="hold"/>
                                        <p:tgtEl>
                                          <p:spTgt spid="73"/>
                                        </p:tgtEl>
                                        <p:attrNameLst>
                                          <p:attrName>ppt_y</p:attrName>
                                        </p:attrNameLst>
                                      </p:cBhvr>
                                      <p:tavLst>
                                        <p:tav tm="0">
                                          <p:val>
                                            <p:strVal val="#ppt_y"/>
                                          </p:val>
                                        </p:tav>
                                        <p:tav tm="100000">
                                          <p:val>
                                            <p:strVal val="#ppt_y"/>
                                          </p:val>
                                        </p:tav>
                                      </p:tavLst>
                                    </p:anim>
                                    <p:animEffect transition="in" filter="wipe(right)" prLst="gradientSize: 0.1">
                                      <p:cBhvr>
                                        <p:cTn id="158"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P spid="25" grpId="0" animBg="1"/>
      <p:bldP spid="28" grpId="0"/>
      <p:bldP spid="30" grpId="0" animBg="1"/>
      <p:bldP spid="31" grpId="0"/>
      <p:bldP spid="35" grpId="0"/>
      <p:bldP spid="37" grpId="0" animBg="1"/>
      <p:bldP spid="38" grpId="0" animBg="1"/>
      <p:bldP spid="39" grpId="0"/>
      <p:bldP spid="40" grpId="0" animBg="1"/>
      <p:bldP spid="43" grpId="0"/>
      <p:bldP spid="44" grpId="0" animBg="1"/>
      <p:bldP spid="46" grpId="0"/>
      <p:bldP spid="56" grpId="0" animBg="1"/>
      <p:bldP spid="59" grpId="0"/>
      <p:bldP spid="68" grpId="0"/>
      <p:bldP spid="7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Responses</a:t>
            </a:r>
          </a:p>
        </p:txBody>
      </p:sp>
      <p:pic>
        <p:nvPicPr>
          <p:cNvPr id="5325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2146300"/>
            <a:ext cx="7085013"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8"/>
          <p:cNvSpPr txBox="1">
            <a:spLocks noChangeArrowheads="1"/>
          </p:cNvSpPr>
          <p:nvPr/>
        </p:nvSpPr>
        <p:spPr bwMode="auto">
          <a:xfrm>
            <a:off x="2901950" y="3787775"/>
            <a:ext cx="1122363"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1600" b="1">
                <a:solidFill>
                  <a:srgbClr val="3366FF"/>
                </a:solidFill>
                <a:latin typeface="Times New Roman" panose="02020603050405020304" pitchFamily="18" charset="0"/>
                <a:cs typeface="Arial" panose="020B0604020202020204" pitchFamily="34" charset="0"/>
              </a:rPr>
              <a:t>Blank line</a:t>
            </a:r>
          </a:p>
        </p:txBody>
      </p:sp>
    </p:spTree>
    <p:extLst>
      <p:ext uri="{BB962C8B-B14F-4D97-AF65-F5344CB8AC3E}">
        <p14:creationId xmlns:p14="http://schemas.microsoft.com/office/powerpoint/2010/main" val="455231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Responses</a:t>
            </a:r>
          </a:p>
        </p:txBody>
      </p:sp>
      <p:pic>
        <p:nvPicPr>
          <p:cNvPr id="5325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2146300"/>
            <a:ext cx="7085013"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8"/>
          <p:cNvSpPr txBox="1">
            <a:spLocks noChangeArrowheads="1"/>
          </p:cNvSpPr>
          <p:nvPr/>
        </p:nvSpPr>
        <p:spPr bwMode="auto">
          <a:xfrm>
            <a:off x="2901950" y="3787775"/>
            <a:ext cx="1122363"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1600" b="1">
                <a:solidFill>
                  <a:srgbClr val="3366FF"/>
                </a:solidFill>
                <a:latin typeface="Times New Roman" panose="02020603050405020304" pitchFamily="18" charset="0"/>
                <a:cs typeface="Arial" panose="020B0604020202020204" pitchFamily="34" charset="0"/>
              </a:rPr>
              <a:t>Blank line</a:t>
            </a:r>
          </a:p>
        </p:txBody>
      </p:sp>
      <p:sp>
        <p:nvSpPr>
          <p:cNvPr id="91146" name="Text Box 10"/>
          <p:cNvSpPr txBox="1">
            <a:spLocks noChangeArrowheads="1"/>
          </p:cNvSpPr>
          <p:nvPr/>
        </p:nvSpPr>
        <p:spPr bwMode="auto">
          <a:xfrm>
            <a:off x="1781175" y="1238250"/>
            <a:ext cx="7180263" cy="1196975"/>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b="1">
                <a:solidFill>
                  <a:srgbClr val="3366FF"/>
                </a:solidFill>
                <a:latin typeface="Times New Roman" panose="02020603050405020304" pitchFamily="18" charset="0"/>
                <a:cs typeface="Arial" panose="020B0604020202020204" pitchFamily="34" charset="0"/>
              </a:rPr>
              <a:t>Indicates status of request process (</a:t>
            </a:r>
            <a:r>
              <a:rPr lang="en-US" altLang="en-US" sz="2400" b="1">
                <a:solidFill>
                  <a:srgbClr val="7030A0"/>
                </a:solidFill>
                <a:latin typeface="Times New Roman" panose="02020603050405020304" pitchFamily="18" charset="0"/>
                <a:cs typeface="Arial" panose="020B0604020202020204" pitchFamily="34" charset="0"/>
              </a:rPr>
              <a:t>HTTP version</a:t>
            </a:r>
            <a:r>
              <a:rPr lang="en-US" altLang="en-US" sz="2400" b="1">
                <a:solidFill>
                  <a:srgbClr val="3366FF"/>
                </a:solidFill>
                <a:latin typeface="Times New Roman" panose="02020603050405020304" pitchFamily="18" charset="0"/>
                <a:cs typeface="Arial" panose="020B0604020202020204" pitchFamily="34" charset="0"/>
              </a:rPr>
              <a:t>, </a:t>
            </a:r>
            <a:r>
              <a:rPr lang="en-US" altLang="en-US" sz="2400" b="1">
                <a:solidFill>
                  <a:srgbClr val="00B050"/>
                </a:solidFill>
                <a:latin typeface="Times New Roman" panose="02020603050405020304" pitchFamily="18" charset="0"/>
                <a:cs typeface="Arial" panose="020B0604020202020204" pitchFamily="34" charset="0"/>
              </a:rPr>
              <a:t>response code</a:t>
            </a:r>
            <a:r>
              <a:rPr lang="en-US" altLang="en-US" sz="2400" b="1">
                <a:solidFill>
                  <a:srgbClr val="3366FF"/>
                </a:solidFill>
                <a:latin typeface="Times New Roman" panose="02020603050405020304" pitchFamily="18" charset="0"/>
                <a:cs typeface="Arial" panose="020B0604020202020204" pitchFamily="34" charset="0"/>
              </a:rPr>
              <a:t>, </a:t>
            </a:r>
            <a:r>
              <a:rPr lang="en-US" altLang="en-US" sz="2400" b="1">
                <a:solidFill>
                  <a:srgbClr val="002060"/>
                </a:solidFill>
                <a:latin typeface="Times New Roman" panose="02020603050405020304" pitchFamily="18" charset="0"/>
                <a:cs typeface="Arial" panose="020B0604020202020204" pitchFamily="34" charset="0"/>
              </a:rPr>
              <a:t>status</a:t>
            </a:r>
            <a:r>
              <a:rPr lang="en-US" altLang="en-US" sz="2400" b="1">
                <a:solidFill>
                  <a:srgbClr val="3366FF"/>
                </a:solidFill>
                <a:latin typeface="Times New Roman" panose="02020603050405020304" pitchFamily="18" charset="0"/>
                <a:cs typeface="Arial" panose="020B0604020202020204" pitchFamily="34" charset="0"/>
              </a:rPr>
              <a:t>)</a:t>
            </a:r>
          </a:p>
          <a:p>
            <a:pPr eaLnBrk="1" hangingPunct="1">
              <a:spcBef>
                <a:spcPct val="0"/>
              </a:spcBef>
              <a:buFontTx/>
              <a:buChar char="•"/>
            </a:pPr>
            <a:r>
              <a:rPr lang="en-US" altLang="en-US" sz="2400">
                <a:solidFill>
                  <a:srgbClr val="3366FF"/>
                </a:solidFill>
                <a:latin typeface="Times New Roman" panose="02020603050405020304" pitchFamily="18" charset="0"/>
                <a:cs typeface="Arial" panose="020B0604020202020204" pitchFamily="34" charset="0"/>
              </a:rPr>
              <a:t>Ex: </a:t>
            </a:r>
            <a:r>
              <a:rPr lang="en-US" altLang="en-US" sz="2400">
                <a:solidFill>
                  <a:srgbClr val="7030A0"/>
                </a:solidFill>
                <a:latin typeface="Times New Roman" panose="02020603050405020304" pitchFamily="18" charset="0"/>
                <a:cs typeface="Arial" panose="020B0604020202020204" pitchFamily="34" charset="0"/>
              </a:rPr>
              <a:t>HTTP/1.1</a:t>
            </a:r>
            <a:r>
              <a:rPr lang="en-US" altLang="en-US" sz="2400">
                <a:solidFill>
                  <a:srgbClr val="3366FF"/>
                </a:solidFill>
                <a:latin typeface="Times New Roman" panose="02020603050405020304" pitchFamily="18" charset="0"/>
                <a:cs typeface="Arial" panose="020B0604020202020204" pitchFamily="34" charset="0"/>
              </a:rPr>
              <a:t> </a:t>
            </a:r>
            <a:r>
              <a:rPr lang="en-US" altLang="en-US" sz="2400">
                <a:solidFill>
                  <a:srgbClr val="00B050"/>
                </a:solidFill>
                <a:latin typeface="Times New Roman" panose="02020603050405020304" pitchFamily="18" charset="0"/>
                <a:cs typeface="Arial" panose="020B0604020202020204" pitchFamily="34" charset="0"/>
              </a:rPr>
              <a:t>200</a:t>
            </a:r>
            <a:r>
              <a:rPr lang="en-US" altLang="en-US" sz="2400">
                <a:solidFill>
                  <a:srgbClr val="3366FF"/>
                </a:solidFill>
                <a:latin typeface="Times New Roman" panose="02020603050405020304" pitchFamily="18" charset="0"/>
                <a:cs typeface="Arial" panose="020B0604020202020204" pitchFamily="34" charset="0"/>
              </a:rPr>
              <a:t> </a:t>
            </a:r>
            <a:r>
              <a:rPr lang="en-US" altLang="en-US" sz="2400">
                <a:solidFill>
                  <a:srgbClr val="002060"/>
                </a:solidFill>
                <a:latin typeface="Times New Roman" panose="02020603050405020304" pitchFamily="18" charset="0"/>
                <a:cs typeface="Arial" panose="020B0604020202020204" pitchFamily="34" charset="0"/>
              </a:rPr>
              <a:t>OK</a:t>
            </a:r>
            <a:r>
              <a:rPr lang="en-US" altLang="en-US" sz="2400">
                <a:solidFill>
                  <a:srgbClr val="3366FF"/>
                </a:solidFill>
                <a:latin typeface="Times New Roman" panose="02020603050405020304" pitchFamily="18" charset="0"/>
                <a:cs typeface="Arial" panose="020B0604020202020204" pitchFamily="34" charset="0"/>
              </a:rPr>
              <a:t> </a:t>
            </a:r>
          </a:p>
        </p:txBody>
      </p:sp>
      <p:sp>
        <p:nvSpPr>
          <p:cNvPr id="91147" name="Text Box 11"/>
          <p:cNvSpPr txBox="1">
            <a:spLocks noChangeArrowheads="1"/>
          </p:cNvSpPr>
          <p:nvPr/>
        </p:nvSpPr>
        <p:spPr bwMode="auto">
          <a:xfrm>
            <a:off x="1741488" y="3692525"/>
            <a:ext cx="7402512" cy="1866900"/>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65138"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b="1">
                <a:solidFill>
                  <a:srgbClr val="3366FF"/>
                </a:solidFill>
                <a:latin typeface="Times New Roman" panose="02020603050405020304" pitchFamily="18" charset="0"/>
                <a:cs typeface="Arial" panose="020B0604020202020204" pitchFamily="34" charset="0"/>
              </a:rPr>
              <a:t>Server</a:t>
            </a:r>
            <a:r>
              <a:rPr lang="en-US" altLang="en-US" sz="2400">
                <a:solidFill>
                  <a:srgbClr val="3366FF"/>
                </a:solidFill>
                <a:latin typeface="Times New Roman" panose="02020603050405020304" pitchFamily="18" charset="0"/>
                <a:cs typeface="Arial" panose="020B0604020202020204" pitchFamily="34" charset="0"/>
              </a:rPr>
              <a:t>. Ex: Server: JavaWebServer</a:t>
            </a:r>
          </a:p>
          <a:p>
            <a:pPr eaLnBrk="1" hangingPunct="1">
              <a:spcBef>
                <a:spcPct val="0"/>
              </a:spcBef>
              <a:buFontTx/>
              <a:buChar char="•"/>
            </a:pPr>
            <a:r>
              <a:rPr lang="en-US" altLang="en-US" sz="2400" b="1">
                <a:solidFill>
                  <a:srgbClr val="3366FF"/>
                </a:solidFill>
                <a:latin typeface="Times New Roman" panose="02020603050405020304" pitchFamily="18" charset="0"/>
                <a:cs typeface="Arial" panose="020B0604020202020204" pitchFamily="34" charset="0"/>
              </a:rPr>
              <a:t>Last modified date. </a:t>
            </a:r>
          </a:p>
          <a:p>
            <a:pPr lvl="1" eaLnBrk="1" hangingPunct="1">
              <a:spcBef>
                <a:spcPct val="0"/>
              </a:spcBef>
              <a:buFontTx/>
              <a:buChar char="•"/>
            </a:pPr>
            <a:r>
              <a:rPr lang="en-US" altLang="en-US" sz="2000">
                <a:solidFill>
                  <a:srgbClr val="3366FF"/>
                </a:solidFill>
                <a:latin typeface="Times New Roman" panose="02020603050405020304" pitchFamily="18" charset="0"/>
                <a:cs typeface="Arial" panose="020B0604020202020204" pitchFamily="34" charset="0"/>
              </a:rPr>
              <a:t>Ex: Last-modified: Tuesday, 24-Mar-09 8:30:34 GMT</a:t>
            </a:r>
          </a:p>
          <a:p>
            <a:pPr eaLnBrk="1" hangingPunct="1">
              <a:spcBef>
                <a:spcPct val="0"/>
              </a:spcBef>
              <a:buFontTx/>
              <a:buChar char="•"/>
            </a:pPr>
            <a:r>
              <a:rPr lang="en-US" altLang="en-US" sz="2400" b="1">
                <a:solidFill>
                  <a:srgbClr val="3366FF"/>
                </a:solidFill>
                <a:latin typeface="Times New Roman" panose="02020603050405020304" pitchFamily="18" charset="0"/>
                <a:cs typeface="Arial" panose="020B0604020202020204" pitchFamily="34" charset="0"/>
              </a:rPr>
              <a:t>Content length</a:t>
            </a:r>
            <a:r>
              <a:rPr lang="en-US" altLang="en-US" sz="2400">
                <a:solidFill>
                  <a:srgbClr val="3366FF"/>
                </a:solidFill>
                <a:latin typeface="Times New Roman" panose="02020603050405020304" pitchFamily="18" charset="0"/>
                <a:cs typeface="Arial" panose="020B0604020202020204" pitchFamily="34" charset="0"/>
              </a:rPr>
              <a:t>. Ex: Content-length: 100</a:t>
            </a:r>
          </a:p>
          <a:p>
            <a:pPr eaLnBrk="1" hangingPunct="1">
              <a:spcBef>
                <a:spcPct val="0"/>
              </a:spcBef>
              <a:buFontTx/>
              <a:buChar char="•"/>
            </a:pPr>
            <a:r>
              <a:rPr lang="en-US" altLang="en-US" sz="2400" b="1">
                <a:solidFill>
                  <a:srgbClr val="3366FF"/>
                </a:solidFill>
                <a:latin typeface="Times New Roman" panose="02020603050405020304" pitchFamily="18" charset="0"/>
                <a:cs typeface="Arial" panose="020B0604020202020204" pitchFamily="34" charset="0"/>
              </a:rPr>
              <a:t>Content type</a:t>
            </a:r>
            <a:r>
              <a:rPr lang="en-US" altLang="en-US" sz="2400">
                <a:solidFill>
                  <a:srgbClr val="3366FF"/>
                </a:solidFill>
                <a:latin typeface="Times New Roman" panose="02020603050405020304" pitchFamily="18" charset="0"/>
                <a:cs typeface="Arial" panose="020B0604020202020204" pitchFamily="34" charset="0"/>
              </a:rPr>
              <a:t>. </a:t>
            </a:r>
            <a:r>
              <a:rPr lang="fr-FR" altLang="en-US" sz="2400">
                <a:solidFill>
                  <a:srgbClr val="3366FF"/>
                </a:solidFill>
                <a:latin typeface="Times New Roman" panose="02020603050405020304" pitchFamily="18" charset="0"/>
                <a:cs typeface="Arial" panose="020B0604020202020204" pitchFamily="34" charset="0"/>
              </a:rPr>
              <a:t>Ex: Content-type: text/plain</a:t>
            </a:r>
            <a:r>
              <a:rPr lang="en-US" altLang="en-US" sz="2400">
                <a:solidFill>
                  <a:srgbClr val="3366FF"/>
                </a:solidFill>
                <a:latin typeface="Times New Roman" panose="02020603050405020304" pitchFamily="18"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slide(fromTop)">
                                      <p:cBhvr>
                                        <p:cTn id="7" dur="500"/>
                                        <p:tgtEl>
                                          <p:spTgt spid="91147"/>
                                        </p:tgtEl>
                                      </p:cBhvr>
                                    </p:animEffect>
                                  </p:childTnLst>
                                  <p:subTnLst>
                                    <p:set>
                                      <p:cBhvr override="childStyle">
                                        <p:cTn dur="1" fill="hold" display="0" masterRel="nextClick" afterEffect="1"/>
                                        <p:tgtEl>
                                          <p:spTgt spid="911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914400" y="0"/>
            <a:ext cx="8229600" cy="719138"/>
          </a:xfrm>
        </p:spPr>
        <p:txBody>
          <a:bodyPr/>
          <a:lstStyle/>
          <a:p>
            <a:r>
              <a:rPr lang="en-US" altLang="en-US" sz="4000" b="1">
                <a:latin typeface="Times New Roman" panose="02020603050405020304" pitchFamily="18" charset="0"/>
                <a:cs typeface="Times New Roman" panose="02020603050405020304" pitchFamily="18" charset="0"/>
              </a:rPr>
              <a:t>Objectives</a:t>
            </a:r>
            <a:endParaRPr lang="en-US" altLang="en-US" b="1">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431672266"/>
              </p:ext>
            </p:extLst>
          </p:nvPr>
        </p:nvGraphicFramePr>
        <p:xfrm>
          <a:off x="0" y="735185"/>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Responses – Example </a:t>
            </a:r>
          </a:p>
        </p:txBody>
      </p:sp>
      <p:pic>
        <p:nvPicPr>
          <p:cNvPr id="5529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150938"/>
            <a:ext cx="88217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08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3444875"/>
            <a:ext cx="6958012"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089"/>
                                        </p:tgtEl>
                                        <p:attrNameLst>
                                          <p:attrName>style.visibility</p:attrName>
                                        </p:attrNameLst>
                                      </p:cBhvr>
                                      <p:to>
                                        <p:strVal val="visible"/>
                                      </p:to>
                                    </p:set>
                                    <p:animEffect transition="in" filter="box(in)">
                                      <p:cBhvr>
                                        <p:cTn id="7" dur="500"/>
                                        <p:tgtEl>
                                          <p:spTgt spid="174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Responses – Example </a:t>
            </a:r>
          </a:p>
        </p:txBody>
      </p:sp>
      <p:pic>
        <p:nvPicPr>
          <p:cNvPr id="573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63675"/>
            <a:ext cx="7921625"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914400" y="0"/>
            <a:ext cx="8229600" cy="946150"/>
          </a:xfrm>
        </p:spPr>
        <p:txBody>
          <a:bodyPr/>
          <a:lstStyle/>
          <a:p>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Some commonly Status codes</a:t>
            </a:r>
          </a:p>
        </p:txBody>
      </p:sp>
      <p:graphicFrame>
        <p:nvGraphicFramePr>
          <p:cNvPr id="18474" name="Group 42"/>
          <p:cNvGraphicFramePr>
            <a:graphicFrameLocks noGrp="1"/>
          </p:cNvGraphicFramePr>
          <p:nvPr>
            <p:extLst>
              <p:ext uri="{D42A27DB-BD31-4B8C-83A1-F6EECF244321}">
                <p14:modId xmlns:p14="http://schemas.microsoft.com/office/powerpoint/2010/main" val="763986658"/>
              </p:ext>
            </p:extLst>
          </p:nvPr>
        </p:nvGraphicFramePr>
        <p:xfrm>
          <a:off x="152400" y="1019175"/>
          <a:ext cx="8928100" cy="5822983"/>
        </p:xfrm>
        <a:graphic>
          <a:graphicData uri="http://schemas.openxmlformats.org/drawingml/2006/table">
            <a:tbl>
              <a:tblPr/>
              <a:tblGrid>
                <a:gridCol w="698500">
                  <a:extLst>
                    <a:ext uri="{9D8B030D-6E8A-4147-A177-3AD203B41FA5}">
                      <a16:colId xmlns:a16="http://schemas.microsoft.com/office/drawing/2014/main" val="20000"/>
                    </a:ext>
                  </a:extLst>
                </a:gridCol>
                <a:gridCol w="2270125">
                  <a:extLst>
                    <a:ext uri="{9D8B030D-6E8A-4147-A177-3AD203B41FA5}">
                      <a16:colId xmlns:a16="http://schemas.microsoft.com/office/drawing/2014/main" val="20001"/>
                    </a:ext>
                  </a:extLst>
                </a:gridCol>
                <a:gridCol w="5959475">
                  <a:extLst>
                    <a:ext uri="{9D8B030D-6E8A-4147-A177-3AD203B41FA5}">
                      <a16:colId xmlns:a16="http://schemas.microsoft.com/office/drawing/2014/main" val="20002"/>
                    </a:ext>
                  </a:extLst>
                </a:gridCol>
              </a:tblGrid>
              <a:tr h="304781">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0000"/>
                          </a:solidFill>
                          <a:effectLst/>
                          <a:latin typeface="Times New Roman" pitchFamily="18" charset="0"/>
                          <a:cs typeface="Times New Roman" pitchFamily="18" charset="0"/>
                        </a:rPr>
                        <a:t>Code</a:t>
                      </a:r>
                      <a:endParaRPr kumimoji="0" lang="en-US" sz="1800" b="0" i="0" u="none" strike="noStrike" cap="none" normalizeH="0" baseline="0">
                        <a:ln>
                          <a:noFill/>
                        </a:ln>
                        <a:solidFill>
                          <a:schemeClr val="tx1"/>
                        </a:solidFill>
                        <a:effectLst/>
                        <a:latin typeface="Calibri"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0000"/>
                          </a:solidFill>
                          <a:effectLst/>
                          <a:latin typeface="Times New Roman" pitchFamily="18" charset="0"/>
                          <a:cs typeface="Times New Roman" pitchFamily="18" charset="0"/>
                        </a:rPr>
                        <a:t>Associated Message</a:t>
                      </a:r>
                      <a:endParaRPr kumimoji="0" lang="en-US" sz="1800" b="0" i="0" u="none" strike="noStrike" cap="none" normalizeH="0" baseline="0">
                        <a:ln>
                          <a:noFill/>
                        </a:ln>
                        <a:solidFill>
                          <a:schemeClr val="tx1"/>
                        </a:solidFill>
                        <a:effectLst/>
                        <a:latin typeface="Calibri"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0000"/>
                          </a:solidFill>
                          <a:effectLst/>
                          <a:latin typeface="Times New Roman" pitchFamily="18" charset="0"/>
                          <a:cs typeface="Times New Roman" pitchFamily="18" charset="0"/>
                        </a:rPr>
                        <a:t>Meaning</a:t>
                      </a:r>
                      <a:endParaRPr kumimoji="0" lang="en-US" sz="1800" b="0" i="0" u="none" strike="noStrike" cap="none" normalizeH="0" baseline="0">
                        <a:ln>
                          <a:noFill/>
                        </a:ln>
                        <a:solidFill>
                          <a:schemeClr val="tx1"/>
                        </a:solidFill>
                        <a:effectLst/>
                        <a:latin typeface="Calibri"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70154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101</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Switching Protocols</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Server  will </a:t>
                      </a:r>
                      <a:r>
                        <a:rPr kumimoji="0" lang="en-US" sz="2000" b="1" i="0" u="none" strike="noStrike" cap="none" normalizeH="0" baseline="0">
                          <a:ln>
                            <a:noFill/>
                          </a:ln>
                          <a:solidFill>
                            <a:schemeClr val="tx1"/>
                          </a:solidFill>
                          <a:effectLst/>
                          <a:latin typeface="Times New Roman" pitchFamily="18" charset="0"/>
                          <a:cs typeface="Times New Roman" pitchFamily="18" charset="0"/>
                        </a:rPr>
                        <a:t>comply</a:t>
                      </a:r>
                      <a:r>
                        <a:rPr kumimoji="0" lang="en-US" sz="2000" b="0" i="0" u="none" strike="noStrike" cap="none" normalizeH="0" baseline="0">
                          <a:ln>
                            <a:noFill/>
                          </a:ln>
                          <a:solidFill>
                            <a:schemeClr val="tx1"/>
                          </a:solidFill>
                          <a:effectLst/>
                          <a:latin typeface="Times New Roman" pitchFamily="18" charset="0"/>
                          <a:cs typeface="Times New Roman" pitchFamily="18" charset="0"/>
                        </a:rPr>
                        <a:t> with </a:t>
                      </a:r>
                      <a:r>
                        <a:rPr kumimoji="0" lang="en-US" sz="2000" b="1" i="0" u="none" strike="noStrike" cap="none" normalizeH="0" baseline="0">
                          <a:ln>
                            <a:noFill/>
                          </a:ln>
                          <a:solidFill>
                            <a:schemeClr val="tx1"/>
                          </a:solidFill>
                          <a:effectLst/>
                          <a:latin typeface="Times New Roman" pitchFamily="18" charset="0"/>
                          <a:cs typeface="Times New Roman" pitchFamily="18" charset="0"/>
                        </a:rPr>
                        <a:t>Upgrade header</a:t>
                      </a:r>
                      <a:r>
                        <a:rPr kumimoji="0" lang="en-US" sz="2000" b="0" i="0" u="none" strike="noStrike" cap="none" normalizeH="0" baseline="0">
                          <a:ln>
                            <a:noFill/>
                          </a:ln>
                          <a:solidFill>
                            <a:schemeClr val="tx1"/>
                          </a:solidFill>
                          <a:effectLst/>
                          <a:latin typeface="Times New Roman" pitchFamily="18" charset="0"/>
                          <a:cs typeface="Times New Roman" pitchFamily="18" charset="0"/>
                        </a:rPr>
                        <a:t> and </a:t>
                      </a:r>
                      <a:r>
                        <a:rPr kumimoji="0" lang="en-US" sz="2000" b="1" i="0" u="none" strike="noStrike" cap="none" normalizeH="0" baseline="0">
                          <a:ln>
                            <a:noFill/>
                          </a:ln>
                          <a:solidFill>
                            <a:schemeClr val="tx1"/>
                          </a:solidFill>
                          <a:effectLst/>
                          <a:latin typeface="Times New Roman" pitchFamily="18" charset="0"/>
                          <a:cs typeface="Times New Roman" pitchFamily="18" charset="0"/>
                        </a:rPr>
                        <a:t>change</a:t>
                      </a:r>
                      <a:r>
                        <a:rPr kumimoji="0" lang="en-US" sz="2000" b="0" i="0" u="none" strike="noStrike" cap="none" normalizeH="0" baseline="0">
                          <a:ln>
                            <a:noFill/>
                          </a:ln>
                          <a:solidFill>
                            <a:schemeClr val="tx1"/>
                          </a:solidFill>
                          <a:effectLst/>
                          <a:latin typeface="Times New Roman" pitchFamily="18" charset="0"/>
                          <a:cs typeface="Times New Roman" pitchFamily="18" charset="0"/>
                        </a:rPr>
                        <a:t> to </a:t>
                      </a:r>
                      <a:r>
                        <a:rPr kumimoji="0" lang="en-US" sz="2000" b="1" i="0" u="none" strike="noStrike" cap="none" normalizeH="0" baseline="0">
                          <a:ln>
                            <a:noFill/>
                          </a:ln>
                          <a:solidFill>
                            <a:schemeClr val="tx1"/>
                          </a:solidFill>
                          <a:effectLst/>
                          <a:latin typeface="Times New Roman" pitchFamily="18" charset="0"/>
                          <a:cs typeface="Times New Roman" pitchFamily="18" charset="0"/>
                        </a:rPr>
                        <a:t>different protocol</a:t>
                      </a:r>
                      <a:r>
                        <a:rPr kumimoji="0" lang="en-US" sz="2000" b="0" i="0" u="none" strike="noStrike" cap="none" normalizeH="0" baseline="0">
                          <a:ln>
                            <a:noFill/>
                          </a:ln>
                          <a:solidFill>
                            <a:schemeClr val="tx1"/>
                          </a:solidFill>
                          <a:effectLst/>
                          <a:latin typeface="Times New Roman" pitchFamily="18" charset="0"/>
                          <a:cs typeface="Times New Roman" pitchFamily="18" charset="0"/>
                        </a:rPr>
                        <a:t>. (New in HTTP 1.1)</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54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200</a:t>
                      </a:r>
                      <a:endParaRPr kumimoji="0" lang="en-US" sz="2000" b="0" i="0" u="none" strike="noStrike" cap="none" normalizeH="0" baseline="0">
                        <a:ln>
                          <a:noFill/>
                        </a:ln>
                        <a:solidFill>
                          <a:srgbClr val="FF0000"/>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OK</a:t>
                      </a:r>
                      <a:endParaRPr kumimoji="0" lang="en-US" sz="2000" b="0" i="0" u="none" strike="noStrike" cap="none" normalizeH="0" baseline="0">
                        <a:ln>
                          <a:noFill/>
                        </a:ln>
                        <a:solidFill>
                          <a:srgbClr val="FF0000"/>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Everything</a:t>
                      </a:r>
                      <a:r>
                        <a:rPr kumimoji="0" lang="en-US" sz="2000" b="0" i="0" u="none" strike="noStrike" cap="none" normalizeH="0" baseline="0">
                          <a:ln>
                            <a:noFill/>
                          </a:ln>
                          <a:solidFill>
                            <a:schemeClr val="tx1"/>
                          </a:solidFill>
                          <a:effectLst/>
                          <a:latin typeface="Times New Roman" pitchFamily="18" charset="0"/>
                          <a:cs typeface="Times New Roman" pitchFamily="18" charset="0"/>
                        </a:rPr>
                        <a:t> is </a:t>
                      </a:r>
                      <a:r>
                        <a:rPr kumimoji="0" lang="en-US" sz="2000" b="1" i="0" u="none" strike="noStrike" cap="none" normalizeH="0" baseline="0">
                          <a:ln>
                            <a:noFill/>
                          </a:ln>
                          <a:solidFill>
                            <a:schemeClr val="tx1"/>
                          </a:solidFill>
                          <a:effectLst/>
                          <a:latin typeface="Times New Roman" pitchFamily="18" charset="0"/>
                          <a:cs typeface="Times New Roman" pitchFamily="18" charset="0"/>
                        </a:rPr>
                        <a:t>fine</a:t>
                      </a:r>
                      <a:r>
                        <a:rPr kumimoji="0" lang="en-US" sz="2000" b="0" i="0" u="none" strike="noStrike" cap="none" normalizeH="0" baseline="0">
                          <a:ln>
                            <a:noFill/>
                          </a:ln>
                          <a:solidFill>
                            <a:schemeClr val="tx1"/>
                          </a:solidFill>
                          <a:effectLst/>
                          <a:latin typeface="Times New Roman" pitchFamily="18" charset="0"/>
                          <a:cs typeface="Times New Roman" pitchFamily="18" charset="0"/>
                        </a:rPr>
                        <a:t>; document follow</a:t>
                      </a:r>
                    </a:p>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Default</a:t>
                      </a:r>
                      <a:r>
                        <a:rPr kumimoji="0" lang="en-US" sz="2000" b="0" i="0" u="none" strike="noStrike" cap="none" normalizeH="0" baseline="0">
                          <a:ln>
                            <a:noFill/>
                          </a:ln>
                          <a:solidFill>
                            <a:schemeClr val="tx1"/>
                          </a:solidFill>
                          <a:effectLst/>
                          <a:latin typeface="Times New Roman" pitchFamily="18" charset="0"/>
                          <a:cs typeface="Times New Roman" pitchFamily="18" charset="0"/>
                        </a:rPr>
                        <a:t> for servlets</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17">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201</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Created</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Server </a:t>
                      </a:r>
                      <a:r>
                        <a:rPr kumimoji="0" lang="en-US" sz="2000" b="1" i="0" u="none" strike="noStrike" cap="none" normalizeH="0" baseline="0">
                          <a:ln>
                            <a:noFill/>
                          </a:ln>
                          <a:solidFill>
                            <a:schemeClr val="tx1"/>
                          </a:solidFill>
                          <a:effectLst/>
                          <a:latin typeface="Times New Roman" pitchFamily="18" charset="0"/>
                          <a:cs typeface="Times New Roman" pitchFamily="18" charset="0"/>
                        </a:rPr>
                        <a:t>created</a:t>
                      </a:r>
                      <a:r>
                        <a:rPr kumimoji="0" lang="en-US" sz="2000" b="0" i="0" u="none" strike="noStrike" cap="none" normalizeH="0" baseline="0">
                          <a:ln>
                            <a:noFill/>
                          </a:ln>
                          <a:solidFill>
                            <a:schemeClr val="tx1"/>
                          </a:solidFill>
                          <a:effectLst/>
                          <a:latin typeface="Times New Roman" pitchFamily="18" charset="0"/>
                          <a:cs typeface="Times New Roman" pitchFamily="18" charset="0"/>
                        </a:rPr>
                        <a:t> a </a:t>
                      </a:r>
                      <a:r>
                        <a:rPr kumimoji="0" lang="en-US" sz="2000" b="1" i="0" u="none" strike="noStrike" cap="none" normalizeH="0" baseline="0">
                          <a:ln>
                            <a:noFill/>
                          </a:ln>
                          <a:solidFill>
                            <a:schemeClr val="tx1"/>
                          </a:solidFill>
                          <a:effectLst/>
                          <a:latin typeface="Times New Roman" pitchFamily="18" charset="0"/>
                          <a:cs typeface="Times New Roman" pitchFamily="18" charset="0"/>
                        </a:rPr>
                        <a:t>document</a:t>
                      </a:r>
                    </a:p>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The Location header indicates its URL</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813">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203</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Non-Authoritative Information</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Document  is being </a:t>
                      </a:r>
                      <a:r>
                        <a:rPr kumimoji="0" lang="en-US" sz="2000" b="1" i="0" u="none" strike="noStrike" cap="none" normalizeH="0" baseline="0">
                          <a:ln>
                            <a:noFill/>
                          </a:ln>
                          <a:solidFill>
                            <a:schemeClr val="tx1"/>
                          </a:solidFill>
                          <a:effectLst/>
                          <a:latin typeface="Times New Roman" pitchFamily="18" charset="0"/>
                          <a:cs typeface="Times New Roman" pitchFamily="18" charset="0"/>
                        </a:rPr>
                        <a:t>returned normally</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but</a:t>
                      </a:r>
                      <a:r>
                        <a:rPr kumimoji="0" lang="en-US" sz="2000" b="0" i="0" u="none" strike="noStrike" cap="none" normalizeH="0" baseline="0">
                          <a:ln>
                            <a:noFill/>
                          </a:ln>
                          <a:solidFill>
                            <a:schemeClr val="tx1"/>
                          </a:solidFill>
                          <a:effectLst/>
                          <a:latin typeface="Times New Roman" pitchFamily="18" charset="0"/>
                          <a:cs typeface="Times New Roman" pitchFamily="18" charset="0"/>
                        </a:rPr>
                        <a:t> some of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response headers</a:t>
                      </a:r>
                      <a:r>
                        <a:rPr kumimoji="0" lang="en-US" sz="2000" b="0" i="0" u="none" strike="noStrike" cap="none" normalizeH="0" baseline="0">
                          <a:ln>
                            <a:noFill/>
                          </a:ln>
                          <a:solidFill>
                            <a:schemeClr val="tx1"/>
                          </a:solidFill>
                          <a:effectLst/>
                          <a:latin typeface="Times New Roman" pitchFamily="18" charset="0"/>
                          <a:cs typeface="Times New Roman" pitchFamily="18" charset="0"/>
                        </a:rPr>
                        <a:t> might be </a:t>
                      </a:r>
                      <a:r>
                        <a:rPr kumimoji="0" lang="en-US" sz="2000" b="1" i="0" u="none" strike="noStrike" cap="none" normalizeH="0" baseline="0">
                          <a:ln>
                            <a:noFill/>
                          </a:ln>
                          <a:solidFill>
                            <a:schemeClr val="tx1"/>
                          </a:solidFill>
                          <a:effectLst/>
                          <a:latin typeface="Times New Roman" pitchFamily="18" charset="0"/>
                          <a:cs typeface="Times New Roman" pitchFamily="18" charset="0"/>
                        </a:rPr>
                        <a:t>incorrect</a:t>
                      </a:r>
                      <a:r>
                        <a:rPr kumimoji="0" lang="en-US" sz="2000" b="0" i="0" u="none" strike="noStrike" cap="none" normalizeH="0" baseline="0">
                          <a:ln>
                            <a:noFill/>
                          </a:ln>
                          <a:solidFill>
                            <a:schemeClr val="tx1"/>
                          </a:solidFill>
                          <a:effectLst/>
                          <a:latin typeface="Times New Roman" pitchFamily="18" charset="0"/>
                          <a:cs typeface="Times New Roman" pitchFamily="18" charset="0"/>
                        </a:rPr>
                        <a:t> since a </a:t>
                      </a:r>
                      <a:r>
                        <a:rPr kumimoji="0" lang="en-US" sz="2000" b="1" i="0" u="none" strike="noStrike" cap="none" normalizeH="0" baseline="0">
                          <a:ln>
                            <a:noFill/>
                          </a:ln>
                          <a:solidFill>
                            <a:schemeClr val="tx1"/>
                          </a:solidFill>
                          <a:effectLst/>
                          <a:latin typeface="Times New Roman" pitchFamily="18" charset="0"/>
                          <a:cs typeface="Times New Roman" pitchFamily="18" charset="0"/>
                        </a:rPr>
                        <a:t>document copy is being used</a:t>
                      </a:r>
                      <a:r>
                        <a:rPr kumimoji="0" lang="en-US" sz="2000" b="0" i="0" u="none" strike="noStrike" cap="none" normalizeH="0" baseline="0">
                          <a:ln>
                            <a:noFill/>
                          </a:ln>
                          <a:solidFill>
                            <a:schemeClr val="tx1"/>
                          </a:solidFill>
                          <a:effectLst/>
                          <a:latin typeface="Times New Roman" pitchFamily="18" charset="0"/>
                          <a:cs typeface="Times New Roman" pitchFamily="18" charset="0"/>
                        </a:rPr>
                        <a:t>.</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2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204</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No Content</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Browser should </a:t>
                      </a:r>
                      <a:r>
                        <a:rPr kumimoji="0" lang="en-US" sz="2000" b="1" i="0" u="none" strike="noStrike" cap="none" normalizeH="0" baseline="0">
                          <a:ln>
                            <a:noFill/>
                          </a:ln>
                          <a:solidFill>
                            <a:schemeClr val="tx1"/>
                          </a:solidFill>
                          <a:effectLst/>
                          <a:latin typeface="Times New Roman" pitchFamily="18" charset="0"/>
                          <a:cs typeface="Times New Roman" pitchFamily="18" charset="0"/>
                        </a:rPr>
                        <a:t>keep</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displaying</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previous</a:t>
                      </a:r>
                      <a:r>
                        <a:rPr kumimoji="0" lang="en-US" sz="2000" b="0" i="0" u="none" strike="noStrike" cap="none" normalizeH="0" baseline="0">
                          <a:ln>
                            <a:noFill/>
                          </a:ln>
                          <a:solidFill>
                            <a:schemeClr val="tx1"/>
                          </a:solidFill>
                          <a:effectLst/>
                          <a:latin typeface="Times New Roman" pitchFamily="18" charset="0"/>
                          <a:cs typeface="Times New Roman" pitchFamily="18" charset="0"/>
                        </a:rPr>
                        <a:t> document</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311023">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301</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MovedPermanently</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Document</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is moved</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to</a:t>
                      </a:r>
                      <a:r>
                        <a:rPr kumimoji="0" lang="en-US" sz="2000" b="0" i="0" u="none" strike="noStrike" cap="none" normalizeH="0" baseline="0">
                          <a:ln>
                            <a:noFill/>
                          </a:ln>
                          <a:solidFill>
                            <a:schemeClr val="tx1"/>
                          </a:solidFill>
                          <a:effectLst/>
                          <a:latin typeface="Times New Roman" pitchFamily="18" charset="0"/>
                          <a:cs typeface="Times New Roman" pitchFamily="18" charset="0"/>
                        </a:rPr>
                        <a:t> a </a:t>
                      </a:r>
                      <a:r>
                        <a:rPr kumimoji="0" lang="en-US" sz="2000" b="1" i="0" u="none" strike="noStrike" cap="none" normalizeH="0" baseline="0">
                          <a:ln>
                            <a:noFill/>
                          </a:ln>
                          <a:solidFill>
                            <a:schemeClr val="tx1"/>
                          </a:solidFill>
                          <a:effectLst/>
                          <a:latin typeface="Times New Roman" pitchFamily="18" charset="0"/>
                          <a:cs typeface="Times New Roman" pitchFamily="18" charset="0"/>
                        </a:rPr>
                        <a:t>separate</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location</a:t>
                      </a:r>
                      <a:r>
                        <a:rPr kumimoji="0" lang="en-US" sz="2000" b="0" i="0" u="none" strike="noStrike" cap="none" normalizeH="0" baseline="0">
                          <a:ln>
                            <a:noFill/>
                          </a:ln>
                          <a:solidFill>
                            <a:schemeClr val="tx1"/>
                          </a:solidFill>
                          <a:effectLst/>
                          <a:latin typeface="Times New Roman" pitchFamily="18" charset="0"/>
                          <a:cs typeface="Times New Roman" pitchFamily="18" charset="0"/>
                        </a:rPr>
                        <a:t> as mentioned in the URL. </a:t>
                      </a:r>
                    </a:p>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The page is </a:t>
                      </a:r>
                      <a:r>
                        <a:rPr kumimoji="0" lang="en-US" sz="2000" b="1" i="0" u="none" strike="noStrike" cap="none" normalizeH="0" baseline="0">
                          <a:ln>
                            <a:noFill/>
                          </a:ln>
                          <a:solidFill>
                            <a:schemeClr val="tx1"/>
                          </a:solidFill>
                          <a:effectLst/>
                          <a:latin typeface="Times New Roman" pitchFamily="18" charset="0"/>
                          <a:cs typeface="Times New Roman" pitchFamily="18" charset="0"/>
                        </a:rPr>
                        <a:t>redirected to the mentioned URL</a:t>
                      </a:r>
                      <a:r>
                        <a:rPr kumimoji="0" lang="en-US" sz="2000" b="0" i="0" u="none" strike="noStrike" cap="none" normalizeH="0" baseline="0">
                          <a:ln>
                            <a:noFill/>
                          </a:ln>
                          <a:solidFill>
                            <a:schemeClr val="tx1"/>
                          </a:solidFill>
                          <a:effectLst/>
                          <a:latin typeface="Times New Roman" pitchFamily="18" charset="0"/>
                          <a:cs typeface="Times New Roman" pitchFamily="18" charset="0"/>
                        </a:rPr>
                        <a:t>, to find the document</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01017">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302</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Found</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Temporary </a:t>
                      </a:r>
                      <a:r>
                        <a:rPr kumimoji="0" lang="en-US" sz="2000" b="1" i="0" u="none" strike="noStrike" cap="none" normalizeH="0" baseline="0">
                          <a:ln>
                            <a:noFill/>
                          </a:ln>
                          <a:solidFill>
                            <a:schemeClr val="tx1"/>
                          </a:solidFill>
                          <a:effectLst/>
                          <a:latin typeface="Times New Roman" pitchFamily="18" charset="0"/>
                          <a:cs typeface="Times New Roman" pitchFamily="18" charset="0"/>
                        </a:rPr>
                        <a:t>replacement of file</a:t>
                      </a:r>
                      <a:r>
                        <a:rPr kumimoji="0" lang="en-US" sz="2000" b="0" i="0" u="none" strike="noStrike" cap="none" normalizeH="0" baseline="0">
                          <a:ln>
                            <a:noFill/>
                          </a:ln>
                          <a:solidFill>
                            <a:schemeClr val="tx1"/>
                          </a:solidFill>
                          <a:effectLst/>
                          <a:latin typeface="Times New Roman" pitchFamily="18" charset="0"/>
                          <a:cs typeface="Times New Roman" pitchFamily="18" charset="0"/>
                        </a:rPr>
                        <a:t> from one location to the other as specified</a:t>
                      </a:r>
                      <a:endParaRPr kumimoji="0" lang="en-US" sz="2000" b="0" i="0" u="none" strike="noStrike" cap="none" normalizeH="0" baseline="0">
                        <a:ln>
                          <a:noFill/>
                        </a:ln>
                        <a:solidFill>
                          <a:schemeClr val="tx1"/>
                        </a:solidFill>
                        <a:effectLst/>
                        <a:latin typeface="Calibri" pitchFamily="34"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474"/>
                                        </p:tgtEl>
                                        <p:attrNameLst>
                                          <p:attrName>style.visibility</p:attrName>
                                        </p:attrNameLst>
                                      </p:cBhvr>
                                      <p:to>
                                        <p:strVal val="visible"/>
                                      </p:to>
                                    </p:set>
                                    <p:animEffect transition="in" filter="box(in)">
                                      <p:cBhvr>
                                        <p:cTn id="7" dur="500"/>
                                        <p:tgtEl>
                                          <p:spTgt spid="18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Some commonly Status codes</a:t>
            </a:r>
          </a:p>
        </p:txBody>
      </p:sp>
      <p:graphicFrame>
        <p:nvGraphicFramePr>
          <p:cNvPr id="19502" name="Group 46"/>
          <p:cNvGraphicFramePr>
            <a:graphicFrameLocks noGrp="1"/>
          </p:cNvGraphicFramePr>
          <p:nvPr>
            <p:extLst>
              <p:ext uri="{D42A27DB-BD31-4B8C-83A1-F6EECF244321}">
                <p14:modId xmlns:p14="http://schemas.microsoft.com/office/powerpoint/2010/main" val="1795685048"/>
              </p:ext>
            </p:extLst>
          </p:nvPr>
        </p:nvGraphicFramePr>
        <p:xfrm>
          <a:off x="228600" y="1190625"/>
          <a:ext cx="8674100" cy="5583340"/>
        </p:xfrm>
        <a:graphic>
          <a:graphicData uri="http://schemas.openxmlformats.org/drawingml/2006/table">
            <a:tbl>
              <a:tblPr/>
              <a:tblGrid>
                <a:gridCol w="1062038">
                  <a:extLst>
                    <a:ext uri="{9D8B030D-6E8A-4147-A177-3AD203B41FA5}">
                      <a16:colId xmlns:a16="http://schemas.microsoft.com/office/drawing/2014/main" val="20000"/>
                    </a:ext>
                  </a:extLst>
                </a:gridCol>
                <a:gridCol w="2339975">
                  <a:extLst>
                    <a:ext uri="{9D8B030D-6E8A-4147-A177-3AD203B41FA5}">
                      <a16:colId xmlns:a16="http://schemas.microsoft.com/office/drawing/2014/main" val="20001"/>
                    </a:ext>
                  </a:extLst>
                </a:gridCol>
                <a:gridCol w="5272087">
                  <a:extLst>
                    <a:ext uri="{9D8B030D-6E8A-4147-A177-3AD203B41FA5}">
                      <a16:colId xmlns:a16="http://schemas.microsoft.com/office/drawing/2014/main" val="20002"/>
                    </a:ext>
                  </a:extLst>
                </a:gridCol>
              </a:tblGrid>
              <a:tr h="304781">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0000"/>
                          </a:solidFill>
                          <a:effectLst/>
                          <a:latin typeface="Times New Roman" pitchFamily="18" charset="0"/>
                          <a:cs typeface="Times New Roman" pitchFamily="18" charset="0"/>
                        </a:rPr>
                        <a:t>Status code</a:t>
                      </a:r>
                      <a:endParaRPr kumimoji="0" lang="en-US" sz="1800" b="0" i="0" u="none" strike="noStrike" cap="none" normalizeH="0" baseline="0">
                        <a:ln>
                          <a:noFill/>
                        </a:ln>
                        <a:solidFill>
                          <a:schemeClr val="tx1"/>
                        </a:solidFill>
                        <a:effectLst/>
                        <a:latin typeface="Calibri" pitchFamily="3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0000"/>
                          </a:solidFill>
                          <a:effectLst/>
                          <a:latin typeface="Times New Roman" pitchFamily="18" charset="0"/>
                          <a:cs typeface="Times New Roman" pitchFamily="18" charset="0"/>
                        </a:rPr>
                        <a:t>Associated Message</a:t>
                      </a:r>
                      <a:endParaRPr kumimoji="0" lang="en-US" sz="1800" b="0" i="0" u="none" strike="noStrike" cap="none" normalizeH="0" baseline="0">
                        <a:ln>
                          <a:noFill/>
                        </a:ln>
                        <a:solidFill>
                          <a:schemeClr val="tx1"/>
                        </a:solidFill>
                        <a:effectLst/>
                        <a:latin typeface="Calibri" pitchFamily="3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0000"/>
                          </a:solidFill>
                          <a:effectLst/>
                          <a:latin typeface="Times New Roman" pitchFamily="18" charset="0"/>
                          <a:cs typeface="Times New Roman" pitchFamily="18" charset="0"/>
                        </a:rPr>
                        <a:t>Meaning</a:t>
                      </a:r>
                      <a:endParaRPr kumimoji="0" lang="en-US" sz="1800" b="0" i="0" u="none" strike="noStrike" cap="none" normalizeH="0" baseline="0">
                        <a:ln>
                          <a:noFill/>
                        </a:ln>
                        <a:solidFill>
                          <a:schemeClr val="tx1"/>
                        </a:solidFill>
                        <a:effectLst/>
                        <a:latin typeface="Calibri" pitchFamily="3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400</a:t>
                      </a:r>
                      <a:endParaRPr kumimoji="0" lang="en-US" sz="2000" b="0" i="0" u="none" strike="noStrike" cap="none" normalizeH="0" baseline="0">
                        <a:ln>
                          <a:noFill/>
                        </a:ln>
                        <a:solidFill>
                          <a:schemeClr val="tx1"/>
                        </a:solidFill>
                        <a:effectLst/>
                        <a:latin typeface="Calibri" pitchFamily="34"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Bad Request</a:t>
                      </a:r>
                      <a:endParaRPr kumimoji="0" lang="en-US" sz="2000" b="0" i="0" u="none" strike="noStrike" cap="none" normalizeH="0" baseline="0">
                        <a:ln>
                          <a:noFill/>
                        </a:ln>
                        <a:solidFill>
                          <a:schemeClr val="tx1"/>
                        </a:solidFill>
                        <a:effectLst/>
                        <a:latin typeface="Calibri" pitchFamily="34"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request placed</a:t>
                      </a:r>
                      <a:r>
                        <a:rPr kumimoji="0" lang="en-US" sz="2000" b="0" i="0" u="none" strike="noStrike" cap="none" normalizeH="0" baseline="0">
                          <a:ln>
                            <a:noFill/>
                          </a:ln>
                          <a:solidFill>
                            <a:schemeClr val="tx1"/>
                          </a:solidFill>
                          <a:effectLst/>
                          <a:latin typeface="Times New Roman" pitchFamily="18" charset="0"/>
                          <a:cs typeface="Times New Roman" pitchFamily="18" charset="0"/>
                        </a:rPr>
                        <a:t> is </a:t>
                      </a:r>
                      <a:r>
                        <a:rPr kumimoji="0" lang="en-US" sz="2000" b="1" i="0" u="none" strike="noStrike" cap="none" normalizeH="0" baseline="0">
                          <a:ln>
                            <a:noFill/>
                          </a:ln>
                          <a:solidFill>
                            <a:schemeClr val="tx1"/>
                          </a:solidFill>
                          <a:effectLst/>
                          <a:latin typeface="Times New Roman" pitchFamily="18" charset="0"/>
                          <a:cs typeface="Times New Roman" pitchFamily="18" charset="0"/>
                        </a:rPr>
                        <a:t>syntactically</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incorrect</a:t>
                      </a:r>
                      <a:endParaRPr kumimoji="0" lang="en-US" sz="2000" b="1" i="0" u="none" strike="noStrike" cap="none" normalizeH="0" baseline="0">
                        <a:ln>
                          <a:noFill/>
                        </a:ln>
                        <a:solidFill>
                          <a:schemeClr val="tx1"/>
                        </a:solidFill>
                        <a:effectLst/>
                        <a:latin typeface="Calibri" pitchFamily="34"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011">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401</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Unauthorized</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Authorization </a:t>
                      </a:r>
                      <a:r>
                        <a:rPr kumimoji="0" lang="en-US" sz="2000" b="1" i="0" u="none" strike="noStrike" cap="none" normalizeH="0" baseline="0">
                          <a:ln>
                            <a:noFill/>
                          </a:ln>
                          <a:solidFill>
                            <a:schemeClr val="tx1"/>
                          </a:solidFill>
                          <a:effectLst/>
                          <a:latin typeface="Times New Roman" pitchFamily="18" charset="0"/>
                          <a:cs typeface="Times New Roman" pitchFamily="18" charset="0"/>
                        </a:rPr>
                        <a:t>not given to access</a:t>
                      </a:r>
                      <a:r>
                        <a:rPr kumimoji="0" lang="en-US" sz="2000" b="0" i="0" u="none" strike="noStrike" cap="none" normalizeH="0" baseline="0">
                          <a:ln>
                            <a:noFill/>
                          </a:ln>
                          <a:solidFill>
                            <a:schemeClr val="tx1"/>
                          </a:solidFill>
                          <a:effectLst/>
                          <a:latin typeface="Times New Roman" pitchFamily="18" charset="0"/>
                          <a:cs typeface="Times New Roman" pitchFamily="18" charset="0"/>
                        </a:rPr>
                        <a:t> a password protected page</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11">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403</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Permission denied</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Authentication</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but authorization</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not given</a:t>
                      </a:r>
                      <a:r>
                        <a:rPr kumimoji="0" lang="en-US" sz="2000" b="0" i="0" u="none" strike="noStrike" cap="none" normalizeH="0" baseline="0">
                          <a:ln>
                            <a:noFill/>
                          </a:ln>
                          <a:solidFill>
                            <a:schemeClr val="tx1"/>
                          </a:solidFill>
                          <a:effectLst/>
                          <a:latin typeface="Times New Roman" pitchFamily="18" charset="0"/>
                          <a:cs typeface="Times New Roman" pitchFamily="18" charset="0"/>
                        </a:rPr>
                        <a:t> to access protected resource</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1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404</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Not Found</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Resource not found</a:t>
                      </a:r>
                      <a:r>
                        <a:rPr kumimoji="0" lang="en-US" sz="2000" b="0" i="0" u="none" strike="noStrike" cap="none" normalizeH="0" baseline="0">
                          <a:ln>
                            <a:noFill/>
                          </a:ln>
                          <a:solidFill>
                            <a:schemeClr val="tx1"/>
                          </a:solidFill>
                          <a:effectLst/>
                          <a:latin typeface="Times New Roman" pitchFamily="18" charset="0"/>
                          <a:cs typeface="Times New Roman" pitchFamily="18" charset="0"/>
                        </a:rPr>
                        <a:t> in the specified address</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011">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408</a:t>
                      </a:r>
                      <a:endParaRPr kumimoji="0" lang="en-US" sz="2000" b="0" i="0" u="none" strike="noStrike" cap="none" normalizeH="0" baseline="0">
                        <a:ln>
                          <a:noFill/>
                        </a:ln>
                        <a:solidFill>
                          <a:srgbClr val="FF0000"/>
                        </a:solidFill>
                        <a:effectLst/>
                        <a:latin typeface="Calibri" pitchFamily="34"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Request Timeout</a:t>
                      </a:r>
                      <a:endParaRPr kumimoji="0" lang="en-US" sz="2000" b="0" i="0" u="none" strike="noStrike" cap="none" normalizeH="0" baseline="0">
                        <a:ln>
                          <a:noFill/>
                        </a:ln>
                        <a:solidFill>
                          <a:srgbClr val="FF0000"/>
                        </a:solidFill>
                        <a:effectLst/>
                        <a:latin typeface="Calibri" pitchFamily="34"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Time</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taken</a:t>
                      </a:r>
                      <a:r>
                        <a:rPr kumimoji="0" lang="en-US" sz="2000" b="0" i="0" u="none" strike="noStrike" cap="none" normalizeH="0" baseline="0">
                          <a:ln>
                            <a:noFill/>
                          </a:ln>
                          <a:solidFill>
                            <a:schemeClr val="tx1"/>
                          </a:solidFill>
                          <a:effectLst/>
                          <a:latin typeface="Times New Roman" pitchFamily="18" charset="0"/>
                          <a:cs typeface="Times New Roman" pitchFamily="18" charset="0"/>
                        </a:rPr>
                        <a:t> by </a:t>
                      </a:r>
                      <a:r>
                        <a:rPr kumimoji="0" lang="en-US" sz="2000" b="1" i="0" u="none" strike="noStrike" cap="none" normalizeH="0" baseline="0">
                          <a:ln>
                            <a:noFill/>
                          </a:ln>
                          <a:solidFill>
                            <a:schemeClr val="tx1"/>
                          </a:solidFill>
                          <a:effectLst/>
                          <a:latin typeface="Times New Roman" pitchFamily="18" charset="0"/>
                          <a:cs typeface="Times New Roman" pitchFamily="18" charset="0"/>
                        </a:rPr>
                        <a:t>client</a:t>
                      </a:r>
                      <a:r>
                        <a:rPr kumimoji="0" lang="en-US" sz="2000" b="0" i="0" u="none" strike="noStrike" cap="none" normalizeH="0" baseline="0">
                          <a:ln>
                            <a:noFill/>
                          </a:ln>
                          <a:solidFill>
                            <a:schemeClr val="tx1"/>
                          </a:solidFill>
                          <a:effectLst/>
                          <a:latin typeface="Times New Roman" pitchFamily="18" charset="0"/>
                          <a:cs typeface="Times New Roman" pitchFamily="18" charset="0"/>
                        </a:rPr>
                        <a:t> is </a:t>
                      </a:r>
                      <a:r>
                        <a:rPr kumimoji="0" lang="en-US" sz="2000" b="1" i="0" u="none" strike="noStrike" cap="none" normalizeH="0" baseline="0">
                          <a:ln>
                            <a:noFill/>
                          </a:ln>
                          <a:solidFill>
                            <a:schemeClr val="tx1"/>
                          </a:solidFill>
                          <a:effectLst/>
                          <a:latin typeface="Times New Roman" pitchFamily="18" charset="0"/>
                          <a:cs typeface="Times New Roman" pitchFamily="18" charset="0"/>
                        </a:rPr>
                        <a:t>very long to send</a:t>
                      </a:r>
                      <a:r>
                        <a:rPr kumimoji="0" lang="en-US" sz="2000" b="0" i="0" u="none" strike="noStrike" cap="none" normalizeH="0" baseline="0">
                          <a:ln>
                            <a:noFill/>
                          </a:ln>
                          <a:solidFill>
                            <a:schemeClr val="tx1"/>
                          </a:solidFill>
                          <a:effectLst/>
                          <a:latin typeface="Times New Roman" pitchFamily="18" charset="0"/>
                          <a:cs typeface="Times New Roman" pitchFamily="18" charset="0"/>
                        </a:rPr>
                        <a:t>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request</a:t>
                      </a:r>
                      <a:r>
                        <a:rPr kumimoji="0" lang="en-US" sz="2000" b="0" i="0" u="none" strike="noStrike" cap="none" normalizeH="0" baseline="0">
                          <a:ln>
                            <a:noFill/>
                          </a:ln>
                          <a:solidFill>
                            <a:schemeClr val="tx1"/>
                          </a:solidFill>
                          <a:effectLst/>
                          <a:latin typeface="Times New Roman" pitchFamily="18" charset="0"/>
                          <a:cs typeface="Times New Roman" pitchFamily="18" charset="0"/>
                        </a:rPr>
                        <a:t> (only available in HTTP 1.1)</a:t>
                      </a:r>
                      <a:endParaRPr kumimoji="0" lang="en-US" sz="2000" b="0" i="0" u="none" strike="noStrike" cap="none" normalizeH="0" baseline="0">
                        <a:ln>
                          <a:noFill/>
                        </a:ln>
                        <a:solidFill>
                          <a:schemeClr val="tx1"/>
                        </a:solidFill>
                        <a:effectLst/>
                        <a:latin typeface="Calibri" pitchFamily="34"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05804">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500</a:t>
                      </a:r>
                      <a:endParaRPr kumimoji="0" lang="en-US" sz="2000" b="0" i="0" u="none" strike="noStrike" cap="none" normalizeH="0" baseline="0">
                        <a:ln>
                          <a:noFill/>
                        </a:ln>
                        <a:solidFill>
                          <a:srgbClr val="FF0000"/>
                        </a:solidFill>
                        <a:effectLst/>
                        <a:latin typeface="Calibri" pitchFamily="34"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rgbClr val="FF0000"/>
                          </a:solidFill>
                          <a:effectLst/>
                          <a:latin typeface="Times New Roman" pitchFamily="18" charset="0"/>
                          <a:cs typeface="Times New Roman" pitchFamily="18" charset="0"/>
                        </a:rPr>
                        <a:t>Internal Server Error</a:t>
                      </a:r>
                      <a:endParaRPr kumimoji="0" lang="en-US" sz="2000" b="0" i="0" u="none" strike="noStrike" cap="none" normalizeH="0" baseline="0">
                        <a:ln>
                          <a:noFill/>
                        </a:ln>
                        <a:solidFill>
                          <a:srgbClr val="FF0000"/>
                        </a:solidFill>
                        <a:effectLst/>
                        <a:latin typeface="Calibri" pitchFamily="34"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Server is unable to locate the requested file. The servlet has been </a:t>
                      </a:r>
                      <a:r>
                        <a:rPr kumimoji="0" lang="en-US" sz="2000" b="1" i="0" u="none" strike="noStrike" cap="none" normalizeH="0" baseline="0">
                          <a:ln>
                            <a:noFill/>
                          </a:ln>
                          <a:solidFill>
                            <a:schemeClr val="tx1"/>
                          </a:solidFill>
                          <a:effectLst/>
                          <a:latin typeface="Times New Roman" pitchFamily="18" charset="0"/>
                          <a:cs typeface="Times New Roman" pitchFamily="18" charset="0"/>
                        </a:rPr>
                        <a:t>deleted or crashed or</a:t>
                      </a:r>
                      <a:r>
                        <a:rPr kumimoji="0" lang="en-US" sz="2000" b="0" i="0" u="none" strike="noStrike" cap="none" normalizeH="0" baseline="0">
                          <a:ln>
                            <a:noFill/>
                          </a:ln>
                          <a:solidFill>
                            <a:schemeClr val="tx1"/>
                          </a:solidFill>
                          <a:effectLst/>
                          <a:latin typeface="Times New Roman" pitchFamily="18" charset="0"/>
                          <a:cs typeface="Times New Roman" pitchFamily="18" charset="0"/>
                        </a:rPr>
                        <a:t> had been moved to a new location with out informing</a:t>
                      </a:r>
                      <a:endParaRPr kumimoji="0" lang="en-US" sz="2000" b="0" i="0" u="none" strike="noStrike" cap="none" normalizeH="0" baseline="0">
                        <a:ln>
                          <a:noFill/>
                        </a:ln>
                        <a:solidFill>
                          <a:schemeClr val="tx1"/>
                        </a:solidFill>
                        <a:effectLst/>
                        <a:latin typeface="Calibri" pitchFamily="34"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01011">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503</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Indicates that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HTTP server is temporarily overloaded,</a:t>
                      </a:r>
                      <a:r>
                        <a:rPr kumimoji="0" lang="en-US" sz="2000" b="0" i="0" u="none" strike="noStrike" cap="none" normalizeH="0" baseline="0">
                          <a:ln>
                            <a:noFill/>
                          </a:ln>
                          <a:solidFill>
                            <a:schemeClr val="tx1"/>
                          </a:solidFill>
                          <a:effectLst/>
                          <a:latin typeface="Times New Roman" pitchFamily="18" charset="0"/>
                          <a:cs typeface="Times New Roman" pitchFamily="18" charset="0"/>
                        </a:rPr>
                        <a:t> and unable to handle the request</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76172">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502"/>
                                        </p:tgtEl>
                                        <p:attrNameLst>
                                          <p:attrName>style.visibility</p:attrName>
                                        </p:attrNameLst>
                                      </p:cBhvr>
                                      <p:to>
                                        <p:strVal val="visible"/>
                                      </p:to>
                                    </p:set>
                                    <p:animEffect transition="in" filter="box(in)">
                                      <p:cBhvr>
                                        <p:cTn id="7" dur="500"/>
                                        <p:tgtEl>
                                          <p:spTgt spid="19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914400" y="0"/>
            <a:ext cx="8229600" cy="1136650"/>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Methods – Basic </a:t>
            </a:r>
          </a:p>
        </p:txBody>
      </p:sp>
      <p:sp>
        <p:nvSpPr>
          <p:cNvPr id="11267" name="Rectangle 3"/>
          <p:cNvSpPr>
            <a:spLocks noGrp="1"/>
          </p:cNvSpPr>
          <p:nvPr>
            <p:ph type="body" idx="4294967295"/>
          </p:nvPr>
        </p:nvSpPr>
        <p:spPr>
          <a:xfrm>
            <a:off x="0" y="614363"/>
            <a:ext cx="9144000" cy="6189662"/>
          </a:xfrm>
        </p:spPr>
        <p:txBody>
          <a:bodyPr/>
          <a:lstStyle/>
          <a:p>
            <a:pPr algn="just" eaLnBrk="1" hangingPunct="1">
              <a:lnSpc>
                <a:spcPct val="80000"/>
              </a:lnSpc>
            </a:pPr>
            <a:r>
              <a:rPr lang="vi-VN" altLang="en-US" sz="2800" b="1">
                <a:latin typeface="Times New Roman" panose="02020603050405020304" pitchFamily="18" charset="0"/>
                <a:cs typeface="Times New Roman" panose="02020603050405020304" pitchFamily="18" charset="0"/>
              </a:rPr>
              <a:t>GET</a:t>
            </a:r>
            <a:endParaRPr lang="en-US" altLang="en-US" sz="280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Is the method commonly used to </a:t>
            </a:r>
            <a:r>
              <a:rPr lang="en-US" altLang="en-US" sz="2400" b="1">
                <a:latin typeface="Times New Roman" panose="02020603050405020304" pitchFamily="18" charset="0"/>
                <a:cs typeface="Times New Roman" panose="02020603050405020304" pitchFamily="18" charset="0"/>
              </a:rPr>
              <a:t>request a resource/ get information</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(access static resource such as HTML doc and images or retrieve dynamic information such as query parameters)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 server</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restricted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length of query string</a:t>
            </a:r>
            <a:r>
              <a:rPr lang="en-US" altLang="en-US" sz="2400">
                <a:latin typeface="Times New Roman" panose="02020603050405020304" pitchFamily="18" charset="0"/>
                <a:cs typeface="Times New Roman" panose="02020603050405020304" pitchFamily="18" charset="0"/>
              </a:rPr>
              <a:t>, that is introduced by the question mark “?”</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trigger</a:t>
            </a:r>
            <a:r>
              <a:rPr lang="en-US" altLang="en-US" sz="2400">
                <a:latin typeface="Times New Roman" panose="02020603050405020304" pitchFamily="18" charset="0"/>
                <a:cs typeface="Times New Roman" panose="02020603050405020304" pitchFamily="18" charset="0"/>
              </a:rPr>
              <a:t>  by</a:t>
            </a:r>
          </a:p>
          <a:p>
            <a:pPr lvl="2" algn="just" eaLnBrk="1" hangingPunct="1">
              <a:lnSpc>
                <a:spcPct val="80000"/>
              </a:lnSpc>
            </a:pPr>
            <a:r>
              <a:rPr lang="en-US" altLang="en-US" sz="2000" b="1">
                <a:latin typeface="Times New Roman" panose="02020603050405020304" pitchFamily="18" charset="0"/>
                <a:cs typeface="Times New Roman" panose="02020603050405020304" pitchFamily="18" charset="0"/>
              </a:rPr>
              <a:t>Typing</a:t>
            </a:r>
            <a:r>
              <a:rPr lang="en-US" altLang="en-US" sz="2000">
                <a:latin typeface="Times New Roman" panose="02020603050405020304" pitchFamily="18" charset="0"/>
                <a:cs typeface="Times New Roman" panose="02020603050405020304" pitchFamily="18" charset="0"/>
              </a:rPr>
              <a:t> into the address line of the browser and pressing GO</a:t>
            </a:r>
          </a:p>
          <a:p>
            <a:pPr lvl="2" algn="just" eaLnBrk="1" hangingPunct="1">
              <a:lnSpc>
                <a:spcPct val="80000"/>
              </a:lnSpc>
            </a:pPr>
            <a:r>
              <a:rPr lang="en-US" altLang="en-US" sz="2000" b="1">
                <a:latin typeface="Times New Roman" panose="02020603050405020304" pitchFamily="18" charset="0"/>
                <a:cs typeface="Times New Roman" panose="02020603050405020304" pitchFamily="18" charset="0"/>
              </a:rPr>
              <a:t>Clicking</a:t>
            </a:r>
            <a:r>
              <a:rPr lang="en-US" altLang="en-US" sz="2000">
                <a:latin typeface="Times New Roman" panose="02020603050405020304" pitchFamily="18" charset="0"/>
                <a:cs typeface="Times New Roman" panose="02020603050405020304" pitchFamily="18" charset="0"/>
              </a:rPr>
              <a:t> on a </a:t>
            </a:r>
            <a:r>
              <a:rPr lang="en-US" altLang="en-US" sz="2000" b="1">
                <a:latin typeface="Times New Roman" panose="02020603050405020304" pitchFamily="18" charset="0"/>
                <a:cs typeface="Times New Roman" panose="02020603050405020304" pitchFamily="18" charset="0"/>
              </a:rPr>
              <a:t>link</a:t>
            </a:r>
            <a:r>
              <a:rPr lang="en-US" altLang="en-US" sz="2000">
                <a:latin typeface="Times New Roman" panose="02020603050405020304" pitchFamily="18" charset="0"/>
                <a:cs typeface="Times New Roman" panose="02020603050405020304" pitchFamily="18" charset="0"/>
              </a:rPr>
              <a:t> in a web page</a:t>
            </a:r>
          </a:p>
          <a:p>
            <a:pPr lvl="2" algn="just" eaLnBrk="1" hangingPunct="1">
              <a:lnSpc>
                <a:spcPct val="80000"/>
              </a:lnSpc>
            </a:pPr>
            <a:r>
              <a:rPr lang="en-US" altLang="en-US" sz="2000" b="1">
                <a:latin typeface="Times New Roman" panose="02020603050405020304" pitchFamily="18" charset="0"/>
                <a:cs typeface="Times New Roman" panose="02020603050405020304" pitchFamily="18" charset="0"/>
              </a:rPr>
              <a:t>Pressing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submit button </a:t>
            </a:r>
            <a:r>
              <a:rPr lang="en-US" altLang="en-US" sz="2000">
                <a:latin typeface="Times New Roman" panose="02020603050405020304" pitchFamily="18" charset="0"/>
                <a:cs typeface="Times New Roman" panose="02020603050405020304" pitchFamily="18" charset="0"/>
              </a:rPr>
              <a:t>in an HTML </a:t>
            </a:r>
            <a:r>
              <a:rPr lang="en-US" altLang="en-US" sz="2000" b="1">
                <a:latin typeface="Times New Roman" panose="02020603050405020304" pitchFamily="18" charset="0"/>
                <a:cs typeface="Times New Roman" panose="02020603050405020304" pitchFamily="18" charset="0"/>
              </a:rPr>
              <a:t>form</a:t>
            </a:r>
            <a:r>
              <a:rPr lang="en-US" altLang="en-US" sz="2000">
                <a:latin typeface="Times New Roman" panose="02020603050405020304" pitchFamily="18" charset="0"/>
                <a:cs typeface="Times New Roman" panose="02020603050405020304" pitchFamily="18" charset="0"/>
              </a:rPr>
              <a:t> with </a:t>
            </a:r>
            <a:r>
              <a:rPr lang="en-US" altLang="en-US" sz="2000" b="1">
                <a:latin typeface="Times New Roman" panose="02020603050405020304" pitchFamily="18" charset="0"/>
                <a:cs typeface="Times New Roman" panose="02020603050405020304" pitchFamily="18" charset="0"/>
              </a:rPr>
              <a:t>GET method</a:t>
            </a:r>
          </a:p>
          <a:p>
            <a:pPr algn="just">
              <a:lnSpc>
                <a:spcPct val="90000"/>
              </a:lnSpc>
            </a:pPr>
            <a:r>
              <a:rPr lang="en-US" altLang="en-US" sz="2800" b="1">
                <a:latin typeface="Times New Roman" panose="02020603050405020304" pitchFamily="18" charset="0"/>
                <a:cs typeface="Times New Roman" panose="02020603050405020304" pitchFamily="18" charset="0"/>
              </a:rPr>
              <a:t>POST</a:t>
            </a:r>
            <a:endParaRPr lang="en-US" altLang="en-US" sz="2800">
              <a:latin typeface="Times New Roman" panose="02020603050405020304" pitchFamily="18" charset="0"/>
              <a:cs typeface="Times New Roman" panose="02020603050405020304" pitchFamily="18" charset="0"/>
            </a:endParaRPr>
          </a:p>
          <a:p>
            <a:pPr lvl="1" algn="just">
              <a:lnSpc>
                <a:spcPct val="90000"/>
              </a:lnSpc>
            </a:pPr>
            <a:r>
              <a:rPr lang="en-US" altLang="en-US" sz="2400" b="1">
                <a:latin typeface="Times New Roman" panose="02020603050405020304" pitchFamily="18" charset="0"/>
                <a:cs typeface="Times New Roman" panose="02020603050405020304" pitchFamily="18" charset="0"/>
              </a:rPr>
              <a:t>Sends</a:t>
            </a:r>
            <a:r>
              <a:rPr lang="en-US" altLang="en-US" sz="2400">
                <a:latin typeface="Times New Roman" panose="02020603050405020304" pitchFamily="18" charset="0"/>
                <a:cs typeface="Times New Roman" panose="02020603050405020304" pitchFamily="18" charset="0"/>
              </a:rPr>
              <a:t> data of </a:t>
            </a:r>
            <a:r>
              <a:rPr lang="en-US" altLang="en-US" sz="2400" b="1">
                <a:latin typeface="Times New Roman" panose="02020603050405020304" pitchFamily="18" charset="0"/>
                <a:cs typeface="Times New Roman" panose="02020603050405020304" pitchFamily="18" charset="0"/>
              </a:rPr>
              <a:t>unlimited length </a:t>
            </a:r>
            <a:r>
              <a:rPr lang="en-US" altLang="en-US" sz="2400">
                <a:latin typeface="Times New Roman" panose="02020603050405020304" pitchFamily="18" charset="0"/>
                <a:cs typeface="Times New Roman" panose="02020603050405020304" pitchFamily="18" charset="0"/>
              </a:rPr>
              <a:t>to the web server. </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Is the method commonly used for passing user input/ sending information to the server</a:t>
            </a:r>
            <a:r>
              <a:rPr lang="vi-VN"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access dynamic resources </a:t>
            </a:r>
            <a:r>
              <a:rPr lang="en-US" altLang="en-US" sz="2400" i="1">
                <a:latin typeface="Times New Roman" panose="02020603050405020304" pitchFamily="18" charset="0"/>
                <a:cs typeface="Times New Roman" panose="02020603050405020304" pitchFamily="18" charset="0"/>
              </a:rPr>
              <a:t>and </a:t>
            </a:r>
            <a:r>
              <a:rPr lang="en-US" altLang="en-US" sz="2400" b="1" i="1">
                <a:latin typeface="Times New Roman" panose="02020603050405020304" pitchFamily="18" charset="0"/>
                <a:cs typeface="Times New Roman" panose="02020603050405020304" pitchFamily="18" charset="0"/>
              </a:rPr>
              <a:t>enable secure data </a:t>
            </a:r>
            <a:r>
              <a:rPr lang="en-US" altLang="en-US" sz="2400" i="1">
                <a:latin typeface="Times New Roman" panose="02020603050405020304" pitchFamily="18" charset="0"/>
                <a:cs typeface="Times New Roman" panose="02020603050405020304" pitchFamily="18" charset="0"/>
              </a:rPr>
              <a:t>in HTTP request because the request parameters are passed in the body of request</a:t>
            </a:r>
            <a:r>
              <a:rPr lang="en-US" altLang="en-US" sz="240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No limit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cannot be booked mark </a:t>
            </a:r>
            <a:r>
              <a:rPr lang="en-US" altLang="en-US" sz="2400">
                <a:latin typeface="Times New Roman" panose="02020603050405020304" pitchFamily="18" charset="0"/>
                <a:cs typeface="Times New Roman" panose="02020603050405020304" pitchFamily="18" charset="0"/>
              </a:rPr>
              <a:t>or emailed</a:t>
            </a:r>
            <a:endParaRPr lang="en-US" altLang="en-US" sz="24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ox(in)">
                                      <p:cBhvr>
                                        <p:cTn id="7" dur="500"/>
                                        <p:tgtEl>
                                          <p:spTgt spid="11267">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box(in)">
                                      <p:cBhvr>
                                        <p:cTn id="10" dur="500"/>
                                        <p:tgtEl>
                                          <p:spTgt spid="11267">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Effect transition="in" filter="box(in)">
                                      <p:cBhvr>
                                        <p:cTn id="13" dur="500"/>
                                        <p:tgtEl>
                                          <p:spTgt spid="11267">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1267">
                                            <p:txEl>
                                              <p:pRg st="3" end="3"/>
                                            </p:txEl>
                                          </p:spTgt>
                                        </p:tgtEl>
                                        <p:attrNameLst>
                                          <p:attrName>style.visibility</p:attrName>
                                        </p:attrNameLst>
                                      </p:cBhvr>
                                      <p:to>
                                        <p:strVal val="visible"/>
                                      </p:to>
                                    </p:set>
                                    <p:animEffect transition="in" filter="box(in)">
                                      <p:cBhvr>
                                        <p:cTn id="16" dur="500"/>
                                        <p:tgtEl>
                                          <p:spTgt spid="11267">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animEffect transition="in" filter="box(in)">
                                      <p:cBhvr>
                                        <p:cTn id="19" dur="500"/>
                                        <p:tgtEl>
                                          <p:spTgt spid="11267">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1267">
                                            <p:txEl>
                                              <p:pRg st="5" end="5"/>
                                            </p:txEl>
                                          </p:spTgt>
                                        </p:tgtEl>
                                        <p:attrNameLst>
                                          <p:attrName>style.visibility</p:attrName>
                                        </p:attrNameLst>
                                      </p:cBhvr>
                                      <p:to>
                                        <p:strVal val="visible"/>
                                      </p:to>
                                    </p:set>
                                    <p:animEffect transition="in" filter="box(in)">
                                      <p:cBhvr>
                                        <p:cTn id="22" dur="500"/>
                                        <p:tgtEl>
                                          <p:spTgt spid="11267">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1267">
                                            <p:txEl>
                                              <p:pRg st="6" end="6"/>
                                            </p:txEl>
                                          </p:spTgt>
                                        </p:tgtEl>
                                        <p:attrNameLst>
                                          <p:attrName>style.visibility</p:attrName>
                                        </p:attrNameLst>
                                      </p:cBhvr>
                                      <p:to>
                                        <p:strVal val="visible"/>
                                      </p:to>
                                    </p:set>
                                    <p:animEffect transition="in" filter="box(in)">
                                      <p:cBhvr>
                                        <p:cTn id="25" dur="500"/>
                                        <p:tgtEl>
                                          <p:spTgt spid="11267">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1267">
                                            <p:txEl>
                                              <p:pRg st="7" end="7"/>
                                            </p:txEl>
                                          </p:spTgt>
                                        </p:tgtEl>
                                        <p:attrNameLst>
                                          <p:attrName>style.visibility</p:attrName>
                                        </p:attrNameLst>
                                      </p:cBhvr>
                                      <p:to>
                                        <p:strVal val="visible"/>
                                      </p:to>
                                    </p:set>
                                    <p:animEffect transition="in" filter="box(in)">
                                      <p:cBhvr>
                                        <p:cTn id="30" dur="500"/>
                                        <p:tgtEl>
                                          <p:spTgt spid="11267">
                                            <p:txEl>
                                              <p:pRg st="7" end="7"/>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1267">
                                            <p:txEl>
                                              <p:pRg st="8" end="8"/>
                                            </p:txEl>
                                          </p:spTgt>
                                        </p:tgtEl>
                                        <p:attrNameLst>
                                          <p:attrName>style.visibility</p:attrName>
                                        </p:attrNameLst>
                                      </p:cBhvr>
                                      <p:to>
                                        <p:strVal val="visible"/>
                                      </p:to>
                                    </p:set>
                                    <p:animEffect transition="in" filter="box(in)">
                                      <p:cBhvr>
                                        <p:cTn id="33" dur="500"/>
                                        <p:tgtEl>
                                          <p:spTgt spid="11267">
                                            <p:txEl>
                                              <p:pRg st="8" end="8"/>
                                            </p:txEl>
                                          </p:spTgt>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1267">
                                            <p:txEl>
                                              <p:pRg st="9" end="9"/>
                                            </p:txEl>
                                          </p:spTgt>
                                        </p:tgtEl>
                                        <p:attrNameLst>
                                          <p:attrName>style.visibility</p:attrName>
                                        </p:attrNameLst>
                                      </p:cBhvr>
                                      <p:to>
                                        <p:strVal val="visible"/>
                                      </p:to>
                                    </p:set>
                                    <p:animEffect transition="in" filter="box(in)">
                                      <p:cBhvr>
                                        <p:cTn id="36" dur="500"/>
                                        <p:tgtEl>
                                          <p:spTgt spid="11267">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1267">
                                            <p:txEl>
                                              <p:pRg st="10" end="10"/>
                                            </p:txEl>
                                          </p:spTgt>
                                        </p:tgtEl>
                                        <p:attrNameLst>
                                          <p:attrName>style.visibility</p:attrName>
                                        </p:attrNameLst>
                                      </p:cBhvr>
                                      <p:to>
                                        <p:strVal val="visible"/>
                                      </p:to>
                                    </p:set>
                                    <p:animEffect transition="in" filter="box(in)">
                                      <p:cBhvr>
                                        <p:cTn id="41"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914400" y="0"/>
            <a:ext cx="8229600" cy="1049338"/>
          </a:xfrm>
        </p:spPr>
        <p:txBody>
          <a:bodyPr/>
          <a:lstStyle/>
          <a:p>
            <a:r>
              <a:rPr lang="en-US" altLang="en-US" sz="4000" b="1">
                <a:latin typeface="Times New Roman" panose="02020603050405020304" pitchFamily="18" charset="0"/>
                <a:cs typeface="Times New Roman" panose="02020603050405020304" pitchFamily="18" charset="0"/>
              </a:rPr>
              <a:t>HTTP Protocols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HTTP Methods – Extends </a:t>
            </a:r>
          </a:p>
        </p:txBody>
      </p:sp>
      <p:sp>
        <p:nvSpPr>
          <p:cNvPr id="65539" name="Rectangle 3"/>
          <p:cNvSpPr>
            <a:spLocks noGrp="1"/>
          </p:cNvSpPr>
          <p:nvPr>
            <p:ph type="body" idx="4294967295"/>
          </p:nvPr>
        </p:nvSpPr>
        <p:spPr>
          <a:xfrm>
            <a:off x="0" y="1119188"/>
            <a:ext cx="9144000" cy="5487987"/>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HEAD</a:t>
            </a:r>
            <a:r>
              <a:rPr lang="en-US" altLang="en-US" sz="2400">
                <a:latin typeface="Times New Roman" panose="02020603050405020304" pitchFamily="18" charset="0"/>
                <a:cs typeface="Times New Roman" panose="02020603050405020304" pitchFamily="18" charset="0"/>
              </a:rPr>
              <a:t> </a:t>
            </a:r>
          </a:p>
          <a:p>
            <a:pPr lvl="1" algn="just">
              <a:lnSpc>
                <a:spcPct val="90000"/>
              </a:lnSpc>
            </a:pPr>
            <a:r>
              <a:rPr lang="en-US" altLang="en-US" sz="2000" b="1">
                <a:latin typeface="Times New Roman" panose="02020603050405020304" pitchFamily="18" charset="0"/>
                <a:cs typeface="Times New Roman" panose="02020603050405020304" pitchFamily="18" charset="0"/>
              </a:rPr>
              <a:t>Returns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headers</a:t>
            </a:r>
            <a:r>
              <a:rPr lang="en-US" altLang="en-US" sz="2000">
                <a:latin typeface="Times New Roman" panose="02020603050405020304" pitchFamily="18" charset="0"/>
                <a:cs typeface="Times New Roman" panose="02020603050405020304" pitchFamily="18" charset="0"/>
              </a:rPr>
              <a:t> identified by the </a:t>
            </a:r>
            <a:r>
              <a:rPr lang="en-US" altLang="en-US" sz="2000" b="1">
                <a:latin typeface="Times New Roman" panose="02020603050405020304" pitchFamily="18" charset="0"/>
                <a:cs typeface="Times New Roman" panose="02020603050405020304" pitchFamily="18" charset="0"/>
              </a:rPr>
              <a:t>request</a:t>
            </a:r>
            <a:r>
              <a:rPr lang="en-US" altLang="en-US" sz="2000">
                <a:latin typeface="Times New Roman" panose="02020603050405020304" pitchFamily="18" charset="0"/>
                <a:cs typeface="Times New Roman" panose="02020603050405020304" pitchFamily="18" charset="0"/>
              </a:rPr>
              <a:t> URL. </a:t>
            </a:r>
          </a:p>
          <a:p>
            <a:pPr lvl="1" algn="just">
              <a:lnSpc>
                <a:spcPct val="90000"/>
              </a:lnSpc>
            </a:pPr>
            <a:r>
              <a:rPr lang="en-US" altLang="en-US" sz="2000">
                <a:latin typeface="Times New Roman" panose="02020603050405020304" pitchFamily="18" charset="0"/>
                <a:cs typeface="Times New Roman" panose="02020603050405020304" pitchFamily="18" charset="0"/>
              </a:rPr>
              <a:t>Is identical to the GET method but it doesn’t return a message body</a:t>
            </a:r>
          </a:p>
          <a:p>
            <a:pPr lvl="1" algn="just">
              <a:lnSpc>
                <a:spcPct val="90000"/>
              </a:lnSpc>
            </a:pPr>
            <a:r>
              <a:rPr lang="en-US" altLang="en-US" sz="2000">
                <a:latin typeface="Times New Roman" panose="02020603050405020304" pitchFamily="18" charset="0"/>
                <a:cs typeface="Times New Roman" panose="02020603050405020304" pitchFamily="18" charset="0"/>
              </a:rPr>
              <a:t>Is an economical way of checking that a resource is valid and accessible</a:t>
            </a:r>
          </a:p>
          <a:p>
            <a:pPr algn="just">
              <a:lnSpc>
                <a:spcPct val="90000"/>
              </a:lnSpc>
            </a:pPr>
            <a:r>
              <a:rPr lang="en-US" altLang="en-US" sz="2400" b="1">
                <a:latin typeface="Times New Roman" panose="02020603050405020304" pitchFamily="18" charset="0"/>
                <a:cs typeface="Times New Roman" panose="02020603050405020304" pitchFamily="18" charset="0"/>
              </a:rPr>
              <a:t>OPTIONS</a:t>
            </a:r>
            <a:endParaRPr lang="en-US" altLang="en-US" sz="2400">
              <a:latin typeface="Times New Roman" panose="02020603050405020304" pitchFamily="18" charset="0"/>
              <a:cs typeface="Times New Roman" panose="02020603050405020304" pitchFamily="18" charset="0"/>
            </a:endParaRPr>
          </a:p>
          <a:p>
            <a:pPr lvl="1" algn="just">
              <a:lnSpc>
                <a:spcPct val="90000"/>
              </a:lnSpc>
            </a:pPr>
            <a:r>
              <a:rPr lang="en-US" altLang="en-US" sz="2000" b="1">
                <a:latin typeface="Times New Roman" panose="02020603050405020304" pitchFamily="18" charset="0"/>
                <a:cs typeface="Times New Roman" panose="02020603050405020304" pitchFamily="18" charset="0"/>
              </a:rPr>
              <a:t>Returns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HTTP methods </a:t>
            </a:r>
            <a:r>
              <a:rPr lang="en-US" altLang="en-US" sz="2000">
                <a:latin typeface="Times New Roman" panose="02020603050405020304" pitchFamily="18" charset="0"/>
                <a:cs typeface="Times New Roman" panose="02020603050405020304" pitchFamily="18" charset="0"/>
              </a:rPr>
              <a:t>the server supports. </a:t>
            </a:r>
          </a:p>
          <a:p>
            <a:pPr algn="just">
              <a:lnSpc>
                <a:spcPct val="90000"/>
              </a:lnSpc>
            </a:pPr>
            <a:r>
              <a:rPr lang="en-US" altLang="en-US" sz="2400" b="1">
                <a:latin typeface="Times New Roman" panose="02020603050405020304" pitchFamily="18" charset="0"/>
                <a:cs typeface="Times New Roman" panose="02020603050405020304" pitchFamily="18" charset="0"/>
              </a:rPr>
              <a:t>PUT</a:t>
            </a:r>
            <a:endParaRPr lang="en-US" altLang="en-US" sz="2400">
              <a:latin typeface="Times New Roman" panose="02020603050405020304" pitchFamily="18" charset="0"/>
              <a:cs typeface="Times New Roman" panose="02020603050405020304" pitchFamily="18" charset="0"/>
            </a:endParaRPr>
          </a:p>
          <a:p>
            <a:pPr lvl="1" algn="just">
              <a:lnSpc>
                <a:spcPct val="90000"/>
              </a:lnSpc>
            </a:pPr>
            <a:r>
              <a:rPr lang="en-US" altLang="en-US" sz="2000" b="1">
                <a:latin typeface="Times New Roman" panose="02020603050405020304" pitchFamily="18" charset="0"/>
                <a:cs typeface="Times New Roman" panose="02020603050405020304" pitchFamily="18" charset="0"/>
              </a:rPr>
              <a:t>Requests</a:t>
            </a:r>
            <a:r>
              <a:rPr lang="en-US" altLang="en-US" sz="2000">
                <a:latin typeface="Times New Roman" panose="02020603050405020304" pitchFamily="18" charset="0"/>
                <a:cs typeface="Times New Roman" panose="02020603050405020304" pitchFamily="18" charset="0"/>
              </a:rPr>
              <a:t> the server to </a:t>
            </a:r>
            <a:r>
              <a:rPr lang="en-US" altLang="en-US" sz="2000" b="1">
                <a:latin typeface="Times New Roman" panose="02020603050405020304" pitchFamily="18" charset="0"/>
                <a:cs typeface="Times New Roman" panose="02020603050405020304" pitchFamily="18" charset="0"/>
              </a:rPr>
              <a:t>store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data</a:t>
            </a:r>
            <a:r>
              <a:rPr lang="en-US" altLang="en-US" sz="2000">
                <a:latin typeface="Times New Roman" panose="02020603050405020304" pitchFamily="18" charset="0"/>
                <a:cs typeface="Times New Roman" panose="02020603050405020304" pitchFamily="18" charset="0"/>
              </a:rPr>
              <a:t> enclosed in the HTTP message body </a:t>
            </a:r>
            <a:r>
              <a:rPr lang="en-US" altLang="en-US" sz="2000" b="1">
                <a:latin typeface="Times New Roman" panose="02020603050405020304" pitchFamily="18" charset="0"/>
                <a:cs typeface="Times New Roman" panose="02020603050405020304" pitchFamily="18" charset="0"/>
              </a:rPr>
              <a:t>at a location provided in the request URL.</a:t>
            </a:r>
            <a:r>
              <a:rPr lang="en-US" altLang="en-US" sz="2000">
                <a:latin typeface="Times New Roman" panose="02020603050405020304" pitchFamily="18" charset="0"/>
                <a:cs typeface="Times New Roman" panose="02020603050405020304" pitchFamily="18" charset="0"/>
              </a:rPr>
              <a:t> </a:t>
            </a:r>
          </a:p>
          <a:p>
            <a:pPr algn="just">
              <a:lnSpc>
                <a:spcPct val="90000"/>
              </a:lnSpc>
            </a:pPr>
            <a:r>
              <a:rPr lang="en-US" altLang="en-US" sz="2400" b="1">
                <a:latin typeface="Times New Roman" panose="02020603050405020304" pitchFamily="18" charset="0"/>
                <a:cs typeface="Times New Roman" panose="02020603050405020304" pitchFamily="18" charset="0"/>
              </a:rPr>
              <a:t>DELETE</a:t>
            </a:r>
            <a:endParaRPr lang="en-US" altLang="en-US" sz="2400">
              <a:latin typeface="Times New Roman" panose="02020603050405020304" pitchFamily="18" charset="0"/>
              <a:cs typeface="Times New Roman" panose="02020603050405020304" pitchFamily="18" charset="0"/>
            </a:endParaRPr>
          </a:p>
          <a:p>
            <a:pPr lvl="1" algn="just">
              <a:lnSpc>
                <a:spcPct val="90000"/>
              </a:lnSpc>
            </a:pPr>
            <a:r>
              <a:rPr lang="en-US" altLang="en-US" sz="2000" b="1">
                <a:latin typeface="Times New Roman" panose="02020603050405020304" pitchFamily="18" charset="0"/>
                <a:cs typeface="Times New Roman" panose="02020603050405020304" pitchFamily="18" charset="0"/>
              </a:rPr>
              <a:t>Requests</a:t>
            </a:r>
            <a:r>
              <a:rPr lang="en-US" altLang="en-US" sz="2000">
                <a:latin typeface="Times New Roman" panose="02020603050405020304" pitchFamily="18" charset="0"/>
                <a:cs typeface="Times New Roman" panose="02020603050405020304" pitchFamily="18" charset="0"/>
              </a:rPr>
              <a:t> the server to </a:t>
            </a:r>
            <a:r>
              <a:rPr lang="en-US" altLang="en-US" sz="2000" b="1">
                <a:latin typeface="Times New Roman" panose="02020603050405020304" pitchFamily="18" charset="0"/>
                <a:cs typeface="Times New Roman" panose="02020603050405020304" pitchFamily="18" charset="0"/>
              </a:rPr>
              <a:t>delete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resource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identified</a:t>
            </a:r>
            <a:r>
              <a:rPr lang="en-US" altLang="en-US" sz="2000">
                <a:latin typeface="Times New Roman" panose="02020603050405020304" pitchFamily="18" charset="0"/>
                <a:cs typeface="Times New Roman" panose="02020603050405020304" pitchFamily="18" charset="0"/>
              </a:rPr>
              <a:t> by the request URL. </a:t>
            </a:r>
          </a:p>
          <a:p>
            <a:pPr algn="just">
              <a:lnSpc>
                <a:spcPct val="90000"/>
              </a:lnSpc>
            </a:pPr>
            <a:r>
              <a:rPr lang="en-US" altLang="en-US" sz="2400" b="1">
                <a:latin typeface="Times New Roman" panose="02020603050405020304" pitchFamily="18" charset="0"/>
                <a:cs typeface="Times New Roman" panose="02020603050405020304" pitchFamily="18" charset="0"/>
              </a:rPr>
              <a:t>TRACE</a:t>
            </a:r>
            <a:endParaRPr lang="en-US" altLang="en-US" sz="2400">
              <a:latin typeface="Times New Roman" panose="02020603050405020304" pitchFamily="18" charset="0"/>
              <a:cs typeface="Times New Roman" panose="02020603050405020304" pitchFamily="18" charset="0"/>
            </a:endParaRPr>
          </a:p>
          <a:p>
            <a:pPr lvl="1" algn="just">
              <a:lnSpc>
                <a:spcPct val="90000"/>
              </a:lnSpc>
            </a:pP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used</a:t>
            </a:r>
            <a:r>
              <a:rPr lang="en-US" altLang="en-US" sz="2000">
                <a:latin typeface="Times New Roman" panose="02020603050405020304" pitchFamily="18" charset="0"/>
                <a:cs typeface="Times New Roman" panose="02020603050405020304" pitchFamily="18" charset="0"/>
              </a:rPr>
              <a:t> for </a:t>
            </a:r>
            <a:r>
              <a:rPr lang="en-US" altLang="en-US" sz="2000" b="1">
                <a:latin typeface="Times New Roman" panose="02020603050405020304" pitchFamily="18" charset="0"/>
                <a:cs typeface="Times New Roman" panose="02020603050405020304" pitchFamily="18" charset="0"/>
              </a:rPr>
              <a:t>debugging</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testing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request</a:t>
            </a:r>
            <a:r>
              <a:rPr lang="en-US" altLang="en-US" sz="2000">
                <a:latin typeface="Times New Roman" panose="02020603050405020304" pitchFamily="18" charset="0"/>
                <a:cs typeface="Times New Roman" panose="02020603050405020304" pitchFamily="18" charset="0"/>
              </a:rPr>
              <a:t> sent to the server. It is </a:t>
            </a:r>
            <a:r>
              <a:rPr lang="en-US" altLang="en-US" sz="2000" b="1">
                <a:latin typeface="Times New Roman" panose="02020603050405020304" pitchFamily="18" charset="0"/>
                <a:cs typeface="Times New Roman" panose="02020603050405020304" pitchFamily="18" charset="0"/>
              </a:rPr>
              <a:t>useful</a:t>
            </a:r>
            <a:r>
              <a:rPr lang="en-US" altLang="en-US" sz="2000">
                <a:latin typeface="Times New Roman" panose="02020603050405020304" pitchFamily="18" charset="0"/>
                <a:cs typeface="Times New Roman" panose="02020603050405020304" pitchFamily="18" charset="0"/>
              </a:rPr>
              <a:t> when the </a:t>
            </a:r>
            <a:r>
              <a:rPr lang="en-US" altLang="en-US" sz="2000" b="1">
                <a:latin typeface="Times New Roman" panose="02020603050405020304" pitchFamily="18" charset="0"/>
                <a:cs typeface="Times New Roman" panose="02020603050405020304" pitchFamily="18" charset="0"/>
              </a:rPr>
              <a:t>request</a:t>
            </a:r>
            <a:r>
              <a:rPr lang="en-US" altLang="en-US" sz="2000">
                <a:latin typeface="Times New Roman" panose="02020603050405020304" pitchFamily="18" charset="0"/>
                <a:cs typeface="Times New Roman" panose="02020603050405020304" pitchFamily="18" charset="0"/>
              </a:rPr>
              <a:t> sent to the </a:t>
            </a:r>
            <a:r>
              <a:rPr lang="en-US" altLang="en-US" sz="2000" b="1">
                <a:latin typeface="Times New Roman" panose="02020603050405020304" pitchFamily="18" charset="0"/>
                <a:cs typeface="Times New Roman" panose="02020603050405020304" pitchFamily="18" charset="0"/>
              </a:rPr>
              <a:t>server reaches </a:t>
            </a:r>
            <a:r>
              <a:rPr lang="en-US" altLang="en-US" sz="2000">
                <a:latin typeface="Times New Roman" panose="02020603050405020304" pitchFamily="18" charset="0"/>
                <a:cs typeface="Times New Roman" panose="02020603050405020304" pitchFamily="18" charset="0"/>
              </a:rPr>
              <a:t>through the proxies.</a:t>
            </a:r>
          </a:p>
          <a:p>
            <a:pPr algn="just">
              <a:lnSpc>
                <a:spcPct val="90000"/>
              </a:lnSpc>
            </a:pPr>
            <a:r>
              <a:rPr lang="en-US" altLang="en-US" sz="2400" b="1">
                <a:latin typeface="Times New Roman" panose="02020603050405020304" pitchFamily="18" charset="0"/>
                <a:cs typeface="Times New Roman" panose="02020603050405020304" pitchFamily="18" charset="0"/>
              </a:rPr>
              <a:t>Idempotency</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Safety</a:t>
            </a:r>
          </a:p>
          <a:p>
            <a:pPr lvl="1" algn="just">
              <a:lnSpc>
                <a:spcPct val="90000"/>
              </a:lnSpc>
            </a:pPr>
            <a:r>
              <a:rPr lang="en-US" altLang="en-US" sz="2000">
                <a:latin typeface="Times New Roman" panose="02020603050405020304" pitchFamily="18" charset="0"/>
                <a:cs typeface="Times New Roman" panose="02020603050405020304" pitchFamily="18" charset="0"/>
              </a:rPr>
              <a:t>GET, TRACE, OPTIONS, and HEAD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Interactive Server Model</a:t>
            </a:r>
          </a:p>
        </p:txBody>
      </p:sp>
      <p:pic>
        <p:nvPicPr>
          <p:cNvPr id="675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1847850"/>
            <a:ext cx="15176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070350" y="1962150"/>
            <a:ext cx="6492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Cube 8"/>
          <p:cNvSpPr/>
          <p:nvPr/>
        </p:nvSpPr>
        <p:spPr>
          <a:xfrm>
            <a:off x="4705350" y="1579563"/>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67590" name="TextBox 11"/>
          <p:cNvSpPr txBox="1">
            <a:spLocks noChangeArrowheads="1"/>
          </p:cNvSpPr>
          <p:nvPr/>
        </p:nvSpPr>
        <p:spPr bwMode="auto">
          <a:xfrm>
            <a:off x="3524250" y="1252538"/>
            <a:ext cx="1766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2. Send request </a:t>
            </a:r>
          </a:p>
        </p:txBody>
      </p:sp>
      <p:sp>
        <p:nvSpPr>
          <p:cNvPr id="13" name="Can 12"/>
          <p:cNvSpPr/>
          <p:nvPr/>
        </p:nvSpPr>
        <p:spPr>
          <a:xfrm>
            <a:off x="7581900" y="4881563"/>
            <a:ext cx="1296988"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cxnSp>
        <p:nvCxnSpPr>
          <p:cNvPr id="67592" name="Straight Arrow Connector 13"/>
          <p:cNvCxnSpPr>
            <a:cxnSpLocks noChangeShapeType="1"/>
          </p:cNvCxnSpPr>
          <p:nvPr/>
        </p:nvCxnSpPr>
        <p:spPr bwMode="auto">
          <a:xfrm>
            <a:off x="7810500" y="2166938"/>
            <a:ext cx="458788" cy="91757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7593" name="Straight Arrow Connector 15"/>
          <p:cNvCxnSpPr>
            <a:cxnSpLocks noChangeShapeType="1"/>
            <a:stCxn id="35" idx="4"/>
          </p:cNvCxnSpPr>
          <p:nvPr/>
        </p:nvCxnSpPr>
        <p:spPr bwMode="auto">
          <a:xfrm>
            <a:off x="7256463" y="2401888"/>
            <a:ext cx="563562" cy="81597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4576763" y="2668588"/>
            <a:ext cx="1739900" cy="646112"/>
          </a:xfrm>
          <a:prstGeom prst="rect">
            <a:avLst/>
          </a:prstGeom>
          <a:noFill/>
          <a:ln w="9525">
            <a:noFill/>
            <a:miter lim="800000"/>
            <a:headEnd/>
            <a:tailEnd/>
          </a:ln>
        </p:spPr>
        <p:txBody>
          <a:bodyPr>
            <a:spAutoFit/>
          </a:bodyPr>
          <a:lstStyle/>
          <a:p>
            <a:pPr eaLnBrk="1" hangingPunct="1">
              <a:defRPr/>
            </a:pPr>
            <a:r>
              <a:rPr lang="en-US" b="1">
                <a:solidFill>
                  <a:schemeClr val="accent6">
                    <a:lumMod val="75000"/>
                  </a:schemeClr>
                </a:solidFill>
                <a:latin typeface="Times New Roman" pitchFamily="18" charset="0"/>
                <a:cs typeface="Times New Roman" pitchFamily="18" charset="0"/>
              </a:rPr>
              <a:t>5. Response the result page</a:t>
            </a:r>
          </a:p>
        </p:txBody>
      </p:sp>
      <p:cxnSp>
        <p:nvCxnSpPr>
          <p:cNvPr id="23" name="Straight Connector 22"/>
          <p:cNvCxnSpPr/>
          <p:nvPr/>
        </p:nvCxnSpPr>
        <p:spPr>
          <a:xfrm rot="5400000">
            <a:off x="1711325" y="3657601"/>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596" name="TextBox 21"/>
          <p:cNvSpPr txBox="1">
            <a:spLocks noChangeArrowheads="1"/>
          </p:cNvSpPr>
          <p:nvPr/>
        </p:nvSpPr>
        <p:spPr bwMode="auto">
          <a:xfrm>
            <a:off x="2168525" y="5662613"/>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67597" name="TextBox 22"/>
          <p:cNvSpPr txBox="1">
            <a:spLocks noChangeArrowheads="1"/>
          </p:cNvSpPr>
          <p:nvPr/>
        </p:nvSpPr>
        <p:spPr bwMode="auto">
          <a:xfrm>
            <a:off x="6032500" y="5603875"/>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sp>
        <p:nvSpPr>
          <p:cNvPr id="27" name="Smiley Face 26"/>
          <p:cNvSpPr/>
          <p:nvPr/>
        </p:nvSpPr>
        <p:spPr>
          <a:xfrm>
            <a:off x="236538" y="1917700"/>
            <a:ext cx="588962"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8" name="Straight Arrow Connector 27"/>
          <p:cNvCxnSpPr/>
          <p:nvPr/>
        </p:nvCxnSpPr>
        <p:spPr>
          <a:xfrm flipV="1">
            <a:off x="811213" y="2271713"/>
            <a:ext cx="1711325" cy="28575"/>
          </a:xfrm>
          <a:prstGeom prst="straightConnector1">
            <a:avLst/>
          </a:prstGeom>
          <a:ln w="38100">
            <a:solidFill>
              <a:srgbClr val="800080"/>
            </a:solidFill>
            <a:tailEnd type="arrow"/>
          </a:ln>
        </p:spPr>
        <p:style>
          <a:lnRef idx="1">
            <a:schemeClr val="accent1"/>
          </a:lnRef>
          <a:fillRef idx="0">
            <a:schemeClr val="accent1"/>
          </a:fillRef>
          <a:effectRef idx="0">
            <a:schemeClr val="accent1"/>
          </a:effectRef>
          <a:fontRef idx="minor">
            <a:schemeClr val="tx1"/>
          </a:fontRef>
        </p:style>
      </p:cxnSp>
      <p:sp>
        <p:nvSpPr>
          <p:cNvPr id="67600" name="TextBox 28"/>
          <p:cNvSpPr txBox="1">
            <a:spLocks noChangeArrowheads="1"/>
          </p:cNvSpPr>
          <p:nvPr/>
        </p:nvSpPr>
        <p:spPr bwMode="auto">
          <a:xfrm>
            <a:off x="688975" y="2403475"/>
            <a:ext cx="177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Click Login</a:t>
            </a:r>
          </a:p>
        </p:txBody>
      </p:sp>
      <p:sp>
        <p:nvSpPr>
          <p:cNvPr id="67601" name="TextBox 32"/>
          <p:cNvSpPr txBox="1">
            <a:spLocks noChangeArrowheads="1"/>
          </p:cNvSpPr>
          <p:nvPr/>
        </p:nvSpPr>
        <p:spPr bwMode="auto">
          <a:xfrm>
            <a:off x="6354763" y="2549525"/>
            <a:ext cx="2036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3. Check Login</a:t>
            </a:r>
          </a:p>
        </p:txBody>
      </p:sp>
      <p:cxnSp>
        <p:nvCxnSpPr>
          <p:cNvPr id="34" name="Straight Arrow Connector 33"/>
          <p:cNvCxnSpPr/>
          <p:nvPr/>
        </p:nvCxnSpPr>
        <p:spPr>
          <a:xfrm>
            <a:off x="5972175" y="1931988"/>
            <a:ext cx="6492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621463" y="1474788"/>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1"/>
                </a:solidFill>
                <a:latin typeface="Times New Roman" pitchFamily="18" charset="0"/>
                <a:cs typeface="Times New Roman" pitchFamily="18" charset="0"/>
              </a:rPr>
              <a:t>Servlet</a:t>
            </a:r>
            <a:endParaRPr lang="en-US" b="1">
              <a:solidFill>
                <a:schemeClr val="tx1"/>
              </a:solidFill>
              <a:latin typeface="Times New Roman" pitchFamily="18" charset="0"/>
              <a:cs typeface="Times New Roman" pitchFamily="18" charset="0"/>
            </a:endParaRPr>
          </a:p>
        </p:txBody>
      </p:sp>
      <p:cxnSp>
        <p:nvCxnSpPr>
          <p:cNvPr id="36" name="Straight Arrow Connector 35"/>
          <p:cNvCxnSpPr/>
          <p:nvPr/>
        </p:nvCxnSpPr>
        <p:spPr>
          <a:xfrm flipV="1">
            <a:off x="5878513" y="2090738"/>
            <a:ext cx="741362" cy="46037"/>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67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392488"/>
            <a:ext cx="15176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p:cNvCxnSpPr/>
          <p:nvPr/>
        </p:nvCxnSpPr>
        <p:spPr>
          <a:xfrm rot="5400000" flipH="1" flipV="1">
            <a:off x="3658393" y="2494757"/>
            <a:ext cx="1236663" cy="908050"/>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7" idx="4"/>
          </p:cNvCxnSpPr>
          <p:nvPr/>
        </p:nvCxnSpPr>
        <p:spPr>
          <a:xfrm rot="16200000" flipH="1">
            <a:off x="719932" y="2245519"/>
            <a:ext cx="1398587" cy="1774825"/>
          </a:xfrm>
          <a:prstGeom prst="straightConnector1">
            <a:avLst/>
          </a:prstGeom>
          <a:ln w="38100">
            <a:solidFill>
              <a:srgbClr val="80008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34"/>
          <p:cNvSpPr/>
          <p:nvPr/>
        </p:nvSpPr>
        <p:spPr>
          <a:xfrm>
            <a:off x="7634288" y="3097213"/>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DAO</a:t>
            </a:r>
          </a:p>
        </p:txBody>
      </p:sp>
      <p:cxnSp>
        <p:nvCxnSpPr>
          <p:cNvPr id="67609" name="Straight Arrow Connector 13"/>
          <p:cNvCxnSpPr>
            <a:cxnSpLocks noChangeShapeType="1"/>
          </p:cNvCxnSpPr>
          <p:nvPr/>
        </p:nvCxnSpPr>
        <p:spPr bwMode="auto">
          <a:xfrm flipH="1">
            <a:off x="8231188" y="3995738"/>
            <a:ext cx="349250" cy="1046162"/>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7610" name="Straight Arrow Connector 15"/>
          <p:cNvCxnSpPr>
            <a:cxnSpLocks noChangeShapeType="1"/>
          </p:cNvCxnSpPr>
          <p:nvPr/>
        </p:nvCxnSpPr>
        <p:spPr bwMode="auto">
          <a:xfrm>
            <a:off x="7939088" y="3905250"/>
            <a:ext cx="158750" cy="106362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67611" name="TextBox 14"/>
          <p:cNvSpPr txBox="1">
            <a:spLocks noChangeArrowheads="1"/>
          </p:cNvSpPr>
          <p:nvPr/>
        </p:nvSpPr>
        <p:spPr bwMode="auto">
          <a:xfrm>
            <a:off x="7342188" y="4116388"/>
            <a:ext cx="1801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4. Query DB</a:t>
            </a:r>
          </a:p>
        </p:txBody>
      </p:sp>
      <p:sp>
        <p:nvSpPr>
          <p:cNvPr id="31" name="Freeform 30"/>
          <p:cNvSpPr/>
          <p:nvPr/>
        </p:nvSpPr>
        <p:spPr>
          <a:xfrm>
            <a:off x="3776663" y="1698625"/>
            <a:ext cx="1049337" cy="2147888"/>
          </a:xfrm>
          <a:custGeom>
            <a:avLst/>
            <a:gdLst>
              <a:gd name="connsiteX0" fmla="*/ 100083 w 1050877"/>
              <a:gd name="connsiteY0" fmla="*/ 1153235 h 2147247"/>
              <a:gd name="connsiteX1" fmla="*/ 318447 w 1050877"/>
              <a:gd name="connsiteY1" fmla="*/ 975814 h 2147247"/>
              <a:gd name="connsiteX2" fmla="*/ 277504 w 1050877"/>
              <a:gd name="connsiteY2" fmla="*/ 156949 h 2147247"/>
              <a:gd name="connsiteX3" fmla="*/ 755176 w 1050877"/>
              <a:gd name="connsiteY3" fmla="*/ 34119 h 2147247"/>
              <a:gd name="connsiteX4" fmla="*/ 905301 w 1050877"/>
              <a:gd name="connsiteY4" fmla="*/ 143301 h 2147247"/>
              <a:gd name="connsiteX5" fmla="*/ 959892 w 1050877"/>
              <a:gd name="connsiteY5" fmla="*/ 757450 h 2147247"/>
              <a:gd name="connsiteX6" fmla="*/ 359391 w 1050877"/>
              <a:gd name="connsiteY6" fmla="*/ 1944805 h 2147247"/>
              <a:gd name="connsiteX7" fmla="*/ 72788 w 1050877"/>
              <a:gd name="connsiteY7" fmla="*/ 1972101 h 2147247"/>
              <a:gd name="connsiteX8" fmla="*/ 4549 w 1050877"/>
              <a:gd name="connsiteY8" fmla="*/ 1549020 h 2147247"/>
              <a:gd name="connsiteX9" fmla="*/ 100083 w 1050877"/>
              <a:gd name="connsiteY9" fmla="*/ 1153235 h 214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0877" h="2147247">
                <a:moveTo>
                  <a:pt x="100083" y="1153235"/>
                </a:moveTo>
                <a:cubicBezTo>
                  <a:pt x="152399" y="1057701"/>
                  <a:pt x="288877" y="1141862"/>
                  <a:pt x="318447" y="975814"/>
                </a:cubicBezTo>
                <a:cubicBezTo>
                  <a:pt x="348017" y="809766"/>
                  <a:pt x="204716" y="313898"/>
                  <a:pt x="277504" y="156949"/>
                </a:cubicBezTo>
                <a:cubicBezTo>
                  <a:pt x="350292" y="0"/>
                  <a:pt x="650543" y="36394"/>
                  <a:pt x="755176" y="34119"/>
                </a:cubicBezTo>
                <a:cubicBezTo>
                  <a:pt x="859809" y="31844"/>
                  <a:pt x="871182" y="22746"/>
                  <a:pt x="905301" y="143301"/>
                </a:cubicBezTo>
                <a:cubicBezTo>
                  <a:pt x="939420" y="263856"/>
                  <a:pt x="1050877" y="457199"/>
                  <a:pt x="959892" y="757450"/>
                </a:cubicBezTo>
                <a:cubicBezTo>
                  <a:pt x="868907" y="1057701"/>
                  <a:pt x="507242" y="1742363"/>
                  <a:pt x="359391" y="1944805"/>
                </a:cubicBezTo>
                <a:cubicBezTo>
                  <a:pt x="211540" y="2147247"/>
                  <a:pt x="131928" y="2038065"/>
                  <a:pt x="72788" y="1972101"/>
                </a:cubicBezTo>
                <a:cubicBezTo>
                  <a:pt x="13648" y="1906137"/>
                  <a:pt x="0" y="1687772"/>
                  <a:pt x="4549" y="1549020"/>
                </a:cubicBezTo>
                <a:cubicBezTo>
                  <a:pt x="9098" y="1410268"/>
                  <a:pt x="47767" y="1248769"/>
                  <a:pt x="100083" y="1153235"/>
                </a:cubicBezTo>
                <a:close/>
              </a:path>
            </a:pathLst>
          </a:custGeom>
          <a:noFill/>
          <a:ln w="508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2" name="Freeform 31"/>
          <p:cNvSpPr/>
          <p:nvPr/>
        </p:nvSpPr>
        <p:spPr>
          <a:xfrm>
            <a:off x="5672138" y="1617663"/>
            <a:ext cx="1050925" cy="1071562"/>
          </a:xfrm>
          <a:custGeom>
            <a:avLst/>
            <a:gdLst>
              <a:gd name="connsiteX0" fmla="*/ 100083 w 1050877"/>
              <a:gd name="connsiteY0" fmla="*/ 1153235 h 2147247"/>
              <a:gd name="connsiteX1" fmla="*/ 318447 w 1050877"/>
              <a:gd name="connsiteY1" fmla="*/ 975814 h 2147247"/>
              <a:gd name="connsiteX2" fmla="*/ 277504 w 1050877"/>
              <a:gd name="connsiteY2" fmla="*/ 156949 h 2147247"/>
              <a:gd name="connsiteX3" fmla="*/ 755176 w 1050877"/>
              <a:gd name="connsiteY3" fmla="*/ 34119 h 2147247"/>
              <a:gd name="connsiteX4" fmla="*/ 905301 w 1050877"/>
              <a:gd name="connsiteY4" fmla="*/ 143301 h 2147247"/>
              <a:gd name="connsiteX5" fmla="*/ 959892 w 1050877"/>
              <a:gd name="connsiteY5" fmla="*/ 757450 h 2147247"/>
              <a:gd name="connsiteX6" fmla="*/ 359391 w 1050877"/>
              <a:gd name="connsiteY6" fmla="*/ 1944805 h 2147247"/>
              <a:gd name="connsiteX7" fmla="*/ 72788 w 1050877"/>
              <a:gd name="connsiteY7" fmla="*/ 1972101 h 2147247"/>
              <a:gd name="connsiteX8" fmla="*/ 4549 w 1050877"/>
              <a:gd name="connsiteY8" fmla="*/ 1549020 h 2147247"/>
              <a:gd name="connsiteX9" fmla="*/ 100083 w 1050877"/>
              <a:gd name="connsiteY9" fmla="*/ 1153235 h 214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0877" h="2147247">
                <a:moveTo>
                  <a:pt x="100083" y="1153235"/>
                </a:moveTo>
                <a:cubicBezTo>
                  <a:pt x="152399" y="1057701"/>
                  <a:pt x="288877" y="1141862"/>
                  <a:pt x="318447" y="975814"/>
                </a:cubicBezTo>
                <a:cubicBezTo>
                  <a:pt x="348017" y="809766"/>
                  <a:pt x="204716" y="313898"/>
                  <a:pt x="277504" y="156949"/>
                </a:cubicBezTo>
                <a:cubicBezTo>
                  <a:pt x="350292" y="0"/>
                  <a:pt x="650543" y="36394"/>
                  <a:pt x="755176" y="34119"/>
                </a:cubicBezTo>
                <a:cubicBezTo>
                  <a:pt x="859809" y="31844"/>
                  <a:pt x="871182" y="22746"/>
                  <a:pt x="905301" y="143301"/>
                </a:cubicBezTo>
                <a:cubicBezTo>
                  <a:pt x="939420" y="263856"/>
                  <a:pt x="1050877" y="457199"/>
                  <a:pt x="959892" y="757450"/>
                </a:cubicBezTo>
                <a:cubicBezTo>
                  <a:pt x="868907" y="1057701"/>
                  <a:pt x="507242" y="1742363"/>
                  <a:pt x="359391" y="1944805"/>
                </a:cubicBezTo>
                <a:cubicBezTo>
                  <a:pt x="211540" y="2147247"/>
                  <a:pt x="131928" y="2038065"/>
                  <a:pt x="72788" y="1972101"/>
                </a:cubicBezTo>
                <a:cubicBezTo>
                  <a:pt x="13648" y="1906137"/>
                  <a:pt x="0" y="1687772"/>
                  <a:pt x="4549" y="1549020"/>
                </a:cubicBezTo>
                <a:cubicBezTo>
                  <a:pt x="9098" y="1410268"/>
                  <a:pt x="47767" y="1248769"/>
                  <a:pt x="100083" y="1153235"/>
                </a:cubicBezTo>
                <a:close/>
              </a:path>
            </a:pathLst>
          </a:custGeom>
          <a:noFill/>
          <a:ln w="508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3" name="TextBox 32"/>
          <p:cNvSpPr txBox="1">
            <a:spLocks noChangeArrowheads="1"/>
          </p:cNvSpPr>
          <p:nvPr/>
        </p:nvSpPr>
        <p:spPr bwMode="auto">
          <a:xfrm>
            <a:off x="2208213" y="4291013"/>
            <a:ext cx="1739900" cy="1200150"/>
          </a:xfrm>
          <a:prstGeom prst="rect">
            <a:avLst/>
          </a:prstGeom>
          <a:noFill/>
          <a:ln w="9525">
            <a:noFill/>
            <a:miter lim="800000"/>
            <a:headEnd/>
            <a:tailEnd/>
          </a:ln>
        </p:spPr>
        <p:txBody>
          <a:bodyPr>
            <a:spAutoFit/>
          </a:bodyPr>
          <a:lstStyle/>
          <a:p>
            <a:pPr eaLnBrk="1" hangingPunct="1">
              <a:defRPr/>
            </a:pPr>
            <a:r>
              <a:rPr lang="en-US" b="1">
                <a:solidFill>
                  <a:schemeClr val="accent6">
                    <a:lumMod val="75000"/>
                  </a:schemeClr>
                </a:solidFill>
                <a:latin typeface="Times New Roman" pitchFamily="18" charset="0"/>
                <a:cs typeface="Times New Roman" pitchFamily="18" charset="0"/>
              </a:rPr>
              <a:t>6. Browser displays Welcome page/ invalid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ox(in)">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914400" y="0"/>
            <a:ext cx="8229600" cy="1004888"/>
          </a:xfrm>
        </p:spPr>
        <p:txBody>
          <a:bodyPr/>
          <a:lstStyle/>
          <a:p>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Common Gateway Interface (CGI) </a:t>
            </a:r>
          </a:p>
        </p:txBody>
      </p:sp>
      <p:sp>
        <p:nvSpPr>
          <p:cNvPr id="69635" name="Rectangle 3"/>
          <p:cNvSpPr>
            <a:spLocks noGrp="1"/>
          </p:cNvSpPr>
          <p:nvPr>
            <p:ph type="body" idx="4294967295"/>
          </p:nvPr>
        </p:nvSpPr>
        <p:spPr>
          <a:xfrm>
            <a:off x="0" y="1033463"/>
            <a:ext cx="4541838" cy="5522912"/>
          </a:xfrm>
        </p:spPr>
        <p:txBody>
          <a:bodyPr/>
          <a:lstStyle/>
          <a:p>
            <a:pPr marL="265113" indent="-265113" algn="just" eaLnBrk="1" hangingPunct="1">
              <a:lnSpc>
                <a:spcPct val="80000"/>
              </a:lnSpc>
            </a:pPr>
            <a:r>
              <a:rPr lang="vi-VN" altLang="en-US" sz="2200">
                <a:latin typeface="Times New Roman" panose="02020603050405020304" pitchFamily="18" charset="0"/>
                <a:cs typeface="Times New Roman" panose="02020603050405020304" pitchFamily="18" charset="0"/>
              </a:rPr>
              <a:t>A </a:t>
            </a:r>
            <a:r>
              <a:rPr lang="vi-VN" altLang="en-US" sz="2200" b="1">
                <a:latin typeface="Times New Roman" panose="02020603050405020304" pitchFamily="18" charset="0"/>
                <a:cs typeface="Times New Roman" panose="02020603050405020304" pitchFamily="18" charset="0"/>
              </a:rPr>
              <a:t>small program (*.exe) </a:t>
            </a:r>
            <a:r>
              <a:rPr lang="vi-VN" altLang="en-US" sz="2200">
                <a:latin typeface="Times New Roman" panose="02020603050405020304" pitchFamily="18" charset="0"/>
                <a:cs typeface="Times New Roman" panose="02020603050405020304" pitchFamily="18" charset="0"/>
              </a:rPr>
              <a:t>is </a:t>
            </a:r>
            <a:r>
              <a:rPr lang="vi-VN" altLang="en-US" sz="2200" b="1">
                <a:latin typeface="Times New Roman" panose="02020603050405020304" pitchFamily="18" charset="0"/>
                <a:cs typeface="Times New Roman" panose="02020603050405020304" pitchFamily="18" charset="0"/>
              </a:rPr>
              <a:t>written</a:t>
            </a:r>
            <a:r>
              <a:rPr lang="vi-VN" altLang="en-US" sz="2200">
                <a:latin typeface="Times New Roman" panose="02020603050405020304" pitchFamily="18" charset="0"/>
                <a:cs typeface="Times New Roman" panose="02020603050405020304" pitchFamily="18" charset="0"/>
              </a:rPr>
              <a:t> in </a:t>
            </a:r>
            <a:r>
              <a:rPr lang="vi-VN" altLang="en-US" sz="2200" b="1">
                <a:latin typeface="Times New Roman" panose="02020603050405020304" pitchFamily="18" charset="0"/>
                <a:cs typeface="Times New Roman" panose="02020603050405020304" pitchFamily="18" charset="0"/>
              </a:rPr>
              <a:t>languages</a:t>
            </a:r>
            <a:r>
              <a:rPr lang="vi-VN" altLang="en-US" sz="2200">
                <a:latin typeface="Times New Roman" panose="02020603050405020304" pitchFamily="18" charset="0"/>
                <a:cs typeface="Times New Roman" panose="02020603050405020304" pitchFamily="18" charset="0"/>
              </a:rPr>
              <a:t> such as </a:t>
            </a:r>
            <a:r>
              <a:rPr lang="vi-VN" altLang="en-US" sz="2200" b="1">
                <a:latin typeface="Times New Roman" panose="02020603050405020304" pitchFamily="18" charset="0"/>
                <a:cs typeface="Times New Roman" panose="02020603050405020304" pitchFamily="18" charset="0"/>
              </a:rPr>
              <a:t>C/C++, Perl</a:t>
            </a:r>
            <a:r>
              <a:rPr lang="vi-VN" altLang="en-US" sz="2200">
                <a:latin typeface="Times New Roman" panose="02020603050405020304" pitchFamily="18" charset="0"/>
                <a:cs typeface="Times New Roman" panose="02020603050405020304" pitchFamily="18" charset="0"/>
              </a:rPr>
              <a:t>, ... for the gateway programs.</a:t>
            </a:r>
          </a:p>
          <a:p>
            <a:pPr marL="265113" indent="-265113" algn="just" eaLnBrk="1" hangingPunct="1">
              <a:lnSpc>
                <a:spcPct val="80000"/>
              </a:lnSpc>
            </a:pPr>
            <a:r>
              <a:rPr lang="en-US" altLang="en-US" sz="2200">
                <a:latin typeface="Times New Roman" panose="02020603050405020304" pitchFamily="18" charset="0"/>
                <a:cs typeface="Times New Roman" panose="02020603050405020304" pitchFamily="18" charset="0"/>
              </a:rPr>
              <a:t>Used in complex applications, such as </a:t>
            </a:r>
            <a:r>
              <a:rPr lang="en-US" altLang="en-US" sz="2200" b="1">
                <a:latin typeface="Times New Roman" panose="02020603050405020304" pitchFamily="18" charset="0"/>
                <a:cs typeface="Times New Roman" panose="02020603050405020304" pitchFamily="18" charset="0"/>
              </a:rPr>
              <a:t>Web pages</a:t>
            </a:r>
          </a:p>
          <a:p>
            <a:pPr marL="265113" indent="-265113" algn="just" eaLnBrk="1" hangingPunct="1">
              <a:lnSpc>
                <a:spcPct val="80000"/>
              </a:lnSpc>
            </a:pPr>
            <a:r>
              <a:rPr lang="en-US" altLang="en-US" sz="2200">
                <a:latin typeface="Times New Roman" panose="02020603050405020304" pitchFamily="18" charset="0"/>
                <a:cs typeface="Times New Roman" panose="02020603050405020304" pitchFamily="18" charset="0"/>
              </a:rPr>
              <a:t>A set of standards followed to </a:t>
            </a:r>
            <a:r>
              <a:rPr lang="en-US" altLang="en-US" sz="2200" b="1">
                <a:latin typeface="Times New Roman" panose="02020603050405020304" pitchFamily="18" charset="0"/>
                <a:cs typeface="Times New Roman" panose="02020603050405020304" pitchFamily="18" charset="0"/>
              </a:rPr>
              <a:t>interface applications form client side </a:t>
            </a:r>
            <a:r>
              <a:rPr lang="en-US" altLang="en-US" sz="2200">
                <a:latin typeface="Times New Roman" panose="02020603050405020304" pitchFamily="18" charset="0"/>
                <a:cs typeface="Times New Roman" panose="02020603050405020304" pitchFamily="18" charset="0"/>
              </a:rPr>
              <a:t>to a Web Server </a:t>
            </a:r>
            <a:endParaRPr lang="vi-VN" altLang="en-US" sz="2200">
              <a:latin typeface="Times New Roman" panose="02020603050405020304" pitchFamily="18" charset="0"/>
              <a:cs typeface="Times New Roman" panose="02020603050405020304" pitchFamily="18" charset="0"/>
            </a:endParaRPr>
          </a:p>
          <a:p>
            <a:pPr marL="265113" indent="-265113" algn="just" eaLnBrk="1" hangingPunct="1">
              <a:lnSpc>
                <a:spcPct val="80000"/>
              </a:lnSpc>
            </a:pPr>
            <a:r>
              <a:rPr lang="en-US" altLang="en-US" sz="2200">
                <a:latin typeface="Times New Roman" panose="02020603050405020304" pitchFamily="18" charset="0"/>
                <a:cs typeface="Times New Roman" panose="02020603050405020304" pitchFamily="18" charset="0"/>
              </a:rPr>
              <a:t>Enables the Web server to send information to other files and Web browsers </a:t>
            </a:r>
          </a:p>
          <a:p>
            <a:pPr marL="265113" indent="-265113" algn="just" eaLnBrk="1" hangingPunct="1">
              <a:lnSpc>
                <a:spcPct val="80000"/>
              </a:lnSpc>
            </a:pPr>
            <a:r>
              <a:rPr lang="en-US" altLang="en-US" sz="2200">
                <a:latin typeface="Times New Roman" panose="02020603050405020304" pitchFamily="18" charset="0"/>
                <a:cs typeface="Times New Roman" panose="02020603050405020304" pitchFamily="18" charset="0"/>
              </a:rPr>
              <a:t>Helps to </a:t>
            </a:r>
            <a:r>
              <a:rPr lang="en-US" altLang="en-US" sz="2200" b="1">
                <a:latin typeface="Times New Roman" panose="02020603050405020304" pitchFamily="18" charset="0"/>
                <a:cs typeface="Times New Roman" panose="02020603050405020304" pitchFamily="18" charset="0"/>
              </a:rPr>
              <a:t>process the inputs </a:t>
            </a:r>
            <a:r>
              <a:rPr lang="en-US" altLang="en-US" sz="2200">
                <a:latin typeface="Times New Roman" panose="02020603050405020304" pitchFamily="18" charset="0"/>
                <a:cs typeface="Times New Roman" panose="02020603050405020304" pitchFamily="18" charset="0"/>
              </a:rPr>
              <a:t>to the form on the Web page</a:t>
            </a:r>
            <a:endParaRPr lang="vi-VN" altLang="en-US" sz="2200">
              <a:latin typeface="Times New Roman" panose="02020603050405020304" pitchFamily="18" charset="0"/>
              <a:cs typeface="Times New Roman" panose="02020603050405020304" pitchFamily="18" charset="0"/>
            </a:endParaRPr>
          </a:p>
          <a:p>
            <a:pPr marL="265113" indent="-265113" algn="just" eaLnBrk="1" hangingPunct="1">
              <a:lnSpc>
                <a:spcPct val="80000"/>
              </a:lnSpc>
            </a:pPr>
            <a:r>
              <a:rPr lang="en-US" altLang="en-US" sz="2200">
                <a:latin typeface="Times New Roman" panose="02020603050405020304" pitchFamily="18" charset="0"/>
                <a:cs typeface="Times New Roman" panose="02020603050405020304" pitchFamily="18" charset="0"/>
              </a:rPr>
              <a:t>Enables to </a:t>
            </a:r>
            <a:r>
              <a:rPr lang="en-US" altLang="en-US" sz="2200" b="1">
                <a:latin typeface="Times New Roman" panose="02020603050405020304" pitchFamily="18" charset="0"/>
                <a:cs typeface="Times New Roman" panose="02020603050405020304" pitchFamily="18" charset="0"/>
              </a:rPr>
              <a:t>obtain information </a:t>
            </a:r>
            <a:r>
              <a:rPr lang="en-US" altLang="en-US" sz="2200">
                <a:latin typeface="Times New Roman" panose="02020603050405020304" pitchFamily="18" charset="0"/>
                <a:cs typeface="Times New Roman" panose="02020603050405020304" pitchFamily="18" charset="0"/>
              </a:rPr>
              <a:t>and use it on the server machine (server side)</a:t>
            </a:r>
          </a:p>
          <a:p>
            <a:pPr marL="265113" indent="-265113" algn="just" eaLnBrk="1" hangingPunct="1">
              <a:lnSpc>
                <a:spcPct val="80000"/>
              </a:lnSpc>
            </a:pPr>
            <a:r>
              <a:rPr lang="vi-VN" altLang="en-US" sz="2200">
                <a:latin typeface="Times New Roman" panose="02020603050405020304" pitchFamily="18" charset="0"/>
                <a:cs typeface="Times New Roman" panose="02020603050405020304" pitchFamily="18" charset="0"/>
              </a:rPr>
              <a:t>When the </a:t>
            </a:r>
            <a:r>
              <a:rPr lang="vi-VN" altLang="en-US" sz="2200" b="1">
                <a:latin typeface="Times New Roman" panose="02020603050405020304" pitchFamily="18" charset="0"/>
                <a:cs typeface="Times New Roman" panose="02020603050405020304" pitchFamily="18" charset="0"/>
              </a:rPr>
              <a:t>Browser sends request </a:t>
            </a:r>
            <a:r>
              <a:rPr lang="vi-VN" altLang="en-US" sz="2200">
                <a:latin typeface="Times New Roman" panose="02020603050405020304" pitchFamily="18" charset="0"/>
                <a:cs typeface="Times New Roman" panose="02020603050405020304" pitchFamily="18" charset="0"/>
              </a:rPr>
              <a:t>to server, </a:t>
            </a:r>
            <a:r>
              <a:rPr lang="vi-VN" altLang="en-US" sz="2200" b="1">
                <a:latin typeface="Times New Roman" panose="02020603050405020304" pitchFamily="18" charset="0"/>
                <a:cs typeface="Times New Roman" panose="02020603050405020304" pitchFamily="18" charset="0"/>
              </a:rPr>
              <a:t>CGI instantaties </a:t>
            </a:r>
            <a:r>
              <a:rPr lang="vi-VN" altLang="en-US" sz="2200">
                <a:latin typeface="Times New Roman" panose="02020603050405020304" pitchFamily="18" charset="0"/>
                <a:cs typeface="Times New Roman" panose="02020603050405020304" pitchFamily="18" charset="0"/>
              </a:rPr>
              <a:t>to </a:t>
            </a:r>
            <a:r>
              <a:rPr lang="vi-VN" altLang="en-US" sz="2200" b="1">
                <a:latin typeface="Times New Roman" panose="02020603050405020304" pitchFamily="18" charset="0"/>
                <a:cs typeface="Times New Roman" panose="02020603050405020304" pitchFamily="18" charset="0"/>
              </a:rPr>
              <a:t>receive and process</a:t>
            </a:r>
            <a:r>
              <a:rPr lang="vi-VN" altLang="en-US" sz="2200">
                <a:latin typeface="Times New Roman" panose="02020603050405020304" pitchFamily="18" charset="0"/>
                <a:cs typeface="Times New Roman" panose="02020603050405020304" pitchFamily="18" charset="0"/>
              </a:rPr>
              <a:t>.</a:t>
            </a:r>
            <a:endParaRPr lang="en-US" altLang="en-US" sz="2200">
              <a:latin typeface="Times New Roman" panose="02020603050405020304" pitchFamily="18" charset="0"/>
              <a:cs typeface="Times New Roman" panose="02020603050405020304" pitchFamily="18" charset="0"/>
            </a:endParaRPr>
          </a:p>
        </p:txBody>
      </p:sp>
      <p:pic>
        <p:nvPicPr>
          <p:cNvPr id="64559" name="Picture 47" descr="Image005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713" y="1204913"/>
            <a:ext cx="4459287"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4559"/>
                                        </p:tgtEl>
                                        <p:attrNameLst>
                                          <p:attrName>style.visibility</p:attrName>
                                        </p:attrNameLst>
                                      </p:cBhvr>
                                      <p:to>
                                        <p:strVal val="visible"/>
                                      </p:to>
                                    </p:set>
                                    <p:animEffect transition="in" filter="box(in)">
                                      <p:cBhvr>
                                        <p:cTn id="7" dur="500"/>
                                        <p:tgtEl>
                                          <p:spTgt spid="64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914400" y="0"/>
            <a:ext cx="8229600" cy="1049338"/>
          </a:xfrm>
        </p:spPr>
        <p:txBody>
          <a:bodyPr/>
          <a:lstStyle/>
          <a:p>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Common Gateway Interface (CGI)</a:t>
            </a:r>
          </a:p>
        </p:txBody>
      </p:sp>
      <p:sp>
        <p:nvSpPr>
          <p:cNvPr id="16387" name="Rectangle 3"/>
          <p:cNvSpPr>
            <a:spLocks noGrp="1"/>
          </p:cNvSpPr>
          <p:nvPr>
            <p:ph type="body" idx="4294967295"/>
          </p:nvPr>
        </p:nvSpPr>
        <p:spPr>
          <a:xfrm>
            <a:off x="323850" y="1128713"/>
            <a:ext cx="8820150" cy="5522912"/>
          </a:xfrm>
        </p:spPr>
        <p:txBody>
          <a:bodyPr/>
          <a:lstStyle/>
          <a:p>
            <a:pPr algn="just" eaLnBrk="1" hangingPunct="1"/>
            <a:r>
              <a:rPr lang="vi-VN" altLang="en-US">
                <a:latin typeface="Times New Roman" panose="02020603050405020304" pitchFamily="18" charset="0"/>
                <a:cs typeface="Times New Roman" panose="02020603050405020304" pitchFamily="18" charset="0"/>
              </a:rPr>
              <a:t>Disadvantages</a:t>
            </a:r>
          </a:p>
          <a:p>
            <a:pPr lvl="1" algn="just" eaLnBrk="1" hangingPunct="1"/>
            <a:r>
              <a:rPr lang="en-US" altLang="en-US" b="1">
                <a:latin typeface="Times New Roman" panose="02020603050405020304" pitchFamily="18" charset="0"/>
                <a:cs typeface="Times New Roman" panose="02020603050405020304" pitchFamily="18" charset="0"/>
              </a:rPr>
              <a:t>Reduced efficiency</a:t>
            </a:r>
          </a:p>
        </p:txBody>
      </p:sp>
      <p:pic>
        <p:nvPicPr>
          <p:cNvPr id="115717" name="Picture 5" descr="Image005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2174875"/>
            <a:ext cx="4087812"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0923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914400" y="0"/>
            <a:ext cx="8229600" cy="1049338"/>
          </a:xfrm>
        </p:spPr>
        <p:txBody>
          <a:bodyPr/>
          <a:lstStyle/>
          <a:p>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Common Gateway Interface (CGI)</a:t>
            </a:r>
          </a:p>
        </p:txBody>
      </p:sp>
      <p:sp>
        <p:nvSpPr>
          <p:cNvPr id="16387" name="Rectangle 3"/>
          <p:cNvSpPr>
            <a:spLocks noGrp="1"/>
          </p:cNvSpPr>
          <p:nvPr>
            <p:ph type="body" idx="4294967295"/>
          </p:nvPr>
        </p:nvSpPr>
        <p:spPr>
          <a:xfrm>
            <a:off x="323850" y="1128713"/>
            <a:ext cx="8820150" cy="5522912"/>
          </a:xfrm>
        </p:spPr>
        <p:txBody>
          <a:bodyPr/>
          <a:lstStyle/>
          <a:p>
            <a:pPr algn="just" eaLnBrk="1" hangingPunct="1"/>
            <a:r>
              <a:rPr lang="vi-VN" altLang="en-US">
                <a:latin typeface="Times New Roman" panose="02020603050405020304" pitchFamily="18" charset="0"/>
                <a:cs typeface="Times New Roman" panose="02020603050405020304" pitchFamily="18" charset="0"/>
              </a:rPr>
              <a:t>Disadvantages</a:t>
            </a:r>
          </a:p>
          <a:p>
            <a:pPr lvl="1" algn="just" eaLnBrk="1" hangingPunct="1"/>
            <a:r>
              <a:rPr lang="en-US" altLang="en-US" b="1">
                <a:latin typeface="Times New Roman" panose="02020603050405020304" pitchFamily="18" charset="0"/>
                <a:cs typeface="Times New Roman" panose="02020603050405020304" pitchFamily="18" charset="0"/>
              </a:rPr>
              <a:t>Reduced efficiency</a:t>
            </a:r>
          </a:p>
          <a:p>
            <a:pPr lvl="1" algn="just" eaLnBrk="1" hangingPunct="1"/>
            <a:r>
              <a:rPr lang="en-US" altLang="en-US" b="1">
                <a:latin typeface="Times New Roman" panose="02020603050405020304" pitchFamily="18" charset="0"/>
                <a:cs typeface="Times New Roman" panose="02020603050405020304" pitchFamily="18" charset="0"/>
              </a:rPr>
              <a:t>Reloading Perl interpreter</a:t>
            </a:r>
          </a:p>
          <a:p>
            <a:pPr lvl="2" algn="just" eaLnBrk="1" hangingPunct="1"/>
            <a:r>
              <a:rPr lang="en-US" altLang="en-US">
                <a:latin typeface="Times New Roman" panose="02020603050405020304" pitchFamily="18" charset="0"/>
                <a:cs typeface="Times New Roman" panose="02020603050405020304" pitchFamily="18" charset="0"/>
              </a:rPr>
              <a:t>The widely accepted platform for writing CGI script is Perl. Each time the server receives are quest, the Perl interpreter needs to be reloaded.</a:t>
            </a:r>
          </a:p>
          <a:p>
            <a:pPr lvl="1" algn="just" eaLnBrk="1" hangingPunct="1"/>
            <a:r>
              <a:rPr lang="vi-VN" altLang="en-US" b="1">
                <a:latin typeface="Times New Roman" panose="02020603050405020304" pitchFamily="18" charset="0"/>
                <a:cs typeface="Times New Roman" panose="02020603050405020304" pitchFamily="18" charset="0"/>
              </a:rPr>
              <a:t>Interactive</a:t>
            </a:r>
            <a:r>
              <a:rPr lang="vi-VN" altLang="en-US">
                <a:latin typeface="Times New Roman" panose="02020603050405020304" pitchFamily="18" charset="0"/>
                <a:cs typeface="Times New Roman" panose="02020603050405020304" pitchFamily="18" charset="0"/>
              </a:rPr>
              <a:t>: not suitable for graphical or highly interactive programs</a:t>
            </a:r>
          </a:p>
          <a:p>
            <a:pPr lvl="1" algn="just" eaLnBrk="1" hangingPunct="1"/>
            <a:r>
              <a:rPr lang="vi-VN" altLang="en-US" b="1">
                <a:latin typeface="Times New Roman" panose="02020603050405020304" pitchFamily="18" charset="0"/>
                <a:cs typeface="Times New Roman" panose="02020603050405020304" pitchFamily="18" charset="0"/>
              </a:rPr>
              <a:t>Time consuming and more memory consumed</a:t>
            </a:r>
          </a:p>
          <a:p>
            <a:pPr lvl="1" algn="just" eaLnBrk="1" hangingPunct="1"/>
            <a:r>
              <a:rPr lang="vi-VN" altLang="en-US" b="1">
                <a:latin typeface="Times New Roman" panose="02020603050405020304" pitchFamily="18" charset="0"/>
                <a:cs typeface="Times New Roman" panose="02020603050405020304" pitchFamily="18" charset="0"/>
              </a:rPr>
              <a:t>Debugging</a:t>
            </a:r>
            <a:r>
              <a:rPr lang="vi-VN" altLang="en-US">
                <a:latin typeface="Times New Roman" panose="02020603050405020304" pitchFamily="18" charset="0"/>
                <a:cs typeface="Times New Roman" panose="02020603050405020304" pitchFamily="18" charset="0"/>
              </a:rPr>
              <a:t>: error detection is difficult</a:t>
            </a:r>
          </a:p>
          <a:p>
            <a:pPr lvl="1" algn="just" eaLnBrk="1" hangingPunct="1"/>
            <a:r>
              <a:rPr lang="vi-VN" altLang="en-US" b="1">
                <a:latin typeface="Times New Roman" panose="02020603050405020304" pitchFamily="18" charset="0"/>
                <a:cs typeface="Times New Roman" panose="02020603050405020304" pitchFamily="18" charset="0"/>
              </a:rPr>
              <a:t>Not support Session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Requirements </a:t>
            </a:r>
          </a:p>
        </p:txBody>
      </p:sp>
      <p:sp>
        <p:nvSpPr>
          <p:cNvPr id="10243" name="Rectangle 3"/>
          <p:cNvSpPr>
            <a:spLocks noGrp="1"/>
          </p:cNvSpPr>
          <p:nvPr>
            <p:ph type="body" idx="4294967295"/>
          </p:nvPr>
        </p:nvSpPr>
        <p:spPr>
          <a:xfrm>
            <a:off x="192088" y="1108075"/>
            <a:ext cx="8951912" cy="5694363"/>
          </a:xfrm>
        </p:spPr>
        <p:txBody>
          <a:bodyPr/>
          <a:lstStyle/>
          <a:p>
            <a:pPr algn="just" eaLnBrk="1" hangingPunct="1"/>
            <a:r>
              <a:rPr lang="en-US" altLang="en-US">
                <a:latin typeface="Times New Roman" panose="02020603050405020304" pitchFamily="18" charset="0"/>
                <a:cs typeface="Times New Roman" panose="02020603050405020304" pitchFamily="18" charset="0"/>
              </a:rPr>
              <a:t>Building the web application can do some following functions as</a:t>
            </a:r>
          </a:p>
          <a:p>
            <a:pPr lvl="1" algn="just" eaLnBrk="1" hangingPunct="1"/>
            <a:r>
              <a:rPr lang="en-US" altLang="en-US">
                <a:latin typeface="Times New Roman" panose="02020603050405020304" pitchFamily="18" charset="0"/>
              </a:rPr>
              <a:t>The user </a:t>
            </a:r>
            <a:r>
              <a:rPr lang="en-US" altLang="en-US" b="1">
                <a:latin typeface="Times New Roman" panose="02020603050405020304" pitchFamily="18" charset="0"/>
              </a:rPr>
              <a:t>must be authenticated </a:t>
            </a:r>
            <a:r>
              <a:rPr lang="en-US" altLang="en-US">
                <a:latin typeface="Times New Roman" panose="02020603050405020304" pitchFamily="18" charset="0"/>
              </a:rPr>
              <a:t>before they want to use this web site </a:t>
            </a:r>
            <a:r>
              <a:rPr lang="en-US" altLang="en-US" b="1">
                <a:latin typeface="Times New Roman" panose="02020603050405020304" pitchFamily="18" charset="0"/>
              </a:rPr>
              <a:t>using the DB</a:t>
            </a:r>
          </a:p>
          <a:p>
            <a:pPr lvl="1" algn="just" eaLnBrk="1" hangingPunct="1"/>
            <a:r>
              <a:rPr lang="en-US" altLang="en-US">
                <a:latin typeface="Times New Roman" panose="02020603050405020304" pitchFamily="18" charset="0"/>
              </a:rPr>
              <a:t>If the user is invalid, the </a:t>
            </a:r>
            <a:r>
              <a:rPr lang="en-US" altLang="en-US" b="1">
                <a:latin typeface="Times New Roman" panose="02020603050405020304" pitchFamily="18" charset="0"/>
              </a:rPr>
              <a:t>message “Invalid username and password” is presented</a:t>
            </a:r>
            <a:r>
              <a:rPr lang="en-US" altLang="en-US">
                <a:latin typeface="Times New Roman" panose="02020603050405020304" pitchFamily="18" charset="0"/>
              </a:rPr>
              <a:t>, then the </a:t>
            </a:r>
            <a:r>
              <a:rPr lang="en-US" altLang="en-US" b="1">
                <a:latin typeface="Times New Roman" panose="02020603050405020304" pitchFamily="18" charset="0"/>
              </a:rPr>
              <a:t>link “Click here to try again” is shown </a:t>
            </a:r>
            <a:r>
              <a:rPr lang="en-US" altLang="en-US">
                <a:latin typeface="Times New Roman" panose="02020603050405020304" pitchFamily="18" charset="0"/>
              </a:rPr>
              <a:t>that </a:t>
            </a:r>
            <a:r>
              <a:rPr lang="en-US" altLang="en-US" b="1">
                <a:latin typeface="Times New Roman" panose="02020603050405020304" pitchFamily="18" charset="0"/>
              </a:rPr>
              <a:t>redirect the user to the login page</a:t>
            </a:r>
          </a:p>
          <a:p>
            <a:pPr lvl="1" algn="just" eaLnBrk="1" hangingPunct="1"/>
            <a:r>
              <a:rPr lang="en-US" altLang="en-US">
                <a:latin typeface="Times New Roman" panose="02020603050405020304" pitchFamily="18" charset="0"/>
              </a:rPr>
              <a:t>Otherwise, </a:t>
            </a:r>
            <a:r>
              <a:rPr lang="en-US" altLang="en-US" b="1">
                <a:latin typeface="Times New Roman" panose="02020603050405020304" pitchFamily="18" charset="0"/>
              </a:rPr>
              <a:t>the search page </a:t>
            </a:r>
            <a:r>
              <a:rPr lang="en-US" altLang="en-US">
                <a:latin typeface="Times New Roman" panose="02020603050405020304" pitchFamily="18" charset="0"/>
              </a:rPr>
              <a:t>is redirected. </a:t>
            </a:r>
          </a:p>
          <a:p>
            <a:pPr lvl="1" algn="just" eaLnBrk="1" hangingPunct="1"/>
            <a:r>
              <a:rPr lang="en-US" altLang="en-US">
                <a:latin typeface="Times New Roman" panose="02020603050405020304" pitchFamily="18" charset="0"/>
              </a:rPr>
              <a:t>The GUI of web application is present as following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914400" y="0"/>
            <a:ext cx="8229600" cy="1020763"/>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Servlets</a:t>
            </a:r>
          </a:p>
        </p:txBody>
      </p:sp>
      <p:sp>
        <p:nvSpPr>
          <p:cNvPr id="73731" name="Rectangle 3"/>
          <p:cNvSpPr>
            <a:spLocks noGrp="1"/>
          </p:cNvSpPr>
          <p:nvPr>
            <p:ph type="body" idx="4294967295"/>
          </p:nvPr>
        </p:nvSpPr>
        <p:spPr>
          <a:xfrm>
            <a:off x="176213" y="976313"/>
            <a:ext cx="8967787" cy="5610225"/>
          </a:xfrm>
        </p:spPr>
        <p:txBody>
          <a:bodyPr/>
          <a:lstStyle/>
          <a:p>
            <a:pPr algn="just">
              <a:lnSpc>
                <a:spcPct val="80000"/>
              </a:lnSpc>
            </a:pPr>
            <a:r>
              <a:rPr lang="en-US" altLang="en-US" sz="2000">
                <a:latin typeface="Times New Roman" panose="02020603050405020304" pitchFamily="18" charset="0"/>
                <a:cs typeface="Times New Roman" panose="02020603050405020304" pitchFamily="18" charset="0"/>
              </a:rPr>
              <a:t>Are </a:t>
            </a:r>
            <a:r>
              <a:rPr lang="en-US" altLang="en-US" sz="2000" b="1">
                <a:latin typeface="Times New Roman" panose="02020603050405020304" pitchFamily="18" charset="0"/>
                <a:cs typeface="Times New Roman" panose="02020603050405020304" pitchFamily="18" charset="0"/>
              </a:rPr>
              <a:t>Java classes </a:t>
            </a:r>
            <a:r>
              <a:rPr lang="en-US" altLang="en-US" sz="2000">
                <a:latin typeface="Times New Roman" panose="02020603050405020304" pitchFamily="18" charset="0"/>
                <a:cs typeface="Times New Roman" panose="02020603050405020304" pitchFamily="18" charset="0"/>
              </a:rPr>
              <a:t>that </a:t>
            </a:r>
            <a:r>
              <a:rPr lang="en-US" altLang="en-US" sz="2000" b="1">
                <a:latin typeface="Times New Roman" panose="02020603050405020304" pitchFamily="18" charset="0"/>
                <a:cs typeface="Times New Roman" panose="02020603050405020304" pitchFamily="18" charset="0"/>
              </a:rPr>
              <a:t>dynamically process </a:t>
            </a:r>
            <a:r>
              <a:rPr lang="en-US" altLang="en-US" sz="2000">
                <a:latin typeface="Times New Roman" panose="02020603050405020304" pitchFamily="18" charset="0"/>
                <a:cs typeface="Times New Roman" panose="02020603050405020304" pitchFamily="18" charset="0"/>
              </a:rPr>
              <a:t>HTTP </a:t>
            </a:r>
            <a:r>
              <a:rPr lang="en-US" altLang="en-US" sz="2000" b="1">
                <a:latin typeface="Times New Roman" panose="02020603050405020304" pitchFamily="18" charset="0"/>
                <a:cs typeface="Times New Roman" panose="02020603050405020304" pitchFamily="18" charset="0"/>
              </a:rPr>
              <a:t>requests</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construct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responses</a:t>
            </a:r>
          </a:p>
          <a:p>
            <a:pPr algn="just">
              <a:lnSpc>
                <a:spcPct val="80000"/>
              </a:lnSpc>
            </a:pPr>
            <a:r>
              <a:rPr lang="en-US" altLang="en-US" sz="2000">
                <a:latin typeface="Times New Roman" panose="02020603050405020304" pitchFamily="18" charset="0"/>
                <a:cs typeface="Times New Roman" panose="02020603050405020304" pitchFamily="18" charset="0"/>
              </a:rPr>
              <a:t>Are </a:t>
            </a:r>
            <a:r>
              <a:rPr lang="en-US" altLang="en-US" sz="2000" b="1">
                <a:latin typeface="Times New Roman" panose="02020603050405020304" pitchFamily="18" charset="0"/>
                <a:cs typeface="Times New Roman" panose="02020603050405020304" pitchFamily="18" charset="0"/>
              </a:rPr>
              <a:t>Java codes </a:t>
            </a:r>
            <a:r>
              <a:rPr lang="en-US" altLang="en-US" sz="2000">
                <a:latin typeface="Times New Roman" panose="02020603050405020304" pitchFamily="18" charset="0"/>
                <a:cs typeface="Times New Roman" panose="02020603050405020304" pitchFamily="18" charset="0"/>
              </a:rPr>
              <a:t>that are used to </a:t>
            </a:r>
            <a:r>
              <a:rPr lang="en-US" altLang="en-US" sz="2000" b="1">
                <a:latin typeface="Times New Roman" panose="02020603050405020304" pitchFamily="18" charset="0"/>
                <a:cs typeface="Times New Roman" panose="02020603050405020304" pitchFamily="18" charset="0"/>
              </a:rPr>
              <a:t>add dynamic </a:t>
            </a:r>
            <a:r>
              <a:rPr lang="en-US" altLang="en-US" sz="2000">
                <a:latin typeface="Times New Roman" panose="02020603050405020304" pitchFamily="18" charset="0"/>
                <a:cs typeface="Times New Roman" panose="02020603050405020304" pitchFamily="18" charset="0"/>
              </a:rPr>
              <a:t>content to Web server.</a:t>
            </a:r>
          </a:p>
          <a:p>
            <a:pPr algn="just">
              <a:lnSpc>
                <a:spcPct val="80000"/>
              </a:lnSpc>
            </a:pPr>
            <a:r>
              <a:rPr lang="en-US" altLang="en-US" sz="2000">
                <a:latin typeface="Times New Roman" panose="02020603050405020304" pitchFamily="18" charset="0"/>
                <a:cs typeface="Times New Roman" panose="02020603050405020304" pitchFamily="18" charset="0"/>
              </a:rPr>
              <a:t>There is </a:t>
            </a:r>
            <a:r>
              <a:rPr lang="en-US" altLang="en-US" sz="2000" b="1">
                <a:latin typeface="Times New Roman" panose="02020603050405020304" pitchFamily="18" charset="0"/>
                <a:cs typeface="Times New Roman" panose="02020603050405020304" pitchFamily="18" charset="0"/>
              </a:rPr>
              <a:t>only a single instance </a:t>
            </a:r>
            <a:r>
              <a:rPr lang="en-US" altLang="en-US" sz="2000">
                <a:latin typeface="Times New Roman" panose="02020603050405020304" pitchFamily="18" charset="0"/>
                <a:cs typeface="Times New Roman" panose="02020603050405020304" pitchFamily="18" charset="0"/>
              </a:rPr>
              <a:t>of Servlet created on the Web server. </a:t>
            </a:r>
          </a:p>
          <a:p>
            <a:pPr algn="just">
              <a:lnSpc>
                <a:spcPct val="80000"/>
              </a:lnSpc>
            </a:pP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service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multiple clients’ request</a:t>
            </a:r>
            <a:r>
              <a:rPr lang="en-US" altLang="en-US" sz="2000">
                <a:latin typeface="Times New Roman" panose="02020603050405020304" pitchFamily="18" charset="0"/>
                <a:cs typeface="Times New Roman" panose="02020603050405020304" pitchFamily="18" charset="0"/>
              </a:rPr>
              <a:t>, the Web server </a:t>
            </a:r>
            <a:r>
              <a:rPr lang="en-US" altLang="en-US" sz="2000" b="1">
                <a:latin typeface="Times New Roman" panose="02020603050405020304" pitchFamily="18" charset="0"/>
                <a:cs typeface="Times New Roman" panose="02020603050405020304" pitchFamily="18" charset="0"/>
              </a:rPr>
              <a:t>creates multiple threads </a:t>
            </a:r>
            <a:r>
              <a:rPr lang="en-US" altLang="en-US" sz="2000">
                <a:latin typeface="Times New Roman" panose="02020603050405020304" pitchFamily="18" charset="0"/>
                <a:cs typeface="Times New Roman" panose="02020603050405020304" pitchFamily="18" charset="0"/>
              </a:rPr>
              <a:t>for the same Servlet instance </a:t>
            </a:r>
            <a:r>
              <a:rPr lang="en-US" altLang="en-US" sz="2000">
                <a:latin typeface="Times New Roman" panose="02020603050405020304" pitchFamily="18" charset="0"/>
              </a:rPr>
              <a:t>(</a:t>
            </a:r>
            <a:r>
              <a:rPr lang="vi-VN" altLang="en-US" sz="2000" b="1">
                <a:latin typeface="Times New Roman" panose="02020603050405020304" pitchFamily="18" charset="0"/>
              </a:rPr>
              <a:t>Overcome CGI’s consumed more memory</a:t>
            </a:r>
            <a:r>
              <a:rPr lang="en-US" altLang="en-US" sz="2000">
                <a:latin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000">
                <a:latin typeface="Times New Roman" panose="02020603050405020304" pitchFamily="18" charset="0"/>
              </a:rPr>
              <a:t>Gets </a:t>
            </a:r>
            <a:r>
              <a:rPr lang="en-US" altLang="en-US" sz="2000" b="1">
                <a:latin typeface="Times New Roman" panose="02020603050405020304" pitchFamily="18" charset="0"/>
              </a:rPr>
              <a:t>auto refreshed</a:t>
            </a:r>
            <a:r>
              <a:rPr lang="en-US" altLang="en-US" sz="2000">
                <a:latin typeface="Times New Roman" panose="02020603050405020304" pitchFamily="18" charset="0"/>
              </a:rPr>
              <a:t> on receiving a request each time</a:t>
            </a:r>
          </a:p>
          <a:p>
            <a:pPr algn="just" eaLnBrk="1" hangingPunct="1">
              <a:lnSpc>
                <a:spcPct val="80000"/>
              </a:lnSpc>
            </a:pPr>
            <a:r>
              <a:rPr lang="en-US" altLang="en-US" sz="2000">
                <a:latin typeface="Times New Roman" panose="02020603050405020304" pitchFamily="18" charset="0"/>
              </a:rPr>
              <a:t>A Servlet’s </a:t>
            </a:r>
            <a:r>
              <a:rPr lang="en-US" altLang="en-US" sz="2000" b="1">
                <a:latin typeface="Times New Roman" panose="02020603050405020304" pitchFamily="18" charset="0"/>
              </a:rPr>
              <a:t>initializing code</a:t>
            </a:r>
            <a:r>
              <a:rPr lang="en-US" altLang="en-US" sz="2000">
                <a:latin typeface="Times New Roman" panose="02020603050405020304" pitchFamily="18" charset="0"/>
              </a:rPr>
              <a:t> is used </a:t>
            </a:r>
            <a:r>
              <a:rPr lang="en-US" altLang="en-US" sz="2000" b="1">
                <a:latin typeface="Times New Roman" panose="02020603050405020304" pitchFamily="18" charset="0"/>
              </a:rPr>
              <a:t>only</a:t>
            </a:r>
            <a:r>
              <a:rPr lang="en-US" altLang="en-US" sz="2000">
                <a:latin typeface="Times New Roman" panose="02020603050405020304" pitchFamily="18" charset="0"/>
              </a:rPr>
              <a:t> for initializing </a:t>
            </a:r>
            <a:r>
              <a:rPr lang="en-US" altLang="en-US" sz="2000" b="1">
                <a:latin typeface="Times New Roman" panose="02020603050405020304" pitchFamily="18" charset="0"/>
              </a:rPr>
              <a:t>in the 1</a:t>
            </a:r>
            <a:r>
              <a:rPr lang="en-US" altLang="en-US" sz="2000" b="1" baseline="30000">
                <a:latin typeface="Times New Roman" panose="02020603050405020304" pitchFamily="18" charset="0"/>
              </a:rPr>
              <a:t>st</a:t>
            </a:r>
            <a:r>
              <a:rPr lang="en-US" altLang="en-US" sz="2000" b="1">
                <a:latin typeface="Times New Roman" panose="02020603050405020304" pitchFamily="18" charset="0"/>
              </a:rPr>
              <a:t> time</a:t>
            </a:r>
            <a:r>
              <a:rPr lang="en-US" altLang="en-US" sz="2000">
                <a:latin typeface="Times New Roman" panose="02020603050405020304" pitchFamily="18" charset="0"/>
              </a:rPr>
              <a:t>  </a:t>
            </a:r>
          </a:p>
          <a:p>
            <a:pPr algn="just" eaLnBrk="1" hangingPunct="1">
              <a:lnSpc>
                <a:spcPct val="80000"/>
              </a:lnSpc>
            </a:pPr>
            <a:r>
              <a:rPr lang="en-US" altLang="en-US" sz="2000" b="1">
                <a:latin typeface="Times New Roman" panose="02020603050405020304" pitchFamily="18" charset="0"/>
              </a:rPr>
              <a:t>Merits</a:t>
            </a:r>
          </a:p>
          <a:p>
            <a:pPr lvl="1" algn="just" eaLnBrk="1" hangingPunct="1">
              <a:lnSpc>
                <a:spcPct val="80000"/>
              </a:lnSpc>
            </a:pPr>
            <a:r>
              <a:rPr lang="en-US" altLang="en-US" sz="1800">
                <a:latin typeface="Times New Roman" panose="02020603050405020304" pitchFamily="18" charset="0"/>
              </a:rPr>
              <a:t>Enhanced efficiency (initializing only once, auto refresh)</a:t>
            </a:r>
          </a:p>
          <a:p>
            <a:pPr lvl="1" algn="just" eaLnBrk="1" hangingPunct="1">
              <a:lnSpc>
                <a:spcPct val="80000"/>
              </a:lnSpc>
            </a:pPr>
            <a:r>
              <a:rPr lang="en-US" altLang="en-US" sz="1800">
                <a:latin typeface="Times New Roman" panose="02020603050405020304" pitchFamily="18" charset="0"/>
              </a:rPr>
              <a:t>Ease to use (using Java combining HTML)</a:t>
            </a:r>
          </a:p>
          <a:p>
            <a:pPr lvl="1" algn="just" eaLnBrk="1" hangingPunct="1">
              <a:lnSpc>
                <a:spcPct val="80000"/>
              </a:lnSpc>
            </a:pPr>
            <a:r>
              <a:rPr lang="en-US" altLang="en-US" sz="1800">
                <a:latin typeface="Times New Roman" panose="02020603050405020304" pitchFamily="18" charset="0"/>
              </a:rPr>
              <a:t>Powerful (using Java)</a:t>
            </a:r>
          </a:p>
          <a:p>
            <a:pPr lvl="1" algn="just" eaLnBrk="1" hangingPunct="1">
              <a:lnSpc>
                <a:spcPct val="80000"/>
              </a:lnSpc>
            </a:pPr>
            <a:r>
              <a:rPr lang="en-US" altLang="en-US" sz="1800">
                <a:latin typeface="Times New Roman" panose="02020603050405020304" pitchFamily="18" charset="0"/>
              </a:rPr>
              <a:t>Portable</a:t>
            </a:r>
          </a:p>
          <a:p>
            <a:pPr lvl="1" algn="just" eaLnBrk="1" hangingPunct="1">
              <a:lnSpc>
                <a:spcPct val="80000"/>
              </a:lnSpc>
            </a:pPr>
            <a:r>
              <a:rPr lang="en-US" altLang="en-US" sz="1800">
                <a:latin typeface="Times New Roman" panose="02020603050405020304" pitchFamily="18" charset="0"/>
              </a:rPr>
              <a:t>Safe and cheap</a:t>
            </a:r>
          </a:p>
          <a:p>
            <a:pPr algn="just" eaLnBrk="1" hangingPunct="1">
              <a:lnSpc>
                <a:spcPct val="80000"/>
              </a:lnSpc>
            </a:pPr>
            <a:r>
              <a:rPr lang="en-US" altLang="en-US" sz="2000" b="1">
                <a:latin typeface="Times New Roman" panose="02020603050405020304" pitchFamily="18" charset="0"/>
              </a:rPr>
              <a:t>Demerits</a:t>
            </a:r>
          </a:p>
          <a:p>
            <a:pPr lvl="1" algn="just" eaLnBrk="1" hangingPunct="1">
              <a:lnSpc>
                <a:spcPct val="80000"/>
              </a:lnSpc>
            </a:pPr>
            <a:r>
              <a:rPr lang="en-US" altLang="en-US" sz="1800" b="1">
                <a:latin typeface="Times New Roman" panose="02020603050405020304" pitchFamily="18" charset="0"/>
              </a:rPr>
              <a:t>Low-level HTML documentation</a:t>
            </a:r>
            <a:r>
              <a:rPr lang="en-US" altLang="en-US" sz="1800">
                <a:latin typeface="Times New Roman" panose="02020603050405020304" pitchFamily="18" charset="0"/>
              </a:rPr>
              <a:t> (Static well-formed-ness is not maintained)</a:t>
            </a:r>
          </a:p>
          <a:p>
            <a:pPr lvl="1" algn="just" eaLnBrk="1" hangingPunct="1">
              <a:lnSpc>
                <a:spcPct val="80000"/>
              </a:lnSpc>
            </a:pPr>
            <a:r>
              <a:rPr lang="en-US" altLang="en-US" sz="1800" b="1">
                <a:latin typeface="Times New Roman" panose="02020603050405020304" pitchFamily="18" charset="0"/>
              </a:rPr>
              <a:t>Unclear-session management</a:t>
            </a:r>
            <a:r>
              <a:rPr lang="en-US" altLang="en-US" sz="1800">
                <a:latin typeface="Times New Roman" panose="02020603050405020304" pitchFamily="18" charset="0"/>
              </a:rPr>
              <a:t> (flow of control within the codes is very unclear)</a:t>
            </a: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914400" y="0"/>
            <a:ext cx="8229600" cy="1020763"/>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Servlets</a:t>
            </a:r>
          </a:p>
        </p:txBody>
      </p:sp>
      <p:sp>
        <p:nvSpPr>
          <p:cNvPr id="73731" name="Rectangle 3"/>
          <p:cNvSpPr>
            <a:spLocks noGrp="1"/>
          </p:cNvSpPr>
          <p:nvPr>
            <p:ph type="body" idx="4294967295"/>
          </p:nvPr>
        </p:nvSpPr>
        <p:spPr>
          <a:xfrm>
            <a:off x="176213" y="2001078"/>
            <a:ext cx="8967787" cy="4585460"/>
          </a:xfrm>
        </p:spPr>
        <p:txBody>
          <a:bodyPr/>
          <a:lstStyle/>
          <a:p>
            <a:pPr algn="just">
              <a:lnSpc>
                <a:spcPct val="80000"/>
              </a:lnSpc>
            </a:pPr>
            <a:r>
              <a:rPr lang="en-US" altLang="en-US" sz="4000">
                <a:latin typeface="Times New Roman" panose="02020603050405020304" pitchFamily="18" charset="0"/>
                <a:cs typeface="Times New Roman" panose="02020603050405020304" pitchFamily="18" charset="0"/>
              </a:rPr>
              <a:t>How to server </a:t>
            </a:r>
            <a:r>
              <a:rPr lang="en-US" altLang="en-US" sz="4000" b="1">
                <a:latin typeface="Times New Roman" panose="02020603050405020304" pitchFamily="18" charset="0"/>
                <a:cs typeface="Times New Roman" panose="02020603050405020304" pitchFamily="18" charset="0"/>
              </a:rPr>
              <a:t>detecting</a:t>
            </a:r>
            <a:r>
              <a:rPr lang="en-US" altLang="en-US" sz="4000">
                <a:latin typeface="Times New Roman" panose="02020603050405020304" pitchFamily="18" charset="0"/>
                <a:cs typeface="Times New Roman" panose="02020603050405020304" pitchFamily="18" charset="0"/>
              </a:rPr>
              <a:t> the </a:t>
            </a:r>
            <a:r>
              <a:rPr lang="en-US" altLang="en-US" sz="4000" b="1">
                <a:latin typeface="Times New Roman" panose="02020603050405020304" pitchFamily="18" charset="0"/>
                <a:cs typeface="Times New Roman" panose="02020603050405020304" pitchFamily="18" charset="0"/>
              </a:rPr>
              <a:t>servlets</a:t>
            </a:r>
            <a:r>
              <a:rPr lang="en-US" altLang="en-US" sz="4000">
                <a:latin typeface="Times New Roman" panose="02020603050405020304" pitchFamily="18" charset="0"/>
                <a:cs typeface="Times New Roman" panose="02020603050405020304" pitchFamily="18" charset="0"/>
              </a:rPr>
              <a:t> (difference from Java class), then, </a:t>
            </a:r>
            <a:r>
              <a:rPr lang="en-US" altLang="en-US" sz="4000" b="1">
                <a:latin typeface="Times New Roman" panose="02020603050405020304" pitchFamily="18" charset="0"/>
              </a:rPr>
              <a:t>initializing</a:t>
            </a:r>
            <a:r>
              <a:rPr lang="en-US" altLang="en-US" sz="4000">
                <a:latin typeface="Times New Roman" panose="02020603050405020304" pitchFamily="18" charset="0"/>
              </a:rPr>
              <a:t> </a:t>
            </a:r>
            <a:r>
              <a:rPr lang="en-US" altLang="en-US" sz="4000" b="1">
                <a:latin typeface="Times New Roman" panose="02020603050405020304" pitchFamily="18" charset="0"/>
              </a:rPr>
              <a:t>in the 1</a:t>
            </a:r>
            <a:r>
              <a:rPr lang="en-US" altLang="en-US" sz="4000" b="1" baseline="30000">
                <a:latin typeface="Times New Roman" panose="02020603050405020304" pitchFamily="18" charset="0"/>
              </a:rPr>
              <a:t>st</a:t>
            </a:r>
            <a:r>
              <a:rPr lang="en-US" altLang="en-US" sz="4000" b="1">
                <a:latin typeface="Times New Roman" panose="02020603050405020304" pitchFamily="18" charset="0"/>
              </a:rPr>
              <a:t> time?</a:t>
            </a:r>
          </a:p>
          <a:p>
            <a:pPr lvl="1" algn="just">
              <a:lnSpc>
                <a:spcPct val="80000"/>
              </a:lnSpc>
            </a:pPr>
            <a:r>
              <a:rPr lang="en-US" altLang="en-US" sz="3600" b="1">
                <a:solidFill>
                  <a:srgbClr val="FF0000"/>
                </a:solidFill>
                <a:latin typeface="Times New Roman" panose="02020603050405020304" pitchFamily="18" charset="0"/>
              </a:rPr>
              <a:t>Web deployment descriptors (web.xml)</a:t>
            </a:r>
          </a:p>
          <a:p>
            <a:pPr lvl="1" algn="just">
              <a:lnSpc>
                <a:spcPct val="80000"/>
              </a:lnSpc>
            </a:pPr>
            <a:r>
              <a:rPr lang="en-US" altLang="en-US" sz="3600" b="1">
                <a:solidFill>
                  <a:srgbClr val="FF0000"/>
                </a:solidFill>
                <a:latin typeface="Times New Roman" panose="02020603050405020304" pitchFamily="18" charset="0"/>
              </a:rPr>
              <a:t>Annotations</a:t>
            </a:r>
            <a:endParaRPr lang="en-US" altLang="en-US" sz="360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69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1328738" y="0"/>
            <a:ext cx="7815262" cy="1417638"/>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The Servlet Model </a:t>
            </a:r>
            <a:br>
              <a:rPr lang="en-US" altLang="en-US" sz="4000">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Deployment Descriptor</a:t>
            </a:r>
          </a:p>
        </p:txBody>
      </p:sp>
      <p:sp>
        <p:nvSpPr>
          <p:cNvPr id="10243" name="Rectangle 3"/>
          <p:cNvSpPr>
            <a:spLocks noGrp="1"/>
          </p:cNvSpPr>
          <p:nvPr>
            <p:ph type="body" idx="4294967295"/>
          </p:nvPr>
        </p:nvSpPr>
        <p:spPr>
          <a:xfrm>
            <a:off x="0" y="1214438"/>
            <a:ext cx="9144000" cy="5643562"/>
          </a:xfrm>
        </p:spPr>
        <p:txBody>
          <a:bodyPr/>
          <a:lstStyle/>
          <a:p>
            <a:pPr algn="just" eaLnBrk="1" hangingPunct="1">
              <a:spcBef>
                <a:spcPct val="0"/>
              </a:spcBef>
              <a:buFontTx/>
              <a:buChar char="•"/>
            </a:pPr>
            <a:r>
              <a:rPr lang="en-US" altLang="en-US" sz="2400">
                <a:latin typeface="Times New Roman" panose="02020603050405020304" pitchFamily="18" charset="0"/>
                <a:cs typeface="Times New Roman" panose="02020603050405020304" pitchFamily="18" charset="0"/>
              </a:rPr>
              <a:t>The Web Deployment Descriptor file </a:t>
            </a:r>
            <a:r>
              <a:rPr lang="en-US" altLang="en-US" sz="2400" b="1">
                <a:latin typeface="Times New Roman" panose="02020603050405020304" pitchFamily="18" charset="0"/>
                <a:cs typeface="Times New Roman" panose="02020603050405020304" pitchFamily="18" charset="0"/>
              </a:rPr>
              <a:t>describes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all</a:t>
            </a:r>
            <a:r>
              <a:rPr lang="en-US" altLang="en-US" sz="2400">
                <a:latin typeface="Times New Roman" panose="02020603050405020304" pitchFamily="18" charset="0"/>
                <a:cs typeface="Times New Roman" panose="02020603050405020304" pitchFamily="18" charset="0"/>
              </a:rPr>
              <a:t> of </a:t>
            </a:r>
            <a:r>
              <a:rPr lang="en-US" altLang="en-US" sz="2400" b="1">
                <a:latin typeface="Times New Roman" panose="02020603050405020304" pitchFamily="18" charset="0"/>
                <a:cs typeface="Times New Roman" panose="02020603050405020304" pitchFamily="18" charset="0"/>
              </a:rPr>
              <a:t>Web</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components</a:t>
            </a:r>
            <a:r>
              <a:rPr lang="en-US" altLang="en-US" sz="2400">
                <a:latin typeface="Times New Roman" panose="02020603050405020304" pitchFamily="18" charset="0"/>
                <a:cs typeface="Times New Roman" panose="02020603050405020304" pitchFamily="18" charset="0"/>
              </a:rPr>
              <a:t> </a:t>
            </a:r>
          </a:p>
          <a:p>
            <a:pPr algn="just" eaLnBrk="1" hangingPunct="1">
              <a:spcBef>
                <a:spcPct val="0"/>
              </a:spcBef>
              <a:buFontTx/>
              <a:buChar char="•"/>
            </a:pPr>
            <a:r>
              <a:rPr lang="en-US" altLang="en-US" sz="2400">
                <a:latin typeface="Times New Roman" panose="02020603050405020304" pitchFamily="18" charset="0"/>
                <a:cs typeface="Times New Roman" panose="02020603050405020304" pitchFamily="18" charset="0"/>
              </a:rPr>
              <a:t>It is an </a:t>
            </a:r>
            <a:r>
              <a:rPr lang="en-US" altLang="en-US" sz="2400" b="1">
                <a:latin typeface="Times New Roman" panose="02020603050405020304" pitchFamily="18" charset="0"/>
                <a:cs typeface="Times New Roman" panose="02020603050405020304" pitchFamily="18" charset="0"/>
              </a:rPr>
              <a:t>XML file</a:t>
            </a:r>
            <a:r>
              <a:rPr lang="en-US" altLang="en-US" sz="2400">
                <a:latin typeface="Times New Roman" panose="02020603050405020304" pitchFamily="18" charset="0"/>
                <a:cs typeface="Times New Roman" panose="02020603050405020304" pitchFamily="18" charset="0"/>
              </a:rPr>
              <a:t>. Given that the name is </a:t>
            </a:r>
            <a:r>
              <a:rPr lang="en-US" altLang="en-US" sz="2400" b="1">
                <a:latin typeface="Times New Roman" panose="02020603050405020304" pitchFamily="18" charset="0"/>
                <a:cs typeface="Times New Roman" panose="02020603050405020304" pitchFamily="18" charset="0"/>
              </a:rPr>
              <a:t>web.xml.</a:t>
            </a:r>
          </a:p>
        </p:txBody>
      </p:sp>
      <p:pic>
        <p:nvPicPr>
          <p:cNvPr id="184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950" y="2500313"/>
            <a:ext cx="39052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346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box(in)">
                                      <p:cBhvr>
                                        <p:cTn id="7" dur="500"/>
                                        <p:tgtEl>
                                          <p:spTgt spid="18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1520825" y="0"/>
            <a:ext cx="7623175" cy="1138238"/>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The Servlet Model </a:t>
            </a:r>
            <a:br>
              <a:rPr lang="en-US" altLang="en-US" sz="4000">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Deployment Descriptor – web.xml</a:t>
            </a:r>
          </a:p>
        </p:txBody>
      </p:sp>
      <p:sp>
        <p:nvSpPr>
          <p:cNvPr id="99331" name="Rectangle 3"/>
          <p:cNvSpPr>
            <a:spLocks noChangeArrowheads="1"/>
          </p:cNvSpPr>
          <p:nvPr/>
        </p:nvSpPr>
        <p:spPr bwMode="auto">
          <a:xfrm>
            <a:off x="257175" y="1116013"/>
            <a:ext cx="9144000"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&lt;?xml version="1.0" encoding="UTF-8"?&gt;</a:t>
            </a:r>
          </a:p>
          <a:p>
            <a:pPr eaLnBrk="1" hangingPunct="1">
              <a:lnSpc>
                <a:spcPct val="80000"/>
              </a:lnSpc>
              <a:spcBef>
                <a:spcPct val="20000"/>
              </a:spcBef>
              <a:buFont typeface="Arial" panose="020B0604020202020204" pitchFamily="34" charset="0"/>
              <a:buNone/>
            </a:pPr>
            <a:r>
              <a:rPr lang="de-DE" altLang="en-US" sz="2000">
                <a:latin typeface="Times New Roman" panose="02020603050405020304" pitchFamily="18" charset="0"/>
              </a:rPr>
              <a:t>&lt;web-app version="2.5" xmlns="http://java.sun.com/xml/ns/javaee" xmlns:xsi="http://www.w3.org/2001/XMLSchema-instance" xsi:schemaLocation="http://java.sun.com/xml/ns/javaee                  http://java.sun.com/xml/ns/javaee/web-app_2_5.xsd"&gt;</a:t>
            </a:r>
            <a:endParaRPr lang="en-US" altLang="en-US" sz="2000">
              <a:latin typeface="Times New Roman" panose="02020603050405020304" pitchFamily="18" charset="0"/>
            </a:endParaRP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a:t>
            </a:r>
            <a:r>
              <a:rPr lang="en-US" altLang="en-US" sz="2000" b="1">
                <a:solidFill>
                  <a:srgbClr val="FF0000"/>
                </a:solidFill>
                <a:latin typeface="Times New Roman" panose="02020603050405020304" pitchFamily="18" charset="0"/>
              </a:rPr>
              <a:t>&lt;servlet&gt;</a:t>
            </a:r>
          </a:p>
          <a:p>
            <a:pPr eaLnBrk="1" hangingPunct="1">
              <a:lnSpc>
                <a:spcPct val="80000"/>
              </a:lnSpc>
              <a:spcBef>
                <a:spcPct val="20000"/>
              </a:spcBef>
              <a:buFont typeface="Arial" panose="020B0604020202020204" pitchFamily="34" charset="0"/>
              <a:buNone/>
            </a:pPr>
            <a:r>
              <a:rPr lang="en-US" altLang="en-US" sz="2000" b="1">
                <a:solidFill>
                  <a:srgbClr val="FF0000"/>
                </a:solidFill>
                <a:latin typeface="Times New Roman" panose="02020603050405020304" pitchFamily="18" charset="0"/>
              </a:rPr>
              <a:t>		&lt;servlet-name&gt;servlet name&lt;/servlet-name&gt;</a:t>
            </a:r>
          </a:p>
          <a:p>
            <a:pPr eaLnBrk="1" hangingPunct="1">
              <a:lnSpc>
                <a:spcPct val="80000"/>
              </a:lnSpc>
              <a:spcBef>
                <a:spcPct val="20000"/>
              </a:spcBef>
              <a:buFont typeface="Arial" panose="020B0604020202020204" pitchFamily="34" charset="0"/>
              <a:buNone/>
            </a:pPr>
            <a:r>
              <a:rPr lang="en-US" altLang="en-US" sz="2000" b="1">
                <a:solidFill>
                  <a:srgbClr val="FF0000"/>
                </a:solidFill>
                <a:latin typeface="Times New Roman" panose="02020603050405020304" pitchFamily="18" charset="0"/>
              </a:rPr>
              <a:t>		&lt;servlet-class&gt;</a:t>
            </a:r>
            <a:r>
              <a:rPr lang="en-US" altLang="en-US" sz="2000" b="1" err="1">
                <a:solidFill>
                  <a:srgbClr val="FF0000"/>
                </a:solidFill>
                <a:latin typeface="Times New Roman" panose="02020603050405020304" pitchFamily="18" charset="0"/>
              </a:rPr>
              <a:t>package.classname</a:t>
            </a:r>
            <a:r>
              <a:rPr lang="en-US" altLang="en-US" sz="2000" b="1">
                <a:solidFill>
                  <a:srgbClr val="FF0000"/>
                </a:solidFill>
                <a:latin typeface="Times New Roman" panose="02020603050405020304" pitchFamily="18" charset="0"/>
              </a:rPr>
              <a:t>&lt;/servlet-class&gt;</a:t>
            </a:r>
          </a:p>
          <a:p>
            <a:pPr eaLnBrk="1" hangingPunct="1">
              <a:lnSpc>
                <a:spcPct val="80000"/>
              </a:lnSpc>
              <a:spcBef>
                <a:spcPct val="20000"/>
              </a:spcBef>
              <a:buFont typeface="Arial" panose="020B0604020202020204" pitchFamily="34" charset="0"/>
              <a:buNone/>
            </a:pPr>
            <a:r>
              <a:rPr lang="en-US" altLang="en-US" sz="2000" b="1">
                <a:solidFill>
                  <a:srgbClr val="FF0000"/>
                </a:solidFill>
                <a:latin typeface="Times New Roman" panose="02020603050405020304" pitchFamily="18" charset="0"/>
              </a:rPr>
              <a:t>	&lt;/servlet&gt;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a:t>
            </a:r>
            <a:r>
              <a:rPr lang="en-US" altLang="en-US" sz="2000" b="1">
                <a:solidFill>
                  <a:schemeClr val="tx2"/>
                </a:solidFill>
                <a:latin typeface="Times New Roman" panose="02020603050405020304" pitchFamily="18" charset="0"/>
              </a:rPr>
              <a:t>&lt;servlet-mapping&gt;</a:t>
            </a:r>
          </a:p>
          <a:p>
            <a:pPr eaLnBrk="1" hangingPunct="1">
              <a:lnSpc>
                <a:spcPct val="80000"/>
              </a:lnSpc>
              <a:spcBef>
                <a:spcPct val="20000"/>
              </a:spcBef>
              <a:buFont typeface="Arial" panose="020B0604020202020204" pitchFamily="34" charset="0"/>
              <a:buNone/>
            </a:pPr>
            <a:r>
              <a:rPr lang="en-US" altLang="en-US" sz="2000" b="1">
                <a:solidFill>
                  <a:schemeClr val="tx2"/>
                </a:solidFill>
                <a:latin typeface="Times New Roman" panose="02020603050405020304" pitchFamily="18" charset="0"/>
              </a:rPr>
              <a:t>		&lt;servlet-name&gt;servlet name&lt;/servlet-name&gt;</a:t>
            </a:r>
          </a:p>
          <a:p>
            <a:pPr eaLnBrk="1" hangingPunct="1">
              <a:lnSpc>
                <a:spcPct val="80000"/>
              </a:lnSpc>
              <a:spcBef>
                <a:spcPct val="20000"/>
              </a:spcBef>
              <a:buFont typeface="Arial" panose="020B0604020202020204" pitchFamily="34" charset="0"/>
              <a:buNone/>
            </a:pPr>
            <a:r>
              <a:rPr lang="en-US" altLang="en-US" sz="2000" b="1">
                <a:solidFill>
                  <a:schemeClr val="tx2"/>
                </a:solidFill>
                <a:latin typeface="Times New Roman" panose="02020603050405020304" pitchFamily="18" charset="0"/>
              </a:rPr>
              <a:t>		&lt;</a:t>
            </a:r>
            <a:r>
              <a:rPr lang="en-US" altLang="en-US" sz="2000" b="1" err="1">
                <a:solidFill>
                  <a:schemeClr val="tx2"/>
                </a:solidFill>
                <a:latin typeface="Times New Roman" panose="02020603050405020304" pitchFamily="18" charset="0"/>
              </a:rPr>
              <a:t>url</a:t>
            </a:r>
            <a:r>
              <a:rPr lang="en-US" altLang="en-US" sz="2000" b="1">
                <a:solidFill>
                  <a:schemeClr val="tx2"/>
                </a:solidFill>
                <a:latin typeface="Times New Roman" panose="02020603050405020304" pitchFamily="18" charset="0"/>
              </a:rPr>
              <a:t>-pattern&gt;/context Path/root&lt;/</a:t>
            </a:r>
            <a:r>
              <a:rPr lang="en-US" altLang="en-US" sz="2000" b="1" err="1">
                <a:solidFill>
                  <a:schemeClr val="tx2"/>
                </a:solidFill>
                <a:latin typeface="Times New Roman" panose="02020603050405020304" pitchFamily="18" charset="0"/>
              </a:rPr>
              <a:t>url</a:t>
            </a:r>
            <a:r>
              <a:rPr lang="en-US" altLang="en-US" sz="2000" b="1">
                <a:solidFill>
                  <a:schemeClr val="tx2"/>
                </a:solidFill>
                <a:latin typeface="Times New Roman" panose="02020603050405020304" pitchFamily="18" charset="0"/>
              </a:rPr>
              <a:t>-pattern&gt;</a:t>
            </a:r>
          </a:p>
          <a:p>
            <a:pPr eaLnBrk="1" hangingPunct="1">
              <a:lnSpc>
                <a:spcPct val="80000"/>
              </a:lnSpc>
              <a:spcBef>
                <a:spcPct val="20000"/>
              </a:spcBef>
              <a:buFont typeface="Arial" panose="020B0604020202020204" pitchFamily="34" charset="0"/>
              <a:buNone/>
            </a:pPr>
            <a:r>
              <a:rPr lang="en-US" altLang="en-US" sz="2000" b="1">
                <a:solidFill>
                  <a:schemeClr val="tx2"/>
                </a:solidFill>
                <a:latin typeface="Times New Roman" panose="02020603050405020304" pitchFamily="18" charset="0"/>
              </a:rPr>
              <a:t>	&lt;/servlet-mapping&gt;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&lt;session-</a:t>
            </a:r>
            <a:r>
              <a:rPr lang="en-US" altLang="en-US" sz="2000" err="1">
                <a:latin typeface="Times New Roman" panose="02020603050405020304" pitchFamily="18" charset="0"/>
              </a:rPr>
              <a:t>config</a:t>
            </a:r>
            <a:r>
              <a:rPr lang="en-US" altLang="en-US" sz="2000">
                <a:latin typeface="Times New Roman" panose="02020603050405020304" pitchFamily="18" charset="0"/>
              </a:rPr>
              <a:t>&gt;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&lt;session-timeout&gt;30&lt;/session-timeout&gt;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&lt;/session-</a:t>
            </a:r>
            <a:r>
              <a:rPr lang="en-US" altLang="en-US" sz="2000" err="1">
                <a:latin typeface="Times New Roman" panose="02020603050405020304" pitchFamily="18" charset="0"/>
              </a:rPr>
              <a:t>config</a:t>
            </a:r>
            <a:r>
              <a:rPr lang="en-US" altLang="en-US" sz="2000">
                <a:latin typeface="Times New Roman" panose="02020603050405020304" pitchFamily="18" charset="0"/>
              </a:rPr>
              <a:t>&gt;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&lt;welcome-file-list&gt;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&lt;welcome-file&gt;</a:t>
            </a:r>
            <a:r>
              <a:rPr lang="en-US" altLang="en-US" sz="2000" b="1">
                <a:latin typeface="Times New Roman" panose="02020603050405020304" pitchFamily="18" charset="0"/>
              </a:rPr>
              <a:t>default page to show</a:t>
            </a:r>
            <a:r>
              <a:rPr lang="en-US" altLang="en-US" sz="2000">
                <a:latin typeface="Times New Roman" panose="02020603050405020304" pitchFamily="18" charset="0"/>
              </a:rPr>
              <a:t>&lt;/welcome-file&gt;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&lt;/welcome-file-list&gt;&lt;/web-app&gt;</a:t>
            </a:r>
          </a:p>
        </p:txBody>
      </p:sp>
      <p:sp>
        <p:nvSpPr>
          <p:cNvPr id="2" name="TextBox 1"/>
          <p:cNvSpPr txBox="1"/>
          <p:nvPr/>
        </p:nvSpPr>
        <p:spPr>
          <a:xfrm>
            <a:off x="2213113" y="2438400"/>
            <a:ext cx="6705600" cy="369332"/>
          </a:xfrm>
          <a:prstGeom prst="rect">
            <a:avLst/>
          </a:prstGeom>
          <a:noFill/>
          <a:ln w="38100">
            <a:solidFill>
              <a:srgbClr val="FF3300"/>
            </a:solidFill>
          </a:ln>
        </p:spPr>
        <p:txBody>
          <a:bodyPr wrap="square" rtlCol="0">
            <a:spAutoFit/>
          </a:bodyPr>
          <a:lstStyle/>
          <a:p>
            <a:r>
              <a:rPr lang="en-US">
                <a:solidFill>
                  <a:srgbClr val="FF0000"/>
                </a:solidFill>
                <a:latin typeface="Times New Roman" panose="02020603050405020304" pitchFamily="18" charset="0"/>
                <a:cs typeface="Times New Roman" panose="02020603050405020304" pitchFamily="18" charset="0"/>
              </a:rPr>
              <a:t>Servlets Declaration is same as </a:t>
            </a:r>
            <a:r>
              <a:rPr lang="en-US" altLang="en-US" b="1" err="1">
                <a:solidFill>
                  <a:srgbClr val="FF0000"/>
                </a:solidFill>
                <a:latin typeface="Times New Roman" panose="02020603050405020304" pitchFamily="18" charset="0"/>
              </a:rPr>
              <a:t>package.classname</a:t>
            </a:r>
            <a:r>
              <a:rPr lang="en-US" altLang="en-US" b="1">
                <a:solidFill>
                  <a:srgbClr val="FF0000"/>
                </a:solidFill>
                <a:latin typeface="Times New Roman" panose="02020603050405020304" pitchFamily="18" charset="0"/>
              </a:rPr>
              <a:t> </a:t>
            </a:r>
            <a:r>
              <a:rPr lang="en-US" altLang="en-US" b="1" err="1">
                <a:solidFill>
                  <a:srgbClr val="FF0000"/>
                </a:solidFill>
                <a:latin typeface="Times New Roman" panose="02020603050405020304" pitchFamily="18" charset="0"/>
              </a:rPr>
              <a:t>servlet_name</a:t>
            </a:r>
            <a:r>
              <a:rPr lang="en-US" altLang="en-US" b="1">
                <a:solidFill>
                  <a:srgbClr val="FF0000"/>
                </a:solidFill>
                <a:latin typeface="Times New Roman" panose="02020603050405020304" pitchFamily="18" charset="0"/>
              </a:rPr>
              <a:t>;</a:t>
            </a:r>
            <a:r>
              <a:rPr lang="en-US">
                <a:latin typeface="Times New Roman" panose="02020603050405020304" pitchFamily="18" charset="0"/>
                <a:cs typeface="Times New Roman" panose="02020603050405020304" pitchFamily="18" charset="0"/>
              </a:rPr>
              <a:t>  </a:t>
            </a:r>
          </a:p>
        </p:txBody>
      </p:sp>
      <p:sp>
        <p:nvSpPr>
          <p:cNvPr id="5" name="TextBox 4"/>
          <p:cNvSpPr txBox="1"/>
          <p:nvPr/>
        </p:nvSpPr>
        <p:spPr>
          <a:xfrm>
            <a:off x="2835965" y="3554413"/>
            <a:ext cx="6082748" cy="369332"/>
          </a:xfrm>
          <a:prstGeom prst="rect">
            <a:avLst/>
          </a:prstGeom>
          <a:noFill/>
          <a:ln w="38100">
            <a:solidFill>
              <a:srgbClr val="0070C0"/>
            </a:solidFill>
          </a:ln>
        </p:spPr>
        <p:txBody>
          <a:bodyPr wrap="square" rtlCol="0">
            <a:spAutoFit/>
          </a:bodyPr>
          <a:lstStyle/>
          <a:p>
            <a:r>
              <a:rPr lang="en-US">
                <a:solidFill>
                  <a:srgbClr val="002060"/>
                </a:solidFill>
                <a:latin typeface="Times New Roman" panose="02020603050405020304" pitchFamily="18" charset="0"/>
                <a:cs typeface="Times New Roman" panose="02020603050405020304" pitchFamily="18" charset="0"/>
              </a:rPr>
              <a:t>Define the access path to the servlet</a:t>
            </a:r>
            <a:r>
              <a:rPr lang="en-US" altLang="en-US" b="1">
                <a:solidFill>
                  <a:srgbClr val="002060"/>
                </a:solidFill>
                <a:latin typeface="Times New Roman" panose="02020603050405020304" pitchFamily="18" charset="0"/>
              </a:rPr>
              <a:t>;</a:t>
            </a:r>
            <a:r>
              <a:rPr lang="en-US">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86569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blinds(horizontal)">
                                      <p:cBhvr>
                                        <p:cTn id="7" dur="500"/>
                                        <p:tgtEl>
                                          <p:spTgt spid="993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331">
                                            <p:txEl>
                                              <p:pRg st="1" end="1"/>
                                            </p:txEl>
                                          </p:spTgt>
                                        </p:tgtEl>
                                        <p:attrNameLst>
                                          <p:attrName>style.visibility</p:attrName>
                                        </p:attrNameLst>
                                      </p:cBhvr>
                                      <p:to>
                                        <p:strVal val="visible"/>
                                      </p:to>
                                    </p:set>
                                    <p:animEffect transition="in" filter="blinds(horizontal)">
                                      <p:cBhvr>
                                        <p:cTn id="10" dur="500"/>
                                        <p:tgtEl>
                                          <p:spTgt spid="993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blinds(horizontal)">
                                      <p:cBhvr>
                                        <p:cTn id="15" dur="500"/>
                                        <p:tgtEl>
                                          <p:spTgt spid="9933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blinds(horizontal)">
                                      <p:cBhvr>
                                        <p:cTn id="18" dur="500"/>
                                        <p:tgtEl>
                                          <p:spTgt spid="9933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9331">
                                            <p:txEl>
                                              <p:pRg st="4" end="4"/>
                                            </p:txEl>
                                          </p:spTgt>
                                        </p:tgtEl>
                                        <p:attrNameLst>
                                          <p:attrName>style.visibility</p:attrName>
                                        </p:attrNameLst>
                                      </p:cBhvr>
                                      <p:to>
                                        <p:strVal val="visible"/>
                                      </p:to>
                                    </p:set>
                                    <p:animEffect transition="in" filter="blinds(horizontal)">
                                      <p:cBhvr>
                                        <p:cTn id="21" dur="500"/>
                                        <p:tgtEl>
                                          <p:spTgt spid="9933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9331">
                                            <p:txEl>
                                              <p:pRg st="5" end="5"/>
                                            </p:txEl>
                                          </p:spTgt>
                                        </p:tgtEl>
                                        <p:attrNameLst>
                                          <p:attrName>style.visibility</p:attrName>
                                        </p:attrNameLst>
                                      </p:cBhvr>
                                      <p:to>
                                        <p:strVal val="visible"/>
                                      </p:to>
                                    </p:set>
                                    <p:animEffect transition="in" filter="blinds(horizontal)">
                                      <p:cBhvr>
                                        <p:cTn id="24" dur="500"/>
                                        <p:tgtEl>
                                          <p:spTgt spid="99331">
                                            <p:txEl>
                                              <p:pRg st="5" end="5"/>
                                            </p:txEl>
                                          </p:spTgt>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9331">
                                            <p:txEl>
                                              <p:pRg st="6" end="6"/>
                                            </p:txEl>
                                          </p:spTgt>
                                        </p:tgtEl>
                                        <p:attrNameLst>
                                          <p:attrName>style.visibility</p:attrName>
                                        </p:attrNameLst>
                                      </p:cBhvr>
                                      <p:to>
                                        <p:strVal val="visible"/>
                                      </p:to>
                                    </p:set>
                                    <p:animEffect transition="in" filter="blinds(horizontal)">
                                      <p:cBhvr>
                                        <p:cTn id="32" dur="500"/>
                                        <p:tgtEl>
                                          <p:spTgt spid="99331">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9331">
                                            <p:txEl>
                                              <p:pRg st="7" end="7"/>
                                            </p:txEl>
                                          </p:spTgt>
                                        </p:tgtEl>
                                        <p:attrNameLst>
                                          <p:attrName>style.visibility</p:attrName>
                                        </p:attrNameLst>
                                      </p:cBhvr>
                                      <p:to>
                                        <p:strVal val="visible"/>
                                      </p:to>
                                    </p:set>
                                    <p:animEffect transition="in" filter="blinds(horizontal)">
                                      <p:cBhvr>
                                        <p:cTn id="35" dur="500"/>
                                        <p:tgtEl>
                                          <p:spTgt spid="99331">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9331">
                                            <p:txEl>
                                              <p:pRg st="8" end="8"/>
                                            </p:txEl>
                                          </p:spTgt>
                                        </p:tgtEl>
                                        <p:attrNameLst>
                                          <p:attrName>style.visibility</p:attrName>
                                        </p:attrNameLst>
                                      </p:cBhvr>
                                      <p:to>
                                        <p:strVal val="visible"/>
                                      </p:to>
                                    </p:set>
                                    <p:animEffect transition="in" filter="blinds(horizontal)">
                                      <p:cBhvr>
                                        <p:cTn id="38" dur="500"/>
                                        <p:tgtEl>
                                          <p:spTgt spid="99331">
                                            <p:txEl>
                                              <p:pRg st="8" end="8"/>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9331">
                                            <p:txEl>
                                              <p:pRg st="9" end="9"/>
                                            </p:txEl>
                                          </p:spTgt>
                                        </p:tgtEl>
                                        <p:attrNameLst>
                                          <p:attrName>style.visibility</p:attrName>
                                        </p:attrNameLst>
                                      </p:cBhvr>
                                      <p:to>
                                        <p:strVal val="visible"/>
                                      </p:to>
                                    </p:set>
                                    <p:animEffect transition="in" filter="blinds(horizontal)">
                                      <p:cBhvr>
                                        <p:cTn id="41" dur="500"/>
                                        <p:tgtEl>
                                          <p:spTgt spid="99331">
                                            <p:txEl>
                                              <p:pRg st="9" end="9"/>
                                            </p:txEl>
                                          </p:spTgt>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99331">
                                            <p:txEl>
                                              <p:pRg st="10" end="10"/>
                                            </p:txEl>
                                          </p:spTgt>
                                        </p:tgtEl>
                                        <p:attrNameLst>
                                          <p:attrName>style.visibility</p:attrName>
                                        </p:attrNameLst>
                                      </p:cBhvr>
                                      <p:to>
                                        <p:strVal val="visible"/>
                                      </p:to>
                                    </p:set>
                                    <p:animEffect transition="in" filter="blinds(horizontal)">
                                      <p:cBhvr>
                                        <p:cTn id="49" dur="500"/>
                                        <p:tgtEl>
                                          <p:spTgt spid="99331">
                                            <p:txEl>
                                              <p:pRg st="10" end="10"/>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9331">
                                            <p:txEl>
                                              <p:pRg st="11" end="11"/>
                                            </p:txEl>
                                          </p:spTgt>
                                        </p:tgtEl>
                                        <p:attrNameLst>
                                          <p:attrName>style.visibility</p:attrName>
                                        </p:attrNameLst>
                                      </p:cBhvr>
                                      <p:to>
                                        <p:strVal val="visible"/>
                                      </p:to>
                                    </p:set>
                                    <p:animEffect transition="in" filter="blinds(horizontal)">
                                      <p:cBhvr>
                                        <p:cTn id="52" dur="500"/>
                                        <p:tgtEl>
                                          <p:spTgt spid="99331">
                                            <p:txEl>
                                              <p:pRg st="11" end="11"/>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99331">
                                            <p:txEl>
                                              <p:pRg st="12" end="12"/>
                                            </p:txEl>
                                          </p:spTgt>
                                        </p:tgtEl>
                                        <p:attrNameLst>
                                          <p:attrName>style.visibility</p:attrName>
                                        </p:attrNameLst>
                                      </p:cBhvr>
                                      <p:to>
                                        <p:strVal val="visible"/>
                                      </p:to>
                                    </p:set>
                                    <p:animEffect transition="in" filter="blinds(horizontal)">
                                      <p:cBhvr>
                                        <p:cTn id="55" dur="500"/>
                                        <p:tgtEl>
                                          <p:spTgt spid="99331">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99331">
                                            <p:txEl>
                                              <p:pRg st="13" end="13"/>
                                            </p:txEl>
                                          </p:spTgt>
                                        </p:tgtEl>
                                        <p:attrNameLst>
                                          <p:attrName>style.visibility</p:attrName>
                                        </p:attrNameLst>
                                      </p:cBhvr>
                                      <p:to>
                                        <p:strVal val="visible"/>
                                      </p:to>
                                    </p:set>
                                    <p:animEffect transition="in" filter="blinds(horizontal)">
                                      <p:cBhvr>
                                        <p:cTn id="60" dur="500"/>
                                        <p:tgtEl>
                                          <p:spTgt spid="99331">
                                            <p:txEl>
                                              <p:pRg st="13" end="13"/>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99331">
                                            <p:txEl>
                                              <p:pRg st="14" end="14"/>
                                            </p:txEl>
                                          </p:spTgt>
                                        </p:tgtEl>
                                        <p:attrNameLst>
                                          <p:attrName>style.visibility</p:attrName>
                                        </p:attrNameLst>
                                      </p:cBhvr>
                                      <p:to>
                                        <p:strVal val="visible"/>
                                      </p:to>
                                    </p:set>
                                    <p:animEffect transition="in" filter="blinds(horizontal)">
                                      <p:cBhvr>
                                        <p:cTn id="63" dur="500"/>
                                        <p:tgtEl>
                                          <p:spTgt spid="99331">
                                            <p:txEl>
                                              <p:pRg st="14" end="14"/>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99331">
                                            <p:txEl>
                                              <p:pRg st="15" end="15"/>
                                            </p:txEl>
                                          </p:spTgt>
                                        </p:tgtEl>
                                        <p:attrNameLst>
                                          <p:attrName>style.visibility</p:attrName>
                                        </p:attrNameLst>
                                      </p:cBhvr>
                                      <p:to>
                                        <p:strVal val="visible"/>
                                      </p:to>
                                    </p:set>
                                    <p:animEffect transition="in" filter="blinds(horizontal)">
                                      <p:cBhvr>
                                        <p:cTn id="66" dur="500"/>
                                        <p:tgtEl>
                                          <p:spTgt spid="9933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uiExpand="1" build="p"/>
      <p:bldP spid="2"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1520825" y="0"/>
            <a:ext cx="7623175" cy="11239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 </a:t>
            </a:r>
            <a:br>
              <a:rPr lang="en-US" altLang="en-US" sz="4000">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Deployment Descriptor – Example</a:t>
            </a:r>
          </a:p>
        </p:txBody>
      </p:sp>
      <p:sp>
        <p:nvSpPr>
          <p:cNvPr id="107523" name="Rectangle 3"/>
          <p:cNvSpPr>
            <a:spLocks noChangeArrowheads="1"/>
          </p:cNvSpPr>
          <p:nvPr/>
        </p:nvSpPr>
        <p:spPr bwMode="auto">
          <a:xfrm>
            <a:off x="0" y="1066800"/>
            <a:ext cx="914400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&lt;?xml version="1.0" encoding="UTF-8"?&gt;</a:t>
            </a:r>
          </a:p>
          <a:p>
            <a:pPr eaLnBrk="1" hangingPunct="1">
              <a:lnSpc>
                <a:spcPct val="80000"/>
              </a:lnSpc>
              <a:spcBef>
                <a:spcPct val="20000"/>
              </a:spcBef>
              <a:buFont typeface="Arial" panose="020B0604020202020204" pitchFamily="34" charset="0"/>
              <a:buNone/>
            </a:pPr>
            <a:r>
              <a:rPr lang="de-DE" altLang="en-US" sz="2000">
                <a:latin typeface="Times New Roman" panose="02020603050405020304" pitchFamily="18" charset="0"/>
              </a:rPr>
              <a:t>&lt;web-app version="2.5" xmlns="http://java.sun.com/xml/ns/javaee" xmlns:xsi="http://www.w3.org/2001/XMLSchema-instance" xsi:schemaLocation="http://java.sun.com/xml/ns/javaee                  http://java.sun.com/xml/ns/javaee/web-app_2_5.xsd"&gt;</a:t>
            </a:r>
            <a:endParaRPr lang="en-US" altLang="en-US" sz="2000">
              <a:latin typeface="Times New Roman" panose="02020603050405020304" pitchFamily="18" charset="0"/>
            </a:endParaRP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&lt;servlet&gt;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&lt;servlet-name&gt;</a:t>
            </a:r>
            <a:r>
              <a:rPr lang="en-US" altLang="en-US" sz="2000" b="1">
                <a:latin typeface="Times New Roman" panose="02020603050405020304" pitchFamily="18" charset="0"/>
              </a:rPr>
              <a:t>HelloServlet</a:t>
            </a:r>
            <a:r>
              <a:rPr lang="en-US" altLang="en-US" sz="2000">
                <a:latin typeface="Times New Roman" panose="02020603050405020304" pitchFamily="18" charset="0"/>
              </a:rPr>
              <a:t>&lt;/servlet-name&gt;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&lt;servlet-class</a:t>
            </a:r>
            <a:r>
              <a:rPr lang="en-US" altLang="en-US" sz="2000" b="1">
                <a:latin typeface="Times New Roman" panose="02020603050405020304" pitchFamily="18" charset="0"/>
              </a:rPr>
              <a:t>&gt;servlet.sample.HelloServlet</a:t>
            </a:r>
            <a:r>
              <a:rPr lang="en-US" altLang="en-US" sz="2000">
                <a:latin typeface="Times New Roman" panose="02020603050405020304" pitchFamily="18" charset="0"/>
              </a:rPr>
              <a:t>&lt;/servlet-class&gt;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&lt;/servlet&gt;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&lt;servlet-mapping&gt;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&lt;servlet-name&gt;</a:t>
            </a:r>
            <a:r>
              <a:rPr lang="en-US" altLang="en-US" sz="2000" b="1">
                <a:latin typeface="Times New Roman" panose="02020603050405020304" pitchFamily="18" charset="0"/>
              </a:rPr>
              <a:t>HelloServlet</a:t>
            </a:r>
            <a:r>
              <a:rPr lang="en-US" altLang="en-US" sz="2000">
                <a:latin typeface="Times New Roman" panose="02020603050405020304" pitchFamily="18" charset="0"/>
              </a:rPr>
              <a:t>&lt;/servlet-name&gt;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&lt;url-pattern&gt;</a:t>
            </a:r>
            <a:r>
              <a:rPr lang="en-US" altLang="en-US" sz="2000" b="1">
                <a:latin typeface="Times New Roman" panose="02020603050405020304" pitchFamily="18" charset="0"/>
              </a:rPr>
              <a:t>/HelloServlet</a:t>
            </a:r>
            <a:r>
              <a:rPr lang="en-US" altLang="en-US" sz="2000">
                <a:latin typeface="Times New Roman" panose="02020603050405020304" pitchFamily="18" charset="0"/>
              </a:rPr>
              <a:t>&lt;/url-pattern&gt;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&lt;/servlet-mapping&gt;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&lt;session-config&gt;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&lt;session-timeout&gt;30&lt;/session-timeout&gt;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&lt;/session-config&gt;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&lt;welcome-file-list&gt;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&lt;welcome-file&gt;</a:t>
            </a:r>
            <a:r>
              <a:rPr lang="en-US" altLang="en-US" sz="2000" b="1">
                <a:latin typeface="Times New Roman" panose="02020603050405020304" pitchFamily="18" charset="0"/>
              </a:rPr>
              <a:t>HelloServlet</a:t>
            </a:r>
            <a:r>
              <a:rPr lang="en-US" altLang="en-US" sz="2000">
                <a:latin typeface="Times New Roman" panose="02020603050405020304" pitchFamily="18" charset="0"/>
              </a:rPr>
              <a:t>&lt;/welcome-file&gt;</a:t>
            </a:r>
          </a:p>
          <a:p>
            <a:pPr eaLnBrk="1" hangingPunct="1">
              <a:lnSpc>
                <a:spcPct val="80000"/>
              </a:lnSpc>
              <a:spcBef>
                <a:spcPct val="20000"/>
              </a:spcBef>
              <a:buFont typeface="Arial" panose="020B0604020202020204" pitchFamily="34" charset="0"/>
              <a:buNone/>
            </a:pPr>
            <a:r>
              <a:rPr lang="en-US" altLang="en-US" sz="2000">
                <a:latin typeface="Times New Roman" panose="02020603050405020304" pitchFamily="18" charset="0"/>
              </a:rPr>
              <a:t>	&lt;/welcome-file-list&gt;&lt;/web-app&gt;</a:t>
            </a:r>
          </a:p>
        </p:txBody>
      </p:sp>
    </p:spTree>
    <p:extLst>
      <p:ext uri="{BB962C8B-B14F-4D97-AF65-F5344CB8AC3E}">
        <p14:creationId xmlns:p14="http://schemas.microsoft.com/office/powerpoint/2010/main" val="1056887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blinds(horizontal)">
                                      <p:cBhvr>
                                        <p:cTn id="7" dur="5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604D65-ED64-450B-95EC-50941042F233}"/>
              </a:ext>
            </a:extLst>
          </p:cNvPr>
          <p:cNvPicPr>
            <a:picLocks noChangeAspect="1"/>
          </p:cNvPicPr>
          <p:nvPr/>
        </p:nvPicPr>
        <p:blipFill>
          <a:blip r:embed="rId3"/>
          <a:stretch>
            <a:fillRect/>
          </a:stretch>
        </p:blipFill>
        <p:spPr>
          <a:xfrm>
            <a:off x="23812" y="1428750"/>
            <a:ext cx="9096375" cy="4000500"/>
          </a:xfrm>
          <a:prstGeom prst="rect">
            <a:avLst/>
          </a:prstGeom>
        </p:spPr>
      </p:pic>
      <p:sp>
        <p:nvSpPr>
          <p:cNvPr id="12290" name="Rectangle 2"/>
          <p:cNvSpPr>
            <a:spLocks noGrp="1"/>
          </p:cNvSpPr>
          <p:nvPr>
            <p:ph type="title" idx="4294967295"/>
          </p:nvPr>
        </p:nvSpPr>
        <p:spPr>
          <a:xfrm>
            <a:off x="1520825" y="0"/>
            <a:ext cx="7623175" cy="11239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 </a:t>
            </a:r>
            <a:br>
              <a:rPr lang="en-US" altLang="en-US" sz="4000">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Deployment Descriptor – Example</a:t>
            </a:r>
          </a:p>
        </p:txBody>
      </p:sp>
      <p:sp>
        <p:nvSpPr>
          <p:cNvPr id="6" name="TextBox 5"/>
          <p:cNvSpPr txBox="1"/>
          <p:nvPr/>
        </p:nvSpPr>
        <p:spPr>
          <a:xfrm>
            <a:off x="583096" y="3366052"/>
            <a:ext cx="3432313" cy="369332"/>
          </a:xfrm>
          <a:prstGeom prst="rect">
            <a:avLst/>
          </a:prstGeom>
          <a:noFill/>
        </p:spPr>
        <p:txBody>
          <a:bodyPr wrap="square" rtlCol="0">
            <a:spAutoFit/>
          </a:bodyPr>
          <a:lstStyle/>
          <a:p>
            <a:pPr algn="ctr"/>
            <a:r>
              <a:rPr lang="en-US" b="1">
                <a:solidFill>
                  <a:srgbClr val="FF0000"/>
                </a:solidFill>
                <a:latin typeface="Times New Roman" panose="02020603050405020304" pitchFamily="18" charset="0"/>
                <a:cs typeface="Times New Roman" panose="02020603050405020304" pitchFamily="18" charset="0"/>
              </a:rPr>
              <a:t>1. User types </a:t>
            </a:r>
            <a:r>
              <a:rPr lang="en-US" b="1" err="1">
                <a:solidFill>
                  <a:srgbClr val="FF0000"/>
                </a:solidFill>
                <a:latin typeface="Times New Roman" panose="02020603050405020304" pitchFamily="18" charset="0"/>
                <a:cs typeface="Times New Roman" panose="02020603050405020304" pitchFamily="18" charset="0"/>
              </a:rPr>
              <a:t>url</a:t>
            </a:r>
            <a:endParaRPr lang="en-US" b="1">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743200" y="1847922"/>
            <a:ext cx="3432313" cy="369332"/>
          </a:xfrm>
          <a:prstGeom prst="rect">
            <a:avLst/>
          </a:prstGeom>
          <a:noFill/>
        </p:spPr>
        <p:txBody>
          <a:bodyPr wrap="square" rtlCol="0">
            <a:spAutoFit/>
          </a:bodyPr>
          <a:lstStyle/>
          <a:p>
            <a:pPr algn="ctr"/>
            <a:r>
              <a:rPr lang="en-US" b="1">
                <a:solidFill>
                  <a:srgbClr val="FF0000"/>
                </a:solidFill>
                <a:latin typeface="Times New Roman" panose="02020603050405020304" pitchFamily="18" charset="0"/>
                <a:cs typeface="Times New Roman" panose="02020603050405020304" pitchFamily="18" charset="0"/>
              </a:rPr>
              <a:t>2. Send Request</a:t>
            </a:r>
          </a:p>
        </p:txBody>
      </p:sp>
      <p:sp>
        <p:nvSpPr>
          <p:cNvPr id="10" name="TextBox 9"/>
          <p:cNvSpPr txBox="1"/>
          <p:nvPr/>
        </p:nvSpPr>
        <p:spPr>
          <a:xfrm>
            <a:off x="5667959" y="2430153"/>
            <a:ext cx="3432313" cy="369332"/>
          </a:xfrm>
          <a:prstGeom prst="rect">
            <a:avLst/>
          </a:prstGeom>
          <a:noFill/>
        </p:spPr>
        <p:txBody>
          <a:bodyPr wrap="square" rtlCol="0">
            <a:spAutoFit/>
          </a:bodyPr>
          <a:lstStyle/>
          <a:p>
            <a:pPr algn="ctr"/>
            <a:r>
              <a:rPr lang="en-US" b="1">
                <a:solidFill>
                  <a:srgbClr val="FF0000"/>
                </a:solidFill>
                <a:latin typeface="Times New Roman" panose="02020603050405020304" pitchFamily="18" charset="0"/>
                <a:cs typeface="Times New Roman" panose="02020603050405020304" pitchFamily="18" charset="0"/>
              </a:rPr>
              <a:t>3. Dispatch to Application</a:t>
            </a:r>
          </a:p>
        </p:txBody>
      </p:sp>
      <p:sp>
        <p:nvSpPr>
          <p:cNvPr id="11" name="TextBox 10"/>
          <p:cNvSpPr txBox="1"/>
          <p:nvPr/>
        </p:nvSpPr>
        <p:spPr>
          <a:xfrm>
            <a:off x="3140767" y="3399200"/>
            <a:ext cx="2460932" cy="369332"/>
          </a:xfrm>
          <a:prstGeom prst="rect">
            <a:avLst/>
          </a:prstGeom>
          <a:noFill/>
        </p:spPr>
        <p:txBody>
          <a:bodyPr wrap="square" rtlCol="0">
            <a:spAutoFit/>
          </a:bodyPr>
          <a:lstStyle/>
          <a:p>
            <a:pPr algn="ctr"/>
            <a:r>
              <a:rPr lang="en-US" b="1">
                <a:solidFill>
                  <a:srgbClr val="FF0000"/>
                </a:solidFill>
                <a:latin typeface="Times New Roman" panose="02020603050405020304" pitchFamily="18" charset="0"/>
                <a:cs typeface="Times New Roman" panose="02020603050405020304" pitchFamily="18" charset="0"/>
              </a:rPr>
              <a:t>4. Find web.xml</a:t>
            </a:r>
          </a:p>
        </p:txBody>
      </p:sp>
      <p:sp>
        <p:nvSpPr>
          <p:cNvPr id="12" name="TextBox 11"/>
          <p:cNvSpPr txBox="1"/>
          <p:nvPr/>
        </p:nvSpPr>
        <p:spPr>
          <a:xfrm>
            <a:off x="4371233" y="5475229"/>
            <a:ext cx="4634288" cy="646331"/>
          </a:xfrm>
          <a:prstGeom prst="rect">
            <a:avLst/>
          </a:prstGeom>
          <a:noFill/>
        </p:spPr>
        <p:txBody>
          <a:bodyPr wrap="square" rtlCol="0">
            <a:spAutoFit/>
          </a:bodyPr>
          <a:lstStyle/>
          <a:p>
            <a:pPr algn="ctr"/>
            <a:r>
              <a:rPr lang="en-US" b="1">
                <a:solidFill>
                  <a:srgbClr val="FF0000"/>
                </a:solidFill>
                <a:latin typeface="Times New Roman" panose="02020603050405020304" pitchFamily="18" charset="0"/>
                <a:cs typeface="Times New Roman" panose="02020603050405020304" pitchFamily="18" charset="0"/>
              </a:rPr>
              <a:t>5. Look up the servlet class from mapping to find the servlet instance web.xml</a:t>
            </a:r>
          </a:p>
        </p:txBody>
      </p:sp>
      <p:sp>
        <p:nvSpPr>
          <p:cNvPr id="13" name="TextBox 12"/>
          <p:cNvSpPr txBox="1"/>
          <p:nvPr/>
        </p:nvSpPr>
        <p:spPr>
          <a:xfrm>
            <a:off x="2080591" y="3868315"/>
            <a:ext cx="3123541" cy="369332"/>
          </a:xfrm>
          <a:prstGeom prst="rect">
            <a:avLst/>
          </a:prstGeom>
          <a:noFill/>
        </p:spPr>
        <p:txBody>
          <a:bodyPr wrap="square" rtlCol="0">
            <a:spAutoFit/>
          </a:bodyPr>
          <a:lstStyle/>
          <a:p>
            <a:pPr algn="ctr"/>
            <a:r>
              <a:rPr lang="en-US" b="1">
                <a:solidFill>
                  <a:srgbClr val="FF0000"/>
                </a:solidFill>
                <a:latin typeface="Times New Roman" panose="02020603050405020304" pitchFamily="18" charset="0"/>
                <a:cs typeface="Times New Roman" panose="02020603050405020304" pitchFamily="18" charset="0"/>
              </a:rPr>
              <a:t>6. Access the servlet instance</a:t>
            </a:r>
          </a:p>
        </p:txBody>
      </p:sp>
    </p:spTree>
    <p:extLst>
      <p:ext uri="{BB962C8B-B14F-4D97-AF65-F5344CB8AC3E}">
        <p14:creationId xmlns:p14="http://schemas.microsoft.com/office/powerpoint/2010/main" val="2851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914400" y="0"/>
            <a:ext cx="8229600" cy="1049338"/>
          </a:xfrm>
        </p:spPr>
        <p:txBody>
          <a:bodyPr/>
          <a:lstStyle/>
          <a:p>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Annotations</a:t>
            </a:r>
          </a:p>
        </p:txBody>
      </p:sp>
      <p:sp>
        <p:nvSpPr>
          <p:cNvPr id="16387" name="Rectangle 3"/>
          <p:cNvSpPr>
            <a:spLocks noGrp="1"/>
          </p:cNvSpPr>
          <p:nvPr>
            <p:ph type="body" idx="4294967295"/>
          </p:nvPr>
        </p:nvSpPr>
        <p:spPr>
          <a:xfrm>
            <a:off x="0" y="1128713"/>
            <a:ext cx="9144000" cy="5522912"/>
          </a:xfrm>
        </p:spPr>
        <p:txBody>
          <a:bodyPr/>
          <a:lstStyle/>
          <a:p>
            <a:pPr algn="just" eaLnBrk="1" hangingPunct="1"/>
            <a:r>
              <a:rPr lang="en-US" sz="2400">
                <a:latin typeface="Times New Roman" panose="02020603050405020304" pitchFamily="18" charset="0"/>
                <a:cs typeface="Times New Roman" panose="02020603050405020304" pitchFamily="18" charset="0"/>
              </a:rPr>
              <a:t>Are one of the </a:t>
            </a:r>
            <a:r>
              <a:rPr lang="en-US" sz="2400" b="1">
                <a:latin typeface="Times New Roman" panose="02020603050405020304" pitchFamily="18" charset="0"/>
                <a:cs typeface="Times New Roman" panose="02020603050405020304" pitchFamily="18" charset="0"/>
              </a:rPr>
              <a:t>major advancement </a:t>
            </a:r>
            <a:r>
              <a:rPr lang="en-US" sz="2400">
                <a:latin typeface="Times New Roman" panose="02020603050405020304" pitchFamily="18" charset="0"/>
                <a:cs typeface="Times New Roman" panose="02020603050405020304" pitchFamily="18" charset="0"/>
              </a:rPr>
              <a:t>from Java EE 5.0 that makes the standard </a:t>
            </a:r>
            <a:r>
              <a:rPr lang="en-US" sz="2400" b="1">
                <a:latin typeface="Times New Roman" panose="02020603050405020304" pitchFamily="18" charset="0"/>
                <a:cs typeface="Times New Roman" panose="02020603050405020304" pitchFamily="18" charset="0"/>
              </a:rPr>
              <a:t>web.xml deployment descriptors </a:t>
            </a:r>
            <a:r>
              <a:rPr lang="en-US" sz="2400">
                <a:latin typeface="Times New Roman" panose="02020603050405020304" pitchFamily="18" charset="0"/>
                <a:cs typeface="Times New Roman" panose="02020603050405020304" pitchFamily="18" charset="0"/>
              </a:rPr>
              <a:t>files </a:t>
            </a:r>
            <a:r>
              <a:rPr lang="en-US" sz="2400" b="1">
                <a:latin typeface="Times New Roman" panose="02020603050405020304" pitchFamily="18" charset="0"/>
                <a:cs typeface="Times New Roman" panose="02020603050405020304" pitchFamily="18" charset="0"/>
              </a:rPr>
              <a:t>optional</a:t>
            </a:r>
            <a:r>
              <a:rPr lang="en-US" sz="2400">
                <a:latin typeface="Times New Roman" panose="02020603050405020304" pitchFamily="18" charset="0"/>
                <a:cs typeface="Times New Roman" panose="02020603050405020304" pitchFamily="18" charset="0"/>
              </a:rPr>
              <a:t> </a:t>
            </a:r>
          </a:p>
          <a:p>
            <a:pPr lvl="1" algn="just" eaLnBrk="1" hangingPunct="1"/>
            <a:r>
              <a:rPr lang="en-US" sz="2000">
                <a:latin typeface="Times New Roman" panose="02020603050405020304" pitchFamily="18" charset="0"/>
                <a:cs typeface="Times New Roman" panose="02020603050405020304" pitchFamily="18" charset="0"/>
              </a:rPr>
              <a:t>To </a:t>
            </a:r>
            <a:r>
              <a:rPr lang="en-US" sz="2000" b="1">
                <a:latin typeface="Times New Roman" panose="02020603050405020304" pitchFamily="18" charset="0"/>
                <a:cs typeface="Times New Roman" panose="02020603050405020304" pitchFamily="18" charset="0"/>
              </a:rPr>
              <a:t>avoid writing </a:t>
            </a:r>
            <a:r>
              <a:rPr lang="en-US" sz="2000">
                <a:latin typeface="Times New Roman" panose="02020603050405020304" pitchFamily="18" charset="0"/>
                <a:cs typeface="Times New Roman" panose="02020603050405020304" pitchFamily="18" charset="0"/>
              </a:rPr>
              <a:t>such kind of </a:t>
            </a:r>
            <a:r>
              <a:rPr lang="en-US" sz="2000" b="1">
                <a:latin typeface="Times New Roman" panose="02020603050405020304" pitchFamily="18" charset="0"/>
                <a:cs typeface="Times New Roman" panose="02020603050405020304" pitchFamily="18" charset="0"/>
              </a:rPr>
              <a:t>unnecessary codes</a:t>
            </a:r>
            <a:r>
              <a:rPr lang="en-US" sz="2000">
                <a:latin typeface="Times New Roman" panose="02020603050405020304" pitchFamily="18" charset="0"/>
                <a:cs typeface="Times New Roman" panose="02020603050405020304" pitchFamily="18" charset="0"/>
              </a:rPr>
              <a:t>, annotations are used </a:t>
            </a:r>
            <a:endParaRPr lang="vi-VN" altLang="en-US" sz="2000">
              <a:latin typeface="Times New Roman" panose="02020603050405020304" pitchFamily="18" charset="0"/>
              <a:cs typeface="Times New Roman" panose="02020603050405020304" pitchFamily="18" charset="0"/>
            </a:endParaRPr>
          </a:p>
          <a:p>
            <a:pPr algn="just" eaLnBrk="1" hangingPunct="1"/>
            <a:r>
              <a:rPr lang="en-US" sz="2400">
                <a:latin typeface="Times New Roman" panose="02020603050405020304" pitchFamily="18" charset="0"/>
                <a:cs typeface="Times New Roman" panose="02020603050405020304" pitchFamily="18" charset="0"/>
              </a:rPr>
              <a:t>Can be defined as </a:t>
            </a:r>
            <a:r>
              <a:rPr lang="en-US" sz="2400" b="1">
                <a:latin typeface="Times New Roman" panose="02020603050405020304" pitchFamily="18" charset="0"/>
                <a:cs typeface="Times New Roman" panose="02020603050405020304" pitchFamily="18" charset="0"/>
              </a:rPr>
              <a:t>metadata information </a:t>
            </a:r>
            <a:r>
              <a:rPr lang="en-US" sz="2400">
                <a:latin typeface="Times New Roman" panose="02020603050405020304" pitchFamily="18" charset="0"/>
                <a:cs typeface="Times New Roman" panose="02020603050405020304" pitchFamily="18" charset="0"/>
              </a:rPr>
              <a:t>that can be </a:t>
            </a:r>
            <a:r>
              <a:rPr lang="en-US" sz="2400" b="1">
                <a:latin typeface="Times New Roman" panose="02020603050405020304" pitchFamily="18" charset="0"/>
                <a:cs typeface="Times New Roman" panose="02020603050405020304" pitchFamily="18" charset="0"/>
              </a:rPr>
              <a:t>attached</a:t>
            </a:r>
            <a:r>
              <a:rPr lang="en-US" sz="2400">
                <a:latin typeface="Times New Roman" panose="02020603050405020304" pitchFamily="18" charset="0"/>
                <a:cs typeface="Times New Roman" panose="02020603050405020304" pitchFamily="18" charset="0"/>
              </a:rPr>
              <a:t> to an element </a:t>
            </a:r>
            <a:r>
              <a:rPr lang="en-US" sz="2400" b="1">
                <a:latin typeface="Times New Roman" panose="02020603050405020304" pitchFamily="18" charset="0"/>
                <a:cs typeface="Times New Roman" panose="02020603050405020304" pitchFamily="18" charset="0"/>
              </a:rPr>
              <a:t>within the code </a:t>
            </a:r>
            <a:r>
              <a:rPr lang="en-US" sz="2400">
                <a:latin typeface="Times New Roman" panose="02020603050405020304" pitchFamily="18" charset="0"/>
                <a:cs typeface="Times New Roman" panose="02020603050405020304" pitchFamily="18" charset="0"/>
              </a:rPr>
              <a:t>to characterize it </a:t>
            </a:r>
            <a:endParaRPr lang="en-US" altLang="en-US" sz="2400">
              <a:latin typeface="Times New Roman" panose="02020603050405020304" pitchFamily="18" charset="0"/>
              <a:cs typeface="Times New Roman" panose="02020603050405020304" pitchFamily="18" charset="0"/>
            </a:endParaRPr>
          </a:p>
          <a:p>
            <a:pPr lvl="1" algn="just" eaLnBrk="1" hangingPunct="1"/>
            <a:r>
              <a:rPr lang="en-US" sz="2000">
                <a:latin typeface="Times New Roman" panose="02020603050405020304" pitchFamily="18" charset="0"/>
                <a:cs typeface="Times New Roman" panose="02020603050405020304" pitchFamily="18" charset="0"/>
              </a:rPr>
              <a:t>Simplifies the </a:t>
            </a:r>
            <a:r>
              <a:rPr lang="en-US" sz="2000" b="1">
                <a:latin typeface="Times New Roman" panose="02020603050405020304" pitchFamily="18" charset="0"/>
                <a:cs typeface="Times New Roman" panose="02020603050405020304" pitchFamily="18" charset="0"/>
              </a:rPr>
              <a:t>developer’s work </a:t>
            </a:r>
            <a:r>
              <a:rPr lang="en-US" sz="2000">
                <a:latin typeface="Times New Roman" panose="02020603050405020304" pitchFamily="18" charset="0"/>
                <a:cs typeface="Times New Roman" panose="02020603050405020304" pitchFamily="18" charset="0"/>
              </a:rPr>
              <a:t>to a great extent by significantly </a:t>
            </a:r>
            <a:r>
              <a:rPr lang="en-US" sz="2000" b="1">
                <a:latin typeface="Times New Roman" panose="02020603050405020304" pitchFamily="18" charset="0"/>
                <a:cs typeface="Times New Roman" panose="02020603050405020304" pitchFamily="18" charset="0"/>
              </a:rPr>
              <a:t>reducing</a:t>
            </a:r>
            <a:r>
              <a:rPr lang="en-US" sz="2000">
                <a:latin typeface="Times New Roman" panose="02020603050405020304" pitchFamily="18" charset="0"/>
                <a:cs typeface="Times New Roman" panose="02020603050405020304" pitchFamily="18" charset="0"/>
              </a:rPr>
              <a:t> the </a:t>
            </a:r>
            <a:r>
              <a:rPr lang="en-US" sz="2000" b="1">
                <a:latin typeface="Times New Roman" panose="02020603050405020304" pitchFamily="18" charset="0"/>
                <a:cs typeface="Times New Roman" panose="02020603050405020304" pitchFamily="18" charset="0"/>
              </a:rPr>
              <a:t>amount of code </a:t>
            </a:r>
            <a:r>
              <a:rPr lang="en-US" sz="2000">
                <a:latin typeface="Times New Roman" panose="02020603050405020304" pitchFamily="18" charset="0"/>
                <a:cs typeface="Times New Roman" panose="02020603050405020304" pitchFamily="18" charset="0"/>
              </a:rPr>
              <a:t>to be </a:t>
            </a:r>
            <a:r>
              <a:rPr lang="en-US" sz="2000" b="1">
                <a:latin typeface="Times New Roman" panose="02020603050405020304" pitchFamily="18" charset="0"/>
                <a:cs typeface="Times New Roman" panose="02020603050405020304" pitchFamily="18" charset="0"/>
              </a:rPr>
              <a:t>written</a:t>
            </a:r>
            <a:r>
              <a:rPr lang="en-US" sz="2000">
                <a:latin typeface="Times New Roman" panose="02020603050405020304" pitchFamily="18" charset="0"/>
                <a:cs typeface="Times New Roman" panose="02020603050405020304" pitchFamily="18" charset="0"/>
              </a:rPr>
              <a:t> by moving the metadata information into the source code itself </a:t>
            </a:r>
          </a:p>
          <a:p>
            <a:pPr algn="just" eaLnBrk="1" hangingPunct="1"/>
            <a:r>
              <a:rPr lang="en-US" sz="2400">
                <a:latin typeface="Times New Roman" panose="02020603050405020304" pitchFamily="18" charset="0"/>
                <a:cs typeface="Times New Roman" panose="02020603050405020304" pitchFamily="18" charset="0"/>
              </a:rPr>
              <a:t>Are </a:t>
            </a:r>
            <a:r>
              <a:rPr lang="en-US" sz="2400" b="1">
                <a:latin typeface="Times New Roman" panose="02020603050405020304" pitchFamily="18" charset="0"/>
                <a:cs typeface="Times New Roman" panose="02020603050405020304" pitchFamily="18" charset="0"/>
              </a:rPr>
              <a:t>never executed  and</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processed</a:t>
            </a:r>
            <a:r>
              <a:rPr lang="en-US" sz="2400">
                <a:latin typeface="Times New Roman" panose="02020603050405020304" pitchFamily="18" charset="0"/>
                <a:cs typeface="Times New Roman" panose="02020603050405020304" pitchFamily="18" charset="0"/>
              </a:rPr>
              <a:t> when the code containing it are </a:t>
            </a:r>
            <a:r>
              <a:rPr lang="en-US" sz="2400" b="1">
                <a:latin typeface="Times New Roman" panose="02020603050405020304" pitchFamily="18" charset="0"/>
                <a:cs typeface="Times New Roman" panose="02020603050405020304" pitchFamily="18" charset="0"/>
              </a:rPr>
              <a:t>compiled or interpreted by compilers, deployment tools</a:t>
            </a:r>
            <a:r>
              <a:rPr lang="en-US" sz="2400">
                <a:latin typeface="Times New Roman" panose="02020603050405020304" pitchFamily="18" charset="0"/>
                <a:cs typeface="Times New Roman" panose="02020603050405020304" pitchFamily="18" charset="0"/>
              </a:rPr>
              <a:t>, and so on</a:t>
            </a:r>
          </a:p>
          <a:p>
            <a:pPr algn="just" eaLnBrk="1" hangingPunct="1"/>
            <a:r>
              <a:rPr lang="en-US" sz="2400">
                <a:latin typeface="Times New Roman" panose="02020603050405020304" pitchFamily="18" charset="0"/>
                <a:cs typeface="Times New Roman" panose="02020603050405020304" pitchFamily="18" charset="0"/>
              </a:rPr>
              <a:t>An annotation type takes </a:t>
            </a:r>
            <a:r>
              <a:rPr lang="en-US" sz="2400" b="1">
                <a:latin typeface="Times New Roman" panose="02020603050405020304" pitchFamily="18" charset="0"/>
                <a:cs typeface="Times New Roman" panose="02020603050405020304" pitchFamily="18" charset="0"/>
              </a:rPr>
              <a:t>an ‘at (@)’ sign</a:t>
            </a:r>
            <a:r>
              <a:rPr lang="en-US" sz="2400">
                <a:latin typeface="Times New Roman" panose="02020603050405020304" pitchFamily="18" charset="0"/>
                <a:cs typeface="Times New Roman" panose="02020603050405020304" pitchFamily="18" charset="0"/>
              </a:rPr>
              <a:t>, followed by the interface keyword and the annotation name  </a:t>
            </a:r>
          </a:p>
        </p:txBody>
      </p:sp>
    </p:spTree>
    <p:extLst>
      <p:ext uri="{BB962C8B-B14F-4D97-AF65-F5344CB8AC3E}">
        <p14:creationId xmlns:p14="http://schemas.microsoft.com/office/powerpoint/2010/main" val="2340644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914400" y="0"/>
            <a:ext cx="8229600" cy="1049338"/>
          </a:xfrm>
        </p:spPr>
        <p:txBody>
          <a:bodyPr/>
          <a:lstStyle/>
          <a:p>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Annotations – Servlets </a:t>
            </a:r>
          </a:p>
        </p:txBody>
      </p:sp>
      <p:sp>
        <p:nvSpPr>
          <p:cNvPr id="16387" name="Rectangle 3"/>
          <p:cNvSpPr>
            <a:spLocks noGrp="1"/>
          </p:cNvSpPr>
          <p:nvPr>
            <p:ph type="body" idx="4294967295"/>
          </p:nvPr>
        </p:nvSpPr>
        <p:spPr>
          <a:xfrm>
            <a:off x="323850" y="1128713"/>
            <a:ext cx="8820150" cy="1179058"/>
          </a:xfrm>
        </p:spPr>
        <p:txBody>
          <a:bodyPr/>
          <a:lstStyle/>
          <a:p>
            <a:pPr algn="just" eaLnBrk="1" hangingPunct="1"/>
            <a:r>
              <a:rPr lang="en-US" sz="2400">
                <a:latin typeface="Times New Roman" panose="02020603050405020304" pitchFamily="18" charset="0"/>
                <a:cs typeface="Times New Roman" panose="02020603050405020304" pitchFamily="18" charset="0"/>
              </a:rPr>
              <a:t>The </a:t>
            </a:r>
            <a:r>
              <a:rPr lang="en-US" sz="2400" err="1">
                <a:latin typeface="Times New Roman" panose="02020603050405020304" pitchFamily="18" charset="0"/>
                <a:cs typeface="Times New Roman" panose="02020603050405020304" pitchFamily="18" charset="0"/>
              </a:rPr>
              <a:t>javax.servlet.</a:t>
            </a:r>
            <a:r>
              <a:rPr lang="en-US" sz="2400" b="1" err="1">
                <a:latin typeface="Times New Roman" panose="02020603050405020304" pitchFamily="18" charset="0"/>
                <a:cs typeface="Times New Roman" panose="02020603050405020304" pitchFamily="18" charset="0"/>
              </a:rPr>
              <a:t>annotation</a:t>
            </a:r>
            <a:r>
              <a:rPr lang="en-US" sz="2400">
                <a:latin typeface="Times New Roman" panose="02020603050405020304" pitchFamily="18" charset="0"/>
                <a:cs typeface="Times New Roman" panose="02020603050405020304" pitchFamily="18" charset="0"/>
              </a:rPr>
              <a:t> package provides annotations to declare Servlets by specifying metadata information in the Servlet class </a:t>
            </a:r>
            <a:endParaRPr lang="vi-VN" altLang="en-US" sz="24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914400" y="2679019"/>
            <a:ext cx="7666895" cy="2270352"/>
          </a:xfrm>
          <a:prstGeom prst="rect">
            <a:avLst/>
          </a:prstGeom>
        </p:spPr>
      </p:pic>
      <p:sp>
        <p:nvSpPr>
          <p:cNvPr id="3" name="TextBox 2"/>
          <p:cNvSpPr txBox="1"/>
          <p:nvPr/>
        </p:nvSpPr>
        <p:spPr>
          <a:xfrm>
            <a:off x="323850" y="5326743"/>
            <a:ext cx="8718550" cy="646331"/>
          </a:xfrm>
          <a:prstGeom prst="rect">
            <a:avLst/>
          </a:prstGeom>
          <a:noFill/>
        </p:spPr>
        <p:txBody>
          <a:bodyPr wrap="square" rtlCol="0">
            <a:spAutoFit/>
          </a:bodyPr>
          <a:lstStyle/>
          <a:p>
            <a:r>
              <a:rPr lang="en-US" b="1" i="1">
                <a:latin typeface="Times New Roman" panose="02020603050405020304" pitchFamily="18" charset="0"/>
                <a:cs typeface="Times New Roman" panose="02020603050405020304" pitchFamily="18" charset="0"/>
              </a:rPr>
              <a:t>Figure 4.9: Servlet with Annotations, Web Component Development Using Java, </a:t>
            </a:r>
            <a:r>
              <a:rPr lang="en-US" b="1" i="1" err="1">
                <a:latin typeface="Times New Roman" panose="02020603050405020304" pitchFamily="18" charset="0"/>
                <a:cs typeface="Times New Roman" panose="02020603050405020304" pitchFamily="18" charset="0"/>
              </a:rPr>
              <a:t>Aptech</a:t>
            </a:r>
            <a:r>
              <a:rPr lang="en-US" b="1" i="1">
                <a:latin typeface="Times New Roman" panose="02020603050405020304" pitchFamily="18" charset="0"/>
                <a:cs typeface="Times New Roman" panose="02020603050405020304" pitchFamily="18" charset="0"/>
              </a:rPr>
              <a:t> World Wide</a:t>
            </a:r>
          </a:p>
        </p:txBody>
      </p:sp>
    </p:spTree>
    <p:extLst>
      <p:ext uri="{BB962C8B-B14F-4D97-AF65-F5344CB8AC3E}">
        <p14:creationId xmlns:p14="http://schemas.microsoft.com/office/powerpoint/2010/main" val="847135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914400" y="0"/>
            <a:ext cx="8229600" cy="1049338"/>
          </a:xfrm>
        </p:spPr>
        <p:txBody>
          <a:bodyPr/>
          <a:lstStyle/>
          <a:p>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Annotations – Servlets </a:t>
            </a:r>
          </a:p>
        </p:txBody>
      </p:sp>
      <p:sp>
        <p:nvSpPr>
          <p:cNvPr id="16387" name="Rectangle 3"/>
          <p:cNvSpPr>
            <a:spLocks noGrp="1"/>
          </p:cNvSpPr>
          <p:nvPr>
            <p:ph type="body" idx="4294967295"/>
          </p:nvPr>
        </p:nvSpPr>
        <p:spPr>
          <a:xfrm>
            <a:off x="323850" y="1128713"/>
            <a:ext cx="8820150" cy="1179058"/>
          </a:xfrm>
        </p:spPr>
        <p:txBody>
          <a:bodyPr/>
          <a:lstStyle/>
          <a:p>
            <a:pPr algn="just" eaLnBrk="1" hangingPunct="1"/>
            <a:r>
              <a:rPr lang="en-US" sz="2400" b="1" err="1">
                <a:latin typeface="Times New Roman" panose="02020603050405020304" pitchFamily="18" charset="0"/>
                <a:cs typeface="Times New Roman" panose="02020603050405020304" pitchFamily="18" charset="0"/>
              </a:rPr>
              <a:t>WebServlet</a:t>
            </a:r>
            <a:r>
              <a:rPr lang="en-US" sz="2400" b="1">
                <a:latin typeface="Times New Roman" panose="02020603050405020304" pitchFamily="18" charset="0"/>
                <a:cs typeface="Times New Roman" panose="02020603050405020304" pitchFamily="18" charset="0"/>
              </a:rPr>
              <a:t> </a:t>
            </a:r>
          </a:p>
          <a:p>
            <a:pPr lvl="1" algn="just" eaLnBrk="1" hangingPunct="1"/>
            <a:r>
              <a:rPr lang="en-US" sz="2000">
                <a:latin typeface="Times New Roman" panose="02020603050405020304" pitchFamily="18" charset="0"/>
                <a:cs typeface="Times New Roman" panose="02020603050405020304" pitchFamily="18" charset="0"/>
              </a:rPr>
              <a:t>Is used to provide the </a:t>
            </a:r>
            <a:r>
              <a:rPr lang="en-US" sz="2000" b="1">
                <a:latin typeface="Times New Roman" panose="02020603050405020304" pitchFamily="18" charset="0"/>
                <a:cs typeface="Times New Roman" panose="02020603050405020304" pitchFamily="18" charset="0"/>
              </a:rPr>
              <a:t>mapping information of the Servlet</a:t>
            </a:r>
            <a:r>
              <a:rPr lang="en-US" sz="2000">
                <a:latin typeface="Times New Roman" panose="02020603050405020304" pitchFamily="18" charset="0"/>
                <a:cs typeface="Times New Roman" panose="02020603050405020304" pitchFamily="18" charset="0"/>
              </a:rPr>
              <a:t>.</a:t>
            </a:r>
          </a:p>
          <a:p>
            <a:pPr lvl="1" algn="just" eaLnBrk="1" hangingPunct="1"/>
            <a:r>
              <a:rPr lang="en-US" sz="2000">
                <a:latin typeface="Times New Roman" panose="02020603050405020304" pitchFamily="18" charset="0"/>
                <a:cs typeface="Times New Roman" panose="02020603050405020304" pitchFamily="18" charset="0"/>
              </a:rPr>
              <a:t>Is processed by the servlet container at the time of the </a:t>
            </a:r>
            <a:r>
              <a:rPr lang="en-US" sz="2000" b="1">
                <a:latin typeface="Times New Roman" panose="02020603050405020304" pitchFamily="18" charset="0"/>
                <a:cs typeface="Times New Roman" panose="02020603050405020304" pitchFamily="18" charset="0"/>
              </a:rPr>
              <a:t>deployment</a:t>
            </a: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endParaRPr lang="vi-VN" altLang="en-US" sz="2000">
              <a:latin typeface="Times New Roman" panose="02020603050405020304" pitchFamily="18" charset="0"/>
              <a:cs typeface="Times New Roman" panose="02020603050405020304" pitchFamily="18" charset="0"/>
            </a:endParaRPr>
          </a:p>
        </p:txBody>
      </p:sp>
      <p:graphicFrame>
        <p:nvGraphicFramePr>
          <p:cNvPr id="6" name="Group 26"/>
          <p:cNvGraphicFramePr>
            <a:graphicFrameLocks/>
          </p:cNvGraphicFramePr>
          <p:nvPr>
            <p:extLst>
              <p:ext uri="{D42A27DB-BD31-4B8C-83A1-F6EECF244321}">
                <p14:modId xmlns:p14="http://schemas.microsoft.com/office/powerpoint/2010/main" val="2178985569"/>
              </p:ext>
            </p:extLst>
          </p:nvPr>
        </p:nvGraphicFramePr>
        <p:xfrm>
          <a:off x="0" y="2491468"/>
          <a:ext cx="9144000" cy="4217229"/>
        </p:xfrm>
        <a:graphic>
          <a:graphicData uri="http://schemas.openxmlformats.org/drawingml/2006/table">
            <a:tbl>
              <a:tblPr/>
              <a:tblGrid>
                <a:gridCol w="2271713">
                  <a:extLst>
                    <a:ext uri="{9D8B030D-6E8A-4147-A177-3AD203B41FA5}">
                      <a16:colId xmlns:a16="http://schemas.microsoft.com/office/drawing/2014/main" val="20000"/>
                    </a:ext>
                  </a:extLst>
                </a:gridCol>
                <a:gridCol w="6872287">
                  <a:extLst>
                    <a:ext uri="{9D8B030D-6E8A-4147-A177-3AD203B41FA5}">
                      <a16:colId xmlns:a16="http://schemas.microsoft.com/office/drawing/2014/main" val="20001"/>
                    </a:ext>
                  </a:extLst>
                </a:gridCol>
              </a:tblGrid>
              <a:tr h="223287">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2400" b="1" i="0" u="none" strike="noStrike" cap="none" normalizeH="0" baseline="0">
                          <a:ln>
                            <a:noFill/>
                          </a:ln>
                          <a:solidFill>
                            <a:srgbClr val="FF3300"/>
                          </a:solidFill>
                          <a:effectLst/>
                          <a:latin typeface="Times New Roman" pitchFamily="18" charset="0"/>
                          <a:cs typeface="Times New Roman" pitchFamily="18" charset="0"/>
                        </a:rPr>
                        <a:t>Attributes</a:t>
                      </a:r>
                      <a:endParaRPr kumimoji="0" lang="en-US" sz="2400" b="0" i="0" u="none" strike="noStrike" cap="none" normalizeH="0" baseline="0">
                        <a:ln>
                          <a:noFill/>
                        </a:ln>
                        <a:solidFill>
                          <a:schemeClr val="tx1"/>
                        </a:solidFill>
                        <a:effectLst/>
                        <a:latin typeface="Calibri"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2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2400" b="0" i="0" u="none" strike="noStrike" cap="none" normalizeH="0" baseline="0">
                        <a:ln>
                          <a:noFill/>
                        </a:ln>
                        <a:solidFill>
                          <a:schemeClr val="tx1"/>
                        </a:solidFill>
                        <a:effectLst/>
                        <a:latin typeface="Calibri"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65139">
                <a:tc>
                  <a:txBody>
                    <a:bodyPr/>
                    <a:lstStyle/>
                    <a:p>
                      <a:r>
                        <a:rPr kumimoji="0" lang="en-US" sz="2400" b="1" i="0" u="none" strike="noStrike" kern="1200" cap="none" normalizeH="0" baseline="0">
                          <a:ln>
                            <a:noFill/>
                          </a:ln>
                          <a:solidFill>
                            <a:schemeClr val="tx1"/>
                          </a:solidFill>
                          <a:effectLst/>
                          <a:latin typeface="Times New Roman" pitchFamily="18" charset="0"/>
                          <a:ea typeface="+mn-ea"/>
                          <a:cs typeface="Times New Roman" pitchFamily="18" charset="0"/>
                        </a:rPr>
                        <a:t>name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2400" b="0" i="0" u="none" strike="noStrike" kern="1200" cap="none" normalizeH="0" baseline="0">
                          <a:ln>
                            <a:noFill/>
                          </a:ln>
                          <a:solidFill>
                            <a:schemeClr val="tx1"/>
                          </a:solidFill>
                          <a:effectLst/>
                          <a:latin typeface="Times New Roman" pitchFamily="18" charset="0"/>
                          <a:ea typeface="+mn-ea"/>
                          <a:cs typeface="Times New Roman" pitchFamily="18" charset="0"/>
                        </a:rPr>
                        <a:t>Specifies the Servlet name. This attribute is optional.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994">
                <a:tc>
                  <a:txBody>
                    <a:bodyPr/>
                    <a:lstStyle/>
                    <a:p>
                      <a:r>
                        <a:rPr kumimoji="0" lang="en-US" sz="2400" b="1" i="0" u="none" strike="noStrike" kern="1200" cap="none" normalizeH="0" baseline="0" err="1">
                          <a:ln>
                            <a:noFill/>
                          </a:ln>
                          <a:solidFill>
                            <a:srgbClr val="FF3300"/>
                          </a:solidFill>
                          <a:effectLst/>
                          <a:latin typeface="Times New Roman" pitchFamily="18" charset="0"/>
                          <a:ea typeface="+mn-ea"/>
                          <a:cs typeface="Times New Roman" pitchFamily="18" charset="0"/>
                        </a:rPr>
                        <a:t>urlPatterns</a:t>
                      </a:r>
                      <a:endParaRPr kumimoji="0" lang="en-US" sz="2400" b="1" i="0" u="none" strike="noStrike" kern="1200" cap="none" normalizeH="0" baseline="0">
                        <a:ln>
                          <a:noFill/>
                        </a:ln>
                        <a:solidFill>
                          <a:srgbClr val="FF3300"/>
                        </a:solidFill>
                        <a:effectLst/>
                        <a:latin typeface="Times New Roman" pitchFamily="18" charset="0"/>
                        <a:ea typeface="+mn-ea"/>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r>
                        <a:rPr kumimoji="0" lang="en-US" sz="2400" b="0" i="0" u="none" strike="noStrike" kern="1200" cap="none" normalizeH="0" baseline="0">
                          <a:ln>
                            <a:noFill/>
                          </a:ln>
                          <a:solidFill>
                            <a:schemeClr val="tx1"/>
                          </a:solidFill>
                          <a:effectLst/>
                          <a:latin typeface="Times New Roman" pitchFamily="18" charset="0"/>
                          <a:ea typeface="+mn-ea"/>
                          <a:cs typeface="Times New Roman" pitchFamily="18" charset="0"/>
                        </a:rPr>
                        <a:t>An array of </a:t>
                      </a:r>
                      <a:r>
                        <a:rPr kumimoji="0" lang="en-US" sz="2400" b="0" i="0" u="none" strike="noStrike" kern="1200" cap="none" normalizeH="0" baseline="0" err="1">
                          <a:ln>
                            <a:noFill/>
                          </a:ln>
                          <a:solidFill>
                            <a:schemeClr val="tx1"/>
                          </a:solidFill>
                          <a:effectLst/>
                          <a:latin typeface="Times New Roman" pitchFamily="18" charset="0"/>
                          <a:ea typeface="+mn-ea"/>
                          <a:cs typeface="Times New Roman" pitchFamily="18" charset="0"/>
                        </a:rPr>
                        <a:t>url</a:t>
                      </a:r>
                      <a:r>
                        <a:rPr kumimoji="0" lang="en-US" sz="2400" b="0" i="0" u="none" strike="noStrike" kern="1200" cap="none" normalizeH="0" baseline="0">
                          <a:ln>
                            <a:noFill/>
                          </a:ln>
                          <a:solidFill>
                            <a:schemeClr val="tx1"/>
                          </a:solidFill>
                          <a:effectLst/>
                          <a:latin typeface="Times New Roman" pitchFamily="18" charset="0"/>
                          <a:ea typeface="+mn-ea"/>
                          <a:cs typeface="Times New Roman" pitchFamily="18" charset="0"/>
                        </a:rPr>
                        <a:t> patterns use for accessing the Servlet, this attribute is required and should register one </a:t>
                      </a:r>
                      <a:r>
                        <a:rPr kumimoji="0" lang="en-US" sz="2400" b="0" i="0" u="none" strike="noStrike" kern="1200" cap="none" normalizeH="0" baseline="0" err="1">
                          <a:ln>
                            <a:noFill/>
                          </a:ln>
                          <a:solidFill>
                            <a:schemeClr val="tx1"/>
                          </a:solidFill>
                          <a:effectLst/>
                          <a:latin typeface="Times New Roman" pitchFamily="18" charset="0"/>
                          <a:ea typeface="+mn-ea"/>
                          <a:cs typeface="Times New Roman" pitchFamily="18" charset="0"/>
                        </a:rPr>
                        <a:t>url</a:t>
                      </a:r>
                      <a:r>
                        <a:rPr kumimoji="0" lang="en-US" sz="2400" b="0" i="0" u="none" strike="noStrike" kern="1200" cap="none" normalizeH="0" baseline="0">
                          <a:ln>
                            <a:noFill/>
                          </a:ln>
                          <a:solidFill>
                            <a:schemeClr val="tx1"/>
                          </a:solidFill>
                          <a:effectLst/>
                          <a:latin typeface="Times New Roman" pitchFamily="18" charset="0"/>
                          <a:ea typeface="+mn-ea"/>
                          <a:cs typeface="Times New Roman" pitchFamily="18" charset="0"/>
                        </a:rPr>
                        <a:t> pattern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994">
                <a:tc>
                  <a:txBody>
                    <a:bodyPr/>
                    <a:lstStyle/>
                    <a:p>
                      <a:r>
                        <a:rPr kumimoji="0" lang="en-US" sz="2400" b="1" i="0" u="none" strike="noStrike" kern="1200" cap="none" normalizeH="0" baseline="0" err="1">
                          <a:ln>
                            <a:noFill/>
                          </a:ln>
                          <a:solidFill>
                            <a:schemeClr val="tx1"/>
                          </a:solidFill>
                          <a:effectLst/>
                          <a:latin typeface="Times New Roman" pitchFamily="18" charset="0"/>
                          <a:ea typeface="+mn-ea"/>
                          <a:cs typeface="Times New Roman" pitchFamily="18" charset="0"/>
                        </a:rPr>
                        <a:t>initParams</a:t>
                      </a:r>
                      <a:endParaRPr kumimoji="0" lang="en-US" sz="2400" b="1"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r>
                        <a:rPr kumimoji="0" lang="en-US" sz="2400" b="0" i="0" u="none" strike="noStrike" kern="1200" cap="none" normalizeH="0" baseline="0">
                          <a:ln>
                            <a:noFill/>
                          </a:ln>
                          <a:solidFill>
                            <a:schemeClr val="tx1"/>
                          </a:solidFill>
                          <a:effectLst/>
                          <a:latin typeface="Times New Roman" pitchFamily="18" charset="0"/>
                          <a:ea typeface="+mn-ea"/>
                          <a:cs typeface="Times New Roman" pitchFamily="18" charset="0"/>
                        </a:rPr>
                        <a:t>An array of @</a:t>
                      </a:r>
                      <a:r>
                        <a:rPr kumimoji="0" lang="en-US" sz="2400" b="0" i="0" u="none" strike="noStrike" kern="1200" cap="none" normalizeH="0" baseline="0" err="1">
                          <a:ln>
                            <a:noFill/>
                          </a:ln>
                          <a:solidFill>
                            <a:schemeClr val="tx1"/>
                          </a:solidFill>
                          <a:effectLst/>
                          <a:latin typeface="Times New Roman" pitchFamily="18" charset="0"/>
                          <a:ea typeface="+mn-ea"/>
                          <a:cs typeface="Times New Roman" pitchFamily="18" charset="0"/>
                        </a:rPr>
                        <a:t>WebInitParam</a:t>
                      </a:r>
                      <a:r>
                        <a:rPr kumimoji="0" lang="en-US" sz="2400" b="0" i="0" u="none" strike="noStrike" kern="1200" cap="none" normalizeH="0" baseline="0">
                          <a:ln>
                            <a:noFill/>
                          </a:ln>
                          <a:solidFill>
                            <a:schemeClr val="tx1"/>
                          </a:solidFill>
                          <a:effectLst/>
                          <a:latin typeface="Times New Roman" pitchFamily="18" charset="0"/>
                          <a:ea typeface="+mn-ea"/>
                          <a:cs typeface="Times New Roman" pitchFamily="18" charset="0"/>
                        </a:rPr>
                        <a:t>, that can be used to pass servlet configuration parameters. This attribute is optional</a:t>
                      </a:r>
                      <a:r>
                        <a:rPr lang="en-US" sz="2400" b="0" i="0">
                          <a:solidFill>
                            <a:srgbClr val="231F20"/>
                          </a:solidFill>
                          <a:effectLst/>
                          <a:latin typeface="ZurichBT-RomanCondensed"/>
                        </a:rPr>
                        <a:t>.</a:t>
                      </a:r>
                      <a:endParaRPr lang="en-US" sz="2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5375">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endParaRPr kumimoji="0" lang="en-US" sz="2400" b="0" i="0" u="none" strike="noStrike" cap="none" normalizeH="0" baseline="0">
                        <a:ln>
                          <a:noFill/>
                        </a:ln>
                        <a:solidFill>
                          <a:schemeClr val="tx1"/>
                        </a:solidFill>
                        <a:effectLst/>
                        <a:latin typeface="Calibri" pitchFamily="34"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8937419"/>
                  </a:ext>
                </a:extLst>
              </a:tr>
            </a:tbl>
          </a:graphicData>
        </a:graphic>
      </p:graphicFrame>
    </p:spTree>
    <p:extLst>
      <p:ext uri="{BB962C8B-B14F-4D97-AF65-F5344CB8AC3E}">
        <p14:creationId xmlns:p14="http://schemas.microsoft.com/office/powerpoint/2010/main" val="337713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914400" y="0"/>
            <a:ext cx="8229600" cy="1195388"/>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Servlets</a:t>
            </a:r>
          </a:p>
        </p:txBody>
      </p:sp>
      <p:sp>
        <p:nvSpPr>
          <p:cNvPr id="75779" name="Oval 14"/>
          <p:cNvSpPr>
            <a:spLocks noChangeArrowheads="1"/>
          </p:cNvSpPr>
          <p:nvPr/>
        </p:nvSpPr>
        <p:spPr bwMode="auto">
          <a:xfrm>
            <a:off x="7315200" y="3552825"/>
            <a:ext cx="457200" cy="381000"/>
          </a:xfrm>
          <a:prstGeom prst="ellipse">
            <a:avLst/>
          </a:prstGeom>
          <a:solidFill>
            <a:srgbClr val="FFCC00"/>
          </a:solidFill>
          <a:ln w="9525">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5780" name="AutoShape 15"/>
          <p:cNvSpPr>
            <a:spLocks noChangeArrowheads="1"/>
          </p:cNvSpPr>
          <p:nvPr/>
        </p:nvSpPr>
        <p:spPr bwMode="auto">
          <a:xfrm>
            <a:off x="609600" y="809625"/>
            <a:ext cx="8534400" cy="3200400"/>
          </a:xfrm>
          <a:prstGeom prst="irregularSeal1">
            <a:avLst/>
          </a:prstGeom>
          <a:solidFill>
            <a:srgbClr val="C0C0C0"/>
          </a:solidFill>
          <a:ln w="9525">
            <a:solidFill>
              <a:srgbClr val="000000"/>
            </a:solidFill>
            <a:miter lim="800000"/>
            <a:headEnd/>
            <a:tailEnd/>
          </a:ln>
          <a:effectLst>
            <a:outerShdw dist="127633" dir="5742636" algn="ctr" rotWithShape="0">
              <a:srgbClr val="99330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1600" b="1">
              <a:solidFill>
                <a:srgbClr val="0000FF"/>
              </a:solidFill>
              <a:latin typeface="Times New Roman" panose="02020603050405020304" pitchFamily="18" charset="0"/>
              <a:cs typeface="Times New Roman" panose="02020603050405020304" pitchFamily="18" charset="0"/>
            </a:endParaRPr>
          </a:p>
        </p:txBody>
      </p:sp>
      <p:sp>
        <p:nvSpPr>
          <p:cNvPr id="75781" name="AutoShape 16"/>
          <p:cNvSpPr>
            <a:spLocks noChangeArrowheads="1"/>
          </p:cNvSpPr>
          <p:nvPr/>
        </p:nvSpPr>
        <p:spPr bwMode="auto">
          <a:xfrm>
            <a:off x="838200" y="1876425"/>
            <a:ext cx="2209800" cy="1295400"/>
          </a:xfrm>
          <a:prstGeom prst="flowChartMultidocument">
            <a:avLst/>
          </a:prstGeom>
          <a:solidFill>
            <a:srgbClr val="FFCC00"/>
          </a:solidFill>
          <a:ln w="9525">
            <a:solidFill>
              <a:srgbClr val="993300"/>
            </a:solidFill>
            <a:miter lim="800000"/>
            <a:headEnd/>
            <a:tailEnd/>
          </a:ln>
          <a:effectLst>
            <a:outerShdw dist="127633" dir="5742636" algn="ctr" rotWithShape="0">
              <a:srgbClr val="99330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2400" b="1">
                <a:solidFill>
                  <a:srgbClr val="993300"/>
                </a:solidFill>
                <a:latin typeface="Times New Roman" panose="02020603050405020304" pitchFamily="18" charset="0"/>
                <a:cs typeface="Times New Roman" panose="02020603050405020304" pitchFamily="18" charset="0"/>
              </a:rPr>
              <a:t>Browser</a:t>
            </a:r>
          </a:p>
          <a:p>
            <a:pPr algn="ctr" eaLnBrk="1" hangingPunct="1">
              <a:buFontTx/>
              <a:buNone/>
            </a:pPr>
            <a:r>
              <a:rPr lang="en-US" altLang="en-US" sz="2400" b="1">
                <a:solidFill>
                  <a:srgbClr val="993300"/>
                </a:solidFill>
                <a:latin typeface="Times New Roman" panose="02020603050405020304" pitchFamily="18" charset="0"/>
                <a:cs typeface="Times New Roman" panose="02020603050405020304" pitchFamily="18" charset="0"/>
              </a:rPr>
              <a:t>Client</a:t>
            </a:r>
          </a:p>
        </p:txBody>
      </p:sp>
      <p:sp>
        <p:nvSpPr>
          <p:cNvPr id="75782" name="AutoShape 17"/>
          <p:cNvSpPr>
            <a:spLocks noChangeArrowheads="1"/>
          </p:cNvSpPr>
          <p:nvPr/>
        </p:nvSpPr>
        <p:spPr bwMode="auto">
          <a:xfrm>
            <a:off x="5943600" y="1266825"/>
            <a:ext cx="2362200" cy="3200400"/>
          </a:xfrm>
          <a:prstGeom prst="bevel">
            <a:avLst>
              <a:gd name="adj" fmla="val 18208"/>
            </a:avLst>
          </a:prstGeom>
          <a:solidFill>
            <a:srgbClr val="FFFF00"/>
          </a:solidFill>
          <a:ln w="9525">
            <a:solidFill>
              <a:srgbClr val="993300"/>
            </a:solidFill>
            <a:miter lim="800000"/>
            <a:headEnd/>
            <a:tailEnd/>
          </a:ln>
          <a:effectLst>
            <a:outerShdw dist="127000" dir="5400000" algn="ctr" rotWithShape="0">
              <a:srgbClr val="99330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2400" b="1">
                <a:solidFill>
                  <a:srgbClr val="0000FF"/>
                </a:solidFill>
                <a:latin typeface="Times New Roman" panose="02020603050405020304" pitchFamily="18" charset="0"/>
                <a:cs typeface="Times New Roman" panose="02020603050405020304" pitchFamily="18" charset="0"/>
              </a:rPr>
              <a:t>Web</a:t>
            </a:r>
          </a:p>
          <a:p>
            <a:pPr algn="ctr" eaLnBrk="1" hangingPunct="1">
              <a:buFontTx/>
              <a:buNone/>
            </a:pPr>
            <a:r>
              <a:rPr lang="en-US" altLang="en-US" sz="2400" b="1">
                <a:solidFill>
                  <a:srgbClr val="0000FF"/>
                </a:solidFill>
                <a:latin typeface="Times New Roman" panose="02020603050405020304" pitchFamily="18" charset="0"/>
                <a:cs typeface="Times New Roman" panose="02020603050405020304" pitchFamily="18" charset="0"/>
              </a:rPr>
              <a:t>Server</a:t>
            </a:r>
          </a:p>
          <a:p>
            <a:pPr algn="ctr" eaLnBrk="1" hangingPunct="1">
              <a:buFontTx/>
              <a:buNone/>
            </a:pPr>
            <a:endParaRPr lang="en-US" altLang="en-US" sz="2400" b="1">
              <a:solidFill>
                <a:srgbClr val="0000FF"/>
              </a:solidFill>
              <a:latin typeface="Times New Roman" panose="02020603050405020304" pitchFamily="18" charset="0"/>
              <a:cs typeface="Times New Roman" panose="02020603050405020304" pitchFamily="18" charset="0"/>
            </a:endParaRPr>
          </a:p>
          <a:p>
            <a:pPr algn="ctr" eaLnBrk="1" hangingPunct="1">
              <a:buFontTx/>
              <a:buNone/>
            </a:pPr>
            <a:endParaRPr lang="en-US" altLang="en-US" sz="2400" b="1">
              <a:solidFill>
                <a:srgbClr val="0000FF"/>
              </a:solidFill>
              <a:latin typeface="Times New Roman" panose="02020603050405020304" pitchFamily="18" charset="0"/>
              <a:cs typeface="Times New Roman" panose="02020603050405020304" pitchFamily="18" charset="0"/>
            </a:endParaRPr>
          </a:p>
          <a:p>
            <a:pPr algn="ctr" eaLnBrk="1" hangingPunct="1">
              <a:buFontTx/>
              <a:buNone/>
            </a:pPr>
            <a:endParaRPr lang="en-US" altLang="en-US" sz="2400" b="1">
              <a:solidFill>
                <a:srgbClr val="0000FF"/>
              </a:solidFill>
              <a:latin typeface="Times New Roman" panose="02020603050405020304" pitchFamily="18" charset="0"/>
              <a:cs typeface="Times New Roman" panose="02020603050405020304" pitchFamily="18" charset="0"/>
            </a:endParaRPr>
          </a:p>
        </p:txBody>
      </p:sp>
      <p:sp>
        <p:nvSpPr>
          <p:cNvPr id="19463" name="Line 18"/>
          <p:cNvSpPr>
            <a:spLocks noChangeShapeType="1"/>
          </p:cNvSpPr>
          <p:nvPr/>
        </p:nvSpPr>
        <p:spPr bwMode="auto">
          <a:xfrm>
            <a:off x="2743200" y="2257425"/>
            <a:ext cx="3657600" cy="0"/>
          </a:xfrm>
          <a:prstGeom prst="line">
            <a:avLst/>
          </a:prstGeom>
          <a:noFill/>
          <a:ln w="22225">
            <a:solidFill>
              <a:srgbClr val="000080"/>
            </a:solidFill>
            <a:round/>
            <a:headEnd type="diamond" w="med" len="med"/>
            <a:tailEnd type="triangle" w="med" len="lg"/>
          </a:ln>
          <a:extLst>
            <a:ext uri="{909E8E84-426E-40DD-AFC4-6F175D3DCCD1}">
              <a14:hiddenFill xmlns:a14="http://schemas.microsoft.com/office/drawing/2010/main">
                <a:noFill/>
              </a14:hiddenFill>
            </a:ext>
          </a:extLst>
        </p:spPr>
        <p:txBody>
          <a:bodyPr wrap="none"/>
          <a:lstStyle/>
          <a:p>
            <a:endParaRPr lang="en-US"/>
          </a:p>
        </p:txBody>
      </p:sp>
      <p:sp>
        <p:nvSpPr>
          <p:cNvPr id="19464" name="Line 19"/>
          <p:cNvSpPr>
            <a:spLocks noChangeShapeType="1"/>
          </p:cNvSpPr>
          <p:nvPr/>
        </p:nvSpPr>
        <p:spPr bwMode="auto">
          <a:xfrm flipH="1">
            <a:off x="2743200" y="2638425"/>
            <a:ext cx="3581400" cy="0"/>
          </a:xfrm>
          <a:prstGeom prst="line">
            <a:avLst/>
          </a:prstGeom>
          <a:noFill/>
          <a:ln w="22225">
            <a:solidFill>
              <a:srgbClr val="000080"/>
            </a:solidFill>
            <a:round/>
            <a:headEnd type="diamond" w="med" len="med"/>
            <a:tailEnd type="triangle" w="med" len="lg"/>
          </a:ln>
          <a:extLst>
            <a:ext uri="{909E8E84-426E-40DD-AFC4-6F175D3DCCD1}">
              <a14:hiddenFill xmlns:a14="http://schemas.microsoft.com/office/drawing/2010/main">
                <a:noFill/>
              </a14:hiddenFill>
            </a:ext>
          </a:extLst>
        </p:spPr>
        <p:txBody>
          <a:bodyPr wrap="none"/>
          <a:lstStyle/>
          <a:p>
            <a:endParaRPr lang="en-US"/>
          </a:p>
        </p:txBody>
      </p:sp>
      <p:sp>
        <p:nvSpPr>
          <p:cNvPr id="19465" name="Text Box 20"/>
          <p:cNvSpPr txBox="1">
            <a:spLocks noChangeArrowheads="1"/>
          </p:cNvSpPr>
          <p:nvPr/>
        </p:nvSpPr>
        <p:spPr bwMode="auto">
          <a:xfrm>
            <a:off x="3113088" y="1800225"/>
            <a:ext cx="2281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400" b="1">
                <a:solidFill>
                  <a:srgbClr val="0000FF"/>
                </a:solidFill>
                <a:latin typeface="Times New Roman" panose="02020603050405020304" pitchFamily="18" charset="0"/>
                <a:cs typeface="Times New Roman" panose="02020603050405020304" pitchFamily="18" charset="0"/>
              </a:rPr>
              <a:t>1. Send Request</a:t>
            </a:r>
          </a:p>
        </p:txBody>
      </p:sp>
      <p:sp>
        <p:nvSpPr>
          <p:cNvPr id="19466" name="Text Box 21"/>
          <p:cNvSpPr txBox="1">
            <a:spLocks noChangeArrowheads="1"/>
          </p:cNvSpPr>
          <p:nvPr/>
        </p:nvSpPr>
        <p:spPr bwMode="auto">
          <a:xfrm>
            <a:off x="3657600" y="2638425"/>
            <a:ext cx="1725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400" b="1">
                <a:solidFill>
                  <a:srgbClr val="0000FF"/>
                </a:solidFill>
                <a:latin typeface="Times New Roman" panose="02020603050405020304" pitchFamily="18" charset="0"/>
                <a:cs typeface="Times New Roman" panose="02020603050405020304" pitchFamily="18" charset="0"/>
              </a:rPr>
              <a:t>4. Response</a:t>
            </a:r>
          </a:p>
        </p:txBody>
      </p:sp>
      <p:sp>
        <p:nvSpPr>
          <p:cNvPr id="75787" name="AutoShape 22"/>
          <p:cNvSpPr>
            <a:spLocks noChangeArrowheads="1"/>
          </p:cNvSpPr>
          <p:nvPr/>
        </p:nvSpPr>
        <p:spPr bwMode="auto">
          <a:xfrm>
            <a:off x="6324600" y="4929188"/>
            <a:ext cx="1828800" cy="1443037"/>
          </a:xfrm>
          <a:prstGeom prst="can">
            <a:avLst>
              <a:gd name="adj" fmla="val 25000"/>
            </a:avLst>
          </a:prstGeom>
          <a:solidFill>
            <a:srgbClr val="FF9900"/>
          </a:solidFill>
          <a:ln w="9525">
            <a:solidFill>
              <a:srgbClr val="000080"/>
            </a:solidFill>
            <a:round/>
            <a:headEnd/>
            <a:tailEnd/>
          </a:ln>
          <a:effectLst>
            <a:outerShdw dist="127633" dir="5742636" algn="ctr" rotWithShape="0">
              <a:srgbClr val="99330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800" b="1">
                <a:solidFill>
                  <a:srgbClr val="0000FF"/>
                </a:solidFill>
                <a:latin typeface="Times New Roman" panose="02020603050405020304" pitchFamily="18" charset="0"/>
                <a:cs typeface="Times New Roman" panose="02020603050405020304" pitchFamily="18" charset="0"/>
              </a:rPr>
              <a:t>Database</a:t>
            </a:r>
          </a:p>
        </p:txBody>
      </p:sp>
      <p:sp>
        <p:nvSpPr>
          <p:cNvPr id="19468" name="Text Box 23"/>
          <p:cNvSpPr txBox="1">
            <a:spLocks noChangeArrowheads="1"/>
          </p:cNvSpPr>
          <p:nvPr/>
        </p:nvSpPr>
        <p:spPr bwMode="auto">
          <a:xfrm>
            <a:off x="3048000" y="2243138"/>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600" b="1">
                <a:solidFill>
                  <a:srgbClr val="0000FF"/>
                </a:solidFill>
                <a:latin typeface="Times New Roman" panose="02020603050405020304" pitchFamily="18" charset="0"/>
                <a:cs typeface="Times New Roman" panose="02020603050405020304" pitchFamily="18" charset="0"/>
              </a:rPr>
              <a:t>Internet HTTP Protocol</a:t>
            </a:r>
          </a:p>
        </p:txBody>
      </p:sp>
      <p:sp>
        <p:nvSpPr>
          <p:cNvPr id="75789" name="Rectangle 24"/>
          <p:cNvSpPr>
            <a:spLocks noChangeArrowheads="1"/>
          </p:cNvSpPr>
          <p:nvPr/>
        </p:nvSpPr>
        <p:spPr bwMode="auto">
          <a:xfrm>
            <a:off x="6400800" y="2867025"/>
            <a:ext cx="1447800" cy="1066800"/>
          </a:xfrm>
          <a:prstGeom prst="rect">
            <a:avLst/>
          </a:prstGeom>
          <a:solidFill>
            <a:srgbClr val="FFFFFF"/>
          </a:solidFill>
          <a:ln w="9525">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600" b="1">
                <a:solidFill>
                  <a:srgbClr val="0000FF"/>
                </a:solidFill>
                <a:latin typeface="Times New Roman" panose="02020603050405020304" pitchFamily="18" charset="0"/>
                <a:cs typeface="Times New Roman" panose="02020603050405020304" pitchFamily="18" charset="0"/>
              </a:rPr>
              <a:t>ServletContainer</a:t>
            </a:r>
          </a:p>
          <a:p>
            <a:pPr algn="ctr" eaLnBrk="1" hangingPunct="1">
              <a:buFontTx/>
              <a:buNone/>
            </a:pPr>
            <a:endParaRPr lang="en-US" altLang="en-US" sz="1600" b="1">
              <a:solidFill>
                <a:srgbClr val="0000FF"/>
              </a:solidFill>
              <a:latin typeface="Times New Roman" panose="02020603050405020304" pitchFamily="18" charset="0"/>
              <a:cs typeface="Times New Roman" panose="02020603050405020304" pitchFamily="18" charset="0"/>
            </a:endParaRPr>
          </a:p>
          <a:p>
            <a:pPr algn="ctr" eaLnBrk="1" hangingPunct="1">
              <a:buFontTx/>
              <a:buNone/>
            </a:pPr>
            <a:endParaRPr lang="en-US" altLang="en-US" sz="1600" b="1">
              <a:solidFill>
                <a:srgbClr val="0000FF"/>
              </a:solidFill>
              <a:latin typeface="Times New Roman" panose="02020603050405020304" pitchFamily="18" charset="0"/>
              <a:cs typeface="Times New Roman" panose="02020603050405020304" pitchFamily="18" charset="0"/>
            </a:endParaRPr>
          </a:p>
        </p:txBody>
      </p:sp>
      <p:sp>
        <p:nvSpPr>
          <p:cNvPr id="75790" name="Oval 25"/>
          <p:cNvSpPr>
            <a:spLocks noChangeArrowheads="1"/>
          </p:cNvSpPr>
          <p:nvPr/>
        </p:nvSpPr>
        <p:spPr bwMode="auto">
          <a:xfrm>
            <a:off x="6477000" y="3400425"/>
            <a:ext cx="457200" cy="381000"/>
          </a:xfrm>
          <a:prstGeom prst="ellipse">
            <a:avLst/>
          </a:prstGeom>
          <a:solidFill>
            <a:srgbClr val="FFCC00"/>
          </a:solidFill>
          <a:ln w="9525">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600" b="1">
                <a:solidFill>
                  <a:srgbClr val="0000FF"/>
                </a:solidFill>
                <a:latin typeface="Times New Roman" panose="02020603050405020304" pitchFamily="18" charset="0"/>
                <a:cs typeface="Times New Roman" panose="02020603050405020304" pitchFamily="18" charset="0"/>
              </a:rPr>
              <a:t>Servlets</a:t>
            </a:r>
          </a:p>
        </p:txBody>
      </p:sp>
      <p:sp>
        <p:nvSpPr>
          <p:cNvPr id="75791" name="Oval 26"/>
          <p:cNvSpPr>
            <a:spLocks noChangeArrowheads="1"/>
          </p:cNvSpPr>
          <p:nvPr/>
        </p:nvSpPr>
        <p:spPr bwMode="auto">
          <a:xfrm>
            <a:off x="7162800" y="3248025"/>
            <a:ext cx="457200" cy="304800"/>
          </a:xfrm>
          <a:prstGeom prst="ellipse">
            <a:avLst/>
          </a:prstGeom>
          <a:solidFill>
            <a:srgbClr val="FFCC00"/>
          </a:solidFill>
          <a:ln w="9525">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5792" name="Oval 27"/>
          <p:cNvSpPr>
            <a:spLocks noChangeArrowheads="1"/>
          </p:cNvSpPr>
          <p:nvPr/>
        </p:nvSpPr>
        <p:spPr bwMode="auto">
          <a:xfrm>
            <a:off x="7391400" y="3705225"/>
            <a:ext cx="381000" cy="228600"/>
          </a:xfrm>
          <a:prstGeom prst="ellipse">
            <a:avLst/>
          </a:prstGeom>
          <a:solidFill>
            <a:srgbClr val="FFCC00"/>
          </a:solidFill>
          <a:ln w="9525">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3" name="Line 28"/>
          <p:cNvSpPr>
            <a:spLocks noChangeShapeType="1"/>
          </p:cNvSpPr>
          <p:nvPr/>
        </p:nvSpPr>
        <p:spPr bwMode="auto">
          <a:xfrm>
            <a:off x="6400800" y="2333625"/>
            <a:ext cx="831850" cy="546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4" name="Line 29"/>
          <p:cNvSpPr>
            <a:spLocks noChangeShapeType="1"/>
          </p:cNvSpPr>
          <p:nvPr/>
        </p:nvSpPr>
        <p:spPr bwMode="auto">
          <a:xfrm>
            <a:off x="7391400" y="3552825"/>
            <a:ext cx="0" cy="160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5" name="Line 30"/>
          <p:cNvSpPr>
            <a:spLocks noChangeShapeType="1"/>
          </p:cNvSpPr>
          <p:nvPr/>
        </p:nvSpPr>
        <p:spPr bwMode="auto">
          <a:xfrm flipH="1" flipV="1">
            <a:off x="6932613" y="2865438"/>
            <a:ext cx="458787" cy="534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cxnSp>
        <p:nvCxnSpPr>
          <p:cNvPr id="21" name="Straight Arrow Connector 20"/>
          <p:cNvCxnSpPr>
            <a:endCxn id="75791" idx="3"/>
          </p:cNvCxnSpPr>
          <p:nvPr/>
        </p:nvCxnSpPr>
        <p:spPr>
          <a:xfrm rot="5400000" flipH="1" flipV="1">
            <a:off x="6440487" y="4292601"/>
            <a:ext cx="1573213" cy="47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Line 28"/>
          <p:cNvSpPr>
            <a:spLocks noChangeShapeType="1"/>
          </p:cNvSpPr>
          <p:nvPr/>
        </p:nvSpPr>
        <p:spPr bwMode="auto">
          <a:xfrm>
            <a:off x="7205663" y="2865438"/>
            <a:ext cx="300037" cy="533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 name="Line 30"/>
          <p:cNvSpPr>
            <a:spLocks noChangeShapeType="1"/>
          </p:cNvSpPr>
          <p:nvPr/>
        </p:nvSpPr>
        <p:spPr bwMode="auto">
          <a:xfrm flipH="1" flipV="1">
            <a:off x="6373813" y="2579688"/>
            <a:ext cx="566737"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 name="Text Box 23"/>
          <p:cNvSpPr txBox="1">
            <a:spLocks noChangeArrowheads="1"/>
          </p:cNvSpPr>
          <p:nvPr/>
        </p:nvSpPr>
        <p:spPr bwMode="auto">
          <a:xfrm>
            <a:off x="6601237" y="2483954"/>
            <a:ext cx="248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600" b="1">
                <a:solidFill>
                  <a:srgbClr val="0000FF"/>
                </a:solidFill>
                <a:latin typeface="Times New Roman" panose="02020603050405020304" pitchFamily="18" charset="0"/>
                <a:cs typeface="Times New Roman" panose="02020603050405020304" pitchFamily="18" charset="0"/>
              </a:rPr>
              <a:t>2. Choose Servlet Instance</a:t>
            </a:r>
          </a:p>
        </p:txBody>
      </p:sp>
      <p:sp>
        <p:nvSpPr>
          <p:cNvPr id="25" name="Text Box 23"/>
          <p:cNvSpPr txBox="1">
            <a:spLocks noChangeArrowheads="1"/>
          </p:cNvSpPr>
          <p:nvPr/>
        </p:nvSpPr>
        <p:spPr bwMode="auto">
          <a:xfrm>
            <a:off x="7481888" y="4525963"/>
            <a:ext cx="1636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600" b="1">
                <a:solidFill>
                  <a:srgbClr val="0000FF"/>
                </a:solidFill>
                <a:latin typeface="Times New Roman" panose="02020603050405020304" pitchFamily="18" charset="0"/>
                <a:cs typeface="Times New Roman" panose="02020603050405020304" pitchFamily="18" charset="0"/>
              </a:rPr>
              <a:t>3. Query (if any)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strips(downRight)">
                                      <p:cBhvr>
                                        <p:cTn id="7" dur="500"/>
                                        <p:tgtEl>
                                          <p:spTgt spid="1946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9465"/>
                                        </p:tgtEl>
                                        <p:attrNameLst>
                                          <p:attrName>style.visibility</p:attrName>
                                        </p:attrNameLst>
                                      </p:cBhvr>
                                      <p:to>
                                        <p:strVal val="visible"/>
                                      </p:to>
                                    </p:set>
                                    <p:animEffect transition="in" filter="strips(downLeft)">
                                      <p:cBhvr>
                                        <p:cTn id="10" dur="500"/>
                                        <p:tgtEl>
                                          <p:spTgt spid="1946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468"/>
                                        </p:tgtEl>
                                        <p:attrNameLst>
                                          <p:attrName>style.visibility</p:attrName>
                                        </p:attrNameLst>
                                      </p:cBhvr>
                                      <p:to>
                                        <p:strVal val="visible"/>
                                      </p:to>
                                    </p:set>
                                    <p:animEffect transition="in" filter="box(in)">
                                      <p:cBhvr>
                                        <p:cTn id="13" dur="500"/>
                                        <p:tgtEl>
                                          <p:spTgt spid="194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9473"/>
                                        </p:tgtEl>
                                        <p:attrNameLst>
                                          <p:attrName>style.visibility</p:attrName>
                                        </p:attrNameLst>
                                      </p:cBhvr>
                                      <p:to>
                                        <p:strVal val="visible"/>
                                      </p:to>
                                    </p:set>
                                    <p:animEffect transition="in" filter="strips(downRight)">
                                      <p:cBhvr>
                                        <p:cTn id="18" dur="500"/>
                                        <p:tgtEl>
                                          <p:spTgt spid="19473"/>
                                        </p:tgtEl>
                                      </p:cBhvr>
                                    </p:animEffect>
                                  </p:childTnLst>
                                </p:cTn>
                              </p:par>
                            </p:childTnLst>
                          </p:cTn>
                        </p:par>
                        <p:par>
                          <p:cTn id="19" fill="hold" nodeType="afterGroup">
                            <p:stCondLst>
                              <p:cond delay="500"/>
                            </p:stCondLst>
                            <p:childTnLst>
                              <p:par>
                                <p:cTn id="20" presetID="18" presetClass="entr" presetSubtype="6"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ox(in)">
                                      <p:cBhvr>
                                        <p:cTn id="25" dur="500"/>
                                        <p:tgtEl>
                                          <p:spTgt spid="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19474"/>
                                        </p:tgtEl>
                                        <p:attrNameLst>
                                          <p:attrName>style.visibility</p:attrName>
                                        </p:attrNameLst>
                                      </p:cBhvr>
                                      <p:to>
                                        <p:strVal val="visible"/>
                                      </p:to>
                                    </p:set>
                                    <p:animEffect transition="in" filter="strips(downLeft)">
                                      <p:cBhvr>
                                        <p:cTn id="30" dur="500"/>
                                        <p:tgtEl>
                                          <p:spTgt spid="19474"/>
                                        </p:tgtEl>
                                      </p:cBhvr>
                                    </p:animEffect>
                                  </p:childTnLst>
                                </p:cTn>
                              </p:par>
                            </p:childTnLst>
                          </p:cTn>
                        </p:par>
                        <p:par>
                          <p:cTn id="31" fill="hold" nodeType="afterGroup">
                            <p:stCondLst>
                              <p:cond delay="500"/>
                            </p:stCondLst>
                            <p:childTnLst>
                              <p:par>
                                <p:cTn id="32" presetID="18" presetClass="entr" presetSubtype="9"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strips(upLeft)">
                                      <p:cBhvr>
                                        <p:cTn id="34" dur="500"/>
                                        <p:tgtEl>
                                          <p:spTgt spid="2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ox(in)">
                                      <p:cBhvr>
                                        <p:cTn id="37" dur="500"/>
                                        <p:tgtEl>
                                          <p:spTgt spid="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19475"/>
                                        </p:tgtEl>
                                        <p:attrNameLst>
                                          <p:attrName>style.visibility</p:attrName>
                                        </p:attrNameLst>
                                      </p:cBhvr>
                                      <p:to>
                                        <p:strVal val="visible"/>
                                      </p:to>
                                    </p:set>
                                    <p:animEffect transition="in" filter="strips(downLeft)">
                                      <p:cBhvr>
                                        <p:cTn id="42" dur="500"/>
                                        <p:tgtEl>
                                          <p:spTgt spid="19475"/>
                                        </p:tgtEl>
                                      </p:cBhvr>
                                    </p:animEffect>
                                  </p:childTnLst>
                                </p:cTn>
                              </p:par>
                            </p:childTnLst>
                          </p:cTn>
                        </p:par>
                        <p:par>
                          <p:cTn id="43" fill="hold" nodeType="afterGroup">
                            <p:stCondLst>
                              <p:cond delay="500"/>
                            </p:stCondLst>
                            <p:childTnLst>
                              <p:par>
                                <p:cTn id="44" presetID="18" presetClass="entr" presetSubtype="12"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strips(downLeft)">
                                      <p:cBhvr>
                                        <p:cTn id="46" dur="500"/>
                                        <p:tgtEl>
                                          <p:spTgt spid="23"/>
                                        </p:tgtEl>
                                      </p:cBhvr>
                                    </p:animEffect>
                                  </p:childTnLst>
                                </p:cTn>
                              </p:par>
                            </p:childTnLst>
                          </p:cTn>
                        </p:par>
                        <p:par>
                          <p:cTn id="47" fill="hold" nodeType="afterGroup">
                            <p:stCondLst>
                              <p:cond delay="1000"/>
                            </p:stCondLst>
                            <p:childTnLst>
                              <p:par>
                                <p:cTn id="48" presetID="18" presetClass="entr" presetSubtype="12" fill="hold" nodeType="afterEffect">
                                  <p:stCondLst>
                                    <p:cond delay="0"/>
                                  </p:stCondLst>
                                  <p:childTnLst>
                                    <p:set>
                                      <p:cBhvr>
                                        <p:cTn id="49" dur="1" fill="hold">
                                          <p:stCondLst>
                                            <p:cond delay="0"/>
                                          </p:stCondLst>
                                        </p:cTn>
                                        <p:tgtEl>
                                          <p:spTgt spid="19464"/>
                                        </p:tgtEl>
                                        <p:attrNameLst>
                                          <p:attrName>style.visibility</p:attrName>
                                        </p:attrNameLst>
                                      </p:cBhvr>
                                      <p:to>
                                        <p:strVal val="visible"/>
                                      </p:to>
                                    </p:set>
                                    <p:animEffect transition="in" filter="strips(downLeft)">
                                      <p:cBhvr>
                                        <p:cTn id="50" dur="500"/>
                                        <p:tgtEl>
                                          <p:spTgt spid="19464"/>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19466"/>
                                        </p:tgtEl>
                                        <p:attrNameLst>
                                          <p:attrName>style.visibility</p:attrName>
                                        </p:attrNameLst>
                                      </p:cBhvr>
                                      <p:to>
                                        <p:strVal val="visible"/>
                                      </p:to>
                                    </p:set>
                                    <p:animEffect transition="in" filter="box(in)">
                                      <p:cBhvr>
                                        <p:cTn id="53"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p:bldP spid="19466" grpId="0"/>
      <p:bldP spid="19468"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Expectation </a:t>
            </a:r>
          </a:p>
        </p:txBody>
      </p:sp>
      <p:pic>
        <p:nvPicPr>
          <p:cNvPr id="1229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0" y="1216025"/>
            <a:ext cx="28479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4311650"/>
            <a:ext cx="47339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6225" y="4184650"/>
            <a:ext cx="35718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box(in)">
                                      <p:cBhvr>
                                        <p:cTn id="7" dur="500"/>
                                        <p:tgtEl>
                                          <p:spTgt spid="6153"/>
                                        </p:tgtEl>
                                      </p:cBhvr>
                                    </p:animEffect>
                                  </p:childTnLst>
                                </p:cTn>
                              </p:par>
                              <p:par>
                                <p:cTn id="8" presetID="4" presetClass="entr" presetSubtype="16" fill="hold" nodeType="withEffect">
                                  <p:stCondLst>
                                    <p:cond delay="0"/>
                                  </p:stCondLst>
                                  <p:childTnLst>
                                    <p:set>
                                      <p:cBhvr>
                                        <p:cTn id="9" dur="1" fill="hold">
                                          <p:stCondLst>
                                            <p:cond delay="0"/>
                                          </p:stCondLst>
                                        </p:cTn>
                                        <p:tgtEl>
                                          <p:spTgt spid="6154"/>
                                        </p:tgtEl>
                                        <p:attrNameLst>
                                          <p:attrName>style.visibility</p:attrName>
                                        </p:attrNameLst>
                                      </p:cBhvr>
                                      <p:to>
                                        <p:strVal val="visible"/>
                                      </p:to>
                                    </p:set>
                                    <p:animEffect transition="in" filter="box(in)">
                                      <p:cBhvr>
                                        <p:cTn id="10"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914400" y="0"/>
            <a:ext cx="8229600" cy="1195388"/>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Servlet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Architecture of the</a:t>
            </a: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Servlet packages</a:t>
            </a:r>
          </a:p>
        </p:txBody>
      </p:sp>
      <p:sp>
        <p:nvSpPr>
          <p:cNvPr id="19459" name="Rectangle 3"/>
          <p:cNvSpPr>
            <a:spLocks noGrp="1"/>
          </p:cNvSpPr>
          <p:nvPr>
            <p:ph type="body" idx="4294967295"/>
          </p:nvPr>
        </p:nvSpPr>
        <p:spPr>
          <a:xfrm>
            <a:off x="0" y="1065213"/>
            <a:ext cx="9144000" cy="3189287"/>
          </a:xfrm>
        </p:spPr>
        <p:txBody>
          <a:bodyPr/>
          <a:lstStyle/>
          <a:p>
            <a:pPr algn="just" eaLnBrk="1" hangingPunct="1">
              <a:lnSpc>
                <a:spcPct val="90000"/>
              </a:lnSpc>
              <a:spcBef>
                <a:spcPct val="0"/>
              </a:spcBef>
              <a:buFontTx/>
              <a:buChar char="•"/>
            </a:pPr>
            <a:r>
              <a:rPr lang="en-US" altLang="en-US" sz="2400">
                <a:latin typeface="Times New Roman" panose="02020603050405020304" pitchFamily="18" charset="0"/>
                <a:cs typeface="Times New Roman" panose="02020603050405020304" pitchFamily="18" charset="0"/>
              </a:rPr>
              <a:t>The </a:t>
            </a:r>
            <a:r>
              <a:rPr lang="en-US" altLang="en-US" sz="2400" b="1" i="1">
                <a:latin typeface="Times New Roman" panose="02020603050405020304" pitchFamily="18" charset="0"/>
                <a:cs typeface="Times New Roman" panose="02020603050405020304" pitchFamily="18" charset="0"/>
              </a:rPr>
              <a:t>javax.servlet</a:t>
            </a:r>
            <a:r>
              <a:rPr lang="en-US" altLang="en-US" sz="2400">
                <a:latin typeface="Times New Roman" panose="02020603050405020304" pitchFamily="18" charset="0"/>
                <a:cs typeface="Times New Roman" panose="02020603050405020304" pitchFamily="18" charset="0"/>
              </a:rPr>
              <a:t> package provides interfaces and classes for writing servlets</a:t>
            </a:r>
          </a:p>
          <a:p>
            <a:pPr lvl="1" algn="just" eaLnBrk="1" hangingPunct="1">
              <a:lnSpc>
                <a:spcPct val="90000"/>
              </a:lnSpc>
              <a:spcBef>
                <a:spcPct val="0"/>
              </a:spcBef>
              <a:buFontTx/>
              <a:buChar char="•"/>
            </a:pPr>
            <a:r>
              <a:rPr lang="en-US" altLang="en-US" sz="2000">
                <a:latin typeface="Times New Roman" panose="02020603050405020304" pitchFamily="18" charset="0"/>
                <a:cs typeface="Times New Roman" panose="02020603050405020304" pitchFamily="18" charset="0"/>
              </a:rPr>
              <a:t>The important interface is </a:t>
            </a:r>
            <a:r>
              <a:rPr lang="en-US" altLang="en-US" sz="2000" b="1">
                <a:latin typeface="Times New Roman" panose="02020603050405020304" pitchFamily="18" charset="0"/>
                <a:cs typeface="Times New Roman" panose="02020603050405020304" pitchFamily="18" charset="0"/>
              </a:rPr>
              <a:t>javax.servlet.Servlet</a:t>
            </a:r>
          </a:p>
          <a:p>
            <a:pPr algn="just" eaLnBrk="1" hangingPunct="1">
              <a:lnSpc>
                <a:spcPct val="90000"/>
              </a:lnSpc>
              <a:spcBef>
                <a:spcPct val="0"/>
              </a:spcBef>
              <a:buFontTx/>
              <a:buChar char="•"/>
            </a:pPr>
            <a:r>
              <a:rPr lang="en-US" altLang="en-US" sz="2400">
                <a:latin typeface="Times New Roman" panose="02020603050405020304" pitchFamily="18" charset="0"/>
                <a:cs typeface="Times New Roman" panose="02020603050405020304" pitchFamily="18" charset="0"/>
              </a:rPr>
              <a:t>When a servlet accepts a call from a client, it receives two objects:</a:t>
            </a:r>
          </a:p>
          <a:p>
            <a:pPr lvl="1" algn="just" eaLnBrk="1" hangingPunct="1">
              <a:lnSpc>
                <a:spcPct val="90000"/>
              </a:lnSpc>
              <a:spcBef>
                <a:spcPct val="0"/>
              </a:spcBef>
              <a:buFontTx/>
              <a:buChar char="•"/>
            </a:pPr>
            <a:r>
              <a:rPr lang="en-US" altLang="en-US" sz="2000" b="1">
                <a:latin typeface="Times New Roman" panose="02020603050405020304" pitchFamily="18" charset="0"/>
                <a:cs typeface="Times New Roman" panose="02020603050405020304" pitchFamily="18" charset="0"/>
              </a:rPr>
              <a:t>ServletRequest</a:t>
            </a:r>
            <a:r>
              <a:rPr lang="en-US" altLang="en-US" sz="2000">
                <a:latin typeface="Times New Roman" panose="02020603050405020304" pitchFamily="18" charset="0"/>
                <a:cs typeface="Times New Roman" panose="02020603050405020304" pitchFamily="18" charset="0"/>
              </a:rPr>
              <a:t>, which encapsulates the communication from the client to the server. </a:t>
            </a:r>
          </a:p>
          <a:p>
            <a:pPr lvl="1" algn="just" eaLnBrk="1" hangingPunct="1">
              <a:lnSpc>
                <a:spcPct val="90000"/>
              </a:lnSpc>
              <a:spcBef>
                <a:spcPct val="0"/>
              </a:spcBef>
              <a:buFontTx/>
              <a:buChar char="•"/>
            </a:pPr>
            <a:r>
              <a:rPr lang="en-US" altLang="en-US" sz="2000" b="1">
                <a:latin typeface="Times New Roman" panose="02020603050405020304" pitchFamily="18" charset="0"/>
                <a:cs typeface="Times New Roman" panose="02020603050405020304" pitchFamily="18" charset="0"/>
              </a:rPr>
              <a:t>ServletResponse</a:t>
            </a:r>
            <a:r>
              <a:rPr lang="en-US" altLang="en-US" sz="2000">
                <a:latin typeface="Times New Roman" panose="02020603050405020304" pitchFamily="18" charset="0"/>
                <a:cs typeface="Times New Roman" panose="02020603050405020304" pitchFamily="18" charset="0"/>
              </a:rPr>
              <a:t>, which encapsulates the communication from the servlet to the client.</a:t>
            </a:r>
          </a:p>
        </p:txBody>
      </p:sp>
      <p:pic>
        <p:nvPicPr>
          <p:cNvPr id="7782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8950" y="3190875"/>
            <a:ext cx="6762750"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checkerboard(across)">
                                      <p:cBhvr>
                                        <p:cTn id="7" dur="500"/>
                                        <p:tgtEl>
                                          <p:spTgt spid="1945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9459">
                                            <p:txEl>
                                              <p:pRg st="3" end="3"/>
                                            </p:txEl>
                                          </p:spTgt>
                                        </p:tgtEl>
                                        <p:attrNameLst>
                                          <p:attrName>style.visibility</p:attrName>
                                        </p:attrNameLst>
                                      </p:cBhvr>
                                      <p:to>
                                        <p:strVal val="visible"/>
                                      </p:to>
                                    </p:set>
                                    <p:animEffect transition="in" filter="checkerboard(across)">
                                      <p:cBhvr>
                                        <p:cTn id="10" dur="500"/>
                                        <p:tgtEl>
                                          <p:spTgt spid="19459">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animEffect transition="in" filter="checkerboard(across)">
                                      <p:cBhvr>
                                        <p:cTn id="13"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1328738" y="44450"/>
            <a:ext cx="7815262" cy="971550"/>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The Servlet Model</a:t>
            </a:r>
            <a:r>
              <a:rPr lang="en-US" altLang="en-US" sz="4000">
                <a:latin typeface="Times New Roman" panose="02020603050405020304" pitchFamily="18" charset="0"/>
                <a:cs typeface="Times New Roman" panose="02020603050405020304" pitchFamily="18" charset="0"/>
              </a:rPr>
              <a:t> </a:t>
            </a:r>
            <a:br>
              <a:rPr lang="en-US" altLang="en-US" sz="4000">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GenericServlet class</a:t>
            </a:r>
          </a:p>
        </p:txBody>
      </p:sp>
      <p:sp>
        <p:nvSpPr>
          <p:cNvPr id="90115" name="Rectangle 3"/>
          <p:cNvSpPr>
            <a:spLocks noGrp="1"/>
          </p:cNvSpPr>
          <p:nvPr>
            <p:ph type="body" idx="4294967295"/>
          </p:nvPr>
        </p:nvSpPr>
        <p:spPr>
          <a:xfrm>
            <a:off x="0" y="1206500"/>
            <a:ext cx="9144000" cy="1719263"/>
          </a:xfrm>
        </p:spPr>
        <p:txBody>
          <a:bodyPr/>
          <a:lstStyle/>
          <a:p>
            <a:pPr algn="just" eaLnBrk="1" hangingPunct="1">
              <a:lnSpc>
                <a:spcPct val="80000"/>
              </a:lnSpc>
            </a:pPr>
            <a:r>
              <a:rPr lang="en-US" altLang="en-US" sz="2400">
                <a:latin typeface="Times New Roman" panose="02020603050405020304" pitchFamily="18" charset="0"/>
                <a:cs typeface="Times New Roman" panose="02020603050405020304" pitchFamily="18" charset="0"/>
              </a:rPr>
              <a:t>Defines a </a:t>
            </a:r>
            <a:r>
              <a:rPr lang="en-US" altLang="en-US" sz="2400" b="1">
                <a:latin typeface="Times New Roman" panose="02020603050405020304" pitchFamily="18" charset="0"/>
                <a:cs typeface="Times New Roman" panose="02020603050405020304" pitchFamily="18" charset="0"/>
              </a:rPr>
              <a:t>servlet</a:t>
            </a:r>
            <a:r>
              <a:rPr lang="en-US" altLang="en-US" sz="2400">
                <a:latin typeface="Times New Roman" panose="02020603050405020304" pitchFamily="18" charset="0"/>
                <a:cs typeface="Times New Roman" panose="02020603050405020304" pitchFamily="18" charset="0"/>
              </a:rPr>
              <a:t> that </a:t>
            </a:r>
            <a:r>
              <a:rPr lang="en-US" altLang="en-US" sz="2400" b="1">
                <a:latin typeface="Times New Roman" panose="02020603050405020304" pitchFamily="18" charset="0"/>
                <a:cs typeface="Times New Roman" panose="02020603050405020304" pitchFamily="18" charset="0"/>
              </a:rPr>
              <a:t>is not protocol dependent</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Implements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Servlet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ServletConfig</a:t>
            </a:r>
            <a:r>
              <a:rPr lang="en-US" altLang="en-US" sz="2400">
                <a:latin typeface="Times New Roman" panose="02020603050405020304" pitchFamily="18" charset="0"/>
                <a:cs typeface="Times New Roman" panose="02020603050405020304" pitchFamily="18" charset="0"/>
              </a:rPr>
              <a:t>, and the j</a:t>
            </a:r>
            <a:r>
              <a:rPr lang="en-US" altLang="en-US" sz="2400" b="1">
                <a:latin typeface="Times New Roman" panose="02020603050405020304" pitchFamily="18" charset="0"/>
                <a:cs typeface="Times New Roman" panose="02020603050405020304" pitchFamily="18" charset="0"/>
              </a:rPr>
              <a:t>ava.io.Serializable</a:t>
            </a:r>
            <a:r>
              <a:rPr lang="en-US" altLang="en-US" sz="2400">
                <a:latin typeface="Times New Roman" panose="02020603050405020304" pitchFamily="18" charset="0"/>
                <a:cs typeface="Times New Roman" panose="02020603050405020304" pitchFamily="18" charset="0"/>
              </a:rPr>
              <a:t> interfaces</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Retrieves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configuration information </a:t>
            </a:r>
            <a:r>
              <a:rPr lang="en-US" altLang="en-US" sz="2400">
                <a:latin typeface="Times New Roman" panose="02020603050405020304" pitchFamily="18" charset="0"/>
                <a:cs typeface="Times New Roman" panose="02020603050405020304" pitchFamily="18" charset="0"/>
              </a:rPr>
              <a:t>by implementing the ServletObject</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Some methods</a:t>
            </a:r>
          </a:p>
        </p:txBody>
      </p:sp>
      <p:graphicFrame>
        <p:nvGraphicFramePr>
          <p:cNvPr id="47140" name="Group 36"/>
          <p:cNvGraphicFramePr>
            <a:graphicFrameLocks noGrp="1"/>
          </p:cNvGraphicFramePr>
          <p:nvPr/>
        </p:nvGraphicFramePr>
        <p:xfrm>
          <a:off x="412750" y="3470275"/>
          <a:ext cx="8731250" cy="2743200"/>
        </p:xfrm>
        <a:graphic>
          <a:graphicData uri="http://schemas.openxmlformats.org/drawingml/2006/table">
            <a:tbl>
              <a:tblPr/>
              <a:tblGrid>
                <a:gridCol w="210185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180975">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0480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init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void init() throws </a:t>
                      </a:r>
                      <a:r>
                        <a:rPr kumimoji="0" lang="en-US" sz="2000" b="1" i="0" u="none" strike="noStrike" cap="none" normalizeH="0" baseline="0" err="1">
                          <a:ln>
                            <a:noFill/>
                          </a:ln>
                          <a:solidFill>
                            <a:srgbClr val="FF3300"/>
                          </a:solidFill>
                          <a:effectLst/>
                          <a:latin typeface="Times New Roman" pitchFamily="18" charset="0"/>
                          <a:cs typeface="Times New Roman" pitchFamily="18" charset="0"/>
                        </a:rPr>
                        <a:t>ServletException</a:t>
                      </a:r>
                      <a:endParaRPr kumimoji="0" lang="en-US" sz="2000" b="1" i="0" u="none" strike="noStrike" cap="none" normalizeH="0" baseline="0">
                        <a:ln>
                          <a:noFill/>
                        </a:ln>
                        <a:solidFill>
                          <a:srgbClr val="FF3300"/>
                        </a:solidFill>
                        <a:effectLst/>
                        <a:latin typeface="Times New Roman" pitchFamily="18" charset="0"/>
                        <a:cs typeface="Times New Roman" pitchFamily="18" charset="0"/>
                      </a:endParaRP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Initializes the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servlet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service</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abstract void service(ServletRequest req, ServletResponse res) throws ServletException, IOException</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Called by the container to respond to a servlet request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destroy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void destroy():</a:t>
                      </a:r>
                      <a:r>
                        <a:rPr kumimoji="0" lang="en-US" sz="2000" b="1" i="0" u="none" strike="noStrike" cap="none" normalizeH="0" baseline="0">
                          <a:ln>
                            <a:noFill/>
                          </a:ln>
                          <a:solidFill>
                            <a:schemeClr val="tx1"/>
                          </a:solidFill>
                          <a:effectLst/>
                          <a:latin typeface="Times New Roman" pitchFamily="18" charset="0"/>
                          <a:cs typeface="Times New Roman" pitchFamily="18" charset="0"/>
                        </a:rPr>
                        <a:t> </a:t>
                      </a:r>
                      <a:r>
                        <a:rPr kumimoji="0" lang="en-US" sz="2000" b="0" i="0" u="none" strike="noStrike" cap="none" normalizeH="0" baseline="0">
                          <a:ln>
                            <a:noFill/>
                          </a:ln>
                          <a:solidFill>
                            <a:schemeClr val="tx1"/>
                          </a:solidFill>
                          <a:effectLst/>
                          <a:latin typeface="Times New Roman" pitchFamily="18" charset="0"/>
                          <a:cs typeface="Times New Roman" pitchFamily="18" charset="0"/>
                        </a:rPr>
                        <a:t>cleaning the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servlet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1"/>
          <p:cNvSpPr>
            <a:spLocks noChangeArrowheads="1"/>
          </p:cNvSpPr>
          <p:nvPr/>
        </p:nvSpPr>
        <p:spPr bwMode="auto">
          <a:xfrm>
            <a:off x="190500" y="3792538"/>
            <a:ext cx="2336800" cy="24860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cs typeface="Arial" panose="020B0604020202020204" pitchFamily="34" charset="0"/>
              </a:rPr>
              <a:t>                   </a:t>
            </a:r>
          </a:p>
          <a:p>
            <a:pPr eaLnBrk="1" hangingPunct="1">
              <a:spcBef>
                <a:spcPct val="0"/>
              </a:spcBef>
              <a:buFontTx/>
              <a:buNone/>
            </a:pPr>
            <a:r>
              <a:rPr lang="en-US" altLang="en-US" sz="2000">
                <a:latin typeface="Times New Roman" panose="02020603050405020304" pitchFamily="18" charset="0"/>
                <a:cs typeface="Arial" panose="020B0604020202020204" pitchFamily="34" charset="0"/>
              </a:rPr>
              <a:t>                   </a:t>
            </a:r>
            <a:r>
              <a:rPr lang="en-US" altLang="en-US" sz="2000" b="1">
                <a:solidFill>
                  <a:srgbClr val="FF0000"/>
                </a:solidFill>
                <a:latin typeface="Times New Roman" panose="02020603050405020304" pitchFamily="18" charset="0"/>
                <a:cs typeface="Arial" panose="020B0604020202020204" pitchFamily="34" charset="0"/>
              </a:rPr>
              <a:t>Servlet</a:t>
            </a:r>
          </a:p>
          <a:p>
            <a:pPr eaLnBrk="1" hangingPunct="1">
              <a:spcBef>
                <a:spcPct val="0"/>
              </a:spcBef>
              <a:buFontTx/>
              <a:buNone/>
            </a:pPr>
            <a:r>
              <a:rPr lang="en-US" altLang="en-US" sz="2000" b="1">
                <a:solidFill>
                  <a:srgbClr val="FF0000"/>
                </a:solidFill>
                <a:latin typeface="Times New Roman" panose="02020603050405020304" pitchFamily="18" charset="0"/>
                <a:cs typeface="Arial" panose="020B0604020202020204" pitchFamily="34" charset="0"/>
              </a:rPr>
              <a:t>                   Life</a:t>
            </a:r>
          </a:p>
          <a:p>
            <a:pPr eaLnBrk="1" hangingPunct="1">
              <a:spcBef>
                <a:spcPct val="0"/>
              </a:spcBef>
              <a:buFontTx/>
              <a:buNone/>
            </a:pPr>
            <a:r>
              <a:rPr lang="en-US" altLang="en-US" sz="2000" b="1">
                <a:solidFill>
                  <a:srgbClr val="FF0000"/>
                </a:solidFill>
                <a:latin typeface="Times New Roman" panose="02020603050405020304" pitchFamily="18" charset="0"/>
                <a:cs typeface="Arial" panose="020B0604020202020204" pitchFamily="34" charset="0"/>
              </a:rPr>
              <a:t>                   Cycle</a:t>
            </a:r>
          </a:p>
          <a:p>
            <a:pPr eaLnBrk="1" hangingPunct="1">
              <a:spcBef>
                <a:spcPct val="0"/>
              </a:spcBef>
              <a:buFontTx/>
              <a:buNone/>
            </a:pPr>
            <a:r>
              <a:rPr lang="en-US" altLang="en-US" sz="2000" b="1">
                <a:solidFill>
                  <a:srgbClr val="FF0000"/>
                </a:solidFill>
                <a:latin typeface="Times New Roman" panose="02020603050405020304" pitchFamily="18" charset="0"/>
                <a:cs typeface="Arial" panose="020B0604020202020204" pitchFamily="34" charset="0"/>
              </a:rPr>
              <a:t>	   defined</a:t>
            </a:r>
          </a:p>
          <a:p>
            <a:pPr eaLnBrk="1" hangingPunct="1">
              <a:spcBef>
                <a:spcPct val="0"/>
              </a:spcBef>
              <a:buFontTx/>
              <a:buNone/>
            </a:pPr>
            <a:r>
              <a:rPr lang="en-US" altLang="en-US" sz="2000" b="1">
                <a:solidFill>
                  <a:srgbClr val="FF0000"/>
                </a:solidFill>
                <a:latin typeface="Times New Roman" panose="02020603050405020304" pitchFamily="18" charset="0"/>
                <a:cs typeface="Arial" panose="020B0604020202020204" pitchFamily="34" charset="0"/>
              </a:rPr>
              <a:t>	   in Generic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140"/>
                                        </p:tgtEl>
                                        <p:attrNameLst>
                                          <p:attrName>style.visibility</p:attrName>
                                        </p:attrNameLst>
                                      </p:cBhvr>
                                      <p:to>
                                        <p:strVal val="visible"/>
                                      </p:to>
                                    </p:set>
                                    <p:animEffect transition="in" filter="checkerboard(across)">
                                      <p:cBhvr>
                                        <p:cTn id="7" dur="500"/>
                                        <p:tgtEl>
                                          <p:spTgt spid="47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 Life Cycle</a:t>
            </a:r>
          </a:p>
        </p:txBody>
      </p:sp>
      <p:grpSp>
        <p:nvGrpSpPr>
          <p:cNvPr id="141315" name="Group 99"/>
          <p:cNvGrpSpPr>
            <a:grpSpLocks/>
          </p:cNvGrpSpPr>
          <p:nvPr/>
        </p:nvGrpSpPr>
        <p:grpSpPr bwMode="auto">
          <a:xfrm>
            <a:off x="901700" y="1193800"/>
            <a:ext cx="7696200" cy="2286000"/>
            <a:chOff x="567" y="8874"/>
            <a:chExt cx="9723" cy="1980"/>
          </a:xfrm>
        </p:grpSpPr>
        <p:sp>
          <p:nvSpPr>
            <p:cNvPr id="141320" name="AutoShape 100"/>
            <p:cNvSpPr>
              <a:spLocks noChangeArrowheads="1"/>
            </p:cNvSpPr>
            <p:nvPr/>
          </p:nvSpPr>
          <p:spPr bwMode="auto">
            <a:xfrm>
              <a:off x="567" y="8874"/>
              <a:ext cx="1440" cy="717"/>
            </a:xfrm>
            <a:prstGeom prst="roundRect">
              <a:avLst>
                <a:gd name="adj" fmla="val 16667"/>
              </a:avLst>
            </a:prstGeom>
            <a:solidFill>
              <a:srgbClr val="FFFFFF"/>
            </a:solidFill>
            <a:ln w="19050">
              <a:solidFill>
                <a:srgbClr val="000000"/>
              </a:solidFill>
              <a:round/>
              <a:headEnd/>
              <a:tailEnd/>
            </a:ln>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000" b="1">
                  <a:latin typeface="Times New Roman" panose="02020603050405020304" pitchFamily="18" charset="0"/>
                  <a:cs typeface="Times New Roman" panose="02020603050405020304" pitchFamily="18" charset="0"/>
                </a:rPr>
                <a:t>Uninstantiated</a:t>
              </a:r>
              <a:endParaRPr lang="en-US" altLang="en-US" sz="1800">
                <a:latin typeface="Times New Roman" panose="02020603050405020304" pitchFamily="18" charset="0"/>
                <a:cs typeface="Times New Roman" panose="02020603050405020304" pitchFamily="18" charset="0"/>
              </a:endParaRPr>
            </a:p>
          </p:txBody>
        </p:sp>
        <p:sp>
          <p:nvSpPr>
            <p:cNvPr id="141321" name="AutoShape 101"/>
            <p:cNvSpPr>
              <a:spLocks noChangeArrowheads="1"/>
            </p:cNvSpPr>
            <p:nvPr/>
          </p:nvSpPr>
          <p:spPr bwMode="auto">
            <a:xfrm>
              <a:off x="7047" y="8874"/>
              <a:ext cx="1440" cy="717"/>
            </a:xfrm>
            <a:prstGeom prst="roundRect">
              <a:avLst>
                <a:gd name="adj" fmla="val 16667"/>
              </a:avLst>
            </a:prstGeom>
            <a:solidFill>
              <a:srgbClr val="FFFFFF"/>
            </a:solidFill>
            <a:ln w="19050">
              <a:solidFill>
                <a:srgbClr val="000000"/>
              </a:solidFill>
              <a:round/>
              <a:headEnd/>
              <a:tailEnd/>
            </a:ln>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000" b="1">
                  <a:latin typeface="Times New Roman" panose="02020603050405020304" pitchFamily="18" charset="0"/>
                  <a:cs typeface="Times New Roman" panose="02020603050405020304" pitchFamily="18" charset="0"/>
                </a:rPr>
                <a:t>meet request</a:t>
              </a:r>
              <a:endParaRPr lang="en-US" altLang="en-US" sz="1800">
                <a:latin typeface="Times New Roman" panose="02020603050405020304" pitchFamily="18" charset="0"/>
                <a:cs typeface="Times New Roman" panose="02020603050405020304" pitchFamily="18" charset="0"/>
              </a:endParaRPr>
            </a:p>
          </p:txBody>
        </p:sp>
        <p:sp>
          <p:nvSpPr>
            <p:cNvPr id="141322" name="AutoShape 102"/>
            <p:cNvSpPr>
              <a:spLocks noChangeArrowheads="1"/>
            </p:cNvSpPr>
            <p:nvPr/>
          </p:nvSpPr>
          <p:spPr bwMode="auto">
            <a:xfrm>
              <a:off x="4887" y="8874"/>
              <a:ext cx="1440" cy="717"/>
            </a:xfrm>
            <a:prstGeom prst="roundRect">
              <a:avLst>
                <a:gd name="adj" fmla="val 16667"/>
              </a:avLst>
            </a:prstGeom>
            <a:solidFill>
              <a:srgbClr val="FFFFFF"/>
            </a:solidFill>
            <a:ln w="19050">
              <a:solidFill>
                <a:srgbClr val="000000"/>
              </a:solidFill>
              <a:round/>
              <a:headEnd/>
              <a:tailEnd/>
            </a:ln>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000" b="1">
                  <a:latin typeface="Times New Roman" panose="02020603050405020304" pitchFamily="18" charset="0"/>
                  <a:cs typeface="Times New Roman" panose="02020603050405020304" pitchFamily="18" charset="0"/>
                </a:rPr>
                <a:t>Initialization</a:t>
              </a:r>
              <a:endParaRPr lang="en-US" altLang="en-US" sz="1800">
                <a:latin typeface="Times New Roman" panose="02020603050405020304" pitchFamily="18" charset="0"/>
                <a:cs typeface="Times New Roman" panose="02020603050405020304" pitchFamily="18" charset="0"/>
              </a:endParaRPr>
            </a:p>
          </p:txBody>
        </p:sp>
        <p:sp>
          <p:nvSpPr>
            <p:cNvPr id="141323" name="AutoShape 103"/>
            <p:cNvSpPr>
              <a:spLocks noChangeArrowheads="1"/>
            </p:cNvSpPr>
            <p:nvPr/>
          </p:nvSpPr>
          <p:spPr bwMode="auto">
            <a:xfrm>
              <a:off x="2727" y="8874"/>
              <a:ext cx="1440" cy="717"/>
            </a:xfrm>
            <a:prstGeom prst="roundRect">
              <a:avLst>
                <a:gd name="adj" fmla="val 16667"/>
              </a:avLst>
            </a:prstGeom>
            <a:solidFill>
              <a:srgbClr val="FFFFFF"/>
            </a:solidFill>
            <a:ln w="19050">
              <a:solidFill>
                <a:srgbClr val="000000"/>
              </a:solidFill>
              <a:round/>
              <a:headEnd/>
              <a:tailEnd/>
            </a:ln>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000" b="1">
                  <a:latin typeface="Times New Roman" panose="02020603050405020304" pitchFamily="18" charset="0"/>
                  <a:cs typeface="Times New Roman" panose="02020603050405020304" pitchFamily="18" charset="0"/>
                </a:rPr>
                <a:t>Instantiation</a:t>
              </a:r>
              <a:endParaRPr lang="en-US" altLang="en-US" sz="1800">
                <a:latin typeface="Times New Roman" panose="02020603050405020304" pitchFamily="18" charset="0"/>
                <a:cs typeface="Times New Roman" panose="02020603050405020304" pitchFamily="18" charset="0"/>
              </a:endParaRPr>
            </a:p>
          </p:txBody>
        </p:sp>
        <p:sp>
          <p:nvSpPr>
            <p:cNvPr id="141324" name="AutoShape 104"/>
            <p:cNvSpPr>
              <a:spLocks noChangeArrowheads="1"/>
            </p:cNvSpPr>
            <p:nvPr/>
          </p:nvSpPr>
          <p:spPr bwMode="auto">
            <a:xfrm>
              <a:off x="7047" y="10137"/>
              <a:ext cx="1440" cy="717"/>
            </a:xfrm>
            <a:prstGeom prst="roundRect">
              <a:avLst>
                <a:gd name="adj" fmla="val 16667"/>
              </a:avLst>
            </a:prstGeom>
            <a:solidFill>
              <a:srgbClr val="FFFFFF"/>
            </a:solidFill>
            <a:ln w="19050">
              <a:solidFill>
                <a:srgbClr val="000000"/>
              </a:solidFill>
              <a:round/>
              <a:headEnd/>
              <a:tailEnd/>
            </a:ln>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000" b="1">
                  <a:latin typeface="Times New Roman" panose="02020603050405020304" pitchFamily="18" charset="0"/>
                  <a:cs typeface="Times New Roman" panose="02020603050405020304" pitchFamily="18" charset="0"/>
                </a:rPr>
                <a:t>destroy</a:t>
              </a:r>
              <a:endParaRPr lang="en-US" altLang="en-US" sz="1800">
                <a:latin typeface="Times New Roman" panose="02020603050405020304" pitchFamily="18" charset="0"/>
                <a:cs typeface="Times New Roman" panose="02020603050405020304" pitchFamily="18" charset="0"/>
              </a:endParaRPr>
            </a:p>
          </p:txBody>
        </p:sp>
        <p:sp>
          <p:nvSpPr>
            <p:cNvPr id="141325" name="AutoShape 105"/>
            <p:cNvSpPr>
              <a:spLocks noChangeArrowheads="1"/>
            </p:cNvSpPr>
            <p:nvPr/>
          </p:nvSpPr>
          <p:spPr bwMode="auto">
            <a:xfrm>
              <a:off x="4887" y="10137"/>
              <a:ext cx="1440" cy="717"/>
            </a:xfrm>
            <a:prstGeom prst="roundRect">
              <a:avLst>
                <a:gd name="adj" fmla="val 16667"/>
              </a:avLst>
            </a:prstGeom>
            <a:solidFill>
              <a:srgbClr val="FFFFFF"/>
            </a:solidFill>
            <a:ln w="19050">
              <a:solidFill>
                <a:srgbClr val="000000"/>
              </a:solidFill>
              <a:round/>
              <a:headEnd/>
              <a:tailEnd/>
            </a:ln>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000" b="1">
                  <a:latin typeface="Times New Roman" panose="02020603050405020304" pitchFamily="18" charset="0"/>
                  <a:cs typeface="Times New Roman" panose="02020603050405020304" pitchFamily="18" charset="0"/>
                </a:rPr>
                <a:t>Unload</a:t>
              </a:r>
            </a:p>
            <a:p>
              <a:pPr algn="ctr">
                <a:spcBef>
                  <a:spcPct val="0"/>
                </a:spcBef>
                <a:buFontTx/>
                <a:buNone/>
              </a:pPr>
              <a:r>
                <a:rPr lang="en-US" altLang="en-US" sz="1000" b="1">
                  <a:latin typeface="Times New Roman" panose="02020603050405020304" pitchFamily="18" charset="0"/>
                  <a:cs typeface="Times New Roman" panose="02020603050405020304" pitchFamily="18" charset="0"/>
                </a:rPr>
                <a:t>Unavailable</a:t>
              </a:r>
              <a:endParaRPr lang="en-US" altLang="en-US" sz="1800">
                <a:latin typeface="Times New Roman" panose="02020603050405020304" pitchFamily="18" charset="0"/>
                <a:cs typeface="Times New Roman" panose="02020603050405020304" pitchFamily="18" charset="0"/>
              </a:endParaRPr>
            </a:p>
          </p:txBody>
        </p:sp>
        <p:sp>
          <p:nvSpPr>
            <p:cNvPr id="141326" name="Line 106"/>
            <p:cNvSpPr>
              <a:spLocks noChangeShapeType="1"/>
            </p:cNvSpPr>
            <p:nvPr/>
          </p:nvSpPr>
          <p:spPr bwMode="auto">
            <a:xfrm>
              <a:off x="4167" y="9234"/>
              <a:ext cx="72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327" name="Rectangle 107"/>
            <p:cNvSpPr>
              <a:spLocks noChangeArrowheads="1"/>
            </p:cNvSpPr>
            <p:nvPr/>
          </p:nvSpPr>
          <p:spPr bwMode="auto">
            <a:xfrm>
              <a:off x="4170" y="9189"/>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b="1">
                  <a:latin typeface="Times New Roman" panose="02020603050405020304" pitchFamily="18" charset="0"/>
                  <a:cs typeface="Times New Roman" panose="02020603050405020304" pitchFamily="18" charset="0"/>
                </a:rPr>
                <a:t>success</a:t>
              </a:r>
              <a:endParaRPr lang="en-US" altLang="en-US" sz="1800">
                <a:latin typeface="Times New Roman" panose="02020603050405020304" pitchFamily="18" charset="0"/>
                <a:cs typeface="Times New Roman" panose="02020603050405020304" pitchFamily="18" charset="0"/>
              </a:endParaRPr>
            </a:p>
          </p:txBody>
        </p:sp>
        <p:sp>
          <p:nvSpPr>
            <p:cNvPr id="141328" name="Line 108"/>
            <p:cNvSpPr>
              <a:spLocks noChangeShapeType="1"/>
            </p:cNvSpPr>
            <p:nvPr/>
          </p:nvSpPr>
          <p:spPr bwMode="auto">
            <a:xfrm>
              <a:off x="6315" y="9240"/>
              <a:ext cx="72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329" name="Rectangle 109"/>
            <p:cNvSpPr>
              <a:spLocks noChangeArrowheads="1"/>
            </p:cNvSpPr>
            <p:nvPr/>
          </p:nvSpPr>
          <p:spPr bwMode="auto">
            <a:xfrm>
              <a:off x="6318" y="9189"/>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b="1">
                  <a:latin typeface="Times New Roman" panose="02020603050405020304" pitchFamily="18" charset="0"/>
                  <a:cs typeface="Times New Roman" panose="02020603050405020304" pitchFamily="18" charset="0"/>
                </a:rPr>
                <a:t>success</a:t>
              </a:r>
              <a:endParaRPr lang="en-US" altLang="en-US" sz="1800">
                <a:latin typeface="Times New Roman" panose="02020603050405020304" pitchFamily="18" charset="0"/>
                <a:cs typeface="Times New Roman" panose="02020603050405020304" pitchFamily="18" charset="0"/>
              </a:endParaRPr>
            </a:p>
          </p:txBody>
        </p:sp>
        <p:sp>
          <p:nvSpPr>
            <p:cNvPr id="141330" name="Line 110"/>
            <p:cNvSpPr>
              <a:spLocks noChangeShapeType="1"/>
            </p:cNvSpPr>
            <p:nvPr/>
          </p:nvSpPr>
          <p:spPr bwMode="auto">
            <a:xfrm>
              <a:off x="2007" y="9234"/>
              <a:ext cx="72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331" name="Line 111"/>
            <p:cNvSpPr>
              <a:spLocks noChangeShapeType="1"/>
            </p:cNvSpPr>
            <p:nvPr/>
          </p:nvSpPr>
          <p:spPr bwMode="auto">
            <a:xfrm>
              <a:off x="6327" y="10494"/>
              <a:ext cx="72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1332" name="Line 112"/>
            <p:cNvSpPr>
              <a:spLocks noChangeShapeType="1"/>
            </p:cNvSpPr>
            <p:nvPr/>
          </p:nvSpPr>
          <p:spPr bwMode="auto">
            <a:xfrm>
              <a:off x="7767" y="9594"/>
              <a:ext cx="0" cy="5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333" name="Freeform 113"/>
            <p:cNvSpPr>
              <a:spLocks/>
            </p:cNvSpPr>
            <p:nvPr/>
          </p:nvSpPr>
          <p:spPr bwMode="auto">
            <a:xfrm>
              <a:off x="3420" y="9600"/>
              <a:ext cx="1455" cy="894"/>
            </a:xfrm>
            <a:custGeom>
              <a:avLst/>
              <a:gdLst>
                <a:gd name="T0" fmla="*/ 0 w 1455"/>
                <a:gd name="T1" fmla="*/ 0 h 660"/>
                <a:gd name="T2" fmla="*/ 0 w 1455"/>
                <a:gd name="T3" fmla="*/ 10879423 h 660"/>
                <a:gd name="T4" fmla="*/ 1455 w 1455"/>
                <a:gd name="T5" fmla="*/ 10879423 h 660"/>
                <a:gd name="T6" fmla="*/ 0 60000 65536"/>
                <a:gd name="T7" fmla="*/ 0 60000 65536"/>
                <a:gd name="T8" fmla="*/ 0 60000 65536"/>
                <a:gd name="T9" fmla="*/ 0 w 1455"/>
                <a:gd name="T10" fmla="*/ 0 h 660"/>
                <a:gd name="T11" fmla="*/ 1455 w 1455"/>
                <a:gd name="T12" fmla="*/ 660 h 660"/>
              </a:gdLst>
              <a:ahLst/>
              <a:cxnLst>
                <a:cxn ang="T6">
                  <a:pos x="T0" y="T1"/>
                </a:cxn>
                <a:cxn ang="T7">
                  <a:pos x="T2" y="T3"/>
                </a:cxn>
                <a:cxn ang="T8">
                  <a:pos x="T4" y="T5"/>
                </a:cxn>
              </a:cxnLst>
              <a:rect l="T9" t="T10" r="T11" b="T12"/>
              <a:pathLst>
                <a:path w="1455" h="660">
                  <a:moveTo>
                    <a:pt x="0" y="0"/>
                  </a:moveTo>
                  <a:lnTo>
                    <a:pt x="0" y="660"/>
                  </a:lnTo>
                  <a:lnTo>
                    <a:pt x="1455" y="66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34" name="Line 114"/>
            <p:cNvSpPr>
              <a:spLocks noChangeShapeType="1"/>
            </p:cNvSpPr>
            <p:nvPr/>
          </p:nvSpPr>
          <p:spPr bwMode="auto">
            <a:xfrm>
              <a:off x="5607" y="9594"/>
              <a:ext cx="0" cy="5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335" name="Rectangle 115"/>
            <p:cNvSpPr>
              <a:spLocks noChangeArrowheads="1"/>
            </p:cNvSpPr>
            <p:nvPr/>
          </p:nvSpPr>
          <p:spPr bwMode="auto">
            <a:xfrm>
              <a:off x="3708" y="10179"/>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b="1">
                  <a:latin typeface="Times New Roman" panose="02020603050405020304" pitchFamily="18" charset="0"/>
                  <a:cs typeface="Times New Roman" panose="02020603050405020304" pitchFamily="18" charset="0"/>
                </a:rPr>
                <a:t>failure</a:t>
              </a:r>
              <a:endParaRPr lang="en-US" altLang="en-US" sz="1800">
                <a:latin typeface="Times New Roman" panose="02020603050405020304" pitchFamily="18" charset="0"/>
                <a:cs typeface="Times New Roman" panose="02020603050405020304" pitchFamily="18" charset="0"/>
              </a:endParaRPr>
            </a:p>
          </p:txBody>
        </p:sp>
        <p:sp>
          <p:nvSpPr>
            <p:cNvPr id="141336" name="Rectangle 116"/>
            <p:cNvSpPr>
              <a:spLocks noChangeArrowheads="1"/>
            </p:cNvSpPr>
            <p:nvPr/>
          </p:nvSpPr>
          <p:spPr bwMode="auto">
            <a:xfrm>
              <a:off x="5547" y="9684"/>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b="1">
                  <a:latin typeface="Times New Roman" panose="02020603050405020304" pitchFamily="18" charset="0"/>
                  <a:cs typeface="Times New Roman" panose="02020603050405020304" pitchFamily="18" charset="0"/>
                </a:rPr>
                <a:t>failure</a:t>
              </a:r>
              <a:endParaRPr lang="en-US" altLang="en-US" sz="1800">
                <a:latin typeface="Times New Roman" panose="02020603050405020304" pitchFamily="18" charset="0"/>
                <a:cs typeface="Times New Roman" panose="02020603050405020304" pitchFamily="18" charset="0"/>
              </a:endParaRPr>
            </a:p>
          </p:txBody>
        </p:sp>
        <p:sp>
          <p:nvSpPr>
            <p:cNvPr id="141337" name="Arc 117"/>
            <p:cNvSpPr>
              <a:spLocks/>
            </p:cNvSpPr>
            <p:nvPr/>
          </p:nvSpPr>
          <p:spPr bwMode="auto">
            <a:xfrm>
              <a:off x="8479" y="8926"/>
              <a:ext cx="631" cy="642"/>
            </a:xfrm>
            <a:custGeom>
              <a:avLst/>
              <a:gdLst>
                <a:gd name="T0" fmla="*/ 0 w 42449"/>
                <a:gd name="T1" fmla="*/ 0 h 43200"/>
                <a:gd name="T2" fmla="*/ 0 w 42449"/>
                <a:gd name="T3" fmla="*/ 0 h 43200"/>
                <a:gd name="T4" fmla="*/ 0 w 42449"/>
                <a:gd name="T5" fmla="*/ 0 h 43200"/>
                <a:gd name="T6" fmla="*/ 0 60000 65536"/>
                <a:gd name="T7" fmla="*/ 0 60000 65536"/>
                <a:gd name="T8" fmla="*/ 0 60000 65536"/>
                <a:gd name="T9" fmla="*/ 0 w 42449"/>
                <a:gd name="T10" fmla="*/ 0 h 43200"/>
                <a:gd name="T11" fmla="*/ 42449 w 42449"/>
                <a:gd name="T12" fmla="*/ 43200 h 43200"/>
              </a:gdLst>
              <a:ahLst/>
              <a:cxnLst>
                <a:cxn ang="T6">
                  <a:pos x="T0" y="T1"/>
                </a:cxn>
                <a:cxn ang="T7">
                  <a:pos x="T2" y="T3"/>
                </a:cxn>
                <a:cxn ang="T8">
                  <a:pos x="T4" y="T5"/>
                </a:cxn>
              </a:cxnLst>
              <a:rect l="T9" t="T10" r="T11" b="T12"/>
              <a:pathLst>
                <a:path w="42449" h="43200" fill="none" extrusionOk="0">
                  <a:moveTo>
                    <a:pt x="770" y="13637"/>
                  </a:moveTo>
                  <a:cubicBezTo>
                    <a:pt x="4034" y="5405"/>
                    <a:pt x="11993" y="-1"/>
                    <a:pt x="20849" y="0"/>
                  </a:cubicBezTo>
                  <a:cubicBezTo>
                    <a:pt x="32778" y="0"/>
                    <a:pt x="42449" y="9670"/>
                    <a:pt x="42449" y="21600"/>
                  </a:cubicBezTo>
                  <a:cubicBezTo>
                    <a:pt x="42449" y="33529"/>
                    <a:pt x="32778" y="43200"/>
                    <a:pt x="20849" y="43200"/>
                  </a:cubicBezTo>
                  <a:cubicBezTo>
                    <a:pt x="11093" y="43200"/>
                    <a:pt x="2549" y="36661"/>
                    <a:pt x="-1" y="27245"/>
                  </a:cubicBezTo>
                </a:path>
                <a:path w="42449" h="43200" stroke="0" extrusionOk="0">
                  <a:moveTo>
                    <a:pt x="770" y="13637"/>
                  </a:moveTo>
                  <a:cubicBezTo>
                    <a:pt x="4034" y="5405"/>
                    <a:pt x="11993" y="-1"/>
                    <a:pt x="20849" y="0"/>
                  </a:cubicBezTo>
                  <a:cubicBezTo>
                    <a:pt x="32778" y="0"/>
                    <a:pt x="42449" y="9670"/>
                    <a:pt x="42449" y="21600"/>
                  </a:cubicBezTo>
                  <a:cubicBezTo>
                    <a:pt x="42449" y="33529"/>
                    <a:pt x="32778" y="43200"/>
                    <a:pt x="20849" y="43200"/>
                  </a:cubicBezTo>
                  <a:cubicBezTo>
                    <a:pt x="11093" y="43200"/>
                    <a:pt x="2549" y="36661"/>
                    <a:pt x="-1" y="27245"/>
                  </a:cubicBezTo>
                  <a:lnTo>
                    <a:pt x="20849" y="21600"/>
                  </a:lnTo>
                  <a:lnTo>
                    <a:pt x="770" y="13637"/>
                  </a:lnTo>
                  <a:close/>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38" name="Rectangle 118"/>
            <p:cNvSpPr>
              <a:spLocks noChangeArrowheads="1"/>
            </p:cNvSpPr>
            <p:nvPr/>
          </p:nvSpPr>
          <p:spPr bwMode="auto">
            <a:xfrm>
              <a:off x="7821" y="9660"/>
              <a:ext cx="199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b="1">
                  <a:latin typeface="Times New Roman" panose="02020603050405020304" pitchFamily="18" charset="0"/>
                  <a:cs typeface="Times New Roman" panose="02020603050405020304" pitchFamily="18" charset="0"/>
                </a:rPr>
                <a:t>Detroy received request and using thread</a:t>
              </a:r>
              <a:endParaRPr lang="en-US" altLang="en-US" sz="1800">
                <a:latin typeface="Times New Roman" panose="02020603050405020304" pitchFamily="18" charset="0"/>
                <a:cs typeface="Times New Roman" panose="02020603050405020304" pitchFamily="18" charset="0"/>
              </a:endParaRPr>
            </a:p>
          </p:txBody>
        </p:sp>
        <p:sp>
          <p:nvSpPr>
            <p:cNvPr id="141339" name="Rectangle 119"/>
            <p:cNvSpPr>
              <a:spLocks noChangeArrowheads="1"/>
            </p:cNvSpPr>
            <p:nvPr/>
          </p:nvSpPr>
          <p:spPr bwMode="auto">
            <a:xfrm>
              <a:off x="9162" y="8997"/>
              <a:ext cx="112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800" b="1">
                  <a:latin typeface="Times New Roman" panose="02020603050405020304" pitchFamily="18" charset="0"/>
                  <a:cs typeface="Times New Roman" panose="02020603050405020304" pitchFamily="18" charset="0"/>
                </a:rPr>
                <a:t>Meet multi request</a:t>
              </a:r>
              <a:endParaRPr lang="en-US" altLang="en-US" sz="1800">
                <a:latin typeface="Times New Roman" panose="02020603050405020304" pitchFamily="18" charset="0"/>
                <a:cs typeface="Times New Roman" panose="02020603050405020304" pitchFamily="18" charset="0"/>
              </a:endParaRPr>
            </a:p>
          </p:txBody>
        </p:sp>
      </p:grpSp>
      <p:sp>
        <p:nvSpPr>
          <p:cNvPr id="141316" name="Rectangle 120"/>
          <p:cNvSpPr>
            <a:spLocks noChangeArrowheads="1"/>
          </p:cNvSpPr>
          <p:nvPr/>
        </p:nvSpPr>
        <p:spPr bwMode="auto">
          <a:xfrm>
            <a:off x="4471988" y="1533525"/>
            <a:ext cx="838200" cy="304800"/>
          </a:xfrm>
          <a:prstGeom prst="rect">
            <a:avLst/>
          </a:prstGeom>
          <a:solidFill>
            <a:srgbClr val="FF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cs typeface="Times New Roman" panose="02020603050405020304" pitchFamily="18" charset="0"/>
              </a:rPr>
              <a:t>init()</a:t>
            </a:r>
          </a:p>
        </p:txBody>
      </p:sp>
      <p:sp>
        <p:nvSpPr>
          <p:cNvPr id="141317" name="Rectangle 121"/>
          <p:cNvSpPr>
            <a:spLocks noChangeArrowheads="1"/>
          </p:cNvSpPr>
          <p:nvPr/>
        </p:nvSpPr>
        <p:spPr bwMode="auto">
          <a:xfrm>
            <a:off x="6148388" y="1609725"/>
            <a:ext cx="914400" cy="304800"/>
          </a:xfrm>
          <a:prstGeom prst="rect">
            <a:avLst/>
          </a:prstGeom>
          <a:solidFill>
            <a:srgbClr val="FF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cs typeface="Times New Roman" panose="02020603050405020304" pitchFamily="18" charset="0"/>
              </a:rPr>
              <a:t>service()</a:t>
            </a:r>
          </a:p>
        </p:txBody>
      </p:sp>
      <p:sp>
        <p:nvSpPr>
          <p:cNvPr id="141318" name="Rectangle 122"/>
          <p:cNvSpPr>
            <a:spLocks noChangeArrowheads="1"/>
          </p:cNvSpPr>
          <p:nvPr/>
        </p:nvSpPr>
        <p:spPr bwMode="auto">
          <a:xfrm>
            <a:off x="6148388" y="3057525"/>
            <a:ext cx="914400" cy="304800"/>
          </a:xfrm>
          <a:prstGeom prst="rect">
            <a:avLst/>
          </a:prstGeom>
          <a:solidFill>
            <a:srgbClr val="FF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cs typeface="Times New Roman" panose="02020603050405020304" pitchFamily="18" charset="0"/>
              </a:rPr>
              <a:t>destroy()</a:t>
            </a:r>
          </a:p>
        </p:txBody>
      </p:sp>
      <p:sp>
        <p:nvSpPr>
          <p:cNvPr id="62587" name="Text Box 14"/>
          <p:cNvSpPr txBox="1">
            <a:spLocks noChangeArrowheads="1"/>
          </p:cNvSpPr>
          <p:nvPr/>
        </p:nvSpPr>
        <p:spPr bwMode="auto">
          <a:xfrm>
            <a:off x="754063" y="4000500"/>
            <a:ext cx="7899400" cy="2143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85738" indent="-1857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400" b="1">
                <a:latin typeface="Times New Roman" panose="02020603050405020304" pitchFamily="18" charset="0"/>
                <a:cs typeface="Arial" panose="020B0604020202020204" pitchFamily="34" charset="0"/>
              </a:rPr>
              <a:t>The life cycle is defined by</a:t>
            </a:r>
          </a:p>
          <a:p>
            <a:pPr algn="just" eaLnBrk="1" hangingPunct="1">
              <a:spcBef>
                <a:spcPct val="50000"/>
              </a:spcBef>
              <a:buFontTx/>
              <a:buChar char="•"/>
            </a:pPr>
            <a:r>
              <a:rPr lang="en-US" altLang="en-US" sz="2000" b="1">
                <a:latin typeface="Times New Roman" panose="02020603050405020304" pitchFamily="18" charset="0"/>
                <a:cs typeface="Arial" panose="020B0604020202020204" pitchFamily="34" charset="0"/>
              </a:rPr>
              <a:t>init() </a:t>
            </a:r>
            <a:r>
              <a:rPr lang="en-US" altLang="en-US" sz="2000">
                <a:latin typeface="Times New Roman" panose="02020603050405020304" pitchFamily="18" charset="0"/>
                <a:cs typeface="Arial" panose="020B0604020202020204" pitchFamily="34" charset="0"/>
              </a:rPr>
              <a:t>– called only one by the server in the first request</a:t>
            </a:r>
          </a:p>
          <a:p>
            <a:pPr algn="just" eaLnBrk="1" hangingPunct="1">
              <a:spcBef>
                <a:spcPct val="50000"/>
              </a:spcBef>
              <a:buFontTx/>
              <a:buChar char="•"/>
            </a:pPr>
            <a:r>
              <a:rPr lang="en-US" altLang="en-US" sz="2000" b="1">
                <a:latin typeface="Times New Roman" panose="02020603050405020304" pitchFamily="18" charset="0"/>
                <a:cs typeface="Arial" panose="020B0604020202020204" pitchFamily="34" charset="0"/>
              </a:rPr>
              <a:t>service() </a:t>
            </a:r>
            <a:r>
              <a:rPr lang="en-US" altLang="en-US" sz="2000">
                <a:latin typeface="Times New Roman" panose="02020603050405020304" pitchFamily="18" charset="0"/>
                <a:cs typeface="Arial" panose="020B0604020202020204" pitchFamily="34" charset="0"/>
              </a:rPr>
              <a:t>– process the client’s request, dispatch to doXXX() methods</a:t>
            </a:r>
          </a:p>
          <a:p>
            <a:pPr algn="just" eaLnBrk="1" hangingPunct="1">
              <a:spcBef>
                <a:spcPct val="50000"/>
              </a:spcBef>
              <a:buFontTx/>
              <a:buChar char="•"/>
            </a:pPr>
            <a:r>
              <a:rPr lang="en-US" altLang="en-US" sz="2000" b="1">
                <a:latin typeface="Times New Roman" panose="02020603050405020304" pitchFamily="18" charset="0"/>
                <a:cs typeface="Arial" panose="020B0604020202020204" pitchFamily="34" charset="0"/>
              </a:rPr>
              <a:t>destroy() </a:t>
            </a:r>
            <a:r>
              <a:rPr lang="en-US" altLang="en-US" sz="2000">
                <a:latin typeface="Times New Roman" panose="02020603050405020304" pitchFamily="18" charset="0"/>
                <a:cs typeface="Arial" panose="020B0604020202020204" pitchFamily="34" charset="0"/>
              </a:rPr>
              <a:t>– called after all requests have been processed or a server-specific number of seconds have passed</a:t>
            </a:r>
          </a:p>
        </p:txBody>
      </p:sp>
      <p:sp>
        <p:nvSpPr>
          <p:cNvPr id="2" name="TextBox 1"/>
          <p:cNvSpPr txBox="1"/>
          <p:nvPr/>
        </p:nvSpPr>
        <p:spPr>
          <a:xfrm>
            <a:off x="901700" y="1438427"/>
            <a:ext cx="1046370" cy="523220"/>
          </a:xfrm>
          <a:prstGeom prst="rect">
            <a:avLst/>
          </a:prstGeom>
          <a:noFill/>
        </p:spPr>
        <p:txBody>
          <a:bodyPr wrap="square" rtlCol="0">
            <a:spAutoFit/>
          </a:bodyPr>
          <a:lstStyle/>
          <a:p>
            <a:pPr algn="ctr"/>
            <a:r>
              <a:rPr lang="en-US" sz="1400" b="1">
                <a:solidFill>
                  <a:srgbClr val="FF0000"/>
                </a:solidFill>
                <a:latin typeface="Times New Roman" panose="02020603050405020304" pitchFamily="18" charset="0"/>
                <a:cs typeface="Times New Roman" panose="02020603050405020304" pitchFamily="18" charset="0"/>
              </a:rPr>
              <a:t>1. begin to deploy</a:t>
            </a:r>
          </a:p>
        </p:txBody>
      </p:sp>
      <p:sp>
        <p:nvSpPr>
          <p:cNvPr id="29" name="TextBox 28"/>
          <p:cNvSpPr txBox="1"/>
          <p:nvPr/>
        </p:nvSpPr>
        <p:spPr>
          <a:xfrm>
            <a:off x="2652599" y="1477855"/>
            <a:ext cx="1200289" cy="307777"/>
          </a:xfrm>
          <a:prstGeom prst="rect">
            <a:avLst/>
          </a:prstGeom>
          <a:noFill/>
        </p:spPr>
        <p:txBody>
          <a:bodyPr wrap="square" rtlCol="0">
            <a:spAutoFit/>
          </a:bodyPr>
          <a:lstStyle/>
          <a:p>
            <a:r>
              <a:rPr lang="en-US" sz="1400" b="1">
                <a:solidFill>
                  <a:srgbClr val="FF0000"/>
                </a:solidFill>
                <a:latin typeface="Times New Roman" panose="02020603050405020304" pitchFamily="18" charset="0"/>
                <a:cs typeface="Times New Roman" panose="02020603050405020304" pitchFamily="18" charset="0"/>
              </a:rPr>
              <a:t>2. deploying</a:t>
            </a:r>
          </a:p>
        </p:txBody>
      </p:sp>
      <p:sp>
        <p:nvSpPr>
          <p:cNvPr id="30" name="TextBox 29"/>
          <p:cNvSpPr txBox="1"/>
          <p:nvPr/>
        </p:nvSpPr>
        <p:spPr>
          <a:xfrm>
            <a:off x="3409838" y="2037682"/>
            <a:ext cx="1200289" cy="307777"/>
          </a:xfrm>
          <a:prstGeom prst="rect">
            <a:avLst/>
          </a:prstGeom>
          <a:noFill/>
        </p:spPr>
        <p:txBody>
          <a:bodyPr wrap="square" rtlCol="0">
            <a:spAutoFit/>
          </a:bodyPr>
          <a:lstStyle/>
          <a:p>
            <a:r>
              <a:rPr lang="en-US" sz="1400" b="1">
                <a:solidFill>
                  <a:srgbClr val="FF0000"/>
                </a:solidFill>
                <a:latin typeface="Times New Roman" panose="02020603050405020304" pitchFamily="18" charset="0"/>
                <a:cs typeface="Times New Roman" panose="02020603050405020304" pitchFamily="18" charset="0"/>
              </a:rPr>
              <a:t>3. deployed</a:t>
            </a:r>
          </a:p>
        </p:txBody>
      </p:sp>
      <p:sp>
        <p:nvSpPr>
          <p:cNvPr id="31" name="TextBox 30"/>
          <p:cNvSpPr txBox="1"/>
          <p:nvPr/>
        </p:nvSpPr>
        <p:spPr>
          <a:xfrm>
            <a:off x="4364713" y="1813168"/>
            <a:ext cx="1200289" cy="307777"/>
          </a:xfrm>
          <a:prstGeom prst="rect">
            <a:avLst/>
          </a:prstGeom>
          <a:noFill/>
        </p:spPr>
        <p:txBody>
          <a:bodyPr wrap="square" rtlCol="0">
            <a:spAutoFit/>
          </a:bodyPr>
          <a:lstStyle/>
          <a:p>
            <a:r>
              <a:rPr lang="en-US" sz="1400" b="1">
                <a:solidFill>
                  <a:srgbClr val="FF0000"/>
                </a:solidFill>
                <a:latin typeface="Times New Roman" panose="02020603050405020304" pitchFamily="18" charset="0"/>
                <a:cs typeface="Times New Roman" panose="02020603050405020304" pitchFamily="18" charset="0"/>
              </a:rPr>
              <a:t>4. first </a:t>
            </a:r>
            <a:r>
              <a:rPr lang="en-US" sz="1400" b="1" err="1">
                <a:solidFill>
                  <a:srgbClr val="FF0000"/>
                </a:solidFill>
                <a:latin typeface="Times New Roman" panose="02020603050405020304" pitchFamily="18" charset="0"/>
                <a:cs typeface="Times New Roman" panose="02020603050405020304" pitchFamily="18" charset="0"/>
              </a:rPr>
              <a:t>req</a:t>
            </a:r>
            <a:endParaRPr lang="en-US" sz="1400" b="1">
              <a:solidFill>
                <a:srgbClr val="FF0000"/>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6021418" y="938818"/>
            <a:ext cx="1837121" cy="307777"/>
          </a:xfrm>
          <a:prstGeom prst="rect">
            <a:avLst/>
          </a:prstGeom>
          <a:noFill/>
        </p:spPr>
        <p:txBody>
          <a:bodyPr wrap="square" rtlCol="0">
            <a:spAutoFit/>
          </a:bodyPr>
          <a:lstStyle/>
          <a:p>
            <a:r>
              <a:rPr lang="en-US" sz="1400" b="1">
                <a:solidFill>
                  <a:srgbClr val="FF0000"/>
                </a:solidFill>
                <a:latin typeface="Times New Roman" panose="02020603050405020304" pitchFamily="18" charset="0"/>
                <a:cs typeface="Times New Roman" panose="02020603050405020304" pitchFamily="18" charset="0"/>
              </a:rPr>
              <a:t>5. first to n</a:t>
            </a:r>
            <a:r>
              <a:rPr lang="en-US" sz="1400" b="1" baseline="30000">
                <a:solidFill>
                  <a:srgbClr val="FF0000"/>
                </a:solidFill>
                <a:latin typeface="Times New Roman" panose="02020603050405020304" pitchFamily="18" charset="0"/>
                <a:cs typeface="Times New Roman" panose="02020603050405020304" pitchFamily="18" charset="0"/>
              </a:rPr>
              <a:t>th</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req</a:t>
            </a:r>
            <a:endParaRPr lang="en-US" sz="1400" b="1">
              <a:solidFill>
                <a:srgbClr val="FF000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7150010" y="2608772"/>
            <a:ext cx="1200289" cy="1169551"/>
          </a:xfrm>
          <a:prstGeom prst="rect">
            <a:avLst/>
          </a:prstGeom>
          <a:noFill/>
        </p:spPr>
        <p:txBody>
          <a:bodyPr wrap="square" rtlCol="0">
            <a:spAutoFit/>
          </a:bodyPr>
          <a:lstStyle/>
          <a:p>
            <a:r>
              <a:rPr lang="en-US" sz="1400" b="1">
                <a:solidFill>
                  <a:srgbClr val="FF0000"/>
                </a:solidFill>
                <a:latin typeface="Times New Roman" panose="02020603050405020304" pitchFamily="18" charset="0"/>
                <a:cs typeface="Times New Roman" panose="02020603050405020304" pitchFamily="18" charset="0"/>
              </a:rPr>
              <a:t>6. </a:t>
            </a:r>
            <a:r>
              <a:rPr lang="en-US" sz="1400" b="1" err="1">
                <a:solidFill>
                  <a:srgbClr val="FF0000"/>
                </a:solidFill>
                <a:latin typeface="Times New Roman" panose="02020603050405020304" pitchFamily="18" charset="0"/>
                <a:cs typeface="Times New Roman" panose="02020603050405020304" pitchFamily="18" charset="0"/>
              </a:rPr>
              <a:t>undeploy</a:t>
            </a:r>
            <a:r>
              <a:rPr lang="en-US" sz="1400" b="1">
                <a:solidFill>
                  <a:srgbClr val="FF0000"/>
                </a:solidFill>
                <a:latin typeface="Times New Roman" panose="02020603050405020304" pitchFamily="18" charset="0"/>
                <a:cs typeface="Times New Roman" panose="02020603050405020304" pitchFamily="18" charset="0"/>
              </a:rPr>
              <a:t>, server is crashed, unload servlet</a:t>
            </a:r>
          </a:p>
        </p:txBody>
      </p:sp>
    </p:spTree>
    <p:extLst>
      <p:ext uri="{BB962C8B-B14F-4D97-AF65-F5344CB8AC3E}">
        <p14:creationId xmlns:p14="http://schemas.microsoft.com/office/powerpoint/2010/main" val="217321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62587"/>
                                        </p:tgtEl>
                                        <p:attrNameLst>
                                          <p:attrName>style.visibility</p:attrName>
                                        </p:attrNameLst>
                                      </p:cBhvr>
                                      <p:to>
                                        <p:strVal val="visible"/>
                                      </p:to>
                                    </p:set>
                                    <p:animEffect transition="in" filter="box(in)">
                                      <p:cBhvr>
                                        <p:cTn id="31" dur="500"/>
                                        <p:tgtEl>
                                          <p:spTgt spid="62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87" grpId="0" animBg="1"/>
      <p:bldP spid="2" grpId="0"/>
      <p:bldP spid="29" grpId="0"/>
      <p:bldP spid="30" grpId="0"/>
      <p:bldP spid="31" grpId="0"/>
      <p:bldP spid="32" grpId="0"/>
      <p:bldP spid="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 Life Cycle – Example </a:t>
            </a:r>
          </a:p>
        </p:txBody>
      </p:sp>
      <p:pic>
        <p:nvPicPr>
          <p:cNvPr id="143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011238"/>
            <a:ext cx="7888287"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p:cNvSpPr>
            <a:spLocks noChangeArrowheads="1"/>
          </p:cNvSpPr>
          <p:nvPr/>
        </p:nvSpPr>
        <p:spPr bwMode="auto">
          <a:xfrm>
            <a:off x="1160463" y="2239963"/>
            <a:ext cx="4529137" cy="10604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1846263" y="5683250"/>
            <a:ext cx="2259012" cy="3603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79724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 Life Cycle – Example </a:t>
            </a:r>
          </a:p>
        </p:txBody>
      </p:sp>
      <p:pic>
        <p:nvPicPr>
          <p:cNvPr id="1454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7750"/>
            <a:ext cx="914400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141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613" y="3965575"/>
            <a:ext cx="6837362"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59"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 Life Cycle – Example </a:t>
            </a:r>
          </a:p>
        </p:txBody>
      </p:sp>
      <p:sp>
        <p:nvSpPr>
          <p:cNvPr id="3" name="Rectangle 11"/>
          <p:cNvSpPr>
            <a:spLocks noChangeArrowheads="1"/>
          </p:cNvSpPr>
          <p:nvPr/>
        </p:nvSpPr>
        <p:spPr bwMode="auto">
          <a:xfrm>
            <a:off x="1778000" y="4948238"/>
            <a:ext cx="2259013" cy="1920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1847850" y="5445125"/>
            <a:ext cx="2259013" cy="8350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14746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 y="1093788"/>
            <a:ext cx="356235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8" y="1046163"/>
            <a:ext cx="3970337"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475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4330"/>
                                        </p:tgtEl>
                                        <p:attrNameLst>
                                          <p:attrName>style.visibility</p:attrName>
                                        </p:attrNameLst>
                                      </p:cBhvr>
                                      <p:to>
                                        <p:strVal val="visible"/>
                                      </p:to>
                                    </p:set>
                                    <p:animEffect transition="in" filter="box(in)">
                                      <p:cBhvr>
                                        <p:cTn id="7" dur="500"/>
                                        <p:tgtEl>
                                          <p:spTgt spid="184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4332"/>
                                        </p:tgtEl>
                                        <p:attrNameLst>
                                          <p:attrName>style.visibility</p:attrName>
                                        </p:attrNameLst>
                                      </p:cBhvr>
                                      <p:to>
                                        <p:strVal val="visible"/>
                                      </p:to>
                                    </p:set>
                                    <p:animEffect transition="in" filter="checkerboard(across)">
                                      <p:cBhvr>
                                        <p:cTn id="12" dur="500"/>
                                        <p:tgtEl>
                                          <p:spTgt spid="18433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 Life Cycle – Example </a:t>
            </a:r>
          </a:p>
        </p:txBody>
      </p:sp>
      <p:pic>
        <p:nvPicPr>
          <p:cNvPr id="1495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371" y="1027249"/>
            <a:ext cx="9144000"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p:cNvSpPr>
            <a:spLocks noChangeArrowheads="1"/>
          </p:cNvSpPr>
          <p:nvPr/>
        </p:nvSpPr>
        <p:spPr bwMode="auto">
          <a:xfrm>
            <a:off x="962025" y="3556000"/>
            <a:ext cx="7502525" cy="148748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12743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25" y="3994150"/>
            <a:ext cx="4549775"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5"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 Life Cycle – Example </a:t>
            </a:r>
          </a:p>
        </p:txBody>
      </p:sp>
      <p:sp>
        <p:nvSpPr>
          <p:cNvPr id="2" name="Rectangle 11"/>
          <p:cNvSpPr>
            <a:spLocks noChangeArrowheads="1"/>
          </p:cNvSpPr>
          <p:nvPr/>
        </p:nvSpPr>
        <p:spPr bwMode="auto">
          <a:xfrm>
            <a:off x="2757488" y="4921250"/>
            <a:ext cx="2259012" cy="30003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4" name="Rectangle 11"/>
          <p:cNvSpPr>
            <a:spLocks noChangeArrowheads="1"/>
          </p:cNvSpPr>
          <p:nvPr/>
        </p:nvSpPr>
        <p:spPr bwMode="auto">
          <a:xfrm>
            <a:off x="2803525" y="5627688"/>
            <a:ext cx="2259013" cy="30003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15155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143000"/>
            <a:ext cx="4379912"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1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6379"/>
                                        </p:tgtEl>
                                        <p:attrNameLst>
                                          <p:attrName>style.visibility</p:attrName>
                                        </p:attrNameLst>
                                      </p:cBhvr>
                                      <p:to>
                                        <p:strVal val="visible"/>
                                      </p:to>
                                    </p:set>
                                    <p:animEffect transition="in" filter="box(in)">
                                      <p:cBhvr>
                                        <p:cTn id="7" dur="500"/>
                                        <p:tgtEl>
                                          <p:spTgt spid="18637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par>
                          <p:cTn id="11" fill="hold" nodeType="afterGroup">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5726113"/>
            <a:ext cx="679132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3"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 Life Cycle – Example </a:t>
            </a:r>
          </a:p>
        </p:txBody>
      </p:sp>
      <p:sp>
        <p:nvSpPr>
          <p:cNvPr id="130051" name="Rectangle 3"/>
          <p:cNvSpPr>
            <a:spLocks noChangeArrowheads="1"/>
          </p:cNvSpPr>
          <p:nvPr/>
        </p:nvSpPr>
        <p:spPr bwMode="auto">
          <a:xfrm>
            <a:off x="0" y="860425"/>
            <a:ext cx="9144000"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2400" b="1">
                <a:latin typeface="Times New Roman" panose="02020603050405020304" pitchFamily="18" charset="0"/>
                <a:cs typeface="Times New Roman" panose="02020603050405020304" pitchFamily="18" charset="0"/>
              </a:rPr>
              <a:t>Addition the destroy method (</a:t>
            </a:r>
            <a:r>
              <a:rPr lang="en-US" altLang="en-US" sz="2400">
                <a:latin typeface="Times New Roman" panose="02020603050405020304" pitchFamily="18" charset="0"/>
                <a:cs typeface="Times New Roman" panose="02020603050405020304" pitchFamily="18" charset="0"/>
              </a:rPr>
              <a:t>comment service method</a:t>
            </a:r>
            <a:r>
              <a:rPr lang="en-US" altLang="en-US" sz="2400" b="1">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algn="just" eaLnBrk="1" hangingPunct="1"/>
            <a:r>
              <a:rPr lang="en-US" altLang="en-US" sz="2400" b="1">
                <a:latin typeface="Times New Roman" panose="02020603050405020304" pitchFamily="18" charset="0"/>
                <a:cs typeface="Times New Roman" panose="02020603050405020304" pitchFamily="18" charset="0"/>
              </a:rPr>
              <a:t>Execute project again, then undeploy or clean and Build the current project on Tomcat Server</a:t>
            </a:r>
          </a:p>
        </p:txBody>
      </p:sp>
      <p:pic>
        <p:nvPicPr>
          <p:cNvPr id="15360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138" y="1216025"/>
            <a:ext cx="6340475"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p:cNvSpPr>
            <a:spLocks noChangeArrowheads="1"/>
          </p:cNvSpPr>
          <p:nvPr/>
        </p:nvSpPr>
        <p:spPr bwMode="auto">
          <a:xfrm>
            <a:off x="2608263" y="2654300"/>
            <a:ext cx="3768725" cy="1778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2867025" y="5703888"/>
            <a:ext cx="2259013" cy="2841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8090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5175" y="3951288"/>
            <a:ext cx="3887788"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879850"/>
            <a:ext cx="2924175"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129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0051">
                                            <p:txEl>
                                              <p:pRg st="4" end="4"/>
                                            </p:txEl>
                                          </p:spTgt>
                                        </p:tgtEl>
                                        <p:attrNameLst>
                                          <p:attrName>style.visibility</p:attrName>
                                        </p:attrNameLst>
                                      </p:cBhvr>
                                      <p:to>
                                        <p:strVal val="visible"/>
                                      </p:to>
                                    </p:set>
                                    <p:animEffect transition="in" filter="box(in)">
                                      <p:cBhvr>
                                        <p:cTn id="12" dur="500"/>
                                        <p:tgtEl>
                                          <p:spTgt spid="130051">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80907"/>
                                        </p:tgtEl>
                                        <p:attrNameLst>
                                          <p:attrName>style.visibility</p:attrName>
                                        </p:attrNameLst>
                                      </p:cBhvr>
                                      <p:to>
                                        <p:strVal val="visible"/>
                                      </p:to>
                                    </p:set>
                                    <p:animEffect transition="in" filter="checkerboard(across)">
                                      <p:cBhvr>
                                        <p:cTn id="15" dur="500"/>
                                        <p:tgtEl>
                                          <p:spTgt spid="80907"/>
                                        </p:tgtEl>
                                      </p:cBhvr>
                                    </p:animEffect>
                                  </p:childTnLst>
                                </p:cTn>
                              </p:par>
                            </p:childTnLst>
                          </p:cTn>
                        </p:par>
                        <p:par>
                          <p:cTn id="16" fill="hold" nodeType="afterGroup">
                            <p:stCondLst>
                              <p:cond delay="500"/>
                            </p:stCondLst>
                            <p:childTnLst>
                              <p:par>
                                <p:cTn id="17" presetID="4" presetClass="entr" presetSubtype="16" fill="hold" nodeType="afterEffect">
                                  <p:stCondLst>
                                    <p:cond delay="0"/>
                                  </p:stCondLst>
                                  <p:childTnLst>
                                    <p:set>
                                      <p:cBhvr>
                                        <p:cTn id="18" dur="1" fill="hold">
                                          <p:stCondLst>
                                            <p:cond delay="0"/>
                                          </p:stCondLst>
                                        </p:cTn>
                                        <p:tgtEl>
                                          <p:spTgt spid="80909"/>
                                        </p:tgtEl>
                                        <p:attrNameLst>
                                          <p:attrName>style.visibility</p:attrName>
                                        </p:attrNameLst>
                                      </p:cBhvr>
                                      <p:to>
                                        <p:strVal val="visible"/>
                                      </p:to>
                                    </p:set>
                                    <p:animEffect transition="in" filter="box(in)">
                                      <p:cBhvr>
                                        <p:cTn id="19" dur="500"/>
                                        <p:tgtEl>
                                          <p:spTgt spid="8090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80908"/>
                                        </p:tgtEl>
                                        <p:attrNameLst>
                                          <p:attrName>style.visibility</p:attrName>
                                        </p:attrNameLst>
                                      </p:cBhvr>
                                      <p:to>
                                        <p:strVal val="visible"/>
                                      </p:to>
                                    </p:set>
                                    <p:animEffect transition="in" filter="checkerboard(across)">
                                      <p:cBhvr>
                                        <p:cTn id="24" dur="500"/>
                                        <p:tgtEl>
                                          <p:spTgt spid="80908"/>
                                        </p:tgtEl>
                                      </p:cBhvr>
                                    </p:animEffect>
                                  </p:childTnLst>
                                </p:cTn>
                              </p:par>
                            </p:childTnLst>
                          </p:cTn>
                        </p:par>
                        <p:par>
                          <p:cTn id="25" fill="hold" nodeType="afterGroup">
                            <p:stCondLst>
                              <p:cond delay="500"/>
                            </p:stCondLst>
                            <p:childTnLst>
                              <p:par>
                                <p:cTn id="26" presetID="4" presetClass="entr" presetSubtype="16"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in)">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Interactive Server Model</a:t>
            </a:r>
          </a:p>
        </p:txBody>
      </p:sp>
      <p:pic>
        <p:nvPicPr>
          <p:cNvPr id="1392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1847850"/>
            <a:ext cx="15176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070350" y="1962150"/>
            <a:ext cx="6492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Cube 8"/>
          <p:cNvSpPr/>
          <p:nvPr/>
        </p:nvSpPr>
        <p:spPr>
          <a:xfrm>
            <a:off x="4705350" y="1579563"/>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139270" name="TextBox 11"/>
          <p:cNvSpPr txBox="1">
            <a:spLocks noChangeArrowheads="1"/>
          </p:cNvSpPr>
          <p:nvPr/>
        </p:nvSpPr>
        <p:spPr bwMode="auto">
          <a:xfrm>
            <a:off x="3524250" y="1252538"/>
            <a:ext cx="1766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2. Send request </a:t>
            </a:r>
          </a:p>
        </p:txBody>
      </p:sp>
      <p:sp>
        <p:nvSpPr>
          <p:cNvPr id="13" name="Can 12"/>
          <p:cNvSpPr/>
          <p:nvPr/>
        </p:nvSpPr>
        <p:spPr>
          <a:xfrm>
            <a:off x="7581900" y="4881563"/>
            <a:ext cx="1296988"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cxnSp>
        <p:nvCxnSpPr>
          <p:cNvPr id="139272" name="Straight Arrow Connector 13"/>
          <p:cNvCxnSpPr>
            <a:cxnSpLocks noChangeShapeType="1"/>
          </p:cNvCxnSpPr>
          <p:nvPr/>
        </p:nvCxnSpPr>
        <p:spPr bwMode="auto">
          <a:xfrm>
            <a:off x="7810500" y="2166938"/>
            <a:ext cx="458788" cy="91757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39273" name="Straight Arrow Connector 15"/>
          <p:cNvCxnSpPr>
            <a:cxnSpLocks noChangeShapeType="1"/>
            <a:stCxn id="35" idx="4"/>
          </p:cNvCxnSpPr>
          <p:nvPr/>
        </p:nvCxnSpPr>
        <p:spPr bwMode="auto">
          <a:xfrm>
            <a:off x="7256463" y="2401888"/>
            <a:ext cx="563562" cy="81597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4576763" y="2668588"/>
            <a:ext cx="1739900" cy="646112"/>
          </a:xfrm>
          <a:prstGeom prst="rect">
            <a:avLst/>
          </a:prstGeom>
          <a:noFill/>
          <a:ln w="9525">
            <a:noFill/>
            <a:miter lim="800000"/>
            <a:headEnd/>
            <a:tailEnd/>
          </a:ln>
        </p:spPr>
        <p:txBody>
          <a:bodyPr>
            <a:spAutoFit/>
          </a:bodyPr>
          <a:lstStyle/>
          <a:p>
            <a:pPr eaLnBrk="1" hangingPunct="1">
              <a:defRPr/>
            </a:pPr>
            <a:r>
              <a:rPr lang="en-US" b="1">
                <a:solidFill>
                  <a:schemeClr val="accent6">
                    <a:lumMod val="75000"/>
                  </a:schemeClr>
                </a:solidFill>
                <a:latin typeface="Times New Roman" pitchFamily="18" charset="0"/>
                <a:cs typeface="Times New Roman" pitchFamily="18" charset="0"/>
              </a:rPr>
              <a:t>5. Response the result page</a:t>
            </a:r>
          </a:p>
        </p:txBody>
      </p:sp>
      <p:cxnSp>
        <p:nvCxnSpPr>
          <p:cNvPr id="23" name="Straight Connector 22"/>
          <p:cNvCxnSpPr/>
          <p:nvPr/>
        </p:nvCxnSpPr>
        <p:spPr>
          <a:xfrm rot="5400000">
            <a:off x="1711325" y="3657601"/>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276" name="TextBox 21"/>
          <p:cNvSpPr txBox="1">
            <a:spLocks noChangeArrowheads="1"/>
          </p:cNvSpPr>
          <p:nvPr/>
        </p:nvSpPr>
        <p:spPr bwMode="auto">
          <a:xfrm>
            <a:off x="2168525" y="5662613"/>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139277" name="TextBox 22"/>
          <p:cNvSpPr txBox="1">
            <a:spLocks noChangeArrowheads="1"/>
          </p:cNvSpPr>
          <p:nvPr/>
        </p:nvSpPr>
        <p:spPr bwMode="auto">
          <a:xfrm>
            <a:off x="6032500" y="5603875"/>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sp>
        <p:nvSpPr>
          <p:cNvPr id="27" name="Smiley Face 26"/>
          <p:cNvSpPr/>
          <p:nvPr/>
        </p:nvSpPr>
        <p:spPr>
          <a:xfrm>
            <a:off x="236538" y="1917700"/>
            <a:ext cx="588962"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8" name="Straight Arrow Connector 27"/>
          <p:cNvCxnSpPr/>
          <p:nvPr/>
        </p:nvCxnSpPr>
        <p:spPr>
          <a:xfrm flipV="1">
            <a:off x="811213" y="2271713"/>
            <a:ext cx="1711325" cy="28575"/>
          </a:xfrm>
          <a:prstGeom prst="straightConnector1">
            <a:avLst/>
          </a:prstGeom>
          <a:ln w="38100">
            <a:solidFill>
              <a:srgbClr val="800080"/>
            </a:solidFill>
            <a:tailEnd type="arrow"/>
          </a:ln>
        </p:spPr>
        <p:style>
          <a:lnRef idx="1">
            <a:schemeClr val="accent1"/>
          </a:lnRef>
          <a:fillRef idx="0">
            <a:schemeClr val="accent1"/>
          </a:fillRef>
          <a:effectRef idx="0">
            <a:schemeClr val="accent1"/>
          </a:effectRef>
          <a:fontRef idx="minor">
            <a:schemeClr val="tx1"/>
          </a:fontRef>
        </p:style>
      </p:cxnSp>
      <p:sp>
        <p:nvSpPr>
          <p:cNvPr id="139280" name="TextBox 28"/>
          <p:cNvSpPr txBox="1">
            <a:spLocks noChangeArrowheads="1"/>
          </p:cNvSpPr>
          <p:nvPr/>
        </p:nvSpPr>
        <p:spPr bwMode="auto">
          <a:xfrm>
            <a:off x="688975" y="2403475"/>
            <a:ext cx="177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Click Login</a:t>
            </a:r>
          </a:p>
        </p:txBody>
      </p:sp>
      <p:sp>
        <p:nvSpPr>
          <p:cNvPr id="139281" name="TextBox 32"/>
          <p:cNvSpPr txBox="1">
            <a:spLocks noChangeArrowheads="1"/>
          </p:cNvSpPr>
          <p:nvPr/>
        </p:nvSpPr>
        <p:spPr bwMode="auto">
          <a:xfrm>
            <a:off x="6354763" y="2549525"/>
            <a:ext cx="2036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3. Check Login</a:t>
            </a:r>
          </a:p>
        </p:txBody>
      </p:sp>
      <p:cxnSp>
        <p:nvCxnSpPr>
          <p:cNvPr id="34" name="Straight Arrow Connector 33"/>
          <p:cNvCxnSpPr/>
          <p:nvPr/>
        </p:nvCxnSpPr>
        <p:spPr>
          <a:xfrm>
            <a:off x="5972175" y="1931988"/>
            <a:ext cx="6492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621463" y="1474788"/>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1"/>
                </a:solidFill>
                <a:latin typeface="Times New Roman" pitchFamily="18" charset="0"/>
                <a:cs typeface="Times New Roman" pitchFamily="18" charset="0"/>
              </a:rPr>
              <a:t>Servlet</a:t>
            </a:r>
            <a:endParaRPr lang="en-US" b="1">
              <a:solidFill>
                <a:schemeClr val="tx1"/>
              </a:solidFill>
              <a:latin typeface="Times New Roman" pitchFamily="18" charset="0"/>
              <a:cs typeface="Times New Roman" pitchFamily="18" charset="0"/>
            </a:endParaRPr>
          </a:p>
        </p:txBody>
      </p:sp>
      <p:cxnSp>
        <p:nvCxnSpPr>
          <p:cNvPr id="36" name="Straight Arrow Connector 35"/>
          <p:cNvCxnSpPr/>
          <p:nvPr/>
        </p:nvCxnSpPr>
        <p:spPr>
          <a:xfrm flipV="1">
            <a:off x="5878513" y="2090738"/>
            <a:ext cx="741362" cy="46037"/>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1392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392488"/>
            <a:ext cx="15176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p:cNvCxnSpPr/>
          <p:nvPr/>
        </p:nvCxnSpPr>
        <p:spPr>
          <a:xfrm rot="5400000" flipH="1" flipV="1">
            <a:off x="3658393" y="2494757"/>
            <a:ext cx="1236663" cy="908050"/>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7" idx="4"/>
          </p:cNvCxnSpPr>
          <p:nvPr/>
        </p:nvCxnSpPr>
        <p:spPr>
          <a:xfrm rot="16200000" flipH="1">
            <a:off x="719932" y="2245519"/>
            <a:ext cx="1398587" cy="1774825"/>
          </a:xfrm>
          <a:prstGeom prst="straightConnector1">
            <a:avLst/>
          </a:prstGeom>
          <a:ln w="38100">
            <a:solidFill>
              <a:srgbClr val="80008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34"/>
          <p:cNvSpPr/>
          <p:nvPr/>
        </p:nvSpPr>
        <p:spPr>
          <a:xfrm>
            <a:off x="7634288" y="3097213"/>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DAO</a:t>
            </a:r>
          </a:p>
        </p:txBody>
      </p:sp>
      <p:cxnSp>
        <p:nvCxnSpPr>
          <p:cNvPr id="139289" name="Straight Arrow Connector 13"/>
          <p:cNvCxnSpPr>
            <a:cxnSpLocks noChangeShapeType="1"/>
          </p:cNvCxnSpPr>
          <p:nvPr/>
        </p:nvCxnSpPr>
        <p:spPr bwMode="auto">
          <a:xfrm flipH="1">
            <a:off x="8231188" y="3995738"/>
            <a:ext cx="349250" cy="1046162"/>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39290" name="Straight Arrow Connector 15"/>
          <p:cNvCxnSpPr>
            <a:cxnSpLocks noChangeShapeType="1"/>
          </p:cNvCxnSpPr>
          <p:nvPr/>
        </p:nvCxnSpPr>
        <p:spPr bwMode="auto">
          <a:xfrm>
            <a:off x="7939088" y="3905250"/>
            <a:ext cx="158750" cy="106362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139291" name="TextBox 14"/>
          <p:cNvSpPr txBox="1">
            <a:spLocks noChangeArrowheads="1"/>
          </p:cNvSpPr>
          <p:nvPr/>
        </p:nvSpPr>
        <p:spPr bwMode="auto">
          <a:xfrm>
            <a:off x="7342188" y="4116388"/>
            <a:ext cx="1801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4. Query DB</a:t>
            </a:r>
          </a:p>
        </p:txBody>
      </p:sp>
      <p:sp>
        <p:nvSpPr>
          <p:cNvPr id="37" name="Rectangle 36"/>
          <p:cNvSpPr/>
          <p:nvPr/>
        </p:nvSpPr>
        <p:spPr>
          <a:xfrm>
            <a:off x="6469063" y="1338263"/>
            <a:ext cx="1651000" cy="1241425"/>
          </a:xfrm>
          <a:prstGeom prst="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8" name="Rectangle 37"/>
          <p:cNvSpPr/>
          <p:nvPr/>
        </p:nvSpPr>
        <p:spPr>
          <a:xfrm>
            <a:off x="7273925" y="2933700"/>
            <a:ext cx="1651000" cy="2935288"/>
          </a:xfrm>
          <a:prstGeom prst="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9" name="Rectangle 38"/>
          <p:cNvSpPr/>
          <p:nvPr/>
        </p:nvSpPr>
        <p:spPr>
          <a:xfrm>
            <a:off x="7069138" y="2184400"/>
            <a:ext cx="1611312" cy="1117600"/>
          </a:xfrm>
          <a:prstGeom prst="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2" name="TextBox 31"/>
          <p:cNvSpPr txBox="1">
            <a:spLocks noChangeArrowheads="1"/>
          </p:cNvSpPr>
          <p:nvPr/>
        </p:nvSpPr>
        <p:spPr bwMode="auto">
          <a:xfrm>
            <a:off x="2208213" y="4291013"/>
            <a:ext cx="1739900" cy="1200150"/>
          </a:xfrm>
          <a:prstGeom prst="rect">
            <a:avLst/>
          </a:prstGeom>
          <a:noFill/>
          <a:ln w="9525">
            <a:noFill/>
            <a:miter lim="800000"/>
            <a:headEnd/>
            <a:tailEnd/>
          </a:ln>
        </p:spPr>
        <p:txBody>
          <a:bodyPr>
            <a:spAutoFit/>
          </a:bodyPr>
          <a:lstStyle/>
          <a:p>
            <a:pPr eaLnBrk="1" hangingPunct="1">
              <a:defRPr/>
            </a:pPr>
            <a:r>
              <a:rPr lang="en-US" b="1">
                <a:solidFill>
                  <a:schemeClr val="accent6">
                    <a:lumMod val="75000"/>
                  </a:schemeClr>
                </a:solidFill>
                <a:latin typeface="Times New Roman" pitchFamily="18" charset="0"/>
                <a:cs typeface="Times New Roman" pitchFamily="18" charset="0"/>
              </a:rPr>
              <a:t>6. Browser displays Welcome page/ invalid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38"/>
                                        </p:tgtEl>
                                      </p:cBhvr>
                                    </p:animEffect>
                                    <p:set>
                                      <p:cBhvr>
                                        <p:cTn id="20" dur="1" fill="hold">
                                          <p:stCondLst>
                                            <p:cond delay="499"/>
                                          </p:stCondLst>
                                        </p:cTn>
                                        <p:tgtEl>
                                          <p:spTgt spid="38"/>
                                        </p:tgtEl>
                                        <p:attrNameLst>
                                          <p:attrName>style.visibility</p:attrName>
                                        </p:attrNameLst>
                                      </p:cBhvr>
                                      <p:to>
                                        <p:strVal val="hidden"/>
                                      </p:to>
                                    </p:set>
                                  </p:childTnLst>
                                </p:cTn>
                              </p:par>
                              <p:par>
                                <p:cTn id="21" presetID="4" presetClass="entr" presetSubtype="16"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ox(in)">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Expectation </a:t>
            </a:r>
          </a:p>
        </p:txBody>
      </p:sp>
      <p:pic>
        <p:nvPicPr>
          <p:cNvPr id="143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738188"/>
            <a:ext cx="2894012" cy="58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p:nvPr/>
        </p:nvSpPr>
        <p:spPr>
          <a:xfrm>
            <a:off x="1038225" y="2193925"/>
            <a:ext cx="1757363" cy="720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Line 51"/>
          <p:cNvSpPr>
            <a:spLocks noChangeShapeType="1"/>
          </p:cNvSpPr>
          <p:nvPr/>
        </p:nvSpPr>
        <p:spPr bwMode="auto">
          <a:xfrm flipV="1">
            <a:off x="2803525" y="2370138"/>
            <a:ext cx="2730500" cy="152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ext Box 49"/>
          <p:cNvSpPr txBox="1">
            <a:spLocks noChangeArrowheads="1"/>
          </p:cNvSpPr>
          <p:nvPr/>
        </p:nvSpPr>
        <p:spPr bwMode="auto">
          <a:xfrm>
            <a:off x="5510213" y="2074863"/>
            <a:ext cx="212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HTML</a:t>
            </a:r>
          </a:p>
        </p:txBody>
      </p:sp>
      <p:sp>
        <p:nvSpPr>
          <p:cNvPr id="2" name="Rectangle 7"/>
          <p:cNvSpPr/>
          <p:nvPr/>
        </p:nvSpPr>
        <p:spPr>
          <a:xfrm>
            <a:off x="1104900" y="3605213"/>
            <a:ext cx="1905000" cy="720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Line 51"/>
          <p:cNvSpPr>
            <a:spLocks noChangeShapeType="1"/>
          </p:cNvSpPr>
          <p:nvPr/>
        </p:nvSpPr>
        <p:spPr bwMode="auto">
          <a:xfrm flipV="1">
            <a:off x="3028950" y="3781425"/>
            <a:ext cx="2571750" cy="13811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 name="Text Box 49"/>
          <p:cNvSpPr txBox="1">
            <a:spLocks noChangeArrowheads="1"/>
          </p:cNvSpPr>
          <p:nvPr/>
        </p:nvSpPr>
        <p:spPr bwMode="auto">
          <a:xfrm>
            <a:off x="5576888" y="3486150"/>
            <a:ext cx="212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Servlet</a:t>
            </a:r>
          </a:p>
        </p:txBody>
      </p:sp>
      <p:sp>
        <p:nvSpPr>
          <p:cNvPr id="6" name="Rectangle 7"/>
          <p:cNvSpPr/>
          <p:nvPr/>
        </p:nvSpPr>
        <p:spPr>
          <a:xfrm>
            <a:off x="1077913" y="4559300"/>
            <a:ext cx="1905000" cy="250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Line 51"/>
          <p:cNvSpPr>
            <a:spLocks noChangeShapeType="1"/>
          </p:cNvSpPr>
          <p:nvPr/>
        </p:nvSpPr>
        <p:spPr bwMode="auto">
          <a:xfrm flipV="1">
            <a:off x="2976563" y="4560888"/>
            <a:ext cx="2571750" cy="13811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49"/>
          <p:cNvSpPr txBox="1">
            <a:spLocks noChangeArrowheads="1"/>
          </p:cNvSpPr>
          <p:nvPr/>
        </p:nvSpPr>
        <p:spPr bwMode="auto">
          <a:xfrm>
            <a:off x="5535613" y="4386263"/>
            <a:ext cx="212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DB Connection Lib</a:t>
            </a:r>
          </a:p>
        </p:txBody>
      </p:sp>
      <p:sp>
        <p:nvSpPr>
          <p:cNvPr id="11" name="Rectangle 7"/>
          <p:cNvSpPr/>
          <p:nvPr/>
        </p:nvSpPr>
        <p:spPr>
          <a:xfrm>
            <a:off x="876300" y="5245100"/>
            <a:ext cx="1905000" cy="250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Line 51"/>
          <p:cNvSpPr>
            <a:spLocks noChangeShapeType="1"/>
          </p:cNvSpPr>
          <p:nvPr/>
        </p:nvSpPr>
        <p:spPr bwMode="auto">
          <a:xfrm flipV="1">
            <a:off x="2774950" y="5246688"/>
            <a:ext cx="2571750" cy="13811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49"/>
          <p:cNvSpPr txBox="1">
            <a:spLocks noChangeArrowheads="1"/>
          </p:cNvSpPr>
          <p:nvPr/>
        </p:nvSpPr>
        <p:spPr bwMode="auto">
          <a:xfrm>
            <a:off x="5334000" y="5072063"/>
            <a:ext cx="212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JDBC Driver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Left)">
                                      <p:cBhvr>
                                        <p:cTn id="11" dur="500"/>
                                        <p:tgtEl>
                                          <p:spTgt spid="7"/>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heckerboard(across)">
                                      <p:cBhvr>
                                        <p:cTn id="14" dur="500"/>
                                        <p:tgtEl>
                                          <p:spTgt spid="8"/>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par>
                          <p:cTn id="18" fill="hold" nodeType="afterGroup">
                            <p:stCondLst>
                              <p:cond delay="1000"/>
                            </p:stCondLst>
                            <p:childTnLst>
                              <p:par>
                                <p:cTn id="19" presetID="1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lide(fromLeft)">
                                      <p:cBhvr>
                                        <p:cTn id="21" dur="500"/>
                                        <p:tgtEl>
                                          <p:spTgt spid="3"/>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heckerboard(across)">
                                      <p:cBhvr>
                                        <p:cTn id="24" dur="500"/>
                                        <p:tgtEl>
                                          <p:spTgt spid="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par>
                          <p:cTn id="28" fill="hold" nodeType="afterGroup">
                            <p:stCondLst>
                              <p:cond delay="1500"/>
                            </p:stCondLst>
                            <p:childTnLst>
                              <p:par>
                                <p:cTn id="29" presetID="1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lide(fromLeft)">
                                      <p:cBhvr>
                                        <p:cTn id="31" dur="500"/>
                                        <p:tgtEl>
                                          <p:spTgt spid="9"/>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heckerboard(across)">
                                      <p:cBhvr>
                                        <p:cTn id="34" dur="500"/>
                                        <p:tgtEl>
                                          <p:spTgt spid="1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par>
                          <p:cTn id="38" fill="hold" nodeType="afterGroup">
                            <p:stCondLst>
                              <p:cond delay="2000"/>
                            </p:stCondLst>
                            <p:childTnLst>
                              <p:par>
                                <p:cTn id="39" presetID="12" presetClass="entr" presetSubtype="8"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lide(fromLeft)">
                                      <p:cBhvr>
                                        <p:cTn id="41" dur="500"/>
                                        <p:tgtEl>
                                          <p:spTgt spid="12"/>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checkerboard(across)">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2" grpId="0" animBg="1"/>
      <p:bldP spid="4" grpId="0"/>
      <p:bldP spid="6" grpId="0" animBg="1"/>
      <p:bldP spid="10" grpId="0"/>
      <p:bldP spid="11" grpId="0" animBg="1"/>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p:txBody>
          <a:bodyPr/>
          <a:lstStyle/>
          <a:p>
            <a:r>
              <a:rPr lang="en-US" altLang="en-US" b="1">
                <a:latin typeface="Times New Roman" panose="02020603050405020304" pitchFamily="18" charset="0"/>
                <a:cs typeface="Times New Roman" panose="02020603050405020304" pitchFamily="18" charset="0"/>
              </a:rPr>
              <a:t>Summary</a:t>
            </a:r>
          </a:p>
        </p:txBody>
      </p:sp>
      <p:sp>
        <p:nvSpPr>
          <p:cNvPr id="155651" name="Rectangle 3"/>
          <p:cNvSpPr>
            <a:spLocks noGrp="1"/>
          </p:cNvSpPr>
          <p:nvPr>
            <p:ph type="body" idx="1"/>
          </p:nvPr>
        </p:nvSpPr>
        <p:spPr>
          <a:xfrm>
            <a:off x="211138" y="1231900"/>
            <a:ext cx="8229600" cy="2514600"/>
          </a:xfrm>
        </p:spPr>
        <p:txBody>
          <a:bodyPr/>
          <a:lstStyle/>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How to build the simple web site using html and servlet?</a:t>
            </a:r>
          </a:p>
          <a:p>
            <a:pPr lvl="1"/>
            <a:r>
              <a:rPr lang="en-US" altLang="en-US">
                <a:latin typeface="Times New Roman" panose="02020603050405020304" pitchFamily="18" charset="0"/>
                <a:cs typeface="Times New Roman" panose="02020603050405020304" pitchFamily="18" charset="0"/>
              </a:rPr>
              <a:t>Http Protocol and Methods </a:t>
            </a:r>
          </a:p>
          <a:p>
            <a:pPr lvl="1"/>
            <a:r>
              <a:rPr lang="en-US" altLang="en-US">
                <a:latin typeface="Times New Roman" panose="02020603050405020304" pitchFamily="18" charset="0"/>
                <a:cs typeface="Times New Roman" panose="02020603050405020304" pitchFamily="18" charset="0"/>
              </a:rPr>
              <a:t>What is Servlet?</a:t>
            </a:r>
          </a:p>
          <a:p>
            <a:pPr lvl="1"/>
            <a:r>
              <a:rPr lang="en-US" altLang="en-US">
                <a:latin typeface="Times New Roman" panose="02020603050405020304" pitchFamily="18" charset="0"/>
                <a:cs typeface="Times New Roman" panose="02020603050405020304" pitchFamily="18" charset="0"/>
              </a:rPr>
              <a:t>Parameters vs. Variables</a:t>
            </a:r>
          </a:p>
          <a:p>
            <a:pPr lvl="1"/>
            <a:r>
              <a:rPr lang="en-US" altLang="en-US">
                <a:latin typeface="Times New Roman" panose="02020603050405020304" pitchFamily="18" charset="0"/>
                <a:cs typeface="Times New Roman" panose="02020603050405020304" pitchFamily="18" charset="0"/>
              </a:rPr>
              <a:t>Servlet Life Cycle</a:t>
            </a:r>
          </a:p>
          <a:p>
            <a:pPr lvl="1"/>
            <a:r>
              <a:rPr lang="en-US" altLang="en-US">
                <a:latin typeface="Times New Roman" panose="02020603050405020304" pitchFamily="18" charset="0"/>
                <a:cs typeface="Times New Roman" panose="02020603050405020304" pitchFamily="18" charset="0"/>
              </a:rPr>
              <a:t>Break down structure component in </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building web application</a:t>
            </a:r>
          </a:p>
          <a:p>
            <a:pPr lvl="1"/>
            <a:endParaRPr lang="en-US" altLang="en-US">
              <a:latin typeface="Times New Roman" panose="02020603050405020304" pitchFamily="18" charset="0"/>
              <a:cs typeface="Times New Roman" panose="02020603050405020304" pitchFamily="18" charset="0"/>
            </a:endParaRPr>
          </a:p>
          <a:p>
            <a:pPr>
              <a:buClrTx/>
              <a:buSzTx/>
              <a:buFont typeface="Wingdings" pitchFamily="2" charset="2"/>
              <a:buNone/>
            </a:pPr>
            <a:endParaRPr lang="en-US" altLang="en-US">
              <a:latin typeface="Times New Roman" panose="02020603050405020304" pitchFamily="18" charset="0"/>
              <a:cs typeface="Times New Roman" panose="02020603050405020304" pitchFamily="18" charset="0"/>
            </a:endParaRPr>
          </a:p>
        </p:txBody>
      </p:sp>
      <p:sp>
        <p:nvSpPr>
          <p:cNvPr id="155652" name="Text Box 4"/>
          <p:cNvSpPr txBox="1">
            <a:spLocks noChangeArrowheads="1"/>
          </p:cNvSpPr>
          <p:nvPr/>
        </p:nvSpPr>
        <p:spPr bwMode="auto">
          <a:xfrm>
            <a:off x="1322388" y="5661025"/>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p:txBody>
          <a:bodyPr/>
          <a:lstStyle/>
          <a:p>
            <a:r>
              <a:rPr lang="en-US" altLang="en-US" b="1">
                <a:latin typeface="Times New Roman" panose="02020603050405020304" pitchFamily="18" charset="0"/>
                <a:cs typeface="Times New Roman" panose="02020603050405020304" pitchFamily="18" charset="0"/>
              </a:rPr>
              <a:t>Summary</a:t>
            </a:r>
          </a:p>
        </p:txBody>
      </p:sp>
      <p:sp>
        <p:nvSpPr>
          <p:cNvPr id="156675" name="Text Box 4"/>
          <p:cNvSpPr txBox="1">
            <a:spLocks noChangeArrowheads="1"/>
          </p:cNvSpPr>
          <p:nvPr/>
        </p:nvSpPr>
        <p:spPr bwMode="auto">
          <a:xfrm>
            <a:off x="1322388" y="5661025"/>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4000">
                <a:latin typeface="Times New Roman" panose="02020603050405020304" pitchFamily="18" charset="0"/>
                <a:cs typeface="Times New Roman" panose="02020603050405020304" pitchFamily="18" charset="0"/>
              </a:rPr>
              <a:t>Q&amp;A</a:t>
            </a:r>
          </a:p>
        </p:txBody>
      </p:sp>
      <p:sp>
        <p:nvSpPr>
          <p:cNvPr id="5" name="Content Placeholder 4"/>
          <p:cNvSpPr>
            <a:spLocks noGrp="1"/>
          </p:cNvSpPr>
          <p:nvPr>
            <p:ph idx="1"/>
          </p:nvPr>
        </p:nvSpPr>
        <p:spPr/>
        <p:txBody>
          <a:bodyPr/>
          <a:lstStyle/>
          <a:p>
            <a:pPr>
              <a:defRPr/>
            </a:pPr>
            <a:endParaRPr lang="en-US"/>
          </a:p>
        </p:txBody>
      </p:sp>
      <p:graphicFrame>
        <p:nvGraphicFramePr>
          <p:cNvPr id="156677" name="Object 10"/>
          <p:cNvGraphicFramePr>
            <a:graphicFrameLocks noChangeAspect="1"/>
          </p:cNvGraphicFramePr>
          <p:nvPr>
            <p:extLst>
              <p:ext uri="{D42A27DB-BD31-4B8C-83A1-F6EECF244321}">
                <p14:modId xmlns:p14="http://schemas.microsoft.com/office/powerpoint/2010/main" val="3333064356"/>
              </p:ext>
            </p:extLst>
          </p:nvPr>
        </p:nvGraphicFramePr>
        <p:xfrm>
          <a:off x="1509920" y="3021702"/>
          <a:ext cx="1393825" cy="984250"/>
        </p:xfrm>
        <a:graphic>
          <a:graphicData uri="http://schemas.openxmlformats.org/presentationml/2006/ole">
            <mc:AlternateContent xmlns:mc="http://schemas.openxmlformats.org/markup-compatibility/2006">
              <mc:Choice xmlns:v="urn:schemas-microsoft-com:vml" Requires="v">
                <p:oleObj name="Photo Editor Photo" r:id="rId2" imgW="7621064" imgH="5714286" progId="MSPhotoEd.3">
                  <p:embed/>
                </p:oleObj>
              </mc:Choice>
              <mc:Fallback>
                <p:oleObj name="Photo Editor Photo" r:id="rId2" imgW="7621064" imgH="5714286" progId="MSPhotoEd.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920" y="3021702"/>
                        <a:ext cx="13938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78" name="Rectangle 19"/>
          <p:cNvSpPr>
            <a:spLocks noChangeArrowheads="1"/>
          </p:cNvSpPr>
          <p:nvPr/>
        </p:nvSpPr>
        <p:spPr bwMode="auto">
          <a:xfrm>
            <a:off x="4003883" y="1932677"/>
            <a:ext cx="2238375" cy="3008312"/>
          </a:xfrm>
          <a:prstGeom prst="rect">
            <a:avLst/>
          </a:prstGeom>
          <a:solidFill>
            <a:srgbClr val="FFFF66"/>
          </a:solidFill>
          <a:ln w="9525">
            <a:solidFill>
              <a:srgbClr val="FFFF66"/>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Web Server</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Container</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p:txBody>
      </p:sp>
      <p:sp>
        <p:nvSpPr>
          <p:cNvPr id="156679" name="Oval 20"/>
          <p:cNvSpPr>
            <a:spLocks noChangeArrowheads="1"/>
          </p:cNvSpPr>
          <p:nvPr/>
        </p:nvSpPr>
        <p:spPr bwMode="auto">
          <a:xfrm>
            <a:off x="4156283" y="2572439"/>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C</a:t>
            </a:r>
          </a:p>
        </p:txBody>
      </p:sp>
      <p:cxnSp>
        <p:nvCxnSpPr>
          <p:cNvPr id="156680" name="AutoShape 7"/>
          <p:cNvCxnSpPr>
            <a:cxnSpLocks noChangeShapeType="1"/>
            <a:endCxn id="156679" idx="2"/>
          </p:cNvCxnSpPr>
          <p:nvPr/>
        </p:nvCxnSpPr>
        <p:spPr bwMode="auto">
          <a:xfrm flipV="1">
            <a:off x="2822783" y="2867714"/>
            <a:ext cx="1333500" cy="646113"/>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56681" name="Oval 10"/>
          <p:cNvSpPr>
            <a:spLocks noChangeArrowheads="1"/>
          </p:cNvSpPr>
          <p:nvPr/>
        </p:nvSpPr>
        <p:spPr bwMode="auto">
          <a:xfrm>
            <a:off x="4156283" y="4091677"/>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V</a:t>
            </a:r>
          </a:p>
        </p:txBody>
      </p:sp>
      <p:cxnSp>
        <p:nvCxnSpPr>
          <p:cNvPr id="156682" name="AutoShape 11"/>
          <p:cNvCxnSpPr>
            <a:cxnSpLocks noChangeShapeType="1"/>
            <a:stCxn id="156679" idx="4"/>
            <a:endCxn id="156681" idx="0"/>
          </p:cNvCxnSpPr>
          <p:nvPr/>
        </p:nvCxnSpPr>
        <p:spPr bwMode="auto">
          <a:xfrm rot="5400000">
            <a:off x="4005470" y="3628127"/>
            <a:ext cx="928687" cy="1588"/>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56683" name="AutoShape 13"/>
          <p:cNvCxnSpPr>
            <a:cxnSpLocks noChangeShapeType="1"/>
            <a:stCxn id="156681" idx="2"/>
          </p:cNvCxnSpPr>
          <p:nvPr/>
        </p:nvCxnSpPr>
        <p:spPr bwMode="auto">
          <a:xfrm rot="10800000">
            <a:off x="2822783" y="3513827"/>
            <a:ext cx="1333500" cy="87312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56684" name="AutoShape 14"/>
          <p:cNvCxnSpPr>
            <a:cxnSpLocks noChangeShapeType="1"/>
            <a:stCxn id="156679" idx="3"/>
          </p:cNvCxnSpPr>
          <p:nvPr/>
        </p:nvCxnSpPr>
        <p:spPr bwMode="auto">
          <a:xfrm rot="5400000">
            <a:off x="3317289" y="2582758"/>
            <a:ext cx="436563" cy="1425575"/>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27" name="Can 26"/>
          <p:cNvSpPr/>
          <p:nvPr/>
        </p:nvSpPr>
        <p:spPr>
          <a:xfrm>
            <a:off x="7001083" y="3062977"/>
            <a:ext cx="701675"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sp>
        <p:nvSpPr>
          <p:cNvPr id="156686" name="Oval 27"/>
          <p:cNvSpPr>
            <a:spLocks noChangeArrowheads="1"/>
          </p:cNvSpPr>
          <p:nvPr/>
        </p:nvSpPr>
        <p:spPr bwMode="auto">
          <a:xfrm>
            <a:off x="5356433" y="3213789"/>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DAO</a:t>
            </a:r>
          </a:p>
        </p:txBody>
      </p:sp>
      <p:cxnSp>
        <p:nvCxnSpPr>
          <p:cNvPr id="156687" name="AutoShape 7"/>
          <p:cNvCxnSpPr>
            <a:cxnSpLocks noChangeShapeType="1"/>
            <a:endCxn id="156686" idx="1"/>
          </p:cNvCxnSpPr>
          <p:nvPr/>
        </p:nvCxnSpPr>
        <p:spPr bwMode="auto">
          <a:xfrm>
            <a:off x="4761120" y="2913752"/>
            <a:ext cx="687388" cy="387350"/>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56688" name="AutoShape 7"/>
          <p:cNvCxnSpPr>
            <a:cxnSpLocks noChangeShapeType="1"/>
            <a:stCxn id="156686" idx="6"/>
          </p:cNvCxnSpPr>
          <p:nvPr/>
        </p:nvCxnSpPr>
        <p:spPr bwMode="auto">
          <a:xfrm flipV="1">
            <a:off x="5983495" y="3382064"/>
            <a:ext cx="1009650" cy="127000"/>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56689" name="AutoShape 13"/>
          <p:cNvCxnSpPr>
            <a:cxnSpLocks noChangeShapeType="1"/>
            <a:endCxn id="156686" idx="5"/>
          </p:cNvCxnSpPr>
          <p:nvPr/>
        </p:nvCxnSpPr>
        <p:spPr bwMode="auto">
          <a:xfrm rot="10800000" flipV="1">
            <a:off x="5893008" y="3677339"/>
            <a:ext cx="1128712" cy="4127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56690" name="AutoShape 13"/>
          <p:cNvCxnSpPr>
            <a:cxnSpLocks noChangeShapeType="1"/>
            <a:endCxn id="156679" idx="5"/>
          </p:cNvCxnSpPr>
          <p:nvPr/>
        </p:nvCxnSpPr>
        <p:spPr bwMode="auto">
          <a:xfrm rot="10800000">
            <a:off x="4691270" y="3077264"/>
            <a:ext cx="733425" cy="35560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56691" name="TextBox 32"/>
          <p:cNvSpPr txBox="1">
            <a:spLocks noChangeArrowheads="1"/>
          </p:cNvSpPr>
          <p:nvPr/>
        </p:nvSpPr>
        <p:spPr bwMode="auto">
          <a:xfrm>
            <a:off x="2541795" y="2624827"/>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1. Send request</a:t>
            </a:r>
          </a:p>
        </p:txBody>
      </p:sp>
      <p:sp>
        <p:nvSpPr>
          <p:cNvPr id="156692" name="TextBox 33"/>
          <p:cNvSpPr txBox="1">
            <a:spLocks noChangeArrowheads="1"/>
          </p:cNvSpPr>
          <p:nvPr/>
        </p:nvSpPr>
        <p:spPr bwMode="auto">
          <a:xfrm>
            <a:off x="4935745" y="2624827"/>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2. Call</a:t>
            </a:r>
          </a:p>
        </p:txBody>
      </p:sp>
      <p:sp>
        <p:nvSpPr>
          <p:cNvPr id="156693" name="TextBox 34"/>
          <p:cNvSpPr txBox="1">
            <a:spLocks noChangeArrowheads="1"/>
          </p:cNvSpPr>
          <p:nvPr/>
        </p:nvSpPr>
        <p:spPr bwMode="auto">
          <a:xfrm>
            <a:off x="6061283" y="2994714"/>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3. Query</a:t>
            </a:r>
          </a:p>
        </p:txBody>
      </p:sp>
      <p:sp>
        <p:nvSpPr>
          <p:cNvPr id="156694" name="TextBox 35"/>
          <p:cNvSpPr txBox="1">
            <a:spLocks noChangeArrowheads="1"/>
          </p:cNvSpPr>
          <p:nvPr/>
        </p:nvSpPr>
        <p:spPr bwMode="auto">
          <a:xfrm>
            <a:off x="4472195" y="3712264"/>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4. Render/Send</a:t>
            </a:r>
          </a:p>
        </p:txBody>
      </p:sp>
      <p:sp>
        <p:nvSpPr>
          <p:cNvPr id="156695" name="TextBox 36"/>
          <p:cNvSpPr txBox="1">
            <a:spLocks noChangeArrowheads="1"/>
          </p:cNvSpPr>
          <p:nvPr/>
        </p:nvSpPr>
        <p:spPr bwMode="auto">
          <a:xfrm>
            <a:off x="3105358" y="3405877"/>
            <a:ext cx="1709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5. Response</a:t>
            </a:r>
          </a:p>
        </p:txBody>
      </p:sp>
      <p:sp>
        <p:nvSpPr>
          <p:cNvPr id="156696" name="TextBox 37"/>
          <p:cNvSpPr txBox="1">
            <a:spLocks noChangeArrowheads="1"/>
          </p:cNvSpPr>
          <p:nvPr/>
        </p:nvSpPr>
        <p:spPr bwMode="auto">
          <a:xfrm>
            <a:off x="1474995" y="4123427"/>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6. Display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p:txBody>
          <a:bodyPr/>
          <a:lstStyle/>
          <a:p>
            <a:r>
              <a:rPr lang="en-US" altLang="en-US" b="1">
                <a:latin typeface="Times New Roman" panose="02020603050405020304" pitchFamily="18" charset="0"/>
                <a:cs typeface="Times New Roman" panose="02020603050405020304" pitchFamily="18" charset="0"/>
              </a:rPr>
              <a:t>Summary</a:t>
            </a:r>
          </a:p>
        </p:txBody>
      </p:sp>
      <p:sp>
        <p:nvSpPr>
          <p:cNvPr id="156675" name="Text Box 4"/>
          <p:cNvSpPr txBox="1">
            <a:spLocks noChangeArrowheads="1"/>
          </p:cNvSpPr>
          <p:nvPr/>
        </p:nvSpPr>
        <p:spPr bwMode="auto">
          <a:xfrm>
            <a:off x="1322388" y="5661025"/>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4000">
                <a:latin typeface="Times New Roman" panose="02020603050405020304" pitchFamily="18" charset="0"/>
                <a:cs typeface="Times New Roman" panose="02020603050405020304" pitchFamily="18" charset="0"/>
              </a:rPr>
              <a:t>Q&amp;A</a:t>
            </a:r>
          </a:p>
        </p:txBody>
      </p:sp>
      <p:pic>
        <p:nvPicPr>
          <p:cNvPr id="25" name="Picture 85">
            <a:extLst>
              <a:ext uri="{FF2B5EF4-FFF2-40B4-BE49-F238E27FC236}">
                <a16:creationId xmlns:a16="http://schemas.microsoft.com/office/drawing/2014/main" id="{B53828BA-1413-4DF5-968C-336C2F5554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7113" y="1198342"/>
            <a:ext cx="8588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Smiley Face 25">
            <a:extLst>
              <a:ext uri="{FF2B5EF4-FFF2-40B4-BE49-F238E27FC236}">
                <a16:creationId xmlns:a16="http://schemas.microsoft.com/office/drawing/2014/main" id="{BDB001D2-FA07-4EAC-A063-DF6C227EE400}"/>
              </a:ext>
            </a:extLst>
          </p:cNvPr>
          <p:cNvSpPr/>
          <p:nvPr/>
        </p:nvSpPr>
        <p:spPr>
          <a:xfrm>
            <a:off x="0" y="1290417"/>
            <a:ext cx="588963"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8" name="Straight Connector 27">
            <a:extLst>
              <a:ext uri="{FF2B5EF4-FFF2-40B4-BE49-F238E27FC236}">
                <a16:creationId xmlns:a16="http://schemas.microsoft.com/office/drawing/2014/main" id="{4EF7F218-7A1A-4609-91F7-635B3B97FD5D}"/>
              </a:ext>
            </a:extLst>
          </p:cNvPr>
          <p:cNvCxnSpPr/>
          <p:nvPr/>
        </p:nvCxnSpPr>
        <p:spPr>
          <a:xfrm rot="5400000">
            <a:off x="1216025" y="3712943"/>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Box 21">
            <a:extLst>
              <a:ext uri="{FF2B5EF4-FFF2-40B4-BE49-F238E27FC236}">
                <a16:creationId xmlns:a16="http://schemas.microsoft.com/office/drawing/2014/main" id="{4D0919CA-0863-45CE-AEB0-337EF573243B}"/>
              </a:ext>
            </a:extLst>
          </p:cNvPr>
          <p:cNvSpPr txBox="1">
            <a:spLocks noChangeArrowheads="1"/>
          </p:cNvSpPr>
          <p:nvPr/>
        </p:nvSpPr>
        <p:spPr bwMode="auto">
          <a:xfrm>
            <a:off x="2000250" y="5676680"/>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30" name="TextBox 22">
            <a:extLst>
              <a:ext uri="{FF2B5EF4-FFF2-40B4-BE49-F238E27FC236}">
                <a16:creationId xmlns:a16="http://schemas.microsoft.com/office/drawing/2014/main" id="{2E6200B1-C68F-4FC6-95F5-240C2C2E4A38}"/>
              </a:ext>
            </a:extLst>
          </p:cNvPr>
          <p:cNvSpPr txBox="1">
            <a:spLocks noChangeArrowheads="1"/>
          </p:cNvSpPr>
          <p:nvPr/>
        </p:nvSpPr>
        <p:spPr bwMode="auto">
          <a:xfrm>
            <a:off x="4691063" y="5727480"/>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cxnSp>
        <p:nvCxnSpPr>
          <p:cNvPr id="31" name="Straight Arrow Connector 30">
            <a:extLst>
              <a:ext uri="{FF2B5EF4-FFF2-40B4-BE49-F238E27FC236}">
                <a16:creationId xmlns:a16="http://schemas.microsoft.com/office/drawing/2014/main" id="{568D09C9-3B62-462A-AB64-C78EE891FFC7}"/>
              </a:ext>
            </a:extLst>
          </p:cNvPr>
          <p:cNvCxnSpPr/>
          <p:nvPr/>
        </p:nvCxnSpPr>
        <p:spPr>
          <a:xfrm flipV="1">
            <a:off x="574675" y="1474567"/>
            <a:ext cx="1741488" cy="47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206E35D-1151-430A-8343-7C22C489FE98}"/>
              </a:ext>
            </a:extLst>
          </p:cNvPr>
          <p:cNvSpPr txBox="1">
            <a:spLocks noChangeArrowheads="1"/>
          </p:cNvSpPr>
          <p:nvPr/>
        </p:nvSpPr>
        <p:spPr bwMode="auto">
          <a:xfrm>
            <a:off x="425450" y="834805"/>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Input and </a:t>
            </a:r>
            <a:br>
              <a:rPr lang="en-US" altLang="en-US" sz="1800" b="1">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click button/link</a:t>
            </a:r>
          </a:p>
        </p:txBody>
      </p:sp>
      <p:sp>
        <p:nvSpPr>
          <p:cNvPr id="33" name="Cloud 32">
            <a:extLst>
              <a:ext uri="{FF2B5EF4-FFF2-40B4-BE49-F238E27FC236}">
                <a16:creationId xmlns:a16="http://schemas.microsoft.com/office/drawing/2014/main" id="{C9A22D5D-7EE9-4422-99E8-10EDE3E2D458}"/>
              </a:ext>
            </a:extLst>
          </p:cNvPr>
          <p:cNvSpPr/>
          <p:nvPr/>
        </p:nvSpPr>
        <p:spPr>
          <a:xfrm>
            <a:off x="2833688" y="3971705"/>
            <a:ext cx="1270000" cy="64135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OS</a:t>
            </a:r>
          </a:p>
        </p:txBody>
      </p:sp>
      <p:cxnSp>
        <p:nvCxnSpPr>
          <p:cNvPr id="34" name="Straight Arrow Connector 33">
            <a:extLst>
              <a:ext uri="{FF2B5EF4-FFF2-40B4-BE49-F238E27FC236}">
                <a16:creationId xmlns:a16="http://schemas.microsoft.com/office/drawing/2014/main" id="{AC88A400-F4FD-48F2-8DAB-9BBDF184776E}"/>
              </a:ext>
            </a:extLst>
          </p:cNvPr>
          <p:cNvCxnSpPr>
            <a:endCxn id="25" idx="3"/>
          </p:cNvCxnSpPr>
          <p:nvPr/>
        </p:nvCxnSpPr>
        <p:spPr>
          <a:xfrm rot="16200000" flipV="1">
            <a:off x="1926432" y="2750123"/>
            <a:ext cx="2519362" cy="60325"/>
          </a:xfrm>
          <a:prstGeom prst="straightConnector1">
            <a:avLst/>
          </a:prstGeom>
          <a:ln w="381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6CBF285-E021-4AEC-BB56-0C8D597D4F60}"/>
              </a:ext>
            </a:extLst>
          </p:cNvPr>
          <p:cNvSpPr txBox="1">
            <a:spLocks noChangeArrowheads="1"/>
          </p:cNvSpPr>
          <p:nvPr/>
        </p:nvSpPr>
        <p:spPr bwMode="auto">
          <a:xfrm>
            <a:off x="1039813" y="2171480"/>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6600"/>
                </a:solidFill>
                <a:latin typeface="Times New Roman" panose="02020603050405020304" pitchFamily="18" charset="0"/>
                <a:cs typeface="Times New Roman" panose="02020603050405020304" pitchFamily="18" charset="0"/>
              </a:rPr>
              <a:t>2. Generate the Request msg</a:t>
            </a:r>
          </a:p>
        </p:txBody>
      </p:sp>
      <p:cxnSp>
        <p:nvCxnSpPr>
          <p:cNvPr id="36" name="Straight Arrow Connector 35">
            <a:extLst>
              <a:ext uri="{FF2B5EF4-FFF2-40B4-BE49-F238E27FC236}">
                <a16:creationId xmlns:a16="http://schemas.microsoft.com/office/drawing/2014/main" id="{EE1DC7FF-8C9F-4BBF-A6F3-AE6079925FCF}"/>
              </a:ext>
            </a:extLst>
          </p:cNvPr>
          <p:cNvCxnSpPr>
            <a:stCxn id="25" idx="3"/>
          </p:cNvCxnSpPr>
          <p:nvPr/>
        </p:nvCxnSpPr>
        <p:spPr>
          <a:xfrm>
            <a:off x="3155950" y="1520605"/>
            <a:ext cx="906463" cy="44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Cube 36">
            <a:extLst>
              <a:ext uri="{FF2B5EF4-FFF2-40B4-BE49-F238E27FC236}">
                <a16:creationId xmlns:a16="http://schemas.microsoft.com/office/drawing/2014/main" id="{9C03527E-4E15-488B-8131-DDB9693C3BE2}"/>
              </a:ext>
            </a:extLst>
          </p:cNvPr>
          <p:cNvSpPr/>
          <p:nvPr/>
        </p:nvSpPr>
        <p:spPr>
          <a:xfrm>
            <a:off x="4073525" y="1647605"/>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38" name="TextBox 37">
            <a:extLst>
              <a:ext uri="{FF2B5EF4-FFF2-40B4-BE49-F238E27FC236}">
                <a16:creationId xmlns:a16="http://schemas.microsoft.com/office/drawing/2014/main" id="{1C313D46-F468-460C-B6EC-4E8AF865F1D9}"/>
              </a:ext>
            </a:extLst>
          </p:cNvPr>
          <p:cNvSpPr txBox="1">
            <a:spLocks noChangeArrowheads="1"/>
          </p:cNvSpPr>
          <p:nvPr/>
        </p:nvSpPr>
        <p:spPr bwMode="auto">
          <a:xfrm>
            <a:off x="3219450" y="1252317"/>
            <a:ext cx="1766888" cy="369888"/>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3. Send request </a:t>
            </a:r>
          </a:p>
        </p:txBody>
      </p:sp>
      <p:cxnSp>
        <p:nvCxnSpPr>
          <p:cNvPr id="39" name="Straight Arrow Connector 38">
            <a:extLst>
              <a:ext uri="{FF2B5EF4-FFF2-40B4-BE49-F238E27FC236}">
                <a16:creationId xmlns:a16="http://schemas.microsoft.com/office/drawing/2014/main" id="{95A9B923-2BA8-4D12-B510-ECF2ED54ADF5}"/>
              </a:ext>
            </a:extLst>
          </p:cNvPr>
          <p:cNvCxnSpPr/>
          <p:nvPr/>
        </p:nvCxnSpPr>
        <p:spPr>
          <a:xfrm flipV="1">
            <a:off x="5421313" y="1760317"/>
            <a:ext cx="428625" cy="79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9C38B5F-3AD9-487C-9D2B-AD7BD7E24ED2}"/>
              </a:ext>
            </a:extLst>
          </p:cNvPr>
          <p:cNvSpPr txBox="1">
            <a:spLocks noChangeArrowheads="1"/>
          </p:cNvSpPr>
          <p:nvPr/>
        </p:nvSpPr>
        <p:spPr bwMode="auto">
          <a:xfrm>
            <a:off x="5018088" y="1266605"/>
            <a:ext cx="3957637"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4. Dispatch to </a:t>
            </a:r>
            <a:r>
              <a:rPr lang="en-US" b="1" err="1">
                <a:solidFill>
                  <a:schemeClr val="tx2">
                    <a:lumMod val="60000"/>
                    <a:lumOff val="40000"/>
                  </a:schemeClr>
                </a:solidFill>
                <a:latin typeface="Times New Roman" pitchFamily="18" charset="0"/>
                <a:cs typeface="Times New Roman" pitchFamily="18" charset="0"/>
              </a:rPr>
              <a:t>Servlet</a:t>
            </a:r>
            <a:r>
              <a:rPr lang="en-US" b="1">
                <a:solidFill>
                  <a:schemeClr val="tx2">
                    <a:lumMod val="60000"/>
                    <a:lumOff val="40000"/>
                  </a:schemeClr>
                </a:solidFill>
                <a:latin typeface="Times New Roman" pitchFamily="18" charset="0"/>
                <a:cs typeface="Times New Roman" pitchFamily="18" charset="0"/>
              </a:rPr>
              <a:t>/Web Container</a:t>
            </a:r>
          </a:p>
        </p:txBody>
      </p:sp>
      <p:sp>
        <p:nvSpPr>
          <p:cNvPr id="41" name="Rectangle 40">
            <a:extLst>
              <a:ext uri="{FF2B5EF4-FFF2-40B4-BE49-F238E27FC236}">
                <a16:creationId xmlns:a16="http://schemas.microsoft.com/office/drawing/2014/main" id="{2028A191-EB64-43C2-87FD-4356CA113373}"/>
              </a:ext>
            </a:extLst>
          </p:cNvPr>
          <p:cNvSpPr/>
          <p:nvPr/>
        </p:nvSpPr>
        <p:spPr>
          <a:xfrm>
            <a:off x="5876925" y="1596805"/>
            <a:ext cx="2908300" cy="26479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2">
                    <a:lumMod val="60000"/>
                    <a:lumOff val="40000"/>
                  </a:schemeClr>
                </a:solidFill>
                <a:latin typeface="Times New Roman" pitchFamily="18" charset="0"/>
                <a:cs typeface="Times New Roman" pitchFamily="18" charset="0"/>
              </a:rPr>
              <a:t>Containter</a:t>
            </a: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p:txBody>
      </p:sp>
      <p:sp>
        <p:nvSpPr>
          <p:cNvPr id="42" name="Oval 41">
            <a:extLst>
              <a:ext uri="{FF2B5EF4-FFF2-40B4-BE49-F238E27FC236}">
                <a16:creationId xmlns:a16="http://schemas.microsoft.com/office/drawing/2014/main" id="{A04669BC-EDA4-49D0-8C4E-0AEFEA0B38CC}"/>
              </a:ext>
            </a:extLst>
          </p:cNvPr>
          <p:cNvSpPr/>
          <p:nvPr/>
        </p:nvSpPr>
        <p:spPr>
          <a:xfrm>
            <a:off x="5907088" y="1871442"/>
            <a:ext cx="1266825"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Request Object</a:t>
            </a:r>
          </a:p>
        </p:txBody>
      </p:sp>
      <p:sp>
        <p:nvSpPr>
          <p:cNvPr id="43" name="TextBox 42">
            <a:extLst>
              <a:ext uri="{FF2B5EF4-FFF2-40B4-BE49-F238E27FC236}">
                <a16:creationId xmlns:a16="http://schemas.microsoft.com/office/drawing/2014/main" id="{1BE67AB9-B440-4E26-BEB1-DF1F47AAA0E5}"/>
              </a:ext>
            </a:extLst>
          </p:cNvPr>
          <p:cNvSpPr txBox="1">
            <a:spLocks noChangeArrowheads="1"/>
          </p:cNvSpPr>
          <p:nvPr/>
        </p:nvSpPr>
        <p:spPr bwMode="auto">
          <a:xfrm>
            <a:off x="7277100" y="1880967"/>
            <a:ext cx="1766888" cy="646113"/>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5. Container create </a:t>
            </a:r>
            <a:r>
              <a:rPr lang="en-US" b="1" err="1">
                <a:solidFill>
                  <a:schemeClr val="tx2">
                    <a:lumMod val="60000"/>
                    <a:lumOff val="40000"/>
                  </a:schemeClr>
                </a:solidFill>
                <a:latin typeface="Times New Roman" pitchFamily="18" charset="0"/>
                <a:cs typeface="Times New Roman" pitchFamily="18" charset="0"/>
              </a:rPr>
              <a:t>Req</a:t>
            </a:r>
            <a:r>
              <a:rPr lang="en-US" b="1">
                <a:solidFill>
                  <a:schemeClr val="tx2">
                    <a:lumMod val="60000"/>
                    <a:lumOff val="40000"/>
                  </a:schemeClr>
                </a:solidFill>
                <a:latin typeface="Times New Roman" pitchFamily="18" charset="0"/>
                <a:cs typeface="Times New Roman" pitchFamily="18" charset="0"/>
              </a:rPr>
              <a:t> </a:t>
            </a:r>
            <a:r>
              <a:rPr lang="en-US" b="1" err="1">
                <a:solidFill>
                  <a:schemeClr val="tx2">
                    <a:lumMod val="60000"/>
                    <a:lumOff val="40000"/>
                  </a:schemeClr>
                </a:solidFill>
                <a:latin typeface="Times New Roman" pitchFamily="18" charset="0"/>
                <a:cs typeface="Times New Roman" pitchFamily="18" charset="0"/>
              </a:rPr>
              <a:t>Obj</a:t>
            </a:r>
            <a:endParaRPr lang="en-US" b="1">
              <a:solidFill>
                <a:schemeClr val="tx2">
                  <a:lumMod val="60000"/>
                  <a:lumOff val="40000"/>
                </a:schemeClr>
              </a:solidFill>
              <a:latin typeface="Times New Roman" pitchFamily="18" charset="0"/>
              <a:cs typeface="Times New Roman" pitchFamily="18" charset="0"/>
            </a:endParaRPr>
          </a:p>
        </p:txBody>
      </p:sp>
      <p:sp>
        <p:nvSpPr>
          <p:cNvPr id="44" name="Oval 43">
            <a:extLst>
              <a:ext uri="{FF2B5EF4-FFF2-40B4-BE49-F238E27FC236}">
                <a16:creationId xmlns:a16="http://schemas.microsoft.com/office/drawing/2014/main" id="{EA7566F7-560A-42EE-B531-AD899D693E93}"/>
              </a:ext>
            </a:extLst>
          </p:cNvPr>
          <p:cNvSpPr/>
          <p:nvPr/>
        </p:nvSpPr>
        <p:spPr>
          <a:xfrm>
            <a:off x="7446963" y="3262092"/>
            <a:ext cx="1323975" cy="7508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300" b="1">
                <a:solidFill>
                  <a:schemeClr val="tx1"/>
                </a:solidFill>
                <a:latin typeface="Times New Roman" pitchFamily="18" charset="0"/>
                <a:cs typeface="Times New Roman" pitchFamily="18" charset="0"/>
              </a:rPr>
              <a:t>Resources</a:t>
            </a:r>
          </a:p>
        </p:txBody>
      </p:sp>
      <p:cxnSp>
        <p:nvCxnSpPr>
          <p:cNvPr id="45" name="Straight Arrow Connector 44">
            <a:extLst>
              <a:ext uri="{FF2B5EF4-FFF2-40B4-BE49-F238E27FC236}">
                <a16:creationId xmlns:a16="http://schemas.microsoft.com/office/drawing/2014/main" id="{B2D2D596-B98B-4A9A-BC84-0432ECB0746F}"/>
              </a:ext>
            </a:extLst>
          </p:cNvPr>
          <p:cNvCxnSpPr>
            <a:stCxn id="42" idx="5"/>
            <a:endCxn id="44" idx="0"/>
          </p:cNvCxnSpPr>
          <p:nvPr/>
        </p:nvCxnSpPr>
        <p:spPr>
          <a:xfrm rot="16200000" flipH="1">
            <a:off x="7242969" y="2396111"/>
            <a:ext cx="611187" cy="112077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B8770-B9DB-4807-ACFF-03FA585B3570}"/>
              </a:ext>
            </a:extLst>
          </p:cNvPr>
          <p:cNvSpPr txBox="1">
            <a:spLocks noChangeArrowheads="1"/>
          </p:cNvSpPr>
          <p:nvPr/>
        </p:nvSpPr>
        <p:spPr bwMode="auto">
          <a:xfrm>
            <a:off x="7548758" y="2587232"/>
            <a:ext cx="1335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6. Forward</a:t>
            </a:r>
          </a:p>
        </p:txBody>
      </p:sp>
      <p:sp>
        <p:nvSpPr>
          <p:cNvPr id="47" name="Can 43">
            <a:extLst>
              <a:ext uri="{FF2B5EF4-FFF2-40B4-BE49-F238E27FC236}">
                <a16:creationId xmlns:a16="http://schemas.microsoft.com/office/drawing/2014/main" id="{1D35D086-B7F0-47C6-9A7F-116118F245B0}"/>
              </a:ext>
            </a:extLst>
          </p:cNvPr>
          <p:cNvSpPr/>
          <p:nvPr/>
        </p:nvSpPr>
        <p:spPr>
          <a:xfrm>
            <a:off x="6597650" y="4906742"/>
            <a:ext cx="1296988" cy="90805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cxnSp>
        <p:nvCxnSpPr>
          <p:cNvPr id="48" name="Straight Arrow Connector 47">
            <a:extLst>
              <a:ext uri="{FF2B5EF4-FFF2-40B4-BE49-F238E27FC236}">
                <a16:creationId xmlns:a16="http://schemas.microsoft.com/office/drawing/2014/main" id="{EEB8E310-2077-4059-9FB4-77A59329C4D6}"/>
              </a:ext>
            </a:extLst>
          </p:cNvPr>
          <p:cNvCxnSpPr>
            <a:endCxn id="47" idx="1"/>
          </p:cNvCxnSpPr>
          <p:nvPr/>
        </p:nvCxnSpPr>
        <p:spPr>
          <a:xfrm rot="5400000">
            <a:off x="7200900" y="4041555"/>
            <a:ext cx="911225" cy="8191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E237399-A393-431C-9D29-8D618EB7DAE8}"/>
              </a:ext>
            </a:extLst>
          </p:cNvPr>
          <p:cNvSpPr txBox="1">
            <a:spLocks noChangeArrowheads="1"/>
          </p:cNvSpPr>
          <p:nvPr/>
        </p:nvSpPr>
        <p:spPr bwMode="auto">
          <a:xfrm>
            <a:off x="7607300" y="4363817"/>
            <a:ext cx="1382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7.retrieve data (if any)</a:t>
            </a:r>
          </a:p>
        </p:txBody>
      </p:sp>
      <p:cxnSp>
        <p:nvCxnSpPr>
          <p:cNvPr id="50" name="Straight Arrow Connector 49">
            <a:extLst>
              <a:ext uri="{FF2B5EF4-FFF2-40B4-BE49-F238E27FC236}">
                <a16:creationId xmlns:a16="http://schemas.microsoft.com/office/drawing/2014/main" id="{1B08E1AB-528E-465D-B3A2-A63D794BA727}"/>
              </a:ext>
            </a:extLst>
          </p:cNvPr>
          <p:cNvCxnSpPr>
            <a:stCxn id="44" idx="3"/>
          </p:cNvCxnSpPr>
          <p:nvPr/>
        </p:nvCxnSpPr>
        <p:spPr>
          <a:xfrm rot="5400000">
            <a:off x="6796088" y="4095529"/>
            <a:ext cx="1036638" cy="652463"/>
          </a:xfrm>
          <a:prstGeom prst="straightConnector1">
            <a:avLst/>
          </a:prstGeom>
          <a:ln w="38100">
            <a:solidFill>
              <a:srgbClr val="FF33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A6974D47-27B1-42A9-91FB-D8E3A7713E1D}"/>
              </a:ext>
            </a:extLst>
          </p:cNvPr>
          <p:cNvSpPr/>
          <p:nvPr/>
        </p:nvSpPr>
        <p:spPr>
          <a:xfrm>
            <a:off x="5907088" y="2922367"/>
            <a:ext cx="1417637" cy="803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Response Object</a:t>
            </a:r>
          </a:p>
        </p:txBody>
      </p:sp>
      <p:cxnSp>
        <p:nvCxnSpPr>
          <p:cNvPr id="52" name="Straight Arrow Connector 51">
            <a:extLst>
              <a:ext uri="{FF2B5EF4-FFF2-40B4-BE49-F238E27FC236}">
                <a16:creationId xmlns:a16="http://schemas.microsoft.com/office/drawing/2014/main" id="{C31B6095-2822-4208-AD4D-A9E9899F4B4E}"/>
              </a:ext>
            </a:extLst>
          </p:cNvPr>
          <p:cNvCxnSpPr/>
          <p:nvPr/>
        </p:nvCxnSpPr>
        <p:spPr>
          <a:xfrm rot="16200000" flipH="1">
            <a:off x="7246144" y="3485136"/>
            <a:ext cx="284162" cy="254000"/>
          </a:xfrm>
          <a:prstGeom prst="straightConnector1">
            <a:avLst/>
          </a:prstGeom>
          <a:ln w="38100">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9E2D90B-76AC-45F1-A15C-B9978C370582}"/>
              </a:ext>
            </a:extLst>
          </p:cNvPr>
          <p:cNvSpPr txBox="1">
            <a:spLocks noChangeArrowheads="1"/>
          </p:cNvSpPr>
          <p:nvPr/>
        </p:nvSpPr>
        <p:spPr bwMode="auto">
          <a:xfrm>
            <a:off x="6181725" y="3695480"/>
            <a:ext cx="1252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8. Set Val</a:t>
            </a:r>
          </a:p>
        </p:txBody>
      </p:sp>
      <p:cxnSp>
        <p:nvCxnSpPr>
          <p:cNvPr id="54" name="Straight Arrow Connector 53">
            <a:extLst>
              <a:ext uri="{FF2B5EF4-FFF2-40B4-BE49-F238E27FC236}">
                <a16:creationId xmlns:a16="http://schemas.microsoft.com/office/drawing/2014/main" id="{CB4AD764-8708-4B15-821B-9E43DD401CB2}"/>
              </a:ext>
            </a:extLst>
          </p:cNvPr>
          <p:cNvCxnSpPr/>
          <p:nvPr/>
        </p:nvCxnSpPr>
        <p:spPr>
          <a:xfrm>
            <a:off x="5276850" y="2347692"/>
            <a:ext cx="573088" cy="382588"/>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544485A-F928-493B-A599-80AB76970D6F}"/>
              </a:ext>
            </a:extLst>
          </p:cNvPr>
          <p:cNvCxnSpPr/>
          <p:nvPr/>
        </p:nvCxnSpPr>
        <p:spPr>
          <a:xfrm>
            <a:off x="3133725" y="1733330"/>
            <a:ext cx="942975" cy="600075"/>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1A38DAE-B92E-4ED6-9B44-C4F9E3A748FD}"/>
              </a:ext>
            </a:extLst>
          </p:cNvPr>
          <p:cNvSpPr txBox="1">
            <a:spLocks noChangeArrowheads="1"/>
          </p:cNvSpPr>
          <p:nvPr/>
        </p:nvSpPr>
        <p:spPr bwMode="auto">
          <a:xfrm>
            <a:off x="4297363" y="3751042"/>
            <a:ext cx="1766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6600"/>
                </a:solidFill>
                <a:latin typeface="Times New Roman" panose="02020603050405020304" pitchFamily="18" charset="0"/>
                <a:cs typeface="Times New Roman" panose="02020603050405020304" pitchFamily="18" charset="0"/>
              </a:rPr>
              <a:t>9. Create Response Msg</a:t>
            </a:r>
          </a:p>
        </p:txBody>
      </p:sp>
      <p:cxnSp>
        <p:nvCxnSpPr>
          <p:cNvPr id="57" name="Straight Arrow Connector 56">
            <a:extLst>
              <a:ext uri="{FF2B5EF4-FFF2-40B4-BE49-F238E27FC236}">
                <a16:creationId xmlns:a16="http://schemas.microsoft.com/office/drawing/2014/main" id="{CA18B609-D784-4019-8F08-84DB2F360EC6}"/>
              </a:ext>
            </a:extLst>
          </p:cNvPr>
          <p:cNvCxnSpPr/>
          <p:nvPr/>
        </p:nvCxnSpPr>
        <p:spPr>
          <a:xfrm flipV="1">
            <a:off x="3667125" y="3276380"/>
            <a:ext cx="2019300" cy="750887"/>
          </a:xfrm>
          <a:prstGeom prst="straightConnector1">
            <a:avLst/>
          </a:prstGeom>
          <a:ln w="381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2EF10AE-A9AA-438D-BA68-FB9EE5107D79}"/>
              </a:ext>
            </a:extLst>
          </p:cNvPr>
          <p:cNvSpPr txBox="1">
            <a:spLocks noChangeArrowheads="1"/>
          </p:cNvSpPr>
          <p:nvPr/>
        </p:nvSpPr>
        <p:spPr bwMode="auto">
          <a:xfrm>
            <a:off x="3287713" y="2454055"/>
            <a:ext cx="1935162"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10. Send response</a:t>
            </a:r>
          </a:p>
        </p:txBody>
      </p:sp>
      <p:cxnSp>
        <p:nvCxnSpPr>
          <p:cNvPr id="59" name="Straight Arrow Connector 58">
            <a:extLst>
              <a:ext uri="{FF2B5EF4-FFF2-40B4-BE49-F238E27FC236}">
                <a16:creationId xmlns:a16="http://schemas.microsoft.com/office/drawing/2014/main" id="{147701D9-CB18-498C-8273-8D306B69867D}"/>
              </a:ext>
            </a:extLst>
          </p:cNvPr>
          <p:cNvCxnSpPr>
            <a:stCxn id="26" idx="5"/>
          </p:cNvCxnSpPr>
          <p:nvPr/>
        </p:nvCxnSpPr>
        <p:spPr>
          <a:xfrm rot="16200000" flipH="1">
            <a:off x="1380332" y="853061"/>
            <a:ext cx="46037" cy="1800225"/>
          </a:xfrm>
          <a:prstGeom prst="straightConnector1">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97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idx="4294967295"/>
          </p:nvPr>
        </p:nvSpPr>
        <p:spPr>
          <a:xfrm>
            <a:off x="588963" y="0"/>
            <a:ext cx="8229600" cy="1143000"/>
          </a:xfrm>
        </p:spPr>
        <p:txBody>
          <a:bodyPr/>
          <a:lstStyle/>
          <a:p>
            <a:r>
              <a:rPr lang="en-US" altLang="en-US">
                <a:latin typeface="Times New Roman" panose="02020603050405020304" pitchFamily="18" charset="0"/>
                <a:cs typeface="Times New Roman" panose="02020603050405020304" pitchFamily="18" charset="0"/>
              </a:rPr>
              <a:t>Exercises</a:t>
            </a:r>
          </a:p>
        </p:txBody>
      </p:sp>
      <p:sp>
        <p:nvSpPr>
          <p:cNvPr id="157699" name="Rectangle 3"/>
          <p:cNvSpPr>
            <a:spLocks noGrp="1"/>
          </p:cNvSpPr>
          <p:nvPr>
            <p:ph type="body" idx="4294967295"/>
          </p:nvPr>
        </p:nvSpPr>
        <p:spPr>
          <a:xfrm>
            <a:off x="457200" y="1217613"/>
            <a:ext cx="8686800" cy="5640387"/>
          </a:xfrm>
        </p:spPr>
        <p:txBody>
          <a:bodyPr/>
          <a:lstStyle/>
          <a:p>
            <a:r>
              <a:rPr lang="en-US" altLang="en-US" sz="2800">
                <a:latin typeface="Times New Roman" panose="02020603050405020304" pitchFamily="18" charset="0"/>
                <a:cs typeface="Times New Roman" panose="02020603050405020304" pitchFamily="18" charset="0"/>
              </a:rPr>
              <a:t>Do it again all of demos</a:t>
            </a:r>
          </a:p>
          <a:p>
            <a:pPr algn="just" eaLnBrk="1" hangingPunct="1"/>
            <a:r>
              <a:rPr lang="en-US" altLang="en-US" sz="2800">
                <a:latin typeface="Times New Roman" panose="02020603050405020304" pitchFamily="18" charset="0"/>
                <a:cs typeface="Times New Roman" panose="02020603050405020304" pitchFamily="18" charset="0"/>
              </a:rPr>
              <a:t>Using servlet to write the programs as the following requirement</a:t>
            </a:r>
          </a:p>
          <a:p>
            <a:pPr lvl="1" algn="just" eaLnBrk="1" hangingPunct="1"/>
            <a:r>
              <a:rPr lang="en-US" altLang="en-US" sz="2400">
                <a:latin typeface="Times New Roman" panose="02020603050405020304" pitchFamily="18" charset="0"/>
                <a:cs typeface="Times New Roman" panose="02020603050405020304" pitchFamily="18" charset="0"/>
              </a:rPr>
              <a:t>Present the Login form (naming </a:t>
            </a:r>
            <a:r>
              <a:rPr lang="en-US" altLang="en-US" sz="2400" err="1">
                <a:latin typeface="Times New Roman" panose="02020603050405020304" pitchFamily="18" charset="0"/>
                <a:cs typeface="Times New Roman" panose="02020603050405020304" pitchFamily="18" charset="0"/>
              </a:rPr>
              <a:t>LoginServlet</a:t>
            </a:r>
            <a:r>
              <a:rPr lang="en-US" altLang="en-US" sz="2400">
                <a:latin typeface="Times New Roman" panose="02020603050405020304" pitchFamily="18" charset="0"/>
                <a:cs typeface="Times New Roman" panose="02020603050405020304" pitchFamily="18" charset="0"/>
              </a:rPr>
              <a:t>) with title Login, header h1 – Login, 02 textbox with naming </a:t>
            </a:r>
            <a:r>
              <a:rPr lang="en-US" altLang="en-US" sz="2400" err="1">
                <a:latin typeface="Times New Roman" panose="02020603050405020304" pitchFamily="18" charset="0"/>
                <a:cs typeface="Times New Roman" panose="02020603050405020304" pitchFamily="18" charset="0"/>
              </a:rPr>
              <a:t>txtUser</a:t>
            </a:r>
            <a:r>
              <a:rPr lang="en-US" altLang="en-US" sz="2400">
                <a:latin typeface="Times New Roman" panose="02020603050405020304" pitchFamily="18" charset="0"/>
                <a:cs typeface="Times New Roman" panose="02020603050405020304" pitchFamily="18" charset="0"/>
              </a:rPr>
              <a:t> and </a:t>
            </a:r>
            <a:r>
              <a:rPr lang="en-US" altLang="en-US" sz="2400" err="1">
                <a:latin typeface="Times New Roman" panose="02020603050405020304" pitchFamily="18" charset="0"/>
                <a:cs typeface="Times New Roman" panose="02020603050405020304" pitchFamily="18" charset="0"/>
              </a:rPr>
              <a:t>txtPass</a:t>
            </a:r>
            <a:r>
              <a:rPr lang="en-US" altLang="en-US" sz="2400">
                <a:latin typeface="Times New Roman" panose="02020603050405020304" pitchFamily="18" charset="0"/>
                <a:cs typeface="Times New Roman" panose="02020603050405020304" pitchFamily="18" charset="0"/>
              </a:rPr>
              <a:t>, and the Login button</a:t>
            </a:r>
          </a:p>
          <a:p>
            <a:pPr lvl="1" algn="just" eaLnBrk="1" hangingPunct="1"/>
            <a:r>
              <a:rPr lang="en-US" altLang="en-US" sz="2400">
                <a:latin typeface="Times New Roman" panose="02020603050405020304" pitchFamily="18" charset="0"/>
                <a:cs typeface="Times New Roman" panose="02020603050405020304" pitchFamily="18" charset="0"/>
              </a:rPr>
              <a:t>Writing the </a:t>
            </a:r>
            <a:r>
              <a:rPr lang="en-US" altLang="en-US" sz="2400" err="1">
                <a:latin typeface="Times New Roman" panose="02020603050405020304" pitchFamily="18" charset="0"/>
                <a:cs typeface="Times New Roman" panose="02020603050405020304" pitchFamily="18" charset="0"/>
              </a:rPr>
              <a:t>ColorServlet</a:t>
            </a:r>
            <a:r>
              <a:rPr lang="en-US" altLang="en-US" sz="2400">
                <a:latin typeface="Times New Roman" panose="02020603050405020304" pitchFamily="18" charset="0"/>
                <a:cs typeface="Times New Roman" panose="02020603050405020304" pitchFamily="18" charset="0"/>
              </a:rPr>
              <a:t> that presents “Welcome to Servlet course” with yellow in background and red in foreground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idx="4294967295"/>
          </p:nvPr>
        </p:nvSpPr>
        <p:spPr>
          <a:xfrm>
            <a:off x="914400" y="0"/>
            <a:ext cx="8229600" cy="1143000"/>
          </a:xfrm>
        </p:spPr>
        <p:txBody>
          <a:bodyPr/>
          <a:lstStyle/>
          <a:p>
            <a:r>
              <a:rPr lang="en-US" altLang="en-US" b="1">
                <a:latin typeface="Times New Roman" panose="02020603050405020304" pitchFamily="18" charset="0"/>
                <a:cs typeface="Times New Roman" panose="02020603050405020304" pitchFamily="18" charset="0"/>
              </a:rPr>
              <a:t>Next Lecture</a:t>
            </a:r>
          </a:p>
        </p:txBody>
      </p:sp>
      <p:sp>
        <p:nvSpPr>
          <p:cNvPr id="158723" name="Rectangle 3"/>
          <p:cNvSpPr>
            <a:spLocks noGrp="1"/>
          </p:cNvSpPr>
          <p:nvPr>
            <p:ph type="body" idx="4294967295"/>
          </p:nvPr>
        </p:nvSpPr>
        <p:spPr>
          <a:xfrm>
            <a:off x="287338" y="955675"/>
            <a:ext cx="8624887" cy="5595938"/>
          </a:xfrm>
        </p:spPr>
        <p:txBody>
          <a:bodyPr/>
          <a:lstStyle/>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How to access database from web application?</a:t>
            </a:r>
          </a:p>
          <a:p>
            <a:pPr lvl="1"/>
            <a:r>
              <a:rPr lang="en-US" altLang="en-US">
                <a:latin typeface="Times New Roman" panose="02020603050405020304" pitchFamily="18" charset="0"/>
                <a:cs typeface="Times New Roman" panose="02020603050405020304" pitchFamily="18" charset="0"/>
              </a:rPr>
              <a:t>JDBC</a:t>
            </a:r>
          </a:p>
          <a:p>
            <a:pPr lvl="1"/>
            <a:r>
              <a:rPr lang="en-US">
                <a:latin typeface="Times New Roman" panose="02020603050405020304" pitchFamily="18" charset="0"/>
                <a:cs typeface="Times New Roman" panose="02020603050405020304" pitchFamily="18" charset="0"/>
              </a:rPr>
              <a:t>Relational Database Overview</a:t>
            </a:r>
          </a:p>
          <a:p>
            <a:pPr lvl="1"/>
            <a:r>
              <a:rPr lang="en-US">
                <a:latin typeface="Times New Roman" panose="02020603050405020304" pitchFamily="18" charset="0"/>
                <a:cs typeface="Times New Roman" panose="02020603050405020304" pitchFamily="18" charset="0"/>
              </a:rPr>
              <a:t>JDBC and JDBC Drivers</a:t>
            </a:r>
          </a:p>
          <a:p>
            <a:pPr lvl="1"/>
            <a:r>
              <a:rPr lang="en-US">
                <a:latin typeface="Times New Roman" panose="02020603050405020304" pitchFamily="18" charset="0"/>
                <a:cs typeface="Times New Roman" panose="02020603050405020304" pitchFamily="18" charset="0"/>
              </a:rPr>
              <a:t>JDBC Basics: Processing SQL Statements</a:t>
            </a:r>
          </a:p>
          <a:p>
            <a:pPr lvl="1"/>
            <a:r>
              <a:rPr lang="en-US">
                <a:latin typeface="Times New Roman" panose="02020603050405020304" pitchFamily="18" charset="0"/>
                <a:cs typeface="Times New Roman" panose="02020603050405020304" pitchFamily="18" charset="0"/>
              </a:rPr>
              <a:t>Implement CRUD application using MS SQL</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589488074"/>
              </p:ext>
            </p:extLst>
          </p:nvPr>
        </p:nvGraphicFramePr>
        <p:xfrm>
          <a:off x="0" y="929148"/>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9746" name="Rectangle 2"/>
          <p:cNvSpPr>
            <a:spLocks noGrp="1"/>
          </p:cNvSpPr>
          <p:nvPr>
            <p:ph type="title" idx="4294967295"/>
          </p:nvPr>
        </p:nvSpPr>
        <p:spPr>
          <a:xfrm>
            <a:off x="914400" y="0"/>
            <a:ext cx="8229600" cy="719138"/>
          </a:xfrm>
        </p:spPr>
        <p:txBody>
          <a:bodyPr/>
          <a:lstStyle/>
          <a:p>
            <a:r>
              <a:rPr lang="en-US" altLang="en-US" sz="4000" b="1">
                <a:latin typeface="Times New Roman" panose="02020603050405020304" pitchFamily="18" charset="0"/>
                <a:cs typeface="Times New Roman" panose="02020603050405020304" pitchFamily="18" charset="0"/>
              </a:rPr>
              <a:t>Next Lecture</a:t>
            </a:r>
            <a:endParaRPr lang="en-US" altLang="en-US" b="1">
              <a:latin typeface="Times New Roman" panose="02020603050405020304" pitchFamily="18" charset="0"/>
              <a:cs typeface="Times New Roman" panose="02020603050405020304" pitchFamily="18" charset="0"/>
            </a:endParaRPr>
          </a:p>
        </p:txBody>
      </p:sp>
      <p:pic>
        <p:nvPicPr>
          <p:cNvPr id="8" name="Picture 2" descr="C:\Program Files (x86)\Microsoft Office\MEDIA\OFFICE12\Bullets\BD21301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2708" y="1316179"/>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460E209A-E7FE-4609-BEB0-ECD125D65781}"/>
              </a:ext>
            </a:extLst>
          </p:cNvPr>
          <p:cNvCxnSpPr/>
          <p:nvPr/>
        </p:nvCxnSpPr>
        <p:spPr>
          <a:xfrm>
            <a:off x="6622473" y="969817"/>
            <a:ext cx="0" cy="775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D73DB92-4F1C-4FBD-9AB7-133F8097A3BA}"/>
              </a:ext>
            </a:extLst>
          </p:cNvPr>
          <p:cNvSpPr/>
          <p:nvPr/>
        </p:nvSpPr>
        <p:spPr>
          <a:xfrm>
            <a:off x="6622472" y="969816"/>
            <a:ext cx="2175151" cy="7320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algn="l"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4, 5, 6 – JDBC </a:t>
            </a:r>
          </a:p>
          <a:p>
            <a:pPr marL="0" lvl="0" algn="l"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Login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47875"/>
            <a:ext cx="693420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5" name="Rectangle 2"/>
          <p:cNvSpPr>
            <a:spLocks noGrp="1"/>
          </p:cNvSpPr>
          <p:nvPr>
            <p:ph type="title" idx="4294967295"/>
          </p:nvPr>
        </p:nvSpPr>
        <p:spPr>
          <a:xfrm>
            <a:off x="558800" y="0"/>
            <a:ext cx="8585200" cy="1262063"/>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Build The Simple Web </a:t>
            </a:r>
            <a:br>
              <a:rPr lang="en-US" altLang="en-US" sz="4000" b="1">
                <a:latin typeface="Times New Roman" panose="02020603050405020304" pitchFamily="18" charset="0"/>
                <a:cs typeface="Times New Roman" panose="02020603050405020304" pitchFamily="18" charset="0"/>
              </a:rPr>
            </a:br>
            <a:r>
              <a:rPr lang="en-US" altLang="en-US" sz="60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How to Create Web Application Project</a:t>
            </a:r>
          </a:p>
        </p:txBody>
      </p:sp>
      <p:sp>
        <p:nvSpPr>
          <p:cNvPr id="9" name="Rectangle 59"/>
          <p:cNvSpPr>
            <a:spLocks noChangeArrowheads="1"/>
          </p:cNvSpPr>
          <p:nvPr/>
        </p:nvSpPr>
        <p:spPr bwMode="auto">
          <a:xfrm>
            <a:off x="239713" y="4270375"/>
            <a:ext cx="566578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pPr>
            <a:r>
              <a:rPr lang="en-US" altLang="en-US" sz="2400" b="1">
                <a:solidFill>
                  <a:srgbClr val="FF3300"/>
                </a:solidFill>
                <a:latin typeface="Times New Roman" panose="02020603050405020304" pitchFamily="18" charset="0"/>
                <a:cs typeface="Times New Roman" panose="02020603050405020304" pitchFamily="18" charset="0"/>
              </a:rPr>
              <a:t>Click Java Web categories</a:t>
            </a:r>
          </a:p>
          <a:p>
            <a:pPr eaLnBrk="1" hangingPunct="1">
              <a:lnSpc>
                <a:spcPct val="80000"/>
              </a:lnSpc>
            </a:pPr>
            <a:r>
              <a:rPr lang="en-US" altLang="en-US" sz="2400" b="1">
                <a:solidFill>
                  <a:srgbClr val="FF3300"/>
                </a:solidFill>
                <a:latin typeface="Times New Roman" panose="02020603050405020304" pitchFamily="18" charset="0"/>
                <a:cs typeface="Times New Roman" panose="02020603050405020304" pitchFamily="18" charset="0"/>
              </a:rPr>
              <a:t>Click the “Web Application” Projects</a:t>
            </a:r>
          </a:p>
          <a:p>
            <a:pPr eaLnBrk="1" hangingPunct="1">
              <a:lnSpc>
                <a:spcPct val="80000"/>
              </a:lnSpc>
            </a:pPr>
            <a:endParaRPr lang="en-US" altLang="en-US" sz="2400" b="1">
              <a:solidFill>
                <a:srgbClr val="FF3300"/>
              </a:solidFill>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b="1">
              <a:solidFill>
                <a:srgbClr val="FF3300"/>
              </a:solidFill>
              <a:latin typeface="Times New Roman" panose="02020603050405020304" pitchFamily="18" charset="0"/>
              <a:cs typeface="Times New Roman" panose="02020603050405020304" pitchFamily="18" charset="0"/>
            </a:endParaRPr>
          </a:p>
          <a:p>
            <a:pPr eaLnBrk="1" hangingPunct="1">
              <a:lnSpc>
                <a:spcPct val="80000"/>
              </a:lnSpc>
            </a:pPr>
            <a:endParaRPr lang="en-US" altLang="en-US" sz="2400" b="1">
              <a:solidFill>
                <a:srgbClr val="FF3300"/>
              </a:solidFill>
              <a:latin typeface="Times New Roman" panose="02020603050405020304" pitchFamily="18" charset="0"/>
              <a:cs typeface="Times New Roman" panose="02020603050405020304" pitchFamily="18" charset="0"/>
            </a:endParaRPr>
          </a:p>
          <a:p>
            <a:pPr eaLnBrk="1" hangingPunct="1">
              <a:lnSpc>
                <a:spcPct val="80000"/>
              </a:lnSpc>
            </a:pPr>
            <a:r>
              <a:rPr lang="en-US" altLang="en-US" sz="2400" b="1">
                <a:solidFill>
                  <a:srgbClr val="FF3300"/>
                </a:solidFill>
                <a:latin typeface="Times New Roman" panose="02020603050405020304" pitchFamily="18" charset="0"/>
                <a:cs typeface="Times New Roman" panose="02020603050405020304" pitchFamily="18" charset="0"/>
              </a:rPr>
              <a:t>Click Next button</a:t>
            </a:r>
            <a:endParaRPr lang="vi-VN" altLang="en-US" sz="2400" b="1">
              <a:solidFill>
                <a:srgbClr val="FF3300"/>
              </a:solidFill>
              <a:latin typeface="Times New Roman" panose="02020603050405020304" pitchFamily="18" charset="0"/>
              <a:cs typeface="Times New Roman" panose="02020603050405020304" pitchFamily="18" charset="0"/>
            </a:endParaRPr>
          </a:p>
        </p:txBody>
      </p:sp>
      <p:pic>
        <p:nvPicPr>
          <p:cNvPr id="317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325" y="1127125"/>
            <a:ext cx="38766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3"/>
          <p:cNvSpPr>
            <a:spLocks noChangeArrowheads="1"/>
          </p:cNvSpPr>
          <p:nvPr/>
        </p:nvSpPr>
        <p:spPr bwMode="auto">
          <a:xfrm>
            <a:off x="2039938" y="3203575"/>
            <a:ext cx="976312" cy="2349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8" name="Rectangle 23"/>
          <p:cNvSpPr>
            <a:spLocks noChangeArrowheads="1"/>
          </p:cNvSpPr>
          <p:nvPr/>
        </p:nvSpPr>
        <p:spPr bwMode="auto">
          <a:xfrm>
            <a:off x="3786188" y="6492875"/>
            <a:ext cx="976312" cy="2349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box(in)">
                                      <p:cBhvr>
                                        <p:cTn id="7" dur="500"/>
                                        <p:tgtEl>
                                          <p:spTgt spid="31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1746"/>
                                        </p:tgtEl>
                                        <p:attrNameLst>
                                          <p:attrName>style.visibility</p:attrName>
                                        </p:attrNameLst>
                                      </p:cBhvr>
                                      <p:to>
                                        <p:strVal val="visible"/>
                                      </p:to>
                                    </p:set>
                                    <p:animEffect transition="in" filter="checkerboard(across)">
                                      <p:cBhvr>
                                        <p:cTn id="12" dur="500"/>
                                        <p:tgtEl>
                                          <p:spTgt spid="317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blinds(horizontal)">
                                      <p:cBhvr>
                                        <p:cTn id="25" dur="500"/>
                                        <p:tgtEl>
                                          <p:spTgt spid="9">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blinds(horizontal)">
                                      <p:cBhvr>
                                        <p:cTn id="30" dur="500"/>
                                        <p:tgtEl>
                                          <p:spTgt spid="9">
                                            <p:txEl>
                                              <p:pRg st="5" end="5"/>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ox(in)">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1420813"/>
            <a:ext cx="6988175" cy="505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3" name="Rectangle 2"/>
          <p:cNvSpPr>
            <a:spLocks noGrp="1"/>
          </p:cNvSpPr>
          <p:nvPr>
            <p:ph type="title" idx="4294967295"/>
          </p:nvPr>
        </p:nvSpPr>
        <p:spPr>
          <a:xfrm>
            <a:off x="930275" y="0"/>
            <a:ext cx="8213725" cy="1136650"/>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 – Build The Simple Web</a:t>
            </a:r>
            <a:r>
              <a:rPr lang="en-US" altLang="en-US" sz="3600" b="1">
                <a:latin typeface="Times New Roman" panose="02020603050405020304" pitchFamily="18" charset="0"/>
                <a:cs typeface="Times New Roman" panose="02020603050405020304" pitchFamily="18" charset="0"/>
              </a:rPr>
              <a:t> </a:t>
            </a:r>
            <a:br>
              <a:rPr lang="en-US" altLang="en-US" sz="3600" b="1">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How to Create Web Application Project</a:t>
            </a:r>
            <a:endParaRPr lang="en-US" altLang="en-US" sz="3200">
              <a:latin typeface="Times New Roman" panose="02020603050405020304" pitchFamily="18" charset="0"/>
              <a:cs typeface="Times New Roman" panose="02020603050405020304" pitchFamily="18" charset="0"/>
            </a:endParaRPr>
          </a:p>
        </p:txBody>
      </p:sp>
      <p:sp>
        <p:nvSpPr>
          <p:cNvPr id="13" name="Rectangle 23"/>
          <p:cNvSpPr>
            <a:spLocks noChangeArrowheads="1"/>
          </p:cNvSpPr>
          <p:nvPr/>
        </p:nvSpPr>
        <p:spPr bwMode="auto">
          <a:xfrm>
            <a:off x="2913063" y="2084388"/>
            <a:ext cx="712787"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4" name="Line 24"/>
          <p:cNvSpPr>
            <a:spLocks noChangeShapeType="1"/>
          </p:cNvSpPr>
          <p:nvPr/>
        </p:nvSpPr>
        <p:spPr bwMode="auto">
          <a:xfrm>
            <a:off x="3670300" y="2190750"/>
            <a:ext cx="34163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25"/>
          <p:cNvSpPr txBox="1">
            <a:spLocks noChangeArrowheads="1"/>
          </p:cNvSpPr>
          <p:nvPr/>
        </p:nvSpPr>
        <p:spPr bwMode="auto">
          <a:xfrm>
            <a:off x="7016750" y="2003425"/>
            <a:ext cx="212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Fill your project name</a:t>
            </a:r>
          </a:p>
        </p:txBody>
      </p:sp>
      <p:sp>
        <p:nvSpPr>
          <p:cNvPr id="16" name="Rectangle 26"/>
          <p:cNvSpPr>
            <a:spLocks noChangeArrowheads="1"/>
          </p:cNvSpPr>
          <p:nvPr/>
        </p:nvSpPr>
        <p:spPr bwMode="auto">
          <a:xfrm>
            <a:off x="6119813" y="2363788"/>
            <a:ext cx="712787"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7" name="Line 27"/>
          <p:cNvSpPr>
            <a:spLocks noChangeShapeType="1"/>
          </p:cNvSpPr>
          <p:nvPr/>
        </p:nvSpPr>
        <p:spPr bwMode="auto">
          <a:xfrm>
            <a:off x="6804025" y="2484438"/>
            <a:ext cx="282575"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28"/>
          <p:cNvSpPr txBox="1">
            <a:spLocks noChangeArrowheads="1"/>
          </p:cNvSpPr>
          <p:nvPr/>
        </p:nvSpPr>
        <p:spPr bwMode="auto">
          <a:xfrm>
            <a:off x="7016750" y="2282825"/>
            <a:ext cx="2127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Browser your location where store the project</a:t>
            </a:r>
          </a:p>
        </p:txBody>
      </p:sp>
      <p:sp>
        <p:nvSpPr>
          <p:cNvPr id="19" name="Rectangle 38"/>
          <p:cNvSpPr>
            <a:spLocks noChangeArrowheads="1"/>
          </p:cNvSpPr>
          <p:nvPr/>
        </p:nvSpPr>
        <p:spPr bwMode="auto">
          <a:xfrm>
            <a:off x="2255838" y="4968875"/>
            <a:ext cx="68881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2400">
                <a:solidFill>
                  <a:srgbClr val="FF3300"/>
                </a:solidFill>
                <a:latin typeface="Times New Roman" panose="02020603050405020304" pitchFamily="18" charset="0"/>
                <a:cs typeface="Times New Roman" panose="02020603050405020304" pitchFamily="18" charset="0"/>
              </a:rPr>
              <a:t>Click Next button</a:t>
            </a:r>
            <a:endParaRPr lang="vi-VN" altLang="en-US" sz="2400">
              <a:solidFill>
                <a:srgbClr val="FF3300"/>
              </a:solidFill>
              <a:latin typeface="Times New Roman" panose="02020603050405020304" pitchFamily="18" charset="0"/>
              <a:cs typeface="Times New Roman" panose="02020603050405020304" pitchFamily="18" charset="0"/>
            </a:endParaRPr>
          </a:p>
        </p:txBody>
      </p:sp>
      <p:sp>
        <p:nvSpPr>
          <p:cNvPr id="12" name="Rectangle 23"/>
          <p:cNvSpPr>
            <a:spLocks noChangeArrowheads="1"/>
          </p:cNvSpPr>
          <p:nvPr/>
        </p:nvSpPr>
        <p:spPr bwMode="auto">
          <a:xfrm>
            <a:off x="3994150" y="6084888"/>
            <a:ext cx="712788"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Left)">
                                      <p:cBhvr>
                                        <p:cTn id="11" dur="500"/>
                                        <p:tgtEl>
                                          <p:spTgt spid="14"/>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heckerboard(across)">
                                      <p:cBhvr>
                                        <p:cTn id="14" dur="500"/>
                                        <p:tgtEl>
                                          <p:spTgt spid="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ox(in)">
                                      <p:cBhvr>
                                        <p:cTn id="19" dur="500"/>
                                        <p:tgtEl>
                                          <p:spTgt spid="16"/>
                                        </p:tgtEl>
                                      </p:cBhvr>
                                    </p:animEffect>
                                  </p:childTnLst>
                                </p:cTn>
                              </p:par>
                            </p:childTnLst>
                          </p:cTn>
                        </p:par>
                        <p:par>
                          <p:cTn id="20" fill="hold" nodeType="afterGroup">
                            <p:stCondLst>
                              <p:cond delay="500"/>
                            </p:stCondLst>
                            <p:childTnLst>
                              <p:par>
                                <p:cTn id="21" presetID="1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slide(fromLeft)">
                                      <p:cBhvr>
                                        <p:cTn id="23" dur="500"/>
                                        <p:tgtEl>
                                          <p:spTgt spid="1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checkerboard(across)">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blinds(horizontal)">
                                      <p:cBhvr>
                                        <p:cTn id="31" dur="500"/>
                                        <p:tgtEl>
                                          <p:spTgt spid="19">
                                            <p:txEl>
                                              <p:pRg st="0" end="0"/>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animBg="1"/>
      <p:bldP spid="18" grpId="0"/>
      <p:bldP spid="19" grpId="0" build="p" bldLvl="2"/>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2750"/>
            <a:ext cx="664845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Rectangle 2"/>
          <p:cNvSpPr>
            <a:spLocks noGrp="1"/>
          </p:cNvSpPr>
          <p:nvPr>
            <p:ph type="title" idx="4294967295"/>
          </p:nvPr>
        </p:nvSpPr>
        <p:spPr>
          <a:xfrm>
            <a:off x="660400" y="0"/>
            <a:ext cx="8483600" cy="1166813"/>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 – Build The Simple Web</a:t>
            </a:r>
            <a:r>
              <a:rPr lang="en-US" altLang="en-US" sz="3600" b="1">
                <a:latin typeface="Times New Roman" panose="02020603050405020304" pitchFamily="18" charset="0"/>
                <a:cs typeface="Times New Roman" panose="02020603050405020304" pitchFamily="18" charset="0"/>
              </a:rPr>
              <a:t> </a:t>
            </a:r>
            <a:br>
              <a:rPr lang="en-US" altLang="en-US" sz="3600" b="1">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How to Create Web Application Project</a:t>
            </a:r>
            <a:endParaRPr lang="en-US" altLang="en-US" sz="3200">
              <a:latin typeface="Times New Roman" panose="02020603050405020304" pitchFamily="18" charset="0"/>
              <a:cs typeface="Times New Roman" panose="02020603050405020304" pitchFamily="18" charset="0"/>
            </a:endParaRPr>
          </a:p>
        </p:txBody>
      </p:sp>
      <p:sp>
        <p:nvSpPr>
          <p:cNvPr id="16" name="Rectangle 29"/>
          <p:cNvSpPr>
            <a:spLocks noChangeArrowheads="1"/>
          </p:cNvSpPr>
          <p:nvPr/>
        </p:nvSpPr>
        <p:spPr bwMode="auto">
          <a:xfrm>
            <a:off x="2725738" y="2659063"/>
            <a:ext cx="3300412" cy="1873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7" name="Line 30"/>
          <p:cNvSpPr>
            <a:spLocks noChangeShapeType="1"/>
          </p:cNvSpPr>
          <p:nvPr/>
        </p:nvSpPr>
        <p:spPr bwMode="auto">
          <a:xfrm>
            <a:off x="6032500" y="2743200"/>
            <a:ext cx="915988"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31"/>
          <p:cNvSpPr txBox="1">
            <a:spLocks noChangeArrowheads="1"/>
          </p:cNvSpPr>
          <p:nvPr/>
        </p:nvSpPr>
        <p:spPr bwMode="auto">
          <a:xfrm>
            <a:off x="6970713" y="2538413"/>
            <a:ext cx="2173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Choose deployed server </a:t>
            </a:r>
          </a:p>
        </p:txBody>
      </p:sp>
      <p:sp>
        <p:nvSpPr>
          <p:cNvPr id="19" name="Rectangle 32"/>
          <p:cNvSpPr>
            <a:spLocks noChangeArrowheads="1"/>
          </p:cNvSpPr>
          <p:nvPr/>
        </p:nvSpPr>
        <p:spPr bwMode="auto">
          <a:xfrm>
            <a:off x="2828925" y="2925763"/>
            <a:ext cx="720725" cy="2428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20" name="Line 33"/>
          <p:cNvSpPr>
            <a:spLocks noChangeShapeType="1"/>
          </p:cNvSpPr>
          <p:nvPr/>
        </p:nvSpPr>
        <p:spPr bwMode="auto">
          <a:xfrm>
            <a:off x="3533775" y="3057525"/>
            <a:ext cx="3627438"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Text Box 34"/>
          <p:cNvSpPr txBox="1">
            <a:spLocks noChangeArrowheads="1"/>
          </p:cNvSpPr>
          <p:nvPr/>
        </p:nvSpPr>
        <p:spPr bwMode="auto">
          <a:xfrm>
            <a:off x="7129463" y="2868613"/>
            <a:ext cx="22018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Choose Java EE 5/ </a:t>
            </a:r>
            <a:br>
              <a:rPr lang="en-US" altLang="en-US" sz="1600">
                <a:latin typeface="Times New Roman" panose="02020603050405020304" pitchFamily="18" charset="0"/>
                <a:cs typeface="Times New Roman" panose="02020603050405020304" pitchFamily="18" charset="0"/>
              </a:rPr>
            </a:br>
            <a:r>
              <a:rPr lang="en-US" altLang="en-US" sz="1600">
                <a:latin typeface="Times New Roman" panose="02020603050405020304" pitchFamily="18" charset="0"/>
                <a:cs typeface="Times New Roman" panose="02020603050405020304" pitchFamily="18" charset="0"/>
              </a:rPr>
              <a:t>J2EE 1.4</a:t>
            </a:r>
          </a:p>
        </p:txBody>
      </p:sp>
      <p:sp>
        <p:nvSpPr>
          <p:cNvPr id="22" name="Rectangle 35"/>
          <p:cNvSpPr>
            <a:spLocks noChangeArrowheads="1"/>
          </p:cNvSpPr>
          <p:nvPr/>
        </p:nvSpPr>
        <p:spPr bwMode="auto">
          <a:xfrm>
            <a:off x="2733675" y="3663950"/>
            <a:ext cx="927100" cy="2286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23" name="Line 36"/>
          <p:cNvSpPr>
            <a:spLocks noChangeShapeType="1"/>
          </p:cNvSpPr>
          <p:nvPr/>
        </p:nvSpPr>
        <p:spPr bwMode="auto">
          <a:xfrm>
            <a:off x="3679825" y="3784600"/>
            <a:ext cx="3375025"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37"/>
          <p:cNvSpPr txBox="1">
            <a:spLocks noChangeArrowheads="1"/>
          </p:cNvSpPr>
          <p:nvPr/>
        </p:nvSpPr>
        <p:spPr bwMode="auto">
          <a:xfrm>
            <a:off x="6881813" y="3544888"/>
            <a:ext cx="22621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Modify the context path (if necessary). Defaults, it is named same as Project Name</a:t>
            </a:r>
          </a:p>
        </p:txBody>
      </p:sp>
      <p:sp>
        <p:nvSpPr>
          <p:cNvPr id="25" name="Rectangle 38"/>
          <p:cNvSpPr>
            <a:spLocks noChangeArrowheads="1"/>
          </p:cNvSpPr>
          <p:nvPr/>
        </p:nvSpPr>
        <p:spPr bwMode="auto">
          <a:xfrm>
            <a:off x="1989138" y="4979988"/>
            <a:ext cx="7064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2800">
                <a:solidFill>
                  <a:srgbClr val="FF3300"/>
                </a:solidFill>
                <a:latin typeface="Times New Roman" panose="02020603050405020304" pitchFamily="18" charset="0"/>
                <a:cs typeface="Times New Roman" panose="02020603050405020304" pitchFamily="18" charset="0"/>
              </a:rPr>
              <a:t>Click Finish button</a:t>
            </a:r>
            <a:endParaRPr lang="vi-VN" altLang="en-US" sz="2800">
              <a:solidFill>
                <a:srgbClr val="FF3300"/>
              </a:solidFill>
              <a:latin typeface="Times New Roman" panose="02020603050405020304" pitchFamily="18" charset="0"/>
              <a:cs typeface="Times New Roman" panose="02020603050405020304" pitchFamily="18" charset="0"/>
            </a:endParaRPr>
          </a:p>
        </p:txBody>
      </p:sp>
      <p:sp>
        <p:nvSpPr>
          <p:cNvPr id="15" name="Rectangle 23"/>
          <p:cNvSpPr>
            <a:spLocks noChangeArrowheads="1"/>
          </p:cNvSpPr>
          <p:nvPr/>
        </p:nvSpPr>
        <p:spPr bwMode="auto">
          <a:xfrm>
            <a:off x="4441825" y="6110288"/>
            <a:ext cx="712788"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Left)">
                                      <p:cBhvr>
                                        <p:cTn id="11" dur="500"/>
                                        <p:tgtEl>
                                          <p:spTgt spid="17"/>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checkerboard(across)">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childTnLst>
                          </p:cTn>
                        </p:par>
                        <p:par>
                          <p:cTn id="20" fill="hold" nodeType="afterGroup">
                            <p:stCondLst>
                              <p:cond delay="500"/>
                            </p:stCondLst>
                            <p:childTnLst>
                              <p:par>
                                <p:cTn id="21" presetID="1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slide(fromLeft)">
                                      <p:cBhvr>
                                        <p:cTn id="23" dur="500"/>
                                        <p:tgtEl>
                                          <p:spTgt spid="2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heckerboard(across)">
                                      <p:cBhvr>
                                        <p:cTn id="26" dur="500"/>
                                        <p:tgtEl>
                                          <p:spTgt spid="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ox(in)">
                                      <p:cBhvr>
                                        <p:cTn id="31" dur="500"/>
                                        <p:tgtEl>
                                          <p:spTgt spid="22"/>
                                        </p:tgtEl>
                                      </p:cBhvr>
                                    </p:animEffect>
                                  </p:childTnLst>
                                </p:cTn>
                              </p:par>
                            </p:childTnLst>
                          </p:cTn>
                        </p:par>
                        <p:par>
                          <p:cTn id="32" fill="hold" nodeType="afterGroup">
                            <p:stCondLst>
                              <p:cond delay="500"/>
                            </p:stCondLst>
                            <p:childTnLst>
                              <p:par>
                                <p:cTn id="33" presetID="1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slide(fromLeft)">
                                      <p:cBhvr>
                                        <p:cTn id="35" dur="500"/>
                                        <p:tgtEl>
                                          <p:spTgt spid="23"/>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checkerboard(across)">
                                      <p:cBhvr>
                                        <p:cTn id="38" dur="500"/>
                                        <p:tgtEl>
                                          <p:spTgt spid="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animEffect transition="in" filter="blinds(horizontal)">
                                      <p:cBhvr>
                                        <p:cTn id="43" dur="500"/>
                                        <p:tgtEl>
                                          <p:spTgt spid="25">
                                            <p:txEl>
                                              <p:pRg st="0" end="0"/>
                                            </p:txEl>
                                          </p:spTgt>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ox(in)">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animBg="1"/>
      <p:bldP spid="21" grpId="0"/>
      <p:bldP spid="22" grpId="0" animBg="1"/>
      <p:bldP spid="24" grpId="0"/>
      <p:bldP spid="25" grpId="0" build="p" bldLvl="2"/>
      <p:bldP spid="1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947738"/>
            <a:ext cx="3925888"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Rectangle 2"/>
          <p:cNvSpPr>
            <a:spLocks noGrp="1"/>
          </p:cNvSpPr>
          <p:nvPr>
            <p:ph type="title" idx="4294967295"/>
          </p:nvPr>
        </p:nvSpPr>
        <p:spPr>
          <a:xfrm>
            <a:off x="1328738" y="0"/>
            <a:ext cx="7815262" cy="1093788"/>
          </a:xfrm>
        </p:spPr>
        <p:txBody>
          <a:bodyPr wrap="none">
            <a:normAutofit fontScale="90000"/>
          </a:bodyPr>
          <a:lstStyle/>
          <a:p>
            <a:pPr>
              <a:lnSpc>
                <a:spcPct val="80000"/>
              </a:lnSpc>
              <a:defRPr/>
            </a:pPr>
            <a:r>
              <a:rPr lang="en-US" sz="4000" b="1">
                <a:latin typeface="Times New Roman" pitchFamily="18" charset="0"/>
                <a:cs typeface="Times New Roman" pitchFamily="18" charset="0"/>
              </a:rPr>
              <a:t>Appendix – Build The Simple Web</a:t>
            </a:r>
            <a:r>
              <a:rPr lang="en-US" sz="2900" b="1">
                <a:latin typeface="Times New Roman" pitchFamily="18" charset="0"/>
                <a:cs typeface="Times New Roman" pitchFamily="18" charset="0"/>
              </a:rPr>
              <a:t> </a:t>
            </a:r>
            <a:br>
              <a:rPr lang="en-US" sz="2900" b="1">
                <a:latin typeface="Times New Roman" pitchFamily="18" charset="0"/>
                <a:cs typeface="Times New Roman" pitchFamily="18" charset="0"/>
              </a:rPr>
            </a:br>
            <a:r>
              <a:rPr lang="en-US" sz="4900" b="1">
                <a:latin typeface="Times New Roman" pitchFamily="18" charset="0"/>
                <a:cs typeface="Times New Roman" pitchFamily="18" charset="0"/>
              </a:rPr>
              <a:t> </a:t>
            </a:r>
            <a:r>
              <a:rPr lang="en-US" sz="3600">
                <a:latin typeface="Times New Roman" pitchFamily="18" charset="0"/>
                <a:cs typeface="Times New Roman" pitchFamily="18" charset="0"/>
              </a:rPr>
              <a:t>How to Create Web Application Project</a:t>
            </a:r>
          </a:p>
        </p:txBody>
      </p:sp>
      <p:sp>
        <p:nvSpPr>
          <p:cNvPr id="24" name="Rectangle 47"/>
          <p:cNvSpPr>
            <a:spLocks noChangeArrowheads="1"/>
          </p:cNvSpPr>
          <p:nvPr/>
        </p:nvSpPr>
        <p:spPr bwMode="auto">
          <a:xfrm>
            <a:off x="407988" y="1338263"/>
            <a:ext cx="1350962" cy="2540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25" name="Line 48"/>
          <p:cNvSpPr>
            <a:spLocks noChangeShapeType="1"/>
          </p:cNvSpPr>
          <p:nvPr/>
        </p:nvSpPr>
        <p:spPr bwMode="auto">
          <a:xfrm>
            <a:off x="1757363" y="1458913"/>
            <a:ext cx="2638425"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Text Box 49"/>
          <p:cNvSpPr txBox="1">
            <a:spLocks noChangeArrowheads="1"/>
          </p:cNvSpPr>
          <p:nvPr/>
        </p:nvSpPr>
        <p:spPr bwMode="auto">
          <a:xfrm>
            <a:off x="4483100" y="1285875"/>
            <a:ext cx="212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Project name</a:t>
            </a:r>
          </a:p>
        </p:txBody>
      </p:sp>
      <p:sp>
        <p:nvSpPr>
          <p:cNvPr id="27" name="Rectangle 50"/>
          <p:cNvSpPr>
            <a:spLocks noChangeArrowheads="1"/>
          </p:cNvSpPr>
          <p:nvPr/>
        </p:nvSpPr>
        <p:spPr bwMode="auto">
          <a:xfrm>
            <a:off x="1100138" y="1676400"/>
            <a:ext cx="1042987" cy="2444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28" name="Line 51"/>
          <p:cNvSpPr>
            <a:spLocks noChangeShapeType="1"/>
          </p:cNvSpPr>
          <p:nvPr/>
        </p:nvSpPr>
        <p:spPr bwMode="auto">
          <a:xfrm>
            <a:off x="2138363" y="1812925"/>
            <a:ext cx="2341562"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54"/>
          <p:cNvSpPr>
            <a:spLocks noChangeShapeType="1"/>
          </p:cNvSpPr>
          <p:nvPr/>
        </p:nvSpPr>
        <p:spPr bwMode="auto">
          <a:xfrm>
            <a:off x="2555875" y="3014663"/>
            <a:ext cx="234156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Rectangle 56"/>
          <p:cNvSpPr>
            <a:spLocks noChangeArrowheads="1"/>
          </p:cNvSpPr>
          <p:nvPr/>
        </p:nvSpPr>
        <p:spPr bwMode="auto">
          <a:xfrm>
            <a:off x="1736725" y="2908300"/>
            <a:ext cx="833438" cy="28098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1" name="Line 57"/>
          <p:cNvSpPr>
            <a:spLocks noChangeShapeType="1"/>
          </p:cNvSpPr>
          <p:nvPr/>
        </p:nvSpPr>
        <p:spPr bwMode="auto">
          <a:xfrm>
            <a:off x="2792413" y="4981575"/>
            <a:ext cx="2116137"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Text Box 58"/>
          <p:cNvSpPr txBox="1">
            <a:spLocks noChangeArrowheads="1"/>
          </p:cNvSpPr>
          <p:nvPr/>
        </p:nvSpPr>
        <p:spPr bwMode="auto">
          <a:xfrm>
            <a:off x="4867275" y="4767263"/>
            <a:ext cx="3594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Configuration directory related define for Web App</a:t>
            </a:r>
          </a:p>
        </p:txBody>
      </p:sp>
      <p:sp>
        <p:nvSpPr>
          <p:cNvPr id="33" name="Rectangle 59"/>
          <p:cNvSpPr>
            <a:spLocks noChangeArrowheads="1"/>
          </p:cNvSpPr>
          <p:nvPr/>
        </p:nvSpPr>
        <p:spPr bwMode="auto">
          <a:xfrm>
            <a:off x="1079500" y="4873625"/>
            <a:ext cx="1703388" cy="24288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4" name="Line 60"/>
          <p:cNvSpPr>
            <a:spLocks noChangeShapeType="1"/>
          </p:cNvSpPr>
          <p:nvPr/>
        </p:nvSpPr>
        <p:spPr bwMode="auto">
          <a:xfrm>
            <a:off x="2595563" y="3724275"/>
            <a:ext cx="2341562"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Rectangle 62"/>
          <p:cNvSpPr>
            <a:spLocks noChangeArrowheads="1"/>
          </p:cNvSpPr>
          <p:nvPr/>
        </p:nvSpPr>
        <p:spPr bwMode="auto">
          <a:xfrm>
            <a:off x="1014413" y="3630613"/>
            <a:ext cx="1571625" cy="2286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6" name="Line 63"/>
          <p:cNvSpPr>
            <a:spLocks noChangeShapeType="1"/>
          </p:cNvSpPr>
          <p:nvPr/>
        </p:nvSpPr>
        <p:spPr bwMode="auto">
          <a:xfrm>
            <a:off x="2409825" y="4033838"/>
            <a:ext cx="234156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Rectangle 65"/>
          <p:cNvSpPr>
            <a:spLocks noChangeArrowheads="1"/>
          </p:cNvSpPr>
          <p:nvPr/>
        </p:nvSpPr>
        <p:spPr bwMode="auto">
          <a:xfrm>
            <a:off x="1069975" y="3940175"/>
            <a:ext cx="1330325" cy="2016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2" name="Text Box 49"/>
          <p:cNvSpPr txBox="1">
            <a:spLocks noChangeArrowheads="1"/>
          </p:cNvSpPr>
          <p:nvPr/>
        </p:nvSpPr>
        <p:spPr bwMode="auto">
          <a:xfrm>
            <a:off x="4668838" y="1698625"/>
            <a:ext cx="212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Web Directory</a:t>
            </a:r>
          </a:p>
        </p:txBody>
      </p:sp>
      <p:sp>
        <p:nvSpPr>
          <p:cNvPr id="3" name="Text Box 49"/>
          <p:cNvSpPr txBox="1">
            <a:spLocks noChangeArrowheads="1"/>
          </p:cNvSpPr>
          <p:nvPr/>
        </p:nvSpPr>
        <p:spPr bwMode="auto">
          <a:xfrm>
            <a:off x="4960938" y="2867025"/>
            <a:ext cx="3284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Web deployment descriptor</a:t>
            </a:r>
          </a:p>
        </p:txBody>
      </p:sp>
      <p:sp>
        <p:nvSpPr>
          <p:cNvPr id="4" name="Text Box 49"/>
          <p:cNvSpPr txBox="1">
            <a:spLocks noChangeArrowheads="1"/>
          </p:cNvSpPr>
          <p:nvPr/>
        </p:nvSpPr>
        <p:spPr bwMode="auto">
          <a:xfrm>
            <a:off x="4773613" y="3240088"/>
            <a:ext cx="45958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Source code directory, containing </a:t>
            </a:r>
            <a:r>
              <a:rPr lang="en-US" altLang="en-US" sz="1600" b="1">
                <a:latin typeface="Times New Roman" panose="02020603050405020304" pitchFamily="18" charset="0"/>
                <a:cs typeface="Times New Roman" panose="02020603050405020304" pitchFamily="18" charset="0"/>
              </a:rPr>
              <a:t>java class</a:t>
            </a:r>
            <a:r>
              <a:rPr lang="en-US" altLang="en-US" sz="1600">
                <a:latin typeface="Times New Roman" panose="02020603050405020304" pitchFamily="18" charset="0"/>
                <a:cs typeface="Times New Roman" panose="02020603050405020304" pitchFamily="18" charset="0"/>
              </a:rPr>
              <a:t>. When project is built, package in </a:t>
            </a:r>
            <a:r>
              <a:rPr lang="en-US" altLang="en-US" sz="1600" b="1">
                <a:latin typeface="Times New Roman" panose="02020603050405020304" pitchFamily="18" charset="0"/>
                <a:cs typeface="Times New Roman" panose="02020603050405020304" pitchFamily="18" charset="0"/>
              </a:rPr>
              <a:t>classes directory</a:t>
            </a:r>
          </a:p>
        </p:txBody>
      </p:sp>
      <p:sp>
        <p:nvSpPr>
          <p:cNvPr id="5" name="Text Box 49"/>
          <p:cNvSpPr txBox="1">
            <a:spLocks noChangeArrowheads="1"/>
          </p:cNvSpPr>
          <p:nvPr/>
        </p:nvSpPr>
        <p:spPr bwMode="auto">
          <a:xfrm>
            <a:off x="4791075" y="3929063"/>
            <a:ext cx="4352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Support library directory, containing </a:t>
            </a:r>
            <a:r>
              <a:rPr lang="en-US" altLang="en-US" sz="1600" b="1">
                <a:latin typeface="Times New Roman" panose="02020603050405020304" pitchFamily="18" charset="0"/>
                <a:cs typeface="Times New Roman" panose="02020603050405020304" pitchFamily="18" charset="0"/>
              </a:rPr>
              <a:t>jar file</a:t>
            </a:r>
            <a:r>
              <a:rPr lang="en-US" altLang="en-US" sz="1600">
                <a:latin typeface="Times New Roman" panose="02020603050405020304" pitchFamily="18" charset="0"/>
                <a:cs typeface="Times New Roman" panose="02020603050405020304" pitchFamily="18" charset="0"/>
              </a:rPr>
              <a:t>. When project is built, package in </a:t>
            </a:r>
            <a:r>
              <a:rPr lang="en-US" altLang="en-US" sz="1600" b="1">
                <a:latin typeface="Times New Roman" panose="02020603050405020304" pitchFamily="18" charset="0"/>
                <a:cs typeface="Times New Roman" panose="02020603050405020304" pitchFamily="18" charset="0"/>
              </a:rPr>
              <a:t>lib directory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lide(fromLeft)">
                                      <p:cBhvr>
                                        <p:cTn id="11" dur="500"/>
                                        <p:tgtEl>
                                          <p:spTgt spid="25"/>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checkerboard(across)">
                                      <p:cBhvr>
                                        <p:cTn id="14" dur="500"/>
                                        <p:tgtEl>
                                          <p:spTgt spid="2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in)">
                                      <p:cBhvr>
                                        <p:cTn id="19" dur="500"/>
                                        <p:tgtEl>
                                          <p:spTgt spid="27"/>
                                        </p:tgtEl>
                                      </p:cBhvr>
                                    </p:animEffect>
                                  </p:childTnLst>
                                </p:cTn>
                              </p:par>
                            </p:childTnLst>
                          </p:cTn>
                        </p:par>
                        <p:par>
                          <p:cTn id="20" fill="hold" nodeType="afterGroup">
                            <p:stCondLst>
                              <p:cond delay="500"/>
                            </p:stCondLst>
                            <p:childTnLst>
                              <p:par>
                                <p:cTn id="21" presetID="1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slide(fromLeft)">
                                      <p:cBhvr>
                                        <p:cTn id="23" dur="500"/>
                                        <p:tgtEl>
                                          <p:spTgt spid="28"/>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heckerboard(across)">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ox(in)">
                                      <p:cBhvr>
                                        <p:cTn id="31" dur="500"/>
                                        <p:tgtEl>
                                          <p:spTgt spid="30"/>
                                        </p:tgtEl>
                                      </p:cBhvr>
                                    </p:animEffect>
                                  </p:childTnLst>
                                </p:cTn>
                              </p:par>
                            </p:childTnLst>
                          </p:cTn>
                        </p:par>
                        <p:par>
                          <p:cTn id="32" fill="hold" nodeType="afterGroup">
                            <p:stCondLst>
                              <p:cond delay="500"/>
                            </p:stCondLst>
                            <p:childTnLst>
                              <p:par>
                                <p:cTn id="33" presetID="1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slide(fromLeft)">
                                      <p:cBhvr>
                                        <p:cTn id="35" dur="500"/>
                                        <p:tgtEl>
                                          <p:spTgt spid="2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checkerboard(across)">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ox(in)">
                                      <p:cBhvr>
                                        <p:cTn id="43" dur="500"/>
                                        <p:tgtEl>
                                          <p:spTgt spid="33"/>
                                        </p:tgtEl>
                                      </p:cBhvr>
                                    </p:animEffect>
                                  </p:childTnLst>
                                </p:cTn>
                              </p:par>
                            </p:childTnLst>
                          </p:cTn>
                        </p:par>
                        <p:par>
                          <p:cTn id="44" fill="hold" nodeType="afterGroup">
                            <p:stCondLst>
                              <p:cond delay="500"/>
                            </p:stCondLst>
                            <p:childTnLst>
                              <p:par>
                                <p:cTn id="45" presetID="12" presetClass="entr" presetSubtype="8"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slide(fromLeft)">
                                      <p:cBhvr>
                                        <p:cTn id="47" dur="500"/>
                                        <p:tgtEl>
                                          <p:spTgt spid="31"/>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checkerboard(across)">
                                      <p:cBhvr>
                                        <p:cTn id="50" dur="500"/>
                                        <p:tgtEl>
                                          <p:spTgt spid="3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ox(in)">
                                      <p:cBhvr>
                                        <p:cTn id="55" dur="500"/>
                                        <p:tgtEl>
                                          <p:spTgt spid="35"/>
                                        </p:tgtEl>
                                      </p:cBhvr>
                                    </p:animEffect>
                                  </p:childTnLst>
                                </p:cTn>
                              </p:par>
                            </p:childTnLst>
                          </p:cTn>
                        </p:par>
                        <p:par>
                          <p:cTn id="56" fill="hold" nodeType="afterGroup">
                            <p:stCondLst>
                              <p:cond delay="500"/>
                            </p:stCondLst>
                            <p:childTnLst>
                              <p:par>
                                <p:cTn id="57" presetID="12" presetClass="entr" presetSubtype="8"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slide(fromLeft)">
                                      <p:cBhvr>
                                        <p:cTn id="59" dur="500"/>
                                        <p:tgtEl>
                                          <p:spTgt spid="34"/>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checkerboard(across)">
                                      <p:cBhvr>
                                        <p:cTn id="62" dur="5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in)">
                                      <p:cBhvr>
                                        <p:cTn id="67" dur="500"/>
                                        <p:tgtEl>
                                          <p:spTgt spid="37"/>
                                        </p:tgtEl>
                                      </p:cBhvr>
                                    </p:animEffect>
                                  </p:childTnLst>
                                </p:cTn>
                              </p:par>
                            </p:childTnLst>
                          </p:cTn>
                        </p:par>
                        <p:par>
                          <p:cTn id="68" fill="hold" nodeType="afterGroup">
                            <p:stCondLst>
                              <p:cond delay="500"/>
                            </p:stCondLst>
                            <p:childTnLst>
                              <p:par>
                                <p:cTn id="69" presetID="12" presetClass="entr" presetSubtype="8" fill="hold" nodeType="after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slide(fromLeft)">
                                      <p:cBhvr>
                                        <p:cTn id="71" dur="500"/>
                                        <p:tgtEl>
                                          <p:spTgt spid="36"/>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checkerboard(across)">
                                      <p:cBhvr>
                                        <p:cTn id="7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27" grpId="0" animBg="1"/>
      <p:bldP spid="30" grpId="0" animBg="1"/>
      <p:bldP spid="32" grpId="0"/>
      <p:bldP spid="33" grpId="0" animBg="1"/>
      <p:bldP spid="35" grpId="0" animBg="1"/>
      <p:bldP spid="37" grpId="0" animBg="1"/>
      <p:bldP spid="2" grpId="0"/>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Build The Simple Web</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Interactive Server Model</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1847850"/>
            <a:ext cx="15176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070350" y="1962150"/>
            <a:ext cx="6492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Cube 8"/>
          <p:cNvSpPr/>
          <p:nvPr/>
        </p:nvSpPr>
        <p:spPr>
          <a:xfrm>
            <a:off x="4705350" y="1579563"/>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12" name="TextBox 11"/>
          <p:cNvSpPr txBox="1">
            <a:spLocks noChangeArrowheads="1"/>
          </p:cNvSpPr>
          <p:nvPr/>
        </p:nvSpPr>
        <p:spPr bwMode="auto">
          <a:xfrm>
            <a:off x="3524250" y="1252538"/>
            <a:ext cx="1766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2. Send request </a:t>
            </a:r>
          </a:p>
        </p:txBody>
      </p:sp>
      <p:sp>
        <p:nvSpPr>
          <p:cNvPr id="13" name="Can 12"/>
          <p:cNvSpPr/>
          <p:nvPr/>
        </p:nvSpPr>
        <p:spPr>
          <a:xfrm>
            <a:off x="7581900" y="4881563"/>
            <a:ext cx="1296988"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cxnSp>
        <p:nvCxnSpPr>
          <p:cNvPr id="14" name="Straight Arrow Connector 13"/>
          <p:cNvCxnSpPr>
            <a:cxnSpLocks noChangeShapeType="1"/>
          </p:cNvCxnSpPr>
          <p:nvPr/>
        </p:nvCxnSpPr>
        <p:spPr bwMode="auto">
          <a:xfrm>
            <a:off x="7810500" y="2166938"/>
            <a:ext cx="458788" cy="91757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a:stCxn id="35" idx="4"/>
          </p:cNvCxnSpPr>
          <p:nvPr/>
        </p:nvCxnSpPr>
        <p:spPr bwMode="auto">
          <a:xfrm>
            <a:off x="7256463" y="2401888"/>
            <a:ext cx="563562" cy="815975"/>
          </a:xfrm>
          <a:prstGeom prst="straightConnector1">
            <a:avLst/>
          </a:prstGeom>
          <a:noFill/>
          <a:ln w="38100" algn="ctr">
            <a:solidFill>
              <a:srgbClr val="FF3300"/>
            </a:solidFill>
            <a:prstDash val="sysDash"/>
            <a:round/>
            <a:headEnd type="triangle" w="med" len="med"/>
            <a:tailEn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4576763" y="2668588"/>
            <a:ext cx="1739900" cy="646112"/>
          </a:xfrm>
          <a:prstGeom prst="rect">
            <a:avLst/>
          </a:prstGeom>
          <a:noFill/>
          <a:ln w="9525">
            <a:noFill/>
            <a:miter lim="800000"/>
            <a:headEnd/>
            <a:tailEnd/>
          </a:ln>
        </p:spPr>
        <p:txBody>
          <a:bodyPr>
            <a:spAutoFit/>
          </a:bodyPr>
          <a:lstStyle/>
          <a:p>
            <a:pPr eaLnBrk="1" hangingPunct="1">
              <a:defRPr/>
            </a:pPr>
            <a:r>
              <a:rPr lang="en-US" b="1">
                <a:solidFill>
                  <a:schemeClr val="accent6">
                    <a:lumMod val="75000"/>
                  </a:schemeClr>
                </a:solidFill>
                <a:latin typeface="Times New Roman" pitchFamily="18" charset="0"/>
                <a:cs typeface="Times New Roman" pitchFamily="18" charset="0"/>
              </a:rPr>
              <a:t>5. Response the result page</a:t>
            </a:r>
          </a:p>
        </p:txBody>
      </p:sp>
      <p:cxnSp>
        <p:nvCxnSpPr>
          <p:cNvPr id="23" name="Straight Connector 22"/>
          <p:cNvCxnSpPr/>
          <p:nvPr/>
        </p:nvCxnSpPr>
        <p:spPr>
          <a:xfrm rot="5400000">
            <a:off x="1711325" y="3657601"/>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396" name="TextBox 21"/>
          <p:cNvSpPr txBox="1">
            <a:spLocks noChangeArrowheads="1"/>
          </p:cNvSpPr>
          <p:nvPr/>
        </p:nvSpPr>
        <p:spPr bwMode="auto">
          <a:xfrm>
            <a:off x="2168525" y="5662613"/>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16397" name="TextBox 22"/>
          <p:cNvSpPr txBox="1">
            <a:spLocks noChangeArrowheads="1"/>
          </p:cNvSpPr>
          <p:nvPr/>
        </p:nvSpPr>
        <p:spPr bwMode="auto">
          <a:xfrm>
            <a:off x="6032500" y="5603875"/>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sp>
        <p:nvSpPr>
          <p:cNvPr id="27" name="Smiley Face 26"/>
          <p:cNvSpPr/>
          <p:nvPr/>
        </p:nvSpPr>
        <p:spPr>
          <a:xfrm>
            <a:off x="236538" y="1917700"/>
            <a:ext cx="588962"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8" name="Straight Arrow Connector 27"/>
          <p:cNvCxnSpPr/>
          <p:nvPr/>
        </p:nvCxnSpPr>
        <p:spPr>
          <a:xfrm flipV="1">
            <a:off x="811213" y="2271713"/>
            <a:ext cx="1711325" cy="28575"/>
          </a:xfrm>
          <a:prstGeom prst="straightConnector1">
            <a:avLst/>
          </a:prstGeom>
          <a:ln w="38100">
            <a:solidFill>
              <a:srgbClr val="80008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688975" y="2403475"/>
            <a:ext cx="177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Click Login</a:t>
            </a:r>
          </a:p>
        </p:txBody>
      </p:sp>
      <p:sp>
        <p:nvSpPr>
          <p:cNvPr id="33" name="TextBox 32"/>
          <p:cNvSpPr txBox="1">
            <a:spLocks noChangeArrowheads="1"/>
          </p:cNvSpPr>
          <p:nvPr/>
        </p:nvSpPr>
        <p:spPr bwMode="auto">
          <a:xfrm>
            <a:off x="7538244" y="2296596"/>
            <a:ext cx="2036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3. Check Login</a:t>
            </a:r>
          </a:p>
        </p:txBody>
      </p:sp>
      <p:cxnSp>
        <p:nvCxnSpPr>
          <p:cNvPr id="34" name="Straight Arrow Connector 33"/>
          <p:cNvCxnSpPr/>
          <p:nvPr/>
        </p:nvCxnSpPr>
        <p:spPr>
          <a:xfrm>
            <a:off x="5972175" y="1931988"/>
            <a:ext cx="6492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621463" y="1474788"/>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1"/>
                </a:solidFill>
                <a:latin typeface="Times New Roman" pitchFamily="18" charset="0"/>
                <a:cs typeface="Times New Roman" pitchFamily="18" charset="0"/>
              </a:rPr>
              <a:t>Servlet</a:t>
            </a:r>
            <a:endParaRPr lang="en-US" b="1">
              <a:solidFill>
                <a:schemeClr val="tx1"/>
              </a:solidFill>
              <a:latin typeface="Times New Roman" pitchFamily="18" charset="0"/>
              <a:cs typeface="Times New Roman" pitchFamily="18" charset="0"/>
            </a:endParaRPr>
          </a:p>
        </p:txBody>
      </p:sp>
      <p:cxnSp>
        <p:nvCxnSpPr>
          <p:cNvPr id="36" name="Straight Arrow Connector 35"/>
          <p:cNvCxnSpPr/>
          <p:nvPr/>
        </p:nvCxnSpPr>
        <p:spPr>
          <a:xfrm flipV="1">
            <a:off x="5878513" y="2090738"/>
            <a:ext cx="741362" cy="46037"/>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392488"/>
            <a:ext cx="15176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p:cNvCxnSpPr/>
          <p:nvPr/>
        </p:nvCxnSpPr>
        <p:spPr>
          <a:xfrm rot="5400000" flipH="1" flipV="1">
            <a:off x="3658393" y="2494757"/>
            <a:ext cx="1236663" cy="908050"/>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2208213" y="4291013"/>
            <a:ext cx="1739900" cy="1200150"/>
          </a:xfrm>
          <a:prstGeom prst="rect">
            <a:avLst/>
          </a:prstGeom>
          <a:noFill/>
          <a:ln w="9525">
            <a:noFill/>
            <a:miter lim="800000"/>
            <a:headEnd/>
            <a:tailEnd/>
          </a:ln>
        </p:spPr>
        <p:txBody>
          <a:bodyPr>
            <a:spAutoFit/>
          </a:bodyPr>
          <a:lstStyle/>
          <a:p>
            <a:pPr eaLnBrk="1" hangingPunct="1">
              <a:defRPr/>
            </a:pPr>
            <a:r>
              <a:rPr lang="en-US" b="1">
                <a:solidFill>
                  <a:schemeClr val="accent6">
                    <a:lumMod val="75000"/>
                  </a:schemeClr>
                </a:solidFill>
                <a:latin typeface="Times New Roman" pitchFamily="18" charset="0"/>
                <a:cs typeface="Times New Roman" pitchFamily="18" charset="0"/>
              </a:rPr>
              <a:t>6. Browser displays Welcome page/ invalid page</a:t>
            </a:r>
          </a:p>
        </p:txBody>
      </p:sp>
      <p:cxnSp>
        <p:nvCxnSpPr>
          <p:cNvPr id="25" name="Straight Arrow Connector 24"/>
          <p:cNvCxnSpPr>
            <a:stCxn id="27" idx="4"/>
          </p:cNvCxnSpPr>
          <p:nvPr/>
        </p:nvCxnSpPr>
        <p:spPr>
          <a:xfrm rot="16200000" flipH="1">
            <a:off x="719932" y="2245519"/>
            <a:ext cx="1398587" cy="1774825"/>
          </a:xfrm>
          <a:prstGeom prst="straightConnector1">
            <a:avLst/>
          </a:prstGeom>
          <a:ln w="38100">
            <a:solidFill>
              <a:srgbClr val="80008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34"/>
          <p:cNvSpPr/>
          <p:nvPr/>
        </p:nvSpPr>
        <p:spPr>
          <a:xfrm>
            <a:off x="7634288" y="3097213"/>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DAO</a:t>
            </a:r>
          </a:p>
        </p:txBody>
      </p:sp>
      <p:cxnSp>
        <p:nvCxnSpPr>
          <p:cNvPr id="3" name="Straight Arrow Connector 13"/>
          <p:cNvCxnSpPr>
            <a:cxnSpLocks noChangeShapeType="1"/>
          </p:cNvCxnSpPr>
          <p:nvPr/>
        </p:nvCxnSpPr>
        <p:spPr bwMode="auto">
          <a:xfrm flipH="1">
            <a:off x="8231188" y="3995738"/>
            <a:ext cx="349250" cy="1046162"/>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 name="Straight Arrow Connector 15"/>
          <p:cNvCxnSpPr>
            <a:cxnSpLocks noChangeShapeType="1"/>
          </p:cNvCxnSpPr>
          <p:nvPr/>
        </p:nvCxnSpPr>
        <p:spPr bwMode="auto">
          <a:xfrm>
            <a:off x="7939088" y="3905250"/>
            <a:ext cx="158750" cy="1063625"/>
          </a:xfrm>
          <a:prstGeom prst="straightConnector1">
            <a:avLst/>
          </a:prstGeom>
          <a:noFill/>
          <a:ln w="38100" algn="ctr">
            <a:solidFill>
              <a:srgbClr val="FF3300"/>
            </a:solidFill>
            <a:prstDash val="dash"/>
            <a:round/>
            <a:headEnd type="triangle" w="med" len="med"/>
            <a:tailEn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7342188" y="4116388"/>
            <a:ext cx="1801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4. Query DB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ppt_x</p:attrName>
                                        </p:attrNameLst>
                                      </p:cBhvr>
                                      <p:tavLst>
                                        <p:tav tm="0">
                                          <p:val>
                                            <p:strVal val="#ppt_x-.2"/>
                                          </p:val>
                                        </p:tav>
                                        <p:tav tm="100000">
                                          <p:val>
                                            <p:strVal val="#ppt_x"/>
                                          </p:val>
                                        </p:tav>
                                      </p:tavLst>
                                    </p:anim>
                                    <p:anim calcmode="lin" valueType="num">
                                      <p:cBhvr>
                                        <p:cTn id="13"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9"/>
                                        </p:tgtEl>
                                      </p:cBhvr>
                                    </p:animEffect>
                                  </p:childTnLst>
                                </p:cTn>
                              </p:par>
                              <p:par>
                                <p:cTn id="15" presetID="29"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1000" fill="hold"/>
                                        <p:tgtEl>
                                          <p:spTgt spid="28"/>
                                        </p:tgtEl>
                                        <p:attrNameLst>
                                          <p:attrName>ppt_x</p:attrName>
                                        </p:attrNameLst>
                                      </p:cBhvr>
                                      <p:tavLst>
                                        <p:tav tm="0">
                                          <p:val>
                                            <p:strVal val="#ppt_x-.2"/>
                                          </p:val>
                                        </p:tav>
                                        <p:tav tm="100000">
                                          <p:val>
                                            <p:strVal val="#ppt_x"/>
                                          </p:val>
                                        </p:tav>
                                      </p:tavLst>
                                    </p:anim>
                                    <p:anim calcmode="lin" valueType="num">
                                      <p:cBhvr>
                                        <p:cTn id="18"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8"/>
                                        </p:tgtEl>
                                      </p:cBhvr>
                                    </p:animEffect>
                                  </p:childTnLst>
                                </p:cTn>
                              </p:par>
                            </p:childTnLst>
                          </p:cTn>
                        </p:par>
                        <p:par>
                          <p:cTn id="20" fill="hold" nodeType="afterGroup">
                            <p:stCondLst>
                              <p:cond delay="1000"/>
                            </p:stCondLst>
                            <p:childTnLst>
                              <p:par>
                                <p:cTn id="21" presetID="4"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ppt_x</p:attrName>
                                        </p:attrNameLst>
                                      </p:cBhvr>
                                      <p:tavLst>
                                        <p:tav tm="0">
                                          <p:val>
                                            <p:strVal val="#ppt_x-.2"/>
                                          </p:val>
                                        </p:tav>
                                        <p:tav tm="100000">
                                          <p:val>
                                            <p:strVal val="#ppt_x"/>
                                          </p:val>
                                        </p:tav>
                                      </p:tavLst>
                                    </p:anim>
                                    <p:anim calcmode="lin" valueType="num">
                                      <p:cBhvr>
                                        <p:cTn id="2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
                                        </p:tgtEl>
                                      </p:cBhvr>
                                    </p:animEffect>
                                  </p:childTnLst>
                                </p:cTn>
                              </p:par>
                              <p:par>
                                <p:cTn id="31" presetID="29"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ppt_x</p:attrName>
                                        </p:attrNameLst>
                                      </p:cBhvr>
                                      <p:tavLst>
                                        <p:tav tm="0">
                                          <p:val>
                                            <p:strVal val="#ppt_x-.2"/>
                                          </p:val>
                                        </p:tav>
                                        <p:tav tm="100000">
                                          <p:val>
                                            <p:strVal val="#ppt_x"/>
                                          </p:val>
                                        </p:tav>
                                      </p:tavLst>
                                    </p:anim>
                                    <p:anim calcmode="lin" valueType="num">
                                      <p:cBhvr>
                                        <p:cTn id="34"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ppt_x</p:attrName>
                                        </p:attrNameLst>
                                      </p:cBhvr>
                                      <p:tavLst>
                                        <p:tav tm="0">
                                          <p:val>
                                            <p:strVal val="#ppt_x-.2"/>
                                          </p:val>
                                        </p:tav>
                                        <p:tav tm="100000">
                                          <p:val>
                                            <p:strVal val="#ppt_x"/>
                                          </p:val>
                                        </p:tav>
                                      </p:tavLst>
                                    </p:anim>
                                    <p:anim calcmode="lin" valueType="num">
                                      <p:cBhvr>
                                        <p:cTn id="3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0" dur="10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1000" fill="hold"/>
                                        <p:tgtEl>
                                          <p:spTgt spid="34"/>
                                        </p:tgtEl>
                                        <p:attrNameLst>
                                          <p:attrName>ppt_x</p:attrName>
                                        </p:attrNameLst>
                                      </p:cBhvr>
                                      <p:tavLst>
                                        <p:tav tm="0">
                                          <p:val>
                                            <p:strVal val="#ppt_x-.2"/>
                                          </p:val>
                                        </p:tav>
                                        <p:tav tm="100000">
                                          <p:val>
                                            <p:strVal val="#ppt_x"/>
                                          </p:val>
                                        </p:tav>
                                      </p:tavLst>
                                    </p:anim>
                                    <p:anim calcmode="lin" valueType="num">
                                      <p:cBhvr>
                                        <p:cTn id="46"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47" dur="1000"/>
                                        <p:tgtEl>
                                          <p:spTgt spid="34"/>
                                        </p:tgtEl>
                                      </p:cBhvr>
                                    </p:animEffect>
                                  </p:childTnLst>
                                </p:cTn>
                              </p:par>
                              <p:par>
                                <p:cTn id="48" presetID="29"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1000" fill="hold"/>
                                        <p:tgtEl>
                                          <p:spTgt spid="35"/>
                                        </p:tgtEl>
                                        <p:attrNameLst>
                                          <p:attrName>ppt_x</p:attrName>
                                        </p:attrNameLst>
                                      </p:cBhvr>
                                      <p:tavLst>
                                        <p:tav tm="0">
                                          <p:val>
                                            <p:strVal val="#ppt_x-.2"/>
                                          </p:val>
                                        </p:tav>
                                        <p:tav tm="100000">
                                          <p:val>
                                            <p:strVal val="#ppt_x"/>
                                          </p:val>
                                        </p:tav>
                                      </p:tavLst>
                                    </p:anim>
                                    <p:anim calcmode="lin" valueType="num">
                                      <p:cBhvr>
                                        <p:cTn id="51"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52" dur="1000"/>
                                        <p:tgtEl>
                                          <p:spTgt spid="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9"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1000" fill="hold"/>
                                        <p:tgtEl>
                                          <p:spTgt spid="14"/>
                                        </p:tgtEl>
                                        <p:attrNameLst>
                                          <p:attrName>ppt_x</p:attrName>
                                        </p:attrNameLst>
                                      </p:cBhvr>
                                      <p:tavLst>
                                        <p:tav tm="0">
                                          <p:val>
                                            <p:strVal val="#ppt_x-.2"/>
                                          </p:val>
                                        </p:tav>
                                        <p:tav tm="100000">
                                          <p:val>
                                            <p:strVal val="#ppt_x"/>
                                          </p:val>
                                        </p:tav>
                                      </p:tavLst>
                                    </p:anim>
                                    <p:anim calcmode="lin" valueType="num">
                                      <p:cBhvr>
                                        <p:cTn id="5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4"/>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p:cTn id="62" dur="1000" fill="hold"/>
                                        <p:tgtEl>
                                          <p:spTgt spid="33"/>
                                        </p:tgtEl>
                                        <p:attrNameLst>
                                          <p:attrName>ppt_x</p:attrName>
                                        </p:attrNameLst>
                                      </p:cBhvr>
                                      <p:tavLst>
                                        <p:tav tm="0">
                                          <p:val>
                                            <p:strVal val="#ppt_x-.2"/>
                                          </p:val>
                                        </p:tav>
                                        <p:tav tm="100000">
                                          <p:val>
                                            <p:strVal val="#ppt_x"/>
                                          </p:val>
                                        </p:tav>
                                      </p:tavLst>
                                    </p:anim>
                                    <p:anim calcmode="lin" valueType="num">
                                      <p:cBhvr>
                                        <p:cTn id="63"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64" dur="1000"/>
                                        <p:tgtEl>
                                          <p:spTgt spid="33"/>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p:cTn id="67" dur="1000" fill="hold"/>
                                        <p:tgtEl>
                                          <p:spTgt spid="2"/>
                                        </p:tgtEl>
                                        <p:attrNameLst>
                                          <p:attrName>ppt_x</p:attrName>
                                        </p:attrNameLst>
                                      </p:cBhvr>
                                      <p:tavLst>
                                        <p:tav tm="0">
                                          <p:val>
                                            <p:strVal val="#ppt_x-.2"/>
                                          </p:val>
                                        </p:tav>
                                        <p:tav tm="100000">
                                          <p:val>
                                            <p:strVal val="#ppt_x"/>
                                          </p:val>
                                        </p:tav>
                                      </p:tavLst>
                                    </p:anim>
                                    <p:anim calcmode="lin" valueType="num">
                                      <p:cBhvr>
                                        <p:cTn id="6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69" dur="1000"/>
                                        <p:tgtEl>
                                          <p:spTgt spid="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9" presetClass="entr" presetSubtype="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1000" fill="hold"/>
                                        <p:tgtEl>
                                          <p:spTgt spid="3"/>
                                        </p:tgtEl>
                                        <p:attrNameLst>
                                          <p:attrName>ppt_x</p:attrName>
                                        </p:attrNameLst>
                                      </p:cBhvr>
                                      <p:tavLst>
                                        <p:tav tm="0">
                                          <p:val>
                                            <p:strVal val="#ppt_x-.2"/>
                                          </p:val>
                                        </p:tav>
                                        <p:tav tm="100000">
                                          <p:val>
                                            <p:strVal val="#ppt_x"/>
                                          </p:val>
                                        </p:tav>
                                      </p:tavLst>
                                    </p:anim>
                                    <p:anim calcmode="lin" valueType="num">
                                      <p:cBhvr>
                                        <p:cTn id="7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76" dur="1000"/>
                                        <p:tgtEl>
                                          <p:spTgt spid="3"/>
                                        </p:tgtEl>
                                      </p:cBhvr>
                                    </p:animEffect>
                                  </p:childTnLst>
                                </p:cTn>
                              </p:par>
                              <p:par>
                                <p:cTn id="77" presetID="29"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ppt_x</p:attrName>
                                        </p:attrNameLst>
                                      </p:cBhvr>
                                      <p:tavLst>
                                        <p:tav tm="0">
                                          <p:val>
                                            <p:strVal val="#ppt_x-.2"/>
                                          </p:val>
                                        </p:tav>
                                        <p:tav tm="100000">
                                          <p:val>
                                            <p:strVal val="#ppt_x"/>
                                          </p:val>
                                        </p:tav>
                                      </p:tavLst>
                                    </p:anim>
                                    <p:anim calcmode="lin" valueType="num">
                                      <p:cBhvr>
                                        <p:cTn id="80"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81" dur="1000"/>
                                        <p:tgtEl>
                                          <p:spTgt spid="15"/>
                                        </p:tgtEl>
                                      </p:cBhvr>
                                    </p:animEffect>
                                  </p:childTnLst>
                                </p:cTn>
                              </p:par>
                              <p:par>
                                <p:cTn id="82" presetID="29" presetClass="entr" presetSubtype="0"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p:cTn id="84" dur="1000" fill="hold"/>
                                        <p:tgtEl>
                                          <p:spTgt spid="13"/>
                                        </p:tgtEl>
                                        <p:attrNameLst>
                                          <p:attrName>ppt_x</p:attrName>
                                        </p:attrNameLst>
                                      </p:cBhvr>
                                      <p:tavLst>
                                        <p:tav tm="0">
                                          <p:val>
                                            <p:strVal val="#ppt_x-.2"/>
                                          </p:val>
                                        </p:tav>
                                        <p:tav tm="100000">
                                          <p:val>
                                            <p:strVal val="#ppt_x"/>
                                          </p:val>
                                        </p:tav>
                                      </p:tavLst>
                                    </p:anim>
                                    <p:anim calcmode="lin" valueType="num">
                                      <p:cBhvr>
                                        <p:cTn id="85"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12"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strips(downLeft)">
                                      <p:cBhvr>
                                        <p:cTn id="91" dur="500"/>
                                        <p:tgtEl>
                                          <p:spTgt spid="4"/>
                                        </p:tgtEl>
                                      </p:cBhvr>
                                    </p:animEffect>
                                  </p:childTnLst>
                                </p:cTn>
                              </p:par>
                            </p:childTnLst>
                          </p:cTn>
                        </p:par>
                        <p:par>
                          <p:cTn id="92" fill="hold" nodeType="afterGroup">
                            <p:stCondLst>
                              <p:cond delay="500"/>
                            </p:stCondLst>
                            <p:childTnLst>
                              <p:par>
                                <p:cTn id="93" presetID="18" presetClass="entr" presetSubtype="12" fill="hold"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strips(downLeft)">
                                      <p:cBhvr>
                                        <p:cTn id="95" dur="500"/>
                                        <p:tgtEl>
                                          <p:spTgt spid="1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12" fill="hold" nodeType="click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strips(downLeft)">
                                      <p:cBhvr>
                                        <p:cTn id="100" dur="500"/>
                                        <p:tgtEl>
                                          <p:spTgt spid="36"/>
                                        </p:tgtEl>
                                      </p:cBhvr>
                                    </p:animEffect>
                                  </p:childTnLst>
                                </p:cTn>
                              </p:par>
                            </p:childTnLst>
                          </p:cTn>
                        </p:par>
                        <p:par>
                          <p:cTn id="101" fill="hold" nodeType="afterGroup">
                            <p:stCondLst>
                              <p:cond delay="500"/>
                            </p:stCondLst>
                            <p:childTnLst>
                              <p:par>
                                <p:cTn id="102" presetID="18" presetClass="entr" presetSubtype="12" fill="hold" nodeType="after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strips(downLeft)">
                                      <p:cBhvr>
                                        <p:cTn id="104" dur="500"/>
                                        <p:tgtEl>
                                          <p:spTgt spid="42"/>
                                        </p:tgtEl>
                                      </p:cBhvr>
                                    </p:animEffect>
                                  </p:childTnLst>
                                </p:cTn>
                              </p:par>
                              <p:par>
                                <p:cTn id="105" presetID="29" presetClass="entr" presetSubtype="0" fill="hold" grpId="0" nodeType="withEffect">
                                  <p:stCondLst>
                                    <p:cond delay="0"/>
                                  </p:stCondLst>
                                  <p:childTnLst>
                                    <p:set>
                                      <p:cBhvr>
                                        <p:cTn id="106" dur="1" fill="hold">
                                          <p:stCondLst>
                                            <p:cond delay="0"/>
                                          </p:stCondLst>
                                        </p:cTn>
                                        <p:tgtEl>
                                          <p:spTgt spid="18"/>
                                        </p:tgtEl>
                                        <p:attrNameLst>
                                          <p:attrName>style.visibility</p:attrName>
                                        </p:attrNameLst>
                                      </p:cBhvr>
                                      <p:to>
                                        <p:strVal val="visible"/>
                                      </p:to>
                                    </p:set>
                                    <p:anim calcmode="lin" valueType="num">
                                      <p:cBhvr>
                                        <p:cTn id="107" dur="1000" fill="hold"/>
                                        <p:tgtEl>
                                          <p:spTgt spid="18"/>
                                        </p:tgtEl>
                                        <p:attrNameLst>
                                          <p:attrName>ppt_x</p:attrName>
                                        </p:attrNameLst>
                                      </p:cBhvr>
                                      <p:tavLst>
                                        <p:tav tm="0">
                                          <p:val>
                                            <p:strVal val="#ppt_x-.2"/>
                                          </p:val>
                                        </p:tav>
                                        <p:tav tm="100000">
                                          <p:val>
                                            <p:strVal val="#ppt_x"/>
                                          </p:val>
                                        </p:tav>
                                      </p:tavLst>
                                    </p:anim>
                                    <p:anim calcmode="lin" valueType="num">
                                      <p:cBhvr>
                                        <p:cTn id="108"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09" dur="1000"/>
                                        <p:tgtEl>
                                          <p:spTgt spid="18"/>
                                        </p:tgtEl>
                                      </p:cBhvr>
                                    </p:animEffect>
                                  </p:childTnLst>
                                </p:cTn>
                              </p:par>
                            </p:childTnLst>
                          </p:cTn>
                        </p:par>
                        <p:par>
                          <p:cTn id="110" fill="hold" nodeType="afterGroup">
                            <p:stCondLst>
                              <p:cond delay="1500"/>
                            </p:stCondLst>
                            <p:childTnLst>
                              <p:par>
                                <p:cTn id="111" presetID="4" presetClass="entr" presetSubtype="16"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box(in)">
                                      <p:cBhvr>
                                        <p:cTn id="113" dur="500"/>
                                        <p:tgtEl>
                                          <p:spTgt spid="40"/>
                                        </p:tgtEl>
                                      </p:cBhvr>
                                    </p:animEffect>
                                  </p:childTnLst>
                                </p:cTn>
                              </p:par>
                              <p:par>
                                <p:cTn id="114" presetID="29" presetClass="entr" presetSubtype="0" fill="hold" grpId="0" nodeType="withEffect">
                                  <p:stCondLst>
                                    <p:cond delay="0"/>
                                  </p:stCondLst>
                                  <p:childTnLst>
                                    <p:set>
                                      <p:cBhvr>
                                        <p:cTn id="115" dur="1" fill="hold">
                                          <p:stCondLst>
                                            <p:cond delay="0"/>
                                          </p:stCondLst>
                                        </p:cTn>
                                        <p:tgtEl>
                                          <p:spTgt spid="24"/>
                                        </p:tgtEl>
                                        <p:attrNameLst>
                                          <p:attrName>style.visibility</p:attrName>
                                        </p:attrNameLst>
                                      </p:cBhvr>
                                      <p:to>
                                        <p:strVal val="visible"/>
                                      </p:to>
                                    </p:set>
                                    <p:anim calcmode="lin" valueType="num">
                                      <p:cBhvr>
                                        <p:cTn id="116" dur="1000" fill="hold"/>
                                        <p:tgtEl>
                                          <p:spTgt spid="24"/>
                                        </p:tgtEl>
                                        <p:attrNameLst>
                                          <p:attrName>ppt_x</p:attrName>
                                        </p:attrNameLst>
                                      </p:cBhvr>
                                      <p:tavLst>
                                        <p:tav tm="0">
                                          <p:val>
                                            <p:strVal val="#ppt_x-.2"/>
                                          </p:val>
                                        </p:tav>
                                        <p:tav tm="100000">
                                          <p:val>
                                            <p:strVal val="#ppt_x"/>
                                          </p:val>
                                        </p:tav>
                                      </p:tavLst>
                                    </p:anim>
                                    <p:anim calcmode="lin" valueType="num">
                                      <p:cBhvr>
                                        <p:cTn id="117"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118" dur="1000"/>
                                        <p:tgtEl>
                                          <p:spTgt spid="24"/>
                                        </p:tgtEl>
                                      </p:cBhvr>
                                    </p:animEffect>
                                  </p:childTnLst>
                                </p:cTn>
                              </p:par>
                              <p:par>
                                <p:cTn id="119" presetID="18" presetClass="entr" presetSubtype="9" fill="hold" nodeType="with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strips(upLeft)">
                                      <p:cBhvr>
                                        <p:cTn id="1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animBg="1"/>
      <p:bldP spid="18" grpId="0"/>
      <p:bldP spid="27" grpId="0" animBg="1"/>
      <p:bldP spid="29" grpId="0"/>
      <p:bldP spid="33" grpId="0"/>
      <p:bldP spid="35" grpId="0" animBg="1"/>
      <p:bldP spid="24" grpId="0"/>
      <p:bldP spid="2" grpId="0" animBg="1"/>
      <p:bldP spid="1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4616450"/>
            <a:ext cx="59975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Rectangle 2"/>
          <p:cNvSpPr>
            <a:spLocks noGrp="1"/>
          </p:cNvSpPr>
          <p:nvPr>
            <p:ph type="title" idx="4294967295"/>
          </p:nvPr>
        </p:nvSpPr>
        <p:spPr>
          <a:xfrm>
            <a:off x="1100138" y="0"/>
            <a:ext cx="7815262" cy="1093788"/>
          </a:xfrm>
        </p:spPr>
        <p:txBody>
          <a:bodyPr wrap="none">
            <a:normAutofit fontScale="90000"/>
          </a:bodyPr>
          <a:lstStyle/>
          <a:p>
            <a:pPr>
              <a:lnSpc>
                <a:spcPct val="85000"/>
              </a:lnSpc>
              <a:defRPr/>
            </a:pPr>
            <a:r>
              <a:rPr lang="en-US" sz="4000" b="1">
                <a:latin typeface="Times New Roman" pitchFamily="18" charset="0"/>
                <a:cs typeface="Times New Roman" pitchFamily="18" charset="0"/>
              </a:rPr>
              <a:t>Appendix – Web Applications</a:t>
            </a:r>
            <a:r>
              <a:rPr lang="en-US" sz="3200" b="1">
                <a:latin typeface="Times New Roman" pitchFamily="18" charset="0"/>
                <a:cs typeface="Times New Roman" pitchFamily="18" charset="0"/>
              </a:rPr>
              <a:t> </a:t>
            </a:r>
            <a:br>
              <a:rPr lang="en-US" sz="3200" b="1">
                <a:latin typeface="Times New Roman" pitchFamily="18" charset="0"/>
                <a:cs typeface="Times New Roman" pitchFamily="18" charset="0"/>
              </a:rPr>
            </a:br>
            <a:r>
              <a:rPr lang="en-US" sz="3900" b="1">
                <a:latin typeface="Times New Roman" pitchFamily="18" charset="0"/>
                <a:cs typeface="Times New Roman" pitchFamily="18" charset="0"/>
              </a:rPr>
              <a:t> </a:t>
            </a:r>
            <a:r>
              <a:rPr lang="en-US" sz="3600">
                <a:latin typeface="Times New Roman" pitchFamily="18" charset="0"/>
              </a:rPr>
              <a:t>Add the META-INF/context.xml to project</a:t>
            </a:r>
            <a:endParaRPr lang="en-US" sz="3600">
              <a:latin typeface="Times New Roman" pitchFamily="18" charset="0"/>
              <a:cs typeface="Times New Roman" pitchFamily="18" charset="0"/>
            </a:endParaRPr>
          </a:p>
        </p:txBody>
      </p:sp>
      <p:sp>
        <p:nvSpPr>
          <p:cNvPr id="169988" name="Rectangle 7"/>
          <p:cNvSpPr>
            <a:spLocks noChangeArrowheads="1"/>
          </p:cNvSpPr>
          <p:nvPr/>
        </p:nvSpPr>
        <p:spPr bwMode="auto">
          <a:xfrm>
            <a:off x="250825" y="1036638"/>
            <a:ext cx="889317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2400" b="1" i="1">
                <a:latin typeface="Times New Roman" panose="02020603050405020304" pitchFamily="18" charset="0"/>
                <a:cs typeface="Times New Roman" panose="02020603050405020304" pitchFamily="18" charset="0"/>
              </a:rPr>
              <a:t>optional – if it does not exist</a:t>
            </a:r>
            <a:endParaRPr lang="vi-VN" altLang="en-US" sz="2400">
              <a:latin typeface="Times New Roman" panose="02020603050405020304" pitchFamily="18" charset="0"/>
              <a:cs typeface="Times New Roman" panose="02020603050405020304" pitchFamily="18" charset="0"/>
            </a:endParaRPr>
          </a:p>
        </p:txBody>
      </p:sp>
      <p:sp>
        <p:nvSpPr>
          <p:cNvPr id="169989" name="Rectangle 33"/>
          <p:cNvSpPr>
            <a:spLocks noChangeArrowheads="1"/>
          </p:cNvSpPr>
          <p:nvPr/>
        </p:nvSpPr>
        <p:spPr bwMode="auto">
          <a:xfrm>
            <a:off x="250825" y="1439863"/>
            <a:ext cx="8893175"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eaLnBrk="1" hangingPunct="1">
              <a:lnSpc>
                <a:spcPct val="80000"/>
              </a:lnSpc>
              <a:buFont typeface="Times New Roman" panose="02020603050405020304" pitchFamily="18" charset="0"/>
              <a:buChar char="–"/>
            </a:pPr>
            <a:r>
              <a:rPr lang="en-US" altLang="en-US" sz="2000" b="1">
                <a:latin typeface="Times New Roman" panose="02020603050405020304" pitchFamily="18" charset="0"/>
                <a:cs typeface="Times New Roman" panose="02020603050405020304" pitchFamily="18" charset="0"/>
              </a:rPr>
              <a:t>Right click</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Web Pages</a:t>
            </a:r>
            <a:r>
              <a:rPr lang="en-US" altLang="en-US" sz="2000">
                <a:latin typeface="Times New Roman" panose="02020603050405020304" pitchFamily="18" charset="0"/>
                <a:cs typeface="Times New Roman" panose="02020603050405020304" pitchFamily="18" charset="0"/>
              </a:rPr>
              <a:t>, choose </a:t>
            </a:r>
            <a:r>
              <a:rPr lang="en-US" altLang="en-US" sz="2000" b="1">
                <a:latin typeface="Times New Roman" panose="02020603050405020304" pitchFamily="18" charset="0"/>
                <a:cs typeface="Times New Roman" panose="02020603050405020304" pitchFamily="18" charset="0"/>
              </a:rPr>
              <a:t>New</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choose </a:t>
            </a:r>
            <a:r>
              <a:rPr lang="en-US" altLang="en-US" sz="2000" b="1">
                <a:latin typeface="Times New Roman" panose="02020603050405020304" pitchFamily="18" charset="0"/>
                <a:cs typeface="Times New Roman" panose="02020603050405020304" pitchFamily="18" charset="0"/>
              </a:rPr>
              <a:t>Other</a:t>
            </a:r>
          </a:p>
          <a:p>
            <a:pPr lvl="1" algn="just" eaLnBrk="1" hangingPunct="1">
              <a:lnSpc>
                <a:spcPct val="80000"/>
              </a:lnSpc>
              <a:buFont typeface="Times New Roman" panose="02020603050405020304" pitchFamily="18" charset="0"/>
              <a:buChar char="–"/>
            </a:pPr>
            <a:r>
              <a:rPr lang="en-US" altLang="en-US" sz="2000">
                <a:latin typeface="Times New Roman" panose="02020603050405020304" pitchFamily="18" charset="0"/>
                <a:cs typeface="Times New Roman" panose="02020603050405020304" pitchFamily="18" charset="0"/>
              </a:rPr>
              <a:t>In New </a:t>
            </a:r>
            <a:r>
              <a:rPr lang="en-US" altLang="en-US" sz="2000" b="1">
                <a:latin typeface="Times New Roman" panose="02020603050405020304" pitchFamily="18" charset="0"/>
                <a:cs typeface="Times New Roman" panose="02020603050405020304" pitchFamily="18" charset="0"/>
              </a:rPr>
              <a:t>File Dialog</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choose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Other</a:t>
            </a:r>
            <a:r>
              <a:rPr lang="en-US" altLang="en-US" sz="2000">
                <a:latin typeface="Times New Roman" panose="02020603050405020304" pitchFamily="18" charset="0"/>
                <a:cs typeface="Times New Roman" panose="02020603050405020304" pitchFamily="18" charset="0"/>
              </a:rPr>
              <a:t>, then choose </a:t>
            </a:r>
            <a:r>
              <a:rPr lang="en-US" altLang="en-US" sz="2000" b="1">
                <a:latin typeface="Times New Roman" panose="02020603050405020304" pitchFamily="18" charset="0"/>
                <a:cs typeface="Times New Roman" panose="02020603050405020304" pitchFamily="18" charset="0"/>
              </a:rPr>
              <a:t>Folder, click Next</a:t>
            </a:r>
          </a:p>
          <a:p>
            <a:pPr lvl="1" algn="just" eaLnBrk="1" hangingPunct="1">
              <a:lnSpc>
                <a:spcPct val="80000"/>
              </a:lnSpc>
              <a:buFont typeface="Times New Roman" panose="02020603050405020304" pitchFamily="18" charset="0"/>
              <a:buChar char="–"/>
            </a:pPr>
            <a:r>
              <a:rPr lang="en-US" altLang="en-US" sz="2000">
                <a:latin typeface="Times New Roman" panose="02020603050405020304" pitchFamily="18" charset="0"/>
                <a:cs typeface="Times New Roman" panose="02020603050405020304" pitchFamily="18" charset="0"/>
              </a:rPr>
              <a:t>In New </a:t>
            </a:r>
            <a:r>
              <a:rPr lang="en-US" altLang="en-US" sz="2000" b="1">
                <a:latin typeface="Times New Roman" panose="02020603050405020304" pitchFamily="18" charset="0"/>
                <a:cs typeface="Times New Roman" panose="02020603050405020304" pitchFamily="18" charset="0"/>
              </a:rPr>
              <a:t>Folder Dialog</a:t>
            </a:r>
            <a:r>
              <a:rPr lang="en-US" altLang="en-US" sz="2000">
                <a:latin typeface="Times New Roman" panose="02020603050405020304" pitchFamily="18" charset="0"/>
                <a:cs typeface="Times New Roman" panose="02020603050405020304" pitchFamily="18" charset="0"/>
              </a:rPr>
              <a:t>, type the </a:t>
            </a:r>
            <a:r>
              <a:rPr lang="en-US" altLang="en-US" sz="2000" b="1">
                <a:latin typeface="Times New Roman" panose="02020603050405020304" pitchFamily="18" charset="0"/>
                <a:cs typeface="Times New Roman" panose="02020603050405020304" pitchFamily="18" charset="0"/>
              </a:rPr>
              <a:t>META-INF </a:t>
            </a:r>
            <a:r>
              <a:rPr lang="en-US" altLang="en-US" sz="2000">
                <a:latin typeface="Times New Roman" panose="02020603050405020304" pitchFamily="18" charset="0"/>
                <a:cs typeface="Times New Roman" panose="02020603050405020304" pitchFamily="18" charset="0"/>
              </a:rPr>
              <a:t>into Folder Name</a:t>
            </a:r>
          </a:p>
          <a:p>
            <a:pPr lvl="1" algn="just" eaLnBrk="1" hangingPunct="1">
              <a:lnSpc>
                <a:spcPct val="80000"/>
              </a:lnSpc>
              <a:buFont typeface="Times New Roman" panose="02020603050405020304" pitchFamily="18" charset="0"/>
              <a:buChar char="–"/>
            </a:pPr>
            <a:r>
              <a:rPr lang="en-US" altLang="en-US" sz="2000">
                <a:latin typeface="Times New Roman" panose="02020603050405020304" pitchFamily="18" charset="0"/>
                <a:cs typeface="Times New Roman" panose="02020603050405020304" pitchFamily="18" charset="0"/>
              </a:rPr>
              <a:t>Click </a:t>
            </a:r>
            <a:r>
              <a:rPr lang="en-US" altLang="en-US" sz="2000" b="1">
                <a:latin typeface="Times New Roman" panose="02020603050405020304" pitchFamily="18" charset="0"/>
                <a:cs typeface="Times New Roman" panose="02020603050405020304" pitchFamily="18" charset="0"/>
              </a:rPr>
              <a:t>Finish</a:t>
            </a:r>
          </a:p>
          <a:p>
            <a:pPr lvl="1" algn="just" eaLnBrk="1" hangingPunct="1">
              <a:lnSpc>
                <a:spcPct val="80000"/>
              </a:lnSpc>
              <a:buFont typeface="Times New Roman" panose="02020603050405020304" pitchFamily="18" charset="0"/>
              <a:buChar char="–"/>
            </a:pPr>
            <a:r>
              <a:rPr lang="en-US" altLang="en-US" sz="2000" b="1">
                <a:latin typeface="Times New Roman" panose="02020603050405020304" pitchFamily="18" charset="0"/>
                <a:cs typeface="Times New Roman" panose="02020603050405020304" pitchFamily="18" charset="0"/>
              </a:rPr>
              <a:t>Right click the META-INF</a:t>
            </a:r>
            <a:r>
              <a:rPr lang="en-US" altLang="en-US" sz="2000">
                <a:latin typeface="Times New Roman" panose="02020603050405020304" pitchFamily="18" charset="0"/>
                <a:cs typeface="Times New Roman" panose="02020603050405020304" pitchFamily="18" charset="0"/>
              </a:rPr>
              <a:t>, choose </a:t>
            </a:r>
            <a:r>
              <a:rPr lang="en-US" altLang="en-US" sz="2000" b="1">
                <a:latin typeface="Times New Roman" panose="02020603050405020304" pitchFamily="18" charset="0"/>
                <a:cs typeface="Times New Roman" panose="02020603050405020304" pitchFamily="18" charset="0"/>
              </a:rPr>
              <a:t>New</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choose </a:t>
            </a:r>
            <a:r>
              <a:rPr lang="en-US" altLang="en-US" sz="2000" b="1">
                <a:latin typeface="Times New Roman" panose="02020603050405020304" pitchFamily="18" charset="0"/>
                <a:cs typeface="Times New Roman" panose="02020603050405020304" pitchFamily="18" charset="0"/>
              </a:rPr>
              <a:t>Other</a:t>
            </a:r>
          </a:p>
          <a:p>
            <a:pPr lvl="1" algn="just" eaLnBrk="1" hangingPunct="1">
              <a:lnSpc>
                <a:spcPct val="80000"/>
              </a:lnSpc>
              <a:buFont typeface="Times New Roman" panose="02020603050405020304" pitchFamily="18" charset="0"/>
              <a:buChar char="–"/>
            </a:pPr>
            <a:r>
              <a:rPr lang="en-US" altLang="en-US" sz="2000">
                <a:latin typeface="Times New Roman" panose="02020603050405020304" pitchFamily="18" charset="0"/>
                <a:cs typeface="Times New Roman" panose="02020603050405020304" pitchFamily="18" charset="0"/>
              </a:rPr>
              <a:t>In New File Dialog, </a:t>
            </a:r>
            <a:r>
              <a:rPr lang="en-US" altLang="en-US" sz="2000" b="1">
                <a:latin typeface="Times New Roman" panose="02020603050405020304" pitchFamily="18" charset="0"/>
                <a:cs typeface="Times New Roman" panose="02020603050405020304" pitchFamily="18" charset="0"/>
              </a:rPr>
              <a:t>choose XML</a:t>
            </a:r>
            <a:r>
              <a:rPr lang="en-US" altLang="en-US" sz="2000">
                <a:latin typeface="Times New Roman" panose="02020603050405020304" pitchFamily="18" charset="0"/>
                <a:cs typeface="Times New Roman" panose="02020603050405020304" pitchFamily="18" charset="0"/>
              </a:rPr>
              <a:t>, then choose </a:t>
            </a:r>
            <a:r>
              <a:rPr lang="en-US" altLang="en-US" sz="2000" b="1">
                <a:latin typeface="Times New Roman" panose="02020603050405020304" pitchFamily="18" charset="0"/>
                <a:cs typeface="Times New Roman" panose="02020603050405020304" pitchFamily="18" charset="0"/>
              </a:rPr>
              <a:t>XML Document</a:t>
            </a:r>
            <a:r>
              <a:rPr lang="en-US" altLang="en-US" sz="2000">
                <a:latin typeface="Times New Roman" panose="02020603050405020304" pitchFamily="18" charset="0"/>
                <a:cs typeface="Times New Roman" panose="02020603050405020304" pitchFamily="18" charset="0"/>
              </a:rPr>
              <a:t>, click </a:t>
            </a:r>
            <a:r>
              <a:rPr lang="en-US" altLang="en-US" sz="2000" b="1">
                <a:latin typeface="Times New Roman" panose="02020603050405020304" pitchFamily="18" charset="0"/>
                <a:cs typeface="Times New Roman" panose="02020603050405020304" pitchFamily="18" charset="0"/>
              </a:rPr>
              <a:t>Next</a:t>
            </a:r>
          </a:p>
          <a:p>
            <a:pPr lvl="1" algn="just" eaLnBrk="1" hangingPunct="1">
              <a:lnSpc>
                <a:spcPct val="80000"/>
              </a:lnSpc>
              <a:buFont typeface="Times New Roman" panose="02020603050405020304" pitchFamily="18" charset="0"/>
              <a:buChar char="–"/>
            </a:pPr>
            <a:r>
              <a:rPr lang="en-US" altLang="en-US" sz="2000">
                <a:latin typeface="Times New Roman" panose="02020603050405020304" pitchFamily="18" charset="0"/>
                <a:cs typeface="Times New Roman" panose="02020603050405020304" pitchFamily="18" charset="0"/>
              </a:rPr>
              <a:t>In New XML Document Dialog, </a:t>
            </a:r>
            <a:r>
              <a:rPr lang="en-US" altLang="en-US" sz="2000" b="1">
                <a:latin typeface="Times New Roman" panose="02020603050405020304" pitchFamily="18" charset="0"/>
                <a:cs typeface="Times New Roman" panose="02020603050405020304" pitchFamily="18" charset="0"/>
              </a:rPr>
              <a:t>type context</a:t>
            </a:r>
            <a:r>
              <a:rPr lang="en-US" altLang="en-US" sz="2000">
                <a:latin typeface="Times New Roman" panose="02020603050405020304" pitchFamily="18" charset="0"/>
                <a:cs typeface="Times New Roman" panose="02020603050405020304" pitchFamily="18" charset="0"/>
              </a:rPr>
              <a:t> into </a:t>
            </a:r>
            <a:r>
              <a:rPr lang="en-US" altLang="en-US" sz="2000" b="1">
                <a:latin typeface="Times New Roman" panose="02020603050405020304" pitchFamily="18" charset="0"/>
                <a:cs typeface="Times New Roman" panose="02020603050405020304" pitchFamily="18" charset="0"/>
              </a:rPr>
              <a:t>File Name, click Next, then click Finish</a:t>
            </a:r>
          </a:p>
          <a:p>
            <a:pPr lvl="1" algn="just" eaLnBrk="1" hangingPunct="1">
              <a:lnSpc>
                <a:spcPct val="80000"/>
              </a:lnSpc>
              <a:buFont typeface="Times New Roman" panose="02020603050405020304" pitchFamily="18" charset="0"/>
              <a:buChar char="–"/>
            </a:pPr>
            <a:r>
              <a:rPr lang="en-US" altLang="en-US" sz="2000">
                <a:latin typeface="Times New Roman" panose="02020603050405020304" pitchFamily="18" charset="0"/>
                <a:cs typeface="Times New Roman" panose="02020603050405020304" pitchFamily="18" charset="0"/>
              </a:rPr>
              <a:t>Type the </a:t>
            </a:r>
            <a:r>
              <a:rPr lang="en-US" altLang="en-US" sz="2000" b="1">
                <a:latin typeface="Times New Roman" panose="02020603050405020304" pitchFamily="18" charset="0"/>
                <a:cs typeface="Times New Roman" panose="02020603050405020304" pitchFamily="18" charset="0"/>
              </a:rPr>
              <a:t>content of content.xml file</a:t>
            </a:r>
            <a:r>
              <a:rPr lang="en-US" altLang="en-US" sz="2000">
                <a:latin typeface="Times New Roman" panose="02020603050405020304" pitchFamily="18" charset="0"/>
                <a:cs typeface="Times New Roman" panose="02020603050405020304" pitchFamily="18" charset="0"/>
              </a:rPr>
              <a:t> as (</a:t>
            </a:r>
            <a:r>
              <a:rPr lang="en-US" altLang="en-US" sz="2000" b="1">
                <a:latin typeface="Times New Roman" panose="02020603050405020304" pitchFamily="18" charset="0"/>
                <a:cs typeface="Times New Roman" panose="02020603050405020304" pitchFamily="18" charset="0"/>
              </a:rPr>
              <a:t>Notes: must type “/” in front of context</a:t>
            </a:r>
            <a:r>
              <a:rPr lang="en-US" altLang="en-US" sz="2000">
                <a:latin typeface="Times New Roman" panose="02020603050405020304" pitchFamily="18" charset="0"/>
                <a:cs typeface="Times New Roman" panose="02020603050405020304" pitchFamily="18" charset="0"/>
              </a:rPr>
              <a:t>)</a:t>
            </a:r>
            <a:endParaRPr lang="vi-VN" altLang="en-US" sz="2000">
              <a:latin typeface="Times New Roman" panose="02020603050405020304" pitchFamily="18" charset="0"/>
              <a:cs typeface="Times New Roman" panose="02020603050405020304" pitchFamily="18" charset="0"/>
            </a:endParaRPr>
          </a:p>
        </p:txBody>
      </p:sp>
      <p:sp>
        <p:nvSpPr>
          <p:cNvPr id="21" name="Rectangle 65"/>
          <p:cNvSpPr>
            <a:spLocks noChangeArrowheads="1"/>
          </p:cNvSpPr>
          <p:nvPr/>
        </p:nvSpPr>
        <p:spPr bwMode="auto">
          <a:xfrm>
            <a:off x="4125913" y="5486400"/>
            <a:ext cx="1751012" cy="2476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pic>
        <p:nvPicPr>
          <p:cNvPr id="16999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7300" y="4418013"/>
            <a:ext cx="28067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00338"/>
            <a:ext cx="9144000" cy="41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5" name="Rectangle 2"/>
          <p:cNvSpPr>
            <a:spLocks noGrp="1"/>
          </p:cNvSpPr>
          <p:nvPr>
            <p:ph type="title" idx="4294967295"/>
          </p:nvPr>
        </p:nvSpPr>
        <p:spPr>
          <a:xfrm>
            <a:off x="989013" y="0"/>
            <a:ext cx="8154987" cy="1244600"/>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sz="49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Build Application</a:t>
            </a:r>
          </a:p>
        </p:txBody>
      </p:sp>
      <p:sp>
        <p:nvSpPr>
          <p:cNvPr id="172036" name="Rectangle 7"/>
          <p:cNvSpPr>
            <a:spLocks noChangeArrowheads="1"/>
          </p:cNvSpPr>
          <p:nvPr/>
        </p:nvSpPr>
        <p:spPr bwMode="auto">
          <a:xfrm>
            <a:off x="250825" y="1104900"/>
            <a:ext cx="889317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vi-VN" altLang="en-US" sz="2400">
              <a:latin typeface="Times New Roman" panose="02020603050405020304" pitchFamily="18" charset="0"/>
            </a:endParaRPr>
          </a:p>
        </p:txBody>
      </p:sp>
      <p:sp>
        <p:nvSpPr>
          <p:cNvPr id="9" name="Rectangle 15"/>
          <p:cNvSpPr>
            <a:spLocks noChangeArrowheads="1"/>
          </p:cNvSpPr>
          <p:nvPr/>
        </p:nvSpPr>
        <p:spPr bwMode="auto">
          <a:xfrm>
            <a:off x="4918075" y="6335713"/>
            <a:ext cx="2063750" cy="5222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7203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44638"/>
            <a:ext cx="28479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3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7188" y="1528763"/>
            <a:ext cx="2770187"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4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3900" y="1231900"/>
            <a:ext cx="2947988"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989013" y="0"/>
            <a:ext cx="8154987" cy="1111250"/>
          </a:xfrm>
        </p:spPr>
        <p:txBody>
          <a:bodyPr>
            <a:normAutofit fontScale="90000"/>
          </a:bodyPr>
          <a:lstStyle/>
          <a:p>
            <a:pPr>
              <a:lnSpc>
                <a:spcPct val="80000"/>
              </a:lnSpc>
              <a:defRPr/>
            </a:pPr>
            <a:r>
              <a:rPr lang="en-US" b="1">
                <a:latin typeface="Times New Roman" pitchFamily="18" charset="0"/>
                <a:cs typeface="Times New Roman" pitchFamily="18" charset="0"/>
              </a:rPr>
              <a:t>Appendix </a:t>
            </a:r>
            <a:br>
              <a:rPr lang="en-US" b="1">
                <a:latin typeface="Times New Roman" pitchFamily="18" charset="0"/>
                <a:cs typeface="Times New Roman" pitchFamily="18" charset="0"/>
              </a:rPr>
            </a:br>
            <a:r>
              <a:rPr lang="en-US" sz="6000" b="1">
                <a:latin typeface="Times New Roman" pitchFamily="18" charset="0"/>
                <a:cs typeface="Times New Roman" pitchFamily="18" charset="0"/>
              </a:rPr>
              <a:t> </a:t>
            </a:r>
            <a:r>
              <a:rPr lang="en-US" sz="4000">
                <a:latin typeface="Times New Roman" pitchFamily="18" charset="0"/>
                <a:cs typeface="Times New Roman" pitchFamily="18" charset="0"/>
              </a:rPr>
              <a:t>Build Application</a:t>
            </a:r>
            <a:endParaRPr lang="en-US" sz="3600">
              <a:latin typeface="Times New Roman" pitchFamily="18" charset="0"/>
              <a:cs typeface="Times New Roman" pitchFamily="18" charset="0"/>
            </a:endParaRPr>
          </a:p>
        </p:txBody>
      </p:sp>
      <p:sp>
        <p:nvSpPr>
          <p:cNvPr id="174083" name="Rectangle 7"/>
          <p:cNvSpPr>
            <a:spLocks noChangeArrowheads="1"/>
          </p:cNvSpPr>
          <p:nvPr/>
        </p:nvSpPr>
        <p:spPr bwMode="auto">
          <a:xfrm>
            <a:off x="250825" y="1104900"/>
            <a:ext cx="889317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vi-VN" altLang="en-US" sz="2400">
              <a:latin typeface="Times New Roman" panose="02020603050405020304" pitchFamily="18" charset="0"/>
            </a:endParaRPr>
          </a:p>
        </p:txBody>
      </p:sp>
      <p:sp>
        <p:nvSpPr>
          <p:cNvPr id="13" name="Rectangle 3"/>
          <p:cNvSpPr txBox="1">
            <a:spLocks noChangeArrowheads="1"/>
          </p:cNvSpPr>
          <p:nvPr/>
        </p:nvSpPr>
        <p:spPr bwMode="auto">
          <a:xfrm>
            <a:off x="250825" y="4406900"/>
            <a:ext cx="8893175"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r>
              <a:rPr lang="en-US" altLang="en-US" b="1">
                <a:latin typeface="Times New Roman" panose="02020603050405020304" pitchFamily="18" charset="0"/>
              </a:rPr>
              <a:t>Package War file</a:t>
            </a:r>
            <a:r>
              <a:rPr lang="en-US" altLang="en-US">
                <a:latin typeface="Times New Roman" panose="02020603050405020304" pitchFamily="18" charset="0"/>
              </a:rPr>
              <a:t> with </a:t>
            </a:r>
            <a:r>
              <a:rPr lang="en-US" altLang="en-US" b="1">
                <a:latin typeface="Times New Roman" panose="02020603050405020304" pitchFamily="18" charset="0"/>
              </a:rPr>
              <a:t>command prompt</a:t>
            </a:r>
          </a:p>
          <a:p>
            <a:pPr lvl="1" algn="just" eaLnBrk="1" hangingPunct="1"/>
            <a:r>
              <a:rPr lang="en-US" altLang="en-US" b="1">
                <a:solidFill>
                  <a:srgbClr val="FF0000"/>
                </a:solidFill>
                <a:latin typeface="Times New Roman" panose="02020603050405020304" pitchFamily="18" charset="0"/>
              </a:rPr>
              <a:t>jar –cvf</a:t>
            </a:r>
            <a:r>
              <a:rPr lang="en-US" altLang="en-US">
                <a:solidFill>
                  <a:srgbClr val="FF0000"/>
                </a:solidFill>
                <a:latin typeface="Times New Roman" panose="02020603050405020304" pitchFamily="18" charset="0"/>
              </a:rPr>
              <a:t> fileName.war directoryOrFile</a:t>
            </a:r>
          </a:p>
          <a:p>
            <a:pPr lvl="1" algn="just" eaLnBrk="1" hangingPunct="1"/>
            <a:r>
              <a:rPr lang="en-US" altLang="en-US" b="1">
                <a:latin typeface="Times New Roman" panose="02020603050405020304" pitchFamily="18" charset="0"/>
              </a:rPr>
              <a:t>Ex</a:t>
            </a:r>
            <a:r>
              <a:rPr lang="en-US" altLang="en-US">
                <a:latin typeface="Times New Roman" panose="02020603050405020304" pitchFamily="18" charset="0"/>
              </a:rPr>
              <a:t>: jar –cvf AJDay1_7.war *.jsp WEB-INF/*</a:t>
            </a:r>
            <a:endParaRPr lang="vi-VN" altLang="en-US">
              <a:latin typeface="Times New Roman" panose="02020603050405020304" pitchFamily="18" charset="0"/>
            </a:endParaRPr>
          </a:p>
        </p:txBody>
      </p:sp>
      <p:pic>
        <p:nvPicPr>
          <p:cNvPr id="17408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2613"/>
            <a:ext cx="408940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08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388" y="1522413"/>
            <a:ext cx="43926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08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888" y="2944813"/>
            <a:ext cx="403225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linds(horizontal)">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4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38" y="1409700"/>
            <a:ext cx="2359025"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87775"/>
            <a:ext cx="91440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Rectangle 2"/>
          <p:cNvSpPr>
            <a:spLocks noGrp="1"/>
          </p:cNvSpPr>
          <p:nvPr>
            <p:ph type="title" idx="4294967295"/>
          </p:nvPr>
        </p:nvSpPr>
        <p:spPr>
          <a:xfrm>
            <a:off x="989013" y="74613"/>
            <a:ext cx="8154987" cy="930275"/>
          </a:xfrm>
        </p:spPr>
        <p:txBody>
          <a:bodyPr wrap="none">
            <a:normAutofit fontScale="90000"/>
          </a:bodyPr>
          <a:lstStyle/>
          <a:p>
            <a:pPr>
              <a:lnSpc>
                <a:spcPct val="80000"/>
              </a:lnSpc>
              <a:defRPr/>
            </a:pPr>
            <a:r>
              <a:rPr lang="en-US" b="1">
                <a:latin typeface="Times New Roman" pitchFamily="18" charset="0"/>
                <a:cs typeface="Times New Roman" pitchFamily="18" charset="0"/>
              </a:rPr>
              <a:t>Appendix </a:t>
            </a:r>
            <a:br>
              <a:rPr lang="en-US" sz="3600" b="1">
                <a:latin typeface="Times New Roman" pitchFamily="18" charset="0"/>
                <a:cs typeface="Times New Roman" pitchFamily="18" charset="0"/>
              </a:rPr>
            </a:br>
            <a:r>
              <a:rPr lang="en-US" sz="6000" b="1">
                <a:latin typeface="Times New Roman" pitchFamily="18" charset="0"/>
                <a:cs typeface="Times New Roman" pitchFamily="18" charset="0"/>
              </a:rPr>
              <a:t> </a:t>
            </a:r>
            <a:r>
              <a:rPr lang="en-US" sz="4000">
                <a:latin typeface="Times New Roman" pitchFamily="18" charset="0"/>
                <a:cs typeface="Times New Roman" pitchFamily="18" charset="0"/>
              </a:rPr>
              <a:t>Deploy Application</a:t>
            </a:r>
            <a:endParaRPr lang="en-US" sz="3600">
              <a:latin typeface="Times New Roman" pitchFamily="18" charset="0"/>
              <a:cs typeface="Times New Roman" pitchFamily="18" charset="0"/>
            </a:endParaRPr>
          </a:p>
        </p:txBody>
      </p:sp>
      <p:sp>
        <p:nvSpPr>
          <p:cNvPr id="176133" name="Rectangle 7"/>
          <p:cNvSpPr>
            <a:spLocks noChangeArrowheads="1"/>
          </p:cNvSpPr>
          <p:nvPr/>
        </p:nvSpPr>
        <p:spPr bwMode="auto">
          <a:xfrm>
            <a:off x="250825" y="1017588"/>
            <a:ext cx="889317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vi-VN" altLang="en-US" sz="2400">
              <a:latin typeface="Times New Roman" panose="02020603050405020304" pitchFamily="18" charset="0"/>
            </a:endParaRPr>
          </a:p>
        </p:txBody>
      </p:sp>
      <p:sp>
        <p:nvSpPr>
          <p:cNvPr id="10" name="Rectangle 30"/>
          <p:cNvSpPr>
            <a:spLocks noChangeArrowheads="1"/>
          </p:cNvSpPr>
          <p:nvPr/>
        </p:nvSpPr>
        <p:spPr bwMode="auto">
          <a:xfrm>
            <a:off x="285750" y="4713288"/>
            <a:ext cx="8858250" cy="121443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 name="Rectangle 30"/>
          <p:cNvSpPr>
            <a:spLocks noChangeArrowheads="1"/>
          </p:cNvSpPr>
          <p:nvPr/>
        </p:nvSpPr>
        <p:spPr bwMode="auto">
          <a:xfrm>
            <a:off x="0" y="3976688"/>
            <a:ext cx="265113" cy="15240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7613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538" y="1457325"/>
            <a:ext cx="27908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0"/>
          <p:cNvSpPr>
            <a:spLocks noChangeArrowheads="1"/>
          </p:cNvSpPr>
          <p:nvPr/>
        </p:nvSpPr>
        <p:spPr bwMode="auto">
          <a:xfrm>
            <a:off x="5889625" y="2994025"/>
            <a:ext cx="1211263" cy="2444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047"/>
                                        </p:tgtEl>
                                        <p:attrNameLst>
                                          <p:attrName>style.visibility</p:attrName>
                                        </p:attrNameLst>
                                      </p:cBhvr>
                                      <p:to>
                                        <p:strVal val="visible"/>
                                      </p:to>
                                    </p:set>
                                    <p:animEffect transition="in" filter="box(in)">
                                      <p:cBhvr>
                                        <p:cTn id="7" dur="500"/>
                                        <p:tgtEl>
                                          <p:spTgt spid="44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046"/>
                                        </p:tgtEl>
                                        <p:attrNameLst>
                                          <p:attrName>style.visibility</p:attrName>
                                        </p:attrNameLst>
                                      </p:cBhvr>
                                      <p:to>
                                        <p:strVal val="visible"/>
                                      </p:to>
                                    </p:set>
                                    <p:animEffect transition="in" filter="checkerboard(across)">
                                      <p:cBhvr>
                                        <p:cTn id="12" dur="500"/>
                                        <p:tgtEl>
                                          <p:spTgt spid="44046"/>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989013" y="74613"/>
            <a:ext cx="8154987" cy="930275"/>
          </a:xfrm>
        </p:spPr>
        <p:txBody>
          <a:bodyPr wrap="none">
            <a:normAutofit fontScale="90000"/>
          </a:bodyPr>
          <a:lstStyle/>
          <a:p>
            <a:pPr>
              <a:lnSpc>
                <a:spcPct val="80000"/>
              </a:lnSpc>
              <a:defRPr/>
            </a:pPr>
            <a:r>
              <a:rPr lang="en-US" b="1">
                <a:latin typeface="Times New Roman" pitchFamily="18" charset="0"/>
                <a:cs typeface="Times New Roman" pitchFamily="18" charset="0"/>
              </a:rPr>
              <a:t>Appendix </a:t>
            </a:r>
            <a:br>
              <a:rPr lang="en-US" b="1">
                <a:latin typeface="Times New Roman" pitchFamily="18" charset="0"/>
                <a:cs typeface="Times New Roman" pitchFamily="18" charset="0"/>
              </a:rPr>
            </a:br>
            <a:r>
              <a:rPr lang="en-US" sz="6000" b="1">
                <a:latin typeface="Times New Roman" pitchFamily="18" charset="0"/>
                <a:cs typeface="Times New Roman" pitchFamily="18" charset="0"/>
              </a:rPr>
              <a:t> </a:t>
            </a:r>
            <a:r>
              <a:rPr lang="en-US" sz="4000">
                <a:latin typeface="Times New Roman" pitchFamily="18" charset="0"/>
                <a:cs typeface="Times New Roman" pitchFamily="18" charset="0"/>
              </a:rPr>
              <a:t>Run Application</a:t>
            </a:r>
            <a:endParaRPr lang="en-US" sz="3600">
              <a:latin typeface="Times New Roman" pitchFamily="18" charset="0"/>
              <a:cs typeface="Times New Roman" pitchFamily="18" charset="0"/>
            </a:endParaRPr>
          </a:p>
        </p:txBody>
      </p:sp>
      <p:sp>
        <p:nvSpPr>
          <p:cNvPr id="178179" name="Rectangle 7"/>
          <p:cNvSpPr>
            <a:spLocks noChangeArrowheads="1"/>
          </p:cNvSpPr>
          <p:nvPr/>
        </p:nvSpPr>
        <p:spPr bwMode="auto">
          <a:xfrm>
            <a:off x="250825" y="1017588"/>
            <a:ext cx="889317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vi-VN" altLang="en-US" sz="2400">
              <a:latin typeface="Times New Roman" panose="02020603050405020304" pitchFamily="18" charset="0"/>
            </a:endParaRPr>
          </a:p>
        </p:txBody>
      </p:sp>
      <p:pic>
        <p:nvPicPr>
          <p:cNvPr id="17818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398588"/>
            <a:ext cx="3470275"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088" y="1673225"/>
            <a:ext cx="4211637"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5066"/>
                                        </p:tgtEl>
                                        <p:attrNameLst>
                                          <p:attrName>style.visibility</p:attrName>
                                        </p:attrNameLst>
                                      </p:cBhvr>
                                      <p:to>
                                        <p:strVal val="visible"/>
                                      </p:to>
                                    </p:set>
                                    <p:animEffect transition="in" filter="checkerboard(across)">
                                      <p:cBhvr>
                                        <p:cTn id="7"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p:cNvSpPr>
          <p:nvPr>
            <p:ph type="title" idx="4294967295"/>
          </p:nvPr>
        </p:nvSpPr>
        <p:spPr>
          <a:xfrm>
            <a:off x="989013" y="0"/>
            <a:ext cx="8154987" cy="1289050"/>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Appendix </a:t>
            </a:r>
            <a:br>
              <a:rPr lang="en-US" altLang="en-US" sz="3600" b="1">
                <a:latin typeface="Times New Roman" panose="02020603050405020304" pitchFamily="18" charset="0"/>
                <a:cs typeface="Times New Roman" panose="02020603050405020304" pitchFamily="18" charset="0"/>
              </a:rPr>
            </a:br>
            <a:r>
              <a:rPr lang="en-US" altLang="en-US" sz="60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Run Application</a:t>
            </a:r>
          </a:p>
        </p:txBody>
      </p:sp>
      <p:sp>
        <p:nvSpPr>
          <p:cNvPr id="180227" name="Rectangle 7"/>
          <p:cNvSpPr>
            <a:spLocks noChangeArrowheads="1"/>
          </p:cNvSpPr>
          <p:nvPr/>
        </p:nvSpPr>
        <p:spPr bwMode="auto">
          <a:xfrm>
            <a:off x="250825" y="1404938"/>
            <a:ext cx="889317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vi-VN" altLang="en-US" sz="2400">
              <a:latin typeface="Times New Roman" panose="02020603050405020304" pitchFamily="18" charset="0"/>
            </a:endParaRPr>
          </a:p>
        </p:txBody>
      </p:sp>
      <p:pic>
        <p:nvPicPr>
          <p:cNvPr id="1802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070100"/>
            <a:ext cx="750411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idx="4294967295"/>
          </p:nvPr>
        </p:nvSpPr>
        <p:spPr>
          <a:xfrm>
            <a:off x="989013" y="0"/>
            <a:ext cx="8154987" cy="1289050"/>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a:t>
            </a:r>
            <a:br>
              <a:rPr lang="en-US" altLang="en-US" sz="4000" b="1">
                <a:latin typeface="Times New Roman" panose="02020603050405020304" pitchFamily="18" charset="0"/>
                <a:cs typeface="Times New Roman" panose="02020603050405020304" pitchFamily="18" charset="0"/>
              </a:rPr>
            </a:br>
            <a:r>
              <a:rPr lang="en-US" altLang="en-US" sz="49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Additional</a:t>
            </a:r>
          </a:p>
        </p:txBody>
      </p:sp>
      <p:pic>
        <p:nvPicPr>
          <p:cNvPr id="1822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284288"/>
            <a:ext cx="32194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775" y="2251075"/>
            <a:ext cx="56451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0" y="3535363"/>
            <a:ext cx="9144000"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buFontTx/>
              <a:buChar char="•"/>
            </a:pPr>
            <a:r>
              <a:rPr lang="en-US" altLang="en-US" sz="2800" b="1">
                <a:latin typeface="Times New Roman" panose="02020603050405020304" pitchFamily="18" charset="0"/>
                <a:cs typeface="Times New Roman" panose="02020603050405020304" pitchFamily="18" charset="0"/>
              </a:rPr>
              <a:t>Caches of server</a:t>
            </a:r>
          </a:p>
          <a:p>
            <a:pPr lvl="1" eaLnBrk="1" hangingPunct="1">
              <a:lnSpc>
                <a:spcPct val="90000"/>
              </a:lnSpc>
              <a:buFontTx/>
              <a:buChar char="–"/>
            </a:pPr>
            <a:r>
              <a:rPr lang="en-US" altLang="en-US" sz="2400" b="1" err="1">
                <a:latin typeface="Times New Roman" panose="02020603050405020304" pitchFamily="18" charset="0"/>
                <a:cs typeface="Times New Roman" panose="02020603050405020304" pitchFamily="18" charset="0"/>
              </a:rPr>
              <a:t>WinXP</a:t>
            </a:r>
            <a:r>
              <a:rPr lang="en-US" altLang="en-US" sz="2400">
                <a:latin typeface="Times New Roman" panose="02020603050405020304" pitchFamily="18" charset="0"/>
                <a:cs typeface="Times New Roman" panose="02020603050405020304" pitchFamily="18" charset="0"/>
              </a:rPr>
              <a:t>: </a:t>
            </a:r>
            <a:r>
              <a:rPr lang="en-US" altLang="en-US" sz="2400">
                <a:solidFill>
                  <a:srgbClr val="FF0000"/>
                </a:solidFill>
                <a:latin typeface="Times New Roman" panose="02020603050405020304" pitchFamily="18" charset="0"/>
                <a:cs typeface="Times New Roman" panose="02020603050405020304" pitchFamily="18" charset="0"/>
              </a:rPr>
              <a:t>C:\Documents and Settings\</a:t>
            </a:r>
            <a:r>
              <a:rPr lang="en-US" altLang="en-US" sz="2400" err="1">
                <a:solidFill>
                  <a:srgbClr val="FF0000"/>
                </a:solidFill>
                <a:latin typeface="Times New Roman" panose="02020603050405020304" pitchFamily="18" charset="0"/>
                <a:cs typeface="Times New Roman" panose="02020603050405020304" pitchFamily="18" charset="0"/>
              </a:rPr>
              <a:t>LoggedUser</a:t>
            </a:r>
            <a:r>
              <a:rPr lang="en-US" altLang="en-US" sz="2400">
                <a:solidFill>
                  <a:srgbClr val="FF0000"/>
                </a:solidFill>
                <a:latin typeface="Times New Roman" panose="02020603050405020304" pitchFamily="18" charset="0"/>
                <a:cs typeface="Times New Roman" panose="02020603050405020304" pitchFamily="18" charset="0"/>
              </a:rPr>
              <a:t>\Application Data\NetBeans\version\apache-tomcat-</a:t>
            </a:r>
            <a:r>
              <a:rPr lang="en-US" altLang="en-US" sz="2400" err="1">
                <a:solidFill>
                  <a:srgbClr val="FF0000"/>
                </a:solidFill>
                <a:latin typeface="Times New Roman" panose="02020603050405020304" pitchFamily="18" charset="0"/>
                <a:cs typeface="Times New Roman" panose="02020603050405020304" pitchFamily="18" charset="0"/>
              </a:rPr>
              <a:t>tomcatVersion_base</a:t>
            </a:r>
            <a:r>
              <a:rPr lang="en-US" altLang="en-US" sz="2400">
                <a:solidFill>
                  <a:srgbClr val="FF0000"/>
                </a:solidFill>
                <a:latin typeface="Times New Roman" panose="02020603050405020304" pitchFamily="18" charset="0"/>
                <a:cs typeface="Times New Roman" panose="02020603050405020304" pitchFamily="18" charset="0"/>
              </a:rPr>
              <a:t>\work\Catalina \localhost\</a:t>
            </a:r>
          </a:p>
          <a:p>
            <a:pPr lvl="1" eaLnBrk="1" hangingPunct="1">
              <a:lnSpc>
                <a:spcPct val="90000"/>
              </a:lnSpc>
              <a:buFontTx/>
              <a:buChar char="–"/>
            </a:pPr>
            <a:r>
              <a:rPr lang="en-US" altLang="en-US" sz="2400" b="1">
                <a:latin typeface="Times New Roman" panose="02020603050405020304" pitchFamily="18" charset="0"/>
                <a:cs typeface="Times New Roman" panose="02020603050405020304" pitchFamily="18" charset="0"/>
              </a:rPr>
              <a:t>Vista or Win7, 8, 10</a:t>
            </a:r>
            <a:r>
              <a:rPr lang="en-US" altLang="en-US" sz="2400">
                <a:latin typeface="Times New Roman" panose="02020603050405020304" pitchFamily="18" charset="0"/>
                <a:cs typeface="Times New Roman" panose="02020603050405020304" pitchFamily="18" charset="0"/>
              </a:rPr>
              <a:t>: </a:t>
            </a:r>
            <a:r>
              <a:rPr lang="en-US" altLang="en-US" sz="2400">
                <a:solidFill>
                  <a:srgbClr val="FF0000"/>
                </a:solidFill>
                <a:latin typeface="Times New Roman" panose="02020603050405020304" pitchFamily="18" charset="0"/>
                <a:cs typeface="Times New Roman" panose="02020603050405020304" pitchFamily="18" charset="0"/>
              </a:rPr>
              <a:t>C:\Users\</a:t>
            </a:r>
            <a:r>
              <a:rPr lang="en-US" altLang="en-US" sz="2400" b="1">
                <a:solidFill>
                  <a:srgbClr val="FF0000"/>
                </a:solidFill>
                <a:latin typeface="Times New Roman" panose="02020603050405020304" pitchFamily="18" charset="0"/>
                <a:cs typeface="Times New Roman" panose="02020603050405020304" pitchFamily="18" charset="0"/>
              </a:rPr>
              <a:t>LoggedUser\</a:t>
            </a:r>
            <a:r>
              <a:rPr lang="en-US" altLang="en-US" sz="2400">
                <a:solidFill>
                  <a:srgbClr val="FF0000"/>
                </a:solidFill>
                <a:latin typeface="Times New Roman" panose="02020603050405020304" pitchFamily="18" charset="0"/>
                <a:cs typeface="Times New Roman" panose="02020603050405020304" pitchFamily="18" charset="0"/>
              </a:rPr>
              <a:t>AppData\Roaming\NetBeans\version\apache-tomcat-tomcatVersion_base\work\Catalina\localhost\</a:t>
            </a:r>
          </a:p>
          <a:p>
            <a:pPr lvl="1" eaLnBrk="1" hangingPunct="1">
              <a:lnSpc>
                <a:spcPct val="90000"/>
              </a:lnSpc>
              <a:buFontTx/>
              <a:buChar char="–"/>
            </a:pPr>
            <a:r>
              <a:rPr lang="en-US" altLang="en-US" sz="2400">
                <a:latin typeface="Times New Roman" panose="02020603050405020304" pitchFamily="18" charset="0"/>
                <a:cs typeface="Times New Roman" panose="02020603050405020304" pitchFamily="18" charset="0"/>
              </a:rPr>
              <a:t>Above location should be </a:t>
            </a:r>
            <a:r>
              <a:rPr lang="en-US" altLang="en-US" sz="2400" b="1">
                <a:latin typeface="Times New Roman" panose="02020603050405020304" pitchFamily="18" charset="0"/>
                <a:cs typeface="Times New Roman" panose="02020603050405020304" pitchFamily="18" charset="0"/>
              </a:rPr>
              <a:t>gone and cleared </a:t>
            </a:r>
            <a:r>
              <a:rPr lang="en-US" altLang="en-US" sz="2400">
                <a:latin typeface="Times New Roman" panose="02020603050405020304" pitchFamily="18" charset="0"/>
                <a:cs typeface="Times New Roman" panose="02020603050405020304" pitchFamily="18" charset="0"/>
              </a:rPr>
              <a:t>when the application </a:t>
            </a:r>
            <a:r>
              <a:rPr lang="en-US" altLang="en-US" sz="2400" b="1">
                <a:latin typeface="Times New Roman" panose="02020603050405020304" pitchFamily="18" charset="0"/>
                <a:cs typeface="Times New Roman" panose="02020603050405020304" pitchFamily="18" charset="0"/>
              </a:rPr>
              <a:t>cannot</a:t>
            </a:r>
            <a:r>
              <a:rPr lang="en-US" altLang="en-US" sz="2400">
                <a:latin typeface="Times New Roman" panose="02020603050405020304" pitchFamily="18" charset="0"/>
                <a:cs typeface="Times New Roman" panose="02020603050405020304" pitchFamily="18" charset="0"/>
              </a:rPr>
              <a:t> be </a:t>
            </a:r>
            <a:r>
              <a:rPr lang="en-US" altLang="en-US" sz="2400" b="1">
                <a:latin typeface="Times New Roman" panose="02020603050405020304" pitchFamily="18" charset="0"/>
                <a:cs typeface="Times New Roman" panose="02020603050405020304" pitchFamily="18" charset="0"/>
              </a:rPr>
              <a:t>undeployed</a:t>
            </a:r>
            <a:r>
              <a:rPr lang="en-US" altLang="en-US" sz="2400">
                <a:latin typeface="Times New Roman" panose="02020603050405020304" pitchFamily="18" charset="0"/>
                <a:cs typeface="Times New Roman" panose="02020603050405020304" pitchFamily="18" charset="0"/>
              </a:rPr>
              <a:t> or the web servers </a:t>
            </a:r>
            <a:r>
              <a:rPr lang="en-US" altLang="en-US" sz="2400" b="1">
                <a:latin typeface="Times New Roman" panose="02020603050405020304" pitchFamily="18" charset="0"/>
                <a:cs typeface="Times New Roman" panose="02020603050405020304" pitchFamily="18" charset="0"/>
              </a:rPr>
              <a:t>occur the errors</a:t>
            </a:r>
            <a:endParaRPr lang="vi-VN" altLang="en-US" sz="24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379538"/>
            <a:ext cx="7956550"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2"/>
          <p:cNvSpPr>
            <a:spLocks noGrp="1"/>
          </p:cNvSpPr>
          <p:nvPr>
            <p:ph type="title" idx="4294967295"/>
          </p:nvPr>
        </p:nvSpPr>
        <p:spPr>
          <a:xfrm>
            <a:off x="1460500" y="0"/>
            <a:ext cx="7683500" cy="1198563"/>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a:t>
            </a:r>
            <a:br>
              <a:rPr lang="en-US" altLang="en-US" sz="3600" b="1">
                <a:latin typeface="Times New Roman" panose="02020603050405020304" pitchFamily="18" charset="0"/>
                <a:cs typeface="Times New Roman" panose="02020603050405020304" pitchFamily="18" charset="0"/>
              </a:rPr>
            </a:br>
            <a:r>
              <a:rPr lang="en-US" altLang="en-US" sz="43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Create a Servlet</a:t>
            </a:r>
          </a:p>
        </p:txBody>
      </p:sp>
      <p:sp>
        <p:nvSpPr>
          <p:cNvPr id="79876" name="Rectangle 7"/>
          <p:cNvSpPr>
            <a:spLocks noChangeArrowheads="1"/>
          </p:cNvSpPr>
          <p:nvPr/>
        </p:nvSpPr>
        <p:spPr bwMode="auto">
          <a:xfrm>
            <a:off x="250825" y="976313"/>
            <a:ext cx="889317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vi-VN" altLang="en-US" sz="2400">
              <a:latin typeface="Times New Roman" panose="02020603050405020304" pitchFamily="18" charset="0"/>
            </a:endParaRPr>
          </a:p>
        </p:txBody>
      </p:sp>
      <p:sp>
        <p:nvSpPr>
          <p:cNvPr id="9" name="Rectangle 7"/>
          <p:cNvSpPr>
            <a:spLocks noChangeArrowheads="1"/>
          </p:cNvSpPr>
          <p:nvPr/>
        </p:nvSpPr>
        <p:spPr bwMode="auto">
          <a:xfrm>
            <a:off x="3968750" y="2103438"/>
            <a:ext cx="4522788" cy="2540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 name="Rectangle 33"/>
          <p:cNvSpPr>
            <a:spLocks noChangeArrowheads="1"/>
          </p:cNvSpPr>
          <p:nvPr/>
        </p:nvSpPr>
        <p:spPr bwMode="auto">
          <a:xfrm>
            <a:off x="250825" y="5281613"/>
            <a:ext cx="8893175"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pPr>
            <a:r>
              <a:rPr lang="en-US" altLang="en-US" sz="2400" b="1">
                <a:solidFill>
                  <a:srgbClr val="FF3300"/>
                </a:solidFill>
                <a:latin typeface="Times New Roman" panose="02020603050405020304" pitchFamily="18" charset="0"/>
                <a:cs typeface="Times New Roman" panose="02020603050405020304" pitchFamily="18" charset="0"/>
              </a:rPr>
              <a:t>Click Web categories</a:t>
            </a:r>
          </a:p>
          <a:p>
            <a:pPr eaLnBrk="1" hangingPunct="1">
              <a:lnSpc>
                <a:spcPct val="80000"/>
              </a:lnSpc>
            </a:pPr>
            <a:r>
              <a:rPr lang="en-US" altLang="en-US" sz="2400" b="1">
                <a:solidFill>
                  <a:srgbClr val="FF3300"/>
                </a:solidFill>
                <a:latin typeface="Times New Roman" panose="02020603050405020304" pitchFamily="18" charset="0"/>
                <a:cs typeface="Times New Roman" panose="02020603050405020304" pitchFamily="18" charset="0"/>
              </a:rPr>
              <a:t>Click the “Servlet” File Types</a:t>
            </a:r>
          </a:p>
          <a:p>
            <a:pPr eaLnBrk="1" hangingPunct="1">
              <a:lnSpc>
                <a:spcPct val="80000"/>
              </a:lnSpc>
            </a:pPr>
            <a:r>
              <a:rPr lang="en-US" altLang="en-US" sz="2400" b="1">
                <a:solidFill>
                  <a:srgbClr val="FF3300"/>
                </a:solidFill>
                <a:latin typeface="Times New Roman" panose="02020603050405020304" pitchFamily="18" charset="0"/>
                <a:cs typeface="Times New Roman" panose="02020603050405020304" pitchFamily="18" charset="0"/>
              </a:rPr>
              <a:t>Click Next button</a:t>
            </a:r>
            <a:endParaRPr lang="vi-VN" altLang="en-US" sz="2400" b="1">
              <a:solidFill>
                <a:srgbClr val="FF3300"/>
              </a:solidFill>
              <a:latin typeface="Times New Roman" panose="02020603050405020304" pitchFamily="18" charset="0"/>
              <a:cs typeface="Times New Roman" panose="02020603050405020304" pitchFamily="18" charset="0"/>
            </a:endParaRPr>
          </a:p>
        </p:txBody>
      </p:sp>
      <p:pic>
        <p:nvPicPr>
          <p:cNvPr id="3687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40000"/>
            <a:ext cx="34353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3"/>
          <p:cNvSpPr>
            <a:spLocks noChangeArrowheads="1"/>
          </p:cNvSpPr>
          <p:nvPr/>
        </p:nvSpPr>
        <p:spPr bwMode="auto">
          <a:xfrm>
            <a:off x="3690938" y="2684463"/>
            <a:ext cx="712787"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1" name="Rectangle 23"/>
          <p:cNvSpPr>
            <a:spLocks noChangeArrowheads="1"/>
          </p:cNvSpPr>
          <p:nvPr/>
        </p:nvSpPr>
        <p:spPr bwMode="auto">
          <a:xfrm>
            <a:off x="5888038" y="6478588"/>
            <a:ext cx="712787"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781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876"/>
                                        </p:tgtEl>
                                        <p:attrNameLst>
                                          <p:attrName>style.visibility</p:attrName>
                                        </p:attrNameLst>
                                      </p:cBhvr>
                                      <p:to>
                                        <p:strVal val="visible"/>
                                      </p:to>
                                    </p:set>
                                    <p:animEffect transition="in" filter="box(in)">
                                      <p:cBhvr>
                                        <p:cTn id="7" dur="500"/>
                                        <p:tgtEl>
                                          <p:spTgt spid="36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6866"/>
                                        </p:tgtEl>
                                        <p:attrNameLst>
                                          <p:attrName>style.visibility</p:attrName>
                                        </p:attrNameLst>
                                      </p:cBhvr>
                                      <p:to>
                                        <p:strVal val="visible"/>
                                      </p:to>
                                    </p:set>
                                    <p:animEffect transition="in" filter="checkerboard(across)">
                                      <p:cBhvr>
                                        <p:cTn id="12" dur="500"/>
                                        <p:tgtEl>
                                          <p:spTgt spid="36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Effect transition="in" filter="blinds(horizontal)">
                                      <p:cBhvr>
                                        <p:cTn id="30" dur="500"/>
                                        <p:tgtEl>
                                          <p:spTgt spid="10">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blinds(horizontal)">
                                      <p:cBhvr>
                                        <p:cTn id="35" dur="500"/>
                                        <p:tgtEl>
                                          <p:spTgt spid="10">
                                            <p:txEl>
                                              <p:pRg st="2" end="2"/>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ox(in)">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uild="p" bldLvl="2"/>
      <p:bldP spid="8" grpId="0" animBg="1"/>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595438"/>
            <a:ext cx="69437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Rectangle 2"/>
          <p:cNvSpPr>
            <a:spLocks noGrp="1"/>
          </p:cNvSpPr>
          <p:nvPr>
            <p:ph type="title" idx="4294967295"/>
          </p:nvPr>
        </p:nvSpPr>
        <p:spPr>
          <a:xfrm>
            <a:off x="1430338" y="0"/>
            <a:ext cx="7713662" cy="1125538"/>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sz="43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Create a Servlet</a:t>
            </a:r>
          </a:p>
        </p:txBody>
      </p:sp>
      <p:sp>
        <p:nvSpPr>
          <p:cNvPr id="13" name="Rectangle 7"/>
          <p:cNvSpPr>
            <a:spLocks noChangeArrowheads="1"/>
          </p:cNvSpPr>
          <p:nvPr/>
        </p:nvSpPr>
        <p:spPr bwMode="auto">
          <a:xfrm>
            <a:off x="2730500" y="2219325"/>
            <a:ext cx="1020763" cy="2397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4" name="Line 8"/>
          <p:cNvSpPr>
            <a:spLocks noChangeShapeType="1"/>
          </p:cNvSpPr>
          <p:nvPr/>
        </p:nvSpPr>
        <p:spPr bwMode="auto">
          <a:xfrm>
            <a:off x="3751263" y="2312988"/>
            <a:ext cx="349885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9"/>
          <p:cNvSpPr txBox="1">
            <a:spLocks noChangeArrowheads="1"/>
          </p:cNvSpPr>
          <p:nvPr/>
        </p:nvSpPr>
        <p:spPr bwMode="auto">
          <a:xfrm>
            <a:off x="7324725" y="2025650"/>
            <a:ext cx="1819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Fill your servlet name</a:t>
            </a:r>
          </a:p>
        </p:txBody>
      </p:sp>
      <p:sp>
        <p:nvSpPr>
          <p:cNvPr id="16" name="Rectangle 10"/>
          <p:cNvSpPr>
            <a:spLocks noChangeArrowheads="1"/>
          </p:cNvSpPr>
          <p:nvPr/>
        </p:nvSpPr>
        <p:spPr bwMode="auto">
          <a:xfrm>
            <a:off x="2730500" y="3135313"/>
            <a:ext cx="1020763" cy="2397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7" name="Line 11"/>
          <p:cNvSpPr>
            <a:spLocks noChangeShapeType="1"/>
          </p:cNvSpPr>
          <p:nvPr/>
        </p:nvSpPr>
        <p:spPr bwMode="auto">
          <a:xfrm>
            <a:off x="3751263" y="3254375"/>
            <a:ext cx="349885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12"/>
          <p:cNvSpPr txBox="1">
            <a:spLocks noChangeArrowheads="1"/>
          </p:cNvSpPr>
          <p:nvPr/>
        </p:nvSpPr>
        <p:spPr bwMode="auto">
          <a:xfrm>
            <a:off x="7180263" y="3008313"/>
            <a:ext cx="1963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Fill or choose package name</a:t>
            </a:r>
          </a:p>
        </p:txBody>
      </p:sp>
      <p:sp>
        <p:nvSpPr>
          <p:cNvPr id="19" name="Rectangle 5"/>
          <p:cNvSpPr>
            <a:spLocks noChangeArrowheads="1"/>
          </p:cNvSpPr>
          <p:nvPr/>
        </p:nvSpPr>
        <p:spPr bwMode="auto">
          <a:xfrm>
            <a:off x="2049463" y="5084763"/>
            <a:ext cx="70945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pPr>
            <a:r>
              <a:rPr lang="en-US" altLang="en-US" sz="2800">
                <a:solidFill>
                  <a:srgbClr val="FF3300"/>
                </a:solidFill>
                <a:latin typeface="Times New Roman" panose="02020603050405020304" pitchFamily="18" charset="0"/>
                <a:cs typeface="Times New Roman" panose="02020603050405020304" pitchFamily="18" charset="0"/>
              </a:rPr>
              <a:t>Click Next button</a:t>
            </a:r>
            <a:endParaRPr lang="vi-VN" altLang="en-US" sz="2800">
              <a:solidFill>
                <a:srgbClr val="FF3300"/>
              </a:solidFill>
              <a:latin typeface="Times New Roman" panose="02020603050405020304" pitchFamily="18" charset="0"/>
              <a:cs typeface="Times New Roman" panose="02020603050405020304" pitchFamily="18" charset="0"/>
            </a:endParaRPr>
          </a:p>
        </p:txBody>
      </p:sp>
      <p:sp>
        <p:nvSpPr>
          <p:cNvPr id="12" name="Rectangle 23"/>
          <p:cNvSpPr>
            <a:spLocks noChangeArrowheads="1"/>
          </p:cNvSpPr>
          <p:nvPr/>
        </p:nvSpPr>
        <p:spPr bwMode="auto">
          <a:xfrm>
            <a:off x="4154488" y="6042025"/>
            <a:ext cx="712787" cy="2143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193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Left)">
                                      <p:cBhvr>
                                        <p:cTn id="11" dur="500"/>
                                        <p:tgtEl>
                                          <p:spTgt spid="14"/>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heckerboard(across)">
                                      <p:cBhvr>
                                        <p:cTn id="14" dur="500"/>
                                        <p:tgtEl>
                                          <p:spTgt spid="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ox(in)">
                                      <p:cBhvr>
                                        <p:cTn id="19" dur="500"/>
                                        <p:tgtEl>
                                          <p:spTgt spid="16"/>
                                        </p:tgtEl>
                                      </p:cBhvr>
                                    </p:animEffect>
                                  </p:childTnLst>
                                </p:cTn>
                              </p:par>
                            </p:childTnLst>
                          </p:cTn>
                        </p:par>
                        <p:par>
                          <p:cTn id="20" fill="hold" nodeType="afterGroup">
                            <p:stCondLst>
                              <p:cond delay="500"/>
                            </p:stCondLst>
                            <p:childTnLst>
                              <p:par>
                                <p:cTn id="21" presetID="1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slide(fromLeft)">
                                      <p:cBhvr>
                                        <p:cTn id="23" dur="500"/>
                                        <p:tgtEl>
                                          <p:spTgt spid="1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checkerboard(across)">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blinds(horizontal)">
                                      <p:cBhvr>
                                        <p:cTn id="31" dur="500"/>
                                        <p:tgtEl>
                                          <p:spTgt spid="19">
                                            <p:txEl>
                                              <p:pRg st="0" end="0"/>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animBg="1"/>
      <p:bldP spid="18" grpId="0"/>
      <p:bldP spid="19" grpId="0" build="p" bldLvl="2"/>
      <p:bldP spid="1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1093788"/>
            <a:ext cx="69437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2"/>
          <p:cNvSpPr>
            <a:spLocks noGrp="1"/>
          </p:cNvSpPr>
          <p:nvPr>
            <p:ph type="title" idx="4294967295"/>
          </p:nvPr>
        </p:nvSpPr>
        <p:spPr>
          <a:xfrm>
            <a:off x="1328738" y="0"/>
            <a:ext cx="7815262" cy="1211263"/>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Create a Servlet</a:t>
            </a:r>
          </a:p>
        </p:txBody>
      </p:sp>
      <p:sp>
        <p:nvSpPr>
          <p:cNvPr id="9" name="Rectangle 15"/>
          <p:cNvSpPr>
            <a:spLocks noChangeArrowheads="1"/>
          </p:cNvSpPr>
          <p:nvPr/>
        </p:nvSpPr>
        <p:spPr bwMode="auto">
          <a:xfrm>
            <a:off x="3079750" y="2581275"/>
            <a:ext cx="1060450" cy="52228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10" name="Line 16"/>
          <p:cNvSpPr>
            <a:spLocks noChangeShapeType="1"/>
          </p:cNvSpPr>
          <p:nvPr/>
        </p:nvSpPr>
        <p:spPr bwMode="auto">
          <a:xfrm>
            <a:off x="4140200" y="2851150"/>
            <a:ext cx="2962275"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17"/>
          <p:cNvSpPr txBox="1">
            <a:spLocks noChangeArrowheads="1"/>
          </p:cNvSpPr>
          <p:nvPr/>
        </p:nvSpPr>
        <p:spPr bwMode="auto">
          <a:xfrm>
            <a:off x="7016750" y="2446338"/>
            <a:ext cx="21272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Modify the Servlet Name or URL Pattern if necessary) to configure the servlet information to web.xml</a:t>
            </a:r>
          </a:p>
        </p:txBody>
      </p:sp>
      <p:sp>
        <p:nvSpPr>
          <p:cNvPr id="12" name="Rectangle 3"/>
          <p:cNvSpPr>
            <a:spLocks noChangeArrowheads="1"/>
          </p:cNvSpPr>
          <p:nvPr/>
        </p:nvSpPr>
        <p:spPr bwMode="auto">
          <a:xfrm>
            <a:off x="0" y="5548313"/>
            <a:ext cx="914400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pPr>
            <a:r>
              <a:rPr lang="en-US" altLang="en-US" sz="2400">
                <a:solidFill>
                  <a:srgbClr val="FF3300"/>
                </a:solidFill>
                <a:latin typeface="Times New Roman" panose="02020603050405020304" pitchFamily="18" charset="0"/>
                <a:cs typeface="Times New Roman" panose="02020603050405020304" pitchFamily="18" charset="0"/>
              </a:rPr>
              <a:t>Click Finish button</a:t>
            </a:r>
          </a:p>
          <a:p>
            <a:pPr eaLnBrk="1" hangingPunct="1">
              <a:lnSpc>
                <a:spcPct val="80000"/>
              </a:lnSpc>
            </a:pPr>
            <a:r>
              <a:rPr lang="en-US" altLang="en-US" sz="2400">
                <a:solidFill>
                  <a:srgbClr val="FF3300"/>
                </a:solidFill>
                <a:latin typeface="Times New Roman" panose="02020603050405020304" pitchFamily="18" charset="0"/>
                <a:cs typeface="Times New Roman" panose="02020603050405020304" pitchFamily="18" charset="0"/>
              </a:rPr>
              <a:t>The servlet class (ex: HelloServlet.java) is added to source packages (with package name if it’s exist) and it’s information is added to xml</a:t>
            </a:r>
            <a:endParaRPr lang="vi-VN" altLang="en-US" sz="2400">
              <a:solidFill>
                <a:srgbClr val="FF3300"/>
              </a:solidFill>
              <a:latin typeface="Times New Roman" panose="02020603050405020304" pitchFamily="18" charset="0"/>
              <a:cs typeface="Times New Roman" panose="02020603050405020304" pitchFamily="18" charset="0"/>
            </a:endParaRPr>
          </a:p>
        </p:txBody>
      </p:sp>
      <p:sp>
        <p:nvSpPr>
          <p:cNvPr id="8" name="Rectangle 23"/>
          <p:cNvSpPr>
            <a:spLocks noChangeArrowheads="1"/>
          </p:cNvSpPr>
          <p:nvPr/>
        </p:nvSpPr>
        <p:spPr bwMode="auto">
          <a:xfrm>
            <a:off x="4673600" y="5510213"/>
            <a:ext cx="712788"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424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Left)">
                                      <p:cBhvr>
                                        <p:cTn id="11" dur="500"/>
                                        <p:tgtEl>
                                          <p:spTgt spid="10"/>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heckerboard(across)">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blinds(horizontal)">
                                      <p:cBhvr>
                                        <p:cTn id="19" dur="500"/>
                                        <p:tgtEl>
                                          <p:spTgt spid="12">
                                            <p:txEl>
                                              <p:pRg st="0" end="0"/>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blinds(horizontal)">
                                      <p:cBhvr>
                                        <p:cTn id="2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build="p" bldLvl="2"/>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0" y="0"/>
            <a:ext cx="9144000" cy="1417638"/>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Build The Simple Web</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Abstraction</a:t>
            </a:r>
          </a:p>
        </p:txBody>
      </p:sp>
      <p:graphicFrame>
        <p:nvGraphicFramePr>
          <p:cNvPr id="5" name="Object 10"/>
          <p:cNvGraphicFramePr>
            <a:graphicFrameLocks noChangeAspect="1"/>
          </p:cNvGraphicFramePr>
          <p:nvPr/>
        </p:nvGraphicFramePr>
        <p:xfrm>
          <a:off x="781050" y="2928938"/>
          <a:ext cx="1393825" cy="984250"/>
        </p:xfrm>
        <a:graphic>
          <a:graphicData uri="http://schemas.openxmlformats.org/presentationml/2006/ole">
            <mc:AlternateContent xmlns:mc="http://schemas.openxmlformats.org/markup-compatibility/2006">
              <mc:Choice xmlns:v="urn:schemas-microsoft-com:vml" Requires="v">
                <p:oleObj name="Photo Editor Photo" r:id="rId3" imgW="7621064" imgH="5714286" progId="MSPhotoEd.3">
                  <p:embed/>
                </p:oleObj>
              </mc:Choice>
              <mc:Fallback>
                <p:oleObj name="Photo Editor Photo" r:id="rId3" imgW="7621064" imgH="5714286" progId="MSPhotoEd.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2928938"/>
                        <a:ext cx="13938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a:spLocks noChangeArrowheads="1"/>
          </p:cNvSpPr>
          <p:nvPr/>
        </p:nvSpPr>
        <p:spPr bwMode="auto">
          <a:xfrm>
            <a:off x="3275013" y="1839913"/>
            <a:ext cx="2238375" cy="3008312"/>
          </a:xfrm>
          <a:prstGeom prst="rect">
            <a:avLst/>
          </a:prstGeom>
          <a:solidFill>
            <a:srgbClr val="FFFF66"/>
          </a:solidFill>
          <a:ln w="9525">
            <a:solidFill>
              <a:srgbClr val="FFFF66"/>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Web Server</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Container</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p:txBody>
      </p:sp>
      <p:sp>
        <p:nvSpPr>
          <p:cNvPr id="7" name="Oval 6"/>
          <p:cNvSpPr>
            <a:spLocks noChangeArrowheads="1"/>
          </p:cNvSpPr>
          <p:nvPr/>
        </p:nvSpPr>
        <p:spPr bwMode="auto">
          <a:xfrm>
            <a:off x="3427413" y="2479675"/>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C</a:t>
            </a:r>
          </a:p>
        </p:txBody>
      </p:sp>
      <p:cxnSp>
        <p:nvCxnSpPr>
          <p:cNvPr id="8" name="AutoShape 7"/>
          <p:cNvCxnSpPr>
            <a:cxnSpLocks noChangeShapeType="1"/>
            <a:endCxn id="7" idx="2"/>
          </p:cNvCxnSpPr>
          <p:nvPr/>
        </p:nvCxnSpPr>
        <p:spPr bwMode="auto">
          <a:xfrm flipV="1">
            <a:off x="2093913" y="2774950"/>
            <a:ext cx="1333500" cy="646113"/>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 name="Oval 10"/>
          <p:cNvSpPr>
            <a:spLocks noChangeArrowheads="1"/>
          </p:cNvSpPr>
          <p:nvPr/>
        </p:nvSpPr>
        <p:spPr bwMode="auto">
          <a:xfrm>
            <a:off x="3427413" y="3998913"/>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V</a:t>
            </a:r>
          </a:p>
        </p:txBody>
      </p:sp>
      <p:cxnSp>
        <p:nvCxnSpPr>
          <p:cNvPr id="11" name="AutoShape 11"/>
          <p:cNvCxnSpPr>
            <a:cxnSpLocks noChangeShapeType="1"/>
            <a:stCxn id="7" idx="4"/>
            <a:endCxn id="10" idx="0"/>
          </p:cNvCxnSpPr>
          <p:nvPr/>
        </p:nvCxnSpPr>
        <p:spPr bwMode="auto">
          <a:xfrm rot="5400000">
            <a:off x="3276600" y="3535363"/>
            <a:ext cx="928687" cy="1588"/>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3" name="AutoShape 13"/>
          <p:cNvCxnSpPr>
            <a:cxnSpLocks noChangeShapeType="1"/>
            <a:stCxn id="10" idx="1"/>
            <a:endCxn id="7" idx="3"/>
          </p:cNvCxnSpPr>
          <p:nvPr/>
        </p:nvCxnSpPr>
        <p:spPr bwMode="auto">
          <a:xfrm flipV="1">
            <a:off x="3519244" y="2983741"/>
            <a:ext cx="0" cy="1101656"/>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cxnSp>
        <p:nvCxnSpPr>
          <p:cNvPr id="14" name="AutoShape 14"/>
          <p:cNvCxnSpPr>
            <a:cxnSpLocks noChangeShapeType="1"/>
            <a:stCxn id="7" idx="3"/>
          </p:cNvCxnSpPr>
          <p:nvPr/>
        </p:nvCxnSpPr>
        <p:spPr bwMode="auto">
          <a:xfrm rot="5400000">
            <a:off x="2588419" y="2489994"/>
            <a:ext cx="436563" cy="1425575"/>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12" name="Can 11"/>
          <p:cNvSpPr/>
          <p:nvPr/>
        </p:nvSpPr>
        <p:spPr>
          <a:xfrm>
            <a:off x="6272213" y="2970213"/>
            <a:ext cx="701675"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sp>
        <p:nvSpPr>
          <p:cNvPr id="16" name="Oval 15"/>
          <p:cNvSpPr>
            <a:spLocks noChangeArrowheads="1"/>
          </p:cNvSpPr>
          <p:nvPr/>
        </p:nvSpPr>
        <p:spPr bwMode="auto">
          <a:xfrm>
            <a:off x="4627563" y="3121025"/>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DAO</a:t>
            </a:r>
          </a:p>
        </p:txBody>
      </p:sp>
      <p:cxnSp>
        <p:nvCxnSpPr>
          <p:cNvPr id="17" name="AutoShape 7"/>
          <p:cNvCxnSpPr>
            <a:cxnSpLocks noChangeShapeType="1"/>
            <a:endCxn id="16" idx="1"/>
          </p:cNvCxnSpPr>
          <p:nvPr/>
        </p:nvCxnSpPr>
        <p:spPr bwMode="auto">
          <a:xfrm>
            <a:off x="4032250" y="2820988"/>
            <a:ext cx="687388" cy="387350"/>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9" name="AutoShape 7"/>
          <p:cNvCxnSpPr>
            <a:cxnSpLocks noChangeShapeType="1"/>
            <a:stCxn id="16" idx="6"/>
          </p:cNvCxnSpPr>
          <p:nvPr/>
        </p:nvCxnSpPr>
        <p:spPr bwMode="auto">
          <a:xfrm flipV="1">
            <a:off x="5254625" y="3289300"/>
            <a:ext cx="1009650" cy="127000"/>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5" name="AutoShape 13"/>
          <p:cNvCxnSpPr>
            <a:cxnSpLocks noChangeShapeType="1"/>
            <a:endCxn id="16" idx="5"/>
          </p:cNvCxnSpPr>
          <p:nvPr/>
        </p:nvCxnSpPr>
        <p:spPr bwMode="auto">
          <a:xfrm rot="10800000" flipV="1">
            <a:off x="5164138" y="3584575"/>
            <a:ext cx="1128712" cy="41275"/>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cxnSp>
        <p:nvCxnSpPr>
          <p:cNvPr id="27" name="AutoShape 13"/>
          <p:cNvCxnSpPr>
            <a:cxnSpLocks noChangeShapeType="1"/>
            <a:endCxn id="7" idx="5"/>
          </p:cNvCxnSpPr>
          <p:nvPr/>
        </p:nvCxnSpPr>
        <p:spPr bwMode="auto">
          <a:xfrm rot="10800000">
            <a:off x="3962400" y="2984500"/>
            <a:ext cx="733425" cy="355600"/>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2" name="TextBox 1"/>
          <p:cNvSpPr txBox="1">
            <a:spLocks noChangeArrowheads="1"/>
          </p:cNvSpPr>
          <p:nvPr/>
        </p:nvSpPr>
        <p:spPr bwMode="auto">
          <a:xfrm>
            <a:off x="1812925" y="25320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1. Send request</a:t>
            </a:r>
          </a:p>
        </p:txBody>
      </p:sp>
      <p:sp>
        <p:nvSpPr>
          <p:cNvPr id="18" name="TextBox 17"/>
          <p:cNvSpPr txBox="1">
            <a:spLocks noChangeArrowheads="1"/>
          </p:cNvSpPr>
          <p:nvPr/>
        </p:nvSpPr>
        <p:spPr bwMode="auto">
          <a:xfrm>
            <a:off x="4206875" y="25320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2. Call</a:t>
            </a:r>
          </a:p>
        </p:txBody>
      </p:sp>
      <p:sp>
        <p:nvSpPr>
          <p:cNvPr id="20" name="TextBox 19"/>
          <p:cNvSpPr txBox="1">
            <a:spLocks noChangeArrowheads="1"/>
          </p:cNvSpPr>
          <p:nvPr/>
        </p:nvSpPr>
        <p:spPr bwMode="auto">
          <a:xfrm>
            <a:off x="5332413" y="2901950"/>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3. Query</a:t>
            </a:r>
          </a:p>
        </p:txBody>
      </p:sp>
      <p:sp>
        <p:nvSpPr>
          <p:cNvPr id="21" name="TextBox 20"/>
          <p:cNvSpPr txBox="1">
            <a:spLocks noChangeArrowheads="1"/>
          </p:cNvSpPr>
          <p:nvPr/>
        </p:nvSpPr>
        <p:spPr bwMode="auto">
          <a:xfrm>
            <a:off x="3743325" y="3619500"/>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4. Render/Send</a:t>
            </a:r>
          </a:p>
        </p:txBody>
      </p:sp>
      <p:sp>
        <p:nvSpPr>
          <p:cNvPr id="22" name="TextBox 21"/>
          <p:cNvSpPr txBox="1">
            <a:spLocks noChangeArrowheads="1"/>
          </p:cNvSpPr>
          <p:nvPr/>
        </p:nvSpPr>
        <p:spPr bwMode="auto">
          <a:xfrm>
            <a:off x="2376488" y="3313113"/>
            <a:ext cx="1709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5. Response</a:t>
            </a:r>
          </a:p>
        </p:txBody>
      </p:sp>
      <p:sp>
        <p:nvSpPr>
          <p:cNvPr id="23" name="TextBox 22"/>
          <p:cNvSpPr txBox="1">
            <a:spLocks noChangeArrowheads="1"/>
          </p:cNvSpPr>
          <p:nvPr/>
        </p:nvSpPr>
        <p:spPr bwMode="auto">
          <a:xfrm>
            <a:off x="889000" y="4071938"/>
            <a:ext cx="171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6. Display</a:t>
            </a:r>
          </a:p>
        </p:txBody>
      </p:sp>
      <p:cxnSp>
        <p:nvCxnSpPr>
          <p:cNvPr id="24" name="AutoShape 7">
            <a:extLst>
              <a:ext uri="{FF2B5EF4-FFF2-40B4-BE49-F238E27FC236}">
                <a16:creationId xmlns:a16="http://schemas.microsoft.com/office/drawing/2014/main" id="{BAAD4DD2-4761-4438-B93D-BDBDEA81285D}"/>
              </a:ext>
            </a:extLst>
          </p:cNvPr>
          <p:cNvCxnSpPr>
            <a:cxnSpLocks noChangeShapeType="1"/>
          </p:cNvCxnSpPr>
          <p:nvPr/>
        </p:nvCxnSpPr>
        <p:spPr bwMode="auto">
          <a:xfrm flipV="1">
            <a:off x="4032250" y="3625850"/>
            <a:ext cx="740569" cy="631031"/>
          </a:xfrm>
          <a:prstGeom prst="straightConnector1">
            <a:avLst/>
          </a:prstGeom>
          <a:noFill/>
          <a:ln w="31750">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strips(downRight)">
                                      <p:cBhvr>
                                        <p:cTn id="29" dur="500"/>
                                        <p:tgtEl>
                                          <p:spTgt spid="17"/>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5"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checkerboard(across)">
                                      <p:cBhvr>
                                        <p:cTn id="34" dur="500"/>
                                        <p:tgtEl>
                                          <p:spTgt spid="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trips(downRight)">
                                      <p:cBhvr>
                                        <p:cTn id="39" dur="500"/>
                                        <p:tgtEl>
                                          <p:spTgt spid="19"/>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29"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1000" fill="hold"/>
                                        <p:tgtEl>
                                          <p:spTgt spid="12"/>
                                        </p:tgtEl>
                                        <p:attrNameLst>
                                          <p:attrName>ppt_x</p:attrName>
                                        </p:attrNameLst>
                                      </p:cBhvr>
                                      <p:tavLst>
                                        <p:tav tm="0">
                                          <p:val>
                                            <p:strVal val="#ppt_x-.2"/>
                                          </p:val>
                                        </p:tav>
                                        <p:tav tm="100000">
                                          <p:val>
                                            <p:strVal val="#ppt_x"/>
                                          </p:val>
                                        </p:tav>
                                      </p:tavLst>
                                    </p:anim>
                                    <p:anim calcmode="lin" valueType="num">
                                      <p:cBhvr>
                                        <p:cTn id="4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strips(downLeft)">
                                      <p:cBhvr>
                                        <p:cTn id="51" dur="500"/>
                                        <p:tgtEl>
                                          <p:spTgt spid="25"/>
                                        </p:tgtEl>
                                      </p:cBhvr>
                                    </p:animEffect>
                                  </p:childTnLst>
                                </p:cTn>
                              </p:par>
                            </p:childTnLst>
                          </p:cTn>
                        </p:par>
                        <p:par>
                          <p:cTn id="52" fill="hold" nodeType="afterGroup">
                            <p:stCondLst>
                              <p:cond delay="500"/>
                            </p:stCondLst>
                            <p:childTnLst>
                              <p:par>
                                <p:cTn id="53" presetID="18" presetClass="entr" presetSubtype="12"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strips(downLeft)">
                                      <p:cBhvr>
                                        <p:cTn id="55" dur="500"/>
                                        <p:tgtEl>
                                          <p:spTgt spid="27"/>
                                        </p:tgtEl>
                                      </p:cBhvr>
                                    </p:animEffect>
                                  </p:childTnLst>
                                </p:cTn>
                              </p:par>
                              <p:par>
                                <p:cTn id="56" presetID="18" presetClass="entr" presetSubtype="12"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strips(downLeft)">
                                      <p:cBhvr>
                                        <p:cTn id="58" dur="500"/>
                                        <p:tgtEl>
                                          <p:spTgt spid="11"/>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par>
                          <p:cTn id="61" fill="hold" nodeType="afterGroup">
                            <p:stCondLst>
                              <p:cond delay="1000"/>
                            </p:stCondLst>
                            <p:childTnLst>
                              <p:par>
                                <p:cTn id="62" presetID="18" presetClass="entr" presetSubtype="12"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strips(downLeft)">
                                      <p:cBhvr>
                                        <p:cTn id="64" dur="500"/>
                                        <p:tgtEl>
                                          <p:spTgt spid="11"/>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12"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strips(downLeft)">
                                      <p:cBhvr>
                                        <p:cTn id="71" dur="500"/>
                                        <p:tgtEl>
                                          <p:spTgt spid="13"/>
                                        </p:tgtEl>
                                      </p:cBhvr>
                                    </p:animEffect>
                                  </p:childTnLst>
                                </p:cTn>
                              </p:par>
                              <p:par>
                                <p:cTn id="72" presetID="18" presetClass="entr" presetSubtype="12" fill="hold"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strips(downLeft)">
                                      <p:cBhvr>
                                        <p:cTn id="74" dur="500"/>
                                        <p:tgtEl>
                                          <p:spTgt spid="14"/>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6"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strips(downRight)">
                                      <p:cBhvr>
                                        <p:cTn id="8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animBg="1"/>
      <p:bldP spid="2" grpId="0"/>
      <p:bldP spid="18" grpId="0"/>
      <p:bldP spid="20" grpId="0"/>
      <p:bldP spid="21" grpId="0"/>
      <p:bldP spid="22" grpId="0"/>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2125"/>
            <a:ext cx="6638925" cy="636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2"/>
          <p:cNvSpPr>
            <a:spLocks noGrp="1"/>
          </p:cNvSpPr>
          <p:nvPr>
            <p:ph type="title" idx="4294967295"/>
          </p:nvPr>
        </p:nvSpPr>
        <p:spPr>
          <a:xfrm>
            <a:off x="1328738" y="0"/>
            <a:ext cx="7815262"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Create a Servlet</a:t>
            </a:r>
          </a:p>
        </p:txBody>
      </p:sp>
      <p:sp>
        <p:nvSpPr>
          <p:cNvPr id="86020" name="Rectangle 7"/>
          <p:cNvSpPr>
            <a:spLocks noChangeArrowheads="1"/>
          </p:cNvSpPr>
          <p:nvPr/>
        </p:nvSpPr>
        <p:spPr bwMode="auto">
          <a:xfrm>
            <a:off x="3071813" y="1198563"/>
            <a:ext cx="61039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vi-VN" altLang="en-US" sz="2400">
              <a:latin typeface="Times New Roman" panose="02020603050405020304" pitchFamily="18" charset="0"/>
            </a:endParaRPr>
          </a:p>
        </p:txBody>
      </p:sp>
    </p:spTree>
    <p:extLst>
      <p:ext uri="{BB962C8B-B14F-4D97-AF65-F5344CB8AC3E}">
        <p14:creationId xmlns:p14="http://schemas.microsoft.com/office/powerpoint/2010/main" val="37597766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36638"/>
            <a:ext cx="7800975"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Rectangle 2"/>
          <p:cNvSpPr>
            <a:spLocks noGrp="1"/>
          </p:cNvSpPr>
          <p:nvPr>
            <p:ph type="title" idx="4294967295"/>
          </p:nvPr>
        </p:nvSpPr>
        <p:spPr>
          <a:xfrm>
            <a:off x="1328738" y="0"/>
            <a:ext cx="7815262"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Create a Servlet</a:t>
            </a:r>
          </a:p>
        </p:txBody>
      </p:sp>
      <p:sp>
        <p:nvSpPr>
          <p:cNvPr id="88068" name="Rectangle 7"/>
          <p:cNvSpPr>
            <a:spLocks noChangeArrowheads="1"/>
          </p:cNvSpPr>
          <p:nvPr/>
        </p:nvSpPr>
        <p:spPr bwMode="auto">
          <a:xfrm>
            <a:off x="250825" y="1071563"/>
            <a:ext cx="889317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vi-VN" altLang="en-US" sz="2400">
              <a:latin typeface="Times New Roman" panose="02020603050405020304" pitchFamily="18" charset="0"/>
            </a:endParaRPr>
          </a:p>
        </p:txBody>
      </p:sp>
      <p:sp>
        <p:nvSpPr>
          <p:cNvPr id="9" name="Rectangle 15"/>
          <p:cNvSpPr>
            <a:spLocks noChangeArrowheads="1"/>
          </p:cNvSpPr>
          <p:nvPr/>
        </p:nvSpPr>
        <p:spPr bwMode="auto">
          <a:xfrm>
            <a:off x="1008063" y="2847975"/>
            <a:ext cx="6765925" cy="18573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2300284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p:cNvSpPr>
          <p:nvPr>
            <p:ph type="title" idx="4294967295"/>
          </p:nvPr>
        </p:nvSpPr>
        <p:spPr>
          <a:xfrm>
            <a:off x="1328738" y="44450"/>
            <a:ext cx="7815262" cy="944563"/>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sz="4000">
                <a:latin typeface="Times New Roman" panose="02020603050405020304" pitchFamily="18" charset="0"/>
                <a:cs typeface="Times New Roman" panose="02020603050405020304" pitchFamily="18" charset="0"/>
              </a:rPr>
              <a:t> </a:t>
            </a:r>
            <a:br>
              <a:rPr lang="en-US" altLang="en-US" sz="4000">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ServletRequest interface</a:t>
            </a:r>
          </a:p>
        </p:txBody>
      </p:sp>
      <p:sp>
        <p:nvSpPr>
          <p:cNvPr id="92163" name="Rectangle 3"/>
          <p:cNvSpPr>
            <a:spLocks noGrp="1"/>
          </p:cNvSpPr>
          <p:nvPr>
            <p:ph type="body" idx="4294967295"/>
          </p:nvPr>
        </p:nvSpPr>
        <p:spPr>
          <a:xfrm>
            <a:off x="192088" y="849313"/>
            <a:ext cx="8951912" cy="2233612"/>
          </a:xfrm>
        </p:spPr>
        <p:txBody>
          <a:bodyPr/>
          <a:lstStyle/>
          <a:p>
            <a:pPr algn="just" eaLnBrk="1" hangingPunct="1">
              <a:lnSpc>
                <a:spcPct val="80000"/>
              </a:lnSpc>
            </a:pPr>
            <a:r>
              <a:rPr lang="en-US" altLang="en-US" sz="2000">
                <a:latin typeface="Times New Roman" panose="02020603050405020304" pitchFamily="18" charset="0"/>
                <a:cs typeface="Times New Roman" panose="02020603050405020304" pitchFamily="18" charset="0"/>
              </a:rPr>
              <a:t>Provides </a:t>
            </a:r>
            <a:r>
              <a:rPr lang="en-US" altLang="en-US" sz="2000" b="1">
                <a:latin typeface="Times New Roman" panose="02020603050405020304" pitchFamily="18" charset="0"/>
                <a:cs typeface="Times New Roman" panose="02020603050405020304" pitchFamily="18" charset="0"/>
              </a:rPr>
              <a:t>access</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specific information about</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request</a:t>
            </a:r>
          </a:p>
          <a:p>
            <a:pPr algn="just" eaLnBrk="1" hangingPunct="1">
              <a:lnSpc>
                <a:spcPct val="80000"/>
              </a:lnSpc>
            </a:pPr>
            <a:r>
              <a:rPr lang="en-US" altLang="en-US" sz="2000">
                <a:latin typeface="Times New Roman" panose="02020603050405020304" pitchFamily="18" charset="0"/>
                <a:cs typeface="Times New Roman" panose="02020603050405020304" pitchFamily="18" charset="0"/>
              </a:rPr>
              <a:t>Defines object (ServletRequest object)</a:t>
            </a:r>
          </a:p>
          <a:p>
            <a:pPr lvl="1" algn="just" eaLnBrk="1" hangingPunct="1">
              <a:lnSpc>
                <a:spcPct val="80000"/>
              </a:lnSpc>
            </a:pPr>
            <a:r>
              <a:rPr lang="en-US" altLang="en-US" sz="1800" b="1">
                <a:latin typeface="Times New Roman" panose="02020603050405020304" pitchFamily="18" charset="0"/>
                <a:cs typeface="Times New Roman" panose="02020603050405020304" pitchFamily="18" charset="0"/>
              </a:rPr>
              <a:t>Containing</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actual request </a:t>
            </a:r>
            <a:r>
              <a:rPr lang="en-US" altLang="en-US" sz="1800">
                <a:latin typeface="Times New Roman" panose="02020603050405020304" pitchFamily="18" charset="0"/>
                <a:cs typeface="Times New Roman" panose="02020603050405020304" pitchFamily="18" charset="0"/>
              </a:rPr>
              <a:t>(ex: protocol, URL, and type)</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Containing </a:t>
            </a:r>
            <a:r>
              <a:rPr lang="en-US" altLang="en-US" sz="1800" b="1">
                <a:latin typeface="Times New Roman" panose="02020603050405020304" pitchFamily="18" charset="0"/>
                <a:cs typeface="Times New Roman" panose="02020603050405020304" pitchFamily="18" charset="0"/>
              </a:rPr>
              <a:t>raw request </a:t>
            </a:r>
            <a:r>
              <a:rPr lang="en-US" altLang="en-US" sz="1800">
                <a:latin typeface="Times New Roman" panose="02020603050405020304" pitchFamily="18" charset="0"/>
                <a:cs typeface="Times New Roman" panose="02020603050405020304" pitchFamily="18" charset="0"/>
              </a:rPr>
              <a:t>(ex: headers and input stream)</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Containing client specific request </a:t>
            </a:r>
            <a:r>
              <a:rPr lang="en-US" altLang="en-US" sz="1800" b="1">
                <a:latin typeface="Times New Roman" panose="02020603050405020304" pitchFamily="18" charset="0"/>
                <a:cs typeface="Times New Roman" panose="02020603050405020304" pitchFamily="18" charset="0"/>
              </a:rPr>
              <a:t>parameters</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Is </a:t>
            </a:r>
            <a:r>
              <a:rPr lang="en-US" altLang="en-US" sz="1800" b="1">
                <a:latin typeface="Times New Roman" panose="02020603050405020304" pitchFamily="18" charset="0"/>
                <a:cs typeface="Times New Roman" panose="02020603050405020304" pitchFamily="18" charset="0"/>
              </a:rPr>
              <a:t>passed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as an argument to</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service</a:t>
            </a:r>
            <a:r>
              <a:rPr lang="en-US" altLang="en-US" sz="1800">
                <a:latin typeface="Times New Roman" panose="02020603050405020304" pitchFamily="18" charset="0"/>
                <a:cs typeface="Times New Roman" panose="02020603050405020304" pitchFamily="18" charset="0"/>
              </a:rPr>
              <a:t>() method</a:t>
            </a:r>
            <a:r>
              <a:rPr lang="en-US" altLang="en-US" sz="1800"/>
              <a:t> </a:t>
            </a:r>
          </a:p>
          <a:p>
            <a:pPr algn="just" eaLnBrk="1" hangingPunct="1">
              <a:lnSpc>
                <a:spcPct val="80000"/>
              </a:lnSpc>
            </a:pPr>
            <a:r>
              <a:rPr lang="en-US" altLang="en-US" sz="2000">
                <a:latin typeface="Times New Roman" panose="02020603050405020304" pitchFamily="18" charset="0"/>
                <a:cs typeface="Times New Roman" panose="02020603050405020304" pitchFamily="18" charset="0"/>
              </a:rPr>
              <a:t>Some methods</a:t>
            </a:r>
          </a:p>
        </p:txBody>
      </p:sp>
      <p:graphicFrame>
        <p:nvGraphicFramePr>
          <p:cNvPr id="48154" name="Group 26"/>
          <p:cNvGraphicFramePr>
            <a:graphicFrameLocks noGrp="1"/>
          </p:cNvGraphicFramePr>
          <p:nvPr>
            <p:ph type="tbl" idx="4294967295"/>
          </p:nvPr>
        </p:nvGraphicFramePr>
        <p:xfrm>
          <a:off x="0" y="2854325"/>
          <a:ext cx="9144000" cy="3962400"/>
        </p:xfrm>
        <a:graphic>
          <a:graphicData uri="http://schemas.openxmlformats.org/drawingml/2006/table">
            <a:tbl>
              <a:tblPr/>
              <a:tblGrid>
                <a:gridCol w="2271713">
                  <a:extLst>
                    <a:ext uri="{9D8B030D-6E8A-4147-A177-3AD203B41FA5}">
                      <a16:colId xmlns:a16="http://schemas.microsoft.com/office/drawing/2014/main" val="20000"/>
                    </a:ext>
                  </a:extLst>
                </a:gridCol>
                <a:gridCol w="6872287">
                  <a:extLst>
                    <a:ext uri="{9D8B030D-6E8A-4147-A177-3AD203B41FA5}">
                      <a16:colId xmlns:a16="http://schemas.microsoft.com/office/drawing/2014/main" val="20001"/>
                    </a:ext>
                  </a:extLst>
                </a:gridCol>
              </a:tblGrid>
              <a:tr h="308024">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a:ln>
                          <a:noFill/>
                        </a:ln>
                        <a:solidFill>
                          <a:schemeClr val="tx1"/>
                        </a:solidFill>
                        <a:effectLst/>
                        <a:latin typeface="Calibri"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Calibri"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914547">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getParameter</a:t>
                      </a:r>
                      <a:endParaRPr kumimoji="0" lang="en-US" sz="1800" b="0" i="0" u="none" strike="noStrike" cap="none" normalizeH="0" baseline="0">
                        <a:ln>
                          <a:noFill/>
                        </a:ln>
                        <a:solidFill>
                          <a:schemeClr val="tx1"/>
                        </a:solidFill>
                        <a:effectLst/>
                        <a:latin typeface="Calibri" pitchFamily="34"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rgbClr val="FF3300"/>
                          </a:solidFill>
                          <a:effectLst/>
                          <a:latin typeface="Times New Roman" pitchFamily="18" charset="0"/>
                          <a:cs typeface="Times New Roman" pitchFamily="18" charset="0"/>
                        </a:rPr>
                        <a:t>public String getParameter(String name)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the </a:t>
                      </a:r>
                      <a:r>
                        <a:rPr kumimoji="0" lang="en-US" sz="1800" b="1" i="0" u="none" strike="noStrike" cap="none" normalizeH="0" baseline="0">
                          <a:ln>
                            <a:noFill/>
                          </a:ln>
                          <a:solidFill>
                            <a:schemeClr val="tx1"/>
                          </a:solidFill>
                          <a:effectLst/>
                          <a:latin typeface="Times New Roman" pitchFamily="18" charset="0"/>
                          <a:cs typeface="Times New Roman" pitchFamily="18" charset="0"/>
                        </a:rPr>
                        <a:t>value</a:t>
                      </a:r>
                      <a:r>
                        <a:rPr kumimoji="0" lang="en-US" sz="1800" b="0" i="0" u="none" strike="noStrike" cap="none" normalizeH="0" baseline="0">
                          <a:ln>
                            <a:noFill/>
                          </a:ln>
                          <a:solidFill>
                            <a:schemeClr val="tx1"/>
                          </a:solidFill>
                          <a:effectLst/>
                          <a:latin typeface="Times New Roman" pitchFamily="18" charset="0"/>
                          <a:cs typeface="Times New Roman" pitchFamily="18" charset="0"/>
                        </a:rPr>
                        <a:t> of a specified parameter by the name (</a:t>
                      </a:r>
                      <a:r>
                        <a:rPr kumimoji="0" lang="en-US" sz="1800" b="1" i="0" u="none" strike="noStrike" cap="none" normalizeH="0" baseline="0">
                          <a:ln>
                            <a:noFill/>
                          </a:ln>
                          <a:solidFill>
                            <a:schemeClr val="tx1"/>
                          </a:solidFill>
                          <a:effectLst/>
                          <a:latin typeface="Times New Roman" pitchFamily="18" charset="0"/>
                          <a:cs typeface="Times New Roman" pitchFamily="18" charset="0"/>
                        </a:rPr>
                        <a:t>or null or “”)</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nb-NO" sz="1800" b="0" i="0" u="none" strike="noStrike" cap="none" normalizeH="0" baseline="0">
                          <a:ln>
                            <a:noFill/>
                          </a:ln>
                          <a:solidFill>
                            <a:schemeClr val="tx1"/>
                          </a:solidFill>
                          <a:effectLst/>
                          <a:latin typeface="Times New Roman" pitchFamily="18" charset="0"/>
                          <a:cs typeface="Times New Roman" pitchFamily="18" charset="0"/>
                        </a:rPr>
                        <a:t>- String strUser = request.getParameter(“txtUser”);</a:t>
                      </a:r>
                      <a:endParaRPr kumimoji="0" lang="nb-NO" sz="1800" b="0" i="0" u="none" strike="noStrike" cap="none" normalizeH="0" baseline="0">
                        <a:ln>
                          <a:noFill/>
                        </a:ln>
                        <a:solidFill>
                          <a:schemeClr val="tx1"/>
                        </a:solidFill>
                        <a:effectLst/>
                        <a:latin typeface="Calibri" pitchFamily="34"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63274">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getParameterNames</a:t>
                      </a:r>
                      <a:endParaRPr kumimoji="0" lang="en-US" sz="1800" b="0" i="0" u="none" strike="noStrike" cap="none" normalizeH="0" baseline="0">
                        <a:ln>
                          <a:noFill/>
                        </a:ln>
                        <a:solidFill>
                          <a:schemeClr val="tx1"/>
                        </a:solidFill>
                        <a:effectLst/>
                        <a:latin typeface="Calibri" pitchFamily="34"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rgbClr val="FF3300"/>
                          </a:solidFill>
                          <a:effectLst/>
                          <a:latin typeface="Times New Roman" pitchFamily="18" charset="0"/>
                          <a:cs typeface="Times New Roman" pitchFamily="18" charset="0"/>
                        </a:rPr>
                        <a:t>public Enumeration getParameterNames()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an </a:t>
                      </a:r>
                      <a:r>
                        <a:rPr kumimoji="0" lang="en-US" sz="1800" b="1" i="0" u="none" strike="noStrike" cap="none" normalizeH="0" baseline="0">
                          <a:ln>
                            <a:noFill/>
                          </a:ln>
                          <a:solidFill>
                            <a:schemeClr val="tx1"/>
                          </a:solidFill>
                          <a:effectLst/>
                          <a:latin typeface="Times New Roman" pitchFamily="18" charset="0"/>
                          <a:cs typeface="Times New Roman" pitchFamily="18" charset="0"/>
                        </a:rPr>
                        <a:t>enumeration of string objects containing the name of parameters.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an </a:t>
                      </a:r>
                      <a:r>
                        <a:rPr kumimoji="0" lang="en-US" sz="1800" b="1" i="0" u="none" strike="noStrike" cap="none" normalizeH="0" baseline="0">
                          <a:ln>
                            <a:noFill/>
                          </a:ln>
                          <a:solidFill>
                            <a:schemeClr val="tx1"/>
                          </a:solidFill>
                          <a:effectLst/>
                          <a:latin typeface="Times New Roman" pitchFamily="18" charset="0"/>
                          <a:cs typeface="Times New Roman" pitchFamily="18" charset="0"/>
                        </a:rPr>
                        <a:t>empty enumeration</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if</a:t>
                      </a:r>
                      <a:r>
                        <a:rPr kumimoji="0" lang="en-US" sz="1800" b="0" i="0" u="none" strike="noStrike" cap="none" normalizeH="0" baseline="0">
                          <a:ln>
                            <a:noFill/>
                          </a:ln>
                          <a:solidFill>
                            <a:schemeClr val="tx1"/>
                          </a:solidFill>
                          <a:effectLst/>
                          <a:latin typeface="Times New Roman" pitchFamily="18" charset="0"/>
                          <a:cs typeface="Times New Roman" pitchFamily="18" charset="0"/>
                        </a:rPr>
                        <a:t> the request has </a:t>
                      </a:r>
                      <a:r>
                        <a:rPr kumimoji="0" lang="en-US" sz="1800" b="1" i="0" u="none" strike="noStrike" cap="none" normalizeH="0" baseline="0">
                          <a:ln>
                            <a:noFill/>
                          </a:ln>
                          <a:solidFill>
                            <a:schemeClr val="tx1"/>
                          </a:solidFill>
                          <a:effectLst/>
                          <a:latin typeface="Times New Roman" pitchFamily="18" charset="0"/>
                          <a:cs typeface="Times New Roman" pitchFamily="18" charset="0"/>
                        </a:rPr>
                        <a:t>no parameters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nb-NO" sz="1800" b="0" i="0" u="none" strike="noStrike" cap="none" normalizeH="0" baseline="0">
                          <a:ln>
                            <a:noFill/>
                          </a:ln>
                          <a:solidFill>
                            <a:schemeClr val="tx1"/>
                          </a:solidFill>
                          <a:effectLst/>
                          <a:latin typeface="Times New Roman" pitchFamily="18" charset="0"/>
                          <a:cs typeface="Times New Roman" pitchFamily="18" charset="0"/>
                        </a:rPr>
                        <a:t>- Enumeration strUser = request.getParameterName();</a:t>
                      </a:r>
                      <a:endParaRPr kumimoji="0" lang="nb-NO" sz="1800" b="0" i="0" u="none" strike="noStrike" cap="none" normalizeH="0" baseline="0">
                        <a:ln>
                          <a:noFill/>
                        </a:ln>
                        <a:solidFill>
                          <a:schemeClr val="tx1"/>
                        </a:solidFill>
                        <a:effectLst/>
                        <a:latin typeface="Calibri" pitchFamily="34"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76555">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getParameterValues</a:t>
                      </a:r>
                      <a:endParaRPr kumimoji="0" lang="en-US" sz="1800" b="0" i="0" u="none" strike="noStrike" cap="none" normalizeH="0" baseline="0">
                        <a:ln>
                          <a:noFill/>
                        </a:ln>
                        <a:solidFill>
                          <a:schemeClr val="tx1"/>
                        </a:solidFill>
                        <a:effectLst/>
                        <a:latin typeface="Calibri" pitchFamily="34"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rgbClr val="FF3300"/>
                          </a:solidFill>
                          <a:effectLst/>
                          <a:latin typeface="Times New Roman" pitchFamily="18" charset="0"/>
                          <a:cs typeface="Times New Roman" pitchFamily="18" charset="0"/>
                        </a:rPr>
                        <a:t>public String[] </a:t>
                      </a:r>
                      <a:r>
                        <a:rPr kumimoji="0" lang="en-US" sz="1800" b="1" i="0" u="none" strike="noStrike" cap="none" normalizeH="0" baseline="0" err="1">
                          <a:ln>
                            <a:noFill/>
                          </a:ln>
                          <a:solidFill>
                            <a:srgbClr val="FF3300"/>
                          </a:solidFill>
                          <a:effectLst/>
                          <a:latin typeface="Times New Roman" pitchFamily="18" charset="0"/>
                          <a:cs typeface="Times New Roman" pitchFamily="18" charset="0"/>
                        </a:rPr>
                        <a:t>getParameterValues</a:t>
                      </a:r>
                      <a:r>
                        <a:rPr kumimoji="0" lang="en-US" sz="1800" b="1" i="0" u="none" strike="noStrike" cap="none" normalizeH="0" baseline="0">
                          <a:ln>
                            <a:noFill/>
                          </a:ln>
                          <a:solidFill>
                            <a:srgbClr val="FF3300"/>
                          </a:solidFill>
                          <a:effectLst/>
                          <a:latin typeface="Times New Roman" pitchFamily="18" charset="0"/>
                          <a:cs typeface="Times New Roman" pitchFamily="18" charset="0"/>
                        </a:rPr>
                        <a:t>(String names)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an </a:t>
                      </a:r>
                      <a:r>
                        <a:rPr kumimoji="0" lang="en-US" sz="1800" b="1" i="0" u="none" strike="noStrike" cap="none" normalizeH="0" baseline="0">
                          <a:ln>
                            <a:noFill/>
                          </a:ln>
                          <a:solidFill>
                            <a:schemeClr val="tx1"/>
                          </a:solidFill>
                          <a:effectLst/>
                          <a:latin typeface="Times New Roman" pitchFamily="18" charset="0"/>
                          <a:cs typeface="Times New Roman" pitchFamily="18" charset="0"/>
                        </a:rPr>
                        <a:t>array of string objects</a:t>
                      </a:r>
                      <a:r>
                        <a:rPr kumimoji="0" lang="en-US" sz="1800" b="0" i="0" u="none" strike="noStrike" cap="none" normalizeH="0" baseline="0">
                          <a:ln>
                            <a:noFill/>
                          </a:ln>
                          <a:solidFill>
                            <a:schemeClr val="tx1"/>
                          </a:solidFill>
                          <a:effectLst/>
                          <a:latin typeface="Times New Roman" pitchFamily="18" charset="0"/>
                          <a:cs typeface="Times New Roman" pitchFamily="18" charset="0"/>
                        </a:rPr>
                        <a:t> containing </a:t>
                      </a:r>
                      <a:r>
                        <a:rPr kumimoji="0" lang="en-US" sz="1800" b="1" i="0" u="none" strike="noStrike" cap="none" normalizeH="0" baseline="0">
                          <a:ln>
                            <a:noFill/>
                          </a:ln>
                          <a:solidFill>
                            <a:schemeClr val="tx1"/>
                          </a:solidFill>
                          <a:effectLst/>
                          <a:latin typeface="Times New Roman" pitchFamily="18" charset="0"/>
                          <a:cs typeface="Times New Roman" pitchFamily="18" charset="0"/>
                        </a:rPr>
                        <a:t>all of the parameter values or null</a:t>
                      </a:r>
                      <a:r>
                        <a:rPr kumimoji="0" lang="en-US" sz="1800" b="0" i="0" u="none" strike="noStrike" cap="none" normalizeH="0" baseline="0">
                          <a:ln>
                            <a:noFill/>
                          </a:ln>
                          <a:solidFill>
                            <a:schemeClr val="tx1"/>
                          </a:solidFill>
                          <a:effectLst/>
                          <a:latin typeface="Times New Roman" pitchFamily="18" charset="0"/>
                          <a:cs typeface="Times New Roman" pitchFamily="18" charset="0"/>
                        </a:rPr>
                        <a:t> if parameters do not exist.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String[] value =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request.getParameterValues</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chkRemove</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Calibri" pitchFamily="34"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92723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154"/>
                                        </p:tgtEl>
                                        <p:attrNameLst>
                                          <p:attrName>style.visibility</p:attrName>
                                        </p:attrNameLst>
                                      </p:cBhvr>
                                      <p:to>
                                        <p:strVal val="visible"/>
                                      </p:to>
                                    </p:set>
                                    <p:animEffect transition="in" filter="box(in)">
                                      <p:cBhvr>
                                        <p:cTn id="7" dur="500"/>
                                        <p:tgtEl>
                                          <p:spTgt spid="48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0240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1114425"/>
            <a:ext cx="50149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1124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688" y="3600450"/>
            <a:ext cx="50323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sp>
        <p:nvSpPr>
          <p:cNvPr id="89099" name="Rectangle 11"/>
          <p:cNvSpPr>
            <a:spLocks noChangeArrowheads="1"/>
          </p:cNvSpPr>
          <p:nvPr/>
        </p:nvSpPr>
        <p:spPr bwMode="auto">
          <a:xfrm>
            <a:off x="7192963" y="4014788"/>
            <a:ext cx="1035050" cy="2905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10240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50" y="1114425"/>
            <a:ext cx="50149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13" y="1114425"/>
            <a:ext cx="3556000"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046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7354"/>
                                        </p:tgtEl>
                                        <p:attrNameLst>
                                          <p:attrName>style.visibility</p:attrName>
                                        </p:attrNameLst>
                                      </p:cBhvr>
                                      <p:to>
                                        <p:strVal val="visible"/>
                                      </p:to>
                                    </p:set>
                                    <p:animEffect transition="in" filter="checkerboard(across)">
                                      <p:cBhvr>
                                        <p:cTn id="7" dur="500"/>
                                        <p:tgtEl>
                                          <p:spTgt spid="5735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9099"/>
                                        </p:tgtEl>
                                        <p:attrNameLst>
                                          <p:attrName>style.visibility</p:attrName>
                                        </p:attrNameLst>
                                      </p:cBhvr>
                                      <p:to>
                                        <p:strVal val="visible"/>
                                      </p:to>
                                    </p:set>
                                    <p:animEffect transition="in" filter="box(in)">
                                      <p:cBhvr>
                                        <p:cTn id="10" dur="500"/>
                                        <p:tgtEl>
                                          <p:spTgt spid="8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044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8" y="1235075"/>
            <a:ext cx="8732837"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1"/>
          <p:cNvSpPr>
            <a:spLocks noChangeArrowheads="1"/>
          </p:cNvSpPr>
          <p:nvPr/>
        </p:nvSpPr>
        <p:spPr bwMode="auto">
          <a:xfrm>
            <a:off x="1711325" y="4052888"/>
            <a:ext cx="4754563" cy="2286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3" name="Rectangle 11"/>
          <p:cNvSpPr>
            <a:spLocks noChangeArrowheads="1"/>
          </p:cNvSpPr>
          <p:nvPr/>
        </p:nvSpPr>
        <p:spPr bwMode="auto">
          <a:xfrm>
            <a:off x="1712913" y="4983163"/>
            <a:ext cx="838200" cy="2286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4" name="Rectangle 11"/>
          <p:cNvSpPr>
            <a:spLocks noChangeArrowheads="1"/>
          </p:cNvSpPr>
          <p:nvPr/>
        </p:nvSpPr>
        <p:spPr bwMode="auto">
          <a:xfrm>
            <a:off x="1622425" y="4008438"/>
            <a:ext cx="6354763" cy="12493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63138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ox(i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idx="4294967295"/>
          </p:nvPr>
        </p:nvSpPr>
        <p:spPr>
          <a:xfrm>
            <a:off x="1093788" y="71438"/>
            <a:ext cx="8050212" cy="808037"/>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064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081088"/>
            <a:ext cx="88582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Rectangle 11"/>
          <p:cNvSpPr>
            <a:spLocks noChangeArrowheads="1"/>
          </p:cNvSpPr>
          <p:nvPr/>
        </p:nvSpPr>
        <p:spPr bwMode="auto">
          <a:xfrm>
            <a:off x="1720850" y="3862388"/>
            <a:ext cx="4724400" cy="4127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4221163" y="4684713"/>
            <a:ext cx="836612" cy="19843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3" name="Rectangle 11"/>
          <p:cNvSpPr>
            <a:spLocks noChangeArrowheads="1"/>
          </p:cNvSpPr>
          <p:nvPr/>
        </p:nvSpPr>
        <p:spPr bwMode="auto">
          <a:xfrm>
            <a:off x="7026275" y="4668838"/>
            <a:ext cx="760413" cy="19843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9235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box(in)">
                                      <p:cBhvr>
                                        <p:cTn id="7" dur="500"/>
                                        <p:tgtEl>
                                          <p:spTgt spid="89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P spid="2" grpId="0" animBg="1"/>
      <p:bldP spid="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085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025525"/>
            <a:ext cx="3849688"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776538"/>
            <a:ext cx="54864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07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box(in)">
                                      <p:cBhvr>
                                        <p:cTn id="7"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1093788" y="71438"/>
            <a:ext cx="8050212" cy="808037"/>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105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996950"/>
            <a:ext cx="7505700"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Rectangle 11"/>
          <p:cNvSpPr>
            <a:spLocks noChangeArrowheads="1"/>
          </p:cNvSpPr>
          <p:nvPr/>
        </p:nvSpPr>
        <p:spPr bwMode="auto">
          <a:xfrm>
            <a:off x="2101850" y="3375025"/>
            <a:ext cx="4405313" cy="17383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2146300" y="3375025"/>
            <a:ext cx="4237038" cy="2143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3" name="Rectangle 11"/>
          <p:cNvSpPr>
            <a:spLocks noChangeArrowheads="1"/>
          </p:cNvSpPr>
          <p:nvPr/>
        </p:nvSpPr>
        <p:spPr bwMode="auto">
          <a:xfrm>
            <a:off x="2420938" y="4030663"/>
            <a:ext cx="3870325" cy="4127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4" name="Rectangle 11"/>
          <p:cNvSpPr>
            <a:spLocks noChangeArrowheads="1"/>
          </p:cNvSpPr>
          <p:nvPr/>
        </p:nvSpPr>
        <p:spPr bwMode="auto">
          <a:xfrm>
            <a:off x="2451100" y="4548188"/>
            <a:ext cx="3870325" cy="4127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5" name="Rectangle 11"/>
          <p:cNvSpPr>
            <a:spLocks noChangeArrowheads="1"/>
          </p:cNvSpPr>
          <p:nvPr/>
        </p:nvSpPr>
        <p:spPr bwMode="auto">
          <a:xfrm>
            <a:off x="2087563" y="5127625"/>
            <a:ext cx="4724400" cy="3365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6" name="Rectangle 11"/>
          <p:cNvSpPr>
            <a:spLocks noChangeArrowheads="1"/>
          </p:cNvSpPr>
          <p:nvPr/>
        </p:nvSpPr>
        <p:spPr bwMode="auto">
          <a:xfrm>
            <a:off x="2055813" y="5462588"/>
            <a:ext cx="4724400" cy="3365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10341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box(in)">
                                      <p:cBhvr>
                                        <p:cTn id="7" dur="500"/>
                                        <p:tgtEl>
                                          <p:spTgt spid="89099"/>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ox(in)">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ox(i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P spid="2" grpId="0" animBg="1"/>
      <p:bldP spid="3" grpId="0" animBg="1"/>
      <p:bldP spid="4" grpId="0" animBg="1"/>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425" y="2779713"/>
            <a:ext cx="5870575"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3"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sp>
        <p:nvSpPr>
          <p:cNvPr id="89099" name="Rectangle 11"/>
          <p:cNvSpPr>
            <a:spLocks noChangeArrowheads="1"/>
          </p:cNvSpPr>
          <p:nvPr/>
        </p:nvSpPr>
        <p:spPr bwMode="auto">
          <a:xfrm>
            <a:off x="7115175" y="3160713"/>
            <a:ext cx="2028825" cy="2921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3284538" y="5708650"/>
            <a:ext cx="3611562" cy="8382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11264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01725"/>
            <a:ext cx="3849688"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455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9099"/>
                                        </p:tgtEl>
                                        <p:attrNameLst>
                                          <p:attrName>style.visibility</p:attrName>
                                        </p:attrNameLst>
                                      </p:cBhvr>
                                      <p:to>
                                        <p:strVal val="visible"/>
                                      </p:to>
                                    </p:set>
                                    <p:animEffect transition="in" filter="box(in)">
                                      <p:cBhvr>
                                        <p:cTn id="10" dur="500"/>
                                        <p:tgtEl>
                                          <p:spTgt spid="8909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328738" y="0"/>
            <a:ext cx="7815262" cy="1417638"/>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Build The Simple Web</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How to Create Web Application Project</a:t>
            </a:r>
          </a:p>
        </p:txBody>
      </p:sp>
      <p:sp>
        <p:nvSpPr>
          <p:cNvPr id="20483" name="Rectangle 3"/>
          <p:cNvSpPr>
            <a:spLocks noGrp="1"/>
          </p:cNvSpPr>
          <p:nvPr>
            <p:ph type="body" idx="4294967295"/>
          </p:nvPr>
        </p:nvSpPr>
        <p:spPr>
          <a:xfrm>
            <a:off x="206375" y="1462088"/>
            <a:ext cx="8937625" cy="5138737"/>
          </a:xfrm>
        </p:spPr>
        <p:txBody>
          <a:bodyPr/>
          <a:lstStyle/>
          <a:p>
            <a:pPr algn="just" eaLnBrk="1" hangingPunct="1"/>
            <a:r>
              <a:rPr lang="en-US" altLang="en-US" b="1">
                <a:latin typeface="Times New Roman" panose="02020603050405020304" pitchFamily="18" charset="0"/>
              </a:rPr>
              <a:t>Requirement tools: NetBeans IDE 8.x</a:t>
            </a:r>
          </a:p>
          <a:p>
            <a:pPr algn="just" eaLnBrk="1" hangingPunct="1"/>
            <a:r>
              <a:rPr lang="en-US" altLang="en-US">
                <a:latin typeface="Times New Roman" panose="02020603050405020304" pitchFamily="18" charset="0"/>
              </a:rPr>
              <a:t>Create a new Web application project</a:t>
            </a:r>
          </a:p>
          <a:p>
            <a:pPr lvl="1" algn="just" eaLnBrk="1" hangingPunct="1"/>
            <a:r>
              <a:rPr lang="en-US" altLang="en-US" b="1" i="1">
                <a:latin typeface="Times New Roman" panose="02020603050405020304" pitchFamily="18" charset="0"/>
              </a:rPr>
              <a:t>Using Tomcat Server</a:t>
            </a:r>
          </a:p>
          <a:p>
            <a:pPr lvl="1" algn="just" eaLnBrk="1" hangingPunct="1"/>
            <a:r>
              <a:rPr lang="en-US" altLang="en-US" b="1" i="1" err="1">
                <a:latin typeface="Times New Roman" panose="02020603050405020304" pitchFamily="18" charset="0"/>
              </a:rPr>
              <a:t>JavaEE</a:t>
            </a:r>
            <a:r>
              <a:rPr lang="en-US" altLang="en-US" b="1" i="1">
                <a:latin typeface="Times New Roman" panose="02020603050405020304" pitchFamily="18" charset="0"/>
              </a:rPr>
              <a:t> 6</a:t>
            </a:r>
          </a:p>
          <a:p>
            <a:pPr lvl="1" algn="just" eaLnBrk="1" hangingPunct="1"/>
            <a:r>
              <a:rPr lang="en-US" altLang="en-US" b="1" i="1">
                <a:latin typeface="Times New Roman" panose="02020603050405020304" pitchFamily="18" charset="0"/>
              </a:rPr>
              <a:t>Uncheck Deploy on Save</a:t>
            </a:r>
            <a:endParaRPr lang="en-US" altLang="en-US">
              <a:latin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146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274763"/>
            <a:ext cx="8882062"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Rectangle 11"/>
          <p:cNvSpPr>
            <a:spLocks noChangeArrowheads="1"/>
          </p:cNvSpPr>
          <p:nvPr/>
        </p:nvSpPr>
        <p:spPr bwMode="auto">
          <a:xfrm>
            <a:off x="1598613" y="4014788"/>
            <a:ext cx="3352800" cy="3365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646325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box(in)">
                                      <p:cBhvr>
                                        <p:cTn id="7" dur="500"/>
                                        <p:tgtEl>
                                          <p:spTgt spid="8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167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1092200"/>
            <a:ext cx="761047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Rectangle 11"/>
          <p:cNvSpPr>
            <a:spLocks noChangeArrowheads="1"/>
          </p:cNvSpPr>
          <p:nvPr/>
        </p:nvSpPr>
        <p:spPr bwMode="auto">
          <a:xfrm>
            <a:off x="1811338" y="5418138"/>
            <a:ext cx="4283075" cy="10064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34331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box(in)">
                                      <p:cBhvr>
                                        <p:cTn id="7" dur="500"/>
                                        <p:tgtEl>
                                          <p:spTgt spid="8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3122613"/>
            <a:ext cx="7986712"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7"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sp>
        <p:nvSpPr>
          <p:cNvPr id="89099" name="Rectangle 11"/>
          <p:cNvSpPr>
            <a:spLocks noChangeArrowheads="1"/>
          </p:cNvSpPr>
          <p:nvPr/>
        </p:nvSpPr>
        <p:spPr bwMode="auto">
          <a:xfrm>
            <a:off x="6034088" y="3694113"/>
            <a:ext cx="3109912" cy="2587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1277938" y="5888038"/>
            <a:ext cx="2635250" cy="9699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11879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1123950"/>
            <a:ext cx="397192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1639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5546"/>
                                        </p:tgtEl>
                                        <p:attrNameLst>
                                          <p:attrName>style.visibility</p:attrName>
                                        </p:attrNameLst>
                                      </p:cBhvr>
                                      <p:to>
                                        <p:strVal val="visible"/>
                                      </p:to>
                                    </p:set>
                                    <p:animEffect transition="in" filter="box(in)">
                                      <p:cBhvr>
                                        <p:cTn id="7" dur="500"/>
                                        <p:tgtEl>
                                          <p:spTgt spid="6554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9099"/>
                                        </p:tgtEl>
                                        <p:attrNameLst>
                                          <p:attrName>style.visibility</p:attrName>
                                        </p:attrNameLst>
                                      </p:cBhvr>
                                      <p:to>
                                        <p:strVal val="visible"/>
                                      </p:to>
                                    </p:set>
                                    <p:animEffect transition="in" filter="box(in)">
                                      <p:cBhvr>
                                        <p:cTn id="10" dur="500"/>
                                        <p:tgtEl>
                                          <p:spTgt spid="8909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P spid="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2083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1100138"/>
            <a:ext cx="8448675"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Rectangle 11"/>
          <p:cNvSpPr>
            <a:spLocks noChangeArrowheads="1"/>
          </p:cNvSpPr>
          <p:nvPr/>
        </p:nvSpPr>
        <p:spPr bwMode="auto">
          <a:xfrm>
            <a:off x="4371975" y="4303713"/>
            <a:ext cx="1187450" cy="13430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9874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box(in)">
                                      <p:cBhvr>
                                        <p:cTn id="7" dur="500"/>
                                        <p:tgtEl>
                                          <p:spTgt spid="8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228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084263"/>
            <a:ext cx="8888412"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Rectangle 11"/>
          <p:cNvSpPr>
            <a:spLocks noChangeArrowheads="1"/>
          </p:cNvSpPr>
          <p:nvPr/>
        </p:nvSpPr>
        <p:spPr bwMode="auto">
          <a:xfrm>
            <a:off x="1827213" y="3922713"/>
            <a:ext cx="6338887" cy="2603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93000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box(in)">
                                      <p:cBhvr>
                                        <p:cTn id="7" dur="500"/>
                                        <p:tgtEl>
                                          <p:spTgt spid="8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1363"/>
            <a:ext cx="5953125"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1"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pic>
        <p:nvPicPr>
          <p:cNvPr id="1249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913" y="2273300"/>
            <a:ext cx="568801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Rectangle 11"/>
          <p:cNvSpPr>
            <a:spLocks noChangeArrowheads="1"/>
          </p:cNvSpPr>
          <p:nvPr/>
        </p:nvSpPr>
        <p:spPr bwMode="auto">
          <a:xfrm>
            <a:off x="3414713" y="1268413"/>
            <a:ext cx="1800225" cy="74453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3876675" y="4665663"/>
            <a:ext cx="4454525" cy="9810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2733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box(in)">
                                      <p:cBhvr>
                                        <p:cTn id="7" dur="500"/>
                                        <p:tgtEl>
                                          <p:spTgt spid="89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4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388" y="3638550"/>
            <a:ext cx="6932612"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9"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sp>
        <p:nvSpPr>
          <p:cNvPr id="2" name="Rectangle 11"/>
          <p:cNvSpPr>
            <a:spLocks noChangeArrowheads="1"/>
          </p:cNvSpPr>
          <p:nvPr/>
        </p:nvSpPr>
        <p:spPr bwMode="auto">
          <a:xfrm>
            <a:off x="6627813" y="4073525"/>
            <a:ext cx="2516187" cy="3603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3" name="Rectangle 11"/>
          <p:cNvSpPr>
            <a:spLocks noChangeArrowheads="1"/>
          </p:cNvSpPr>
          <p:nvPr/>
        </p:nvSpPr>
        <p:spPr bwMode="auto">
          <a:xfrm>
            <a:off x="2995613" y="6465888"/>
            <a:ext cx="1431925" cy="3603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12698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35063"/>
            <a:ext cx="379412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942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643"/>
                                        </p:tgtEl>
                                        <p:attrNameLst>
                                          <p:attrName>style.visibility</p:attrName>
                                        </p:attrNameLst>
                                      </p:cBhvr>
                                      <p:to>
                                        <p:strVal val="visible"/>
                                      </p:to>
                                    </p:set>
                                    <p:animEffect transition="in" filter="box(in)">
                                      <p:cBhvr>
                                        <p:cTn id="7" dur="500"/>
                                        <p:tgtEl>
                                          <p:spTgt spid="6964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8350"/>
            <a:ext cx="6105525" cy="546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4554538"/>
            <a:ext cx="522922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Rectangle 2"/>
          <p:cNvSpPr>
            <a:spLocks noGrp="1"/>
          </p:cNvSpPr>
          <p:nvPr>
            <p:ph type="title" idx="4294967295"/>
          </p:nvPr>
        </p:nvSpPr>
        <p:spPr>
          <a:xfrm>
            <a:off x="1093788" y="71438"/>
            <a:ext cx="805021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Appendix – 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err="1">
                <a:latin typeface="Times New Roman" panose="02020603050405020304" pitchFamily="18" charset="0"/>
                <a:cs typeface="Times New Roman" panose="02020603050405020304" pitchFamily="18" charset="0"/>
              </a:rPr>
              <a:t>HttpServletRequest</a:t>
            </a:r>
            <a:r>
              <a:rPr lang="en-US" altLang="en-US" sz="3600">
                <a:latin typeface="Times New Roman" panose="02020603050405020304" pitchFamily="18" charset="0"/>
                <a:cs typeface="Times New Roman" panose="02020603050405020304" pitchFamily="18" charset="0"/>
              </a:rPr>
              <a:t> interface – Examples </a:t>
            </a:r>
          </a:p>
        </p:txBody>
      </p:sp>
      <p:sp>
        <p:nvSpPr>
          <p:cNvPr id="89099" name="Rectangle 11"/>
          <p:cNvSpPr>
            <a:spLocks noChangeArrowheads="1"/>
          </p:cNvSpPr>
          <p:nvPr/>
        </p:nvSpPr>
        <p:spPr bwMode="auto">
          <a:xfrm>
            <a:off x="1363663" y="4132263"/>
            <a:ext cx="2987675" cy="1230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1"/>
          <p:cNvSpPr>
            <a:spLocks noChangeArrowheads="1"/>
          </p:cNvSpPr>
          <p:nvPr/>
        </p:nvSpPr>
        <p:spPr bwMode="auto">
          <a:xfrm>
            <a:off x="3956050" y="6497638"/>
            <a:ext cx="1185863" cy="3603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3" name="Rectangle 11"/>
          <p:cNvSpPr>
            <a:spLocks noChangeArrowheads="1"/>
          </p:cNvSpPr>
          <p:nvPr/>
        </p:nvSpPr>
        <p:spPr bwMode="auto">
          <a:xfrm>
            <a:off x="7267575" y="4905375"/>
            <a:ext cx="1876425" cy="3603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53765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box(in)">
                                      <p:cBhvr>
                                        <p:cTn id="7" dur="500"/>
                                        <p:tgtEl>
                                          <p:spTgt spid="89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P spid="2" grpId="0" animBg="1"/>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1328738" y="71438"/>
            <a:ext cx="7815262" cy="944562"/>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ServletResponse interface</a:t>
            </a:r>
          </a:p>
        </p:txBody>
      </p:sp>
      <p:sp>
        <p:nvSpPr>
          <p:cNvPr id="94211" name="Rectangle 3"/>
          <p:cNvSpPr>
            <a:spLocks noGrp="1"/>
          </p:cNvSpPr>
          <p:nvPr>
            <p:ph type="body" idx="4294967295"/>
          </p:nvPr>
        </p:nvSpPr>
        <p:spPr>
          <a:xfrm>
            <a:off x="192088" y="1120775"/>
            <a:ext cx="8951912" cy="2484438"/>
          </a:xfrm>
        </p:spPr>
        <p:txBody>
          <a:bodyPr/>
          <a:lstStyle/>
          <a:p>
            <a:pPr algn="just" eaLnBrk="1" hangingPunct="1">
              <a:lnSpc>
                <a:spcPct val="80000"/>
              </a:lnSpc>
            </a:pP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response sent </a:t>
            </a:r>
            <a:r>
              <a:rPr lang="en-US" altLang="en-US" sz="2400">
                <a:latin typeface="Times New Roman" panose="02020603050405020304" pitchFamily="18" charset="0"/>
                <a:cs typeface="Times New Roman" panose="02020603050405020304" pitchFamily="18" charset="0"/>
              </a:rPr>
              <a:t>by the servlet to the </a:t>
            </a:r>
            <a:r>
              <a:rPr lang="en-US" altLang="en-US" sz="2400" b="1">
                <a:latin typeface="Times New Roman" panose="02020603050405020304" pitchFamily="18" charset="0"/>
                <a:cs typeface="Times New Roman" panose="02020603050405020304" pitchFamily="18" charset="0"/>
              </a:rPr>
              <a:t>client</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Include </a:t>
            </a:r>
            <a:r>
              <a:rPr lang="en-US" altLang="en-US" sz="2400" b="1">
                <a:latin typeface="Times New Roman" panose="02020603050405020304" pitchFamily="18" charset="0"/>
                <a:cs typeface="Times New Roman" panose="02020603050405020304" pitchFamily="18" charset="0"/>
              </a:rPr>
              <a:t>all the methods </a:t>
            </a:r>
            <a:r>
              <a:rPr lang="en-US" altLang="en-US" sz="2400">
                <a:latin typeface="Times New Roman" panose="02020603050405020304" pitchFamily="18" charset="0"/>
                <a:cs typeface="Times New Roman" panose="02020603050405020304" pitchFamily="18" charset="0"/>
              </a:rPr>
              <a:t>needed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create and manipulate </a:t>
            </a: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servlet’s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output</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Retrieve</a:t>
            </a:r>
            <a:r>
              <a:rPr lang="en-US" altLang="en-US" sz="2400">
                <a:latin typeface="Times New Roman" panose="02020603050405020304" pitchFamily="18" charset="0"/>
                <a:cs typeface="Times New Roman" panose="02020603050405020304" pitchFamily="18" charset="0"/>
              </a:rPr>
              <a:t> an </a:t>
            </a:r>
            <a:r>
              <a:rPr lang="en-US" altLang="en-US" sz="2400" b="1">
                <a:latin typeface="Times New Roman" panose="02020603050405020304" pitchFamily="18" charset="0"/>
                <a:cs typeface="Times New Roman" panose="02020603050405020304" pitchFamily="18" charset="0"/>
              </a:rPr>
              <a:t>output stream </a:t>
            </a:r>
            <a:r>
              <a:rPr lang="en-US" altLang="en-US" sz="2400">
                <a:latin typeface="Times New Roman" panose="02020603050405020304" pitchFamily="18" charset="0"/>
                <a:cs typeface="Times New Roman" panose="02020603050405020304" pitchFamily="18" charset="0"/>
              </a:rPr>
              <a:t>to send data to the client, </a:t>
            </a:r>
            <a:r>
              <a:rPr lang="en-US" altLang="en-US" sz="2400" b="1">
                <a:latin typeface="Times New Roman" panose="02020603050405020304" pitchFamily="18" charset="0"/>
                <a:cs typeface="Times New Roman" panose="02020603050405020304" pitchFamily="18" charset="0"/>
              </a:rPr>
              <a:t>decide</a:t>
            </a:r>
            <a:r>
              <a:rPr lang="en-US" altLang="en-US" sz="2400">
                <a:latin typeface="Times New Roman" panose="02020603050405020304" pitchFamily="18" charset="0"/>
                <a:cs typeface="Times New Roman" panose="02020603050405020304" pitchFamily="18" charset="0"/>
              </a:rPr>
              <a:t> on the </a:t>
            </a:r>
            <a:r>
              <a:rPr lang="en-US" altLang="en-US" sz="2400" b="1">
                <a:latin typeface="Times New Roman" panose="02020603050405020304" pitchFamily="18" charset="0"/>
                <a:cs typeface="Times New Roman" panose="02020603050405020304" pitchFamily="18" charset="0"/>
              </a:rPr>
              <a:t>content type </a:t>
            </a:r>
            <a:r>
              <a:rPr lang="en-US" altLang="en-US" sz="2400">
                <a:latin typeface="Times New Roman" panose="02020603050405020304" pitchFamily="18" charset="0"/>
                <a:cs typeface="Times New Roman" panose="02020603050405020304" pitchFamily="18" charset="0"/>
              </a:rPr>
              <a:t>...</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Define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objects</a:t>
            </a:r>
            <a:r>
              <a:rPr lang="en-US" altLang="en-US" sz="2400">
                <a:latin typeface="Times New Roman" panose="02020603050405020304" pitchFamily="18" charset="0"/>
                <a:cs typeface="Times New Roman" panose="02020603050405020304" pitchFamily="18" charset="0"/>
              </a:rPr>
              <a:t> passed as an argument to service() method </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Some methods</a:t>
            </a:r>
          </a:p>
        </p:txBody>
      </p:sp>
      <p:graphicFrame>
        <p:nvGraphicFramePr>
          <p:cNvPr id="50195" name="Group 19"/>
          <p:cNvGraphicFramePr>
            <a:graphicFrameLocks noGrp="1"/>
          </p:cNvGraphicFramePr>
          <p:nvPr>
            <p:ph type="tbl" idx="4294967295"/>
          </p:nvPr>
        </p:nvGraphicFramePr>
        <p:xfrm>
          <a:off x="371475" y="3640138"/>
          <a:ext cx="8435975" cy="2682874"/>
        </p:xfrm>
        <a:graphic>
          <a:graphicData uri="http://schemas.openxmlformats.org/drawingml/2006/table">
            <a:tbl>
              <a:tblPr/>
              <a:tblGrid>
                <a:gridCol w="2090738">
                  <a:extLst>
                    <a:ext uri="{9D8B030D-6E8A-4147-A177-3AD203B41FA5}">
                      <a16:colId xmlns:a16="http://schemas.microsoft.com/office/drawing/2014/main" val="20000"/>
                    </a:ext>
                  </a:extLst>
                </a:gridCol>
                <a:gridCol w="6345237">
                  <a:extLst>
                    <a:ext uri="{9D8B030D-6E8A-4147-A177-3AD203B41FA5}">
                      <a16:colId xmlns:a16="http://schemas.microsoft.com/office/drawing/2014/main" val="20001"/>
                    </a:ext>
                  </a:extLst>
                </a:gridCol>
              </a:tblGrid>
              <a:tr h="304872">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118900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getContentType</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rgbClr val="FF3300"/>
                          </a:solidFill>
                          <a:effectLst/>
                          <a:latin typeface="Times New Roman" pitchFamily="18" charset="0"/>
                          <a:cs typeface="Times New Roman" pitchFamily="18" charset="0"/>
                        </a:rPr>
                        <a:t>public String getContentType()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the </a:t>
                      </a:r>
                      <a:r>
                        <a:rPr kumimoji="0" lang="en-US" sz="1800" b="1" i="0" u="none" strike="noStrike" cap="none" normalizeH="0" baseline="0">
                          <a:ln>
                            <a:noFill/>
                          </a:ln>
                          <a:solidFill>
                            <a:schemeClr val="tx1"/>
                          </a:solidFill>
                          <a:effectLst/>
                          <a:latin typeface="Times New Roman" pitchFamily="18" charset="0"/>
                          <a:cs typeface="Times New Roman" pitchFamily="18" charset="0"/>
                        </a:rPr>
                        <a:t>Multipurpose Internet Mail Extensions</a:t>
                      </a:r>
                      <a:r>
                        <a:rPr kumimoji="0" lang="en-US" sz="1800" b="0" i="0" u="none" strike="noStrike" cap="none" normalizeH="0" baseline="0">
                          <a:ln>
                            <a:noFill/>
                          </a:ln>
                          <a:solidFill>
                            <a:schemeClr val="tx1"/>
                          </a:solidFill>
                          <a:effectLst/>
                          <a:latin typeface="Times New Roman" pitchFamily="18" charset="0"/>
                          <a:cs typeface="Times New Roman" pitchFamily="18" charset="0"/>
                        </a:rPr>
                        <a:t> (MIME) type of the request body or </a:t>
                      </a:r>
                      <a:r>
                        <a:rPr kumimoji="0" lang="en-US" sz="1800" b="1" i="0" u="none" strike="noStrike" cap="none" normalizeH="0" baseline="0">
                          <a:ln>
                            <a:noFill/>
                          </a:ln>
                          <a:solidFill>
                            <a:schemeClr val="tx1"/>
                          </a:solidFill>
                          <a:effectLst/>
                          <a:latin typeface="Times New Roman" pitchFamily="18" charset="0"/>
                          <a:cs typeface="Times New Roman" pitchFamily="18" charset="0"/>
                        </a:rPr>
                        <a:t>null</a:t>
                      </a:r>
                      <a:r>
                        <a:rPr kumimoji="0" lang="en-US" sz="1800" b="0" i="0" u="none" strike="noStrike" cap="none" normalizeH="0" baseline="0">
                          <a:ln>
                            <a:noFill/>
                          </a:ln>
                          <a:solidFill>
                            <a:schemeClr val="tx1"/>
                          </a:solidFill>
                          <a:effectLst/>
                          <a:latin typeface="Times New Roman" pitchFamily="18" charset="0"/>
                          <a:cs typeface="Times New Roman" pitchFamily="18" charset="0"/>
                        </a:rPr>
                        <a:t> if the type is not  known</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String contentType = response.getContentType();</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900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getWriter</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rgbClr val="FF3300"/>
                          </a:solidFill>
                          <a:effectLst/>
                          <a:latin typeface="Times New Roman" pitchFamily="18" charset="0"/>
                          <a:cs typeface="Times New Roman" pitchFamily="18" charset="0"/>
                        </a:rPr>
                        <a:t>public PrintWriter getWriter() throws IOException</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a:t>
                      </a:r>
                      <a:r>
                        <a:rPr kumimoji="0" lang="en-US" sz="1800" b="1" i="0" u="none" strike="noStrike" cap="none" normalizeH="0" baseline="0">
                          <a:ln>
                            <a:noFill/>
                          </a:ln>
                          <a:solidFill>
                            <a:schemeClr val="tx1"/>
                          </a:solidFill>
                          <a:effectLst/>
                          <a:latin typeface="Times New Roman" pitchFamily="18" charset="0"/>
                          <a:cs typeface="Times New Roman" pitchFamily="18" charset="0"/>
                        </a:rPr>
                        <a:t>an object of PrintWriter</a:t>
                      </a:r>
                      <a:r>
                        <a:rPr kumimoji="0" lang="en-US" sz="1800" b="0" i="0" u="none" strike="noStrike" cap="none" normalizeH="0" baseline="0">
                          <a:ln>
                            <a:noFill/>
                          </a:ln>
                          <a:solidFill>
                            <a:schemeClr val="tx1"/>
                          </a:solidFill>
                          <a:effectLst/>
                          <a:latin typeface="Times New Roman" pitchFamily="18" charset="0"/>
                          <a:cs typeface="Times New Roman" pitchFamily="18" charset="0"/>
                        </a:rPr>
                        <a:t> class that </a:t>
                      </a:r>
                      <a:r>
                        <a:rPr kumimoji="0" lang="en-US" sz="1800" b="1" i="0" u="none" strike="noStrike" cap="none" normalizeH="0" baseline="0">
                          <a:ln>
                            <a:noFill/>
                          </a:ln>
                          <a:solidFill>
                            <a:schemeClr val="tx1"/>
                          </a:solidFill>
                          <a:effectLst/>
                          <a:latin typeface="Times New Roman" pitchFamily="18" charset="0"/>
                          <a:cs typeface="Times New Roman" pitchFamily="18" charset="0"/>
                        </a:rPr>
                        <a:t>sends character text to the client, particular Browser.</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nb-NO" sz="1800" b="0" i="0" u="none" strike="noStrike" cap="none" normalizeH="0" baseline="0">
                          <a:ln>
                            <a:noFill/>
                          </a:ln>
                          <a:solidFill>
                            <a:schemeClr val="tx1"/>
                          </a:solidFill>
                          <a:effectLst/>
                          <a:latin typeface="Times New Roman" pitchFamily="18" charset="0"/>
                          <a:cs typeface="Times New Roman" pitchFamily="18" charset="0"/>
                        </a:rPr>
                        <a:t>- PrintWriter out = response.getWriter();</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15780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0195"/>
                                        </p:tgtEl>
                                        <p:attrNameLst>
                                          <p:attrName>style.visibility</p:attrName>
                                        </p:attrNameLst>
                                      </p:cBhvr>
                                      <p:to>
                                        <p:strVal val="visible"/>
                                      </p:to>
                                    </p:set>
                                    <p:animEffect transition="in" filter="box(in)">
                                      <p:cBhvr>
                                        <p:cTn id="7" dur="500"/>
                                        <p:tgtEl>
                                          <p:spTgt spid="50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idx="4294967295"/>
          </p:nvPr>
        </p:nvSpPr>
        <p:spPr>
          <a:xfrm>
            <a:off x="989013" y="98425"/>
            <a:ext cx="8154987" cy="1077913"/>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The Servlet Model</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ServletResponse interface</a:t>
            </a:r>
          </a:p>
        </p:txBody>
      </p:sp>
      <p:graphicFrame>
        <p:nvGraphicFramePr>
          <p:cNvPr id="51218" name="Group 18"/>
          <p:cNvGraphicFramePr>
            <a:graphicFrameLocks noGrp="1"/>
          </p:cNvGraphicFramePr>
          <p:nvPr/>
        </p:nvGraphicFramePr>
        <p:xfrm>
          <a:off x="295275" y="1257300"/>
          <a:ext cx="8616950" cy="5151438"/>
        </p:xfrm>
        <a:graphic>
          <a:graphicData uri="http://schemas.openxmlformats.org/drawingml/2006/table">
            <a:tbl>
              <a:tblPr/>
              <a:tblGrid>
                <a:gridCol w="2087563">
                  <a:extLst>
                    <a:ext uri="{9D8B030D-6E8A-4147-A177-3AD203B41FA5}">
                      <a16:colId xmlns:a16="http://schemas.microsoft.com/office/drawing/2014/main" val="20000"/>
                    </a:ext>
                  </a:extLst>
                </a:gridCol>
                <a:gridCol w="6529387">
                  <a:extLst>
                    <a:ext uri="{9D8B030D-6E8A-4147-A177-3AD203B41FA5}">
                      <a16:colId xmlns:a16="http://schemas.microsoft.com/office/drawing/2014/main" val="20001"/>
                    </a:ext>
                  </a:extLst>
                </a:gridCol>
              </a:tblGrid>
              <a:tr h="304819">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657826">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getOutputStream</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rgbClr val="FF3300"/>
                          </a:solidFill>
                          <a:effectLst/>
                          <a:latin typeface="Times New Roman" pitchFamily="18" charset="0"/>
                          <a:cs typeface="Times New Roman" pitchFamily="18" charset="0"/>
                        </a:rPr>
                        <a:t>public ServletOutputStream getOutputStream() throws IOException</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Uses ServletOutputStream object to </a:t>
                      </a:r>
                      <a:r>
                        <a:rPr kumimoji="0" lang="en-US" sz="1800" b="1" i="0" u="none" strike="noStrike" cap="none" normalizeH="0" baseline="0">
                          <a:ln>
                            <a:noFill/>
                          </a:ln>
                          <a:solidFill>
                            <a:schemeClr val="tx1"/>
                          </a:solidFill>
                          <a:effectLst/>
                          <a:latin typeface="Times New Roman" pitchFamily="18" charset="0"/>
                          <a:cs typeface="Times New Roman" pitchFamily="18" charset="0"/>
                        </a:rPr>
                        <a:t>write response as binary data to the client.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ServletOutputStream out = response.getOutputStream();</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- 02 supporting methods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a:ln>
                            <a:noFill/>
                          </a:ln>
                          <a:solidFill>
                            <a:srgbClr val="FF3300"/>
                          </a:solidFill>
                          <a:effectLst/>
                          <a:latin typeface="Times New Roman" pitchFamily="18" charset="0"/>
                          <a:cs typeface="Times New Roman" pitchFamily="18" charset="0"/>
                        </a:rPr>
                        <a:t>public void print(boolean b) throws IOException</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a:ln>
                            <a:noFill/>
                          </a:ln>
                          <a:solidFill>
                            <a:schemeClr val="tx1"/>
                          </a:solidFill>
                          <a:effectLst/>
                          <a:latin typeface="Times New Roman" pitchFamily="18" charset="0"/>
                          <a:cs typeface="Times New Roman" pitchFamily="18" charset="0"/>
                        </a:rPr>
                        <a:t>writes a boolean value</a:t>
                      </a:r>
                      <a:r>
                        <a:rPr kumimoji="0" lang="en-US" sz="1800" b="0" i="0" u="none" strike="noStrike" cap="none" normalizeH="0" baseline="0">
                          <a:ln>
                            <a:noFill/>
                          </a:ln>
                          <a:solidFill>
                            <a:schemeClr val="tx1"/>
                          </a:solidFill>
                          <a:effectLst/>
                          <a:latin typeface="Times New Roman" pitchFamily="18" charset="0"/>
                          <a:cs typeface="Times New Roman" pitchFamily="18" charset="0"/>
                        </a:rPr>
                        <a:t> to the client with no carriage return line feed (CRLF) character at the end</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 out.print(b);</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a:ln>
                            <a:noFill/>
                          </a:ln>
                          <a:solidFill>
                            <a:srgbClr val="FF3300"/>
                          </a:solidFill>
                          <a:effectLst/>
                          <a:latin typeface="Times New Roman" pitchFamily="18" charset="0"/>
                          <a:cs typeface="Times New Roman" pitchFamily="18" charset="0"/>
                        </a:rPr>
                        <a:t>public void println(char c) throws IOException</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 same as the print methods but it </a:t>
                      </a:r>
                      <a:r>
                        <a:rPr kumimoji="0" lang="en-US" sz="1800" b="1" i="0" u="none" strike="noStrike" cap="none" normalizeH="0" baseline="0">
                          <a:ln>
                            <a:noFill/>
                          </a:ln>
                          <a:solidFill>
                            <a:schemeClr val="tx1"/>
                          </a:solidFill>
                          <a:effectLst/>
                          <a:latin typeface="Times New Roman" pitchFamily="18" charset="0"/>
                          <a:cs typeface="Times New Roman" pitchFamily="18" charset="0"/>
                        </a:rPr>
                        <a:t>writes a character value</a:t>
                      </a:r>
                      <a:r>
                        <a:rPr kumimoji="0" lang="en-US" sz="1800" b="0" i="0" u="none" strike="noStrike" cap="none" normalizeH="0" baseline="0">
                          <a:ln>
                            <a:noFill/>
                          </a:ln>
                          <a:solidFill>
                            <a:schemeClr val="tx1"/>
                          </a:solidFill>
                          <a:effectLst/>
                          <a:latin typeface="Times New Roman" pitchFamily="18" charset="0"/>
                          <a:cs typeface="Times New Roman" pitchFamily="18" charset="0"/>
                        </a:rPr>
                        <a:t> to the client, followed by a carriage return line feed (CRLF)</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793">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setContentType</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rgbClr val="FF3300"/>
                          </a:solidFill>
                          <a:effectLst/>
                          <a:latin typeface="Times New Roman" pitchFamily="18" charset="0"/>
                          <a:cs typeface="Times New Roman" pitchFamily="18" charset="0"/>
                        </a:rPr>
                        <a:t>public void setContentType(String str)</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Used to </a:t>
                      </a:r>
                      <a:r>
                        <a:rPr kumimoji="0" lang="en-US" sz="1800" b="1" i="0" u="none" strike="noStrike" cap="none" normalizeH="0" baseline="0">
                          <a:ln>
                            <a:noFill/>
                          </a:ln>
                          <a:solidFill>
                            <a:schemeClr val="tx1"/>
                          </a:solidFill>
                          <a:effectLst/>
                          <a:latin typeface="Times New Roman" pitchFamily="18" charset="0"/>
                          <a:cs typeface="Times New Roman" pitchFamily="18" charset="0"/>
                        </a:rPr>
                        <a:t>set format in which the data</a:t>
                      </a:r>
                      <a:r>
                        <a:rPr kumimoji="0" lang="en-US" sz="1800" b="0" i="0" u="none" strike="noStrike" cap="none" normalizeH="0" baseline="0">
                          <a:ln>
                            <a:noFill/>
                          </a:ln>
                          <a:solidFill>
                            <a:schemeClr val="tx1"/>
                          </a:solidFill>
                          <a:effectLst/>
                          <a:latin typeface="Times New Roman" pitchFamily="18" charset="0"/>
                          <a:cs typeface="Times New Roman" pitchFamily="18" charset="0"/>
                        </a:rPr>
                        <a:t> is </a:t>
                      </a:r>
                      <a:r>
                        <a:rPr kumimoji="0" lang="en-US" sz="1800" b="1" i="0" u="none" strike="noStrike" cap="none" normalizeH="0" baseline="0">
                          <a:ln>
                            <a:noFill/>
                          </a:ln>
                          <a:solidFill>
                            <a:schemeClr val="tx1"/>
                          </a:solidFill>
                          <a:effectLst/>
                          <a:latin typeface="Times New Roman" pitchFamily="18" charset="0"/>
                          <a:cs typeface="Times New Roman" pitchFamily="18" charset="0"/>
                        </a:rPr>
                        <a:t>sent to the client</a:t>
                      </a:r>
                      <a:r>
                        <a:rPr kumimoji="0" lang="en-US" sz="1800" b="0" i="0" u="none" strike="noStrike" cap="none" normalizeH="0" baseline="0">
                          <a:ln>
                            <a:noFill/>
                          </a:ln>
                          <a:solidFill>
                            <a:schemeClr val="tx1"/>
                          </a:solidFill>
                          <a:effectLst/>
                          <a:latin typeface="Times New Roman" pitchFamily="18" charset="0"/>
                          <a:cs typeface="Times New Roman" pitchFamily="18" charset="0"/>
                        </a:rPr>
                        <a:t>, either normal text formate or html format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Ex</a:t>
                      </a:r>
                      <a:r>
                        <a:rPr kumimoji="0" lang="en-US" sz="1800" b="0" i="0" u="none" strike="noStrike" cap="none" normalizeH="0" baseline="0">
                          <a:ln>
                            <a:noFill/>
                          </a:ln>
                          <a:solidFill>
                            <a:schemeClr val="tx1"/>
                          </a:solidFill>
                          <a:effectLst/>
                          <a:latin typeface="Times New Roman" pitchFamily="18" charset="0"/>
                          <a:cs typeface="Times New Roman" pitchFamily="18" charset="0"/>
                        </a:rPr>
                        <a:t>: response.setContentType(“text/html”);</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894929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he Servlet Model &amp;#x0D;&amp;#x0A;&amp;#x0D;&amp;#x0A;HTTP Methods&amp;#x0D;&amp;#x0A;Form Parameters&amp;#x0D;&amp;#x0A;Requests&amp;#x0D;&amp;#x0A;Responses&amp;#x0D;&amp;#x0A;Servlet Life Cycle &amp;quot;&quot;/&gt;&lt;property id=&quot;20307&quot; value=&quot;256&quot;/&gt;&lt;/object&gt;&lt;object type=&quot;3&quot; unique_id=&quot;10005&quot;&gt;&lt;property id=&quot;20148&quot; value=&quot;5&quot;/&gt;&lt;property id=&quot;20300&quot; value=&quot;Slide 2 - &amp;quot;Objectives&amp;quot;&quot;/&gt;&lt;property id=&quot;20307&quot; value=&quot;359&quot;/&gt;&lt;/object&gt;&lt;object type=&quot;3&quot; unique_id=&quot;10006&quot;&gt;&lt;property id=&quot;20148&quot; value=&quot;5&quot;/&gt;&lt;property id=&quot;20300&quot; value=&quot;Slide 3 - &amp;quot;HTML Introduction &amp;#x0D;&amp;#x0A;What is HTML? &amp;quot;&quot;/&gt;&lt;property id=&quot;20307&quot; value=&quot;437&quot;/&gt;&lt;/object&gt;&lt;object type=&quot;3&quot; unique_id=&quot;10007&quot;&gt;&lt;property id=&quot;20148&quot; value=&quot;5&quot;/&gt;&lt;property id=&quot;20300&quot; value=&quot;Slide 4 - &amp;quot;HTML Introduction &amp;#x0D;&amp;#x0A;HTML Tags &amp;quot;&quot;/&gt;&lt;property id=&quot;20307&quot; value=&quot;439&quot;/&gt;&lt;/object&gt;&lt;object type=&quot;3&quot; unique_id=&quot;10008&quot;&gt;&lt;property id=&quot;20148&quot; value=&quot;5&quot;/&gt;&lt;property id=&quot;20300&quot; value=&quot;Slide 5 - &amp;quot;HTML Introduction &amp;#x0D;&amp;#x0A;Example  &amp;quot;&quot;/&gt;&lt;property id=&quot;20307&quot; value=&quot;438&quot;/&gt;&lt;/object&gt;&lt;object type=&quot;3&quot; unique_id=&quot;10009&quot;&gt;&lt;property id=&quot;20148&quot; value=&quot;5&quot;/&gt;&lt;property id=&quot;20300&quot; value=&quot;Slide 6 - &amp;quot;The Servlet Model &amp;#x0D;&amp;#x0A;Applications &amp;quot;&quot;/&gt;&lt;property id=&quot;20307&quot; value=&quot;441&quot;/&gt;&lt;/object&gt;&lt;object type=&quot;3&quot; unique_id=&quot;10010&quot;&gt;&lt;property id=&quot;20148&quot; value=&quot;5&quot;/&gt;&lt;property id=&quot;20300&quot; value=&quot;Slide 7 - &amp;quot;The Servlet Model &amp;#x0D;&amp;#x0A;Applications&amp;quot;&quot;/&gt;&lt;property id=&quot;20307&quot; value=&quot;440&quot;/&gt;&lt;/object&gt;&lt;object type=&quot;3&quot; unique_id=&quot;10011&quot;&gt;&lt;property id=&quot;20148&quot; value=&quot;5&quot;/&gt;&lt;property id=&quot;20300&quot; value=&quot;Slide 8 - &amp;quot;The Servlet Model &amp;#x0D;&amp;#x0A;HTTP Protocols &amp;quot;&quot;/&gt;&lt;property id=&quot;20307&quot; value=&quot;442&quot;/&gt;&lt;/object&gt;&lt;object type=&quot;3&quot; unique_id=&quot;10012&quot;&gt;&lt;property id=&quot;20148&quot; value=&quot;5&quot;/&gt;&lt;property id=&quot;20300&quot; value=&quot;Slide 9 - &amp;quot;The Servlet Model &amp;#x0D;&amp;#x0A;HTTP Requests &amp;quot;&quot;/&gt;&lt;property id=&quot;20307&quot; value=&quot;444&quot;/&gt;&lt;/object&gt;&lt;object type=&quot;3&quot; unique_id=&quot;10013&quot;&gt;&lt;property id=&quot;20148&quot; value=&quot;5&quot;/&gt;&lt;property id=&quot;20300&quot; value=&quot;Slide 10 - &amp;quot;The Servlet Model &amp;#x0D;&amp;#x0A;Request Objects&amp;quot;&quot;/&gt;&lt;property id=&quot;20307&quot; value=&quot;446&quot;/&gt;&lt;/object&gt;&lt;object type=&quot;3&quot; unique_id=&quot;10014&quot;&gt;&lt;property id=&quot;20148&quot; value=&quot;5&quot;/&gt;&lt;property id=&quot;20300&quot; value=&quot;Slide 11 - &amp;quot;The Servlet Model &amp;#x0D;&amp;#x0A;HTTP Methods&amp;quot;&quot;/&gt;&lt;property id=&quot;20307&quot; value=&quot;443&quot;/&gt;&lt;/object&gt;&lt;object type=&quot;3&quot; unique_id=&quot;10015&quot;&gt;&lt;property id=&quot;20148&quot; value=&quot;5&quot;/&gt;&lt;property id=&quot;20300&quot; value=&quot;Slide 12 - &amp;quot;The Servlet Model &amp;#x0D;&amp;#x0A;HTTP Responses&amp;quot;&quot;/&gt;&lt;property id=&quot;20307&quot; value=&quot;471&quot;/&gt;&lt;/object&gt;&lt;object type=&quot;3&quot; unique_id=&quot;10016&quot;&gt;&lt;property id=&quot;20148&quot; value=&quot;5&quot;/&gt;&lt;property id=&quot;20300&quot; value=&quot;Slide 13 - &amp;quot;The Servlet Model &amp;#x0D;&amp;#x0A;Some commonly Status codes&amp;quot;&quot;/&gt;&lt;property id=&quot;20307&quot; value=&quot;470&quot;/&gt;&lt;/object&gt;&lt;object type=&quot;3&quot; unique_id=&quot;10017&quot;&gt;&lt;property id=&quot;20148&quot; value=&quot;5&quot;/&gt;&lt;property id=&quot;20300&quot; value=&quot;Slide 14 - &amp;quot;The Servlet Model &amp;#x0D;&amp;#x0A;Some commonly Status codes&amp;quot;&quot;/&gt;&lt;property id=&quot;20307&quot; value=&quot;445&quot;/&gt;&lt;/object&gt;&lt;object type=&quot;3&quot; unique_id=&quot;10018&quot;&gt;&lt;property id=&quot;20148&quot; value=&quot;5&quot;/&gt;&lt;property id=&quot;20300&quot; value=&quot;Slide 15 - &amp;quot;The Servlet Model &amp;#x0D;&amp;#x0A;Common Gateway Interface (CGI) &amp;quot;&quot;/&gt;&lt;property id=&quot;20307&quot; value=&quot;447&quot;/&gt;&lt;/object&gt;&lt;object type=&quot;3&quot; unique_id=&quot;10019&quot;&gt;&lt;property id=&quot;20148&quot; value=&quot;5&quot;/&gt;&lt;property id=&quot;20300&quot; value=&quot;Slide 16 - &amp;quot;The Servlet Model &amp;#x0D;&amp;#x0A;Common Gateway Interface (CGI)&amp;quot;&quot;/&gt;&lt;property id=&quot;20307&quot; value=&quot;448&quot;/&gt;&lt;/object&gt;&lt;object type=&quot;3&quot; unique_id=&quot;10020&quot;&gt;&lt;property id=&quot;20148&quot; value=&quot;5&quot;/&gt;&lt;property id=&quot;20300&quot; value=&quot;Slide 17 - &amp;quot;The Servlet Model &amp;#x0D;&amp;#x0A; Servlets&amp;quot;&quot;/&gt;&lt;property id=&quot;20307&quot; value=&quot;449&quot;/&gt;&lt;/object&gt;&lt;object type=&quot;3&quot; unique_id=&quot;10021&quot;&gt;&lt;property id=&quot;20148&quot; value=&quot;5&quot;/&gt;&lt;property id=&quot;20300&quot; value=&quot;Slide 18 - &amp;quot;The Servlet Model &amp;#x0D;&amp;#x0A; Servlets&amp;quot;&quot;/&gt;&lt;property id=&quot;20307&quot; value=&quot;453&quot;/&gt;&lt;/object&gt;&lt;object type=&quot;3&quot; unique_id=&quot;10022&quot;&gt;&lt;property id=&quot;20148&quot; value=&quot;5&quot;/&gt;&lt;property id=&quot;20300&quot; value=&quot;Slide 19 - &amp;quot;The Servlet Model &amp;#x0D;&amp;#x0A; Architecture of the Servlet packages&amp;quot;&quot;/&gt;&lt;property id=&quot;20307&quot; value=&quot;450&quot;/&gt;&lt;/object&gt;&lt;object type=&quot;3&quot; unique_id=&quot;10023&quot;&gt;&lt;property id=&quot;20148&quot; value=&quot;5&quot;/&gt;&lt;property id=&quot;20300&quot; value=&quot;Slide 20 - &amp;quot;The Servlet Model &amp;#x0D;&amp;#x0A; Form Parameters&amp;quot;&quot;/&gt;&lt;property id=&quot;20307&quot; value=&quot;451&quot;/&gt;&lt;/object&gt;&lt;object type=&quot;3&quot; unique_id=&quot;10024&quot;&gt;&lt;property id=&quot;20148&quot; value=&quot;5&quot;/&gt;&lt;property id=&quot;20300&quot; value=&quot;Slide 23 - &amp;quot;The Servlet Model &amp;#x0D;&amp;#x0A; Form Parameters – Examples &amp;quot;&quot;/&gt;&lt;property id=&quot;20307&quot; value=&quot;456&quot;/&gt;&lt;/object&gt;&lt;object type=&quot;3&quot; unique_id=&quot;10025&quot;&gt;&lt;property id=&quot;20148&quot; value=&quot;5&quot;/&gt;&lt;property id=&quot;20300&quot; value=&quot;Slide 22 - &amp;quot;The Servlet Model &amp;#x0D;&amp;#x0A; Form Parameters&amp;quot;&quot;/&gt;&lt;property id=&quot;20307&quot; value=&quot;454&quot;/&gt;&lt;/object&gt;&lt;object type=&quot;3&quot; unique_id=&quot;10031&quot;&gt;&lt;property id=&quot;20148&quot; value=&quot;5&quot;/&gt;&lt;property id=&quot;20300&quot; value=&quot;Slide 25 - &amp;quot;Web Applications &amp;#x0D;&amp;#x0A; Web Application Development Process&amp;quot;&quot;/&gt;&lt;property id=&quot;20307&quot; value=&quot;465&quot;/&gt;&lt;/object&gt;&lt;object type=&quot;3&quot; unique_id=&quot;10032&quot;&gt;&lt;property id=&quot;20148&quot; value=&quot;5&quot;/&gt;&lt;property id=&quot;20300&quot; value=&quot;Slide 26 - &amp;quot;Web Applications &amp;#x0D;&amp;#x0A; Web Application Development Process&amp;quot;&quot;/&gt;&lt;property id=&quot;20307&quot; value=&quot;457&quot;/&gt;&lt;/object&gt;&lt;object type=&quot;3&quot; unique_id=&quot;10033&quot;&gt;&lt;property id=&quot;20148&quot; value=&quot;5&quot;/&gt;&lt;property id=&quot;20300&quot; value=&quot;Slide 27 - &amp;quot;Web Applications &amp;#x0D;&amp;#x0A; Web Application Development Process&amp;quot;&quot;/&gt;&lt;property id=&quot;20307&quot; value=&quot;472&quot;/&gt;&lt;/object&gt;&lt;object type=&quot;3&quot; unique_id=&quot;10034&quot;&gt;&lt;property id=&quot;20148&quot; value=&quot;5&quot;/&gt;&lt;property id=&quot;20300&quot; value=&quot;Slide 28 - &amp;quot;Web Applications &amp;#x0D;&amp;#x0A; Web Application Development Process&amp;quot;&quot;/&gt;&lt;property id=&quot;20307&quot; value=&quot;459&quot;/&gt;&lt;/object&gt;&lt;object type=&quot;3&quot; unique_id=&quot;10035&quot;&gt;&lt;property id=&quot;20148&quot; value=&quot;5&quot;/&gt;&lt;property id=&quot;20300&quot; value=&quot;Slide 29 - &amp;quot;Web Applications &amp;#x0D;&amp;#x0A; Web Application Development Process&amp;quot;&quot;/&gt;&lt;property id=&quot;20307&quot; value=&quot;461&quot;/&gt;&lt;/object&gt;&lt;object type=&quot;3&quot; unique_id=&quot;10036&quot;&gt;&lt;property id=&quot;20148&quot; value=&quot;5&quot;/&gt;&lt;property id=&quot;20300&quot; value=&quot;Slide 30 - &amp;quot;Web Applications &amp;#x0D;&amp;#x0A; Web Application Development Process&amp;quot;&quot;/&gt;&lt;property id=&quot;20307&quot; value=&quot;463&quot;/&gt;&lt;/object&gt;&lt;object type=&quot;3&quot; unique_id=&quot;10037&quot;&gt;&lt;property id=&quot;20148&quot; value=&quot;5&quot;/&gt;&lt;property id=&quot;20300&quot; value=&quot;Slide 31 - &amp;quot;Web Applications &amp;#x0D;&amp;#x0A; Web Application Development Process&amp;quot;&quot;/&gt;&lt;property id=&quot;20307&quot; value=&quot;464&quot;/&gt;&lt;/object&gt;&lt;object type=&quot;3&quot; unique_id=&quot;10038&quot;&gt;&lt;property id=&quot;20148&quot; value=&quot;5&quot;/&gt;&lt;property id=&quot;20300&quot; value=&quot;Slide 32 - &amp;quot;Web Applications &amp;#x0D;&amp;#x0A; Web Application Development Process&amp;quot;&quot;/&gt;&lt;property id=&quot;20307&quot; value=&quot;467&quot;/&gt;&lt;/object&gt;&lt;object type=&quot;3&quot; unique_id=&quot;10039&quot;&gt;&lt;property id=&quot;20148&quot; value=&quot;5&quot;/&gt;&lt;property id=&quot;20300&quot; value=&quot;Slide 33 - &amp;quot;Web Applications &amp;#x0D;&amp;#x0A; Web Application Development Process&amp;quot;&quot;/&gt;&lt;property id=&quot;20307&quot; value=&quot;468&quot;/&gt;&lt;/object&gt;&lt;object type=&quot;3&quot; unique_id=&quot;10040&quot;&gt;&lt;property id=&quot;20148&quot; value=&quot;5&quot;/&gt;&lt;property id=&quot;20300&quot; value=&quot;Slide 34 - &amp;quot;Web Applications &amp;#x0D;&amp;#x0A; Web Application Development Process&amp;quot;&quot;/&gt;&lt;property id=&quot;20307&quot; value=&quot;473&quot;/&gt;&lt;/object&gt;&lt;object type=&quot;3&quot; unique_id=&quot;10042&quot;&gt;&lt;property id=&quot;20148&quot; value=&quot;5&quot;/&gt;&lt;property id=&quot;20300&quot; value=&quot;Slide 35 - &amp;quot;Web Applications &amp;#x0D;&amp;#x0A; Web Application Development Process&amp;quot;&quot;/&gt;&lt;property id=&quot;20307&quot; value=&quot;475&quot;/&gt;&lt;/object&gt;&lt;object type=&quot;3&quot; unique_id=&quot;10043&quot;&gt;&lt;property id=&quot;20148&quot; value=&quot;5&quot;/&gt;&lt;property id=&quot;20300&quot; value=&quot;Slide 36 - &amp;quot;Web Applications &amp;#x0D;&amp;#x0A; Web Application Development Process&amp;quot;&quot;/&gt;&lt;property id=&quot;20307&quot; value=&quot;476&quot;/&gt;&lt;/object&gt;&lt;object type=&quot;3&quot; unique_id=&quot;10044&quot;&gt;&lt;property id=&quot;20148&quot; value=&quot;5&quot;/&gt;&lt;property id=&quot;20300&quot; value=&quot;Slide 37 - &amp;quot;The Servlet Model &amp;#x0D;&amp;#x0A; GenericServlet class&amp;quot;&quot;/&gt;&lt;property id=&quot;20307&quot; value=&quot;466&quot;/&gt;&lt;/object&gt;&lt;object type=&quot;3&quot; unique_id=&quot;10045&quot;&gt;&lt;property id=&quot;20148&quot; value=&quot;5&quot;/&gt;&lt;property id=&quot;20300&quot; value=&quot;Slide 38 - &amp;quot;The Servlet Model &amp;#x0D;&amp;#x0A; ServletRequest interface&amp;quot;&quot;/&gt;&lt;property id=&quot;20307&quot; value=&quot;469&quot;/&gt;&lt;/object&gt;&lt;object type=&quot;3&quot; unique_id=&quot;10046&quot;&gt;&lt;property id=&quot;20148&quot; value=&quot;5&quot;/&gt;&lt;property id=&quot;20300&quot; value=&quot;Slide 39 - &amp;quot;The Servlet Model &amp;#x0D;&amp;#x0A; ServletRequest interface&amp;quot;&quot;/&gt;&lt;property id=&quot;20307&quot; value=&quot;477&quot;/&gt;&lt;/object&gt;&lt;object type=&quot;3&quot; unique_id=&quot;10047&quot;&gt;&lt;property id=&quot;20148&quot; value=&quot;5&quot;/&gt;&lt;property id=&quot;20300&quot; value=&quot;Slide 40 - &amp;quot;The Servlet Model &amp;#x0D;&amp;#x0A; ServletResponse interface&amp;quot;&quot;/&gt;&lt;property id=&quot;20307&quot; value=&quot;478&quot;/&gt;&lt;/object&gt;&lt;object type=&quot;3&quot; unique_id=&quot;10048&quot;&gt;&lt;property id=&quot;20148&quot; value=&quot;5&quot;/&gt;&lt;property id=&quot;20300&quot; value=&quot;Slide 41 - &amp;quot;The Servlet Model &amp;#x0D;&amp;#x0A; ServletResponse interface&amp;quot;&quot;/&gt;&lt;property id=&quot;20307&quot; value=&quot;479&quot;/&gt;&lt;/object&gt;&lt;object type=&quot;3&quot; unique_id=&quot;10049&quot;&gt;&lt;property id=&quot;20148&quot; value=&quot;5&quot;/&gt;&lt;property id=&quot;20300&quot; value=&quot;Slide 42 - &amp;quot;The Servlet Model &amp;#x0D;&amp;#x0A; HttpServlet class&amp;quot;&quot;/&gt;&lt;property id=&quot;20307&quot; value=&quot;480&quot;/&gt;&lt;/object&gt;&lt;object type=&quot;3&quot; unique_id=&quot;10050&quot;&gt;&lt;property id=&quot;20148&quot; value=&quot;5&quot;/&gt;&lt;property id=&quot;20300&quot; value=&quot;Slide 43 - &amp;quot;The Servlet Model &amp;#x0D;&amp;#x0A; HttpServletRequest interface&amp;quot;&quot;/&gt;&lt;property id=&quot;20307&quot; value=&quot;481&quot;/&gt;&lt;/object&gt;&lt;object type=&quot;3&quot; unique_id=&quot;10051&quot;&gt;&lt;property id=&quot;20148&quot; value=&quot;5&quot;/&gt;&lt;property id=&quot;20300&quot; value=&quot;Slide 44 - &amp;quot;The Servlet Model &amp;#x0D;&amp;#x0A; HttpServletRequest interface&amp;quot;&quot;/&gt;&lt;property id=&quot;20307&quot; value=&quot;482&quot;/&gt;&lt;/object&gt;&lt;object type=&quot;3&quot; unique_id=&quot;10052&quot;&gt;&lt;property id=&quot;20148&quot; value=&quot;5&quot;/&gt;&lt;property id=&quot;20300&quot; value=&quot;Slide 45 - &amp;quot;The Servlet Model &amp;#x0D;&amp;#x0A; HttpServletRequest interface&amp;quot;&quot;/&gt;&lt;property id=&quot;20307&quot; value=&quot;483&quot;/&gt;&lt;/object&gt;&lt;object type=&quot;3&quot; unique_id=&quot;10053&quot;&gt;&lt;property id=&quot;20148&quot; value=&quot;5&quot;/&gt;&lt;property id=&quot;20300&quot; value=&quot;Slide 46 - &amp;quot;The Servlet Model &amp;#x0D;&amp;#x0A; HttpServletRequest interface – Examples &amp;quot;&quot;/&gt;&lt;property id=&quot;20307&quot; value=&quot;484&quot;/&gt;&lt;/object&gt;&lt;object type=&quot;3&quot; unique_id=&quot;10054&quot;&gt;&lt;property id=&quot;20148&quot; value=&quot;5&quot;/&gt;&lt;property id=&quot;20300&quot; value=&quot;Slide 47 - &amp;quot;The Servlet Model &amp;#x0D;&amp;#x0A; HttpServletRequest interface – Examples &amp;quot;&quot;/&gt;&lt;property id=&quot;20307&quot; value=&quot;485&quot;/&gt;&lt;/object&gt;&lt;object type=&quot;3&quot; unique_id=&quot;10055&quot;&gt;&lt;property id=&quot;20148&quot; value=&quot;5&quot;/&gt;&lt;property id=&quot;20300&quot; value=&quot;Slide 48 - &amp;quot;The Servlet Model &amp;#x0D;&amp;#x0A; HttpServletRequest interface – Examples &amp;quot;&quot;/&gt;&lt;property id=&quot;20307&quot; value=&quot;486&quot;/&gt;&lt;/object&gt;&lt;object type=&quot;3&quot; unique_id=&quot;10056&quot;&gt;&lt;property id=&quot;20148&quot; value=&quot;5&quot;/&gt;&lt;property id=&quot;20300&quot; value=&quot;Slide 49 - &amp;quot;The Servlet Model &amp;#x0D;&amp;#x0A; HttpServletRequest interface – Examples &amp;quot;&quot;/&gt;&lt;property id=&quot;20307&quot; value=&quot;487&quot;/&gt;&lt;/object&gt;&lt;object type=&quot;3&quot; unique_id=&quot;10057&quot;&gt;&lt;property id=&quot;20148&quot; value=&quot;5&quot;/&gt;&lt;property id=&quot;20300&quot; value=&quot;Slide 50 - &amp;quot;The Servlet Model &amp;#x0D;&amp;#x0A; HttpServletRequest interface – Examples &amp;quot;&quot;/&gt;&lt;property id=&quot;20307&quot; value=&quot;488&quot;/&gt;&lt;/object&gt;&lt;object type=&quot;3&quot; unique_id=&quot;10058&quot;&gt;&lt;property id=&quot;20148&quot; value=&quot;5&quot;/&gt;&lt;property id=&quot;20300&quot; value=&quot;Slide 51 - &amp;quot;The Servlet Model &amp;#x0D;&amp;#x0A; HttpServletRequest interface – Examples &amp;quot;&quot;/&gt;&lt;property id=&quot;20307&quot; value=&quot;489&quot;/&gt;&lt;/object&gt;&lt;object type=&quot;3&quot; unique_id=&quot;10059&quot;&gt;&lt;property id=&quot;20148&quot; value=&quot;5&quot;/&gt;&lt;property id=&quot;20300&quot; value=&quot;Slide 52 - &amp;quot;The Servlet Model &amp;#x0D;&amp;#x0A; HttpServletResponse interface&amp;quot;&quot;/&gt;&lt;property id=&quot;20307&quot; value=&quot;490&quot;/&gt;&lt;/object&gt;&lt;object type=&quot;3&quot; unique_id=&quot;10060&quot;&gt;&lt;property id=&quot;20148&quot; value=&quot;5&quot;/&gt;&lt;property id=&quot;20300&quot; value=&quot;Slide 53&quot;/&gt;&lt;property id=&quot;20307&quot; value=&quot;491&quot;/&gt;&lt;/object&gt;&lt;object type=&quot;3&quot; unique_id=&quot;10061&quot;&gt;&lt;property id=&quot;20148&quot; value=&quot;5&quot;/&gt;&lt;property id=&quot;20300&quot; value=&quot;Slide 54 - &amp;quot;The Servlet Model &amp;#x0D;&amp;#x0A; HttpServletResponse interface - Example&amp;quot;&quot;/&gt;&lt;property id=&quot;20307&quot; value=&quot;492&quot;/&gt;&lt;/object&gt;&lt;object type=&quot;3&quot; unique_id=&quot;10062&quot;&gt;&lt;property id=&quot;20148&quot; value=&quot;5&quot;/&gt;&lt;property id=&quot;20300&quot; value=&quot;Slide 55 - &amp;quot;The Servlet Model &amp;#x0D;&amp;#x0A; HttpServletResponse interface - Example&amp;quot;&quot;/&gt;&lt;property id=&quot;20307&quot; value=&quot;493&quot;/&gt;&lt;/object&gt;&lt;object type=&quot;3&quot; unique_id=&quot;10063&quot;&gt;&lt;property id=&quot;20148&quot; value=&quot;5&quot;/&gt;&lt;property id=&quot;20300&quot; value=&quot;Slide 56 - &amp;quot;The Servlet Model &amp;#x0D;&amp;#x0A; The Servlet Life Cycle&amp;quot;&quot;/&gt;&lt;property id=&quot;20307&quot; value=&quot;494&quot;/&gt;&lt;/object&gt;&lt;object type=&quot;3&quot; unique_id=&quot;10064&quot;&gt;&lt;property id=&quot;20148&quot; value=&quot;5&quot;/&gt;&lt;property id=&quot;20300&quot; value=&quot;Slide 57 - &amp;quot;The Servlet Model &amp;#x0D;&amp;#x0A; The Servlet Life Cycle – Example &amp;quot;&quot;/&gt;&lt;property id=&quot;20307&quot; value=&quot;495&quot;/&gt;&lt;/object&gt;&lt;object type=&quot;3&quot; unique_id=&quot;10065&quot;&gt;&lt;property id=&quot;20148&quot; value=&quot;5&quot;/&gt;&lt;property id=&quot;20300&quot; value=&quot;Slide 58 - &amp;quot;The Servlet Model &amp;#x0D;&amp;#x0A; The Servlet Life Cycle – Example &amp;quot;&quot;/&gt;&lt;property id=&quot;20307&quot; value=&quot;496&quot;/&gt;&lt;/object&gt;&lt;object type=&quot;3&quot; unique_id=&quot;10066&quot;&gt;&lt;property id=&quot;20148&quot; value=&quot;5&quot;/&gt;&lt;property id=&quot;20300&quot; value=&quot;Slide 59 - &amp;quot;The Servlet Model &amp;#x0D;&amp;#x0A; The Servlet Life Cycle – Example &amp;quot;&quot;/&gt;&lt;property id=&quot;20307&quot; value=&quot;497&quot;/&gt;&lt;/object&gt;&lt;object type=&quot;3&quot; unique_id=&quot;10067&quot;&gt;&lt;property id=&quot;20148&quot; value=&quot;5&quot;/&gt;&lt;property id=&quot;20300&quot; value=&quot;Slide 60 - &amp;quot;The Servlet Model &amp;#x0D;&amp;#x0A; The Servlet Life Cycle – Example &amp;quot;&quot;/&gt;&lt;property id=&quot;20307&quot; value=&quot;498&quot;/&gt;&lt;/object&gt;&lt;object type=&quot;3&quot; unique_id=&quot;10069&quot;&gt;&lt;property id=&quot;20148&quot; value=&quot;5&quot;/&gt;&lt;property id=&quot;20300&quot; value=&quot;Slide 61 - &amp;quot;The Servlet Model &amp;#x0D;&amp;#x0A; Example &amp;quot;&quot;/&gt;&lt;property id=&quot;20307&quot; value=&quot;500&quot;/&gt;&lt;/object&gt;&lt;object type=&quot;3&quot; unique_id=&quot;10070&quot;&gt;&lt;property id=&quot;20148&quot; value=&quot;5&quot;/&gt;&lt;property id=&quot;20300&quot; value=&quot;Slide 62 - &amp;quot;Summary&amp;quot;&quot;/&gt;&lt;property id=&quot;20307&quot; value=&quot;394&quot;/&gt;&lt;/object&gt;&lt;object type=&quot;3&quot; unique_id=&quot;10071&quot;&gt;&lt;property id=&quot;20148&quot; value=&quot;5&quot;/&gt;&lt;property id=&quot;20300&quot; value=&quot;Slide 21 - &amp;quot;The Servlet Model &amp;#x0D;&amp;#x0A; Form Parameters&amp;quot;&quot;/&gt;&lt;property id=&quot;20307&quot; value=&quot;501&quot;/&gt;&lt;/object&gt;&lt;object type=&quot;3&quot; unique_id=&quot;10072&quot;&gt;&lt;property id=&quot;20148&quot; value=&quot;5&quot;/&gt;&lt;property id=&quot;20300&quot; value=&quot;Slide 24 - &amp;quot;The Servlet Model &amp;#x0D;&amp;#x0A; Form Parameters – Examples &amp;quot;&quot;/&gt;&lt;property id=&quot;20307&quot; value=&quot;502&quot;/&gt;&lt;/object&gt;&lt;object type=&quot;3&quot; unique_id=&quot;10073&quot;&gt;&lt;property id=&quot;20148&quot; value=&quot;5&quot;/&gt;&lt;property id=&quot;20300&quot; value=&quot;Slide 63 - &amp;quot;Exercises&amp;quot;&quot;/&gt;&lt;property id=&quot;20307&quot; value=&quot;50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Trình chiếu Trên màn hình (4:3)</PresentationFormat>
  <Slides>108</Slides>
  <Notes>102</Notes>
  <HiddenSlides>0</HiddenSlides>
  <ScaleCrop>false</ScaleCrop>
  <HeadingPairs>
    <vt:vector size="4" baseType="variant">
      <vt:variant>
        <vt:lpstr>Chủ đề</vt:lpstr>
      </vt:variant>
      <vt:variant>
        <vt:i4>1</vt:i4>
      </vt:variant>
      <vt:variant>
        <vt:lpstr>Tiêu đề Bản chiếu</vt:lpstr>
      </vt:variant>
      <vt:variant>
        <vt:i4>108</vt:i4>
      </vt:variant>
    </vt:vector>
  </HeadingPairs>
  <TitlesOfParts>
    <vt:vector size="109" baseType="lpstr">
      <vt:lpstr>Office Theme</vt:lpstr>
      <vt:lpstr>The Servlet Model   HTTP Methods Form Parameters Requests Responses Servlet Life Cycle #Servlet #Video_Servlet  #JavaEE #MVC #MVC2</vt:lpstr>
      <vt:lpstr>Objectives</vt:lpstr>
      <vt:lpstr>Objectives</vt:lpstr>
      <vt:lpstr>Build The Simple Web   Requirements </vt:lpstr>
      <vt:lpstr>Build The Simple Web   Expectation </vt:lpstr>
      <vt:lpstr>Build The Simple Web   Expectation </vt:lpstr>
      <vt:lpstr>Build The Simple Web   Interactive Server Model</vt:lpstr>
      <vt:lpstr>Build The Simple Web   Abstraction</vt:lpstr>
      <vt:lpstr>Build The Simple Web   How to Create Web Application Project</vt:lpstr>
      <vt:lpstr>HTML Introduction  What is HTML? </vt:lpstr>
      <vt:lpstr>HTML Introduction  HTML Tags </vt:lpstr>
      <vt:lpstr>HTML Introduction  Example  </vt:lpstr>
      <vt:lpstr>Form Parameters  HTML Form</vt:lpstr>
      <vt:lpstr>Form Parameters   Input Tag</vt:lpstr>
      <vt:lpstr>Form Parameters   Select &amp; Text Area Tag</vt:lpstr>
      <vt:lpstr>Form Parameters   Examples </vt:lpstr>
      <vt:lpstr>Form Parameters   Examples </vt:lpstr>
      <vt:lpstr>Build The Simple Web   Views </vt:lpstr>
      <vt:lpstr>Build The Simple Web   Interactive Server Model</vt:lpstr>
      <vt:lpstr>HTTP Protocols Overview</vt:lpstr>
      <vt:lpstr>HTTP Protocols  HTTP Requests </vt:lpstr>
      <vt:lpstr>HTTP Protocols  HTTP Requests </vt:lpstr>
      <vt:lpstr>HTTP Protocols  HTTP Requests </vt:lpstr>
      <vt:lpstr>HTTP Protocols  HTTP Requests </vt:lpstr>
      <vt:lpstr>HTTP Protocols  HTTP Requests – Example  </vt:lpstr>
      <vt:lpstr>HTTP Protocols  HTTP Requests – Example  </vt:lpstr>
      <vt:lpstr>The Servlet Model  Request Objects</vt:lpstr>
      <vt:lpstr>HTTP Protocols  HTTP Responses</vt:lpstr>
      <vt:lpstr>HTTP Protocols  HTTP Responses</vt:lpstr>
      <vt:lpstr>HTTP Protocols  HTTP Responses – Example </vt:lpstr>
      <vt:lpstr>HTTP Protocols  HTTP Responses – Example </vt:lpstr>
      <vt:lpstr>HTTP Protocols  Some commonly Status codes</vt:lpstr>
      <vt:lpstr>HTTP Protocols  Some commonly Status codes</vt:lpstr>
      <vt:lpstr>HTTP Protocols  HTTP Methods – Basic </vt:lpstr>
      <vt:lpstr>HTTP Protocols  HTTP Methods – Extends </vt:lpstr>
      <vt:lpstr>Build The Simple Web   Interactive Server Model</vt:lpstr>
      <vt:lpstr>The Servlet Model  Common Gateway Interface (CGI) </vt:lpstr>
      <vt:lpstr>The Servlet Model  Common Gateway Interface (CGI)</vt:lpstr>
      <vt:lpstr>The Servlet Model  Common Gateway Interface (CGI)</vt:lpstr>
      <vt:lpstr>The Servlet Model   Servlets</vt:lpstr>
      <vt:lpstr>The Servlet Model   Servlets</vt:lpstr>
      <vt:lpstr>The Servlet Model   The Deployment Descriptor</vt:lpstr>
      <vt:lpstr>The Servlet Model   The Deployment Descriptor – web.xml</vt:lpstr>
      <vt:lpstr>The Servlet Model   The Deployment Descriptor – Example</vt:lpstr>
      <vt:lpstr>The Servlet Model   The Deployment Descriptor – Example</vt:lpstr>
      <vt:lpstr>The Servlet Model  Annotations</vt:lpstr>
      <vt:lpstr>The Servlet Model  Annotations – Servlets </vt:lpstr>
      <vt:lpstr>The Servlet Model  Annotations – Servlets </vt:lpstr>
      <vt:lpstr>The Servlet Model   Servlets</vt:lpstr>
      <vt:lpstr>The Servlet Model   Architecture of the Servlet packages</vt:lpstr>
      <vt:lpstr>The Servlet Model   GenericServlet class</vt:lpstr>
      <vt:lpstr>The Servlet Model   The Servlet Life Cycle</vt:lpstr>
      <vt:lpstr>The Servlet Model   The Servlet Life Cycle – Example </vt:lpstr>
      <vt:lpstr>The Servlet Model   The Servlet Life Cycle – Example </vt:lpstr>
      <vt:lpstr>The Servlet Model   The Servlet Life Cycle – Example </vt:lpstr>
      <vt:lpstr>The Servlet Model   The Servlet Life Cycle – Example </vt:lpstr>
      <vt:lpstr>The Servlet Model   The Servlet Life Cycle – Example </vt:lpstr>
      <vt:lpstr>The Servlet Model   The Servlet Life Cycle – Example </vt:lpstr>
      <vt:lpstr>Build The Simple Web   Interactive Server Model</vt:lpstr>
      <vt:lpstr>Summary</vt:lpstr>
      <vt:lpstr>Summary</vt:lpstr>
      <vt:lpstr>Summary</vt:lpstr>
      <vt:lpstr>Exercises</vt:lpstr>
      <vt:lpstr>Next Lecture</vt:lpstr>
      <vt:lpstr>Next Lecture</vt:lpstr>
      <vt:lpstr>Appendix – Build The Simple Web   How to Create Web Application Project</vt:lpstr>
      <vt:lpstr>Appendix – Build The Simple Web   How to Create Web Application Project</vt:lpstr>
      <vt:lpstr>Appendix – Build The Simple Web   How to Create Web Application Project</vt:lpstr>
      <vt:lpstr>Appendix – Build The Simple Web   How to Create Web Application Project</vt:lpstr>
      <vt:lpstr>Appendix – Web Applications   Add the META-INF/context.xml to project</vt:lpstr>
      <vt:lpstr>Appendix   Build Application</vt:lpstr>
      <vt:lpstr>Appendix   Build Application</vt:lpstr>
      <vt:lpstr>Appendix   Deploy Application</vt:lpstr>
      <vt:lpstr>Appendix   Run Application</vt:lpstr>
      <vt:lpstr>Appendix   Run Application</vt:lpstr>
      <vt:lpstr>Appendix  Additional</vt:lpstr>
      <vt:lpstr>Appendix  Create a Servlet</vt:lpstr>
      <vt:lpstr>Appendix   Create a Servlet</vt:lpstr>
      <vt:lpstr>Appendix   Create a Servlet</vt:lpstr>
      <vt:lpstr>Appendix   Create a Servlet</vt:lpstr>
      <vt:lpstr>Appendix   Create a Servlet</vt:lpstr>
      <vt:lpstr>The Servlet Model   ServletRequest interface</vt:lpstr>
      <vt:lpstr>Appendix – The Servlet Model   HttpServletRequest interface – Examples </vt:lpstr>
      <vt:lpstr>Appendix –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Appendix – The Servlet Model   HttpServletRequest interface – Examples </vt:lpstr>
      <vt:lpstr>The Servlet Model   ServletResponse interface</vt:lpstr>
      <vt:lpstr>The Servlet Model   ServletResponse interface</vt:lpstr>
      <vt:lpstr>The Servlet Model   HttpServletResponse interface</vt:lpstr>
      <vt:lpstr>Appendix – The Servlet Model   HttpServletResponse interface - Example</vt:lpstr>
      <vt:lpstr>Appendix – The Servlet Model   HttpServletResponse interface - Example</vt:lpstr>
      <vt:lpstr>Appendix – The Servlet Model   HttpServletResponse interface - Example</vt:lpstr>
      <vt:lpstr>The Servlet Model   HttpServlet class</vt:lpstr>
      <vt:lpstr>The Servlet Model   HttpServletRequest interface</vt:lpstr>
      <vt:lpstr>Appendix – Build The Simple Web   Login Page </vt:lpstr>
      <vt:lpstr>Appendix – Build The Simple Web   Search Page</vt:lpstr>
      <vt:lpstr>Appendix – Build The Simple Web   Invalid Page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 Java Fundamentals</dc:title>
  <dc:creator>Kieu Trong Khanh</dc:creator>
  <cp:revision>5</cp:revision>
  <dcterms:created xsi:type="dcterms:W3CDTF">2007-08-21T04:43:22Z</dcterms:created>
  <dcterms:modified xsi:type="dcterms:W3CDTF">2023-01-12T05:24:19Z</dcterms:modified>
</cp:coreProperties>
</file>