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71"/>
  </p:notesMasterIdLst>
  <p:sldIdLst>
    <p:sldId id="256" r:id="rId2"/>
    <p:sldId id="552" r:id="rId3"/>
    <p:sldId id="641" r:id="rId4"/>
    <p:sldId id="640" r:id="rId5"/>
    <p:sldId id="359" r:id="rId6"/>
    <p:sldId id="634" r:id="rId7"/>
    <p:sldId id="572" r:id="rId8"/>
    <p:sldId id="511" r:id="rId9"/>
    <p:sldId id="513" r:id="rId10"/>
    <p:sldId id="512" r:id="rId11"/>
    <p:sldId id="635" r:id="rId12"/>
    <p:sldId id="545" r:id="rId13"/>
    <p:sldId id="546" r:id="rId14"/>
    <p:sldId id="437" r:id="rId15"/>
    <p:sldId id="439" r:id="rId16"/>
    <p:sldId id="441" r:id="rId17"/>
    <p:sldId id="442" r:id="rId18"/>
    <p:sldId id="443" r:id="rId19"/>
    <p:sldId id="537" r:id="rId20"/>
    <p:sldId id="446" r:id="rId21"/>
    <p:sldId id="438" r:id="rId22"/>
    <p:sldId id="547" r:id="rId23"/>
    <p:sldId id="544" r:id="rId24"/>
    <p:sldId id="565" r:id="rId25"/>
    <p:sldId id="447" r:id="rId26"/>
    <p:sldId id="473" r:id="rId27"/>
    <p:sldId id="444" r:id="rId28"/>
    <p:sldId id="471" r:id="rId29"/>
    <p:sldId id="566" r:id="rId30"/>
    <p:sldId id="549" r:id="rId31"/>
    <p:sldId id="567" r:id="rId32"/>
    <p:sldId id="553" r:id="rId33"/>
    <p:sldId id="573" r:id="rId34"/>
    <p:sldId id="574" r:id="rId35"/>
    <p:sldId id="575" r:id="rId36"/>
    <p:sldId id="576" r:id="rId37"/>
    <p:sldId id="636" r:id="rId38"/>
    <p:sldId id="550" r:id="rId39"/>
    <p:sldId id="449" r:id="rId40"/>
    <p:sldId id="643" r:id="rId41"/>
    <p:sldId id="531" r:id="rId42"/>
    <p:sldId id="448" r:id="rId43"/>
    <p:sldId id="470" r:id="rId44"/>
    <p:sldId id="450" r:id="rId45"/>
    <p:sldId id="563" r:id="rId46"/>
    <p:sldId id="564" r:id="rId47"/>
    <p:sldId id="562" r:id="rId48"/>
    <p:sldId id="568" r:id="rId49"/>
    <p:sldId id="454" r:id="rId50"/>
    <p:sldId id="445" r:id="rId51"/>
    <p:sldId id="456" r:id="rId52"/>
    <p:sldId id="624" r:id="rId53"/>
    <p:sldId id="569" r:id="rId54"/>
    <p:sldId id="458" r:id="rId55"/>
    <p:sldId id="570" r:id="rId56"/>
    <p:sldId id="633" r:id="rId57"/>
    <p:sldId id="394" r:id="rId58"/>
    <p:sldId id="637" r:id="rId59"/>
    <p:sldId id="638" r:id="rId60"/>
    <p:sldId id="622" r:id="rId61"/>
    <p:sldId id="625" r:id="rId62"/>
    <p:sldId id="626" r:id="rId63"/>
    <p:sldId id="642" r:id="rId64"/>
    <p:sldId id="627" r:id="rId65"/>
    <p:sldId id="628" r:id="rId66"/>
    <p:sldId id="629" r:id="rId67"/>
    <p:sldId id="639" r:id="rId68"/>
    <p:sldId id="630" r:id="rId69"/>
    <p:sldId id="631" r:id="rId70"/>
  </p:sldIdLst>
  <p:sldSz cx="9144000" cy="6858000" type="screen4x3"/>
  <p:notesSz cx="6858000" cy="9144000"/>
  <p:custDataLst>
    <p:tags r:id="rId72"/>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3300"/>
    <a:srgbClr val="FF66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9BB8D-CFE4-B788-24C9-182AA6976DBB}" v="1" dt="2022-12-03T14:33:26.043"/>
    <p1510:client id="{61AC8EE3-5D82-4EB1-9268-EE68FB3F4AD0}" v="1" dt="2022-09-13T01:23:52.460"/>
    <p1510:client id="{6477688E-B89E-D681-D39B-EA6AADB13944}" v="2" dt="2022-12-02T07:40:56.062"/>
    <p1510:client id="{8BDB2952-2595-4AF4-95AE-7DBAD9A1E2DB}" v="3" dt="2022-09-09T01:10:00.130"/>
    <p1510:client id="{CB8EC3CF-5FF0-2337-539D-008EAB89A723}" v="1" dt="2023-02-04T09:47:53.763"/>
    <p1510:client id="{F19ECFE0-F63A-2DA7-D31E-247A9EE1A8A9}" v="1" dt="2022-12-01T01:18:51.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ac90874be34b4404dd08ae1399485e0cb66509c8a3228cd65f38728c3bb3025b::" providerId="AD" clId="Web-{6477688E-B89E-D681-D39B-EA6AADB13944}"/>
    <pc:docChg chg="modSld">
      <pc:chgData name="Người dùng Khách" userId="S::urn:spo:anon#ac90874be34b4404dd08ae1399485e0cb66509c8a3228cd65f38728c3bb3025b::" providerId="AD" clId="Web-{6477688E-B89E-D681-D39B-EA6AADB13944}" dt="2022-12-02T07:40:56.062" v="1" actId="1076"/>
      <pc:docMkLst>
        <pc:docMk/>
      </pc:docMkLst>
      <pc:sldChg chg="modSp">
        <pc:chgData name="Người dùng Khách" userId="S::urn:spo:anon#ac90874be34b4404dd08ae1399485e0cb66509c8a3228cd65f38728c3bb3025b::" providerId="AD" clId="Web-{6477688E-B89E-D681-D39B-EA6AADB13944}" dt="2022-12-02T07:40:56.062" v="1" actId="1076"/>
        <pc:sldMkLst>
          <pc:docMk/>
          <pc:sldMk cId="0" sldId="626"/>
        </pc:sldMkLst>
        <pc:picChg chg="mod">
          <ac:chgData name="Người dùng Khách" userId="S::urn:spo:anon#ac90874be34b4404dd08ae1399485e0cb66509c8a3228cd65f38728c3bb3025b::" providerId="AD" clId="Web-{6477688E-B89E-D681-D39B-EA6AADB13944}" dt="2022-12-02T07:40:56.062" v="1" actId="1076"/>
          <ac:picMkLst>
            <pc:docMk/>
            <pc:sldMk cId="0" sldId="626"/>
            <ac:picMk id="2" creationId="{00000000-0000-0000-0000-000000000000}"/>
          </ac:picMkLst>
        </pc:picChg>
      </pc:sldChg>
    </pc:docChg>
  </pc:docChgLst>
  <pc:docChgLst>
    <pc:chgData name="Người dùng Khách" userId="S::urn:spo:anon#ac90874be34b4404dd08ae1399485e0cb66509c8a3228cd65f38728c3bb3025b::" providerId="AD" clId="Web-{CB8EC3CF-5FF0-2337-539D-008EAB89A723}"/>
    <pc:docChg chg="addSld">
      <pc:chgData name="Người dùng Khách" userId="S::urn:spo:anon#ac90874be34b4404dd08ae1399485e0cb66509c8a3228cd65f38728c3bb3025b::" providerId="AD" clId="Web-{CB8EC3CF-5FF0-2337-539D-008EAB89A723}" dt="2023-02-04T09:47:53.763" v="0"/>
      <pc:docMkLst>
        <pc:docMk/>
      </pc:docMkLst>
      <pc:sldChg chg="new">
        <pc:chgData name="Người dùng Khách" userId="S::urn:spo:anon#ac90874be34b4404dd08ae1399485e0cb66509c8a3228cd65f38728c3bb3025b::" providerId="AD" clId="Web-{CB8EC3CF-5FF0-2337-539D-008EAB89A723}" dt="2023-02-04T09:47:53.763" v="0"/>
        <pc:sldMkLst>
          <pc:docMk/>
          <pc:sldMk cId="1179362925" sldId="643"/>
        </pc:sldMkLst>
      </pc:sldChg>
    </pc:docChg>
  </pc:docChgLst>
  <pc:docChgLst>
    <pc:chgData name="Guest User" userId="S::urn:spo:anon#ac90874be34b4404dd08ae1399485e0cb66509c8a3228cd65f38728c3bb3025b::" providerId="AD" clId="Web-{61AC8EE3-5D82-4EB1-9268-EE68FB3F4AD0}"/>
    <pc:docChg chg="addSld">
      <pc:chgData name="Guest User" userId="S::urn:spo:anon#ac90874be34b4404dd08ae1399485e0cb66509c8a3228cd65f38728c3bb3025b::" providerId="AD" clId="Web-{61AC8EE3-5D82-4EB1-9268-EE68FB3F4AD0}" dt="2022-09-13T01:23:52.460" v="0"/>
      <pc:docMkLst>
        <pc:docMk/>
      </pc:docMkLst>
      <pc:sldChg chg="new">
        <pc:chgData name="Guest User" userId="S::urn:spo:anon#ac90874be34b4404dd08ae1399485e0cb66509c8a3228cd65f38728c3bb3025b::" providerId="AD" clId="Web-{61AC8EE3-5D82-4EB1-9268-EE68FB3F4AD0}" dt="2022-09-13T01:23:52.460" v="0"/>
        <pc:sldMkLst>
          <pc:docMk/>
          <pc:sldMk cId="508246710" sldId="642"/>
        </pc:sldMkLst>
      </pc:sldChg>
    </pc:docChg>
  </pc:docChgLst>
  <pc:docChgLst>
    <pc:chgData name="Người dùng Khách" userId="S::urn:spo:anon#ac90874be34b4404dd08ae1399485e0cb66509c8a3228cd65f38728c3bb3025b::" providerId="AD" clId="Web-{F19ECFE0-F63A-2DA7-D31E-247A9EE1A8A9}"/>
    <pc:docChg chg="modSld">
      <pc:chgData name="Người dùng Khách" userId="S::urn:spo:anon#ac90874be34b4404dd08ae1399485e0cb66509c8a3228cd65f38728c3bb3025b::" providerId="AD" clId="Web-{F19ECFE0-F63A-2DA7-D31E-247A9EE1A8A9}" dt="2022-12-01T01:18:51.337" v="0" actId="1076"/>
      <pc:docMkLst>
        <pc:docMk/>
      </pc:docMkLst>
      <pc:sldChg chg="modSp">
        <pc:chgData name="Người dùng Khách" userId="S::urn:spo:anon#ac90874be34b4404dd08ae1399485e0cb66509c8a3228cd65f38728c3bb3025b::" providerId="AD" clId="Web-{F19ECFE0-F63A-2DA7-D31E-247A9EE1A8A9}" dt="2022-12-01T01:18:51.337" v="0" actId="1076"/>
        <pc:sldMkLst>
          <pc:docMk/>
          <pc:sldMk cId="0" sldId="631"/>
        </pc:sldMkLst>
        <pc:picChg chg="mod">
          <ac:chgData name="Người dùng Khách" userId="S::urn:spo:anon#ac90874be34b4404dd08ae1399485e0cb66509c8a3228cd65f38728c3bb3025b::" providerId="AD" clId="Web-{F19ECFE0-F63A-2DA7-D31E-247A9EE1A8A9}" dt="2022-12-01T01:18:51.337" v="0" actId="1076"/>
          <ac:picMkLst>
            <pc:docMk/>
            <pc:sldMk cId="0" sldId="631"/>
            <ac:picMk id="3" creationId="{00000000-0000-0000-0000-000000000000}"/>
          </ac:picMkLst>
        </pc:picChg>
      </pc:sldChg>
    </pc:docChg>
  </pc:docChgLst>
  <pc:docChgLst>
    <pc:chgData name="Người dùng Khách" userId="S::urn:spo:anon#ac90874be34b4404dd08ae1399485e0cb66509c8a3228cd65f38728c3bb3025b::" providerId="AD" clId="Web-{8BDB2952-2595-4AF4-95AE-7DBAD9A1E2DB}"/>
    <pc:docChg chg="addSld delSld">
      <pc:chgData name="Người dùng Khách" userId="S::urn:spo:anon#ac90874be34b4404dd08ae1399485e0cb66509c8a3228cd65f38728c3bb3025b::" providerId="AD" clId="Web-{8BDB2952-2595-4AF4-95AE-7DBAD9A1E2DB}" dt="2022-09-09T01:09:58.849" v="1"/>
      <pc:docMkLst>
        <pc:docMk/>
      </pc:docMkLst>
      <pc:sldChg chg="add del">
        <pc:chgData name="Người dùng Khách" userId="S::urn:spo:anon#ac90874be34b4404dd08ae1399485e0cb66509c8a3228cd65f38728c3bb3025b::" providerId="AD" clId="Web-{8BDB2952-2595-4AF4-95AE-7DBAD9A1E2DB}" dt="2022-09-09T01:09:58.849" v="1"/>
        <pc:sldMkLst>
          <pc:docMk/>
          <pc:sldMk cId="0" sldId="575"/>
        </pc:sldMkLst>
      </pc:sldChg>
    </pc:docChg>
  </pc:docChgLst>
  <pc:docChgLst>
    <pc:chgData name="Người dùng Khách" userId="S::urn:spo:anon#ac90874be34b4404dd08ae1399485e0cb66509c8a3228cd65f38728c3bb3025b::" providerId="AD" clId="Web-{1A39BB8D-CFE4-B788-24C9-182AA6976DBB}"/>
    <pc:docChg chg="modSld">
      <pc:chgData name="Người dùng Khách" userId="S::urn:spo:anon#ac90874be34b4404dd08ae1399485e0cb66509c8a3228cd65f38728c3bb3025b::" providerId="AD" clId="Web-{1A39BB8D-CFE4-B788-24C9-182AA6976DBB}" dt="2022-12-03T14:33:26.043" v="0" actId="14100"/>
      <pc:docMkLst>
        <pc:docMk/>
      </pc:docMkLst>
      <pc:sldChg chg="modSp">
        <pc:chgData name="Người dùng Khách" userId="S::urn:spo:anon#ac90874be34b4404dd08ae1399485e0cb66509c8a3228cd65f38728c3bb3025b::" providerId="AD" clId="Web-{1A39BB8D-CFE4-B788-24C9-182AA6976DBB}" dt="2022-12-03T14:33:26.043" v="0" actId="14100"/>
        <pc:sldMkLst>
          <pc:docMk/>
          <pc:sldMk cId="0" sldId="631"/>
        </pc:sldMkLst>
        <pc:picChg chg="mod">
          <ac:chgData name="Người dùng Khách" userId="S::urn:spo:anon#ac90874be34b4404dd08ae1399485e0cb66509c8a3228cd65f38728c3bb3025b::" providerId="AD" clId="Web-{1A39BB8D-CFE4-B788-24C9-182AA6976DBB}" dt="2022-12-03T14:33:26.043" v="0" actId="14100"/>
          <ac:picMkLst>
            <pc:docMk/>
            <pc:sldMk cId="0" sldId="631"/>
            <ac:picMk id="4"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4, 5, 6 – Login   </a:t>
          </a:r>
        </a:p>
        <a:p>
          <a:pPr marL="0" lvl="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chemeClr val="bg1">
            <a:lumMod val="95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7, 8, 9 – Search </a:t>
          </a:r>
        </a:p>
        <a:p>
          <a:r>
            <a:rPr lang="en-US" sz="180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10, 11 – MVC2</a:t>
          </a:r>
        </a:p>
        <a:p>
          <a:r>
            <a:rPr lang="en-US" sz="1800">
              <a:solidFill>
                <a:schemeClr val="tx1"/>
              </a:solidFill>
              <a:latin typeface="Times New Roman" pitchFamily="18" charset="0"/>
              <a:cs typeface="Times New Roman" pitchFamily="18" charset="0"/>
            </a:rPr>
            <a:t>JSP</a:t>
          </a:r>
          <a:endParaRPr lang="en-US" sz="180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12, 13, 14, 15 – CUD, Shopping Carts </a:t>
          </a:r>
        </a:p>
        <a:p>
          <a:r>
            <a:rPr lang="en-US" sz="1800">
              <a:solidFill>
                <a:schemeClr val="tx1"/>
              </a:solidFill>
              <a:latin typeface="Times New Roman" pitchFamily="18" charset="0"/>
              <a:cs typeface="Times New Roman" pitchFamily="18" charset="0"/>
            </a:rPr>
            <a:t>Sessions</a:t>
          </a:r>
          <a:endParaRPr lang="en-US" sz="180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16, 17 – Login </a:t>
          </a:r>
        </a:p>
        <a:p>
          <a:r>
            <a:rPr lang="en-US" sz="1800">
              <a:solidFill>
                <a:schemeClr val="tx1"/>
              </a:solidFill>
              <a:latin typeface="Times New Roman" pitchFamily="18" charset="0"/>
              <a:cs typeface="Times New Roman" pitchFamily="18" charset="0"/>
            </a:rPr>
            <a:t>JavaBeans</a:t>
          </a:r>
          <a:endParaRPr lang="en-US" sz="180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18, 19, 20 – CRUD</a:t>
          </a:r>
        </a:p>
        <a:p>
          <a:r>
            <a:rPr lang="en-US" sz="1800">
              <a:solidFill>
                <a:schemeClr val="tx1"/>
              </a:solidFill>
              <a:latin typeface="Times New Roman" pitchFamily="18" charset="0"/>
              <a:cs typeface="Times New Roman" pitchFamily="18" charset="0"/>
            </a:rPr>
            <a:t>MVC 2 Complete - JSTL - </a:t>
          </a:r>
          <a:r>
            <a:rPr lang="en-US" sz="1800" err="1">
              <a:solidFill>
                <a:schemeClr val="tx1"/>
              </a:solidFill>
              <a:latin typeface="Times New Roman" pitchFamily="18" charset="0"/>
              <a:cs typeface="Times New Roman" pitchFamily="18" charset="0"/>
            </a:rPr>
            <a:t>Taglib</a:t>
          </a:r>
          <a:endParaRPr lang="en-US" sz="180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21, 22, 23 – Filter </a:t>
          </a:r>
        </a:p>
        <a:p>
          <a:r>
            <a:rPr lang="en-US" sz="1800">
              <a:solidFill>
                <a:schemeClr val="tx1"/>
              </a:solidFill>
              <a:latin typeface="Times New Roman" pitchFamily="18" charset="0"/>
              <a:cs typeface="Times New Roman" pitchFamily="18" charset="0"/>
            </a:rPr>
            <a:t>MVC2 Using Filter as Controller</a:t>
          </a:r>
          <a:endParaRPr lang="en-US" sz="180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4576"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4, 5, 6 – Login   </a:t>
          </a:r>
        </a:p>
        <a:p>
          <a:pPr marL="0" lvl="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rgbClr val="FFFF66"/>
        </a:solidFill>
        <a:ln>
          <a:solidFill>
            <a:schemeClr val="tx1"/>
          </a:solidFill>
        </a:ln>
      </dgm:spPr>
      <dgm:t>
        <a:bodyPr/>
        <a:lstStyle/>
        <a:p>
          <a:r>
            <a:rPr lang="en-US" sz="1800">
              <a:solidFill>
                <a:schemeClr val="tx1"/>
              </a:solidFill>
              <a:latin typeface="Times New Roman" pitchFamily="18" charset="0"/>
              <a:cs typeface="Times New Roman" pitchFamily="18" charset="0"/>
            </a:rPr>
            <a:t>Day 7, 8, 9 – Search </a:t>
          </a:r>
        </a:p>
        <a:p>
          <a:r>
            <a:rPr lang="en-US" sz="180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chemeClr val="bg1"/>
        </a:solidFill>
        <a:ln>
          <a:solidFill>
            <a:schemeClr val="tx1"/>
          </a:solidFill>
        </a:ln>
      </dgm:spPr>
      <dgm:t>
        <a:bodyPr/>
        <a:lstStyle/>
        <a:p>
          <a:r>
            <a:rPr lang="en-US" sz="1800">
              <a:solidFill>
                <a:schemeClr val="tx1"/>
              </a:solidFill>
              <a:latin typeface="Times New Roman" pitchFamily="18" charset="0"/>
              <a:cs typeface="Times New Roman" pitchFamily="18" charset="0"/>
            </a:rPr>
            <a:t>Day 10, 11 – MVC2</a:t>
          </a:r>
        </a:p>
        <a:p>
          <a:r>
            <a:rPr lang="en-US" sz="1800">
              <a:solidFill>
                <a:schemeClr val="tx1"/>
              </a:solidFill>
              <a:latin typeface="Times New Roman" pitchFamily="18" charset="0"/>
              <a:cs typeface="Times New Roman" pitchFamily="18" charset="0"/>
            </a:rPr>
            <a:t>JSP</a:t>
          </a:r>
          <a:endParaRPr lang="en-US" sz="180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12, 13, 14, 15 – CUD, Shopping Carts </a:t>
          </a:r>
        </a:p>
        <a:p>
          <a:r>
            <a:rPr lang="en-US" sz="1800">
              <a:solidFill>
                <a:schemeClr val="tx1"/>
              </a:solidFill>
              <a:latin typeface="Times New Roman" pitchFamily="18" charset="0"/>
              <a:cs typeface="Times New Roman" pitchFamily="18" charset="0"/>
            </a:rPr>
            <a:t>Sessions</a:t>
          </a:r>
          <a:endParaRPr lang="en-US" sz="180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16, 17 – Login </a:t>
          </a:r>
        </a:p>
        <a:p>
          <a:r>
            <a:rPr lang="en-US" sz="1800">
              <a:solidFill>
                <a:schemeClr val="tx1"/>
              </a:solidFill>
              <a:latin typeface="Times New Roman" pitchFamily="18" charset="0"/>
              <a:cs typeface="Times New Roman" pitchFamily="18" charset="0"/>
            </a:rPr>
            <a:t>JavaBeans</a:t>
          </a:r>
          <a:endParaRPr lang="en-US" sz="180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18, 19, 20 – CRUD</a:t>
          </a:r>
        </a:p>
        <a:p>
          <a:r>
            <a:rPr lang="en-US" sz="1800">
              <a:solidFill>
                <a:schemeClr val="tx1"/>
              </a:solidFill>
              <a:latin typeface="Times New Roman" pitchFamily="18" charset="0"/>
              <a:cs typeface="Times New Roman" pitchFamily="18" charset="0"/>
            </a:rPr>
            <a:t>MVC 2 Complete - JSTL - </a:t>
          </a:r>
          <a:r>
            <a:rPr lang="en-US" sz="1800" err="1">
              <a:solidFill>
                <a:schemeClr val="tx1"/>
              </a:solidFill>
              <a:latin typeface="Times New Roman" pitchFamily="18" charset="0"/>
              <a:cs typeface="Times New Roman" pitchFamily="18" charset="0"/>
            </a:rPr>
            <a:t>Taglib</a:t>
          </a:r>
          <a:endParaRPr lang="en-US" sz="180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21, 22, 23 – Filter </a:t>
          </a:r>
        </a:p>
        <a:p>
          <a:r>
            <a:rPr lang="en-US" sz="1800">
              <a:solidFill>
                <a:schemeClr val="tx1"/>
              </a:solidFill>
              <a:latin typeface="Times New Roman" pitchFamily="18" charset="0"/>
              <a:cs typeface="Times New Roman" pitchFamily="18" charset="0"/>
            </a:rPr>
            <a:t>MVC2 Using Filter as Controller</a:t>
          </a:r>
          <a:endParaRPr lang="en-US" sz="180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4576"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113472"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 JDBC</a:t>
          </a:r>
        </a:p>
      </dsp:txBody>
      <dsp:txXfrm>
        <a:off x="4616186" y="68922"/>
        <a:ext cx="40695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chemeClr val="bg1">
            <a:lumMod val="9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JSP</a:t>
          </a:r>
          <a:endParaRPr lang="en-US" sz="1800" kern="120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Sessions</a:t>
          </a:r>
          <a:endParaRPr lang="en-US" sz="1800" kern="120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JavaBeans</a:t>
          </a:r>
          <a:endParaRPr lang="en-US" sz="1800" kern="120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 2 Complete - JSTL - </a:t>
          </a:r>
          <a:r>
            <a:rPr lang="en-US" sz="1800" kern="1200" err="1">
              <a:solidFill>
                <a:schemeClr val="tx1"/>
              </a:solidFill>
              <a:latin typeface="Times New Roman" pitchFamily="18" charset="0"/>
              <a:cs typeface="Times New Roman" pitchFamily="18" charset="0"/>
            </a:rPr>
            <a:t>Taglib</a:t>
          </a:r>
          <a:endParaRPr lang="en-US" sz="1800" kern="120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MVC2 Using Filter as Controller</a:t>
          </a:r>
          <a:endParaRPr lang="en-US" sz="1800" kern="120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113472"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 JDBC</a:t>
          </a:r>
        </a:p>
      </dsp:txBody>
      <dsp:txXfrm>
        <a:off x="4616186" y="68922"/>
        <a:ext cx="40695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JSP</a:t>
          </a:r>
          <a:endParaRPr lang="en-US" sz="1800" kern="120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Sessions</a:t>
          </a:r>
          <a:endParaRPr lang="en-US" sz="1800" kern="120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JavaBeans</a:t>
          </a:r>
          <a:endParaRPr lang="en-US" sz="1800" kern="120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 2 Complete - JSTL - </a:t>
          </a:r>
          <a:r>
            <a:rPr lang="en-US" sz="1800" kern="1200" err="1">
              <a:solidFill>
                <a:schemeClr val="tx1"/>
              </a:solidFill>
              <a:latin typeface="Times New Roman" pitchFamily="18" charset="0"/>
              <a:cs typeface="Times New Roman" pitchFamily="18" charset="0"/>
            </a:rPr>
            <a:t>Taglib</a:t>
          </a:r>
          <a:endParaRPr lang="en-US" sz="1800" kern="120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MVC2 Using Filter as Controller</a:t>
          </a:r>
          <a:endParaRPr lang="en-US" sz="1800" kern="120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52D3BC5-0224-4C45-B848-67E80900802D}" type="datetimeFigureOut">
              <a:rPr lang="en-US"/>
              <a:pPr>
                <a:defRPr/>
              </a:pPr>
              <a:t>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472A3A-876F-4C31-9E4D-534EE65019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Thư mục META-INF còn gọi là MANIFEST.MF liệt kê 1 số file jar được lưu trữ bên ngoài web application context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Thư mục META-INF còn gọi là MANIFEST.MF liệt kê 1 số file jar được lưu trữ bên ngoài web application context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Intermediary: trung gian</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FF00"/>
                </a:solidFill>
                <a:latin typeface="Tahoma" panose="020B0604030504040204" pitchFamily="34" charset="0"/>
                <a:cs typeface="Tahoma" panose="020B0604030504040204" pitchFamily="34" charset="0"/>
              </a:rPr>
              <a:t>Insofar: xác định chắc chắn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ServletContext is the closest thing your application has to an object that represents the web application itself</a:t>
            </a:r>
          </a:p>
          <a:p>
            <a:r>
              <a:rPr lang="en-US" altLang="en-US"/>
              <a:t>Context có thể xem như là scope của ứng dụng – application </a:t>
            </a:r>
          </a:p>
          <a:p>
            <a:r>
              <a:rPr lang="en-US" altLang="en-US"/>
              <a:t>Servlet context có thể xem là một segment trong bộ nhớ, chứa tất cả phương thức được sử dụng bởi server trong một ứng dụng web, nó có thể chứa những thành phần đối tượng để cho các thành phần của web có thể tương tác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Phần Filter đọc thêm ở nhà</a:t>
            </a:r>
          </a:p>
        </p:txBody>
      </p:sp>
      <p:sp>
        <p:nvSpPr>
          <p:cNvPr id="61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59A68D9-4ABD-4861-B681-35DECF7DC98A}" type="slidenum">
              <a:rPr lang="en-US" altLang="en-US">
                <a:latin typeface="Arial" panose="020B0604020202020204" pitchFamily="34" charset="0"/>
              </a:rPr>
              <a:pPr algn="r" eaLnBrk="1" hangingPunct="1">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Để lấy tất cả các tham số khởi tạo, chúng ta dùng getInitParameterNames() – trả về kiểu Enumeration với kiểu String là tên của tham số</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Để lấy tất cả các tham số khởi tạo, chúng ta dùng getInitParameterNames() – trả về kiểu Enumeration với kiểu String là tên của tham số</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Xem xét trường hợp ngoại lệ khi có tên biến trùng nhau như là parameters thì nó ko lấy thành mảng như là parameter nhưng nó báo lỗi và ko thể deploy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Xem xét trường hợp ngoại lệ khi có tên biến trùng nhau như là parameters thì nó ko lấy thành mảng như là parameter nhưng nó báo lỗi và ko thể deploy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Chỉ thiết lập cho duy nhất servlet hiện hành còn context có thể nói là biến dùng chung cho toàn bộ web application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Dùng truy cập servlet context, kết sẽ lấy được kết quả, nhưng ko thể truy cập config của 1 servlet khác, dùng Servlet Config để truy cập biến của đối tượng Servlet khác sẽ tạo ra kết quả null</a:t>
            </a:r>
          </a:p>
          <a:p>
            <a:r>
              <a:rPr lang="en-US" altLang="en-US"/>
              <a:t>Tên biến của các servlet config của servlet có thể trùng nhau – ko ảnh hưởng gì cả, lấy thằng đầu tiên</a:t>
            </a:r>
          </a:p>
          <a:p>
            <a:r>
              <a:rPr lang="en-US" altLang="en-US"/>
              <a:t>Tên biến của context param có thể trùng nhau, lấy thằng cuối cùng. Vẫn có thể truy cập trực tiếp ServletConfig trong processRequest</a:t>
            </a:r>
          </a:p>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Dùng truy cập servlet context, kết sẽ lấy được kết quả, nhưng ko thể truy cập config của 1 servlet khác, dùng Servlet Config để truy cập biến của đối tượng Servlet khác sẽ tạo ra kết quả null</a:t>
            </a:r>
          </a:p>
          <a:p>
            <a:r>
              <a:rPr lang="en-US" altLang="en-US"/>
              <a:t>Tên biến của các servlet config của servlet có thể trùng nhau – ko ảnh hưởng gì cả, lấy thằng đầu tiên</a:t>
            </a:r>
          </a:p>
          <a:p>
            <a:r>
              <a:rPr lang="en-US" altLang="en-US"/>
              <a:t>Tên biến của context param có thể trùng nhau, lấy thằng cuối cùng. Vẫn có thể truy cập trực tiếp ServletConfig trong processRequest</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Phần Filter đọc thêm ở nhà</a:t>
            </a:r>
          </a:p>
        </p:txBody>
      </p:sp>
      <p:sp>
        <p:nvSpPr>
          <p:cNvPr id="61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59A68D9-4ABD-4861-B681-35DECF7DC98A}" type="slidenum">
              <a:rPr lang="en-US" altLang="en-US">
                <a:latin typeface="Arial" panose="020B0604020202020204" pitchFamily="34" charset="0"/>
              </a:rPr>
              <a:pPr algn="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43578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Dùng truy cập servlet context, kết sẽ lấy được kết quả, nhưng ko thể truy cập config của 1 servlet khác, dùng Servlet Config để truy cập biến của đối tượng Servlet khác sẽ tạo ra kết quả null</a:t>
            </a:r>
          </a:p>
          <a:p>
            <a:r>
              <a:rPr lang="en-US" altLang="en-US"/>
              <a:t>Tên biến của các servlet config của servlet có thể trùng nhau – ko ảnh hưởng gì cả, lấy thằng đầu tiên</a:t>
            </a:r>
          </a:p>
          <a:p>
            <a:r>
              <a:rPr lang="en-US" altLang="en-US"/>
              <a:t>Tên biến của context param có thể trùng nhau, lấy thằng cuối cùng. Vẫn có thể truy cập trực tiếp ServletConfig trong processRequest</a:t>
            </a:r>
          </a:p>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Dùng truy cập servlet context, kết sẽ lấy được kết quả, nhưng ko thể truy cập config của 1 servlet khác, dùng Servlet Config để truy cập biến của đối tượng Servlet khác sẽ tạo ra kết quả null</a:t>
            </a:r>
          </a:p>
          <a:p>
            <a:r>
              <a:rPr lang="en-US" altLang="en-US"/>
              <a:t>Tên biến của các servlet config của servlet có thể trùng nhau – ko ảnh hưởng gì cả, lấy thằng đầu tiên</a:t>
            </a:r>
          </a:p>
          <a:p>
            <a:r>
              <a:rPr lang="en-US" altLang="en-US"/>
              <a:t>Tên biến của context param có thể trùng nhau, lấy thằng cuối cùng. Vẫn có thể truy cập trực tiếp ServletConfig trong processRequest</a:t>
            </a:r>
          </a:p>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Dùng truy cập servlet context, kết sẽ lấy được kết quả, nhưng ko thể truy cập config của 1 servlet khác, dùng Servlet Config để truy cập biến của đối tượng Servlet khác sẽ tạo ra kết quả null</a:t>
            </a:r>
          </a:p>
          <a:p>
            <a:r>
              <a:rPr lang="en-US" altLang="en-US"/>
              <a:t>Tên biến của các servlet config của servlet có thể trùng nhau – ko ảnh hưởng gì cả, lấy thằng đầu tiên</a:t>
            </a:r>
          </a:p>
          <a:p>
            <a:r>
              <a:rPr lang="en-US" altLang="en-US"/>
              <a:t>Tên biến của context param có thể trùng nhau, lấy thằng cuối cùng. Vẫn có thể truy cập trực tiếp ServletConfig trong processRequest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30308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Last: tồn tại</a:t>
            </a:r>
          </a:p>
          <a:p>
            <a:r>
              <a:rPr lang="en-US" altLang="en-US"/>
              <a:t>Scope: defines how long a attribute is available in its scope</a:t>
            </a:r>
          </a:p>
          <a:p>
            <a:r>
              <a:rPr lang="en-US" altLang="en-US"/>
              <a:t>Request scope có thể coi là local variable, session scope có thể coi là instance variable, còn context scope có thể coi là class variable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Phần Filter đọc thêm ở nhà</a:t>
            </a:r>
          </a:p>
        </p:txBody>
      </p:sp>
      <p:sp>
        <p:nvSpPr>
          <p:cNvPr id="61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59A68D9-4ABD-4861-B681-35DECF7DC98A}" type="slidenum">
              <a:rPr lang="en-US" altLang="en-US">
                <a:latin typeface="Arial" panose="020B0604020202020204" pitchFamily="34" charset="0"/>
              </a:rPr>
              <a:pPr algn="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633625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Có thể nói là biến dùng chung trong 1 số đối tượng component của 1 scope nhất định dùng để trao đổi lẫn nhau</a:t>
            </a:r>
          </a:p>
          <a:p>
            <a:r>
              <a:rPr lang="en-US" altLang="en-US"/>
              <a:t>Hang on: là attach, be persistent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Khi setAttribute với giá trị null đồng nghĩa là dùng removeAttribute</a:t>
            </a:r>
          </a:p>
          <a:p>
            <a:r>
              <a:rPr lang="en-US" altLang="en-US"/>
              <a:t>Khi attribute ko có, giá trị trả về là null</a:t>
            </a:r>
          </a:p>
          <a:p>
            <a:r>
              <a:rPr lang="en-US" altLang="en-US"/>
              <a:t>Kiểu truyền set phải là kiểu Object hay Wrappers</a:t>
            </a:r>
          </a:p>
          <a:p>
            <a:r>
              <a:rPr lang="en-US" altLang="en-US"/>
              <a:t>Đối với session ko tồn tại thì giá trị ném là IllegalStateException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Dilemma: phức tạp</a:t>
            </a:r>
          </a:p>
          <a:p>
            <a:r>
              <a:rPr lang="en-US" altLang="en-US"/>
              <a:t>Trong request: khi có yêu cầu web container cung cấp instance trong pool cho mỗi request và có response trả về</a:t>
            </a:r>
          </a:p>
          <a:p>
            <a:r>
              <a:rPr lang="en-US" altLang="en-US"/>
              <a:t>Để giải quyết vần đề của biến toàn cục: chúng ta khai báo nó để truyền qua servlet init để thuộc tính chỉ có thể lấy từ đầu và chỉ đọc</a:t>
            </a:r>
          </a:p>
          <a:p>
            <a:r>
              <a:rPr lang="en-US" altLang="en-US"/>
              <a:t>Ngoài ra  có thể dùng cơ chế đồng bộ của thread để đồng bộ nó.</a:t>
            </a:r>
          </a:p>
          <a:p>
            <a:r>
              <a:rPr lang="en-US" altLang="en-US"/>
              <a:t>Session scope có thể ko safe vì có một số kỹ thuật hacking chặn bắt session của người dùng và thông qua session để modified bởi vì chỉ cần có được số sessionID và cách thức truyền dữ liệu là có thể thao tác được</a:t>
            </a:r>
          </a:p>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Khi nào là ServletContext thì mới gắn dấu  “/” vì context sử dụng chung cho ứng nên cần phải xác định root context của đối tượng</a:t>
            </a:r>
          </a:p>
          <a:p>
            <a:r>
              <a:rPr lang="en-US" altLang="en-US" sz="800" b="1">
                <a:latin typeface="Times New Roman" panose="02020603050405020304" pitchFamily="18" charset="0"/>
                <a:cs typeface="Times New Roman" panose="02020603050405020304" pitchFamily="18" charset="0"/>
              </a:rPr>
              <a:t>getNameDispatcher: dùng dạng này trở nên linh động vì nó ko cần xác định đường dẫn vì mọi cái được mapping qua XML</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Phân biệt sự khác nhau giữa Request dispatcher với sendRedirect</a:t>
            </a:r>
          </a:p>
          <a:p>
            <a:r>
              <a:rPr lang="en-US" altLang="en-US"/>
              <a:t>Nếu forward bị sai thì lỗi IllegalStateException sẽ được ném ra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Phần Filter đọc thêm ở nhà</a:t>
            </a: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8CB557-EF59-41AE-BF3A-21B80DA6B611}"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Revive: hồi sinh</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427707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85276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Ubiquity: có mặt khắp mọi nơi, phổ dụng</a:t>
            </a:r>
          </a:p>
          <a:p>
            <a:r>
              <a:rPr lang="en-US" altLang="en-US"/>
              <a:t>Reliant on: dựa vào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Crucial: chủ yếu</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BDDC96A-0F86-4B4B-8B2A-45179C3987A7}" type="datetime1">
              <a:rPr lang="en-US"/>
              <a:pPr>
                <a:defRPr/>
              </a:pPr>
              <a:t>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37F9F1C4-735D-4D3D-BFD9-DBF5280C6AEE}" type="slidenum">
              <a:rPr lang="en-US" altLang="en-US"/>
              <a:pPr>
                <a:defRPr/>
              </a:pPr>
              <a:t>‹#›</a:t>
            </a:fld>
            <a:r>
              <a:rPr lang="en-US" altLang="en-US"/>
              <a:t>/40</a:t>
            </a:r>
          </a:p>
        </p:txBody>
      </p:sp>
    </p:spTree>
    <p:extLst>
      <p:ext uri="{BB962C8B-B14F-4D97-AF65-F5344CB8AC3E}">
        <p14:creationId xmlns:p14="http://schemas.microsoft.com/office/powerpoint/2010/main" val="160781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E91B9C1-0AE2-4E9B-811F-CD652AC2B79B}" type="datetime1">
              <a:rPr lang="en-US"/>
              <a:pPr>
                <a:defRPr/>
              </a:pPr>
              <a:t>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E5D83B57-CA6C-4263-A56D-F7AF8533B748}" type="slidenum">
              <a:rPr lang="en-US" altLang="en-US"/>
              <a:pPr>
                <a:defRPr/>
              </a:pPr>
              <a:t>‹#›</a:t>
            </a:fld>
            <a:r>
              <a:rPr lang="en-US" altLang="en-US"/>
              <a:t>/40</a:t>
            </a:r>
          </a:p>
        </p:txBody>
      </p:sp>
    </p:spTree>
    <p:extLst>
      <p:ext uri="{BB962C8B-B14F-4D97-AF65-F5344CB8AC3E}">
        <p14:creationId xmlns:p14="http://schemas.microsoft.com/office/powerpoint/2010/main" val="339534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5836173-BA43-4BF1-8B55-25648AA2937B}" type="datetime1">
              <a:rPr lang="en-US"/>
              <a:pPr>
                <a:defRPr/>
              </a:pPr>
              <a:t>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18429691-DF7D-48DB-930C-96816EF9808A}" type="slidenum">
              <a:rPr lang="en-US" altLang="en-US"/>
              <a:pPr>
                <a:defRPr/>
              </a:pPr>
              <a:t>‹#›</a:t>
            </a:fld>
            <a:r>
              <a:rPr lang="en-US" altLang="en-US"/>
              <a:t>/40</a:t>
            </a:r>
          </a:p>
        </p:txBody>
      </p:sp>
    </p:spTree>
    <p:extLst>
      <p:ext uri="{BB962C8B-B14F-4D97-AF65-F5344CB8AC3E}">
        <p14:creationId xmlns:p14="http://schemas.microsoft.com/office/powerpoint/2010/main" val="36794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1A37119C-13A5-452E-8EA3-97A13509D84D}" type="datetime1">
              <a:rPr lang="en-US"/>
              <a:pPr>
                <a:defRPr/>
              </a:pPr>
              <a:t>2/4/2023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pPr>
              <a:defRPr/>
            </a:pPr>
            <a:fld id="{51CD07FE-8287-414A-9C1B-989F68267E55}" type="slidenum">
              <a:rPr lang="en-US" altLang="en-US"/>
              <a:pPr>
                <a:defRPr/>
              </a:pPr>
              <a:t>‹#›</a:t>
            </a:fld>
            <a:r>
              <a:rPr lang="en-US" altLang="en-US"/>
              <a:t>/40</a:t>
            </a:r>
          </a:p>
        </p:txBody>
      </p:sp>
    </p:spTree>
    <p:extLst>
      <p:ext uri="{BB962C8B-B14F-4D97-AF65-F5344CB8AC3E}">
        <p14:creationId xmlns:p14="http://schemas.microsoft.com/office/powerpoint/2010/main" val="2582262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F95301F-DBBF-43B7-96C4-271B162D3FD9}" type="datetime1">
              <a:rPr lang="en-US"/>
              <a:pPr>
                <a:defRPr/>
              </a:pPr>
              <a:t>2/4/2023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pPr>
              <a:defRPr/>
            </a:pPr>
            <a:fld id="{1FD4A97D-02DD-4691-A335-88E1DF446782}" type="slidenum">
              <a:rPr lang="en-US" altLang="en-US"/>
              <a:pPr>
                <a:defRPr/>
              </a:pPr>
              <a:t>‹#›</a:t>
            </a:fld>
            <a:r>
              <a:rPr lang="en-US" altLang="en-US"/>
              <a:t>/40</a:t>
            </a:r>
          </a:p>
        </p:txBody>
      </p:sp>
    </p:spTree>
    <p:extLst>
      <p:ext uri="{BB962C8B-B14F-4D97-AF65-F5344CB8AC3E}">
        <p14:creationId xmlns:p14="http://schemas.microsoft.com/office/powerpoint/2010/main" val="213678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BBEE6C-4D08-4137-9102-F774231D5D79}" type="datetime1">
              <a:rPr lang="en-US"/>
              <a:pPr>
                <a:defRPr/>
              </a:pPr>
              <a:t>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70A5E721-D8DA-4530-8F6D-9211B5B65FA5}" type="slidenum">
              <a:rPr lang="en-US" altLang="en-US"/>
              <a:pPr>
                <a:defRPr/>
              </a:pPr>
              <a:t>‹#›</a:t>
            </a:fld>
            <a:r>
              <a:rPr lang="en-US" altLang="en-US"/>
              <a:t>/40</a:t>
            </a:r>
          </a:p>
        </p:txBody>
      </p:sp>
    </p:spTree>
    <p:extLst>
      <p:ext uri="{BB962C8B-B14F-4D97-AF65-F5344CB8AC3E}">
        <p14:creationId xmlns:p14="http://schemas.microsoft.com/office/powerpoint/2010/main" val="175954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0346966-3E77-49D2-B030-63215C89EB57}" type="datetime1">
              <a:rPr lang="en-US"/>
              <a:pPr>
                <a:defRPr/>
              </a:pPr>
              <a:t>2/4/2023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pPr>
              <a:defRPr/>
            </a:pPr>
            <a:fld id="{AC670135-FEFA-4300-9D40-A598E6CC6F64}" type="slidenum">
              <a:rPr lang="en-US" altLang="en-US"/>
              <a:pPr>
                <a:defRPr/>
              </a:pPr>
              <a:t>‹#›</a:t>
            </a:fld>
            <a:r>
              <a:rPr lang="en-US" altLang="en-US"/>
              <a:t>/40</a:t>
            </a:r>
          </a:p>
        </p:txBody>
      </p:sp>
    </p:spTree>
    <p:extLst>
      <p:ext uri="{BB962C8B-B14F-4D97-AF65-F5344CB8AC3E}">
        <p14:creationId xmlns:p14="http://schemas.microsoft.com/office/powerpoint/2010/main" val="198208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B8CDF35-1AF3-4FDE-8F35-EE4249E17784}" type="datetime1">
              <a:rPr lang="en-US"/>
              <a:pPr>
                <a:defRPr/>
              </a:pPr>
              <a:t>2/4/2023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pPr>
              <a:defRPr/>
            </a:pPr>
            <a:fld id="{64B33246-34BD-4D3E-A4FB-5EECE16D3C7B}" type="slidenum">
              <a:rPr lang="en-US" altLang="en-US"/>
              <a:pPr>
                <a:defRPr/>
              </a:pPr>
              <a:t>‹#›</a:t>
            </a:fld>
            <a:r>
              <a:rPr lang="en-US" altLang="en-US"/>
              <a:t>/40</a:t>
            </a:r>
          </a:p>
        </p:txBody>
      </p:sp>
    </p:spTree>
    <p:extLst>
      <p:ext uri="{BB962C8B-B14F-4D97-AF65-F5344CB8AC3E}">
        <p14:creationId xmlns:p14="http://schemas.microsoft.com/office/powerpoint/2010/main" val="135832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6D28E9-6B80-47AC-85F7-A5C474D00496}" type="datetime1">
              <a:rPr lang="en-US"/>
              <a:pPr>
                <a:defRPr/>
              </a:pPr>
              <a:t>2/4/2023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pPr>
              <a:defRPr/>
            </a:pPr>
            <a:fld id="{39F5F84E-783A-41C4-8261-7FE214FF7D76}" type="slidenum">
              <a:rPr lang="en-US" altLang="en-US"/>
              <a:pPr>
                <a:defRPr/>
              </a:pPr>
              <a:t>‹#›</a:t>
            </a:fld>
            <a:r>
              <a:rPr lang="en-US" altLang="en-US"/>
              <a:t>/40</a:t>
            </a:r>
          </a:p>
        </p:txBody>
      </p:sp>
    </p:spTree>
    <p:extLst>
      <p:ext uri="{BB962C8B-B14F-4D97-AF65-F5344CB8AC3E}">
        <p14:creationId xmlns:p14="http://schemas.microsoft.com/office/powerpoint/2010/main" val="348445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221EABF-7251-4559-9EC9-A326EC7BAE4D}" type="datetime1">
              <a:rPr lang="en-US"/>
              <a:pPr>
                <a:defRPr/>
              </a:pPr>
              <a:t>2/4/2023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pPr>
              <a:defRPr/>
            </a:pPr>
            <a:fld id="{E1AF348F-3741-446A-B531-318CFF6AD7AA}" type="slidenum">
              <a:rPr lang="en-US" altLang="en-US"/>
              <a:pPr>
                <a:defRPr/>
              </a:pPr>
              <a:t>‹#›</a:t>
            </a:fld>
            <a:r>
              <a:rPr lang="en-US" altLang="en-US"/>
              <a:t>/40</a:t>
            </a:r>
          </a:p>
        </p:txBody>
      </p:sp>
    </p:spTree>
    <p:extLst>
      <p:ext uri="{BB962C8B-B14F-4D97-AF65-F5344CB8AC3E}">
        <p14:creationId xmlns:p14="http://schemas.microsoft.com/office/powerpoint/2010/main" val="2750705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1A8EA7-A14B-4705-BDE2-9F43B74DED39}" type="datetime1">
              <a:rPr lang="en-US"/>
              <a:pPr>
                <a:defRPr/>
              </a:pPr>
              <a:t>2/4/2023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pPr>
              <a:defRPr/>
            </a:pPr>
            <a:fld id="{A4CCDFDC-2043-4B69-890A-B4E26619636E}" type="slidenum">
              <a:rPr lang="en-US" altLang="en-US"/>
              <a:pPr>
                <a:defRPr/>
              </a:pPr>
              <a:t>‹#›</a:t>
            </a:fld>
            <a:r>
              <a:rPr lang="en-US" altLang="en-US"/>
              <a:t>/40</a:t>
            </a:r>
          </a:p>
        </p:txBody>
      </p:sp>
    </p:spTree>
    <p:extLst>
      <p:ext uri="{BB962C8B-B14F-4D97-AF65-F5344CB8AC3E}">
        <p14:creationId xmlns:p14="http://schemas.microsoft.com/office/powerpoint/2010/main" val="92728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2D83EE2-9B88-42D7-9606-0F9F819548BF}" type="datetime1">
              <a:rPr lang="en-US"/>
              <a:pPr>
                <a:defRPr/>
              </a:pPr>
              <a:t>2/4/2023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pPr>
              <a:defRPr/>
            </a:pPr>
            <a:fld id="{2DD1A91C-45B4-4A36-8176-4CD1A2134E91}" type="slidenum">
              <a:rPr lang="en-US" altLang="en-US"/>
              <a:pPr>
                <a:defRPr/>
              </a:pPr>
              <a:t>‹#›</a:t>
            </a:fld>
            <a:r>
              <a:rPr lang="en-US" altLang="en-US"/>
              <a:t>/40</a:t>
            </a:r>
          </a:p>
        </p:txBody>
      </p:sp>
    </p:spTree>
    <p:extLst>
      <p:ext uri="{BB962C8B-B14F-4D97-AF65-F5344CB8AC3E}">
        <p14:creationId xmlns:p14="http://schemas.microsoft.com/office/powerpoint/2010/main" val="70865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D55E5F-2A27-4984-B4EC-889DEC033C67}" type="datetime1">
              <a:rPr lang="en-US"/>
              <a:pPr>
                <a:defRPr/>
              </a:pPr>
              <a:t>2/4/2023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pPr>
              <a:defRPr/>
            </a:pPr>
            <a:fld id="{1D58514F-AF9C-48D0-833C-F8EB4309F100}" type="slidenum">
              <a:rPr lang="en-US" altLang="en-US"/>
              <a:pPr>
                <a:defRPr/>
              </a:pPr>
              <a:t>‹#›</a:t>
            </a:fld>
            <a:r>
              <a:rPr lang="en-US" altLang="en-US"/>
              <a:t>/40</a:t>
            </a:r>
          </a:p>
        </p:txBody>
      </p:sp>
    </p:spTree>
    <p:extLst>
      <p:ext uri="{BB962C8B-B14F-4D97-AF65-F5344CB8AC3E}">
        <p14:creationId xmlns:p14="http://schemas.microsoft.com/office/powerpoint/2010/main" val="161643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charset="0"/>
              </a:defRPr>
            </a:lvl1pPr>
          </a:lstStyle>
          <a:p>
            <a:pPr>
              <a:defRPr/>
            </a:pPr>
            <a:fld id="{55A29240-1ED5-4A84-BC32-00266BC029A6}" type="datetime1">
              <a:rPr lang="en-US"/>
              <a:pPr>
                <a:defRPr/>
              </a:pPr>
              <a:t>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D30AE1F1-ABBA-4BBC-9B85-1A6C4E895BF3}" type="slidenum">
              <a:rPr lang="en-US" altLang="en-US"/>
              <a:pPr>
                <a:defRPr/>
              </a:pPr>
              <a:t>‹#›</a:t>
            </a:fld>
            <a:r>
              <a:rPr lang="en-US" altLang="en-US"/>
              <a:t>/40</a:t>
            </a:r>
          </a:p>
        </p:txBody>
      </p:sp>
      <p:pic>
        <p:nvPicPr>
          <p:cNvPr id="1031"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Web Applications &amp; Web Containers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Web Applications</a:t>
            </a: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The Web Container Model</a:t>
            </a:r>
            <a:br>
              <a:rPr lang="en-US" altLang="en-US" sz="4000" b="1">
                <a:solidFill>
                  <a:srgbClr val="FF3300"/>
                </a:solidFill>
                <a:latin typeface="Times New Roman" panose="02020603050405020304" pitchFamily="18" charset="0"/>
                <a:cs typeface="Times New Roman" panose="02020603050405020304" pitchFamily="18" charset="0"/>
              </a:rPr>
            </a:br>
            <a:br>
              <a:rPr lang="en-US" altLang="en-US" sz="4000" b="1">
                <a:solidFill>
                  <a:srgbClr val="FF3300"/>
                </a:solidFill>
                <a:latin typeface="Times New Roman" panose="02020603050405020304" pitchFamily="18" charset="0"/>
                <a:cs typeface="Times New Roman" panose="02020603050405020304" pitchFamily="18" charset="0"/>
              </a:rPr>
            </a:br>
            <a:r>
              <a:rPr lang="en-US" sz="4000" b="1" i="1">
                <a:solidFill>
                  <a:srgbClr val="0070C0"/>
                </a:solidFill>
                <a:latin typeface="Times New Roman" panose="02020603050405020304" pitchFamily="18" charset="0"/>
                <a:cs typeface="Times New Roman" panose="02020603050405020304" pitchFamily="18" charset="0"/>
              </a:rPr>
              <a:t>#Servlet #Tomcat #Deploy</a:t>
            </a:r>
            <a:br>
              <a:rPr lang="en-US" sz="4000" b="1" i="1">
                <a:solidFill>
                  <a:srgbClr val="0070C0"/>
                </a:solidFill>
                <a:latin typeface="Times New Roman" panose="02020603050405020304" pitchFamily="18" charset="0"/>
                <a:cs typeface="Times New Roman" panose="02020603050405020304" pitchFamily="18" charset="0"/>
              </a:rPr>
            </a:br>
            <a:r>
              <a:rPr lang="en-US" sz="4000" b="1" i="1">
                <a:solidFill>
                  <a:srgbClr val="0070C0"/>
                </a:solidFill>
                <a:latin typeface="Times New Roman" panose="02020603050405020304" pitchFamily="18" charset="0"/>
                <a:cs typeface="Times New Roman" panose="02020603050405020304" pitchFamily="18" charset="0"/>
              </a:rPr>
              <a:t>#Dispatcher #Scope #Video </a:t>
            </a:r>
            <a:endParaRPr lang="en-US" altLang="en-US" sz="4000" b="1" i="1">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E0AB9A-CAC9-4139-906D-3394F309B6EC}"/>
              </a:ext>
            </a:extLst>
          </p:cNvPr>
          <p:cNvSpPr txBox="1"/>
          <p:nvPr/>
        </p:nvSpPr>
        <p:spPr>
          <a:xfrm>
            <a:off x="6267370" y="6032106"/>
            <a:ext cx="2395464" cy="400110"/>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b="1"/>
              <a:t>Kiều Trọng Khánh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1504950" y="0"/>
            <a:ext cx="7639050" cy="1077913"/>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Web Applications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File and Directory Structure</a:t>
            </a:r>
          </a:p>
        </p:txBody>
      </p:sp>
      <p:sp>
        <p:nvSpPr>
          <p:cNvPr id="17411" name="Rectangle 3"/>
          <p:cNvSpPr>
            <a:spLocks noGrp="1"/>
          </p:cNvSpPr>
          <p:nvPr>
            <p:ph type="body" idx="4294967295"/>
          </p:nvPr>
        </p:nvSpPr>
        <p:spPr>
          <a:xfrm>
            <a:off x="280988" y="977900"/>
            <a:ext cx="8863012" cy="5522913"/>
          </a:xfrm>
        </p:spPr>
        <p:txBody>
          <a:bodyPr/>
          <a:lstStyle/>
          <a:p>
            <a:pPr algn="just"/>
            <a:r>
              <a:rPr lang="en-US" altLang="en-US" sz="2800">
                <a:latin typeface="Times New Roman" panose="02020603050405020304" pitchFamily="18" charset="0"/>
                <a:cs typeface="Times New Roman" panose="02020603050405020304" pitchFamily="18" charset="0"/>
              </a:rPr>
              <a:t>A Place for Everything and Everything in Its Place.</a:t>
            </a:r>
          </a:p>
          <a:p>
            <a:pPr lvl="1" algn="just"/>
            <a:r>
              <a:rPr lang="en-US" altLang="en-US" sz="2400">
                <a:latin typeface="Times New Roman" panose="02020603050405020304" pitchFamily="18" charset="0"/>
                <a:cs typeface="Times New Roman" panose="02020603050405020304" pitchFamily="18" charset="0"/>
              </a:rPr>
              <a:t>On Tomcat Server, it locates at </a:t>
            </a:r>
            <a:r>
              <a:rPr lang="en-US" altLang="en-US" sz="2400" b="1">
                <a:solidFill>
                  <a:srgbClr val="FF3300"/>
                </a:solidFill>
                <a:latin typeface="Times New Roman" panose="02020603050405020304" pitchFamily="18" charset="0"/>
                <a:cs typeface="Times New Roman" panose="02020603050405020304" pitchFamily="18" charset="0"/>
              </a:rPr>
              <a:t>CATALINA_HOME/webapps</a:t>
            </a:r>
          </a:p>
          <a:p>
            <a:pPr lvl="1" algn="just"/>
            <a:r>
              <a:rPr lang="en-US" altLang="en-US" sz="2400" b="1">
                <a:latin typeface="Times New Roman" panose="02020603050405020304" pitchFamily="18" charset="0"/>
                <a:cs typeface="Times New Roman" panose="02020603050405020304" pitchFamily="18" charset="0"/>
              </a:rPr>
              <a:t>Execute</a:t>
            </a:r>
            <a:r>
              <a:rPr lang="en-US" altLang="en-US" sz="2400">
                <a:latin typeface="Times New Roman" panose="02020603050405020304" pitchFamily="18" charset="0"/>
                <a:cs typeface="Times New Roman" panose="02020603050405020304" pitchFamily="18" charset="0"/>
              </a:rPr>
              <a:t>: </a:t>
            </a:r>
            <a:r>
              <a:rPr lang="en-US" altLang="en-US" sz="2400">
                <a:solidFill>
                  <a:srgbClr val="FF3300"/>
                </a:solidFill>
                <a:latin typeface="Times New Roman" panose="02020603050405020304" pitchFamily="18" charset="0"/>
                <a:cs typeface="Times New Roman" panose="02020603050405020304" pitchFamily="18" charset="0"/>
              </a:rPr>
              <a:t>http://host:port/webappcontext/resourceIneed</a:t>
            </a:r>
          </a:p>
          <a:p>
            <a:pPr algn="just"/>
            <a:r>
              <a:rPr lang="en-US" altLang="en-US" sz="2800">
                <a:latin typeface="Times New Roman" panose="02020603050405020304" pitchFamily="18" charset="0"/>
                <a:cs typeface="Times New Roman" panose="02020603050405020304" pitchFamily="18" charset="0"/>
              </a:rPr>
              <a:t>Construct the file and directory structure of a Web </a:t>
            </a:r>
            <a:r>
              <a:rPr lang="en-US" altLang="en-US" sz="2800" b="1">
                <a:latin typeface="Times New Roman" panose="02020603050405020304" pitchFamily="18" charset="0"/>
                <a:cs typeface="Times New Roman" panose="02020603050405020304" pitchFamily="18" charset="0"/>
              </a:rPr>
              <a:t>Application</a:t>
            </a:r>
            <a:r>
              <a:rPr lang="en-US" altLang="en-US" sz="2800">
                <a:latin typeface="Times New Roman" panose="02020603050405020304" pitchFamily="18" charset="0"/>
                <a:cs typeface="Times New Roman" panose="02020603050405020304" pitchFamily="18" charset="0"/>
              </a:rPr>
              <a:t> that may </a:t>
            </a:r>
            <a:r>
              <a:rPr lang="en-US" altLang="en-US" sz="2800" b="1">
                <a:latin typeface="Times New Roman" panose="02020603050405020304" pitchFamily="18" charset="0"/>
                <a:cs typeface="Times New Roman" panose="02020603050405020304" pitchFamily="18" charset="0"/>
              </a:rPr>
              <a:t>contain</a:t>
            </a:r>
            <a:r>
              <a:rPr lang="en-US" altLang="en-US" sz="2800">
                <a:latin typeface="Times New Roman" panose="02020603050405020304" pitchFamily="18" charset="0"/>
                <a:cs typeface="Times New Roman" panose="02020603050405020304" pitchFamily="18" charset="0"/>
              </a:rPr>
              <a:t>:</a:t>
            </a:r>
          </a:p>
          <a:p>
            <a:pPr lvl="1" algn="just"/>
            <a:r>
              <a:rPr lang="en-US" altLang="en-US" sz="2400">
                <a:latin typeface="Times New Roman" panose="02020603050405020304" pitchFamily="18" charset="0"/>
                <a:cs typeface="Times New Roman" panose="02020603050405020304" pitchFamily="18" charset="0"/>
              </a:rPr>
              <a:t>Static content, </a:t>
            </a:r>
          </a:p>
          <a:p>
            <a:pPr lvl="1" algn="just"/>
            <a:r>
              <a:rPr lang="en-US" altLang="en-US" sz="2400">
                <a:latin typeface="Times New Roman" panose="02020603050405020304" pitchFamily="18" charset="0"/>
                <a:cs typeface="Times New Roman" panose="02020603050405020304" pitchFamily="18" charset="0"/>
              </a:rPr>
              <a:t>JSP pages, </a:t>
            </a:r>
          </a:p>
          <a:p>
            <a:pPr lvl="1" algn="just"/>
            <a:r>
              <a:rPr lang="en-US" altLang="en-US" sz="2400">
                <a:latin typeface="Times New Roman" panose="02020603050405020304" pitchFamily="18" charset="0"/>
                <a:cs typeface="Times New Roman" panose="02020603050405020304" pitchFamily="18" charset="0"/>
              </a:rPr>
              <a:t>Servlet classes, </a:t>
            </a:r>
          </a:p>
          <a:p>
            <a:pPr lvl="1" algn="just"/>
            <a:r>
              <a:rPr lang="en-US" altLang="en-US" sz="2400">
                <a:latin typeface="Times New Roman" panose="02020603050405020304" pitchFamily="18" charset="0"/>
                <a:cs typeface="Times New Roman" panose="02020603050405020304" pitchFamily="18" charset="0"/>
              </a:rPr>
              <a:t>The deployment descriptor, </a:t>
            </a:r>
          </a:p>
          <a:p>
            <a:pPr lvl="1" algn="just"/>
            <a:r>
              <a:rPr lang="en-US" altLang="en-US" sz="2400">
                <a:latin typeface="Times New Roman" panose="02020603050405020304" pitchFamily="18" charset="0"/>
                <a:cs typeface="Times New Roman" panose="02020603050405020304" pitchFamily="18" charset="0"/>
              </a:rPr>
              <a:t>Tag libraries, </a:t>
            </a:r>
          </a:p>
          <a:p>
            <a:pPr lvl="1" algn="just"/>
            <a:r>
              <a:rPr lang="en-US" altLang="en-US" sz="2400">
                <a:latin typeface="Times New Roman" panose="02020603050405020304" pitchFamily="18" charset="0"/>
                <a:cs typeface="Times New Roman" panose="02020603050405020304" pitchFamily="18" charset="0"/>
              </a:rPr>
              <a:t>JAR files and Java class files; </a:t>
            </a:r>
          </a:p>
          <a:p>
            <a:pPr lvl="1" algn="just"/>
            <a:r>
              <a:rPr lang="en-US" altLang="en-US" sz="2400">
                <a:latin typeface="Times New Roman" panose="02020603050405020304" pitchFamily="18" charset="0"/>
                <a:cs typeface="Times New Roman" panose="02020603050405020304" pitchFamily="18" charset="0"/>
              </a:rPr>
              <a:t>and describe how to protect resource file from HTTP access.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2" descr="Image005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3" y="1343025"/>
            <a:ext cx="51466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p:cNvSpPr>
            <a:spLocks noGrp="1"/>
          </p:cNvSpPr>
          <p:nvPr>
            <p:ph type="title" idx="4294967295"/>
          </p:nvPr>
        </p:nvSpPr>
        <p:spPr>
          <a:xfrm>
            <a:off x="914400" y="0"/>
            <a:ext cx="8229600" cy="107950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Web Applications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Deploy Mechanism</a:t>
            </a:r>
          </a:p>
        </p:txBody>
      </p:sp>
      <p:sp>
        <p:nvSpPr>
          <p:cNvPr id="5" name="Right Arrow 4"/>
          <p:cNvSpPr/>
          <p:nvPr/>
        </p:nvSpPr>
        <p:spPr>
          <a:xfrm>
            <a:off x="2454275" y="3327400"/>
            <a:ext cx="984250" cy="492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461" name="File"/>
          <p:cNvSpPr>
            <a:spLocks noEditPoints="1" noChangeArrowheads="1"/>
          </p:cNvSpPr>
          <p:nvPr/>
        </p:nvSpPr>
        <p:spPr bwMode="auto">
          <a:xfrm>
            <a:off x="0" y="2686050"/>
            <a:ext cx="2135188" cy="1646238"/>
          </a:xfrm>
          <a:custGeom>
            <a:avLst/>
            <a:gdLst>
              <a:gd name="T0" fmla="*/ 107301648 w 21600"/>
              <a:gd name="T1" fmla="*/ 18820147 h 21600"/>
              <a:gd name="T2" fmla="*/ 0 w 21600"/>
              <a:gd name="T3" fmla="*/ 62733748 h 21600"/>
              <a:gd name="T4" fmla="*/ 105533001 w 21600"/>
              <a:gd name="T5" fmla="*/ 125467419 h 21600"/>
              <a:gd name="T6" fmla="*/ 211065904 w 21600"/>
              <a:gd name="T7" fmla="*/ 62733748 h 21600"/>
              <a:gd name="T8" fmla="*/ 0 w 21600"/>
              <a:gd name="T9" fmla="*/ 125467419 h 21600"/>
              <a:gd name="T10" fmla="*/ 211065904 w 21600"/>
              <a:gd name="T11" fmla="*/ 125467419 h 21600"/>
              <a:gd name="T12" fmla="*/ 0 60000 65536"/>
              <a:gd name="T13" fmla="*/ 0 60000 65536"/>
              <a:gd name="T14" fmla="*/ 0 60000 65536"/>
              <a:gd name="T15" fmla="*/ 0 60000 65536"/>
              <a:gd name="T16" fmla="*/ 0 60000 65536"/>
              <a:gd name="T17" fmla="*/ 0 60000 65536"/>
              <a:gd name="T18" fmla="*/ 1086 w 21600"/>
              <a:gd name="T19" fmla="*/ 4628 h 21600"/>
              <a:gd name="T20" fmla="*/ 20635 w 21600"/>
              <a:gd name="T21" fmla="*/ 2028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lnTo>
                  <a:pt x="19790" y="3240"/>
                </a:ln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*.war</a:t>
            </a:r>
          </a:p>
        </p:txBody>
      </p:sp>
      <p:sp>
        <p:nvSpPr>
          <p:cNvPr id="7" name="Rectangle 6"/>
          <p:cNvSpPr/>
          <p:nvPr/>
        </p:nvSpPr>
        <p:spPr>
          <a:xfrm>
            <a:off x="3794125" y="1343025"/>
            <a:ext cx="5157788" cy="4854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extBox 1"/>
          <p:cNvSpPr txBox="1">
            <a:spLocks noChangeArrowheads="1"/>
          </p:cNvSpPr>
          <p:nvPr/>
        </p:nvSpPr>
        <p:spPr bwMode="auto">
          <a:xfrm>
            <a:off x="2306638" y="4022725"/>
            <a:ext cx="1487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latin typeface="Times New Roman" panose="02020603050405020304" pitchFamily="18" charset="0"/>
                <a:cs typeface="Times New Roman" panose="02020603050405020304" pitchFamily="18" charset="0"/>
              </a:rPr>
              <a:t>3. Extract to</a:t>
            </a:r>
          </a:p>
        </p:txBody>
      </p:sp>
      <p:sp>
        <p:nvSpPr>
          <p:cNvPr id="3" name="Rounded Rectangle 2"/>
          <p:cNvSpPr/>
          <p:nvPr/>
        </p:nvSpPr>
        <p:spPr>
          <a:xfrm>
            <a:off x="5416550" y="1343025"/>
            <a:ext cx="2855913" cy="72548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0000"/>
                </a:solidFill>
                <a:latin typeface="Times New Roman" panose="02020603050405020304" pitchFamily="18" charset="0"/>
                <a:cs typeface="Times New Roman" panose="02020603050405020304" pitchFamily="18" charset="0"/>
              </a:rPr>
              <a:t>Context Path</a:t>
            </a:r>
          </a:p>
        </p:txBody>
      </p:sp>
      <p:cxnSp>
        <p:nvCxnSpPr>
          <p:cNvPr id="6" name="Curved Connector 5"/>
          <p:cNvCxnSpPr>
            <a:endCxn id="3" idx="1"/>
          </p:cNvCxnSpPr>
          <p:nvPr/>
        </p:nvCxnSpPr>
        <p:spPr>
          <a:xfrm flipV="1">
            <a:off x="2454275" y="1704975"/>
            <a:ext cx="2962275" cy="1489075"/>
          </a:xfrm>
          <a:prstGeom prst="curvedConnector3">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2759075" y="2182813"/>
            <a:ext cx="1176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latin typeface="Times New Roman" panose="02020603050405020304" pitchFamily="18" charset="0"/>
                <a:cs typeface="Times New Roman" panose="02020603050405020304" pitchFamily="18" charset="0"/>
              </a:rPr>
              <a:t>2. Create Directory</a:t>
            </a:r>
          </a:p>
        </p:txBody>
      </p:sp>
      <p:sp>
        <p:nvSpPr>
          <p:cNvPr id="13" name="TextBox 12"/>
          <p:cNvSpPr txBox="1">
            <a:spLocks noChangeArrowheads="1"/>
          </p:cNvSpPr>
          <p:nvPr/>
        </p:nvSpPr>
        <p:spPr bwMode="auto">
          <a:xfrm>
            <a:off x="582613" y="4529138"/>
            <a:ext cx="11763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latin typeface="Times New Roman" panose="02020603050405020304" pitchFamily="18" charset="0"/>
                <a:cs typeface="Times New Roman" panose="02020603050405020304" pitchFamily="18" charset="0"/>
              </a:rPr>
              <a:t>1. Unzip/ Un-jar</a:t>
            </a:r>
          </a:p>
        </p:txBody>
      </p:sp>
      <p:cxnSp>
        <p:nvCxnSpPr>
          <p:cNvPr id="9" name="Straight Arrow Connector 8"/>
          <p:cNvCxnSpPr/>
          <p:nvPr/>
        </p:nvCxnSpPr>
        <p:spPr>
          <a:xfrm flipV="1">
            <a:off x="3794125" y="4852988"/>
            <a:ext cx="384175" cy="116840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2735263" y="5422900"/>
            <a:ext cx="1200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latin typeface="Times New Roman" panose="02020603050405020304" pitchFamily="18" charset="0"/>
                <a:cs typeface="Times New Roman" panose="02020603050405020304" pitchFamily="18" charset="0"/>
              </a:rPr>
              <a:t>4. Locate DD</a:t>
            </a:r>
          </a:p>
        </p:txBody>
      </p:sp>
      <p:sp>
        <p:nvSpPr>
          <p:cNvPr id="18" name="TextBox 17"/>
          <p:cNvSpPr txBox="1">
            <a:spLocks noChangeArrowheads="1"/>
          </p:cNvSpPr>
          <p:nvPr/>
        </p:nvSpPr>
        <p:spPr bwMode="auto">
          <a:xfrm>
            <a:off x="3971925" y="5314950"/>
            <a:ext cx="14446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latin typeface="Times New Roman" panose="02020603050405020304" pitchFamily="18" charset="0"/>
                <a:cs typeface="Times New Roman" panose="02020603050405020304" pitchFamily="18" charset="0"/>
              </a:rPr>
              <a:t>5. Parse &amp; Process to look up servlet declaration</a:t>
            </a:r>
          </a:p>
        </p:txBody>
      </p:sp>
      <p:cxnSp>
        <p:nvCxnSpPr>
          <p:cNvPr id="14" name="Curved Connector 13"/>
          <p:cNvCxnSpPr/>
          <p:nvPr/>
        </p:nvCxnSpPr>
        <p:spPr>
          <a:xfrm flipV="1">
            <a:off x="5143500" y="5022850"/>
            <a:ext cx="2271713" cy="1412875"/>
          </a:xfrm>
          <a:prstGeom prst="curvedConnector3">
            <a:avLst>
              <a:gd name="adj1" fmla="val 105728"/>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6719888" y="6149975"/>
            <a:ext cx="22209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latin typeface="Times New Roman" panose="02020603050405020304" pitchFamily="18" charset="0"/>
                <a:cs typeface="Times New Roman" panose="02020603050405020304" pitchFamily="18" charset="0"/>
              </a:rPr>
              <a:t>6. Load servlet class to instance</a:t>
            </a:r>
          </a:p>
        </p:txBody>
      </p:sp>
      <p:cxnSp>
        <p:nvCxnSpPr>
          <p:cNvPr id="23" name="Curved Connector 22"/>
          <p:cNvCxnSpPr/>
          <p:nvPr/>
        </p:nvCxnSpPr>
        <p:spPr>
          <a:xfrm rot="10800000">
            <a:off x="5627688" y="4529138"/>
            <a:ext cx="958850" cy="493712"/>
          </a:xfrm>
          <a:prstGeom prst="curvedConnector3">
            <a:avLst>
              <a:gd name="adj1" fmla="val 13296"/>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a:spLocks noChangeArrowheads="1"/>
          </p:cNvSpPr>
          <p:nvPr/>
        </p:nvSpPr>
        <p:spPr bwMode="auto">
          <a:xfrm>
            <a:off x="5627688" y="2828925"/>
            <a:ext cx="1631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latin typeface="Times New Roman" panose="02020603050405020304" pitchFamily="18" charset="0"/>
                <a:cs typeface="Times New Roman" panose="02020603050405020304" pitchFamily="18" charset="0"/>
              </a:rPr>
              <a:t>7. Load lib/jar (if any)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133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animBg="1"/>
      <p:bldP spid="12" grpId="0"/>
      <p:bldP spid="13" grpId="0"/>
      <p:bldP spid="17" grpId="0"/>
      <p:bldP spid="18" grpId="0"/>
      <p:bldP spid="26"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109663"/>
            <a:ext cx="365760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Grp="1"/>
          </p:cNvSpPr>
          <p:nvPr>
            <p:ph type="title" idx="4294967295"/>
          </p:nvPr>
        </p:nvSpPr>
        <p:spPr>
          <a:xfrm>
            <a:off x="1666875" y="28575"/>
            <a:ext cx="7477125" cy="1138238"/>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Web Applications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Manual Deploying</a:t>
            </a:r>
          </a:p>
        </p:txBody>
      </p:sp>
      <p:sp>
        <p:nvSpPr>
          <p:cNvPr id="151555" name="Rectangle 3"/>
          <p:cNvSpPr>
            <a:spLocks noGrp="1"/>
          </p:cNvSpPr>
          <p:nvPr>
            <p:ph type="body" idx="4294967295"/>
          </p:nvPr>
        </p:nvSpPr>
        <p:spPr>
          <a:xfrm>
            <a:off x="0" y="1028700"/>
            <a:ext cx="5338763" cy="5700713"/>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Setup the environment for JAVA and TOMCAT</a:t>
            </a:r>
          </a:p>
          <a:p>
            <a:pPr lvl="1" algn="just">
              <a:lnSpc>
                <a:spcPct val="90000"/>
              </a:lnSpc>
            </a:pPr>
            <a:r>
              <a:rPr lang="en-US" altLang="en-US" sz="2400" b="1">
                <a:latin typeface="Times New Roman" panose="02020603050405020304" pitchFamily="18" charset="0"/>
                <a:cs typeface="Times New Roman" panose="02020603050405020304" pitchFamily="18" charset="0"/>
              </a:rPr>
              <a:t>In Windows OS</a:t>
            </a:r>
            <a:r>
              <a:rPr lang="en-US" altLang="en-US" sz="2400">
                <a:latin typeface="Times New Roman" panose="02020603050405020304" pitchFamily="18" charset="0"/>
                <a:cs typeface="Times New Roman" panose="02020603050405020304" pitchFamily="18" charset="0"/>
              </a:rPr>
              <a:t>: click Properties of Computer, choose “Advanced System Setting”, choose Advanced, Click “Environment Variables”, to set following environment variables</a:t>
            </a:r>
          </a:p>
          <a:p>
            <a:pPr algn="just">
              <a:lnSpc>
                <a:spcPct val="90000"/>
              </a:lnSpc>
            </a:pPr>
            <a:r>
              <a:rPr lang="en-US" altLang="en-US" sz="2800">
                <a:latin typeface="Times New Roman" panose="02020603050405020304" pitchFamily="18" charset="0"/>
                <a:cs typeface="Times New Roman" panose="02020603050405020304" pitchFamily="18" charset="0"/>
              </a:rPr>
              <a:t>Go to the </a:t>
            </a:r>
            <a:r>
              <a:rPr lang="en-US" altLang="en-US" sz="2800" b="1" err="1">
                <a:latin typeface="Times New Roman" panose="02020603050405020304" pitchFamily="18" charset="0"/>
                <a:cs typeface="Times New Roman" panose="02020603050405020304" pitchFamily="18" charset="0"/>
              </a:rPr>
              <a:t>Installed_Tomcat</a:t>
            </a:r>
            <a:r>
              <a:rPr lang="en-US" altLang="en-US" sz="2800" b="1">
                <a:latin typeface="Times New Roman" panose="02020603050405020304" pitchFamily="18" charset="0"/>
                <a:cs typeface="Times New Roman" panose="02020603050405020304" pitchFamily="18" charset="0"/>
              </a:rPr>
              <a:t>\bin</a:t>
            </a:r>
            <a:r>
              <a:rPr lang="en-US" altLang="en-US" sz="2800">
                <a:latin typeface="Times New Roman" panose="02020603050405020304" pitchFamily="18" charset="0"/>
                <a:cs typeface="Times New Roman" panose="02020603050405020304" pitchFamily="18" charset="0"/>
              </a:rPr>
              <a:t> directory, click </a:t>
            </a:r>
            <a:r>
              <a:rPr lang="en-US" altLang="en-US" sz="2800" b="1">
                <a:latin typeface="Times New Roman" panose="02020603050405020304" pitchFamily="18" charset="0"/>
                <a:cs typeface="Times New Roman" panose="02020603050405020304" pitchFamily="18" charset="0"/>
              </a:rPr>
              <a:t>startup.bat</a:t>
            </a:r>
            <a:r>
              <a:rPr lang="en-US" altLang="en-US" sz="2800">
                <a:latin typeface="Times New Roman" panose="02020603050405020304" pitchFamily="18" charset="0"/>
                <a:cs typeface="Times New Roman" panose="02020603050405020304" pitchFamily="18" charset="0"/>
              </a:rPr>
              <a:t> or </a:t>
            </a:r>
            <a:r>
              <a:rPr lang="en-US" altLang="en-US" sz="2800" b="1">
                <a:latin typeface="Times New Roman" panose="02020603050405020304" pitchFamily="18" charset="0"/>
                <a:cs typeface="Times New Roman" panose="02020603050405020304" pitchFamily="18" charset="0"/>
              </a:rPr>
              <a:t>tomcat7w.exe</a:t>
            </a:r>
          </a:p>
        </p:txBody>
      </p:sp>
      <p:sp>
        <p:nvSpPr>
          <p:cNvPr id="151564" name="Rectangle 12"/>
          <p:cNvSpPr>
            <a:spLocks noChangeArrowheads="1"/>
          </p:cNvSpPr>
          <p:nvPr/>
        </p:nvSpPr>
        <p:spPr bwMode="auto">
          <a:xfrm>
            <a:off x="5664200" y="3571875"/>
            <a:ext cx="3028950" cy="3175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2"/>
          <p:cNvSpPr>
            <a:spLocks noChangeArrowheads="1"/>
          </p:cNvSpPr>
          <p:nvPr/>
        </p:nvSpPr>
        <p:spPr bwMode="auto">
          <a:xfrm>
            <a:off x="5683250" y="4108450"/>
            <a:ext cx="3028950" cy="1841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215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7613" y="5060950"/>
            <a:ext cx="2846387"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1555">
                                            <p:txEl>
                                              <p:pRg st="2" end="2"/>
                                            </p:txEl>
                                          </p:spTgt>
                                        </p:tgtEl>
                                        <p:attrNameLst>
                                          <p:attrName>style.visibility</p:attrName>
                                        </p:attrNameLst>
                                      </p:cBhvr>
                                      <p:to>
                                        <p:strVal val="visible"/>
                                      </p:to>
                                    </p:set>
                                    <p:animEffect transition="in" filter="checkerboard(across)">
                                      <p:cBhvr>
                                        <p:cTn id="7" dur="500"/>
                                        <p:tgtEl>
                                          <p:spTgt spid="151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1564"/>
                                        </p:tgtEl>
                                        <p:attrNameLst>
                                          <p:attrName>style.visibility</p:attrName>
                                        </p:attrNameLst>
                                      </p:cBhvr>
                                      <p:to>
                                        <p:strVal val="visible"/>
                                      </p:to>
                                    </p:set>
                                    <p:animEffect transition="in" filter="box(in)">
                                      <p:cBhvr>
                                        <p:cTn id="12" dur="500"/>
                                        <p:tgtEl>
                                          <p:spTgt spid="151564"/>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601788"/>
            <a:ext cx="29337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06888"/>
            <a:ext cx="32321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2"/>
          <p:cNvSpPr>
            <a:spLocks noGrp="1"/>
          </p:cNvSpPr>
          <p:nvPr>
            <p:ph type="title" idx="4294967295"/>
          </p:nvPr>
        </p:nvSpPr>
        <p:spPr>
          <a:xfrm>
            <a:off x="1666875" y="28575"/>
            <a:ext cx="7477125" cy="1138238"/>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Web Applications </a:t>
            </a:r>
            <a:br>
              <a:rPr lang="en-US" altLang="en-US" sz="4000"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Manual Deploying</a:t>
            </a:r>
          </a:p>
        </p:txBody>
      </p:sp>
      <p:sp>
        <p:nvSpPr>
          <p:cNvPr id="151564" name="Rectangle 12"/>
          <p:cNvSpPr>
            <a:spLocks noChangeArrowheads="1"/>
          </p:cNvSpPr>
          <p:nvPr/>
        </p:nvSpPr>
        <p:spPr bwMode="auto">
          <a:xfrm>
            <a:off x="0" y="5705475"/>
            <a:ext cx="3028950" cy="1841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2"/>
          <p:cNvSpPr>
            <a:spLocks noChangeArrowheads="1"/>
          </p:cNvSpPr>
          <p:nvPr/>
        </p:nvSpPr>
        <p:spPr bwMode="auto">
          <a:xfrm>
            <a:off x="6319838" y="2093913"/>
            <a:ext cx="3028950" cy="1841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3" name="Rectangle 12"/>
          <p:cNvSpPr>
            <a:spLocks noChangeArrowheads="1"/>
          </p:cNvSpPr>
          <p:nvPr/>
        </p:nvSpPr>
        <p:spPr bwMode="auto">
          <a:xfrm>
            <a:off x="6375400" y="2998788"/>
            <a:ext cx="3028950" cy="1841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153615" name="Rectangle 3"/>
          <p:cNvSpPr>
            <a:spLocks/>
          </p:cNvSpPr>
          <p:nvPr/>
        </p:nvSpPr>
        <p:spPr bwMode="auto">
          <a:xfrm>
            <a:off x="3186113" y="5168900"/>
            <a:ext cx="5957887"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spcBef>
                <a:spcPct val="0"/>
              </a:spcBef>
              <a:buFontTx/>
              <a:buChar char="•"/>
            </a:pPr>
            <a:r>
              <a:rPr lang="en-US" altLang="en-US" sz="2400">
                <a:latin typeface="Times New Roman" panose="02020603050405020304" pitchFamily="18" charset="0"/>
                <a:cs typeface="Times New Roman" panose="02020603050405020304" pitchFamily="18" charset="0"/>
              </a:rPr>
              <a:t>Testing on web browser</a:t>
            </a:r>
          </a:p>
          <a:p>
            <a:pPr algn="just" eaLnBrk="1" hangingPunct="1">
              <a:lnSpc>
                <a:spcPct val="90000"/>
              </a:lnSpc>
              <a:spcBef>
                <a:spcPct val="0"/>
              </a:spcBef>
              <a:buFontTx/>
              <a:buChar char="•"/>
            </a:pPr>
            <a:r>
              <a:rPr lang="en-US" altLang="en-US" sz="2400">
                <a:latin typeface="Times New Roman" panose="02020603050405020304" pitchFamily="18" charset="0"/>
                <a:cs typeface="Times New Roman" panose="02020603050405020304" pitchFamily="18" charset="0"/>
              </a:rPr>
              <a:t>Delete the war file and the directory to undeploy application</a:t>
            </a:r>
          </a:p>
          <a:p>
            <a:pPr algn="just" eaLnBrk="1" hangingPunct="1">
              <a:lnSpc>
                <a:spcPct val="90000"/>
              </a:lnSpc>
              <a:spcBef>
                <a:spcPct val="0"/>
              </a:spcBef>
              <a:buFontTx/>
              <a:buChar char="•"/>
            </a:pPr>
            <a:r>
              <a:rPr lang="en-US" altLang="en-US" sz="2400">
                <a:latin typeface="Times New Roman" panose="02020603050405020304" pitchFamily="18" charset="0"/>
                <a:cs typeface="Times New Roman" panose="02020603050405020304" pitchFamily="18" charset="0"/>
              </a:rPr>
              <a:t>Press Ctrl + C to stop server</a:t>
            </a:r>
          </a:p>
        </p:txBody>
      </p:sp>
      <p:pic>
        <p:nvPicPr>
          <p:cNvPr id="2356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23950"/>
            <a:ext cx="63722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2275" y="4370388"/>
            <a:ext cx="6181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51564"/>
                                        </p:tgtEl>
                                        <p:attrNameLst>
                                          <p:attrName>style.visibility</p:attrName>
                                        </p:attrNameLst>
                                      </p:cBhvr>
                                      <p:to>
                                        <p:strVal val="visible"/>
                                      </p:to>
                                    </p:set>
                                    <p:animEffect transition="in" filter="box(in)">
                                      <p:cBhvr>
                                        <p:cTn id="7" dur="500"/>
                                        <p:tgtEl>
                                          <p:spTgt spid="15156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53615"/>
                                        </p:tgtEl>
                                        <p:attrNameLst>
                                          <p:attrName>style.visibility</p:attrName>
                                        </p:attrNameLst>
                                      </p:cBhvr>
                                      <p:to>
                                        <p:strVal val="visible"/>
                                      </p:to>
                                    </p:set>
                                    <p:animEffect transition="in" filter="checkerboard(across)">
                                      <p:cBhvr>
                                        <p:cTn id="20" dur="500"/>
                                        <p:tgtEl>
                                          <p:spTgt spid="153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P spid="2" grpId="0" animBg="1"/>
      <p:bldP spid="3" grpId="0" animBg="1"/>
      <p:bldP spid="1536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1300163"/>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 Container</a:t>
            </a:r>
            <a:endParaRPr lang="en-US" altLang="en-US" b="1">
              <a:latin typeface="Times New Roman" panose="02020603050405020304" pitchFamily="18" charset="0"/>
              <a:cs typeface="Times New Roman" panose="02020603050405020304" pitchFamily="18" charset="0"/>
            </a:endParaRPr>
          </a:p>
        </p:txBody>
      </p:sp>
      <p:sp>
        <p:nvSpPr>
          <p:cNvPr id="18435" name="Rectangle 3"/>
          <p:cNvSpPr>
            <a:spLocks noGrp="1"/>
          </p:cNvSpPr>
          <p:nvPr>
            <p:ph type="body" idx="4294967295"/>
          </p:nvPr>
        </p:nvSpPr>
        <p:spPr>
          <a:xfrm>
            <a:off x="0" y="1216025"/>
            <a:ext cx="9144000" cy="5641975"/>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Is a </a:t>
            </a:r>
            <a:r>
              <a:rPr lang="en-US" altLang="en-US" sz="2400" b="1">
                <a:latin typeface="Times New Roman" panose="02020603050405020304" pitchFamily="18" charset="0"/>
                <a:cs typeface="Times New Roman" panose="02020603050405020304" pitchFamily="18" charset="0"/>
              </a:rPr>
              <a:t>compiler,</a:t>
            </a:r>
            <a:r>
              <a:rPr lang="en-US" altLang="en-US" sz="2400">
                <a:latin typeface="Times New Roman" panose="02020603050405020304" pitchFamily="18" charset="0"/>
                <a:cs typeface="Times New Roman" panose="02020603050405020304" pitchFamily="18" charset="0"/>
              </a:rPr>
              <a:t> executable program. </a:t>
            </a:r>
          </a:p>
          <a:p>
            <a:pPr algn="just">
              <a:lnSpc>
                <a:spcPct val="80000"/>
              </a:lnSpc>
            </a:pPr>
            <a:r>
              <a:rPr lang="en-US" altLang="en-US" sz="2400">
                <a:latin typeface="Times New Roman" panose="02020603050405020304" pitchFamily="18" charset="0"/>
                <a:cs typeface="Times New Roman" panose="02020603050405020304" pitchFamily="18" charset="0"/>
              </a:rPr>
              <a:t>Is the </a:t>
            </a:r>
            <a:r>
              <a:rPr lang="en-US" altLang="en-US" sz="2400" b="1">
                <a:latin typeface="Times New Roman" panose="02020603050405020304" pitchFamily="18" charset="0"/>
                <a:cs typeface="Times New Roman" panose="02020603050405020304" pitchFamily="18" charset="0"/>
              </a:rPr>
              <a:t>intermediary</a:t>
            </a:r>
            <a:r>
              <a:rPr lang="en-US" altLang="en-US" sz="2400">
                <a:latin typeface="Times New Roman" panose="02020603050405020304" pitchFamily="18" charset="0"/>
                <a:cs typeface="Times New Roman" panose="02020603050405020304" pitchFamily="18" charset="0"/>
              </a:rPr>
              <a:t> between the Web server and the servlets in the container. </a:t>
            </a:r>
          </a:p>
          <a:p>
            <a:pPr algn="just">
              <a:lnSpc>
                <a:spcPct val="80000"/>
              </a:lnSpc>
            </a:pPr>
            <a:r>
              <a:rPr lang="en-US" altLang="en-US" sz="2400" b="1">
                <a:latin typeface="Times New Roman" panose="02020603050405020304" pitchFamily="18" charset="0"/>
                <a:cs typeface="Times New Roman" panose="02020603050405020304" pitchFamily="18" charset="0"/>
              </a:rPr>
              <a:t>Loads, initializes, and executes </a:t>
            </a:r>
            <a:r>
              <a:rPr lang="en-US" altLang="en-US" sz="2400">
                <a:latin typeface="Times New Roman" panose="02020603050405020304" pitchFamily="18" charset="0"/>
                <a:cs typeface="Times New Roman" panose="02020603050405020304" pitchFamily="18" charset="0"/>
              </a:rPr>
              <a:t>the servlets. </a:t>
            </a:r>
          </a:p>
          <a:p>
            <a:pPr lvl="1" algn="just">
              <a:lnSpc>
                <a:spcPct val="80000"/>
              </a:lnSpc>
            </a:pPr>
            <a:r>
              <a:rPr lang="en-US" altLang="en-US" sz="2000">
                <a:latin typeface="Times New Roman" panose="02020603050405020304" pitchFamily="18" charset="0"/>
                <a:cs typeface="Times New Roman" panose="02020603050405020304" pitchFamily="18" charset="0"/>
              </a:rPr>
              <a:t>When a </a:t>
            </a:r>
            <a:r>
              <a:rPr lang="en-US" altLang="en-US" sz="2000" b="1">
                <a:latin typeface="Times New Roman" panose="02020603050405020304" pitchFamily="18" charset="0"/>
                <a:cs typeface="Times New Roman" panose="02020603050405020304" pitchFamily="18" charset="0"/>
              </a:rPr>
              <a:t>request arrives</a:t>
            </a:r>
            <a:r>
              <a:rPr lang="en-US" altLang="en-US" sz="2000">
                <a:latin typeface="Times New Roman" panose="02020603050405020304" pitchFamily="18" charset="0"/>
                <a:cs typeface="Times New Roman" panose="02020603050405020304" pitchFamily="18" charset="0"/>
              </a:rPr>
              <a:t>, the container </a:t>
            </a:r>
            <a:r>
              <a:rPr lang="en-US" altLang="en-US" sz="2000" b="1">
                <a:latin typeface="Times New Roman" panose="02020603050405020304" pitchFamily="18" charset="0"/>
                <a:cs typeface="Times New Roman" panose="02020603050405020304" pitchFamily="18" charset="0"/>
              </a:rPr>
              <a:t>maps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to</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servlet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translates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and then </a:t>
            </a:r>
            <a:r>
              <a:rPr lang="en-US" altLang="en-US" sz="2000" b="1">
                <a:latin typeface="Times New Roman" panose="02020603050405020304" pitchFamily="18" charset="0"/>
                <a:cs typeface="Times New Roman" panose="02020603050405020304" pitchFamily="18" charset="0"/>
              </a:rPr>
              <a:t>passes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to the servlet. </a:t>
            </a:r>
          </a:p>
          <a:p>
            <a:pPr lvl="1" algn="just">
              <a:lnSpc>
                <a:spcPct val="80000"/>
              </a:lnSpc>
            </a:pPr>
            <a:r>
              <a:rPr lang="en-US" altLang="en-US" sz="2000">
                <a:latin typeface="Times New Roman" panose="02020603050405020304" pitchFamily="18" charset="0"/>
                <a:cs typeface="Times New Roman" panose="02020603050405020304" pitchFamily="18" charset="0"/>
              </a:rPr>
              <a:t>The servlet </a:t>
            </a:r>
            <a:r>
              <a:rPr lang="en-US" altLang="en-US" sz="2000" b="1">
                <a:latin typeface="Times New Roman" panose="02020603050405020304" pitchFamily="18" charset="0"/>
                <a:cs typeface="Times New Roman" panose="02020603050405020304" pitchFamily="18" charset="0"/>
              </a:rPr>
              <a:t>processes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produces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response</a:t>
            </a:r>
            <a:r>
              <a:rPr lang="en-US" altLang="en-US" sz="2000">
                <a:latin typeface="Times New Roman" panose="02020603050405020304" pitchFamily="18" charset="0"/>
                <a:cs typeface="Times New Roman" panose="02020603050405020304" pitchFamily="18" charset="0"/>
              </a:rPr>
              <a:t>. </a:t>
            </a:r>
          </a:p>
          <a:p>
            <a:pPr lvl="1" algn="just">
              <a:lnSpc>
                <a:spcPct val="80000"/>
              </a:lnSpc>
            </a:pPr>
            <a:r>
              <a:rPr lang="en-US" altLang="en-US" sz="2000">
                <a:latin typeface="Times New Roman" panose="02020603050405020304" pitchFamily="18" charset="0"/>
                <a:cs typeface="Times New Roman" panose="02020603050405020304" pitchFamily="18" charset="0"/>
              </a:rPr>
              <a:t>The container </a:t>
            </a:r>
            <a:r>
              <a:rPr lang="en-US" altLang="en-US" sz="2000" b="1">
                <a:latin typeface="Times New Roman" panose="02020603050405020304" pitchFamily="18" charset="0"/>
                <a:cs typeface="Times New Roman" panose="02020603050405020304" pitchFamily="18" charset="0"/>
              </a:rPr>
              <a:t>translates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response</a:t>
            </a:r>
            <a:r>
              <a:rPr lang="en-US" altLang="en-US" sz="2000">
                <a:latin typeface="Times New Roman" panose="02020603050405020304" pitchFamily="18" charset="0"/>
                <a:cs typeface="Times New Roman" panose="02020603050405020304" pitchFamily="18" charset="0"/>
              </a:rPr>
              <a:t> into the </a:t>
            </a:r>
            <a:r>
              <a:rPr lang="en-US" altLang="en-US" sz="2000" b="1">
                <a:latin typeface="Times New Roman" panose="02020603050405020304" pitchFamily="18" charset="0"/>
                <a:cs typeface="Times New Roman" panose="02020603050405020304" pitchFamily="18" charset="0"/>
              </a:rPr>
              <a:t>network format</a:t>
            </a:r>
            <a:r>
              <a:rPr lang="en-US" altLang="en-US" sz="2000">
                <a:latin typeface="Times New Roman" panose="02020603050405020304" pitchFamily="18" charset="0"/>
                <a:cs typeface="Times New Roman" panose="02020603050405020304" pitchFamily="18" charset="0"/>
              </a:rPr>
              <a:t>, then </a:t>
            </a:r>
            <a:r>
              <a:rPr lang="en-US" altLang="en-US" sz="2000" b="1">
                <a:latin typeface="Times New Roman" panose="02020603050405020304" pitchFamily="18" charset="0"/>
                <a:cs typeface="Times New Roman" panose="02020603050405020304" pitchFamily="18" charset="0"/>
              </a:rPr>
              <a:t>sends</a:t>
            </a:r>
            <a:r>
              <a:rPr lang="en-US" altLang="en-US" sz="2000">
                <a:latin typeface="Times New Roman" panose="02020603050405020304" pitchFamily="18" charset="0"/>
                <a:cs typeface="Times New Roman" panose="02020603050405020304" pitchFamily="18" charset="0"/>
              </a:rPr>
              <a:t> the response </a:t>
            </a:r>
            <a:r>
              <a:rPr lang="en-US" altLang="en-US" sz="2000" b="1">
                <a:latin typeface="Times New Roman" panose="02020603050405020304" pitchFamily="18" charset="0"/>
                <a:cs typeface="Times New Roman" panose="02020603050405020304" pitchFamily="18" charset="0"/>
              </a:rPr>
              <a:t>back</a:t>
            </a:r>
            <a:r>
              <a:rPr lang="en-US" altLang="en-US" sz="2000">
                <a:latin typeface="Times New Roman" panose="02020603050405020304" pitchFamily="18" charset="0"/>
                <a:cs typeface="Times New Roman" panose="02020603050405020304" pitchFamily="18" charset="0"/>
              </a:rPr>
              <a:t> to the Web server.</a:t>
            </a:r>
          </a:p>
          <a:p>
            <a:pPr algn="just">
              <a:lnSpc>
                <a:spcPct val="80000"/>
              </a:lnSpc>
            </a:pPr>
            <a:r>
              <a:rPr lang="en-US" altLang="en-US" sz="2400">
                <a:latin typeface="Times New Roman" panose="02020603050405020304" pitchFamily="18" charset="0"/>
                <a:cs typeface="Times New Roman" panose="02020603050405020304" pitchFamily="18" charset="0"/>
              </a:rPr>
              <a:t>Is designed to perform well while </a:t>
            </a:r>
            <a:r>
              <a:rPr lang="en-US" altLang="en-US" sz="2400" b="1">
                <a:latin typeface="Times New Roman" panose="02020603050405020304" pitchFamily="18" charset="0"/>
                <a:cs typeface="Times New Roman" panose="02020603050405020304" pitchFamily="18" charset="0"/>
              </a:rPr>
              <a:t>serving large </a:t>
            </a:r>
            <a:r>
              <a:rPr lang="en-US" altLang="en-US" sz="2400">
                <a:latin typeface="Times New Roman" panose="02020603050405020304" pitchFamily="18" charset="0"/>
                <a:cs typeface="Times New Roman" panose="02020603050405020304" pitchFamily="18" charset="0"/>
              </a:rPr>
              <a:t>numbers of </a:t>
            </a:r>
            <a:r>
              <a:rPr lang="en-US" altLang="en-US" sz="2400" b="1">
                <a:latin typeface="Times New Roman" panose="02020603050405020304" pitchFamily="18" charset="0"/>
                <a:cs typeface="Times New Roman" panose="02020603050405020304" pitchFamily="18" charset="0"/>
              </a:rPr>
              <a:t>requests</a:t>
            </a:r>
            <a:r>
              <a:rPr lang="en-US" altLang="en-US" sz="2400">
                <a:latin typeface="Times New Roman" panose="02020603050405020304" pitchFamily="18" charset="0"/>
                <a:cs typeface="Times New Roman" panose="02020603050405020304" pitchFamily="18" charset="0"/>
              </a:rPr>
              <a:t>. </a:t>
            </a:r>
          </a:p>
          <a:p>
            <a:pPr algn="just">
              <a:lnSpc>
                <a:spcPct val="80000"/>
              </a:lnSpc>
            </a:pPr>
            <a:r>
              <a:rPr lang="en-US" altLang="en-US" sz="2400">
                <a:latin typeface="Times New Roman" panose="02020603050405020304" pitchFamily="18" charset="0"/>
                <a:cs typeface="Times New Roman" panose="02020603050405020304" pitchFamily="18" charset="0"/>
              </a:rPr>
              <a:t>Can hold any number of active servlets, filters, and listeners. </a:t>
            </a:r>
          </a:p>
          <a:p>
            <a:pPr algn="just">
              <a:lnSpc>
                <a:spcPct val="80000"/>
              </a:lnSpc>
            </a:pPr>
            <a:r>
              <a:rPr lang="en-US" altLang="en-US" sz="2400">
                <a:latin typeface="Times New Roman" panose="02020603050405020304" pitchFamily="18" charset="0"/>
                <a:cs typeface="Times New Roman" panose="02020603050405020304" pitchFamily="18" charset="0"/>
              </a:rPr>
              <a:t>Both the container and the objects in the container are </a:t>
            </a:r>
            <a:r>
              <a:rPr lang="en-US" altLang="en-US" sz="2400" b="1">
                <a:latin typeface="Times New Roman" panose="02020603050405020304" pitchFamily="18" charset="0"/>
                <a:cs typeface="Times New Roman" panose="02020603050405020304" pitchFamily="18" charset="0"/>
              </a:rPr>
              <a:t>multithreaded</a:t>
            </a:r>
            <a:r>
              <a:rPr lang="en-US" altLang="en-US" sz="2400">
                <a:latin typeface="Times New Roman" panose="02020603050405020304" pitchFamily="18" charset="0"/>
                <a:cs typeface="Times New Roman" panose="02020603050405020304" pitchFamily="18" charset="0"/>
              </a:rPr>
              <a:t>. </a:t>
            </a:r>
          </a:p>
          <a:p>
            <a:pPr lvl="1" algn="just">
              <a:lnSpc>
                <a:spcPct val="80000"/>
              </a:lnSpc>
            </a:pPr>
            <a:r>
              <a:rPr lang="en-US" altLang="en-US" sz="2000">
                <a:latin typeface="Times New Roman" panose="02020603050405020304" pitchFamily="18" charset="0"/>
                <a:cs typeface="Times New Roman" panose="02020603050405020304" pitchFamily="18" charset="0"/>
              </a:rPr>
              <a:t>The container creates and manages threads as necessary to handle incoming requests. </a:t>
            </a:r>
          </a:p>
          <a:p>
            <a:pPr lvl="1" algn="just">
              <a:lnSpc>
                <a:spcPct val="80000"/>
              </a:lnSpc>
            </a:pPr>
            <a:r>
              <a:rPr lang="en-US" altLang="en-US" sz="2000">
                <a:latin typeface="Times New Roman" panose="02020603050405020304" pitchFamily="18" charset="0"/>
                <a:cs typeface="Times New Roman" panose="02020603050405020304" pitchFamily="18" charset="0"/>
              </a:rPr>
              <a:t>The container handles multiple requests concurrently, and more than one thread may enter an object at a time. </a:t>
            </a:r>
          </a:p>
          <a:p>
            <a:pPr lvl="1" algn="just">
              <a:lnSpc>
                <a:spcPct val="80000"/>
              </a:lnSpc>
            </a:pPr>
            <a:r>
              <a:rPr lang="en-US" altLang="en-US" sz="2000">
                <a:latin typeface="Times New Roman" panose="02020603050405020304" pitchFamily="18" charset="0"/>
                <a:cs typeface="Times New Roman" panose="02020603050405020304" pitchFamily="18" charset="0"/>
              </a:rPr>
              <a:t>Therefore, each object within a container must be threadsafe.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box(in)">
                                      <p:cBhvr>
                                        <p:cTn id="22" dur="500"/>
                                        <p:tgtEl>
                                          <p:spTgt spid="184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8" end="8"/>
                                            </p:txEl>
                                          </p:spTgt>
                                        </p:tgtEl>
                                        <p:attrNameLst>
                                          <p:attrName>style.visibility</p:attrName>
                                        </p:attrNameLst>
                                      </p:cBhvr>
                                      <p:to>
                                        <p:strVal val="visible"/>
                                      </p:to>
                                    </p:set>
                                    <p:animEffect transition="in" filter="box(in)">
                                      <p:cBhvr>
                                        <p:cTn id="25" dur="500"/>
                                        <p:tgtEl>
                                          <p:spTgt spid="18435">
                                            <p:txEl>
                                              <p:pRg st="8" end="8"/>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8435">
                                            <p:txEl>
                                              <p:pRg st="9" end="9"/>
                                            </p:txEl>
                                          </p:spTgt>
                                        </p:tgtEl>
                                        <p:attrNameLst>
                                          <p:attrName>style.visibility</p:attrName>
                                        </p:attrNameLst>
                                      </p:cBhvr>
                                      <p:to>
                                        <p:strVal val="visible"/>
                                      </p:to>
                                    </p:set>
                                    <p:animEffect transition="in" filter="box(in)">
                                      <p:cBhvr>
                                        <p:cTn id="28" dur="500"/>
                                        <p:tgtEl>
                                          <p:spTgt spid="18435">
                                            <p:txEl>
                                              <p:pRg st="9" end="9"/>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8435">
                                            <p:txEl>
                                              <p:pRg st="10" end="10"/>
                                            </p:txEl>
                                          </p:spTgt>
                                        </p:tgtEl>
                                        <p:attrNameLst>
                                          <p:attrName>style.visibility</p:attrName>
                                        </p:attrNameLst>
                                      </p:cBhvr>
                                      <p:to>
                                        <p:strVal val="visible"/>
                                      </p:to>
                                    </p:set>
                                    <p:animEffect transition="in" filter="box(in)">
                                      <p:cBhvr>
                                        <p:cTn id="31" dur="500"/>
                                        <p:tgtEl>
                                          <p:spTgt spid="18435">
                                            <p:txEl>
                                              <p:pRg st="10" end="10"/>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8435">
                                            <p:txEl>
                                              <p:pRg st="11" end="11"/>
                                            </p:txEl>
                                          </p:spTgt>
                                        </p:tgtEl>
                                        <p:attrNameLst>
                                          <p:attrName>style.visibility</p:attrName>
                                        </p:attrNameLst>
                                      </p:cBhvr>
                                      <p:to>
                                        <p:strVal val="visible"/>
                                      </p:to>
                                    </p:set>
                                    <p:animEffect transition="in" filter="box(in)">
                                      <p:cBhvr>
                                        <p:cTn id="34" dur="500"/>
                                        <p:tgtEl>
                                          <p:spTgt spid="18435">
                                            <p:txEl>
                                              <p:pRg st="11" end="11"/>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box(in)">
                                      <p:cBhvr>
                                        <p:cTn id="37" dur="500"/>
                                        <p:tgtEl>
                                          <p:spTgt spid="18435">
                                            <p:txEl>
                                              <p:pRg st="6" end="6"/>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box(in)">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1227138"/>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 Container</a:t>
            </a:r>
          </a:p>
        </p:txBody>
      </p:sp>
      <p:sp>
        <p:nvSpPr>
          <p:cNvPr id="27651" name="Rectangle 3"/>
          <p:cNvSpPr>
            <a:spLocks noGrp="1"/>
          </p:cNvSpPr>
          <p:nvPr>
            <p:ph type="body" idx="4294967295"/>
          </p:nvPr>
        </p:nvSpPr>
        <p:spPr>
          <a:xfrm>
            <a:off x="0" y="1512888"/>
            <a:ext cx="9144000" cy="5345112"/>
          </a:xfrm>
        </p:spPr>
        <p:txBody>
          <a:bodyPr/>
          <a:lstStyle/>
          <a:p>
            <a:pPr algn="just" eaLnBrk="1" hangingPunct="1">
              <a:spcBef>
                <a:spcPct val="0"/>
              </a:spcBef>
              <a:buFontTx/>
              <a:buChar char="•"/>
            </a:pPr>
            <a:r>
              <a:rPr lang="en-US" altLang="en-US">
                <a:latin typeface="Times New Roman" panose="02020603050405020304" pitchFamily="18" charset="0"/>
                <a:cs typeface="Times New Roman" panose="02020603050405020304" pitchFamily="18" charset="0"/>
              </a:rPr>
              <a:t>Fortunately, </a:t>
            </a:r>
          </a:p>
          <a:p>
            <a:pPr lvl="1" algn="just" eaLnBrk="1" hangingPunct="1">
              <a:spcBef>
                <a:spcPct val="0"/>
              </a:spcBef>
              <a:buFont typeface="Times New Roman" panose="02020603050405020304" pitchFamily="18" charset="0"/>
              <a:buChar char="–"/>
            </a:pPr>
            <a:r>
              <a:rPr lang="en-US" altLang="en-US">
                <a:latin typeface="Times New Roman" panose="02020603050405020304" pitchFamily="18" charset="0"/>
                <a:cs typeface="Times New Roman" panose="02020603050405020304" pitchFamily="18" charset="0"/>
              </a:rPr>
              <a:t>We are a web </a:t>
            </a:r>
            <a:r>
              <a:rPr lang="en-US" altLang="en-US" i="1">
                <a:latin typeface="Times New Roman" panose="02020603050405020304" pitchFamily="18" charset="0"/>
                <a:cs typeface="Times New Roman" panose="02020603050405020304" pitchFamily="18" charset="0"/>
              </a:rPr>
              <a:t>component </a:t>
            </a:r>
            <a:r>
              <a:rPr lang="en-US" altLang="en-US">
                <a:latin typeface="Times New Roman" panose="02020603050405020304" pitchFamily="18" charset="0"/>
                <a:cs typeface="Times New Roman" panose="02020603050405020304" pitchFamily="18" charset="0"/>
              </a:rPr>
              <a:t>developer, not a </a:t>
            </a:r>
            <a:r>
              <a:rPr lang="en-US" altLang="en-US" i="1">
                <a:latin typeface="Times New Roman" panose="02020603050405020304" pitchFamily="18" charset="0"/>
                <a:cs typeface="Times New Roman" panose="02020603050405020304" pitchFamily="18" charset="0"/>
              </a:rPr>
              <a:t>web container</a:t>
            </a:r>
            <a:r>
              <a:rPr lang="en-US" altLang="en-US">
                <a:latin typeface="Times New Roman" panose="02020603050405020304" pitchFamily="18" charset="0"/>
                <a:cs typeface="Times New Roman" panose="02020603050405020304" pitchFamily="18" charset="0"/>
              </a:rPr>
              <a:t> developer. </a:t>
            </a:r>
          </a:p>
          <a:p>
            <a:pPr lvl="1" algn="just" eaLnBrk="1" hangingPunct="1">
              <a:spcBef>
                <a:spcPct val="0"/>
              </a:spcBef>
              <a:buFont typeface="Times New Roman" panose="02020603050405020304" pitchFamily="18" charset="0"/>
              <a:buChar char="–"/>
            </a:pPr>
            <a:r>
              <a:rPr lang="en-US" altLang="en-US">
                <a:latin typeface="Times New Roman" panose="02020603050405020304" pitchFamily="18" charset="0"/>
                <a:cs typeface="Times New Roman" panose="02020603050405020304" pitchFamily="18" charset="0"/>
              </a:rPr>
              <a:t>So we can take for granted much of what is built into the web container. </a:t>
            </a:r>
          </a:p>
          <a:p>
            <a:pPr algn="just" eaLnBrk="1" hangingPunct="1">
              <a:spcBef>
                <a:spcPct val="0"/>
              </a:spcBef>
              <a:buFontTx/>
              <a:buChar char="•"/>
            </a:pPr>
            <a:r>
              <a:rPr lang="en-US" altLang="en-US">
                <a:latin typeface="Times New Roman" panose="02020603050405020304" pitchFamily="18" charset="0"/>
                <a:cs typeface="Times New Roman" panose="02020603050405020304" pitchFamily="18" charset="0"/>
              </a:rPr>
              <a:t>We are a </a:t>
            </a:r>
            <a:r>
              <a:rPr lang="en-US" altLang="en-US" b="1">
                <a:latin typeface="Times New Roman" panose="02020603050405020304" pitchFamily="18" charset="0"/>
                <a:cs typeface="Times New Roman" panose="02020603050405020304" pitchFamily="18" charset="0"/>
              </a:rPr>
              <a:t>consumer</a:t>
            </a:r>
            <a:r>
              <a:rPr lang="en-US" altLang="en-US">
                <a:latin typeface="Times New Roman" panose="02020603050405020304" pitchFamily="18" charset="0"/>
                <a:cs typeface="Times New Roman" panose="02020603050405020304" pitchFamily="18" charset="0"/>
              </a:rPr>
              <a:t> of what the web container provides, and </a:t>
            </a:r>
          </a:p>
          <a:p>
            <a:pPr algn="just" eaLnBrk="1" hangingPunct="1">
              <a:spcBef>
                <a:spcPct val="0"/>
              </a:spcBef>
              <a:buFontTx/>
              <a:buChar char="•"/>
            </a:pPr>
            <a:r>
              <a:rPr lang="en-US" altLang="en-US">
                <a:latin typeface="Times New Roman" panose="02020603050405020304" pitchFamily="18" charset="0"/>
                <a:cs typeface="Times New Roman" panose="02020603050405020304" pitchFamily="18" charset="0"/>
              </a:rPr>
              <a:t>We have to understand the infrastructure only insofar as it affects our own business applications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914400" y="0"/>
            <a:ext cx="8229600" cy="982663"/>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a:t>
            </a:r>
          </a:p>
        </p:txBody>
      </p:sp>
      <p:sp>
        <p:nvSpPr>
          <p:cNvPr id="17411" name="Rectangle 3"/>
          <p:cNvSpPr>
            <a:spLocks noGrp="1"/>
          </p:cNvSpPr>
          <p:nvPr>
            <p:ph type="body" idx="4294967295"/>
          </p:nvPr>
        </p:nvSpPr>
        <p:spPr>
          <a:xfrm>
            <a:off x="0" y="969963"/>
            <a:ext cx="9144000" cy="407035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Is considered as a </a:t>
            </a:r>
            <a:r>
              <a:rPr lang="en-US" altLang="en-US" sz="2400" b="1">
                <a:latin typeface="Times New Roman" panose="02020603050405020304" pitchFamily="18" charset="0"/>
                <a:cs typeface="Times New Roman" panose="02020603050405020304" pitchFamily="18" charset="0"/>
              </a:rPr>
              <a:t>memory segment </a:t>
            </a:r>
            <a:r>
              <a:rPr lang="en-US" altLang="en-US" sz="2400">
                <a:latin typeface="Times New Roman" panose="02020603050405020304" pitchFamily="18" charset="0"/>
                <a:cs typeface="Times New Roman" panose="02020603050405020304" pitchFamily="18" charset="0"/>
              </a:rPr>
              <a:t>that </a:t>
            </a:r>
          </a:p>
          <a:p>
            <a:pPr lvl="1" algn="just">
              <a:lnSpc>
                <a:spcPct val="80000"/>
              </a:lnSpc>
            </a:pPr>
            <a:r>
              <a:rPr lang="en-US" altLang="en-US" sz="2000" b="1">
                <a:latin typeface="Times New Roman" panose="02020603050405020304" pitchFamily="18" charset="0"/>
                <a:cs typeface="Times New Roman" panose="02020603050405020304" pitchFamily="18" charset="0"/>
              </a:rPr>
              <a:t>Collects all methods that are used for particular Web application in server side </a:t>
            </a:r>
          </a:p>
          <a:p>
            <a:pPr lvl="1" algn="just">
              <a:lnSpc>
                <a:spcPct val="80000"/>
              </a:lnSpc>
            </a:pPr>
            <a:r>
              <a:rPr lang="en-US" altLang="en-US" sz="2000" b="1">
                <a:latin typeface="Times New Roman" panose="02020603050405020304" pitchFamily="18" charset="0"/>
                <a:cs typeface="Times New Roman" panose="02020603050405020304" pitchFamily="18" charset="0"/>
              </a:rPr>
              <a:t>Support to interact with Servlet container</a:t>
            </a:r>
          </a:p>
          <a:p>
            <a:pPr lvl="1" algn="just">
              <a:lnSpc>
                <a:spcPct val="80000"/>
              </a:lnSpc>
            </a:pPr>
            <a:r>
              <a:rPr lang="en-US" altLang="en-US" sz="2000" b="1">
                <a:latin typeface="Times New Roman" panose="02020603050405020304" pitchFamily="18" charset="0"/>
                <a:cs typeface="Times New Roman" panose="02020603050405020304" pitchFamily="18" charset="0"/>
              </a:rPr>
              <a:t>Stores some object in server side that all web’s component can access</a:t>
            </a:r>
          </a:p>
          <a:p>
            <a:pPr lvl="1" algn="just">
              <a:lnSpc>
                <a:spcPct val="80000"/>
              </a:lnSpc>
            </a:pPr>
            <a:r>
              <a:rPr lang="en-US" altLang="en-US" sz="2000" b="1">
                <a:latin typeface="Times New Roman" panose="02020603050405020304" pitchFamily="18" charset="0"/>
                <a:cs typeface="Times New Roman" panose="02020603050405020304" pitchFamily="18" charset="0"/>
              </a:rPr>
              <a:t>Exists from the application has been deployed to undeployed (or server is crashed)</a:t>
            </a:r>
          </a:p>
          <a:p>
            <a:pPr algn="just">
              <a:lnSpc>
                <a:spcPct val="80000"/>
              </a:lnSpc>
            </a:pPr>
            <a:r>
              <a:rPr lang="en-US" altLang="en-US" sz="2400">
                <a:latin typeface="Times New Roman" panose="02020603050405020304" pitchFamily="18" charset="0"/>
                <a:cs typeface="Times New Roman" panose="02020603050405020304" pitchFamily="18" charset="0"/>
              </a:rPr>
              <a:t>The container uses a </a:t>
            </a:r>
            <a:r>
              <a:rPr lang="en-US" altLang="en-US" sz="2400" i="1">
                <a:latin typeface="Times New Roman" panose="02020603050405020304" pitchFamily="18" charset="0"/>
                <a:cs typeface="Times New Roman" panose="02020603050405020304" pitchFamily="18" charset="0"/>
              </a:rPr>
              <a:t>context</a:t>
            </a:r>
            <a:r>
              <a:rPr lang="en-US" altLang="en-US" sz="2400">
                <a:latin typeface="Times New Roman" panose="02020603050405020304" pitchFamily="18" charset="0"/>
                <a:cs typeface="Times New Roman" panose="02020603050405020304" pitchFamily="18" charset="0"/>
              </a:rPr>
              <a:t> to </a:t>
            </a:r>
          </a:p>
          <a:p>
            <a:pPr lvl="1" algn="just">
              <a:lnSpc>
                <a:spcPct val="80000"/>
              </a:lnSpc>
            </a:pPr>
            <a:r>
              <a:rPr lang="en-US" altLang="en-US" sz="2000" b="1">
                <a:latin typeface="Times New Roman" panose="02020603050405020304" pitchFamily="18" charset="0"/>
                <a:cs typeface="Times New Roman" panose="02020603050405020304" pitchFamily="18" charset="0"/>
              </a:rPr>
              <a:t>Group</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related</a:t>
            </a:r>
            <a:r>
              <a:rPr lang="en-US" altLang="en-US" sz="2000">
                <a:latin typeface="Times New Roman" panose="02020603050405020304" pitchFamily="18" charset="0"/>
                <a:cs typeface="Times New Roman" panose="02020603050405020304" pitchFamily="18" charset="0"/>
              </a:rPr>
              <a:t> components. </a:t>
            </a:r>
          </a:p>
          <a:p>
            <a:pPr lvl="1" algn="just">
              <a:lnSpc>
                <a:spcPct val="80000"/>
              </a:lnSpc>
            </a:pPr>
            <a:r>
              <a:rPr lang="en-US" altLang="en-US" sz="2000" b="1">
                <a:latin typeface="Times New Roman" panose="02020603050405020304" pitchFamily="18" charset="0"/>
                <a:cs typeface="Times New Roman" panose="02020603050405020304" pitchFamily="18" charset="0"/>
              </a:rPr>
              <a:t>Share</a:t>
            </a:r>
            <a:r>
              <a:rPr lang="en-US" altLang="en-US" sz="2000">
                <a:latin typeface="Times New Roman" panose="02020603050405020304" pitchFamily="18" charset="0"/>
                <a:cs typeface="Times New Roman" panose="02020603050405020304" pitchFamily="18" charset="0"/>
              </a:rPr>
              <a:t> data in easily. </a:t>
            </a:r>
          </a:p>
          <a:p>
            <a:pPr lvl="1" algn="just">
              <a:lnSpc>
                <a:spcPct val="80000"/>
              </a:lnSpc>
            </a:pPr>
            <a:r>
              <a:rPr lang="en-US" altLang="en-US" sz="2000" b="1">
                <a:latin typeface="Times New Roman" panose="02020603050405020304" pitchFamily="18" charset="0"/>
                <a:cs typeface="Times New Roman" panose="02020603050405020304" pitchFamily="18" charset="0"/>
              </a:rPr>
              <a:t>Provide</a:t>
            </a:r>
            <a:r>
              <a:rPr lang="en-US" altLang="en-US" sz="2000">
                <a:latin typeface="Times New Roman" panose="02020603050405020304" pitchFamily="18" charset="0"/>
                <a:cs typeface="Times New Roman" panose="02020603050405020304" pitchFamily="18" charset="0"/>
              </a:rPr>
              <a:t> a set of </a:t>
            </a:r>
            <a:r>
              <a:rPr lang="en-US" altLang="en-US" sz="2000" b="1">
                <a:latin typeface="Times New Roman" panose="02020603050405020304" pitchFamily="18" charset="0"/>
                <a:cs typeface="Times New Roman" panose="02020603050405020304" pitchFamily="18" charset="0"/>
              </a:rPr>
              <a:t>services</a:t>
            </a:r>
            <a:r>
              <a:rPr lang="en-US" altLang="en-US" sz="2000">
                <a:latin typeface="Times New Roman" panose="02020603050405020304" pitchFamily="18" charset="0"/>
                <a:cs typeface="Times New Roman" panose="02020603050405020304" pitchFamily="18" charset="0"/>
              </a:rPr>
              <a:t> for the web application to work with the container</a:t>
            </a:r>
          </a:p>
          <a:p>
            <a:pPr algn="just">
              <a:lnSpc>
                <a:spcPct val="80000"/>
              </a:lnSpc>
            </a:pPr>
            <a:r>
              <a:rPr lang="en-US" altLang="en-US" sz="2400" b="1">
                <a:latin typeface="Times New Roman" panose="02020603050405020304" pitchFamily="18" charset="0"/>
                <a:cs typeface="Times New Roman" panose="02020603050405020304" pitchFamily="18" charset="0"/>
              </a:rPr>
              <a:t>Each context </a:t>
            </a:r>
            <a:r>
              <a:rPr lang="en-US" altLang="en-US" sz="2400">
                <a:latin typeface="Times New Roman" panose="02020603050405020304" pitchFamily="18" charset="0"/>
                <a:cs typeface="Times New Roman" panose="02020603050405020304" pitchFamily="18" charset="0"/>
              </a:rPr>
              <a:t>usually corresponds to a </a:t>
            </a:r>
            <a:r>
              <a:rPr lang="en-US" altLang="en-US" sz="2400" b="1">
                <a:latin typeface="Times New Roman" panose="02020603050405020304" pitchFamily="18" charset="0"/>
                <a:cs typeface="Times New Roman" panose="02020603050405020304" pitchFamily="18" charset="0"/>
              </a:rPr>
              <a:t>distinct</a:t>
            </a:r>
            <a:r>
              <a:rPr lang="en-US" altLang="en-US" sz="2400">
                <a:latin typeface="Times New Roman" panose="02020603050405020304" pitchFamily="18" charset="0"/>
                <a:cs typeface="Times New Roman" panose="02020603050405020304" pitchFamily="18" charset="0"/>
              </a:rPr>
              <a:t> Web application.</a:t>
            </a:r>
            <a:endParaRPr lang="en-US" altLang="en-US" sz="2400" b="1">
              <a:latin typeface="Times New Roman" panose="02020603050405020304" pitchFamily="18" charset="0"/>
              <a:cs typeface="Times New Roman" panose="02020603050405020304" pitchFamily="18" charset="0"/>
            </a:endParaRPr>
          </a:p>
        </p:txBody>
      </p:sp>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075" y="5032375"/>
            <a:ext cx="3792538"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checkerboard(across)">
                                      <p:cBhvr>
                                        <p:cTn id="7" dur="500"/>
                                        <p:tgtEl>
                                          <p:spTgt spid="1741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checkerboard(across)">
                                      <p:cBhvr>
                                        <p:cTn id="10" dur="500"/>
                                        <p:tgtEl>
                                          <p:spTgt spid="1741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Effect transition="in" filter="checkerboard(across)">
                                      <p:cBhvr>
                                        <p:cTn id="13" dur="500"/>
                                        <p:tgtEl>
                                          <p:spTgt spid="1741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7411">
                                            <p:txEl>
                                              <p:pRg st="4" end="4"/>
                                            </p:txEl>
                                          </p:spTgt>
                                        </p:tgtEl>
                                        <p:attrNameLst>
                                          <p:attrName>style.visibility</p:attrName>
                                        </p:attrNameLst>
                                      </p:cBhvr>
                                      <p:to>
                                        <p:strVal val="visible"/>
                                      </p:to>
                                    </p:set>
                                    <p:animEffect transition="in" filter="checkerboard(across)">
                                      <p:cBhvr>
                                        <p:cTn id="16" dur="500"/>
                                        <p:tgtEl>
                                          <p:spTgt spid="1741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7411">
                                            <p:txEl>
                                              <p:pRg st="9" end="9"/>
                                            </p:txEl>
                                          </p:spTgt>
                                        </p:tgtEl>
                                        <p:attrNameLst>
                                          <p:attrName>style.visibility</p:attrName>
                                        </p:attrNameLst>
                                      </p:cBhvr>
                                      <p:to>
                                        <p:strVal val="visible"/>
                                      </p:to>
                                    </p:set>
                                    <p:animEffect transition="in" filter="checkerboard(across)">
                                      <p:cBhvr>
                                        <p:cTn id="19" dur="500"/>
                                        <p:tgtEl>
                                          <p:spTgt spid="17411">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checkerboard(across)">
                                      <p:cBhvr>
                                        <p:cTn id="22" dur="500"/>
                                        <p:tgtEl>
                                          <p:spTgt spid="17411">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Effect transition="in" filter="checkerboard(across)">
                                      <p:cBhvr>
                                        <p:cTn id="25" dur="500"/>
                                        <p:tgtEl>
                                          <p:spTgt spid="17411">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7411">
                                            <p:txEl>
                                              <p:pRg st="7" end="7"/>
                                            </p:txEl>
                                          </p:spTgt>
                                        </p:tgtEl>
                                        <p:attrNameLst>
                                          <p:attrName>style.visibility</p:attrName>
                                        </p:attrNameLst>
                                      </p:cBhvr>
                                      <p:to>
                                        <p:strVal val="visible"/>
                                      </p:to>
                                    </p:set>
                                    <p:animEffect transition="in" filter="checkerboard(across)">
                                      <p:cBhvr>
                                        <p:cTn id="28" dur="500"/>
                                        <p:tgtEl>
                                          <p:spTgt spid="17411">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7411">
                                            <p:txEl>
                                              <p:pRg st="8" end="8"/>
                                            </p:txEl>
                                          </p:spTgt>
                                        </p:tgtEl>
                                        <p:attrNameLst>
                                          <p:attrName>style.visibility</p:attrName>
                                        </p:attrNameLst>
                                      </p:cBhvr>
                                      <p:to>
                                        <p:strVal val="visible"/>
                                      </p:to>
                                    </p:set>
                                    <p:animEffect transition="in" filter="checkerboard(across)">
                                      <p:cBhvr>
                                        <p:cTn id="31"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914400" y="0"/>
            <a:ext cx="8229600" cy="1270000"/>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 – Example</a:t>
            </a:r>
          </a:p>
        </p:txBody>
      </p:sp>
      <p:sp>
        <p:nvSpPr>
          <p:cNvPr id="31747" name="Rectangle 3"/>
          <p:cNvSpPr>
            <a:spLocks noGrp="1"/>
          </p:cNvSpPr>
          <p:nvPr>
            <p:ph type="body" idx="4294967295"/>
          </p:nvPr>
        </p:nvSpPr>
        <p:spPr>
          <a:xfrm>
            <a:off x="265113" y="1335088"/>
            <a:ext cx="8878887" cy="5168900"/>
          </a:xfrm>
        </p:spPr>
        <p:txBody>
          <a:bodyPr/>
          <a:lstStyle/>
          <a:p>
            <a:pPr algn="just"/>
            <a:r>
              <a:rPr lang="en-US" altLang="en-US" sz="2800">
                <a:latin typeface="Times New Roman" panose="02020603050405020304" pitchFamily="18" charset="0"/>
                <a:cs typeface="Times New Roman" panose="02020603050405020304" pitchFamily="18" charset="0"/>
              </a:rPr>
              <a:t>The directory structure below describes </a:t>
            </a:r>
            <a:r>
              <a:rPr lang="en-US" altLang="en-US" sz="2800" b="1">
                <a:latin typeface="Times New Roman" panose="02020603050405020304" pitchFamily="18" charset="0"/>
                <a:cs typeface="Times New Roman" panose="02020603050405020304" pitchFamily="18" charset="0"/>
              </a:rPr>
              <a:t>two contexts</a:t>
            </a:r>
            <a:r>
              <a:rPr lang="en-US" altLang="en-US" sz="2800">
                <a:latin typeface="Times New Roman" panose="02020603050405020304" pitchFamily="18" charset="0"/>
                <a:cs typeface="Times New Roman" panose="02020603050405020304" pitchFamily="18" charset="0"/>
              </a:rPr>
              <a:t>, one named </a:t>
            </a:r>
            <a:r>
              <a:rPr lang="en-US" altLang="en-US" sz="2800" b="1">
                <a:latin typeface="Times New Roman" panose="02020603050405020304" pitchFamily="18" charset="0"/>
                <a:cs typeface="Times New Roman" panose="02020603050405020304" pitchFamily="18" charset="0"/>
              </a:rPr>
              <a:t>day1 </a:t>
            </a:r>
            <a:r>
              <a:rPr lang="en-US" altLang="en-US" sz="2800">
                <a:latin typeface="Times New Roman" panose="02020603050405020304" pitchFamily="18" charset="0"/>
                <a:cs typeface="Times New Roman" panose="02020603050405020304" pitchFamily="18" charset="0"/>
              </a:rPr>
              <a:t>and one named </a:t>
            </a:r>
            <a:r>
              <a:rPr lang="en-US" altLang="en-US" sz="2800" b="1">
                <a:latin typeface="Times New Roman" panose="02020603050405020304" pitchFamily="18" charset="0"/>
                <a:cs typeface="Times New Roman" panose="02020603050405020304" pitchFamily="18" charset="0"/>
              </a:rPr>
              <a:t>day2</a:t>
            </a:r>
            <a:r>
              <a:rPr lang="en-US" altLang="en-US" sz="2800">
                <a:latin typeface="Times New Roman" panose="02020603050405020304" pitchFamily="18" charset="0"/>
                <a:cs typeface="Times New Roman" panose="02020603050405020304" pitchFamily="18" charset="0"/>
              </a:rPr>
              <a:t>. The day2 context contains a static HTML page, intro.html.</a:t>
            </a:r>
          </a:p>
          <a:p>
            <a:pPr algn="just">
              <a:buFont typeface="Arial" panose="020B0604020202020204" pitchFamily="34" charset="0"/>
              <a:buNone/>
            </a:pPr>
            <a:r>
              <a:rPr lang="en-US" altLang="en-US" sz="2800" b="1" i="1">
                <a:solidFill>
                  <a:schemeClr val="accent2"/>
                </a:solidFill>
                <a:latin typeface="Times New Roman" panose="02020603050405020304" pitchFamily="18" charset="0"/>
                <a:cs typeface="Times New Roman" panose="02020603050405020304" pitchFamily="18" charset="0"/>
              </a:rPr>
              <a:t>webapps</a:t>
            </a:r>
            <a:r>
              <a:rPr lang="en-US" altLang="en-US" sz="2800" b="1">
                <a:solidFill>
                  <a:schemeClr val="accent2"/>
                </a:solidFill>
                <a:latin typeface="Times New Roman" panose="02020603050405020304" pitchFamily="18" charset="0"/>
                <a:cs typeface="Times New Roman" panose="02020603050405020304" pitchFamily="18" charset="0"/>
              </a:rPr>
              <a:t> </a:t>
            </a:r>
          </a:p>
          <a:p>
            <a:pPr lvl="1" algn="just">
              <a:buFont typeface="Arial" panose="020B0604020202020204" pitchFamily="34" charset="0"/>
              <a:buNone/>
            </a:pPr>
            <a:r>
              <a:rPr lang="en-US" altLang="en-US" sz="2400" b="1">
                <a:solidFill>
                  <a:schemeClr val="accent2"/>
                </a:solidFill>
                <a:latin typeface="Times New Roman" panose="02020603050405020304" pitchFamily="18" charset="0"/>
                <a:cs typeface="Times New Roman" panose="02020603050405020304" pitchFamily="18" charset="0"/>
              </a:rPr>
              <a:t>\day1</a:t>
            </a:r>
          </a:p>
          <a:p>
            <a:pPr lvl="2" algn="just">
              <a:buFont typeface="Arial" panose="020B0604020202020204" pitchFamily="34" charset="0"/>
              <a:buNone/>
            </a:pPr>
            <a:r>
              <a:rPr lang="en-US" altLang="en-US" sz="2000" b="1">
                <a:solidFill>
                  <a:schemeClr val="accent2"/>
                </a:solidFill>
                <a:latin typeface="Times New Roman" panose="02020603050405020304" pitchFamily="18" charset="0"/>
                <a:cs typeface="Times New Roman" panose="02020603050405020304" pitchFamily="18" charset="0"/>
              </a:rPr>
              <a:t>\WEB-INF </a:t>
            </a:r>
          </a:p>
          <a:p>
            <a:pPr lvl="3" algn="just">
              <a:buFont typeface="Arial" panose="020B0604020202020204" pitchFamily="34" charset="0"/>
              <a:buNone/>
            </a:pPr>
            <a:r>
              <a:rPr lang="en-US" altLang="en-US" sz="1800" b="1">
                <a:solidFill>
                  <a:schemeClr val="accent2"/>
                </a:solidFill>
                <a:latin typeface="Times New Roman" panose="02020603050405020304" pitchFamily="18" charset="0"/>
                <a:cs typeface="Times New Roman" panose="02020603050405020304" pitchFamily="18" charset="0"/>
              </a:rPr>
              <a:t>web.xml </a:t>
            </a:r>
          </a:p>
          <a:p>
            <a:pPr lvl="1" algn="just">
              <a:buFont typeface="Arial" panose="020B0604020202020204" pitchFamily="34" charset="0"/>
              <a:buNone/>
            </a:pPr>
            <a:r>
              <a:rPr lang="en-US" altLang="en-US" sz="2400" b="1">
                <a:solidFill>
                  <a:schemeClr val="accent2"/>
                </a:solidFill>
                <a:latin typeface="Times New Roman" panose="02020603050405020304" pitchFamily="18" charset="0"/>
                <a:cs typeface="Times New Roman" panose="02020603050405020304" pitchFamily="18" charset="0"/>
              </a:rPr>
              <a:t>\day2 </a:t>
            </a:r>
          </a:p>
          <a:p>
            <a:pPr lvl="1" algn="just">
              <a:buFont typeface="Arial" panose="020B0604020202020204" pitchFamily="34" charset="0"/>
              <a:buNone/>
            </a:pPr>
            <a:r>
              <a:rPr lang="en-US" altLang="en-US" sz="2400" b="1">
                <a:solidFill>
                  <a:schemeClr val="accent2"/>
                </a:solidFill>
                <a:latin typeface="Times New Roman" panose="02020603050405020304" pitchFamily="18" charset="0"/>
                <a:cs typeface="Times New Roman" panose="02020603050405020304" pitchFamily="18" charset="0"/>
              </a:rPr>
              <a:t>	intro.html </a:t>
            </a:r>
          </a:p>
          <a:p>
            <a:pPr lvl="1" algn="just">
              <a:buFont typeface="Arial" panose="020B0604020202020204" pitchFamily="34" charset="0"/>
              <a:buNone/>
            </a:pPr>
            <a:r>
              <a:rPr lang="en-US" altLang="en-US" sz="2400" b="1">
                <a:solidFill>
                  <a:schemeClr val="accent2"/>
                </a:solidFill>
                <a:latin typeface="Times New Roman" panose="02020603050405020304" pitchFamily="18" charset="0"/>
                <a:cs typeface="Times New Roman" panose="02020603050405020304" pitchFamily="18" charset="0"/>
              </a:rPr>
              <a:t>	\WEB-INF </a:t>
            </a:r>
          </a:p>
          <a:p>
            <a:pPr lvl="1" algn="just">
              <a:buFont typeface="Arial" panose="020B0604020202020204" pitchFamily="34" charset="0"/>
              <a:buNone/>
            </a:pPr>
            <a:r>
              <a:rPr lang="en-US" altLang="en-US" sz="2400" b="1">
                <a:solidFill>
                  <a:schemeClr val="accent2"/>
                </a:solidFill>
                <a:latin typeface="Times New Roman" panose="02020603050405020304" pitchFamily="18" charset="0"/>
                <a:cs typeface="Times New Roman" panose="02020603050405020304" pitchFamily="18" charset="0"/>
              </a:rPr>
              <a:t>			web.xml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266700" y="0"/>
            <a:ext cx="8877300" cy="1239838"/>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 – Initialization Parameters</a:t>
            </a:r>
          </a:p>
        </p:txBody>
      </p:sp>
      <p:sp>
        <p:nvSpPr>
          <p:cNvPr id="33795" name="Rectangle 3"/>
          <p:cNvSpPr>
            <a:spLocks noGrp="1"/>
          </p:cNvSpPr>
          <p:nvPr>
            <p:ph type="body" idx="4294967295"/>
          </p:nvPr>
        </p:nvSpPr>
        <p:spPr>
          <a:xfrm>
            <a:off x="309563" y="1173163"/>
            <a:ext cx="8834437" cy="3576637"/>
          </a:xfrm>
        </p:spPr>
        <p:txBody>
          <a:bodyPr/>
          <a:lstStyle/>
          <a:p>
            <a:pPr algn="just" eaLnBrk="1" hangingPunct="1">
              <a:lnSpc>
                <a:spcPct val="90000"/>
              </a:lnSpc>
              <a:spcBef>
                <a:spcPct val="0"/>
              </a:spcBef>
              <a:buFontTx/>
              <a:buChar char="•"/>
            </a:pPr>
            <a:r>
              <a:rPr lang="en-US" altLang="en-US" sz="2800">
                <a:latin typeface="Times New Roman" panose="02020603050405020304" pitchFamily="18" charset="0"/>
                <a:cs typeface="Times New Roman" panose="02020603050405020304" pitchFamily="18" charset="0"/>
              </a:rPr>
              <a:t>Providing some fundamental information available to all the dynamic resources (servlets, JSP) within the web application is allowed by</a:t>
            </a:r>
          </a:p>
          <a:p>
            <a:pPr lvl="1" algn="just" eaLnBrk="1" hangingPunct="1">
              <a:lnSpc>
                <a:spcPct val="90000"/>
              </a:lnSpc>
              <a:spcBef>
                <a:spcPct val="0"/>
              </a:spcBef>
              <a:buFont typeface="Times New Roman" panose="02020603050405020304" pitchFamily="18" charset="0"/>
              <a:buChar char="–"/>
            </a:pPr>
            <a:r>
              <a:rPr lang="en-US" altLang="en-US" sz="2400" b="1">
                <a:latin typeface="Times New Roman" panose="02020603050405020304" pitchFamily="18" charset="0"/>
                <a:cs typeface="Times New Roman" panose="02020603050405020304" pitchFamily="18" charset="0"/>
              </a:rPr>
              <a:t>Using</a:t>
            </a:r>
            <a:r>
              <a:rPr lang="en-US" altLang="en-US" sz="2400">
                <a:latin typeface="Times New Roman" panose="02020603050405020304" pitchFamily="18" charset="0"/>
                <a:cs typeface="Times New Roman" panose="02020603050405020304" pitchFamily="18" charset="0"/>
              </a:rPr>
              <a:t> servlet </a:t>
            </a:r>
            <a:r>
              <a:rPr lang="en-US" altLang="en-US" sz="2400" b="1">
                <a:latin typeface="Times New Roman" panose="02020603050405020304" pitchFamily="18" charset="0"/>
                <a:cs typeface="Times New Roman" panose="02020603050405020304" pitchFamily="18" charset="0"/>
              </a:rPr>
              <a:t>initialization parameters in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deployment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descriptor</a:t>
            </a:r>
            <a:r>
              <a:rPr lang="en-US" altLang="en-US" sz="2400">
                <a:latin typeface="Times New Roman" panose="02020603050405020304" pitchFamily="18" charset="0"/>
                <a:cs typeface="Times New Roman" panose="02020603050405020304" pitchFamily="18" charset="0"/>
              </a:rPr>
              <a:t> with the </a:t>
            </a:r>
            <a:r>
              <a:rPr lang="en-US" altLang="en-US" sz="2400" b="1">
                <a:solidFill>
                  <a:srgbClr val="FF3300"/>
                </a:solidFill>
                <a:latin typeface="Times New Roman" panose="02020603050405020304" pitchFamily="18" charset="0"/>
                <a:cs typeface="Times New Roman" panose="02020603050405020304" pitchFamily="18" charset="0"/>
              </a:rPr>
              <a:t>getInitParameter(String parName) </a:t>
            </a:r>
            <a:r>
              <a:rPr lang="en-US" altLang="en-US" sz="2400">
                <a:latin typeface="Times New Roman" panose="02020603050405020304" pitchFamily="18" charset="0"/>
                <a:cs typeface="Times New Roman" panose="02020603050405020304" pitchFamily="18" charset="0"/>
              </a:rPr>
              <a:t>method to provide </a:t>
            </a:r>
            <a:r>
              <a:rPr lang="en-US" altLang="en-US" sz="2400" b="1">
                <a:latin typeface="Times New Roman" panose="02020603050405020304" pitchFamily="18" charset="0"/>
                <a:cs typeface="Times New Roman" panose="02020603050405020304" pitchFamily="18" charset="0"/>
              </a:rPr>
              <a:t>initialization information for servlets</a:t>
            </a:r>
          </a:p>
          <a:p>
            <a:pPr lvl="1" algn="just" eaLnBrk="1" hangingPunct="1">
              <a:lnSpc>
                <a:spcPct val="90000"/>
              </a:lnSpc>
              <a:spcBef>
                <a:spcPct val="0"/>
              </a:spcBef>
              <a:buFont typeface="Times New Roman" panose="02020603050405020304" pitchFamily="18" charset="0"/>
              <a:buChar char="–"/>
            </a:pPr>
            <a:r>
              <a:rPr lang="en-US" altLang="en-US" sz="2400">
                <a:latin typeface="Times New Roman" panose="02020603050405020304" pitchFamily="18" charset="0"/>
                <a:cs typeface="Times New Roman" panose="02020603050405020304" pitchFamily="18" charset="0"/>
              </a:rPr>
              <a:t>The servlet initialization parameters is accessible only from its containing servlet</a:t>
            </a:r>
          </a:p>
          <a:p>
            <a:pPr algn="just" eaLnBrk="1" hangingPunct="1">
              <a:lnSpc>
                <a:spcPct val="90000"/>
              </a:lnSpc>
              <a:spcBef>
                <a:spcPct val="0"/>
              </a:spcBef>
              <a:buFontTx/>
              <a:buChar char="•"/>
            </a:pPr>
            <a:r>
              <a:rPr lang="en-US" altLang="en-US" sz="2800">
                <a:latin typeface="Times New Roman" panose="02020603050405020304" pitchFamily="18" charset="0"/>
                <a:cs typeface="Times New Roman" panose="02020603050405020304" pitchFamily="18" charset="0"/>
              </a:rPr>
              <a:t>Setting up the Deployment Descriptor</a:t>
            </a:r>
          </a:p>
        </p:txBody>
      </p:sp>
      <p:sp>
        <p:nvSpPr>
          <p:cNvPr id="10248" name="Text Box 8"/>
          <p:cNvSpPr txBox="1">
            <a:spLocks noChangeArrowheads="1"/>
          </p:cNvSpPr>
          <p:nvPr/>
        </p:nvSpPr>
        <p:spPr bwMode="auto">
          <a:xfrm>
            <a:off x="304800" y="4551363"/>
            <a:ext cx="8839200" cy="2235200"/>
          </a:xfrm>
          <a:prstGeom prst="rect">
            <a:avLst/>
          </a:prstGeom>
          <a:solidFill>
            <a:srgbClr val="FFFF99"/>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cs typeface="Times New Roman" panose="02020603050405020304" pitchFamily="18" charset="0"/>
              </a:rPr>
              <a:t>&lt;web-app&gt;</a:t>
            </a:r>
          </a:p>
          <a:p>
            <a:pPr lvl="1" eaLnBrk="1" hangingPunct="1">
              <a:spcBef>
                <a:spcPct val="0"/>
              </a:spcBef>
              <a:buFontTx/>
              <a:buNone/>
            </a:pPr>
            <a:r>
              <a:rPr lang="en-US" altLang="en-US" sz="2000">
                <a:solidFill>
                  <a:srgbClr val="FF0000"/>
                </a:solidFill>
                <a:latin typeface="Times New Roman" panose="02020603050405020304" pitchFamily="18" charset="0"/>
                <a:cs typeface="Times New Roman" panose="02020603050405020304" pitchFamily="18" charset="0"/>
              </a:rPr>
              <a:t>&lt;context-param&gt;</a:t>
            </a:r>
          </a:p>
          <a:p>
            <a:pPr lvl="3" eaLnBrk="1" hangingPunct="1">
              <a:spcBef>
                <a:spcPct val="0"/>
              </a:spcBef>
              <a:buFontTx/>
              <a:buNone/>
            </a:pPr>
            <a:r>
              <a:rPr lang="en-US" altLang="en-US">
                <a:solidFill>
                  <a:srgbClr val="FF0000"/>
                </a:solidFill>
                <a:latin typeface="Times New Roman" panose="02020603050405020304" pitchFamily="18" charset="0"/>
                <a:cs typeface="Times New Roman" panose="02020603050405020304" pitchFamily="18" charset="0"/>
              </a:rPr>
              <a:t>&lt;param-name&gt;</a:t>
            </a:r>
            <a:r>
              <a:rPr lang="en-US" altLang="en-US" b="1">
                <a:solidFill>
                  <a:srgbClr val="FF0000"/>
                </a:solidFill>
                <a:latin typeface="Times New Roman" panose="02020603050405020304" pitchFamily="18" charset="0"/>
                <a:cs typeface="Times New Roman" panose="02020603050405020304" pitchFamily="18" charset="0"/>
              </a:rPr>
              <a:t>parName</a:t>
            </a:r>
            <a:r>
              <a:rPr lang="en-US" altLang="en-US">
                <a:solidFill>
                  <a:srgbClr val="FF0000"/>
                </a:solidFill>
                <a:latin typeface="Times New Roman" panose="02020603050405020304" pitchFamily="18" charset="0"/>
                <a:cs typeface="Times New Roman" panose="02020603050405020304" pitchFamily="18" charset="0"/>
              </a:rPr>
              <a:t>&lt;/param-name&gt;</a:t>
            </a:r>
          </a:p>
          <a:p>
            <a:pPr lvl="3" eaLnBrk="1" hangingPunct="1">
              <a:spcBef>
                <a:spcPct val="0"/>
              </a:spcBef>
              <a:buFontTx/>
              <a:buNone/>
            </a:pPr>
            <a:r>
              <a:rPr lang="en-US" altLang="en-US">
                <a:solidFill>
                  <a:srgbClr val="FF0000"/>
                </a:solidFill>
                <a:latin typeface="Times New Roman" panose="02020603050405020304" pitchFamily="18" charset="0"/>
                <a:cs typeface="Times New Roman" panose="02020603050405020304" pitchFamily="18" charset="0"/>
              </a:rPr>
              <a:t>&lt;param-value&gt;</a:t>
            </a:r>
            <a:r>
              <a:rPr lang="en-US" altLang="en-US" b="1">
                <a:solidFill>
                  <a:srgbClr val="FF0000"/>
                </a:solidFill>
                <a:latin typeface="Times New Roman" panose="02020603050405020304" pitchFamily="18" charset="0"/>
                <a:cs typeface="Times New Roman" panose="02020603050405020304" pitchFamily="18" charset="0"/>
              </a:rPr>
              <a:t>parValue</a:t>
            </a:r>
            <a:r>
              <a:rPr lang="en-US" altLang="en-US">
                <a:solidFill>
                  <a:srgbClr val="FF0000"/>
                </a:solidFill>
                <a:latin typeface="Times New Roman" panose="02020603050405020304" pitchFamily="18" charset="0"/>
                <a:cs typeface="Times New Roman" panose="02020603050405020304" pitchFamily="18" charset="0"/>
              </a:rPr>
              <a:t>&lt;/param-value</a:t>
            </a:r>
          </a:p>
          <a:p>
            <a:pPr lvl="1" eaLnBrk="1" hangingPunct="1">
              <a:spcBef>
                <a:spcPct val="0"/>
              </a:spcBef>
              <a:buFontTx/>
              <a:buNone/>
            </a:pPr>
            <a:r>
              <a:rPr lang="en-US" altLang="en-US" sz="2000">
                <a:solidFill>
                  <a:srgbClr val="FF0000"/>
                </a:solidFill>
                <a:latin typeface="Times New Roman" panose="02020603050405020304" pitchFamily="18" charset="0"/>
                <a:cs typeface="Times New Roman" panose="02020603050405020304" pitchFamily="18" charset="0"/>
              </a:rPr>
              <a:t>&lt;/context-param</a:t>
            </a:r>
            <a:r>
              <a:rPr lang="en-US" altLang="en-US" sz="2000">
                <a:latin typeface="Times New Roman" panose="02020603050405020304" pitchFamily="18" charset="0"/>
                <a:cs typeface="Times New Roman" panose="02020603050405020304" pitchFamily="18" charset="0"/>
              </a:rPr>
              <a:t>&gt;</a:t>
            </a:r>
          </a:p>
          <a:p>
            <a:pPr eaLnBrk="1" hangingPunct="1">
              <a:spcBef>
                <a:spcPct val="0"/>
              </a:spcBef>
              <a:buFontTx/>
              <a:buNone/>
            </a:pPr>
            <a:r>
              <a:rPr lang="en-US" altLang="en-US" sz="2000">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en-US" sz="2000">
                <a:latin typeface="Times New Roman" panose="02020603050405020304" pitchFamily="18" charset="0"/>
                <a:cs typeface="Times New Roman" panose="02020603050405020304" pitchFamily="18" charset="0"/>
              </a:rPr>
              <a:t>&lt;/web-app&gt;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ox(in)">
                                      <p:cBhvr>
                                        <p:cTn id="7"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266700" y="0"/>
            <a:ext cx="8877300" cy="1239838"/>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 – Initialization Parameters</a:t>
            </a:r>
          </a:p>
        </p:txBody>
      </p:sp>
      <p:sp>
        <p:nvSpPr>
          <p:cNvPr id="35843" name="Rectangle 3"/>
          <p:cNvSpPr>
            <a:spLocks noGrp="1"/>
          </p:cNvSpPr>
          <p:nvPr>
            <p:ph type="body" idx="4294967295"/>
          </p:nvPr>
        </p:nvSpPr>
        <p:spPr>
          <a:xfrm>
            <a:off x="309563" y="1173163"/>
            <a:ext cx="8834437" cy="3576637"/>
          </a:xfrm>
        </p:spPr>
        <p:txBody>
          <a:bodyPr/>
          <a:lstStyle/>
          <a:p>
            <a:pPr algn="just" eaLnBrk="1" hangingPunct="1">
              <a:spcBef>
                <a:spcPct val="0"/>
              </a:spcBef>
              <a:buFontTx/>
              <a:buChar char="•"/>
            </a:pPr>
            <a:r>
              <a:rPr lang="en-US" altLang="en-US">
                <a:latin typeface="Times New Roman" panose="02020603050405020304" pitchFamily="18" charset="0"/>
                <a:cs typeface="Times New Roman" panose="02020603050405020304" pitchFamily="18" charset="0"/>
              </a:rPr>
              <a:t>Example</a:t>
            </a:r>
          </a:p>
          <a:p>
            <a:pPr lvl="1" algn="just" eaLnBrk="1" hangingPunct="1">
              <a:spcBef>
                <a:spcPct val="0"/>
              </a:spcBef>
              <a:buFont typeface="Times New Roman" panose="02020603050405020304" pitchFamily="18" charset="0"/>
              <a:buChar char="–"/>
            </a:pPr>
            <a:r>
              <a:rPr lang="en-US" altLang="en-US" sz="2400">
                <a:latin typeface="Times New Roman" panose="02020603050405020304" pitchFamily="18" charset="0"/>
                <a:cs typeface="Times New Roman" panose="02020603050405020304" pitchFamily="18" charset="0"/>
              </a:rPr>
              <a:t>Building the web application have the counter function that allows the web site can account the number of accessed users</a:t>
            </a:r>
          </a:p>
          <a:p>
            <a:pPr lvl="1" algn="just" eaLnBrk="1" hangingPunct="1">
              <a:spcBef>
                <a:spcPct val="0"/>
              </a:spcBef>
              <a:buFont typeface="Times New Roman" panose="02020603050405020304" pitchFamily="18" charset="0"/>
              <a:buChar char="–"/>
            </a:pPr>
            <a:r>
              <a:rPr lang="en-US" altLang="en-US" sz="2400">
                <a:latin typeface="Times New Roman" panose="02020603050405020304" pitchFamily="18" charset="0"/>
                <a:cs typeface="Times New Roman" panose="02020603050405020304" pitchFamily="18" charset="0"/>
              </a:rPr>
              <a:t>The application’s GUI should be same as</a:t>
            </a:r>
          </a:p>
        </p:txBody>
      </p:sp>
      <p:pic>
        <p:nvPicPr>
          <p:cNvPr id="358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2979738"/>
            <a:ext cx="6259512"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5123" name="Rectangle 3"/>
          <p:cNvSpPr>
            <a:spLocks noGrp="1"/>
          </p:cNvSpPr>
          <p:nvPr>
            <p:ph type="body" idx="4294967295"/>
          </p:nvPr>
        </p:nvSpPr>
        <p:spPr>
          <a:xfrm>
            <a:off x="0" y="485775"/>
            <a:ext cx="9144000" cy="6011863"/>
          </a:xfrm>
        </p:spPr>
        <p:txBody>
          <a:bodyPr/>
          <a:lstStyle/>
          <a:p>
            <a:pPr algn="just"/>
            <a:r>
              <a:rPr lang="en-US" altLang="en-US" sz="2800" b="1">
                <a:latin typeface="Times New Roman" panose="02020603050405020304" pitchFamily="18" charset="0"/>
                <a:cs typeface="Times New Roman" panose="02020603050405020304" pitchFamily="18" charset="0"/>
              </a:rPr>
              <a:t>How to build the simple web site using html and servlet?</a:t>
            </a:r>
          </a:p>
          <a:p>
            <a:pPr lvl="1" algn="just"/>
            <a:r>
              <a:rPr lang="en-US" altLang="en-US" sz="2400">
                <a:latin typeface="Times New Roman" panose="02020603050405020304" pitchFamily="18" charset="0"/>
                <a:cs typeface="Times New Roman" panose="02020603050405020304" pitchFamily="18" charset="0"/>
              </a:rPr>
              <a:t>Break down structure component in building web application</a:t>
            </a:r>
            <a:endParaRPr lang="en-US" altLang="en-US" sz="2400" b="1">
              <a:latin typeface="Times New Roman" panose="02020603050405020304" pitchFamily="18" charset="0"/>
              <a:cs typeface="Times New Roman" panose="02020603050405020304" pitchFamily="18" charset="0"/>
            </a:endParaRPr>
          </a:p>
          <a:p>
            <a:pPr algn="just"/>
            <a:r>
              <a:rPr lang="en-US" altLang="en-US" sz="2800" b="1">
                <a:latin typeface="Times New Roman" panose="02020603050405020304" pitchFamily="18" charset="0"/>
                <a:cs typeface="Times New Roman" panose="02020603050405020304" pitchFamily="18" charset="0"/>
              </a:rPr>
              <a:t>Some concepts</a:t>
            </a:r>
          </a:p>
          <a:p>
            <a:pPr lvl="1"/>
            <a:r>
              <a:rPr lang="en-US" altLang="en-US" sz="2400">
                <a:latin typeface="Times New Roman" panose="02020603050405020304" pitchFamily="18" charset="0"/>
                <a:cs typeface="Times New Roman" panose="02020603050405020304" pitchFamily="18" charset="0"/>
              </a:rPr>
              <a:t>Servlet vs. Java class, Parameter vs. Variable</a:t>
            </a:r>
          </a:p>
          <a:p>
            <a:pPr lvl="1"/>
            <a:r>
              <a:rPr lang="en-US" altLang="en-US" sz="2400">
                <a:latin typeface="Times New Roman" panose="02020603050405020304" pitchFamily="18" charset="0"/>
                <a:cs typeface="Times New Roman" panose="02020603050405020304" pitchFamily="18" charset="0"/>
              </a:rPr>
              <a:t>Form Parameters</a:t>
            </a:r>
          </a:p>
          <a:p>
            <a:pPr lvl="1"/>
            <a:r>
              <a:rPr lang="en-US" altLang="en-US" sz="2400">
                <a:latin typeface="Times New Roman" panose="02020603050405020304" pitchFamily="18" charset="0"/>
                <a:cs typeface="Times New Roman" panose="02020603050405020304" pitchFamily="18" charset="0"/>
              </a:rPr>
              <a:t>Http Protocol</a:t>
            </a:r>
          </a:p>
          <a:p>
            <a:pPr lvl="1"/>
            <a:r>
              <a:rPr lang="en-US" altLang="en-US" sz="2400">
                <a:latin typeface="Times New Roman" panose="02020603050405020304" pitchFamily="18" charset="0"/>
                <a:cs typeface="Times New Roman" panose="02020603050405020304" pitchFamily="18" charset="0"/>
              </a:rPr>
              <a:t>HTTP Methods: </a:t>
            </a:r>
            <a:r>
              <a:rPr lang="en-US" altLang="en-US" sz="2400" b="1">
                <a:latin typeface="Times New Roman" panose="02020603050405020304" pitchFamily="18" charset="0"/>
                <a:cs typeface="Times New Roman" panose="02020603050405020304" pitchFamily="18" charset="0"/>
              </a:rPr>
              <a:t>GET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POST</a:t>
            </a:r>
            <a:r>
              <a:rPr lang="en-US" altLang="en-US" sz="2400">
                <a:latin typeface="Times New Roman" panose="02020603050405020304" pitchFamily="18" charset="0"/>
                <a:cs typeface="Times New Roman" panose="02020603050405020304" pitchFamily="18" charset="0"/>
              </a:rPr>
              <a:t>, …</a:t>
            </a:r>
          </a:p>
          <a:p>
            <a:pPr lvl="1"/>
            <a:r>
              <a:rPr lang="en-US" altLang="en-US" sz="2400">
                <a:latin typeface="Times New Roman" panose="02020603050405020304" pitchFamily="18" charset="0"/>
                <a:cs typeface="Times New Roman" panose="02020603050405020304" pitchFamily="18" charset="0"/>
              </a:rPr>
              <a:t>Servlet Life Cycle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a:t>
            </a:r>
            <a:r>
              <a:rPr lang="en-US" altLang="en-US" sz="2400" b="1" err="1">
                <a:latin typeface="Times New Roman" panose="02020603050405020304" pitchFamily="18" charset="0"/>
                <a:cs typeface="Times New Roman" panose="02020603050405020304" pitchFamily="18" charset="0"/>
              </a:rPr>
              <a:t>init</a:t>
            </a:r>
            <a:r>
              <a:rPr lang="en-US" altLang="en-US" sz="2400" b="1">
                <a:latin typeface="Times New Roman" panose="02020603050405020304" pitchFamily="18" charset="0"/>
                <a:cs typeface="Times New Roman" panose="02020603050405020304" pitchFamily="18" charset="0"/>
              </a:rPr>
              <a:t>, service, destroy</a:t>
            </a:r>
            <a:r>
              <a:rPr lang="en-US" altLang="en-US" sz="2400">
                <a:latin typeface="Times New Roman" panose="02020603050405020304" pitchFamily="18" charset="0"/>
                <a:cs typeface="Times New Roman" panose="02020603050405020304" pitchFamily="18" charset="0"/>
              </a:rPr>
              <a:t>)</a:t>
            </a:r>
          </a:p>
          <a:p>
            <a:pPr lvl="1"/>
            <a:r>
              <a:rPr lang="en-US" altLang="en-US" sz="2400">
                <a:latin typeface="Times New Roman" panose="02020603050405020304" pitchFamily="18" charset="0"/>
                <a:cs typeface="Times New Roman" panose="02020603050405020304" pitchFamily="18" charset="0"/>
              </a:rPr>
              <a:t>JDBC</a:t>
            </a:r>
          </a:p>
        </p:txBody>
      </p:sp>
      <p:graphicFrame>
        <p:nvGraphicFramePr>
          <p:cNvPr id="5124" name="Object 10"/>
          <p:cNvGraphicFramePr>
            <a:graphicFrameLocks noChangeAspect="1"/>
          </p:cNvGraphicFramePr>
          <p:nvPr/>
        </p:nvGraphicFramePr>
        <p:xfrm>
          <a:off x="2551113" y="4837113"/>
          <a:ext cx="1393825" cy="984250"/>
        </p:xfrm>
        <a:graphic>
          <a:graphicData uri="http://schemas.openxmlformats.org/presentationml/2006/ole">
            <mc:AlternateContent xmlns:mc="http://schemas.openxmlformats.org/markup-compatibility/2006">
              <mc:Choice xmlns:v="urn:schemas-microsoft-com:vml" Requires="v">
                <p:oleObj name="Photo Editor Photo" r:id="rId3" imgW="7621064" imgH="5714286" progId="MSPhotoEd.3">
                  <p:embed/>
                </p:oleObj>
              </mc:Choice>
              <mc:Fallback>
                <p:oleObj name="Photo Editor Photo" r:id="rId3" imgW="7621064" imgH="5714286" progId="MSPhotoEd.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113" y="4837113"/>
                        <a:ext cx="1393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Rectangle 19"/>
          <p:cNvSpPr>
            <a:spLocks noChangeArrowheads="1"/>
          </p:cNvSpPr>
          <p:nvPr/>
        </p:nvSpPr>
        <p:spPr bwMode="auto">
          <a:xfrm>
            <a:off x="5045075" y="3748088"/>
            <a:ext cx="2238375" cy="3008312"/>
          </a:xfrm>
          <a:prstGeom prst="rect">
            <a:avLst/>
          </a:prstGeom>
          <a:solidFill>
            <a:srgbClr val="FFFF66"/>
          </a:solidFill>
          <a:ln w="9525">
            <a:solidFill>
              <a:srgbClr val="FFFF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Web Server</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Container</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p:txBody>
      </p:sp>
      <p:sp>
        <p:nvSpPr>
          <p:cNvPr id="5126" name="Oval 20"/>
          <p:cNvSpPr>
            <a:spLocks noChangeArrowheads="1"/>
          </p:cNvSpPr>
          <p:nvPr/>
        </p:nvSpPr>
        <p:spPr bwMode="auto">
          <a:xfrm>
            <a:off x="5197475" y="4387850"/>
            <a:ext cx="627063"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C</a:t>
            </a:r>
          </a:p>
        </p:txBody>
      </p:sp>
      <p:cxnSp>
        <p:nvCxnSpPr>
          <p:cNvPr id="5127" name="AutoShape 7"/>
          <p:cNvCxnSpPr>
            <a:cxnSpLocks noChangeShapeType="1"/>
            <a:endCxn id="5126" idx="2"/>
          </p:cNvCxnSpPr>
          <p:nvPr/>
        </p:nvCxnSpPr>
        <p:spPr bwMode="auto">
          <a:xfrm flipV="1">
            <a:off x="3863975" y="4683125"/>
            <a:ext cx="1333500" cy="64611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128" name="Oval 10"/>
          <p:cNvSpPr>
            <a:spLocks noChangeArrowheads="1"/>
          </p:cNvSpPr>
          <p:nvPr/>
        </p:nvSpPr>
        <p:spPr bwMode="auto">
          <a:xfrm>
            <a:off x="5197475" y="5907088"/>
            <a:ext cx="627063"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V</a:t>
            </a:r>
          </a:p>
        </p:txBody>
      </p:sp>
      <p:cxnSp>
        <p:nvCxnSpPr>
          <p:cNvPr id="5129" name="AutoShape 11"/>
          <p:cNvCxnSpPr>
            <a:cxnSpLocks noChangeShapeType="1"/>
            <a:stCxn id="5126" idx="4"/>
            <a:endCxn id="5128" idx="0"/>
          </p:cNvCxnSpPr>
          <p:nvPr/>
        </p:nvCxnSpPr>
        <p:spPr bwMode="auto">
          <a:xfrm rot="5400000">
            <a:off x="5046663" y="5443538"/>
            <a:ext cx="928687" cy="1587"/>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130" name="AutoShape 13"/>
          <p:cNvCxnSpPr>
            <a:cxnSpLocks noChangeShapeType="1"/>
            <a:stCxn id="5128" idx="2"/>
          </p:cNvCxnSpPr>
          <p:nvPr/>
        </p:nvCxnSpPr>
        <p:spPr bwMode="auto">
          <a:xfrm rot="10800000">
            <a:off x="3863975" y="5329238"/>
            <a:ext cx="1333500" cy="87312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131" name="AutoShape 14"/>
          <p:cNvCxnSpPr>
            <a:cxnSpLocks noChangeShapeType="1"/>
            <a:stCxn id="5126" idx="3"/>
          </p:cNvCxnSpPr>
          <p:nvPr/>
        </p:nvCxnSpPr>
        <p:spPr bwMode="auto">
          <a:xfrm rot="5400000">
            <a:off x="4358481" y="4398169"/>
            <a:ext cx="436563" cy="1425575"/>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26" name="Can 25"/>
          <p:cNvSpPr/>
          <p:nvPr/>
        </p:nvSpPr>
        <p:spPr>
          <a:xfrm>
            <a:off x="8042275" y="4878388"/>
            <a:ext cx="701675"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sp>
        <p:nvSpPr>
          <p:cNvPr id="5133" name="Oval 27"/>
          <p:cNvSpPr>
            <a:spLocks noChangeArrowheads="1"/>
          </p:cNvSpPr>
          <p:nvPr/>
        </p:nvSpPr>
        <p:spPr bwMode="auto">
          <a:xfrm>
            <a:off x="6397625" y="5029200"/>
            <a:ext cx="627063"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DAO</a:t>
            </a:r>
          </a:p>
        </p:txBody>
      </p:sp>
      <p:cxnSp>
        <p:nvCxnSpPr>
          <p:cNvPr id="5134" name="AutoShape 7"/>
          <p:cNvCxnSpPr>
            <a:cxnSpLocks noChangeShapeType="1"/>
            <a:endCxn id="5133" idx="1"/>
          </p:cNvCxnSpPr>
          <p:nvPr/>
        </p:nvCxnSpPr>
        <p:spPr bwMode="auto">
          <a:xfrm>
            <a:off x="5802313" y="4729163"/>
            <a:ext cx="687387" cy="38735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135" name="AutoShape 7"/>
          <p:cNvCxnSpPr>
            <a:cxnSpLocks noChangeShapeType="1"/>
            <a:stCxn id="5133" idx="6"/>
          </p:cNvCxnSpPr>
          <p:nvPr/>
        </p:nvCxnSpPr>
        <p:spPr bwMode="auto">
          <a:xfrm flipV="1">
            <a:off x="7024688" y="5197475"/>
            <a:ext cx="1009650" cy="12700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136" name="AutoShape 13"/>
          <p:cNvCxnSpPr>
            <a:cxnSpLocks noChangeShapeType="1"/>
            <a:endCxn id="5133" idx="5"/>
          </p:cNvCxnSpPr>
          <p:nvPr/>
        </p:nvCxnSpPr>
        <p:spPr bwMode="auto">
          <a:xfrm rot="10800000" flipV="1">
            <a:off x="6934200" y="5492750"/>
            <a:ext cx="1128713" cy="4127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137" name="AutoShape 13"/>
          <p:cNvCxnSpPr>
            <a:cxnSpLocks noChangeShapeType="1"/>
            <a:endCxn id="5126" idx="5"/>
          </p:cNvCxnSpPr>
          <p:nvPr/>
        </p:nvCxnSpPr>
        <p:spPr bwMode="auto">
          <a:xfrm rot="10800000">
            <a:off x="5732463" y="4892675"/>
            <a:ext cx="733425" cy="35560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138" name="TextBox 32"/>
          <p:cNvSpPr txBox="1">
            <a:spLocks noChangeArrowheads="1"/>
          </p:cNvSpPr>
          <p:nvPr/>
        </p:nvSpPr>
        <p:spPr bwMode="auto">
          <a:xfrm>
            <a:off x="3582988" y="4440238"/>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1. Send request</a:t>
            </a:r>
          </a:p>
        </p:txBody>
      </p:sp>
      <p:sp>
        <p:nvSpPr>
          <p:cNvPr id="5139" name="TextBox 33"/>
          <p:cNvSpPr txBox="1">
            <a:spLocks noChangeArrowheads="1"/>
          </p:cNvSpPr>
          <p:nvPr/>
        </p:nvSpPr>
        <p:spPr bwMode="auto">
          <a:xfrm>
            <a:off x="5976938" y="4440238"/>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2. Call</a:t>
            </a:r>
          </a:p>
        </p:txBody>
      </p:sp>
      <p:sp>
        <p:nvSpPr>
          <p:cNvPr id="5140" name="TextBox 34"/>
          <p:cNvSpPr txBox="1">
            <a:spLocks noChangeArrowheads="1"/>
          </p:cNvSpPr>
          <p:nvPr/>
        </p:nvSpPr>
        <p:spPr bwMode="auto">
          <a:xfrm>
            <a:off x="7102475" y="4810125"/>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3. Query</a:t>
            </a:r>
          </a:p>
        </p:txBody>
      </p:sp>
      <p:sp>
        <p:nvSpPr>
          <p:cNvPr id="5141" name="TextBox 35"/>
          <p:cNvSpPr txBox="1">
            <a:spLocks noChangeArrowheads="1"/>
          </p:cNvSpPr>
          <p:nvPr/>
        </p:nvSpPr>
        <p:spPr bwMode="auto">
          <a:xfrm>
            <a:off x="5513388" y="5527675"/>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4. Render/Send</a:t>
            </a:r>
          </a:p>
        </p:txBody>
      </p:sp>
      <p:sp>
        <p:nvSpPr>
          <p:cNvPr id="5142" name="TextBox 36"/>
          <p:cNvSpPr txBox="1">
            <a:spLocks noChangeArrowheads="1"/>
          </p:cNvSpPr>
          <p:nvPr/>
        </p:nvSpPr>
        <p:spPr bwMode="auto">
          <a:xfrm>
            <a:off x="4146550" y="5221288"/>
            <a:ext cx="1709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5. Response</a:t>
            </a:r>
          </a:p>
        </p:txBody>
      </p:sp>
      <p:sp>
        <p:nvSpPr>
          <p:cNvPr id="5143" name="TextBox 37"/>
          <p:cNvSpPr txBox="1">
            <a:spLocks noChangeArrowheads="1"/>
          </p:cNvSpPr>
          <p:nvPr/>
        </p:nvSpPr>
        <p:spPr bwMode="auto">
          <a:xfrm>
            <a:off x="2516188" y="5938838"/>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cs typeface="Times New Roman" panose="02020603050405020304" pitchFamily="18" charset="0"/>
              </a:rPr>
              <a:t>6. Display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295275" y="0"/>
            <a:ext cx="8848725" cy="1211263"/>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 – Initialization Parameters</a:t>
            </a:r>
          </a:p>
        </p:txBody>
      </p:sp>
      <p:sp>
        <p:nvSpPr>
          <p:cNvPr id="37891" name="Rectangle 3"/>
          <p:cNvSpPr>
            <a:spLocks noGrp="1"/>
          </p:cNvSpPr>
          <p:nvPr>
            <p:ph type="body" idx="4294967295"/>
          </p:nvPr>
        </p:nvSpPr>
        <p:spPr>
          <a:xfrm>
            <a:off x="0" y="1335088"/>
            <a:ext cx="9144000" cy="714375"/>
          </a:xfrm>
        </p:spPr>
        <p:txBody>
          <a:bodyPr/>
          <a:lstStyle/>
          <a:p>
            <a:pPr algn="just" eaLnBrk="1" hangingPunct="1">
              <a:lnSpc>
                <a:spcPct val="90000"/>
              </a:lnSpc>
              <a:spcBef>
                <a:spcPct val="0"/>
              </a:spcBef>
              <a:buFontTx/>
              <a:buChar char="•"/>
            </a:pPr>
            <a:r>
              <a:rPr lang="en-US" altLang="en-US" sz="2400">
                <a:latin typeface="Times New Roman" panose="02020603050405020304" pitchFamily="18" charset="0"/>
                <a:cs typeface="Times New Roman" panose="02020603050405020304" pitchFamily="18" charset="0"/>
              </a:rPr>
              <a:t>Writing Code to Retrieve ServletContext Initialization Parameters</a:t>
            </a:r>
          </a:p>
        </p:txBody>
      </p:sp>
      <p:sp>
        <p:nvSpPr>
          <p:cNvPr id="37892" name="Text Box 7"/>
          <p:cNvSpPr txBox="1">
            <a:spLocks noChangeArrowheads="1"/>
          </p:cNvSpPr>
          <p:nvPr/>
        </p:nvSpPr>
        <p:spPr bwMode="auto">
          <a:xfrm>
            <a:off x="444500" y="1897063"/>
            <a:ext cx="8382000" cy="831850"/>
          </a:xfrm>
          <a:prstGeom prst="rect">
            <a:avLst/>
          </a:prstGeom>
          <a:solidFill>
            <a:srgbClr val="FFFF99"/>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ServletContext sc = getServletContext();</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String var = sc.getInitParameter(“parName");</a:t>
            </a:r>
          </a:p>
        </p:txBody>
      </p:sp>
      <p:pic>
        <p:nvPicPr>
          <p:cNvPr id="225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2825750"/>
            <a:ext cx="3841750" cy="319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1838" y="3017838"/>
            <a:ext cx="412591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box(in)">
                                      <p:cBhvr>
                                        <p:cTn id="7" dur="500"/>
                                        <p:tgtEl>
                                          <p:spTgt spid="22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2537"/>
                                        </p:tgtEl>
                                        <p:attrNameLst>
                                          <p:attrName>style.visibility</p:attrName>
                                        </p:attrNameLst>
                                      </p:cBhvr>
                                      <p:to>
                                        <p:strVal val="visible"/>
                                      </p:to>
                                    </p:set>
                                    <p:animEffect transition="in" filter="checkerboard(across)">
                                      <p:cBhvr>
                                        <p:cTn id="12"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4675"/>
            <a:ext cx="5916613"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788" y="1271588"/>
            <a:ext cx="5510212"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2"/>
          <p:cNvSpPr>
            <a:spLocks noGrp="1"/>
          </p:cNvSpPr>
          <p:nvPr>
            <p:ph type="title" idx="4294967295"/>
          </p:nvPr>
        </p:nvSpPr>
        <p:spPr>
          <a:xfrm>
            <a:off x="295275" y="0"/>
            <a:ext cx="8848725" cy="1211263"/>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 – Initialization Parameters</a:t>
            </a:r>
          </a:p>
        </p:txBody>
      </p:sp>
      <p:sp>
        <p:nvSpPr>
          <p:cNvPr id="151564" name="Rectangle 12"/>
          <p:cNvSpPr>
            <a:spLocks noChangeArrowheads="1"/>
          </p:cNvSpPr>
          <p:nvPr/>
        </p:nvSpPr>
        <p:spPr bwMode="auto">
          <a:xfrm>
            <a:off x="4811713" y="2459038"/>
            <a:ext cx="4332287" cy="10350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2"/>
          <p:cNvSpPr>
            <a:spLocks noChangeArrowheads="1"/>
          </p:cNvSpPr>
          <p:nvPr/>
        </p:nvSpPr>
        <p:spPr bwMode="auto">
          <a:xfrm>
            <a:off x="1044575" y="5132388"/>
            <a:ext cx="4710113" cy="4429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3994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01750"/>
            <a:ext cx="35433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64"/>
                                        </p:tgtEl>
                                        <p:attrNameLst>
                                          <p:attrName>style.visibility</p:attrName>
                                        </p:attrNameLst>
                                      </p:cBhvr>
                                      <p:to>
                                        <p:strVal val="visible"/>
                                      </p:to>
                                    </p:set>
                                    <p:animEffect transition="in" filter="checkerboard(across)">
                                      <p:cBhvr>
                                        <p:cTn id="7" dur="500"/>
                                        <p:tgtEl>
                                          <p:spTgt spid="2356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1564"/>
                                        </p:tgtEl>
                                        <p:attrNameLst>
                                          <p:attrName>style.visibility</p:attrName>
                                        </p:attrNameLst>
                                      </p:cBhvr>
                                      <p:to>
                                        <p:strVal val="visible"/>
                                      </p:to>
                                    </p:set>
                                    <p:animEffect transition="in" filter="box(in)">
                                      <p:cBhvr>
                                        <p:cTn id="10" dur="500"/>
                                        <p:tgtEl>
                                          <p:spTgt spid="1515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3565"/>
                                        </p:tgtEl>
                                        <p:attrNameLst>
                                          <p:attrName>style.visibility</p:attrName>
                                        </p:attrNameLst>
                                      </p:cBhvr>
                                      <p:to>
                                        <p:strVal val="visible"/>
                                      </p:to>
                                    </p:set>
                                    <p:animEffect transition="in" filter="checkerboard(across)">
                                      <p:cBhvr>
                                        <p:cTn id="15" dur="500"/>
                                        <p:tgtEl>
                                          <p:spTgt spid="2356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295275" y="0"/>
            <a:ext cx="8848725" cy="1211263"/>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 – Initialization Parameters</a:t>
            </a:r>
          </a:p>
        </p:txBody>
      </p:sp>
      <p:pic>
        <p:nvPicPr>
          <p:cNvPr id="4198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697038"/>
            <a:ext cx="8824912" cy="386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325" y="4421188"/>
            <a:ext cx="4130675"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3463"/>
            <a:ext cx="5986463"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p:cNvSpPr>
          <p:nvPr>
            <p:ph type="title" idx="4294967295"/>
          </p:nvPr>
        </p:nvSpPr>
        <p:spPr>
          <a:xfrm>
            <a:off x="0" y="0"/>
            <a:ext cx="9144000" cy="1211263"/>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 – </a:t>
            </a:r>
            <a:r>
              <a:rPr lang="en-US" altLang="en-US" sz="3600" b="1">
                <a:latin typeface="Times New Roman" panose="02020603050405020304" pitchFamily="18" charset="0"/>
                <a:cs typeface="Times New Roman" panose="02020603050405020304" pitchFamily="18" charset="0"/>
              </a:rPr>
              <a:t>Initialization Parameters</a:t>
            </a:r>
          </a:p>
        </p:txBody>
      </p:sp>
      <p:sp>
        <p:nvSpPr>
          <p:cNvPr id="151564" name="Rectangle 12"/>
          <p:cNvSpPr>
            <a:spLocks noChangeArrowheads="1"/>
          </p:cNvSpPr>
          <p:nvPr/>
        </p:nvSpPr>
        <p:spPr bwMode="auto">
          <a:xfrm>
            <a:off x="1265238" y="2341563"/>
            <a:ext cx="4457700" cy="104933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2" name="Rectangle 12"/>
          <p:cNvSpPr>
            <a:spLocks noChangeArrowheads="1"/>
          </p:cNvSpPr>
          <p:nvPr/>
        </p:nvSpPr>
        <p:spPr bwMode="auto">
          <a:xfrm>
            <a:off x="1301750" y="3384550"/>
            <a:ext cx="4416425" cy="11525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64"/>
                                        </p:tgtEl>
                                        <p:attrNameLst>
                                          <p:attrName>style.visibility</p:attrName>
                                        </p:attrNameLst>
                                      </p:cBhvr>
                                      <p:to>
                                        <p:strVal val="visible"/>
                                      </p:to>
                                    </p:set>
                                    <p:animEffect transition="in" filter="box(in)">
                                      <p:cBhvr>
                                        <p:cTn id="7" dur="500"/>
                                        <p:tgtEl>
                                          <p:spTgt spid="151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0" y="0"/>
            <a:ext cx="9144000" cy="1211263"/>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ServletContext – </a:t>
            </a:r>
            <a:r>
              <a:rPr lang="en-US" altLang="en-US" sz="3600" b="1">
                <a:latin typeface="Times New Roman" panose="02020603050405020304" pitchFamily="18" charset="0"/>
                <a:cs typeface="Times New Roman" panose="02020603050405020304" pitchFamily="18" charset="0"/>
              </a:rPr>
              <a:t>Initialization Parameters</a:t>
            </a:r>
          </a:p>
        </p:txBody>
      </p:sp>
      <p:pic>
        <p:nvPicPr>
          <p:cNvPr id="4608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1647825"/>
            <a:ext cx="70993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914400" y="0"/>
            <a:ext cx="8229600" cy="1122363"/>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ServletConfig interface</a:t>
            </a:r>
            <a:r>
              <a:rPr lang="en-US" altLang="en-US" sz="4800" b="1">
                <a:latin typeface="Times New Roman" panose="02020603050405020304" pitchFamily="18" charset="0"/>
                <a:cs typeface="Times New Roman" panose="02020603050405020304" pitchFamily="18" charset="0"/>
              </a:rPr>
              <a:t> </a:t>
            </a:r>
          </a:p>
        </p:txBody>
      </p:sp>
      <p:sp>
        <p:nvSpPr>
          <p:cNvPr id="48131" name="Rectangle 3"/>
          <p:cNvSpPr>
            <a:spLocks noGrp="1"/>
          </p:cNvSpPr>
          <p:nvPr>
            <p:ph type="body" idx="4294967295"/>
          </p:nvPr>
        </p:nvSpPr>
        <p:spPr>
          <a:xfrm>
            <a:off x="0" y="977900"/>
            <a:ext cx="9144000" cy="1322388"/>
          </a:xfrm>
        </p:spPr>
        <p:txBody>
          <a:bodyPr/>
          <a:lstStyle/>
          <a:p>
            <a:pPr algn="just" eaLnBrk="1" hangingPunct="1">
              <a:lnSpc>
                <a:spcPct val="80000"/>
              </a:lnSpc>
            </a:pP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pass as an argument</a:t>
            </a:r>
            <a:r>
              <a:rPr lang="en-US" altLang="en-US" sz="2000">
                <a:latin typeface="Times New Roman" panose="02020603050405020304" pitchFamily="18" charset="0"/>
                <a:cs typeface="Times New Roman" panose="02020603050405020304" pitchFamily="18" charset="0"/>
              </a:rPr>
              <a:t> during initialization, the servlet container uses an object of ServletConfig interface</a:t>
            </a:r>
          </a:p>
          <a:p>
            <a:pPr algn="just" eaLnBrk="1" hangingPunct="1">
              <a:lnSpc>
                <a:spcPct val="80000"/>
              </a:lnSpc>
            </a:pPr>
            <a:r>
              <a:rPr lang="en-US" altLang="en-US" sz="2000" b="1">
                <a:latin typeface="Times New Roman" panose="02020603050405020304" pitchFamily="18" charset="0"/>
                <a:cs typeface="Times New Roman" panose="02020603050405020304" pitchFamily="18" charset="0"/>
              </a:rPr>
              <a:t>Configuring a servlet before processing</a:t>
            </a:r>
            <a:r>
              <a:rPr lang="en-US" altLang="en-US" sz="2000">
                <a:latin typeface="Times New Roman" panose="02020603050405020304" pitchFamily="18" charset="0"/>
                <a:cs typeface="Times New Roman" panose="02020603050405020304" pitchFamily="18" charset="0"/>
              </a:rPr>
              <a:t> requested data</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Retrieve servlet initialization parameters</a:t>
            </a:r>
          </a:p>
        </p:txBody>
      </p:sp>
      <p:graphicFrame>
        <p:nvGraphicFramePr>
          <p:cNvPr id="27670" name="Group 22"/>
          <p:cNvGraphicFramePr>
            <a:graphicFrameLocks noGrp="1"/>
          </p:cNvGraphicFramePr>
          <p:nvPr/>
        </p:nvGraphicFramePr>
        <p:xfrm>
          <a:off x="60325" y="2312988"/>
          <a:ext cx="8983663" cy="4238624"/>
        </p:xfrm>
        <a:graphic>
          <a:graphicData uri="http://schemas.openxmlformats.org/drawingml/2006/table">
            <a:tbl>
              <a:tblPr/>
              <a:tblGrid>
                <a:gridCol w="2166938">
                  <a:extLst>
                    <a:ext uri="{9D8B030D-6E8A-4147-A177-3AD203B41FA5}">
                      <a16:colId xmlns:a16="http://schemas.microsoft.com/office/drawing/2014/main" val="20000"/>
                    </a:ext>
                  </a:extLst>
                </a:gridCol>
                <a:gridCol w="6816725">
                  <a:extLst>
                    <a:ext uri="{9D8B030D-6E8A-4147-A177-3AD203B41FA5}">
                      <a16:colId xmlns:a16="http://schemas.microsoft.com/office/drawing/2014/main" val="20001"/>
                    </a:ext>
                  </a:extLst>
                </a:gridCol>
              </a:tblGrid>
              <a:tr h="30484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131147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getServletName</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String getServletName()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Searches the configuration information and retrieves name of the servlet instance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String servletName = getServletName();</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10836">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getInitParameter</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String getInitParameter (String name)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Retrieves the value of the initialisation parameter</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null if the specified parameter does not exist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nb-NO" sz="2000" b="0" i="0" u="none" strike="noStrike" cap="none" normalizeH="0" baseline="0">
                          <a:ln>
                            <a:noFill/>
                          </a:ln>
                          <a:solidFill>
                            <a:schemeClr val="tx1"/>
                          </a:solidFill>
                          <a:effectLst/>
                          <a:latin typeface="Times New Roman" pitchFamily="18" charset="0"/>
                          <a:cs typeface="Times New Roman" pitchFamily="18" charset="0"/>
                        </a:rPr>
                        <a:t>- String password = getInitParameter(”password”);</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147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getServletContext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ServletContext getServletContext()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a ServletContext object used by the servlet to interact with its container.</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ServletContext ctx = getServletContext();</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266700" y="0"/>
            <a:ext cx="8877300" cy="1239838"/>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The ServletConfig – Initialization Parameters</a:t>
            </a:r>
          </a:p>
        </p:txBody>
      </p:sp>
      <p:sp>
        <p:nvSpPr>
          <p:cNvPr id="50179" name="Rectangle 3"/>
          <p:cNvSpPr>
            <a:spLocks noGrp="1"/>
          </p:cNvSpPr>
          <p:nvPr>
            <p:ph type="body" idx="4294967295"/>
          </p:nvPr>
        </p:nvSpPr>
        <p:spPr>
          <a:xfrm>
            <a:off x="309563" y="1173163"/>
            <a:ext cx="8834437" cy="450850"/>
          </a:xfrm>
        </p:spPr>
        <p:txBody>
          <a:bodyPr/>
          <a:lstStyle/>
          <a:p>
            <a:pPr algn="just" eaLnBrk="1" hangingPunct="1">
              <a:lnSpc>
                <a:spcPct val="80000"/>
              </a:lnSpc>
              <a:spcBef>
                <a:spcPct val="0"/>
              </a:spcBef>
              <a:buFontTx/>
              <a:buChar char="•"/>
            </a:pPr>
            <a:r>
              <a:rPr lang="en-US" altLang="en-US" sz="2800">
                <a:latin typeface="Times New Roman" panose="02020603050405020304" pitchFamily="18" charset="0"/>
                <a:cs typeface="Times New Roman" panose="02020603050405020304" pitchFamily="18" charset="0"/>
              </a:rPr>
              <a:t>Setting up the Deployment Descriptor</a:t>
            </a:r>
          </a:p>
        </p:txBody>
      </p:sp>
      <p:sp>
        <p:nvSpPr>
          <p:cNvPr id="50180" name="Text Box 5"/>
          <p:cNvSpPr txBox="1">
            <a:spLocks noChangeArrowheads="1"/>
          </p:cNvSpPr>
          <p:nvPr/>
        </p:nvSpPr>
        <p:spPr bwMode="auto">
          <a:xfrm>
            <a:off x="638175" y="1646238"/>
            <a:ext cx="8153400" cy="3022600"/>
          </a:xfrm>
          <a:prstGeom prst="rect">
            <a:avLst/>
          </a:prstGeom>
          <a:solidFill>
            <a:srgbClr val="FFFF99"/>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&lt;servlet&gt;</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     &lt;servlet-name&gt;servletName&lt;/servlet-name&gt;</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     &lt;servlet-class&gt;servletClass&lt;/servlet-class&gt;</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        </a:t>
            </a:r>
            <a:r>
              <a:rPr lang="en-US" altLang="en-US" sz="2400" b="1">
                <a:solidFill>
                  <a:srgbClr val="FF0000"/>
                </a:solidFill>
                <a:latin typeface="Times New Roman" panose="02020603050405020304" pitchFamily="18" charset="0"/>
                <a:cs typeface="Times New Roman" panose="02020603050405020304" pitchFamily="18" charset="0"/>
              </a:rPr>
              <a:t>&lt;init-param&gt;</a:t>
            </a:r>
          </a:p>
          <a:p>
            <a:pP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           &lt;param-name&gt;parName&lt;/param-name&gt;</a:t>
            </a:r>
          </a:p>
          <a:p>
            <a:pP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           &lt;param-value&gt;parValue&lt;/param-value&gt;</a:t>
            </a:r>
          </a:p>
          <a:p>
            <a:pP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        &lt;/init-param&gt;</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&lt;/servlet&gt;</a:t>
            </a:r>
          </a:p>
        </p:txBody>
      </p:sp>
      <p:sp>
        <p:nvSpPr>
          <p:cNvPr id="50181" name="Rectangle 3"/>
          <p:cNvSpPr>
            <a:spLocks/>
          </p:cNvSpPr>
          <p:nvPr/>
        </p:nvSpPr>
        <p:spPr bwMode="auto">
          <a:xfrm>
            <a:off x="309563" y="4673600"/>
            <a:ext cx="88344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80000"/>
              </a:lnSpc>
              <a:spcBef>
                <a:spcPct val="0"/>
              </a:spcBef>
              <a:buFontTx/>
              <a:buChar char="•"/>
            </a:pPr>
            <a:r>
              <a:rPr lang="en-US" altLang="en-US" sz="2400">
                <a:latin typeface="Times New Roman" panose="02020603050405020304" pitchFamily="18" charset="0"/>
                <a:cs typeface="Times New Roman" panose="02020603050405020304" pitchFamily="18" charset="0"/>
              </a:rPr>
              <a:t>Writing Code to Retrieve ServletConfig Initialization Parameters</a:t>
            </a:r>
          </a:p>
        </p:txBody>
      </p:sp>
      <p:sp>
        <p:nvSpPr>
          <p:cNvPr id="50182" name="Text Box 7"/>
          <p:cNvSpPr txBox="1">
            <a:spLocks noChangeArrowheads="1"/>
          </p:cNvSpPr>
          <p:nvPr/>
        </p:nvSpPr>
        <p:spPr bwMode="auto">
          <a:xfrm>
            <a:off x="533400" y="5172075"/>
            <a:ext cx="8382000" cy="831850"/>
          </a:xfrm>
          <a:prstGeom prst="rect">
            <a:avLst/>
          </a:prstGeom>
          <a:solidFill>
            <a:srgbClr val="FFFF99"/>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ServletConfig sc = getServletConfig();</a:t>
            </a:r>
          </a:p>
          <a:p>
            <a:pPr eaLnBrk="1" hangingPunct="1">
              <a:spcBef>
                <a:spcPct val="0"/>
              </a:spcBef>
              <a:buFontTx/>
              <a:buNone/>
            </a:pPr>
            <a:r>
              <a:rPr lang="en-US" altLang="en-US" sz="2400">
                <a:latin typeface="Times New Roman" panose="02020603050405020304" pitchFamily="18" charset="0"/>
                <a:cs typeface="Times New Roman" panose="02020603050405020304" pitchFamily="18" charset="0"/>
              </a:rPr>
              <a:t>String name = sc.getInitParameter(“parName");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ServletConfig interface – Example</a:t>
            </a:r>
          </a:p>
        </p:txBody>
      </p:sp>
      <p:pic>
        <p:nvPicPr>
          <p:cNvPr id="522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8" y="1347788"/>
            <a:ext cx="816133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ServletConfig interface – Example</a:t>
            </a:r>
          </a:p>
        </p:txBody>
      </p:sp>
      <p:pic>
        <p:nvPicPr>
          <p:cNvPr id="5427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063"/>
            <a:ext cx="62611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4459288"/>
            <a:ext cx="3567112"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box(in)">
                                      <p:cBhvr>
                                        <p:cTn id="7"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ServletConfig interface – Example</a:t>
            </a:r>
          </a:p>
        </p:txBody>
      </p:sp>
      <p:pic>
        <p:nvPicPr>
          <p:cNvPr id="563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1271588"/>
            <a:ext cx="8855075"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2"/>
          <p:cNvSpPr>
            <a:spLocks noChangeArrowheads="1"/>
          </p:cNvSpPr>
          <p:nvPr/>
        </p:nvSpPr>
        <p:spPr bwMode="auto">
          <a:xfrm>
            <a:off x="1871663" y="3711575"/>
            <a:ext cx="5330825" cy="12747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pic>
        <p:nvPicPr>
          <p:cNvPr id="24" name="Picture 85">
            <a:extLst>
              <a:ext uri="{FF2B5EF4-FFF2-40B4-BE49-F238E27FC236}">
                <a16:creationId xmlns:a16="http://schemas.microsoft.com/office/drawing/2014/main" id="{3CC0DFB8-DF3C-412F-9C48-E5ED75FEA2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3" y="1198342"/>
            <a:ext cx="8588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miley Face 24">
            <a:extLst>
              <a:ext uri="{FF2B5EF4-FFF2-40B4-BE49-F238E27FC236}">
                <a16:creationId xmlns:a16="http://schemas.microsoft.com/office/drawing/2014/main" id="{AEB068D8-DABB-47BA-9C5A-17951E68ECD2}"/>
              </a:ext>
            </a:extLst>
          </p:cNvPr>
          <p:cNvSpPr/>
          <p:nvPr/>
        </p:nvSpPr>
        <p:spPr>
          <a:xfrm>
            <a:off x="0" y="1290417"/>
            <a:ext cx="588963"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7" name="Straight Connector 26">
            <a:extLst>
              <a:ext uri="{FF2B5EF4-FFF2-40B4-BE49-F238E27FC236}">
                <a16:creationId xmlns:a16="http://schemas.microsoft.com/office/drawing/2014/main" id="{5C4CA250-4638-4EFE-94E5-DF34BA03E054}"/>
              </a:ext>
            </a:extLst>
          </p:cNvPr>
          <p:cNvCxnSpPr/>
          <p:nvPr/>
        </p:nvCxnSpPr>
        <p:spPr>
          <a:xfrm rot="5400000">
            <a:off x="1216025" y="3712943"/>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1">
            <a:extLst>
              <a:ext uri="{FF2B5EF4-FFF2-40B4-BE49-F238E27FC236}">
                <a16:creationId xmlns:a16="http://schemas.microsoft.com/office/drawing/2014/main" id="{3B67DF81-E526-4B32-920B-2B1A93A4A042}"/>
              </a:ext>
            </a:extLst>
          </p:cNvPr>
          <p:cNvSpPr txBox="1">
            <a:spLocks noChangeArrowheads="1"/>
          </p:cNvSpPr>
          <p:nvPr/>
        </p:nvSpPr>
        <p:spPr bwMode="auto">
          <a:xfrm>
            <a:off x="2000250" y="5676680"/>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29" name="TextBox 22">
            <a:extLst>
              <a:ext uri="{FF2B5EF4-FFF2-40B4-BE49-F238E27FC236}">
                <a16:creationId xmlns:a16="http://schemas.microsoft.com/office/drawing/2014/main" id="{BB3F99EF-4C47-42E5-985C-4310373C6BFD}"/>
              </a:ext>
            </a:extLst>
          </p:cNvPr>
          <p:cNvSpPr txBox="1">
            <a:spLocks noChangeArrowheads="1"/>
          </p:cNvSpPr>
          <p:nvPr/>
        </p:nvSpPr>
        <p:spPr bwMode="auto">
          <a:xfrm>
            <a:off x="4691063" y="5727480"/>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cxnSp>
        <p:nvCxnSpPr>
          <p:cNvPr id="30" name="Straight Arrow Connector 29">
            <a:extLst>
              <a:ext uri="{FF2B5EF4-FFF2-40B4-BE49-F238E27FC236}">
                <a16:creationId xmlns:a16="http://schemas.microsoft.com/office/drawing/2014/main" id="{AA810295-308F-4F06-B80F-E4E4F8EBB068}"/>
              </a:ext>
            </a:extLst>
          </p:cNvPr>
          <p:cNvCxnSpPr/>
          <p:nvPr/>
        </p:nvCxnSpPr>
        <p:spPr>
          <a:xfrm flipV="1">
            <a:off x="574675" y="1474567"/>
            <a:ext cx="1741488" cy="47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79CC39-CAA8-436D-933A-FD36D01C512D}"/>
              </a:ext>
            </a:extLst>
          </p:cNvPr>
          <p:cNvSpPr txBox="1">
            <a:spLocks noChangeArrowheads="1"/>
          </p:cNvSpPr>
          <p:nvPr/>
        </p:nvSpPr>
        <p:spPr bwMode="auto">
          <a:xfrm>
            <a:off x="425450" y="834805"/>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Input and </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click button/link</a:t>
            </a:r>
          </a:p>
        </p:txBody>
      </p:sp>
      <p:sp>
        <p:nvSpPr>
          <p:cNvPr id="32" name="Cloud 31">
            <a:extLst>
              <a:ext uri="{FF2B5EF4-FFF2-40B4-BE49-F238E27FC236}">
                <a16:creationId xmlns:a16="http://schemas.microsoft.com/office/drawing/2014/main" id="{2A3ABB67-0162-4C49-8099-046F219C5ACA}"/>
              </a:ext>
            </a:extLst>
          </p:cNvPr>
          <p:cNvSpPr/>
          <p:nvPr/>
        </p:nvSpPr>
        <p:spPr>
          <a:xfrm>
            <a:off x="2833688" y="3971705"/>
            <a:ext cx="1270000" cy="64135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OS</a:t>
            </a:r>
          </a:p>
        </p:txBody>
      </p:sp>
      <p:cxnSp>
        <p:nvCxnSpPr>
          <p:cNvPr id="33" name="Straight Arrow Connector 32">
            <a:extLst>
              <a:ext uri="{FF2B5EF4-FFF2-40B4-BE49-F238E27FC236}">
                <a16:creationId xmlns:a16="http://schemas.microsoft.com/office/drawing/2014/main" id="{5BB614AF-C762-4F39-AC3F-5D1934276316}"/>
              </a:ext>
            </a:extLst>
          </p:cNvPr>
          <p:cNvCxnSpPr>
            <a:endCxn id="24" idx="3"/>
          </p:cNvCxnSpPr>
          <p:nvPr/>
        </p:nvCxnSpPr>
        <p:spPr>
          <a:xfrm rot="16200000" flipV="1">
            <a:off x="1926432" y="2750123"/>
            <a:ext cx="2519362" cy="60325"/>
          </a:xfrm>
          <a:prstGeom prst="straightConnector1">
            <a:avLst/>
          </a:prstGeom>
          <a:ln w="381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528A621-265F-4FA6-B1D6-73F3E51E3418}"/>
              </a:ext>
            </a:extLst>
          </p:cNvPr>
          <p:cNvSpPr txBox="1">
            <a:spLocks noChangeArrowheads="1"/>
          </p:cNvSpPr>
          <p:nvPr/>
        </p:nvSpPr>
        <p:spPr bwMode="auto">
          <a:xfrm>
            <a:off x="1039813" y="2171480"/>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2. Generate the Request msg</a:t>
            </a:r>
          </a:p>
        </p:txBody>
      </p:sp>
      <p:cxnSp>
        <p:nvCxnSpPr>
          <p:cNvPr id="35" name="Straight Arrow Connector 34">
            <a:extLst>
              <a:ext uri="{FF2B5EF4-FFF2-40B4-BE49-F238E27FC236}">
                <a16:creationId xmlns:a16="http://schemas.microsoft.com/office/drawing/2014/main" id="{58E88727-6FBB-4EF1-86BD-E55142925C2C}"/>
              </a:ext>
            </a:extLst>
          </p:cNvPr>
          <p:cNvCxnSpPr>
            <a:stCxn id="24" idx="3"/>
          </p:cNvCxnSpPr>
          <p:nvPr/>
        </p:nvCxnSpPr>
        <p:spPr>
          <a:xfrm>
            <a:off x="3155950" y="1520605"/>
            <a:ext cx="906463" cy="44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Cube 35">
            <a:extLst>
              <a:ext uri="{FF2B5EF4-FFF2-40B4-BE49-F238E27FC236}">
                <a16:creationId xmlns:a16="http://schemas.microsoft.com/office/drawing/2014/main" id="{2FF5B4A8-90BA-48B5-B1A7-D0CB615E0818}"/>
              </a:ext>
            </a:extLst>
          </p:cNvPr>
          <p:cNvSpPr/>
          <p:nvPr/>
        </p:nvSpPr>
        <p:spPr>
          <a:xfrm>
            <a:off x="4073525" y="1647605"/>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37" name="TextBox 36">
            <a:extLst>
              <a:ext uri="{FF2B5EF4-FFF2-40B4-BE49-F238E27FC236}">
                <a16:creationId xmlns:a16="http://schemas.microsoft.com/office/drawing/2014/main" id="{DF64677A-BFF5-470B-B6CC-47E89C332AE6}"/>
              </a:ext>
            </a:extLst>
          </p:cNvPr>
          <p:cNvSpPr txBox="1">
            <a:spLocks noChangeArrowheads="1"/>
          </p:cNvSpPr>
          <p:nvPr/>
        </p:nvSpPr>
        <p:spPr bwMode="auto">
          <a:xfrm>
            <a:off x="3219450" y="1252317"/>
            <a:ext cx="1766888" cy="369888"/>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3. Send request </a:t>
            </a:r>
          </a:p>
        </p:txBody>
      </p:sp>
      <p:cxnSp>
        <p:nvCxnSpPr>
          <p:cNvPr id="38" name="Straight Arrow Connector 37">
            <a:extLst>
              <a:ext uri="{FF2B5EF4-FFF2-40B4-BE49-F238E27FC236}">
                <a16:creationId xmlns:a16="http://schemas.microsoft.com/office/drawing/2014/main" id="{5972E417-70CF-4245-A88A-1F76298FBAA7}"/>
              </a:ext>
            </a:extLst>
          </p:cNvPr>
          <p:cNvCxnSpPr/>
          <p:nvPr/>
        </p:nvCxnSpPr>
        <p:spPr>
          <a:xfrm flipV="1">
            <a:off x="5421313" y="1760317"/>
            <a:ext cx="428625" cy="79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0B8CC65-DA86-48C5-A76C-871406900E06}"/>
              </a:ext>
            </a:extLst>
          </p:cNvPr>
          <p:cNvSpPr txBox="1">
            <a:spLocks noChangeArrowheads="1"/>
          </p:cNvSpPr>
          <p:nvPr/>
        </p:nvSpPr>
        <p:spPr bwMode="auto">
          <a:xfrm>
            <a:off x="5018088" y="1266605"/>
            <a:ext cx="3957637"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4. Dispatch to </a:t>
            </a:r>
            <a:r>
              <a:rPr lang="en-US" b="1" err="1">
                <a:solidFill>
                  <a:schemeClr val="tx2">
                    <a:lumMod val="60000"/>
                    <a:lumOff val="40000"/>
                  </a:schemeClr>
                </a:solidFill>
                <a:latin typeface="Times New Roman" pitchFamily="18" charset="0"/>
                <a:cs typeface="Times New Roman" pitchFamily="18" charset="0"/>
              </a:rPr>
              <a:t>Servlet</a:t>
            </a:r>
            <a:r>
              <a:rPr lang="en-US" b="1">
                <a:solidFill>
                  <a:schemeClr val="tx2">
                    <a:lumMod val="60000"/>
                    <a:lumOff val="40000"/>
                  </a:schemeClr>
                </a:solidFill>
                <a:latin typeface="Times New Roman" pitchFamily="18" charset="0"/>
                <a:cs typeface="Times New Roman" pitchFamily="18" charset="0"/>
              </a:rPr>
              <a:t>/Web Container</a:t>
            </a:r>
          </a:p>
        </p:txBody>
      </p:sp>
      <p:sp>
        <p:nvSpPr>
          <p:cNvPr id="40" name="Rectangle 39">
            <a:extLst>
              <a:ext uri="{FF2B5EF4-FFF2-40B4-BE49-F238E27FC236}">
                <a16:creationId xmlns:a16="http://schemas.microsoft.com/office/drawing/2014/main" id="{D0562B01-CEC6-4F03-9520-CBCE4FCEB2B6}"/>
              </a:ext>
            </a:extLst>
          </p:cNvPr>
          <p:cNvSpPr/>
          <p:nvPr/>
        </p:nvSpPr>
        <p:spPr>
          <a:xfrm>
            <a:off x="5876925" y="1596805"/>
            <a:ext cx="2908300" cy="26479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2">
                    <a:lumMod val="60000"/>
                    <a:lumOff val="40000"/>
                  </a:schemeClr>
                </a:solidFill>
                <a:latin typeface="Times New Roman" pitchFamily="18" charset="0"/>
                <a:cs typeface="Times New Roman" pitchFamily="18" charset="0"/>
              </a:rPr>
              <a:t>Containter</a:t>
            </a: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p:txBody>
      </p:sp>
      <p:sp>
        <p:nvSpPr>
          <p:cNvPr id="41" name="Oval 40">
            <a:extLst>
              <a:ext uri="{FF2B5EF4-FFF2-40B4-BE49-F238E27FC236}">
                <a16:creationId xmlns:a16="http://schemas.microsoft.com/office/drawing/2014/main" id="{7A47ACBE-B98E-405F-93CA-2125874C4C9C}"/>
              </a:ext>
            </a:extLst>
          </p:cNvPr>
          <p:cNvSpPr/>
          <p:nvPr/>
        </p:nvSpPr>
        <p:spPr>
          <a:xfrm>
            <a:off x="5907088" y="1871442"/>
            <a:ext cx="1266825"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Request Object</a:t>
            </a:r>
          </a:p>
        </p:txBody>
      </p:sp>
      <p:sp>
        <p:nvSpPr>
          <p:cNvPr id="42" name="TextBox 41">
            <a:extLst>
              <a:ext uri="{FF2B5EF4-FFF2-40B4-BE49-F238E27FC236}">
                <a16:creationId xmlns:a16="http://schemas.microsoft.com/office/drawing/2014/main" id="{8395FF98-F4D1-4EFF-986D-E1E6ADEFBC6F}"/>
              </a:ext>
            </a:extLst>
          </p:cNvPr>
          <p:cNvSpPr txBox="1">
            <a:spLocks noChangeArrowheads="1"/>
          </p:cNvSpPr>
          <p:nvPr/>
        </p:nvSpPr>
        <p:spPr bwMode="auto">
          <a:xfrm>
            <a:off x="7277100" y="1880967"/>
            <a:ext cx="1766888" cy="646113"/>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5. Container create </a:t>
            </a:r>
            <a:r>
              <a:rPr lang="en-US" b="1" err="1">
                <a:solidFill>
                  <a:schemeClr val="tx2">
                    <a:lumMod val="60000"/>
                    <a:lumOff val="40000"/>
                  </a:schemeClr>
                </a:solidFill>
                <a:latin typeface="Times New Roman" pitchFamily="18" charset="0"/>
                <a:cs typeface="Times New Roman" pitchFamily="18" charset="0"/>
              </a:rPr>
              <a:t>Req</a:t>
            </a:r>
            <a:r>
              <a:rPr lang="en-US" b="1">
                <a:solidFill>
                  <a:schemeClr val="tx2">
                    <a:lumMod val="60000"/>
                    <a:lumOff val="40000"/>
                  </a:schemeClr>
                </a:solidFill>
                <a:latin typeface="Times New Roman" pitchFamily="18" charset="0"/>
                <a:cs typeface="Times New Roman" pitchFamily="18" charset="0"/>
              </a:rPr>
              <a:t> </a:t>
            </a:r>
            <a:r>
              <a:rPr lang="en-US" b="1" err="1">
                <a:solidFill>
                  <a:schemeClr val="tx2">
                    <a:lumMod val="60000"/>
                    <a:lumOff val="40000"/>
                  </a:schemeClr>
                </a:solidFill>
                <a:latin typeface="Times New Roman" pitchFamily="18" charset="0"/>
                <a:cs typeface="Times New Roman" pitchFamily="18" charset="0"/>
              </a:rPr>
              <a:t>Obj</a:t>
            </a:r>
            <a:endParaRPr lang="en-US" b="1">
              <a:solidFill>
                <a:schemeClr val="tx2">
                  <a:lumMod val="60000"/>
                  <a:lumOff val="40000"/>
                </a:schemeClr>
              </a:solidFill>
              <a:latin typeface="Times New Roman" pitchFamily="18" charset="0"/>
              <a:cs typeface="Times New Roman" pitchFamily="18" charset="0"/>
            </a:endParaRPr>
          </a:p>
        </p:txBody>
      </p:sp>
      <p:sp>
        <p:nvSpPr>
          <p:cNvPr id="43" name="Oval 42">
            <a:extLst>
              <a:ext uri="{FF2B5EF4-FFF2-40B4-BE49-F238E27FC236}">
                <a16:creationId xmlns:a16="http://schemas.microsoft.com/office/drawing/2014/main" id="{BD2D82A1-97DE-4D21-9BC6-E78FB28F4561}"/>
              </a:ext>
            </a:extLst>
          </p:cNvPr>
          <p:cNvSpPr/>
          <p:nvPr/>
        </p:nvSpPr>
        <p:spPr>
          <a:xfrm>
            <a:off x="7446963" y="3262092"/>
            <a:ext cx="1323975" cy="7508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300" b="1">
                <a:solidFill>
                  <a:schemeClr val="tx1"/>
                </a:solidFill>
                <a:latin typeface="Times New Roman" pitchFamily="18" charset="0"/>
                <a:cs typeface="Times New Roman" pitchFamily="18" charset="0"/>
              </a:rPr>
              <a:t>Resources</a:t>
            </a:r>
          </a:p>
        </p:txBody>
      </p:sp>
      <p:cxnSp>
        <p:nvCxnSpPr>
          <p:cNvPr id="44" name="Straight Arrow Connector 43">
            <a:extLst>
              <a:ext uri="{FF2B5EF4-FFF2-40B4-BE49-F238E27FC236}">
                <a16:creationId xmlns:a16="http://schemas.microsoft.com/office/drawing/2014/main" id="{4D5F69D1-6BCD-4499-BA20-AB6981975426}"/>
              </a:ext>
            </a:extLst>
          </p:cNvPr>
          <p:cNvCxnSpPr>
            <a:stCxn id="41" idx="5"/>
            <a:endCxn id="43" idx="0"/>
          </p:cNvCxnSpPr>
          <p:nvPr/>
        </p:nvCxnSpPr>
        <p:spPr>
          <a:xfrm rot="16200000" flipH="1">
            <a:off x="7242969" y="2396111"/>
            <a:ext cx="611187" cy="112077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5EC66A3-5369-466F-927C-B956C407E597}"/>
              </a:ext>
            </a:extLst>
          </p:cNvPr>
          <p:cNvSpPr txBox="1">
            <a:spLocks noChangeArrowheads="1"/>
          </p:cNvSpPr>
          <p:nvPr/>
        </p:nvSpPr>
        <p:spPr bwMode="auto">
          <a:xfrm>
            <a:off x="7548758" y="2587232"/>
            <a:ext cx="1335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6. Forward</a:t>
            </a:r>
          </a:p>
        </p:txBody>
      </p:sp>
      <p:sp>
        <p:nvSpPr>
          <p:cNvPr id="46" name="Can 43">
            <a:extLst>
              <a:ext uri="{FF2B5EF4-FFF2-40B4-BE49-F238E27FC236}">
                <a16:creationId xmlns:a16="http://schemas.microsoft.com/office/drawing/2014/main" id="{8F402C5D-CE53-476B-B695-820844900103}"/>
              </a:ext>
            </a:extLst>
          </p:cNvPr>
          <p:cNvSpPr/>
          <p:nvPr/>
        </p:nvSpPr>
        <p:spPr>
          <a:xfrm>
            <a:off x="6597650" y="4906742"/>
            <a:ext cx="1296988" cy="90805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47" name="Straight Arrow Connector 46">
            <a:extLst>
              <a:ext uri="{FF2B5EF4-FFF2-40B4-BE49-F238E27FC236}">
                <a16:creationId xmlns:a16="http://schemas.microsoft.com/office/drawing/2014/main" id="{FE904BE5-DD00-402B-B0A3-086E717382D6}"/>
              </a:ext>
            </a:extLst>
          </p:cNvPr>
          <p:cNvCxnSpPr>
            <a:endCxn id="46" idx="1"/>
          </p:cNvCxnSpPr>
          <p:nvPr/>
        </p:nvCxnSpPr>
        <p:spPr>
          <a:xfrm rot="5400000">
            <a:off x="7200900" y="4041555"/>
            <a:ext cx="911225" cy="8191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08B207C-A904-43EC-9D27-D2F4F08EA1CB}"/>
              </a:ext>
            </a:extLst>
          </p:cNvPr>
          <p:cNvSpPr txBox="1">
            <a:spLocks noChangeArrowheads="1"/>
          </p:cNvSpPr>
          <p:nvPr/>
        </p:nvSpPr>
        <p:spPr bwMode="auto">
          <a:xfrm>
            <a:off x="7607300" y="4363817"/>
            <a:ext cx="1382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7.retrieve data (if any)</a:t>
            </a:r>
          </a:p>
        </p:txBody>
      </p:sp>
      <p:cxnSp>
        <p:nvCxnSpPr>
          <p:cNvPr id="49" name="Straight Arrow Connector 48">
            <a:extLst>
              <a:ext uri="{FF2B5EF4-FFF2-40B4-BE49-F238E27FC236}">
                <a16:creationId xmlns:a16="http://schemas.microsoft.com/office/drawing/2014/main" id="{ABF52F82-87EC-4778-9D13-17C3E8F79B5E}"/>
              </a:ext>
            </a:extLst>
          </p:cNvPr>
          <p:cNvCxnSpPr>
            <a:stCxn id="43" idx="3"/>
          </p:cNvCxnSpPr>
          <p:nvPr/>
        </p:nvCxnSpPr>
        <p:spPr>
          <a:xfrm rot="5400000">
            <a:off x="6796088" y="4095529"/>
            <a:ext cx="1036638" cy="652463"/>
          </a:xfrm>
          <a:prstGeom prst="straightConnector1">
            <a:avLst/>
          </a:prstGeom>
          <a:ln w="38100">
            <a:solidFill>
              <a:srgbClr val="FF33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3BA12B2-2776-4AE6-9073-E402B983BBAF}"/>
              </a:ext>
            </a:extLst>
          </p:cNvPr>
          <p:cNvSpPr/>
          <p:nvPr/>
        </p:nvSpPr>
        <p:spPr>
          <a:xfrm>
            <a:off x="5907088" y="2922367"/>
            <a:ext cx="1417637" cy="803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Response Object</a:t>
            </a:r>
          </a:p>
        </p:txBody>
      </p:sp>
      <p:cxnSp>
        <p:nvCxnSpPr>
          <p:cNvPr id="51" name="Straight Arrow Connector 50">
            <a:extLst>
              <a:ext uri="{FF2B5EF4-FFF2-40B4-BE49-F238E27FC236}">
                <a16:creationId xmlns:a16="http://schemas.microsoft.com/office/drawing/2014/main" id="{33D9CD8E-5117-458C-B1CF-A7E7032E1187}"/>
              </a:ext>
            </a:extLst>
          </p:cNvPr>
          <p:cNvCxnSpPr/>
          <p:nvPr/>
        </p:nvCxnSpPr>
        <p:spPr>
          <a:xfrm rot="16200000" flipH="1">
            <a:off x="7246144" y="3485136"/>
            <a:ext cx="284162" cy="254000"/>
          </a:xfrm>
          <a:prstGeom prst="straightConnector1">
            <a:avLst/>
          </a:prstGeom>
          <a:ln w="38100">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55AB594-B327-4B62-BD3B-6BAD991002C4}"/>
              </a:ext>
            </a:extLst>
          </p:cNvPr>
          <p:cNvSpPr txBox="1">
            <a:spLocks noChangeArrowheads="1"/>
          </p:cNvSpPr>
          <p:nvPr/>
        </p:nvSpPr>
        <p:spPr bwMode="auto">
          <a:xfrm>
            <a:off x="6181725" y="3695480"/>
            <a:ext cx="1252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8. Set Val</a:t>
            </a:r>
          </a:p>
        </p:txBody>
      </p:sp>
      <p:cxnSp>
        <p:nvCxnSpPr>
          <p:cNvPr id="53" name="Straight Arrow Connector 52">
            <a:extLst>
              <a:ext uri="{FF2B5EF4-FFF2-40B4-BE49-F238E27FC236}">
                <a16:creationId xmlns:a16="http://schemas.microsoft.com/office/drawing/2014/main" id="{719AC17B-9268-4A3D-A4F5-A6B60C833668}"/>
              </a:ext>
            </a:extLst>
          </p:cNvPr>
          <p:cNvCxnSpPr/>
          <p:nvPr/>
        </p:nvCxnSpPr>
        <p:spPr>
          <a:xfrm>
            <a:off x="5276850" y="2347692"/>
            <a:ext cx="573088" cy="382588"/>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57A7ECE-DB45-4487-B0F8-5F6CF4D5392F}"/>
              </a:ext>
            </a:extLst>
          </p:cNvPr>
          <p:cNvCxnSpPr/>
          <p:nvPr/>
        </p:nvCxnSpPr>
        <p:spPr>
          <a:xfrm>
            <a:off x="3133725" y="1733330"/>
            <a:ext cx="942975" cy="600075"/>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C031E17-0AA1-467C-95E7-E3FC6095AFF0}"/>
              </a:ext>
            </a:extLst>
          </p:cNvPr>
          <p:cNvSpPr txBox="1">
            <a:spLocks noChangeArrowheads="1"/>
          </p:cNvSpPr>
          <p:nvPr/>
        </p:nvSpPr>
        <p:spPr bwMode="auto">
          <a:xfrm>
            <a:off x="4297363" y="3751042"/>
            <a:ext cx="1766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9. Create Response Msg</a:t>
            </a:r>
          </a:p>
        </p:txBody>
      </p:sp>
      <p:cxnSp>
        <p:nvCxnSpPr>
          <p:cNvPr id="56" name="Straight Arrow Connector 55">
            <a:extLst>
              <a:ext uri="{FF2B5EF4-FFF2-40B4-BE49-F238E27FC236}">
                <a16:creationId xmlns:a16="http://schemas.microsoft.com/office/drawing/2014/main" id="{5C81415A-03D7-4803-9EA2-2668F64FF81B}"/>
              </a:ext>
            </a:extLst>
          </p:cNvPr>
          <p:cNvCxnSpPr/>
          <p:nvPr/>
        </p:nvCxnSpPr>
        <p:spPr>
          <a:xfrm flipV="1">
            <a:off x="3667125" y="3276380"/>
            <a:ext cx="2019300" cy="750887"/>
          </a:xfrm>
          <a:prstGeom prst="straightConnector1">
            <a:avLst/>
          </a:prstGeom>
          <a:ln w="381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B332591-4D4F-42D3-9C45-2D53B6BC23A9}"/>
              </a:ext>
            </a:extLst>
          </p:cNvPr>
          <p:cNvSpPr txBox="1">
            <a:spLocks noChangeArrowheads="1"/>
          </p:cNvSpPr>
          <p:nvPr/>
        </p:nvSpPr>
        <p:spPr bwMode="auto">
          <a:xfrm>
            <a:off x="3287713" y="2454055"/>
            <a:ext cx="1935162"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10. Send response</a:t>
            </a:r>
          </a:p>
        </p:txBody>
      </p:sp>
      <p:cxnSp>
        <p:nvCxnSpPr>
          <p:cNvPr id="58" name="Straight Arrow Connector 57">
            <a:extLst>
              <a:ext uri="{FF2B5EF4-FFF2-40B4-BE49-F238E27FC236}">
                <a16:creationId xmlns:a16="http://schemas.microsoft.com/office/drawing/2014/main" id="{5226AF99-0256-4079-BDDC-F8CE8E17E35C}"/>
              </a:ext>
            </a:extLst>
          </p:cNvPr>
          <p:cNvCxnSpPr>
            <a:stCxn id="25" idx="5"/>
          </p:cNvCxnSpPr>
          <p:nvPr/>
        </p:nvCxnSpPr>
        <p:spPr>
          <a:xfrm rot="16200000" flipH="1">
            <a:off x="1380332" y="853061"/>
            <a:ext cx="46037" cy="1800225"/>
          </a:xfrm>
          <a:prstGeom prst="straightConnector1">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53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1250"/>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ServletConfig interface – Example</a:t>
            </a:r>
          </a:p>
        </p:txBody>
      </p:sp>
      <p:sp>
        <p:nvSpPr>
          <p:cNvPr id="2" name="Rectangle 12"/>
          <p:cNvSpPr>
            <a:spLocks noChangeArrowheads="1"/>
          </p:cNvSpPr>
          <p:nvPr/>
        </p:nvSpPr>
        <p:spPr bwMode="auto">
          <a:xfrm>
            <a:off x="1760538" y="3543300"/>
            <a:ext cx="5522912" cy="47783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5700"/>
            <a:ext cx="7373938"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ServletConfig interface – Example</a:t>
            </a:r>
          </a:p>
        </p:txBody>
      </p:sp>
      <p:pic>
        <p:nvPicPr>
          <p:cNvPr id="1904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975" y="4714875"/>
            <a:ext cx="4772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0469"/>
                                        </p:tgtEl>
                                        <p:attrNameLst>
                                          <p:attrName>style.visibility</p:attrName>
                                        </p:attrNameLst>
                                      </p:cBhvr>
                                      <p:to>
                                        <p:strVal val="visible"/>
                                      </p:to>
                                    </p:set>
                                    <p:animEffect transition="in" filter="box(in)">
                                      <p:cBhvr>
                                        <p:cTn id="7" dur="500"/>
                                        <p:tgtEl>
                                          <p:spTgt spid="19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8700"/>
            <a:ext cx="8301038"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The ServletConfig interface – Example</a:t>
            </a:r>
          </a:p>
        </p:txBody>
      </p:sp>
      <p:sp>
        <p:nvSpPr>
          <p:cNvPr id="2" name="Rectangle 12"/>
          <p:cNvSpPr>
            <a:spLocks noChangeArrowheads="1"/>
          </p:cNvSpPr>
          <p:nvPr/>
        </p:nvSpPr>
        <p:spPr bwMode="auto">
          <a:xfrm>
            <a:off x="1389063" y="1747838"/>
            <a:ext cx="5253037" cy="12207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3" name="Rectangle 12"/>
          <p:cNvSpPr>
            <a:spLocks noChangeArrowheads="1"/>
          </p:cNvSpPr>
          <p:nvPr/>
        </p:nvSpPr>
        <p:spPr bwMode="auto">
          <a:xfrm>
            <a:off x="1387475" y="2954338"/>
            <a:ext cx="5253038" cy="12207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3380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225" y="4210050"/>
            <a:ext cx="56927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33801"/>
                                        </p:tgtEl>
                                        <p:attrNameLst>
                                          <p:attrName>style.visibility</p:attrName>
                                        </p:attrNameLst>
                                      </p:cBhvr>
                                      <p:to>
                                        <p:strVal val="visible"/>
                                      </p:to>
                                    </p:set>
                                    <p:animEffect transition="in" filter="checkerboard(across)">
                                      <p:cBhvr>
                                        <p:cTn id="15"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How To Transfer</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Requirements </a:t>
            </a:r>
          </a:p>
        </p:txBody>
      </p:sp>
      <p:sp>
        <p:nvSpPr>
          <p:cNvPr id="64515" name="Rectangle 3"/>
          <p:cNvSpPr>
            <a:spLocks noGrp="1"/>
          </p:cNvSpPr>
          <p:nvPr>
            <p:ph type="body" idx="4294967295"/>
          </p:nvPr>
        </p:nvSpPr>
        <p:spPr>
          <a:xfrm>
            <a:off x="192088" y="1039813"/>
            <a:ext cx="8951912" cy="5762625"/>
          </a:xfrm>
        </p:spPr>
        <p:txBody>
          <a:bodyPr/>
          <a:lstStyle/>
          <a:p>
            <a:pPr algn="just" eaLnBrk="1" hangingPunct="1">
              <a:lnSpc>
                <a:spcPct val="90000"/>
              </a:lnSpc>
            </a:pPr>
            <a:r>
              <a:rPr lang="en-US" altLang="en-US" sz="2800">
                <a:latin typeface="Times New Roman" panose="02020603050405020304" pitchFamily="18" charset="0"/>
                <a:cs typeface="Times New Roman" panose="02020603050405020304" pitchFamily="18" charset="0"/>
              </a:rPr>
              <a:t>After built the web application in the first topic</a:t>
            </a:r>
          </a:p>
          <a:p>
            <a:pPr lvl="1" algn="just" eaLnBrk="1" hangingPunct="1">
              <a:lnSpc>
                <a:spcPct val="90000"/>
              </a:lnSpc>
            </a:pPr>
            <a:r>
              <a:rPr lang="en-US" altLang="en-US" sz="2400" b="1">
                <a:latin typeface="Times New Roman" panose="02020603050405020304" pitchFamily="18" charset="0"/>
              </a:rPr>
              <a:t>The search page </a:t>
            </a:r>
            <a:r>
              <a:rPr lang="en-US" altLang="en-US" sz="2400">
                <a:latin typeface="Times New Roman" panose="02020603050405020304" pitchFamily="18" charset="0"/>
              </a:rPr>
              <a:t>allows user </a:t>
            </a:r>
            <a:r>
              <a:rPr lang="en-US" altLang="en-US" sz="2400" b="1">
                <a:latin typeface="Times New Roman" panose="02020603050405020304" pitchFamily="18" charset="0"/>
              </a:rPr>
              <a:t>search appropriate the last name of users</a:t>
            </a:r>
          </a:p>
          <a:p>
            <a:pPr lvl="1" algn="just" eaLnBrk="1" hangingPunct="1">
              <a:lnSpc>
                <a:spcPct val="90000"/>
              </a:lnSpc>
            </a:pPr>
            <a:r>
              <a:rPr lang="en-US" altLang="en-US" sz="2400" b="1">
                <a:latin typeface="Times New Roman" panose="02020603050405020304" pitchFamily="18" charset="0"/>
              </a:rPr>
              <a:t>The result </a:t>
            </a:r>
            <a:r>
              <a:rPr lang="en-US" altLang="en-US" sz="2400">
                <a:latin typeface="Times New Roman" panose="02020603050405020304" pitchFamily="18" charset="0"/>
              </a:rPr>
              <a:t>of searching is </a:t>
            </a:r>
            <a:r>
              <a:rPr lang="en-US" altLang="en-US" sz="2400" b="1">
                <a:latin typeface="Times New Roman" panose="02020603050405020304" pitchFamily="18" charset="0"/>
              </a:rPr>
              <a:t>shown in the data grid</a:t>
            </a:r>
            <a:r>
              <a:rPr lang="en-US" altLang="en-US" sz="2400">
                <a:latin typeface="Times New Roman" panose="02020603050405020304" pitchFamily="18" charset="0"/>
              </a:rPr>
              <a:t>. In each row, the </a:t>
            </a:r>
            <a:r>
              <a:rPr lang="en-US" altLang="en-US" sz="2400" b="1">
                <a:latin typeface="Times New Roman" panose="02020603050405020304" pitchFamily="18" charset="0"/>
              </a:rPr>
              <a:t>information about ordinary number, username, password, last name and roles is shown</a:t>
            </a:r>
          </a:p>
          <a:p>
            <a:pPr algn="just" eaLnBrk="1" hangingPunct="1">
              <a:lnSpc>
                <a:spcPct val="90000"/>
              </a:lnSpc>
            </a:pPr>
            <a:r>
              <a:rPr lang="en-US" altLang="en-US" sz="2800">
                <a:latin typeface="Times New Roman" panose="02020603050405020304" pitchFamily="18" charset="0"/>
              </a:rPr>
              <a:t>The GUI of web application is present as following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How To Transfer</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Expectation </a:t>
            </a:r>
          </a:p>
        </p:txBody>
      </p:sp>
      <p:pic>
        <p:nvPicPr>
          <p:cNvPr id="665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1081088"/>
            <a:ext cx="421957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2801938"/>
            <a:ext cx="51625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251575" y="2881313"/>
            <a:ext cx="25146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Rectangle 7"/>
          <p:cNvSpPr/>
          <p:nvPr/>
        </p:nvSpPr>
        <p:spPr>
          <a:xfrm>
            <a:off x="3562350" y="6338888"/>
            <a:ext cx="4886325"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1328738" y="0"/>
            <a:ext cx="7815262" cy="1136650"/>
          </a:xfrm>
        </p:spPr>
        <p:txBody>
          <a:bodyPr/>
          <a:lstStyle/>
          <a:p>
            <a:pPr>
              <a:lnSpc>
                <a:spcPct val="70000"/>
              </a:lnSpc>
            </a:pPr>
            <a:r>
              <a:rPr lang="en-US" altLang="en-US" sz="4000" b="1">
                <a:latin typeface="Times New Roman" panose="02020603050405020304" pitchFamily="18" charset="0"/>
                <a:cs typeface="Times New Roman" panose="02020603050405020304" pitchFamily="18" charset="0"/>
              </a:rPr>
              <a:t>How To Transfer</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Expectation </a:t>
            </a:r>
          </a:p>
        </p:txBody>
      </p:sp>
      <p:pic>
        <p:nvPicPr>
          <p:cNvPr id="686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679450"/>
            <a:ext cx="3575050" cy="617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096963" y="3394075"/>
            <a:ext cx="25146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Rectangle 7"/>
          <p:cNvSpPr/>
          <p:nvPr/>
        </p:nvSpPr>
        <p:spPr>
          <a:xfrm>
            <a:off x="985838" y="4503738"/>
            <a:ext cx="2514600" cy="485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How To Transfer</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Interactive Server Model</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847850"/>
            <a:ext cx="1517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070350" y="1962150"/>
            <a:ext cx="6492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Cube 8"/>
          <p:cNvSpPr/>
          <p:nvPr/>
        </p:nvSpPr>
        <p:spPr>
          <a:xfrm>
            <a:off x="4705350" y="1579563"/>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12" name="TextBox 11"/>
          <p:cNvSpPr txBox="1">
            <a:spLocks noChangeArrowheads="1"/>
          </p:cNvSpPr>
          <p:nvPr/>
        </p:nvSpPr>
        <p:spPr bwMode="auto">
          <a:xfrm>
            <a:off x="3524250" y="1252538"/>
            <a:ext cx="1766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Send request </a:t>
            </a:r>
          </a:p>
        </p:txBody>
      </p:sp>
      <p:sp>
        <p:nvSpPr>
          <p:cNvPr id="18" name="TextBox 17"/>
          <p:cNvSpPr txBox="1">
            <a:spLocks noChangeArrowheads="1"/>
          </p:cNvSpPr>
          <p:nvPr/>
        </p:nvSpPr>
        <p:spPr bwMode="auto">
          <a:xfrm>
            <a:off x="3481388" y="2668588"/>
            <a:ext cx="1739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E46C0A"/>
                </a:solidFill>
                <a:latin typeface="Times New Roman" panose="02020603050405020304" pitchFamily="18" charset="0"/>
                <a:cs typeface="Times New Roman" panose="02020603050405020304" pitchFamily="18" charset="0"/>
              </a:rPr>
              <a:t>5. Response the result page</a:t>
            </a:r>
          </a:p>
        </p:txBody>
      </p:sp>
      <p:cxnSp>
        <p:nvCxnSpPr>
          <p:cNvPr id="23" name="Straight Connector 22"/>
          <p:cNvCxnSpPr/>
          <p:nvPr/>
        </p:nvCxnSpPr>
        <p:spPr>
          <a:xfrm rot="5400000">
            <a:off x="1711325" y="3657601"/>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665" name="TextBox 21"/>
          <p:cNvSpPr txBox="1">
            <a:spLocks noChangeArrowheads="1"/>
          </p:cNvSpPr>
          <p:nvPr/>
        </p:nvSpPr>
        <p:spPr bwMode="auto">
          <a:xfrm>
            <a:off x="2168525" y="56626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70666" name="TextBox 22"/>
          <p:cNvSpPr txBox="1">
            <a:spLocks noChangeArrowheads="1"/>
          </p:cNvSpPr>
          <p:nvPr/>
        </p:nvSpPr>
        <p:spPr bwMode="auto">
          <a:xfrm>
            <a:off x="6032500" y="5603875"/>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sp>
        <p:nvSpPr>
          <p:cNvPr id="27" name="Smiley Face 26"/>
          <p:cNvSpPr/>
          <p:nvPr/>
        </p:nvSpPr>
        <p:spPr>
          <a:xfrm>
            <a:off x="236538" y="1917700"/>
            <a:ext cx="588962"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28" name="Straight Arrow Connector 27"/>
          <p:cNvCxnSpPr/>
          <p:nvPr/>
        </p:nvCxnSpPr>
        <p:spPr>
          <a:xfrm flipV="1">
            <a:off x="811213" y="2271713"/>
            <a:ext cx="1711325" cy="28575"/>
          </a:xfrm>
          <a:prstGeom prst="straightConnector1">
            <a:avLst/>
          </a:prstGeom>
          <a:ln w="38100">
            <a:solidFill>
              <a:srgbClr val="80008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688975" y="2403475"/>
            <a:ext cx="177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Click Search</a:t>
            </a:r>
          </a:p>
        </p:txBody>
      </p:sp>
      <p:sp>
        <p:nvSpPr>
          <p:cNvPr id="33" name="TextBox 32"/>
          <p:cNvSpPr txBox="1">
            <a:spLocks noChangeArrowheads="1"/>
          </p:cNvSpPr>
          <p:nvPr/>
        </p:nvSpPr>
        <p:spPr bwMode="auto">
          <a:xfrm>
            <a:off x="5170488" y="3054350"/>
            <a:ext cx="203676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4. Transfer &amp; Traverse to display</a:t>
            </a:r>
          </a:p>
        </p:txBody>
      </p:sp>
      <p:cxnSp>
        <p:nvCxnSpPr>
          <p:cNvPr id="34" name="Straight Arrow Connector 33"/>
          <p:cNvCxnSpPr/>
          <p:nvPr/>
        </p:nvCxnSpPr>
        <p:spPr>
          <a:xfrm>
            <a:off x="5972175" y="1931988"/>
            <a:ext cx="6492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621463" y="1474788"/>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1"/>
                </a:solidFill>
                <a:latin typeface="Times New Roman" pitchFamily="18" charset="0"/>
                <a:cs typeface="Times New Roman" pitchFamily="18" charset="0"/>
              </a:rPr>
              <a:t>Servlet</a:t>
            </a:r>
            <a:endParaRPr lang="en-US" b="1">
              <a:solidFill>
                <a:schemeClr val="tx1"/>
              </a:solidFill>
              <a:latin typeface="Times New Roman" pitchFamily="18" charset="0"/>
              <a:cs typeface="Times New Roman" pitchFamily="18" charset="0"/>
            </a:endParaRPr>
          </a:p>
        </p:txBody>
      </p:sp>
      <p:cxnSp>
        <p:nvCxnSpPr>
          <p:cNvPr id="36" name="Straight Arrow Connector 35"/>
          <p:cNvCxnSpPr/>
          <p:nvPr/>
        </p:nvCxnSpPr>
        <p:spPr>
          <a:xfrm flipV="1">
            <a:off x="6954838" y="2447778"/>
            <a:ext cx="64943" cy="1254273"/>
          </a:xfrm>
          <a:prstGeom prst="straightConnector1">
            <a:avLst/>
          </a:prstGeom>
          <a:ln w="38100">
            <a:solidFill>
              <a:schemeClr val="tx2">
                <a:lumMod val="60000"/>
                <a:lumOff val="40000"/>
              </a:schemeClr>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392488"/>
            <a:ext cx="15176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31"/>
          <p:cNvSpPr/>
          <p:nvPr/>
        </p:nvSpPr>
        <p:spPr>
          <a:xfrm>
            <a:off x="6029325" y="3635375"/>
            <a:ext cx="1268413"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List DTO</a:t>
            </a:r>
          </a:p>
        </p:txBody>
      </p:sp>
      <p:cxnSp>
        <p:nvCxnSpPr>
          <p:cNvPr id="37" name="Straight Arrow Connector 36"/>
          <p:cNvCxnSpPr/>
          <p:nvPr/>
        </p:nvCxnSpPr>
        <p:spPr>
          <a:xfrm rot="5400000" flipH="1" flipV="1">
            <a:off x="5996781" y="2923382"/>
            <a:ext cx="1482725" cy="74612"/>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878513" y="2098675"/>
            <a:ext cx="777875" cy="7938"/>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3575050" y="2495550"/>
            <a:ext cx="1379538" cy="884238"/>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719932" y="2245519"/>
            <a:ext cx="1398587" cy="1774825"/>
          </a:xfrm>
          <a:prstGeom prst="straightConnector1">
            <a:avLst/>
          </a:prstGeom>
          <a:ln w="38100">
            <a:solidFill>
              <a:srgbClr val="80008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13" name="Can 12"/>
          <p:cNvSpPr/>
          <p:nvPr/>
        </p:nvSpPr>
        <p:spPr>
          <a:xfrm>
            <a:off x="7581900" y="4881563"/>
            <a:ext cx="1296988"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14" name="Straight Arrow Connector 13"/>
          <p:cNvCxnSpPr>
            <a:cxnSpLocks noChangeShapeType="1"/>
          </p:cNvCxnSpPr>
          <p:nvPr/>
        </p:nvCxnSpPr>
        <p:spPr bwMode="auto">
          <a:xfrm>
            <a:off x="7810500" y="2166938"/>
            <a:ext cx="458788" cy="91757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7256463" y="2401888"/>
            <a:ext cx="563562" cy="81597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2" name="Oval 34"/>
          <p:cNvSpPr/>
          <p:nvPr/>
        </p:nvSpPr>
        <p:spPr>
          <a:xfrm>
            <a:off x="7634288" y="3097213"/>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DAO</a:t>
            </a:r>
          </a:p>
        </p:txBody>
      </p:sp>
      <p:cxnSp>
        <p:nvCxnSpPr>
          <p:cNvPr id="3" name="Straight Arrow Connector 13"/>
          <p:cNvCxnSpPr>
            <a:cxnSpLocks noChangeShapeType="1"/>
          </p:cNvCxnSpPr>
          <p:nvPr/>
        </p:nvCxnSpPr>
        <p:spPr bwMode="auto">
          <a:xfrm flipH="1">
            <a:off x="8231188" y="3995738"/>
            <a:ext cx="349250" cy="1046162"/>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 name="Straight Arrow Connector 15"/>
          <p:cNvCxnSpPr>
            <a:cxnSpLocks noChangeShapeType="1"/>
          </p:cNvCxnSpPr>
          <p:nvPr/>
        </p:nvCxnSpPr>
        <p:spPr bwMode="auto">
          <a:xfrm>
            <a:off x="7939088" y="3905250"/>
            <a:ext cx="158750" cy="106362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7342188" y="4116388"/>
            <a:ext cx="180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3. Query DB</a:t>
            </a:r>
          </a:p>
        </p:txBody>
      </p:sp>
      <p:sp>
        <p:nvSpPr>
          <p:cNvPr id="5" name="TextBox 14"/>
          <p:cNvSpPr txBox="1">
            <a:spLocks noChangeArrowheads="1"/>
          </p:cNvSpPr>
          <p:nvPr/>
        </p:nvSpPr>
        <p:spPr bwMode="auto">
          <a:xfrm>
            <a:off x="7342188" y="2592388"/>
            <a:ext cx="180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2. Call Search</a:t>
            </a:r>
          </a:p>
        </p:txBody>
      </p:sp>
      <p:cxnSp>
        <p:nvCxnSpPr>
          <p:cNvPr id="38" name="Straight Arrow Connector 37"/>
          <p:cNvCxnSpPr/>
          <p:nvPr/>
        </p:nvCxnSpPr>
        <p:spPr>
          <a:xfrm flipV="1">
            <a:off x="7277173" y="3714603"/>
            <a:ext cx="422924" cy="203348"/>
          </a:xfrm>
          <a:prstGeom prst="straightConnector1">
            <a:avLst/>
          </a:prstGeom>
          <a:ln w="381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ppt_x</p:attrName>
                                        </p:attrNameLst>
                                      </p:cBhvr>
                                      <p:tavLst>
                                        <p:tav tm="0">
                                          <p:val>
                                            <p:strVal val="#ppt_x-.2"/>
                                          </p:val>
                                        </p:tav>
                                        <p:tav tm="100000">
                                          <p:val>
                                            <p:strVal val="#ppt_x"/>
                                          </p:val>
                                        </p:tav>
                                      </p:tavLst>
                                    </p:anim>
                                    <p:anim calcmode="lin" valueType="num">
                                      <p:cBhvr>
                                        <p:cTn id="13"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9"/>
                                        </p:tgtEl>
                                      </p:cBhvr>
                                    </p:animEffect>
                                  </p:childTnLst>
                                </p:cTn>
                              </p:par>
                              <p:par>
                                <p:cTn id="15" presetID="29"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1000" fill="hold"/>
                                        <p:tgtEl>
                                          <p:spTgt spid="28"/>
                                        </p:tgtEl>
                                        <p:attrNameLst>
                                          <p:attrName>ppt_x</p:attrName>
                                        </p:attrNameLst>
                                      </p:cBhvr>
                                      <p:tavLst>
                                        <p:tav tm="0">
                                          <p:val>
                                            <p:strVal val="#ppt_x-.2"/>
                                          </p:val>
                                        </p:tav>
                                        <p:tav tm="100000">
                                          <p:val>
                                            <p:strVal val="#ppt_x"/>
                                          </p:val>
                                        </p:tav>
                                      </p:tavLst>
                                    </p:anim>
                                    <p:anim calcmode="lin" valueType="num">
                                      <p:cBhvr>
                                        <p:cTn id="18"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8"/>
                                        </p:tgtEl>
                                      </p:cBhvr>
                                    </p:animEffect>
                                  </p:childTnLst>
                                </p:cTn>
                              </p:par>
                            </p:childTnLst>
                          </p:cTn>
                        </p:par>
                        <p:par>
                          <p:cTn id="20" fill="hold" nodeType="afterGroup">
                            <p:stCondLst>
                              <p:cond delay="1000"/>
                            </p:stCondLst>
                            <p:childTnLst>
                              <p:par>
                                <p:cTn id="21" presetID="4"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ppt_x</p:attrName>
                                        </p:attrNameLst>
                                      </p:cBhvr>
                                      <p:tavLst>
                                        <p:tav tm="0">
                                          <p:val>
                                            <p:strVal val="#ppt_x-.2"/>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
                                        </p:tgtEl>
                                      </p:cBhvr>
                                    </p:animEffect>
                                  </p:childTnLst>
                                </p:cTn>
                              </p:par>
                              <p:par>
                                <p:cTn id="31" presetID="29"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ppt_x</p:attrName>
                                        </p:attrNameLst>
                                      </p:cBhvr>
                                      <p:tavLst>
                                        <p:tav tm="0">
                                          <p:val>
                                            <p:strVal val="#ppt_x-.2"/>
                                          </p:val>
                                        </p:tav>
                                        <p:tav tm="100000">
                                          <p:val>
                                            <p:strVal val="#ppt_x"/>
                                          </p:val>
                                        </p:tav>
                                      </p:tavLst>
                                    </p:anim>
                                    <p:anim calcmode="lin" valueType="num">
                                      <p:cBhvr>
                                        <p:cTn id="34"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ppt_x</p:attrName>
                                        </p:attrNameLst>
                                      </p:cBhvr>
                                      <p:tavLst>
                                        <p:tav tm="0">
                                          <p:val>
                                            <p:strVal val="#ppt_x-.2"/>
                                          </p:val>
                                        </p:tav>
                                        <p:tav tm="100000">
                                          <p:val>
                                            <p:strVal val="#ppt_x"/>
                                          </p:val>
                                        </p:tav>
                                      </p:tavLst>
                                    </p:anim>
                                    <p:anim calcmode="lin" valueType="num">
                                      <p:cBhvr>
                                        <p:cTn id="3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0" dur="10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ppt_x</p:attrName>
                                        </p:attrNameLst>
                                      </p:cBhvr>
                                      <p:tavLst>
                                        <p:tav tm="0">
                                          <p:val>
                                            <p:strVal val="#ppt_x-.2"/>
                                          </p:val>
                                        </p:tav>
                                        <p:tav tm="100000">
                                          <p:val>
                                            <p:strVal val="#ppt_x"/>
                                          </p:val>
                                        </p:tav>
                                      </p:tavLst>
                                    </p:anim>
                                    <p:anim calcmode="lin" valueType="num">
                                      <p:cBhvr>
                                        <p:cTn id="46"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47" dur="1000"/>
                                        <p:tgtEl>
                                          <p:spTgt spid="34"/>
                                        </p:tgtEl>
                                      </p:cBhvr>
                                    </p:animEffect>
                                  </p:childTnLst>
                                </p:cTn>
                              </p:par>
                              <p:par>
                                <p:cTn id="48" presetID="29"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p:cTn id="50" dur="1000" fill="hold"/>
                                        <p:tgtEl>
                                          <p:spTgt spid="35"/>
                                        </p:tgtEl>
                                        <p:attrNameLst>
                                          <p:attrName>ppt_x</p:attrName>
                                        </p:attrNameLst>
                                      </p:cBhvr>
                                      <p:tavLst>
                                        <p:tav tm="0">
                                          <p:val>
                                            <p:strVal val="#ppt_x-.2"/>
                                          </p:val>
                                        </p:tav>
                                        <p:tav tm="100000">
                                          <p:val>
                                            <p:strVal val="#ppt_x"/>
                                          </p:val>
                                        </p:tav>
                                      </p:tavLst>
                                    </p:anim>
                                    <p:anim calcmode="lin" valueType="num">
                                      <p:cBhvr>
                                        <p:cTn id="51"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52" dur="1000"/>
                                        <p:tgtEl>
                                          <p:spTgt spid="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9"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1000" fill="hold"/>
                                        <p:tgtEl>
                                          <p:spTgt spid="14"/>
                                        </p:tgtEl>
                                        <p:attrNameLst>
                                          <p:attrName>ppt_x</p:attrName>
                                        </p:attrNameLst>
                                      </p:cBhvr>
                                      <p:tavLst>
                                        <p:tav tm="0">
                                          <p:val>
                                            <p:strVal val="#ppt_x-.2"/>
                                          </p:val>
                                        </p:tav>
                                        <p:tav tm="100000">
                                          <p:val>
                                            <p:strVal val="#ppt_x"/>
                                          </p:val>
                                        </p:tav>
                                      </p:tavLst>
                                    </p:anim>
                                    <p:anim calcmode="lin" valueType="num">
                                      <p:cBhvr>
                                        <p:cTn id="58"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4"/>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1000" fill="hold"/>
                                        <p:tgtEl>
                                          <p:spTgt spid="5"/>
                                        </p:tgtEl>
                                        <p:attrNameLst>
                                          <p:attrName>ppt_x</p:attrName>
                                        </p:attrNameLst>
                                      </p:cBhvr>
                                      <p:tavLst>
                                        <p:tav tm="0">
                                          <p:val>
                                            <p:strVal val="#ppt_x-.2"/>
                                          </p:val>
                                        </p:tav>
                                        <p:tav tm="100000">
                                          <p:val>
                                            <p:strVal val="#ppt_x"/>
                                          </p:val>
                                        </p:tav>
                                      </p:tavLst>
                                    </p:anim>
                                    <p:anim calcmode="lin" valueType="num">
                                      <p:cBhvr>
                                        <p:cTn id="6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4" dur="1000"/>
                                        <p:tgtEl>
                                          <p:spTgt spid="5"/>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1000" fill="hold"/>
                                        <p:tgtEl>
                                          <p:spTgt spid="2"/>
                                        </p:tgtEl>
                                        <p:attrNameLst>
                                          <p:attrName>ppt_x</p:attrName>
                                        </p:attrNameLst>
                                      </p:cBhvr>
                                      <p:tavLst>
                                        <p:tav tm="0">
                                          <p:val>
                                            <p:strVal val="#ppt_x-.2"/>
                                          </p:val>
                                        </p:tav>
                                        <p:tav tm="100000">
                                          <p:val>
                                            <p:strVal val="#ppt_x"/>
                                          </p:val>
                                        </p:tav>
                                      </p:tavLst>
                                    </p:anim>
                                    <p:anim calcmode="lin" valueType="num">
                                      <p:cBhvr>
                                        <p:cTn id="6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9" presetClass="entr" presetSubtype="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1000" fill="hold"/>
                                        <p:tgtEl>
                                          <p:spTgt spid="3"/>
                                        </p:tgtEl>
                                        <p:attrNameLst>
                                          <p:attrName>ppt_x</p:attrName>
                                        </p:attrNameLst>
                                      </p:cBhvr>
                                      <p:tavLst>
                                        <p:tav tm="0">
                                          <p:val>
                                            <p:strVal val="#ppt_x-.2"/>
                                          </p:val>
                                        </p:tav>
                                        <p:tav tm="100000">
                                          <p:val>
                                            <p:strVal val="#ppt_x"/>
                                          </p:val>
                                        </p:tav>
                                      </p:tavLst>
                                    </p:anim>
                                    <p:anim calcmode="lin" valueType="num">
                                      <p:cBhvr>
                                        <p:cTn id="7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76" dur="1000"/>
                                        <p:tgtEl>
                                          <p:spTgt spid="3"/>
                                        </p:tgtEl>
                                      </p:cBhvr>
                                    </p:animEffect>
                                  </p:childTnLst>
                                </p:cTn>
                              </p:par>
                              <p:par>
                                <p:cTn id="77" presetID="29"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ppt_x</p:attrName>
                                        </p:attrNameLst>
                                      </p:cBhvr>
                                      <p:tavLst>
                                        <p:tav tm="0">
                                          <p:val>
                                            <p:strVal val="#ppt_x-.2"/>
                                          </p:val>
                                        </p:tav>
                                        <p:tav tm="100000">
                                          <p:val>
                                            <p:strVal val="#ppt_x"/>
                                          </p:val>
                                        </p:tav>
                                      </p:tavLst>
                                    </p:anim>
                                    <p:anim calcmode="lin" valueType="num">
                                      <p:cBhvr>
                                        <p:cTn id="80"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81" dur="1000"/>
                                        <p:tgtEl>
                                          <p:spTgt spid="15"/>
                                        </p:tgtEl>
                                      </p:cBhvr>
                                    </p:animEffect>
                                  </p:childTnLst>
                                </p:cTn>
                              </p:par>
                              <p:par>
                                <p:cTn id="82" presetID="29" presetClass="entr" presetSubtype="0"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p:cTn id="84" dur="1000" fill="hold"/>
                                        <p:tgtEl>
                                          <p:spTgt spid="13"/>
                                        </p:tgtEl>
                                        <p:attrNameLst>
                                          <p:attrName>ppt_x</p:attrName>
                                        </p:attrNameLst>
                                      </p:cBhvr>
                                      <p:tavLst>
                                        <p:tav tm="0">
                                          <p:val>
                                            <p:strVal val="#ppt_x-.2"/>
                                          </p:val>
                                        </p:tav>
                                        <p:tav tm="100000">
                                          <p:val>
                                            <p:strVal val="#ppt_x"/>
                                          </p:val>
                                        </p:tav>
                                      </p:tavLst>
                                    </p:anim>
                                    <p:anim calcmode="lin" valueType="num">
                                      <p:cBhvr>
                                        <p:cTn id="8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12"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strips(downLeft)">
                                      <p:cBhvr>
                                        <p:cTn id="91" dur="500"/>
                                        <p:tgtEl>
                                          <p:spTgt spid="4"/>
                                        </p:tgtEl>
                                      </p:cBhvr>
                                    </p:animEffect>
                                  </p:childTnLst>
                                </p:cTn>
                              </p:par>
                              <p:par>
                                <p:cTn id="92" presetID="18" presetClass="entr" presetSubtype="12"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strips(downLeft)">
                                      <p:cBhvr>
                                        <p:cTn id="94" dur="500"/>
                                        <p:tgtEl>
                                          <p:spTgt spid="38"/>
                                        </p:tgtEl>
                                      </p:cBhvr>
                                    </p:animEffect>
                                  </p:childTnLst>
                                </p:cTn>
                              </p:par>
                              <p:par>
                                <p:cTn id="95" presetID="29"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p:cTn id="97" dur="1000" fill="hold"/>
                                        <p:tgtEl>
                                          <p:spTgt spid="32"/>
                                        </p:tgtEl>
                                        <p:attrNameLst>
                                          <p:attrName>ppt_x</p:attrName>
                                        </p:attrNameLst>
                                      </p:cBhvr>
                                      <p:tavLst>
                                        <p:tav tm="0">
                                          <p:val>
                                            <p:strVal val="#ppt_x-.2"/>
                                          </p:val>
                                        </p:tav>
                                        <p:tav tm="100000">
                                          <p:val>
                                            <p:strVal val="#ppt_x"/>
                                          </p:val>
                                        </p:tav>
                                      </p:tavLst>
                                    </p:anim>
                                    <p:anim calcmode="lin" valueType="num">
                                      <p:cBhvr>
                                        <p:cTn id="98"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99" dur="10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8" presetClass="entr" presetSubtype="12" fill="hold" nodeType="click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strips(downLeft)">
                                      <p:cBhvr>
                                        <p:cTn id="104" dur="500"/>
                                        <p:tgtEl>
                                          <p:spTgt spid="16"/>
                                        </p:tgtEl>
                                      </p:cBhvr>
                                    </p:animEffect>
                                  </p:childTnLst>
                                </p:cTn>
                              </p:par>
                            </p:childTnLst>
                          </p:cTn>
                        </p:par>
                      </p:childTnLst>
                    </p:cTn>
                  </p:par>
                  <p:par>
                    <p:cTn id="105" fill="hold">
                      <p:stCondLst>
                        <p:cond delay="indefinite"/>
                      </p:stCondLst>
                      <p:childTnLst>
                        <p:par>
                          <p:cTn id="106" fill="hold">
                            <p:stCondLst>
                              <p:cond delay="0"/>
                            </p:stCondLst>
                            <p:childTnLst>
                              <p:par>
                                <p:cTn id="107" presetID="18" presetClass="entr" presetSubtype="12" fill="hold"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strips(downLeft)">
                                      <p:cBhvr>
                                        <p:cTn id="109" dur="500"/>
                                        <p:tgtEl>
                                          <p:spTgt spid="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12" fill="hold" nodeType="click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strips(downLeft)">
                                      <p:cBhvr>
                                        <p:cTn id="114" dur="500"/>
                                        <p:tgtEl>
                                          <p:spTgt spid="37"/>
                                        </p:tgtEl>
                                      </p:cBhvr>
                                    </p:animEffect>
                                  </p:childTnLst>
                                </p:cTn>
                              </p:par>
                              <p:par>
                                <p:cTn id="115" presetID="29"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 calcmode="lin" valueType="num">
                                      <p:cBhvr>
                                        <p:cTn id="117" dur="1000" fill="hold"/>
                                        <p:tgtEl>
                                          <p:spTgt spid="33"/>
                                        </p:tgtEl>
                                        <p:attrNameLst>
                                          <p:attrName>ppt_x</p:attrName>
                                        </p:attrNameLst>
                                      </p:cBhvr>
                                      <p:tavLst>
                                        <p:tav tm="0">
                                          <p:val>
                                            <p:strVal val="#ppt_x-.2"/>
                                          </p:val>
                                        </p:tav>
                                        <p:tav tm="100000">
                                          <p:val>
                                            <p:strVal val="#ppt_x"/>
                                          </p:val>
                                        </p:tav>
                                      </p:tavLst>
                                    </p:anim>
                                    <p:anim calcmode="lin" valueType="num">
                                      <p:cBhvr>
                                        <p:cTn id="118"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119" dur="1000"/>
                                        <p:tgtEl>
                                          <p:spTgt spid="33"/>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8" presetClass="entr" presetSubtype="12" fill="hold" nodeType="click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strips(downLeft)">
                                      <p:cBhvr>
                                        <p:cTn id="124" dur="500"/>
                                        <p:tgtEl>
                                          <p:spTgt spid="39"/>
                                        </p:tgtEl>
                                      </p:cBhvr>
                                    </p:animEffect>
                                  </p:childTnLst>
                                </p:cTn>
                              </p:par>
                            </p:childTnLst>
                          </p:cTn>
                        </p:par>
                        <p:par>
                          <p:cTn id="125" fill="hold" nodeType="afterGroup">
                            <p:stCondLst>
                              <p:cond delay="500"/>
                            </p:stCondLst>
                            <p:childTnLst>
                              <p:par>
                                <p:cTn id="126" presetID="18" presetClass="entr" presetSubtype="12" fill="hold"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strips(downLeft)">
                                      <p:cBhvr>
                                        <p:cTn id="128" dur="500"/>
                                        <p:tgtEl>
                                          <p:spTgt spid="44"/>
                                        </p:tgtEl>
                                      </p:cBhvr>
                                    </p:animEffect>
                                  </p:childTnLst>
                                </p:cTn>
                              </p:par>
                              <p:par>
                                <p:cTn id="129" presetID="29" presetClass="entr" presetSubtype="0" fill="hold" grpId="0" nodeType="withEffect">
                                  <p:stCondLst>
                                    <p:cond delay="0"/>
                                  </p:stCondLst>
                                  <p:childTnLst>
                                    <p:set>
                                      <p:cBhvr>
                                        <p:cTn id="130" dur="1" fill="hold">
                                          <p:stCondLst>
                                            <p:cond delay="0"/>
                                          </p:stCondLst>
                                        </p:cTn>
                                        <p:tgtEl>
                                          <p:spTgt spid="18"/>
                                        </p:tgtEl>
                                        <p:attrNameLst>
                                          <p:attrName>style.visibility</p:attrName>
                                        </p:attrNameLst>
                                      </p:cBhvr>
                                      <p:to>
                                        <p:strVal val="visible"/>
                                      </p:to>
                                    </p:set>
                                    <p:anim calcmode="lin" valueType="num">
                                      <p:cBhvr>
                                        <p:cTn id="131" dur="1000" fill="hold"/>
                                        <p:tgtEl>
                                          <p:spTgt spid="18"/>
                                        </p:tgtEl>
                                        <p:attrNameLst>
                                          <p:attrName>ppt_x</p:attrName>
                                        </p:attrNameLst>
                                      </p:cBhvr>
                                      <p:tavLst>
                                        <p:tav tm="0">
                                          <p:val>
                                            <p:strVal val="#ppt_x-.2"/>
                                          </p:val>
                                        </p:tav>
                                        <p:tav tm="100000">
                                          <p:val>
                                            <p:strVal val="#ppt_x"/>
                                          </p:val>
                                        </p:tav>
                                      </p:tavLst>
                                    </p:anim>
                                    <p:anim calcmode="lin" valueType="num">
                                      <p:cBhvr>
                                        <p:cTn id="132"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133" dur="1000"/>
                                        <p:tgtEl>
                                          <p:spTgt spid="18"/>
                                        </p:tgtEl>
                                      </p:cBhvr>
                                    </p:animEffect>
                                  </p:childTnLst>
                                </p:cTn>
                              </p:par>
                            </p:childTnLst>
                          </p:cTn>
                        </p:par>
                        <p:par>
                          <p:cTn id="134" fill="hold" nodeType="afterGroup">
                            <p:stCondLst>
                              <p:cond delay="1500"/>
                            </p:stCondLst>
                            <p:childTnLst>
                              <p:par>
                                <p:cTn id="135" presetID="4" presetClass="entr" presetSubtype="16" fill="hold" nodeType="afterEffect">
                                  <p:stCondLst>
                                    <p:cond delay="0"/>
                                  </p:stCondLst>
                                  <p:childTnLst>
                                    <p:set>
                                      <p:cBhvr>
                                        <p:cTn id="136" dur="1" fill="hold">
                                          <p:stCondLst>
                                            <p:cond delay="0"/>
                                          </p:stCondLst>
                                        </p:cTn>
                                        <p:tgtEl>
                                          <p:spTgt spid="40"/>
                                        </p:tgtEl>
                                        <p:attrNameLst>
                                          <p:attrName>style.visibility</p:attrName>
                                        </p:attrNameLst>
                                      </p:cBhvr>
                                      <p:to>
                                        <p:strVal val="visible"/>
                                      </p:to>
                                    </p:set>
                                    <p:animEffect transition="in" filter="box(in)">
                                      <p:cBhvr>
                                        <p:cTn id="137" dur="500"/>
                                        <p:tgtEl>
                                          <p:spTgt spid="40"/>
                                        </p:tgtEl>
                                      </p:cBhvr>
                                    </p:animEffect>
                                  </p:childTnLst>
                                </p:cTn>
                              </p:par>
                              <p:par>
                                <p:cTn id="138" presetID="18" presetClass="entr" presetSubtype="9" fill="hold" nodeType="with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strips(upLeft)">
                                      <p:cBhvr>
                                        <p:cTn id="1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8" grpId="0"/>
      <p:bldP spid="27" grpId="0" animBg="1"/>
      <p:bldP spid="29" grpId="0"/>
      <p:bldP spid="33" grpId="0"/>
      <p:bldP spid="35" grpId="0" animBg="1"/>
      <p:bldP spid="32" grpId="0" animBg="1"/>
      <p:bldP spid="13" grpId="0" animBg="1"/>
      <p:bldP spid="2" grpId="0" animBg="1"/>
      <p:bldP spid="15"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How To Transfer</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Abstraction</a:t>
            </a:r>
          </a:p>
        </p:txBody>
      </p:sp>
      <p:graphicFrame>
        <p:nvGraphicFramePr>
          <p:cNvPr id="38" name="Object 10"/>
          <p:cNvGraphicFramePr>
            <a:graphicFrameLocks noChangeAspect="1"/>
          </p:cNvGraphicFramePr>
          <p:nvPr/>
        </p:nvGraphicFramePr>
        <p:xfrm>
          <a:off x="781050" y="2928938"/>
          <a:ext cx="1393825" cy="984250"/>
        </p:xfrm>
        <a:graphic>
          <a:graphicData uri="http://schemas.openxmlformats.org/presentationml/2006/ole">
            <mc:AlternateContent xmlns:mc="http://schemas.openxmlformats.org/markup-compatibility/2006">
              <mc:Choice xmlns:v="urn:schemas-microsoft-com:vml" Requires="v">
                <p:oleObj name="Photo Editor Photo" r:id="rId3" imgW="7621064" imgH="5714286" progId="MSPhotoEd.3">
                  <p:embed/>
                </p:oleObj>
              </mc:Choice>
              <mc:Fallback>
                <p:oleObj name="Photo Editor Photo" r:id="rId3" imgW="7621064" imgH="5714286" progId="MSPhotoEd.3">
                  <p:embed/>
                  <p:pic>
                    <p:nvPicPr>
                      <p:cNvPr id="33"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2928938"/>
                        <a:ext cx="1393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19"/>
          <p:cNvSpPr>
            <a:spLocks noChangeArrowheads="1"/>
          </p:cNvSpPr>
          <p:nvPr/>
        </p:nvSpPr>
        <p:spPr bwMode="auto">
          <a:xfrm>
            <a:off x="3275013" y="1839913"/>
            <a:ext cx="3629465" cy="3008312"/>
          </a:xfrm>
          <a:prstGeom prst="rect">
            <a:avLst/>
          </a:prstGeom>
          <a:solidFill>
            <a:srgbClr val="FFFF66"/>
          </a:solidFill>
          <a:ln w="9525">
            <a:solidFill>
              <a:srgbClr val="FFFF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Web Server</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Container</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p:txBody>
      </p:sp>
      <p:sp>
        <p:nvSpPr>
          <p:cNvPr id="42" name="Oval 20"/>
          <p:cNvSpPr>
            <a:spLocks noChangeArrowheads="1"/>
          </p:cNvSpPr>
          <p:nvPr/>
        </p:nvSpPr>
        <p:spPr bwMode="auto">
          <a:xfrm>
            <a:off x="3427413" y="2479675"/>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C</a:t>
            </a:r>
          </a:p>
        </p:txBody>
      </p:sp>
      <p:cxnSp>
        <p:nvCxnSpPr>
          <p:cNvPr id="43" name="AutoShape 7"/>
          <p:cNvCxnSpPr>
            <a:cxnSpLocks noChangeShapeType="1"/>
            <a:endCxn id="42" idx="2"/>
          </p:cNvCxnSpPr>
          <p:nvPr/>
        </p:nvCxnSpPr>
        <p:spPr bwMode="auto">
          <a:xfrm flipV="1">
            <a:off x="2093913" y="2774950"/>
            <a:ext cx="1333500" cy="64611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 name="Oval 10"/>
          <p:cNvSpPr>
            <a:spLocks noChangeArrowheads="1"/>
          </p:cNvSpPr>
          <p:nvPr/>
        </p:nvSpPr>
        <p:spPr bwMode="auto">
          <a:xfrm>
            <a:off x="3427413" y="3998913"/>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V</a:t>
            </a:r>
          </a:p>
        </p:txBody>
      </p:sp>
      <p:cxnSp>
        <p:nvCxnSpPr>
          <p:cNvPr id="46" name="AutoShape 11"/>
          <p:cNvCxnSpPr>
            <a:cxnSpLocks noChangeShapeType="1"/>
            <a:stCxn id="42" idx="4"/>
            <a:endCxn id="45" idx="0"/>
          </p:cNvCxnSpPr>
          <p:nvPr/>
        </p:nvCxnSpPr>
        <p:spPr bwMode="auto">
          <a:xfrm rot="5400000">
            <a:off x="3276600" y="3535363"/>
            <a:ext cx="928687"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13"/>
          <p:cNvCxnSpPr>
            <a:cxnSpLocks noChangeShapeType="1"/>
            <a:stCxn id="45" idx="2"/>
          </p:cNvCxnSpPr>
          <p:nvPr/>
        </p:nvCxnSpPr>
        <p:spPr bwMode="auto">
          <a:xfrm rot="10800000">
            <a:off x="2093913" y="3421063"/>
            <a:ext cx="1333500" cy="87312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8" name="AutoShape 14"/>
          <p:cNvCxnSpPr>
            <a:cxnSpLocks noChangeShapeType="1"/>
            <a:stCxn id="42" idx="3"/>
          </p:cNvCxnSpPr>
          <p:nvPr/>
        </p:nvCxnSpPr>
        <p:spPr bwMode="auto">
          <a:xfrm rot="5400000">
            <a:off x="2588419" y="2489994"/>
            <a:ext cx="436563" cy="1425575"/>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49" name="Can 48"/>
          <p:cNvSpPr/>
          <p:nvPr/>
        </p:nvSpPr>
        <p:spPr>
          <a:xfrm>
            <a:off x="8072878" y="2900363"/>
            <a:ext cx="701675"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sp>
        <p:nvSpPr>
          <p:cNvPr id="50" name="Oval 27"/>
          <p:cNvSpPr>
            <a:spLocks noChangeArrowheads="1"/>
          </p:cNvSpPr>
          <p:nvPr/>
        </p:nvSpPr>
        <p:spPr bwMode="auto">
          <a:xfrm>
            <a:off x="4627563" y="3121025"/>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DAO</a:t>
            </a:r>
          </a:p>
        </p:txBody>
      </p:sp>
      <p:cxnSp>
        <p:nvCxnSpPr>
          <p:cNvPr id="51" name="AutoShape 7"/>
          <p:cNvCxnSpPr>
            <a:cxnSpLocks noChangeShapeType="1"/>
            <a:endCxn id="50" idx="1"/>
          </p:cNvCxnSpPr>
          <p:nvPr/>
        </p:nvCxnSpPr>
        <p:spPr bwMode="auto">
          <a:xfrm>
            <a:off x="4032250" y="2820988"/>
            <a:ext cx="687388" cy="387350"/>
          </a:xfrm>
          <a:prstGeom prst="straightConnector1">
            <a:avLst/>
          </a:prstGeom>
          <a:noFill/>
          <a:ln w="317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52" name="AutoShape 7"/>
          <p:cNvCxnSpPr>
            <a:cxnSpLocks noChangeShapeType="1"/>
            <a:stCxn id="50" idx="6"/>
          </p:cNvCxnSpPr>
          <p:nvPr/>
        </p:nvCxnSpPr>
        <p:spPr bwMode="auto">
          <a:xfrm flipV="1">
            <a:off x="5254625" y="3208338"/>
            <a:ext cx="2830953" cy="207962"/>
          </a:xfrm>
          <a:prstGeom prst="straightConnector1">
            <a:avLst/>
          </a:prstGeom>
          <a:noFill/>
          <a:ln w="31750">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53" name="AutoShape 13"/>
          <p:cNvCxnSpPr>
            <a:cxnSpLocks noChangeShapeType="1"/>
            <a:endCxn id="50" idx="5"/>
          </p:cNvCxnSpPr>
          <p:nvPr/>
        </p:nvCxnSpPr>
        <p:spPr bwMode="auto">
          <a:xfrm flipH="1">
            <a:off x="5162794" y="3619500"/>
            <a:ext cx="2910084" cy="5591"/>
          </a:xfrm>
          <a:prstGeom prst="straightConnector1">
            <a:avLst/>
          </a:prstGeom>
          <a:noFill/>
          <a:ln w="28575">
            <a:solidFill>
              <a:srgbClr val="7030A0"/>
            </a:solidFill>
            <a:prstDash val="dash"/>
            <a:round/>
            <a:headEnd/>
            <a:tailEnd type="triangle" w="med" len="med"/>
          </a:ln>
          <a:extLst>
            <a:ext uri="{909E8E84-426E-40DD-AFC4-6F175D3DCCD1}">
              <a14:hiddenFill xmlns:a14="http://schemas.microsoft.com/office/drawing/2010/main">
                <a:noFill/>
              </a14:hiddenFill>
            </a:ext>
          </a:extLst>
        </p:spPr>
      </p:cxnSp>
      <p:cxnSp>
        <p:nvCxnSpPr>
          <p:cNvPr id="54" name="AutoShape 13"/>
          <p:cNvCxnSpPr>
            <a:cxnSpLocks noChangeShapeType="1"/>
            <a:endCxn id="42" idx="5"/>
          </p:cNvCxnSpPr>
          <p:nvPr/>
        </p:nvCxnSpPr>
        <p:spPr bwMode="auto">
          <a:xfrm rot="10800000">
            <a:off x="3962400" y="2984500"/>
            <a:ext cx="733425" cy="355600"/>
          </a:xfrm>
          <a:prstGeom prst="straightConnector1">
            <a:avLst/>
          </a:prstGeom>
          <a:noFill/>
          <a:ln w="28575">
            <a:solidFill>
              <a:srgbClr val="0070C0"/>
            </a:solidFill>
            <a:prstDash val="dashDot"/>
            <a:round/>
            <a:headEnd/>
            <a:tailEnd type="triangle" w="med" len="med"/>
          </a:ln>
          <a:extLst>
            <a:ext uri="{909E8E84-426E-40DD-AFC4-6F175D3DCCD1}">
              <a14:hiddenFill xmlns:a14="http://schemas.microsoft.com/office/drawing/2010/main">
                <a:noFill/>
              </a14:hiddenFill>
            </a:ext>
          </a:extLst>
        </p:spPr>
      </p:cxnSp>
      <p:sp>
        <p:nvSpPr>
          <p:cNvPr id="55" name="TextBox 32"/>
          <p:cNvSpPr txBox="1">
            <a:spLocks noChangeArrowheads="1"/>
          </p:cNvSpPr>
          <p:nvPr/>
        </p:nvSpPr>
        <p:spPr bwMode="auto">
          <a:xfrm>
            <a:off x="1812925" y="25320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1. Send request</a:t>
            </a:r>
          </a:p>
        </p:txBody>
      </p:sp>
      <p:sp>
        <p:nvSpPr>
          <p:cNvPr id="56" name="TextBox 33"/>
          <p:cNvSpPr txBox="1">
            <a:spLocks noChangeArrowheads="1"/>
          </p:cNvSpPr>
          <p:nvPr/>
        </p:nvSpPr>
        <p:spPr bwMode="auto">
          <a:xfrm>
            <a:off x="4206875" y="25320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70C0"/>
                </a:solidFill>
                <a:latin typeface="Times New Roman" panose="02020603050405020304" pitchFamily="18" charset="0"/>
                <a:cs typeface="Times New Roman" panose="02020603050405020304" pitchFamily="18" charset="0"/>
              </a:rPr>
              <a:t>2. Call</a:t>
            </a:r>
          </a:p>
        </p:txBody>
      </p:sp>
      <p:sp>
        <p:nvSpPr>
          <p:cNvPr id="57" name="TextBox 34"/>
          <p:cNvSpPr txBox="1">
            <a:spLocks noChangeArrowheads="1"/>
          </p:cNvSpPr>
          <p:nvPr/>
        </p:nvSpPr>
        <p:spPr bwMode="auto">
          <a:xfrm>
            <a:off x="5964214" y="293091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7030A0"/>
                </a:solidFill>
                <a:latin typeface="Times New Roman" panose="02020603050405020304" pitchFamily="18" charset="0"/>
                <a:cs typeface="Times New Roman" panose="02020603050405020304" pitchFamily="18" charset="0"/>
              </a:rPr>
              <a:t>3. Query</a:t>
            </a:r>
          </a:p>
        </p:txBody>
      </p:sp>
      <p:sp>
        <p:nvSpPr>
          <p:cNvPr id="58" name="TextBox 35"/>
          <p:cNvSpPr txBox="1">
            <a:spLocks noChangeArrowheads="1"/>
          </p:cNvSpPr>
          <p:nvPr/>
        </p:nvSpPr>
        <p:spPr bwMode="auto">
          <a:xfrm>
            <a:off x="3743325" y="3619500"/>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5. Render/Send</a:t>
            </a:r>
          </a:p>
        </p:txBody>
      </p:sp>
      <p:sp>
        <p:nvSpPr>
          <p:cNvPr id="59" name="TextBox 36"/>
          <p:cNvSpPr txBox="1">
            <a:spLocks noChangeArrowheads="1"/>
          </p:cNvSpPr>
          <p:nvPr/>
        </p:nvSpPr>
        <p:spPr bwMode="auto">
          <a:xfrm>
            <a:off x="2376488" y="3313113"/>
            <a:ext cx="1709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6. Response</a:t>
            </a:r>
          </a:p>
        </p:txBody>
      </p:sp>
      <p:sp>
        <p:nvSpPr>
          <p:cNvPr id="60" name="TextBox 37"/>
          <p:cNvSpPr txBox="1">
            <a:spLocks noChangeArrowheads="1"/>
          </p:cNvSpPr>
          <p:nvPr/>
        </p:nvSpPr>
        <p:spPr bwMode="auto">
          <a:xfrm>
            <a:off x="746125" y="40306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7. Display</a:t>
            </a:r>
          </a:p>
        </p:txBody>
      </p:sp>
      <p:sp>
        <p:nvSpPr>
          <p:cNvPr id="61" name="Oval 27"/>
          <p:cNvSpPr>
            <a:spLocks noChangeArrowheads="1"/>
          </p:cNvSpPr>
          <p:nvPr/>
        </p:nvSpPr>
        <p:spPr bwMode="auto">
          <a:xfrm>
            <a:off x="5445126" y="4183579"/>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DTO</a:t>
            </a:r>
          </a:p>
        </p:txBody>
      </p:sp>
      <p:cxnSp>
        <p:nvCxnSpPr>
          <p:cNvPr id="62" name="AutoShape 7"/>
          <p:cNvCxnSpPr>
            <a:cxnSpLocks noChangeShapeType="1"/>
            <a:endCxn id="61" idx="0"/>
          </p:cNvCxnSpPr>
          <p:nvPr/>
        </p:nvCxnSpPr>
        <p:spPr bwMode="auto">
          <a:xfrm>
            <a:off x="5191700" y="3676651"/>
            <a:ext cx="566957" cy="506928"/>
          </a:xfrm>
          <a:prstGeom prst="straightConnector1">
            <a:avLst/>
          </a:prstGeom>
          <a:noFill/>
          <a:ln w="31750">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63" name="TextBox 35"/>
          <p:cNvSpPr txBox="1">
            <a:spLocks noChangeArrowheads="1"/>
          </p:cNvSpPr>
          <p:nvPr/>
        </p:nvSpPr>
        <p:spPr bwMode="auto">
          <a:xfrm>
            <a:off x="5193287" y="3814247"/>
            <a:ext cx="2044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C00000"/>
                </a:solidFill>
                <a:latin typeface="Times New Roman" panose="02020603050405020304" pitchFamily="18" charset="0"/>
                <a:cs typeface="Times New Roman" panose="02020603050405020304" pitchFamily="18" charset="0"/>
              </a:rPr>
              <a:t>4. Store data into</a:t>
            </a:r>
          </a:p>
        </p:txBody>
      </p:sp>
      <p:cxnSp>
        <p:nvCxnSpPr>
          <p:cNvPr id="3" name="Straight Arrow Connector 2">
            <a:extLst>
              <a:ext uri="{FF2B5EF4-FFF2-40B4-BE49-F238E27FC236}">
                <a16:creationId xmlns:a16="http://schemas.microsoft.com/office/drawing/2014/main" id="{3BEC9F7C-C0A9-44A9-BDD0-FD0AFB8CD42A}"/>
              </a:ext>
            </a:extLst>
          </p:cNvPr>
          <p:cNvCxnSpPr>
            <a:cxnSpLocks/>
            <a:endCxn id="61" idx="2"/>
          </p:cNvCxnSpPr>
          <p:nvPr/>
        </p:nvCxnSpPr>
        <p:spPr>
          <a:xfrm>
            <a:off x="4086225" y="4183580"/>
            <a:ext cx="1358901" cy="295274"/>
          </a:xfrm>
          <a:prstGeom prst="straightConnector1">
            <a:avLst/>
          </a:prstGeom>
          <a:ln>
            <a:solidFill>
              <a:schemeClr val="accent1"/>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47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down)">
                                      <p:cBhvr>
                                        <p:cTn id="18" dur="500"/>
                                        <p:tgtEl>
                                          <p:spTgt spid="56"/>
                                        </p:tgtEl>
                                      </p:cBhvr>
                                    </p:animEffect>
                                  </p:childTnLst>
                                </p:cTn>
                              </p:par>
                              <p:par>
                                <p:cTn id="19" presetID="22" presetClass="entr" presetSubtype="8"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left)">
                                      <p:cBhvr>
                                        <p:cTn id="21" dur="500"/>
                                        <p:tgtEl>
                                          <p:spTgt spid="51"/>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right)">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up)">
                                      <p:cBhvr>
                                        <p:cTn id="42" dur="500"/>
                                        <p:tgtEl>
                                          <p:spTgt spid="6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wipe(down)">
                                      <p:cBhvr>
                                        <p:cTn id="45" dur="500"/>
                                        <p:tgtEl>
                                          <p:spTgt spid="6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right)">
                                      <p:cBhvr>
                                        <p:cTn id="53" dur="500"/>
                                        <p:tgtEl>
                                          <p:spTgt spid="5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up)">
                                      <p:cBhvr>
                                        <p:cTn id="58" dur="500"/>
                                        <p:tgtEl>
                                          <p:spTgt spid="4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down)">
                                      <p:cBhvr>
                                        <p:cTn id="61" dur="500"/>
                                        <p:tgtEl>
                                          <p:spTgt spid="58"/>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right)">
                                      <p:cBhvr>
                                        <p:cTn id="69" dur="500"/>
                                        <p:tgtEl>
                                          <p:spTgt spid="47"/>
                                        </p:tgtEl>
                                      </p:cBhvr>
                                    </p:animEffect>
                                  </p:childTnLst>
                                </p:cTn>
                              </p:par>
                              <p:par>
                                <p:cTn id="70" presetID="22" presetClass="entr" presetSubtype="2" fill="hold"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right)">
                                      <p:cBhvr>
                                        <p:cTn id="72" dur="500"/>
                                        <p:tgtEl>
                                          <p:spTgt spid="48"/>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down)">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500"/>
                                        <p:tgtEl>
                                          <p:spTgt spid="3"/>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animBg="1"/>
      <p:bldP spid="50" grpId="0" animBg="1"/>
      <p:bldP spid="55" grpId="0"/>
      <p:bldP spid="56" grpId="0"/>
      <p:bldP spid="57" grpId="0"/>
      <p:bldP spid="58" grpId="0"/>
      <p:bldP spid="59" grpId="0"/>
      <p:bldP spid="60" grpId="0"/>
      <p:bldP spid="61" grpId="0" animBg="1"/>
      <p:bldP spid="6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914400" y="42863"/>
            <a:ext cx="8229600" cy="10191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Need for using attributes</a:t>
            </a:r>
            <a:endParaRPr lang="en-US" altLang="en-US" sz="4800" b="1">
              <a:latin typeface="Times New Roman" panose="02020603050405020304" pitchFamily="18" charset="0"/>
              <a:cs typeface="Times New Roman" panose="02020603050405020304" pitchFamily="18" charset="0"/>
            </a:endParaRPr>
          </a:p>
        </p:txBody>
      </p:sp>
      <p:sp>
        <p:nvSpPr>
          <p:cNvPr id="72707" name="Rectangle 3"/>
          <p:cNvSpPr>
            <a:spLocks noGrp="1"/>
          </p:cNvSpPr>
          <p:nvPr>
            <p:ph type="body" idx="4294967295"/>
          </p:nvPr>
        </p:nvSpPr>
        <p:spPr>
          <a:xfrm>
            <a:off x="0" y="1149350"/>
            <a:ext cx="9144000" cy="5708650"/>
          </a:xfrm>
        </p:spPr>
        <p:txBody>
          <a:bodyPr/>
          <a:lstStyle/>
          <a:p>
            <a:r>
              <a:rPr lang="en-US" altLang="en-US" sz="2800" b="1">
                <a:latin typeface="Times New Roman" panose="02020603050405020304" pitchFamily="18" charset="0"/>
                <a:cs typeface="Arial" panose="020B0604020202020204" pitchFamily="34" charset="0"/>
              </a:rPr>
              <a:t>Problems:</a:t>
            </a:r>
          </a:p>
          <a:p>
            <a:pPr lvl="1" algn="just"/>
            <a:r>
              <a:rPr lang="en-US" altLang="en-US" sz="2400" b="1">
                <a:latin typeface="Times New Roman" panose="02020603050405020304" pitchFamily="18" charset="0"/>
                <a:cs typeface="Arial" panose="020B0604020202020204" pitchFamily="34" charset="0"/>
              </a:rPr>
              <a:t>How</a:t>
            </a:r>
            <a:r>
              <a:rPr lang="en-US" altLang="en-US" sz="2400">
                <a:latin typeface="Times New Roman" panose="02020603050405020304" pitchFamily="18" charset="0"/>
                <a:cs typeface="Arial" panose="020B0604020202020204" pitchFamily="34" charset="0"/>
              </a:rPr>
              <a:t> to </a:t>
            </a:r>
            <a:r>
              <a:rPr lang="en-US" altLang="en-US" sz="2400" b="1">
                <a:latin typeface="Times New Roman" panose="02020603050405020304" pitchFamily="18" charset="0"/>
                <a:cs typeface="Arial" panose="020B0604020202020204" pitchFamily="34" charset="0"/>
              </a:rPr>
              <a:t>remember</a:t>
            </a:r>
            <a:r>
              <a:rPr lang="en-US" altLang="en-US" sz="2400">
                <a:latin typeface="Times New Roman" panose="02020603050405020304" pitchFamily="18" charset="0"/>
                <a:cs typeface="Arial" panose="020B0604020202020204" pitchFamily="34" charset="0"/>
              </a:rPr>
              <a:t> an </a:t>
            </a:r>
            <a:r>
              <a:rPr lang="en-US" altLang="en-US" sz="2400" b="1">
                <a:latin typeface="Times New Roman" panose="02020603050405020304" pitchFamily="18" charset="0"/>
                <a:cs typeface="Arial" panose="020B0604020202020204" pitchFamily="34" charset="0"/>
              </a:rPr>
              <a:t>user</a:t>
            </a:r>
            <a:r>
              <a:rPr lang="en-US" altLang="en-US" sz="2400">
                <a:latin typeface="Times New Roman" panose="02020603050405020304" pitchFamily="18" charset="0"/>
                <a:cs typeface="Arial" panose="020B0604020202020204" pitchFamily="34" charset="0"/>
              </a:rPr>
              <a:t> that has </a:t>
            </a:r>
            <a:r>
              <a:rPr lang="en-US" altLang="en-US" sz="2400" b="1">
                <a:latin typeface="Times New Roman" panose="02020603050405020304" pitchFamily="18" charset="0"/>
                <a:cs typeface="Arial" panose="020B0604020202020204" pitchFamily="34" charset="0"/>
              </a:rPr>
              <a:t>already logged </a:t>
            </a:r>
            <a:r>
              <a:rPr lang="en-US" altLang="en-US" sz="2400">
                <a:latin typeface="Times New Roman" panose="02020603050405020304" pitchFamily="18" charset="0"/>
                <a:cs typeface="Arial" panose="020B0604020202020204" pitchFamily="34" charset="0"/>
              </a:rPr>
              <a:t>into the </a:t>
            </a:r>
            <a:r>
              <a:rPr lang="en-US" altLang="en-US" sz="2400" b="1">
                <a:latin typeface="Times New Roman" panose="02020603050405020304" pitchFamily="18" charset="0"/>
                <a:cs typeface="Arial" panose="020B0604020202020204" pitchFamily="34" charset="0"/>
              </a:rPr>
              <a:t>particular website</a:t>
            </a:r>
            <a:r>
              <a:rPr lang="en-US" altLang="en-US" sz="2400">
                <a:latin typeface="Times New Roman" panose="02020603050405020304" pitchFamily="18" charset="0"/>
                <a:cs typeface="Arial" panose="020B0604020202020204" pitchFamily="34" charset="0"/>
              </a:rPr>
              <a:t>?</a:t>
            </a:r>
          </a:p>
          <a:p>
            <a:pPr lvl="1" algn="just"/>
            <a:r>
              <a:rPr lang="en-US" altLang="en-US" sz="2400">
                <a:latin typeface="Times New Roman" panose="02020603050405020304" pitchFamily="18" charset="0"/>
                <a:cs typeface="Arial" panose="020B0604020202020204" pitchFamily="34" charset="0"/>
              </a:rPr>
              <a:t>How to </a:t>
            </a:r>
            <a:r>
              <a:rPr lang="en-US" altLang="en-US" sz="2400" b="1">
                <a:latin typeface="Times New Roman" panose="02020603050405020304" pitchFamily="18" charset="0"/>
                <a:cs typeface="Arial" panose="020B0604020202020204" pitchFamily="34" charset="0"/>
              </a:rPr>
              <a:t>store</a:t>
            </a:r>
            <a:r>
              <a:rPr lang="en-US" altLang="en-US" sz="2400" b="1">
                <a:latin typeface="Times New Roman" panose="02020603050405020304" pitchFamily="18" charset="0"/>
                <a:cs typeface="Arial" panose="020B0604020202020204" pitchFamily="34" charset="0"/>
                <a:sym typeface="Wingdings" panose="05000000000000000000" pitchFamily="2" charset="2"/>
              </a:rPr>
              <a:t> a collection </a:t>
            </a:r>
            <a:r>
              <a:rPr lang="en-US" altLang="en-US" sz="2400">
                <a:latin typeface="Times New Roman" panose="02020603050405020304" pitchFamily="18" charset="0"/>
                <a:cs typeface="Arial" panose="020B0604020202020204" pitchFamily="34" charset="0"/>
                <a:sym typeface="Wingdings" panose="05000000000000000000" pitchFamily="2" charset="2"/>
              </a:rPr>
              <a:t>of </a:t>
            </a:r>
            <a:r>
              <a:rPr lang="en-US" altLang="en-US" sz="2400">
                <a:latin typeface="Times New Roman" panose="02020603050405020304" pitchFamily="18" charset="0"/>
                <a:cs typeface="Arial" panose="020B0604020202020204" pitchFamily="34" charset="0"/>
              </a:rPr>
              <a:t> </a:t>
            </a:r>
            <a:r>
              <a:rPr lang="en-US" altLang="en-US" sz="2400" b="1">
                <a:latin typeface="Times New Roman" panose="02020603050405020304" pitchFamily="18" charset="0"/>
                <a:cs typeface="Arial" panose="020B0604020202020204" pitchFamily="34" charset="0"/>
              </a:rPr>
              <a:t>selected products online </a:t>
            </a:r>
            <a:r>
              <a:rPr lang="en-US" altLang="en-US" sz="2400">
                <a:latin typeface="Times New Roman" panose="02020603050405020304" pitchFamily="18" charset="0"/>
                <a:cs typeface="Arial" panose="020B0604020202020204" pitchFamily="34" charset="0"/>
              </a:rPr>
              <a:t>when the user has </a:t>
            </a:r>
            <a:r>
              <a:rPr lang="en-US" altLang="en-US" sz="2400" b="1">
                <a:latin typeface="Times New Roman" panose="02020603050405020304" pitchFamily="18" charset="0"/>
                <a:cs typeface="Arial" panose="020B0604020202020204" pitchFamily="34" charset="0"/>
              </a:rPr>
              <a:t>already chosen </a:t>
            </a:r>
            <a:r>
              <a:rPr lang="en-US" altLang="en-US" sz="2400">
                <a:latin typeface="Times New Roman" panose="02020603050405020304" pitchFamily="18" charset="0"/>
                <a:cs typeface="Arial" panose="020B0604020202020204" pitchFamily="34" charset="0"/>
              </a:rPr>
              <a:t>while the HTTP is a stateless protocol? Besides, they can search and choose other products</a:t>
            </a:r>
          </a:p>
          <a:p>
            <a:r>
              <a:rPr lang="en-US" altLang="en-US" sz="2800" b="1">
                <a:latin typeface="Times New Roman" panose="02020603050405020304" pitchFamily="18" charset="0"/>
                <a:cs typeface="Arial" panose="020B0604020202020204" pitchFamily="34" charset="0"/>
              </a:rPr>
              <a:t>Solutions:</a:t>
            </a:r>
          </a:p>
          <a:p>
            <a:pPr lvl="1" algn="just"/>
            <a:r>
              <a:rPr lang="en-US" altLang="en-US" sz="2400" b="1">
                <a:latin typeface="Times New Roman" panose="02020603050405020304" pitchFamily="18" charset="0"/>
                <a:cs typeface="Arial" panose="020B0604020202020204" pitchFamily="34" charset="0"/>
              </a:rPr>
              <a:t>Store</a:t>
            </a:r>
            <a:r>
              <a:rPr lang="en-US" altLang="en-US" sz="2400">
                <a:latin typeface="Times New Roman" panose="02020603050405020304" pitchFamily="18" charset="0"/>
                <a:cs typeface="Arial" panose="020B0604020202020204" pitchFamily="34" charset="0"/>
              </a:rPr>
              <a:t> data or object </a:t>
            </a:r>
            <a:r>
              <a:rPr lang="en-US" altLang="en-US" sz="2400" b="1">
                <a:latin typeface="Times New Roman" panose="02020603050405020304" pitchFamily="18" charset="0"/>
                <a:cs typeface="Arial" panose="020B0604020202020204" pitchFamily="34" charset="0"/>
              </a:rPr>
              <a:t>as long as</a:t>
            </a:r>
            <a:r>
              <a:rPr lang="en-US" altLang="en-US" sz="2400">
                <a:latin typeface="Times New Roman" panose="02020603050405020304" pitchFamily="18" charset="0"/>
                <a:cs typeface="Arial" panose="020B0604020202020204" pitchFamily="34" charset="0"/>
              </a:rPr>
              <a:t> user </a:t>
            </a:r>
            <a:r>
              <a:rPr lang="en-US" altLang="en-US" sz="2400" b="1">
                <a:latin typeface="Times New Roman" panose="02020603050405020304" pitchFamily="18" charset="0"/>
                <a:cs typeface="Arial" panose="020B0604020202020204" pitchFamily="34" charset="0"/>
              </a:rPr>
              <a:t>still browses </a:t>
            </a:r>
            <a:r>
              <a:rPr lang="en-US" altLang="en-US" sz="2400">
                <a:latin typeface="Times New Roman" panose="02020603050405020304" pitchFamily="18" charset="0"/>
                <a:cs typeface="Arial" panose="020B0604020202020204" pitchFamily="34" charset="0"/>
              </a:rPr>
              <a:t>the web site</a:t>
            </a:r>
          </a:p>
          <a:p>
            <a:pPr lvl="1" algn="just"/>
            <a:r>
              <a:rPr lang="en-US" altLang="en-US" sz="2400">
                <a:latin typeface="Times New Roman" panose="02020603050405020304" pitchFamily="18" charset="0"/>
                <a:cs typeface="Arial" panose="020B0604020202020204" pitchFamily="34" charset="0"/>
              </a:rPr>
              <a:t>Attributes is a qualified candidate: </a:t>
            </a:r>
            <a:r>
              <a:rPr lang="en-US" altLang="en-US" sz="2400" b="1">
                <a:latin typeface="Times New Roman" panose="02020603050405020304" pitchFamily="18" charset="0"/>
                <a:cs typeface="Arial" panose="020B0604020202020204" pitchFamily="34" charset="0"/>
              </a:rPr>
              <a:t>Attributes</a:t>
            </a:r>
            <a:r>
              <a:rPr lang="en-US" altLang="en-US" sz="2400">
                <a:latin typeface="Times New Roman" panose="02020603050405020304" pitchFamily="18" charset="0"/>
                <a:cs typeface="Arial" panose="020B0604020202020204" pitchFamily="34" charset="0"/>
              </a:rPr>
              <a:t> are a </a:t>
            </a:r>
            <a:r>
              <a:rPr lang="en-US" altLang="en-US" sz="2400" b="1">
                <a:latin typeface="Times New Roman" panose="02020603050405020304" pitchFamily="18" charset="0"/>
                <a:cs typeface="Arial" panose="020B0604020202020204" pitchFamily="34" charset="0"/>
              </a:rPr>
              <a:t>collection of &lt;attribute-name, value&gt; pairs</a:t>
            </a:r>
            <a:r>
              <a:rPr lang="en-US" altLang="en-US" sz="2400">
                <a:latin typeface="Times New Roman" panose="02020603050405020304" pitchFamily="18" charset="0"/>
                <a:cs typeface="Arial" panose="020B0604020202020204" pitchFamily="34" charset="0"/>
              </a:rPr>
              <a:t> that is </a:t>
            </a:r>
            <a:r>
              <a:rPr lang="en-US" altLang="en-US" sz="2400" b="1">
                <a:latin typeface="Times New Roman" panose="02020603050405020304" pitchFamily="18" charset="0"/>
                <a:cs typeface="Arial" panose="020B0604020202020204" pitchFamily="34" charset="0"/>
              </a:rPr>
              <a:t>stored</a:t>
            </a:r>
            <a:r>
              <a:rPr lang="en-US" altLang="en-US" sz="2400">
                <a:latin typeface="Times New Roman" panose="02020603050405020304" pitchFamily="18" charset="0"/>
                <a:cs typeface="Arial" panose="020B0604020202020204" pitchFamily="34" charset="0"/>
              </a:rPr>
              <a:t> in a </a:t>
            </a:r>
            <a:r>
              <a:rPr lang="en-US" altLang="en-US" sz="2400" b="1">
                <a:latin typeface="Times New Roman" panose="02020603050405020304" pitchFamily="18" charset="0"/>
                <a:cs typeface="Arial" panose="020B0604020202020204" pitchFamily="34" charset="0"/>
              </a:rPr>
              <a:t>scope (segment) in server</a:t>
            </a:r>
          </a:p>
          <a:p>
            <a:pPr lvl="1"/>
            <a:r>
              <a:rPr lang="en-US" altLang="en-US" sz="2400" b="1">
                <a:latin typeface="Times New Roman" panose="02020603050405020304" pitchFamily="18" charset="0"/>
                <a:cs typeface="Arial" panose="020B0604020202020204" pitchFamily="34" charset="0"/>
              </a:rPr>
              <a:t>Life cycle of them</a:t>
            </a:r>
            <a:r>
              <a:rPr lang="en-US" altLang="en-US" sz="2400">
                <a:latin typeface="Times New Roman" panose="02020603050405020304" pitchFamily="18" charset="0"/>
                <a:cs typeface="Arial" panose="020B0604020202020204" pitchFamily="34" charset="0"/>
              </a:rPr>
              <a:t> is </a:t>
            </a:r>
            <a:r>
              <a:rPr lang="en-US" altLang="en-US" sz="2400" b="1">
                <a:latin typeface="Times New Roman" panose="02020603050405020304" pitchFamily="18" charset="0"/>
                <a:cs typeface="Arial" panose="020B0604020202020204" pitchFamily="34" charset="0"/>
              </a:rPr>
              <a:t>long as</a:t>
            </a:r>
            <a:r>
              <a:rPr lang="en-US" altLang="en-US" sz="2400">
                <a:latin typeface="Times New Roman" panose="02020603050405020304" pitchFamily="18" charset="0"/>
                <a:cs typeface="Arial" panose="020B0604020202020204" pitchFamily="34" charset="0"/>
              </a:rPr>
              <a:t> </a:t>
            </a:r>
            <a:r>
              <a:rPr lang="en-US" altLang="en-US" sz="2400">
                <a:latin typeface="Times New Roman" panose="02020603050405020304" pitchFamily="18" charset="0"/>
                <a:cs typeface="Arial" panose="020B0604020202020204" pitchFamily="34" charset="0"/>
                <a:sym typeface="Wingdings" panose="05000000000000000000" pitchFamily="2" charset="2"/>
              </a:rPr>
              <a:t>its </a:t>
            </a:r>
            <a:r>
              <a:rPr lang="en-US" altLang="en-US" sz="2400" b="1">
                <a:latin typeface="Times New Roman" panose="02020603050405020304" pitchFamily="18" charset="0"/>
                <a:cs typeface="Arial" panose="020B0604020202020204" pitchFamily="34" charset="0"/>
                <a:sym typeface="Wingdings" panose="05000000000000000000" pitchFamily="2" charset="2"/>
              </a:rPr>
              <a:t>defined scope</a:t>
            </a:r>
            <a:r>
              <a:rPr lang="en-US" altLang="en-US" sz="2400">
                <a:solidFill>
                  <a:srgbClr val="0000CC"/>
                </a:solidFill>
                <a:latin typeface="Times New Roman" panose="02020603050405020304" pitchFamily="18" charset="0"/>
                <a:cs typeface="Arial" panose="020B0604020202020204" pitchFamily="34" charset="0"/>
                <a:sym typeface="Wingdings" panose="05000000000000000000" pitchFamily="2" charset="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914400" y="0"/>
            <a:ext cx="8229600" cy="11080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Attributes, </a:t>
            </a:r>
            <a:r>
              <a:rPr lang="en-US" altLang="en-US" sz="3600" b="1">
                <a:latin typeface="Times New Roman" panose="02020603050405020304" pitchFamily="18" charset="0"/>
                <a:cs typeface="Times New Roman" panose="02020603050405020304" pitchFamily="18" charset="0"/>
              </a:rPr>
              <a:t>Scope</a:t>
            </a:r>
            <a:r>
              <a:rPr lang="en-US" altLang="en-US" sz="3600">
                <a:latin typeface="Times New Roman" panose="02020603050405020304" pitchFamily="18" charset="0"/>
                <a:cs typeface="Times New Roman" panose="02020603050405020304" pitchFamily="18" charset="0"/>
              </a:rPr>
              <a:t>, and Multithreading</a:t>
            </a:r>
          </a:p>
        </p:txBody>
      </p:sp>
      <p:sp>
        <p:nvSpPr>
          <p:cNvPr id="34819" name="Rectangle 3"/>
          <p:cNvSpPr>
            <a:spLocks noGrp="1"/>
          </p:cNvSpPr>
          <p:nvPr>
            <p:ph type="body" idx="4294967295"/>
          </p:nvPr>
        </p:nvSpPr>
        <p:spPr>
          <a:xfrm>
            <a:off x="0" y="1171575"/>
            <a:ext cx="9144000" cy="5686425"/>
          </a:xfrm>
        </p:spPr>
        <p:txBody>
          <a:bodyPr/>
          <a:lstStyle/>
          <a:p>
            <a:pPr algn="just">
              <a:lnSpc>
                <a:spcPct val="80000"/>
              </a:lnSpc>
            </a:pPr>
            <a:r>
              <a:rPr lang="en-US" altLang="en-US" sz="2800">
                <a:latin typeface="Times New Roman" panose="02020603050405020304" pitchFamily="18" charset="0"/>
                <a:cs typeface="Times New Roman" panose="02020603050405020304" pitchFamily="18" charset="0"/>
              </a:rPr>
              <a:t>Defines </a:t>
            </a:r>
            <a:r>
              <a:rPr lang="en-US" altLang="en-US" sz="2800" b="1">
                <a:latin typeface="Times New Roman" panose="02020603050405020304" pitchFamily="18" charset="0"/>
                <a:cs typeface="Times New Roman" panose="02020603050405020304" pitchFamily="18" charset="0"/>
              </a:rPr>
              <a:t>how long</a:t>
            </a:r>
            <a:r>
              <a:rPr lang="en-US" altLang="en-US" sz="2800">
                <a:latin typeface="Times New Roman" panose="02020603050405020304" pitchFamily="18" charset="0"/>
                <a:cs typeface="Times New Roman" panose="02020603050405020304" pitchFamily="18" charset="0"/>
              </a:rPr>
              <a:t> a reserved </a:t>
            </a:r>
            <a:r>
              <a:rPr lang="en-US" altLang="en-US" sz="2800" b="1">
                <a:latin typeface="Times New Roman" panose="02020603050405020304" pitchFamily="18" charset="0"/>
                <a:cs typeface="Times New Roman" panose="02020603050405020304" pitchFamily="18" charset="0"/>
              </a:rPr>
              <a:t>memory segment is available in the context on the server</a:t>
            </a:r>
            <a:r>
              <a:rPr lang="en-US" altLang="en-US" sz="2800">
                <a:latin typeface="Times New Roman" panose="02020603050405020304" pitchFamily="18" charset="0"/>
                <a:cs typeface="Times New Roman" panose="02020603050405020304" pitchFamily="18" charset="0"/>
              </a:rPr>
              <a:t>.</a:t>
            </a:r>
          </a:p>
          <a:p>
            <a:pPr algn="just">
              <a:lnSpc>
                <a:spcPct val="80000"/>
              </a:lnSpc>
            </a:pPr>
            <a:r>
              <a:rPr lang="en-US" altLang="en-US" sz="2800">
                <a:latin typeface="Times New Roman" panose="02020603050405020304" pitchFamily="18" charset="0"/>
                <a:cs typeface="Times New Roman" panose="02020603050405020304" pitchFamily="18" charset="0"/>
              </a:rPr>
              <a:t>There are </a:t>
            </a:r>
            <a:r>
              <a:rPr lang="en-US" altLang="en-US" sz="2800" b="1">
                <a:latin typeface="Times New Roman" panose="02020603050405020304" pitchFamily="18" charset="0"/>
                <a:cs typeface="Times New Roman" panose="02020603050405020304" pitchFamily="18" charset="0"/>
              </a:rPr>
              <a:t>3 scopes</a:t>
            </a:r>
          </a:p>
          <a:p>
            <a:pPr lvl="1" algn="just">
              <a:lnSpc>
                <a:spcPct val="80000"/>
              </a:lnSpc>
            </a:pPr>
            <a:r>
              <a:rPr lang="en-US" altLang="en-US" sz="2400" b="1">
                <a:latin typeface="Times New Roman" panose="02020603050405020304" pitchFamily="18" charset="0"/>
                <a:cs typeface="Times New Roman" panose="02020603050405020304" pitchFamily="18" charset="0"/>
              </a:rPr>
              <a:t>Request Scope</a:t>
            </a:r>
          </a:p>
          <a:p>
            <a:pPr lvl="2" algn="just">
              <a:lnSpc>
                <a:spcPct val="80000"/>
              </a:lnSpc>
            </a:pPr>
            <a:r>
              <a:rPr lang="en-US" altLang="en-US" sz="2000" b="1">
                <a:latin typeface="Times New Roman" panose="02020603050405020304" pitchFamily="18" charset="0"/>
                <a:cs typeface="Times New Roman" panose="02020603050405020304" pitchFamily="18" charset="0"/>
              </a:rPr>
              <a:t>Lasts</a:t>
            </a:r>
            <a:r>
              <a:rPr lang="en-US" altLang="en-US" sz="2000">
                <a:latin typeface="Times New Roman" panose="02020603050405020304" pitchFamily="18" charset="0"/>
                <a:cs typeface="Times New Roman" panose="02020603050405020304" pitchFamily="18" charset="0"/>
              </a:rPr>
              <a:t> from HTTP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hits a </a:t>
            </a:r>
            <a:r>
              <a:rPr lang="en-US" altLang="en-US" sz="2000" b="1">
                <a:latin typeface="Times New Roman" panose="02020603050405020304" pitchFamily="18" charset="0"/>
                <a:cs typeface="Times New Roman" panose="02020603050405020304" pitchFamily="18" charset="0"/>
              </a:rPr>
              <a:t>web</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container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to</a:t>
            </a:r>
            <a:r>
              <a:rPr lang="en-US" altLang="en-US" sz="2000">
                <a:latin typeface="Times New Roman" panose="02020603050405020304" pitchFamily="18" charset="0"/>
                <a:cs typeface="Times New Roman" panose="02020603050405020304" pitchFamily="18" charset="0"/>
              </a:rPr>
              <a:t> the servlet </a:t>
            </a:r>
            <a:r>
              <a:rPr lang="en-US" altLang="en-US" sz="2000" b="1">
                <a:latin typeface="Times New Roman" panose="02020603050405020304" pitchFamily="18" charset="0"/>
                <a:cs typeface="Times New Roman" panose="02020603050405020304" pitchFamily="18" charset="0"/>
              </a:rPr>
              <a:t>deliveres</a:t>
            </a:r>
            <a:r>
              <a:rPr lang="en-US" altLang="en-US" sz="2000">
                <a:latin typeface="Times New Roman" panose="02020603050405020304" pitchFamily="18" charset="0"/>
                <a:cs typeface="Times New Roman" panose="02020603050405020304" pitchFamily="18" charset="0"/>
              </a:rPr>
              <a:t> the HTTP </a:t>
            </a:r>
            <a:r>
              <a:rPr lang="en-US" altLang="en-US" sz="2000" b="1">
                <a:latin typeface="Times New Roman" panose="02020603050405020304" pitchFamily="18" charset="0"/>
                <a:cs typeface="Times New Roman" panose="02020603050405020304" pitchFamily="18" charset="0"/>
              </a:rPr>
              <a:t>response</a:t>
            </a:r>
            <a:r>
              <a:rPr lang="en-US" altLang="en-US" sz="2000">
                <a:latin typeface="Times New Roman" panose="02020603050405020304" pitchFamily="18" charset="0"/>
                <a:cs typeface="Times New Roman" panose="02020603050405020304" pitchFamily="18" charset="0"/>
              </a:rPr>
              <a:t>.</a:t>
            </a:r>
          </a:p>
          <a:p>
            <a:pPr lvl="2" algn="just">
              <a:lnSpc>
                <a:spcPct val="80000"/>
              </a:lnSpc>
            </a:pPr>
            <a:r>
              <a:rPr lang="en-US" altLang="en-US" sz="2000" b="1">
                <a:latin typeface="Times New Roman" panose="02020603050405020304" pitchFamily="18" charset="0"/>
                <a:cs typeface="Times New Roman" panose="02020603050405020304" pitchFamily="18" charset="0"/>
              </a:rPr>
              <a:t>javax.servlet.ServletRequest</a:t>
            </a:r>
          </a:p>
          <a:p>
            <a:pPr lvl="1" algn="just">
              <a:lnSpc>
                <a:spcPct val="80000"/>
              </a:lnSpc>
            </a:pPr>
            <a:r>
              <a:rPr lang="en-US" altLang="en-US" sz="2400" b="1">
                <a:latin typeface="Times New Roman" panose="02020603050405020304" pitchFamily="18" charset="0"/>
                <a:cs typeface="Times New Roman" panose="02020603050405020304" pitchFamily="18" charset="0"/>
              </a:rPr>
              <a:t>Session Scope</a:t>
            </a:r>
            <a:endParaRPr lang="en-US" altLang="en-US" sz="2400">
              <a:latin typeface="Times New Roman" panose="02020603050405020304" pitchFamily="18" charset="0"/>
              <a:cs typeface="Times New Roman" panose="02020603050405020304" pitchFamily="18" charset="0"/>
            </a:endParaRPr>
          </a:p>
          <a:p>
            <a:pPr lvl="2" algn="just">
              <a:lnSpc>
                <a:spcPct val="80000"/>
              </a:lnSpc>
            </a:pPr>
            <a:r>
              <a:rPr lang="en-US" altLang="en-US" sz="2000" b="1">
                <a:latin typeface="Times New Roman" panose="02020603050405020304" pitchFamily="18" charset="0"/>
                <a:cs typeface="Times New Roman" panose="02020603050405020304" pitchFamily="18" charset="0"/>
              </a:rPr>
              <a:t>A browser window establishes </a:t>
            </a:r>
            <a:r>
              <a:rPr lang="en-US" altLang="en-US" sz="2000">
                <a:latin typeface="Times New Roman" panose="02020603050405020304" pitchFamily="18" charset="0"/>
                <a:cs typeface="Times New Roman" panose="02020603050405020304" pitchFamily="18" charset="0"/>
              </a:rPr>
              <a:t>up to the point where that </a:t>
            </a:r>
            <a:r>
              <a:rPr lang="en-US" altLang="en-US" sz="2000" b="1">
                <a:latin typeface="Times New Roman" panose="02020603050405020304" pitchFamily="18" charset="0"/>
                <a:cs typeface="Times New Roman" panose="02020603050405020304" pitchFamily="18" charset="0"/>
              </a:rPr>
              <a:t>browser window is closed</a:t>
            </a:r>
          </a:p>
          <a:p>
            <a:pPr lvl="2" algn="just">
              <a:lnSpc>
                <a:spcPct val="80000"/>
              </a:lnSpc>
            </a:pPr>
            <a:r>
              <a:rPr lang="en-US" altLang="en-US" sz="2000" b="1">
                <a:latin typeface="Times New Roman" panose="02020603050405020304" pitchFamily="18" charset="0"/>
                <a:cs typeface="Times New Roman" panose="02020603050405020304" pitchFamily="18" charset="0"/>
              </a:rPr>
              <a:t>Open session</a:t>
            </a:r>
            <a:r>
              <a:rPr lang="en-US" altLang="en-US" sz="2000">
                <a:latin typeface="Times New Roman" panose="02020603050405020304" pitchFamily="18" charset="0"/>
                <a:cs typeface="Times New Roman" panose="02020603050405020304" pitchFamily="18" charset="0"/>
              </a:rPr>
              <a:t> up to the point where that </a:t>
            </a:r>
            <a:r>
              <a:rPr lang="en-US" altLang="en-US" sz="2000" b="1">
                <a:latin typeface="Times New Roman" panose="02020603050405020304" pitchFamily="18" charset="0"/>
                <a:cs typeface="Times New Roman" panose="02020603050405020304" pitchFamily="18" charset="0"/>
              </a:rPr>
              <a:t>session is closed, session is time out, server is crashed</a:t>
            </a:r>
            <a:r>
              <a:rPr lang="en-US" altLang="en-US" sz="2000">
                <a:latin typeface="Times New Roman" panose="02020603050405020304" pitchFamily="18" charset="0"/>
                <a:cs typeface="Times New Roman" panose="02020603050405020304" pitchFamily="18" charset="0"/>
              </a:rPr>
              <a:t>. </a:t>
            </a:r>
          </a:p>
          <a:p>
            <a:pPr lvl="2" algn="just">
              <a:lnSpc>
                <a:spcPct val="80000"/>
              </a:lnSpc>
            </a:pPr>
            <a:r>
              <a:rPr lang="en-US" altLang="en-US" sz="2000" b="1">
                <a:latin typeface="Times New Roman" panose="02020603050405020304" pitchFamily="18" charset="0"/>
                <a:cs typeface="Times New Roman" panose="02020603050405020304" pitchFamily="18" charset="0"/>
              </a:rPr>
              <a:t>javax.servlet.http.HttpSession</a:t>
            </a:r>
          </a:p>
          <a:p>
            <a:pPr lvl="1" algn="just">
              <a:lnSpc>
                <a:spcPct val="80000"/>
              </a:lnSpc>
            </a:pPr>
            <a:r>
              <a:rPr lang="en-US" altLang="en-US" sz="2400" b="1">
                <a:latin typeface="Times New Roman" panose="02020603050405020304" pitchFamily="18" charset="0"/>
                <a:cs typeface="Times New Roman" panose="02020603050405020304" pitchFamily="18" charset="0"/>
              </a:rPr>
              <a:t>Context (Application) Scope</a:t>
            </a:r>
            <a:endParaRPr lang="en-US" altLang="en-US" sz="2400">
              <a:latin typeface="Times New Roman" panose="02020603050405020304" pitchFamily="18" charset="0"/>
              <a:cs typeface="Times New Roman" panose="02020603050405020304" pitchFamily="18" charset="0"/>
            </a:endParaRPr>
          </a:p>
          <a:p>
            <a:pPr lvl="2" algn="just">
              <a:lnSpc>
                <a:spcPct val="80000"/>
              </a:lnSpc>
            </a:pPr>
            <a:r>
              <a:rPr lang="en-US" altLang="en-US" sz="2000">
                <a:latin typeface="Times New Roman" panose="02020603050405020304" pitchFamily="18" charset="0"/>
                <a:cs typeface="Times New Roman" panose="02020603050405020304" pitchFamily="18" charset="0"/>
              </a:rPr>
              <a:t>Is the </a:t>
            </a:r>
            <a:r>
              <a:rPr lang="en-US" altLang="en-US" sz="2000" b="1">
                <a:latin typeface="Times New Roman" panose="02020603050405020304" pitchFamily="18" charset="0"/>
                <a:cs typeface="Times New Roman" panose="02020603050405020304" pitchFamily="18" charset="0"/>
              </a:rPr>
              <a:t>longest-lived</a:t>
            </a:r>
            <a:r>
              <a:rPr lang="en-US" altLang="en-US" sz="2000">
                <a:latin typeface="Times New Roman" panose="02020603050405020304" pitchFamily="18" charset="0"/>
                <a:cs typeface="Times New Roman" panose="02020603050405020304" pitchFamily="18" charset="0"/>
              </a:rPr>
              <a:t> of the three scopes available to you. </a:t>
            </a:r>
          </a:p>
          <a:p>
            <a:pPr lvl="2" algn="just">
              <a:lnSpc>
                <a:spcPct val="80000"/>
              </a:lnSpc>
            </a:pPr>
            <a:r>
              <a:rPr lang="en-US" altLang="en-US" sz="2000">
                <a:latin typeface="Times New Roman" panose="02020603050405020304" pitchFamily="18" charset="0"/>
                <a:cs typeface="Times New Roman" panose="02020603050405020304" pitchFamily="18" charset="0"/>
              </a:rPr>
              <a:t>Exists </a:t>
            </a:r>
            <a:r>
              <a:rPr lang="en-US" altLang="en-US" sz="2000" b="1">
                <a:latin typeface="Times New Roman" panose="02020603050405020304" pitchFamily="18" charset="0"/>
                <a:cs typeface="Times New Roman" panose="02020603050405020304" pitchFamily="18" charset="0"/>
              </a:rPr>
              <a:t>until</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web container is stopped</a:t>
            </a:r>
            <a:r>
              <a:rPr lang="en-US" altLang="en-US" sz="2000">
                <a:latin typeface="Times New Roman" panose="02020603050405020304" pitchFamily="18" charset="0"/>
                <a:cs typeface="Times New Roman" panose="02020603050405020304" pitchFamily="18" charset="0"/>
              </a:rPr>
              <a:t>.</a:t>
            </a:r>
          </a:p>
          <a:p>
            <a:pPr lvl="2" algn="just">
              <a:lnSpc>
                <a:spcPct val="80000"/>
              </a:lnSpc>
            </a:pPr>
            <a:r>
              <a:rPr lang="en-US" altLang="en-US" sz="2000" b="1">
                <a:latin typeface="Times New Roman" panose="02020603050405020304" pitchFamily="18" charset="0"/>
                <a:cs typeface="Times New Roman" panose="02020603050405020304" pitchFamily="18" charset="0"/>
              </a:rPr>
              <a:t>javax.servlet.ServletContext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checkerboard(across)">
                                      <p:cBhvr>
                                        <p:cTn id="7" dur="500"/>
                                        <p:tgtEl>
                                          <p:spTgt spid="3481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4819">
                                            <p:txEl>
                                              <p:pRg st="3" end="3"/>
                                            </p:txEl>
                                          </p:spTgt>
                                        </p:tgtEl>
                                        <p:attrNameLst>
                                          <p:attrName>style.visibility</p:attrName>
                                        </p:attrNameLst>
                                      </p:cBhvr>
                                      <p:to>
                                        <p:strVal val="visible"/>
                                      </p:to>
                                    </p:set>
                                    <p:animEffect transition="in" filter="checkerboard(across)">
                                      <p:cBhvr>
                                        <p:cTn id="10" dur="500"/>
                                        <p:tgtEl>
                                          <p:spTgt spid="34819">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4819">
                                            <p:txEl>
                                              <p:pRg st="4" end="4"/>
                                            </p:txEl>
                                          </p:spTgt>
                                        </p:tgtEl>
                                        <p:attrNameLst>
                                          <p:attrName>style.visibility</p:attrName>
                                        </p:attrNameLst>
                                      </p:cBhvr>
                                      <p:to>
                                        <p:strVal val="visible"/>
                                      </p:to>
                                    </p:set>
                                    <p:animEffect transition="in" filter="checkerboard(across)">
                                      <p:cBhvr>
                                        <p:cTn id="13" dur="500"/>
                                        <p:tgtEl>
                                          <p:spTgt spid="3481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4819">
                                            <p:txEl>
                                              <p:pRg st="5" end="5"/>
                                            </p:txEl>
                                          </p:spTgt>
                                        </p:tgtEl>
                                        <p:attrNameLst>
                                          <p:attrName>style.visibility</p:attrName>
                                        </p:attrNameLst>
                                      </p:cBhvr>
                                      <p:to>
                                        <p:strVal val="visible"/>
                                      </p:to>
                                    </p:set>
                                    <p:animEffect transition="in" filter="checkerboard(across)">
                                      <p:cBhvr>
                                        <p:cTn id="18" dur="500"/>
                                        <p:tgtEl>
                                          <p:spTgt spid="34819">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4819">
                                            <p:txEl>
                                              <p:pRg st="6" end="6"/>
                                            </p:txEl>
                                          </p:spTgt>
                                        </p:tgtEl>
                                        <p:attrNameLst>
                                          <p:attrName>style.visibility</p:attrName>
                                        </p:attrNameLst>
                                      </p:cBhvr>
                                      <p:to>
                                        <p:strVal val="visible"/>
                                      </p:to>
                                    </p:set>
                                    <p:animEffect transition="in" filter="checkerboard(across)">
                                      <p:cBhvr>
                                        <p:cTn id="21" dur="500"/>
                                        <p:tgtEl>
                                          <p:spTgt spid="34819">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4819">
                                            <p:txEl>
                                              <p:pRg st="7" end="7"/>
                                            </p:txEl>
                                          </p:spTgt>
                                        </p:tgtEl>
                                        <p:attrNameLst>
                                          <p:attrName>style.visibility</p:attrName>
                                        </p:attrNameLst>
                                      </p:cBhvr>
                                      <p:to>
                                        <p:strVal val="visible"/>
                                      </p:to>
                                    </p:set>
                                    <p:animEffect transition="in" filter="checkerboard(across)">
                                      <p:cBhvr>
                                        <p:cTn id="24" dur="500"/>
                                        <p:tgtEl>
                                          <p:spTgt spid="34819">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4819">
                                            <p:txEl>
                                              <p:pRg st="8" end="8"/>
                                            </p:txEl>
                                          </p:spTgt>
                                        </p:tgtEl>
                                        <p:attrNameLst>
                                          <p:attrName>style.visibility</p:attrName>
                                        </p:attrNameLst>
                                      </p:cBhvr>
                                      <p:to>
                                        <p:strVal val="visible"/>
                                      </p:to>
                                    </p:set>
                                    <p:animEffect transition="in" filter="checkerboard(across)">
                                      <p:cBhvr>
                                        <p:cTn id="27" dur="500"/>
                                        <p:tgtEl>
                                          <p:spTgt spid="34819">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4819">
                                            <p:txEl>
                                              <p:pRg st="9" end="9"/>
                                            </p:txEl>
                                          </p:spTgt>
                                        </p:tgtEl>
                                        <p:attrNameLst>
                                          <p:attrName>style.visibility</p:attrName>
                                        </p:attrNameLst>
                                      </p:cBhvr>
                                      <p:to>
                                        <p:strVal val="visible"/>
                                      </p:to>
                                    </p:set>
                                    <p:animEffect transition="in" filter="checkerboard(across)">
                                      <p:cBhvr>
                                        <p:cTn id="32" dur="500"/>
                                        <p:tgtEl>
                                          <p:spTgt spid="34819">
                                            <p:txEl>
                                              <p:pRg st="9" end="9"/>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4819">
                                            <p:txEl>
                                              <p:pRg st="10" end="10"/>
                                            </p:txEl>
                                          </p:spTgt>
                                        </p:tgtEl>
                                        <p:attrNameLst>
                                          <p:attrName>style.visibility</p:attrName>
                                        </p:attrNameLst>
                                      </p:cBhvr>
                                      <p:to>
                                        <p:strVal val="visible"/>
                                      </p:to>
                                    </p:set>
                                    <p:animEffect transition="in" filter="checkerboard(across)">
                                      <p:cBhvr>
                                        <p:cTn id="35" dur="500"/>
                                        <p:tgtEl>
                                          <p:spTgt spid="34819">
                                            <p:txEl>
                                              <p:pRg st="10" end="1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34819">
                                            <p:txEl>
                                              <p:pRg st="11" end="11"/>
                                            </p:txEl>
                                          </p:spTgt>
                                        </p:tgtEl>
                                        <p:attrNameLst>
                                          <p:attrName>style.visibility</p:attrName>
                                        </p:attrNameLst>
                                      </p:cBhvr>
                                      <p:to>
                                        <p:strVal val="visible"/>
                                      </p:to>
                                    </p:set>
                                    <p:animEffect transition="in" filter="checkerboard(across)">
                                      <p:cBhvr>
                                        <p:cTn id="38" dur="500"/>
                                        <p:tgtEl>
                                          <p:spTgt spid="34819">
                                            <p:txEl>
                                              <p:pRg st="11" end="11"/>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34819">
                                            <p:txEl>
                                              <p:pRg st="12" end="12"/>
                                            </p:txEl>
                                          </p:spTgt>
                                        </p:tgtEl>
                                        <p:attrNameLst>
                                          <p:attrName>style.visibility</p:attrName>
                                        </p:attrNameLst>
                                      </p:cBhvr>
                                      <p:to>
                                        <p:strVal val="visible"/>
                                      </p:to>
                                    </p:set>
                                    <p:animEffect transition="in" filter="checkerboard(across)">
                                      <p:cBhvr>
                                        <p:cTn id="41" dur="500"/>
                                        <p:tgtEl>
                                          <p:spTgt spid="348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graphicFrame>
        <p:nvGraphicFramePr>
          <p:cNvPr id="24" name="Object 10">
            <a:extLst>
              <a:ext uri="{FF2B5EF4-FFF2-40B4-BE49-F238E27FC236}">
                <a16:creationId xmlns:a16="http://schemas.microsoft.com/office/drawing/2014/main" id="{E8A50534-15D1-484F-9FC8-58209E7CC566}"/>
              </a:ext>
            </a:extLst>
          </p:cNvPr>
          <p:cNvGraphicFramePr>
            <a:graphicFrameLocks noChangeAspect="1"/>
          </p:cNvGraphicFramePr>
          <p:nvPr>
            <p:extLst>
              <p:ext uri="{D42A27DB-BD31-4B8C-83A1-F6EECF244321}">
                <p14:modId xmlns:p14="http://schemas.microsoft.com/office/powerpoint/2010/main" val="3461996734"/>
              </p:ext>
            </p:extLst>
          </p:nvPr>
        </p:nvGraphicFramePr>
        <p:xfrm>
          <a:off x="1509920" y="3021702"/>
          <a:ext cx="1393825" cy="984250"/>
        </p:xfrm>
        <a:graphic>
          <a:graphicData uri="http://schemas.openxmlformats.org/presentationml/2006/ole">
            <mc:AlternateContent xmlns:mc="http://schemas.openxmlformats.org/markup-compatibility/2006">
              <mc:Choice xmlns:v="urn:schemas-microsoft-com:vml" Requires="v">
                <p:oleObj name="Photo Editor Photo" r:id="rId3" imgW="7621064" imgH="5714286" progId="MSPhotoEd.3">
                  <p:embed/>
                </p:oleObj>
              </mc:Choice>
              <mc:Fallback>
                <p:oleObj name="Photo Editor Photo" r:id="rId3" imgW="7621064" imgH="5714286" progId="MSPhotoEd.3">
                  <p:embed/>
                  <p:pic>
                    <p:nvPicPr>
                      <p:cNvPr id="1566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920" y="3021702"/>
                        <a:ext cx="1393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19">
            <a:extLst>
              <a:ext uri="{FF2B5EF4-FFF2-40B4-BE49-F238E27FC236}">
                <a16:creationId xmlns:a16="http://schemas.microsoft.com/office/drawing/2014/main" id="{AEC69556-21FB-4BC2-90A4-ECDFC48F8EE7}"/>
              </a:ext>
            </a:extLst>
          </p:cNvPr>
          <p:cNvSpPr>
            <a:spLocks noChangeArrowheads="1"/>
          </p:cNvSpPr>
          <p:nvPr/>
        </p:nvSpPr>
        <p:spPr bwMode="auto">
          <a:xfrm>
            <a:off x="4003883" y="1932677"/>
            <a:ext cx="2238375" cy="3008312"/>
          </a:xfrm>
          <a:prstGeom prst="rect">
            <a:avLst/>
          </a:prstGeom>
          <a:solidFill>
            <a:srgbClr val="FFFF66"/>
          </a:solidFill>
          <a:ln w="9525">
            <a:solidFill>
              <a:srgbClr val="FFFF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Web Server</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Container</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p:txBody>
      </p:sp>
      <p:sp>
        <p:nvSpPr>
          <p:cNvPr id="27" name="Oval 20">
            <a:extLst>
              <a:ext uri="{FF2B5EF4-FFF2-40B4-BE49-F238E27FC236}">
                <a16:creationId xmlns:a16="http://schemas.microsoft.com/office/drawing/2014/main" id="{CB40522F-B887-458A-8A4F-937A6334EC09}"/>
              </a:ext>
            </a:extLst>
          </p:cNvPr>
          <p:cNvSpPr>
            <a:spLocks noChangeArrowheads="1"/>
          </p:cNvSpPr>
          <p:nvPr/>
        </p:nvSpPr>
        <p:spPr bwMode="auto">
          <a:xfrm>
            <a:off x="4156283" y="2572439"/>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C</a:t>
            </a:r>
          </a:p>
        </p:txBody>
      </p:sp>
      <p:cxnSp>
        <p:nvCxnSpPr>
          <p:cNvPr id="28" name="AutoShape 7">
            <a:extLst>
              <a:ext uri="{FF2B5EF4-FFF2-40B4-BE49-F238E27FC236}">
                <a16:creationId xmlns:a16="http://schemas.microsoft.com/office/drawing/2014/main" id="{CA149F12-2717-4EBE-B93A-148F62B0BC6A}"/>
              </a:ext>
            </a:extLst>
          </p:cNvPr>
          <p:cNvCxnSpPr>
            <a:cxnSpLocks noChangeShapeType="1"/>
            <a:endCxn id="27" idx="2"/>
          </p:cNvCxnSpPr>
          <p:nvPr/>
        </p:nvCxnSpPr>
        <p:spPr bwMode="auto">
          <a:xfrm flipV="1">
            <a:off x="2822783" y="2867714"/>
            <a:ext cx="1333500" cy="64611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9" name="Oval 10">
            <a:extLst>
              <a:ext uri="{FF2B5EF4-FFF2-40B4-BE49-F238E27FC236}">
                <a16:creationId xmlns:a16="http://schemas.microsoft.com/office/drawing/2014/main" id="{1F153615-003E-4B3E-AE5D-A511DFB9F401}"/>
              </a:ext>
            </a:extLst>
          </p:cNvPr>
          <p:cNvSpPr>
            <a:spLocks noChangeArrowheads="1"/>
          </p:cNvSpPr>
          <p:nvPr/>
        </p:nvSpPr>
        <p:spPr bwMode="auto">
          <a:xfrm>
            <a:off x="4156283" y="4091677"/>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V</a:t>
            </a:r>
          </a:p>
        </p:txBody>
      </p:sp>
      <p:cxnSp>
        <p:nvCxnSpPr>
          <p:cNvPr id="30" name="AutoShape 11">
            <a:extLst>
              <a:ext uri="{FF2B5EF4-FFF2-40B4-BE49-F238E27FC236}">
                <a16:creationId xmlns:a16="http://schemas.microsoft.com/office/drawing/2014/main" id="{908F94E0-74BB-499C-A70C-506BDDDAEB13}"/>
              </a:ext>
            </a:extLst>
          </p:cNvPr>
          <p:cNvCxnSpPr>
            <a:cxnSpLocks noChangeShapeType="1"/>
            <a:stCxn id="27" idx="4"/>
            <a:endCxn id="29" idx="0"/>
          </p:cNvCxnSpPr>
          <p:nvPr/>
        </p:nvCxnSpPr>
        <p:spPr bwMode="auto">
          <a:xfrm rot="5400000">
            <a:off x="4005470" y="3628127"/>
            <a:ext cx="928687" cy="1588"/>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1" name="AutoShape 13">
            <a:extLst>
              <a:ext uri="{FF2B5EF4-FFF2-40B4-BE49-F238E27FC236}">
                <a16:creationId xmlns:a16="http://schemas.microsoft.com/office/drawing/2014/main" id="{6F72C953-FD34-44D5-A8A9-317F12500BD3}"/>
              </a:ext>
            </a:extLst>
          </p:cNvPr>
          <p:cNvCxnSpPr>
            <a:cxnSpLocks noChangeShapeType="1"/>
            <a:stCxn id="29" idx="2"/>
          </p:cNvCxnSpPr>
          <p:nvPr/>
        </p:nvCxnSpPr>
        <p:spPr bwMode="auto">
          <a:xfrm rot="10800000">
            <a:off x="2822783" y="3513827"/>
            <a:ext cx="1333500" cy="87312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2" name="AutoShape 14">
            <a:extLst>
              <a:ext uri="{FF2B5EF4-FFF2-40B4-BE49-F238E27FC236}">
                <a16:creationId xmlns:a16="http://schemas.microsoft.com/office/drawing/2014/main" id="{483A4D76-751D-4F0E-8681-228CBE8BD445}"/>
              </a:ext>
            </a:extLst>
          </p:cNvPr>
          <p:cNvCxnSpPr>
            <a:cxnSpLocks noChangeShapeType="1"/>
            <a:stCxn id="27" idx="3"/>
          </p:cNvCxnSpPr>
          <p:nvPr/>
        </p:nvCxnSpPr>
        <p:spPr bwMode="auto">
          <a:xfrm rot="5400000">
            <a:off x="3317289" y="2582758"/>
            <a:ext cx="436563" cy="1425575"/>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33" name="Can 26">
            <a:extLst>
              <a:ext uri="{FF2B5EF4-FFF2-40B4-BE49-F238E27FC236}">
                <a16:creationId xmlns:a16="http://schemas.microsoft.com/office/drawing/2014/main" id="{D4980467-689A-4002-8F7A-FE6F43BBBF40}"/>
              </a:ext>
            </a:extLst>
          </p:cNvPr>
          <p:cNvSpPr/>
          <p:nvPr/>
        </p:nvSpPr>
        <p:spPr>
          <a:xfrm>
            <a:off x="7001083" y="3062977"/>
            <a:ext cx="701675"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sp>
        <p:nvSpPr>
          <p:cNvPr id="34" name="Oval 27">
            <a:extLst>
              <a:ext uri="{FF2B5EF4-FFF2-40B4-BE49-F238E27FC236}">
                <a16:creationId xmlns:a16="http://schemas.microsoft.com/office/drawing/2014/main" id="{9940C918-91B1-417C-9CC6-7F26C0BC252C}"/>
              </a:ext>
            </a:extLst>
          </p:cNvPr>
          <p:cNvSpPr>
            <a:spLocks noChangeArrowheads="1"/>
          </p:cNvSpPr>
          <p:nvPr/>
        </p:nvSpPr>
        <p:spPr bwMode="auto">
          <a:xfrm>
            <a:off x="5356433" y="3213789"/>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DAO</a:t>
            </a:r>
          </a:p>
        </p:txBody>
      </p:sp>
      <p:cxnSp>
        <p:nvCxnSpPr>
          <p:cNvPr id="35" name="AutoShape 7">
            <a:extLst>
              <a:ext uri="{FF2B5EF4-FFF2-40B4-BE49-F238E27FC236}">
                <a16:creationId xmlns:a16="http://schemas.microsoft.com/office/drawing/2014/main" id="{9B8BAE99-97B1-4090-A770-C5D9BAD48B4B}"/>
              </a:ext>
            </a:extLst>
          </p:cNvPr>
          <p:cNvCxnSpPr>
            <a:cxnSpLocks noChangeShapeType="1"/>
            <a:endCxn id="34" idx="1"/>
          </p:cNvCxnSpPr>
          <p:nvPr/>
        </p:nvCxnSpPr>
        <p:spPr bwMode="auto">
          <a:xfrm>
            <a:off x="4761120" y="2913752"/>
            <a:ext cx="687388" cy="38735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6" name="AutoShape 7">
            <a:extLst>
              <a:ext uri="{FF2B5EF4-FFF2-40B4-BE49-F238E27FC236}">
                <a16:creationId xmlns:a16="http://schemas.microsoft.com/office/drawing/2014/main" id="{C503F416-0F5C-4DF8-B779-93373D3D08B0}"/>
              </a:ext>
            </a:extLst>
          </p:cNvPr>
          <p:cNvCxnSpPr>
            <a:cxnSpLocks noChangeShapeType="1"/>
            <a:stCxn id="34" idx="6"/>
          </p:cNvCxnSpPr>
          <p:nvPr/>
        </p:nvCxnSpPr>
        <p:spPr bwMode="auto">
          <a:xfrm flipV="1">
            <a:off x="5983495" y="3382064"/>
            <a:ext cx="1009650" cy="12700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7" name="AutoShape 13">
            <a:extLst>
              <a:ext uri="{FF2B5EF4-FFF2-40B4-BE49-F238E27FC236}">
                <a16:creationId xmlns:a16="http://schemas.microsoft.com/office/drawing/2014/main" id="{37AE1787-82F1-4D16-B938-8B62A4E4123D}"/>
              </a:ext>
            </a:extLst>
          </p:cNvPr>
          <p:cNvCxnSpPr>
            <a:cxnSpLocks noChangeShapeType="1"/>
            <a:endCxn id="34" idx="5"/>
          </p:cNvCxnSpPr>
          <p:nvPr/>
        </p:nvCxnSpPr>
        <p:spPr bwMode="auto">
          <a:xfrm rot="10800000" flipV="1">
            <a:off x="5893008" y="3677339"/>
            <a:ext cx="1128712" cy="4127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8" name="AutoShape 13">
            <a:extLst>
              <a:ext uri="{FF2B5EF4-FFF2-40B4-BE49-F238E27FC236}">
                <a16:creationId xmlns:a16="http://schemas.microsoft.com/office/drawing/2014/main" id="{B49C63E3-5B06-4119-BCC8-F7D1D6B9CA52}"/>
              </a:ext>
            </a:extLst>
          </p:cNvPr>
          <p:cNvCxnSpPr>
            <a:cxnSpLocks noChangeShapeType="1"/>
            <a:endCxn id="27" idx="5"/>
          </p:cNvCxnSpPr>
          <p:nvPr/>
        </p:nvCxnSpPr>
        <p:spPr bwMode="auto">
          <a:xfrm rot="10800000">
            <a:off x="4691270" y="3077264"/>
            <a:ext cx="733425" cy="35560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9" name="TextBox 32">
            <a:extLst>
              <a:ext uri="{FF2B5EF4-FFF2-40B4-BE49-F238E27FC236}">
                <a16:creationId xmlns:a16="http://schemas.microsoft.com/office/drawing/2014/main" id="{FDBB054D-C23F-4F1C-8889-6E378780951E}"/>
              </a:ext>
            </a:extLst>
          </p:cNvPr>
          <p:cNvSpPr txBox="1">
            <a:spLocks noChangeArrowheads="1"/>
          </p:cNvSpPr>
          <p:nvPr/>
        </p:nvSpPr>
        <p:spPr bwMode="auto">
          <a:xfrm>
            <a:off x="2541795" y="262482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1. Send request</a:t>
            </a:r>
          </a:p>
        </p:txBody>
      </p:sp>
      <p:sp>
        <p:nvSpPr>
          <p:cNvPr id="40" name="TextBox 33">
            <a:extLst>
              <a:ext uri="{FF2B5EF4-FFF2-40B4-BE49-F238E27FC236}">
                <a16:creationId xmlns:a16="http://schemas.microsoft.com/office/drawing/2014/main" id="{A17DE66B-A639-4AC0-AA35-E0E3791C7C6C}"/>
              </a:ext>
            </a:extLst>
          </p:cNvPr>
          <p:cNvSpPr txBox="1">
            <a:spLocks noChangeArrowheads="1"/>
          </p:cNvSpPr>
          <p:nvPr/>
        </p:nvSpPr>
        <p:spPr bwMode="auto">
          <a:xfrm>
            <a:off x="4935745" y="262482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2. Call</a:t>
            </a:r>
          </a:p>
        </p:txBody>
      </p:sp>
      <p:sp>
        <p:nvSpPr>
          <p:cNvPr id="41" name="TextBox 34">
            <a:extLst>
              <a:ext uri="{FF2B5EF4-FFF2-40B4-BE49-F238E27FC236}">
                <a16:creationId xmlns:a16="http://schemas.microsoft.com/office/drawing/2014/main" id="{2170F4F9-84EB-496A-9687-170569ADB05C}"/>
              </a:ext>
            </a:extLst>
          </p:cNvPr>
          <p:cNvSpPr txBox="1">
            <a:spLocks noChangeArrowheads="1"/>
          </p:cNvSpPr>
          <p:nvPr/>
        </p:nvSpPr>
        <p:spPr bwMode="auto">
          <a:xfrm>
            <a:off x="6061283" y="2994714"/>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3. Query</a:t>
            </a:r>
          </a:p>
        </p:txBody>
      </p:sp>
      <p:sp>
        <p:nvSpPr>
          <p:cNvPr id="42" name="TextBox 35">
            <a:extLst>
              <a:ext uri="{FF2B5EF4-FFF2-40B4-BE49-F238E27FC236}">
                <a16:creationId xmlns:a16="http://schemas.microsoft.com/office/drawing/2014/main" id="{B80C31D6-A3E4-43BE-AA6A-74D5E97ABEAA}"/>
              </a:ext>
            </a:extLst>
          </p:cNvPr>
          <p:cNvSpPr txBox="1">
            <a:spLocks noChangeArrowheads="1"/>
          </p:cNvSpPr>
          <p:nvPr/>
        </p:nvSpPr>
        <p:spPr bwMode="auto">
          <a:xfrm>
            <a:off x="4472195" y="3712264"/>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4. Render/Send</a:t>
            </a:r>
          </a:p>
        </p:txBody>
      </p:sp>
      <p:sp>
        <p:nvSpPr>
          <p:cNvPr id="43" name="TextBox 36">
            <a:extLst>
              <a:ext uri="{FF2B5EF4-FFF2-40B4-BE49-F238E27FC236}">
                <a16:creationId xmlns:a16="http://schemas.microsoft.com/office/drawing/2014/main" id="{051A95FD-154D-4020-921B-243B60CA9E45}"/>
              </a:ext>
            </a:extLst>
          </p:cNvPr>
          <p:cNvSpPr txBox="1">
            <a:spLocks noChangeArrowheads="1"/>
          </p:cNvSpPr>
          <p:nvPr/>
        </p:nvSpPr>
        <p:spPr bwMode="auto">
          <a:xfrm>
            <a:off x="3105358" y="3405877"/>
            <a:ext cx="1709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5. Response</a:t>
            </a:r>
          </a:p>
        </p:txBody>
      </p:sp>
      <p:sp>
        <p:nvSpPr>
          <p:cNvPr id="44" name="TextBox 37">
            <a:extLst>
              <a:ext uri="{FF2B5EF4-FFF2-40B4-BE49-F238E27FC236}">
                <a16:creationId xmlns:a16="http://schemas.microsoft.com/office/drawing/2014/main" id="{8F71E582-FA98-4198-981A-9526205E0901}"/>
              </a:ext>
            </a:extLst>
          </p:cNvPr>
          <p:cNvSpPr txBox="1">
            <a:spLocks noChangeArrowheads="1"/>
          </p:cNvSpPr>
          <p:nvPr/>
        </p:nvSpPr>
        <p:spPr bwMode="auto">
          <a:xfrm>
            <a:off x="1474995" y="412342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6. Display</a:t>
            </a:r>
          </a:p>
        </p:txBody>
      </p:sp>
    </p:spTree>
    <p:extLst>
      <p:ext uri="{BB962C8B-B14F-4D97-AF65-F5344CB8AC3E}">
        <p14:creationId xmlns:p14="http://schemas.microsoft.com/office/powerpoint/2010/main" val="386730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FB04937-9E20-91F5-92D5-3B65A680D85A}"/>
              </a:ext>
            </a:extLst>
          </p:cNvPr>
          <p:cNvSpPr>
            <a:spLocks noGrp="1"/>
          </p:cNvSpPr>
          <p:nvPr>
            <p:ph type="dt" sz="half" idx="10"/>
          </p:nvPr>
        </p:nvSpPr>
        <p:spPr/>
        <p:txBody>
          <a:bodyPr/>
          <a:lstStyle/>
          <a:p>
            <a:pPr>
              <a:defRPr/>
            </a:pPr>
            <a:fld id="{5E1A8EA7-A14B-4705-BDE2-9F43B74DED39}" type="datetime1">
              <a:rPr lang="en-US"/>
              <a:pPr>
                <a:defRPr/>
              </a:pPr>
              <a:t>2/4/2023</a:t>
            </a:fld>
            <a:endParaRPr lang="en-US"/>
          </a:p>
        </p:txBody>
      </p:sp>
      <p:sp>
        <p:nvSpPr>
          <p:cNvPr id="3" name="Chỗ dành sẵn cho Chân trang 2">
            <a:extLst>
              <a:ext uri="{FF2B5EF4-FFF2-40B4-BE49-F238E27FC236}">
                <a16:creationId xmlns:a16="http://schemas.microsoft.com/office/drawing/2014/main" id="{3CA5E96C-CFA5-29D1-0B1F-FBDB4BEC647C}"/>
              </a:ext>
            </a:extLst>
          </p:cNvPr>
          <p:cNvSpPr>
            <a:spLocks noGrp="1"/>
          </p:cNvSpPr>
          <p:nvPr>
            <p:ph type="ftr" sz="quarter" idx="11"/>
          </p:nvPr>
        </p:nvSpPr>
        <p:spPr/>
        <p:txBody>
          <a:bodyPr/>
          <a:lstStyle/>
          <a:p>
            <a:pPr>
              <a:defRPr/>
            </a:pPr>
            <a:r>
              <a:rPr lang="en-US"/>
              <a:t>Module A - Introduction</a:t>
            </a:r>
          </a:p>
        </p:txBody>
      </p:sp>
      <p:sp>
        <p:nvSpPr>
          <p:cNvPr id="4" name="Chỗ dành sẵn cho Số hiệu Bản chiếu 3">
            <a:extLst>
              <a:ext uri="{FF2B5EF4-FFF2-40B4-BE49-F238E27FC236}">
                <a16:creationId xmlns:a16="http://schemas.microsoft.com/office/drawing/2014/main" id="{AB481339-AE77-8518-9189-15B669335771}"/>
              </a:ext>
            </a:extLst>
          </p:cNvPr>
          <p:cNvSpPr>
            <a:spLocks noGrp="1"/>
          </p:cNvSpPr>
          <p:nvPr>
            <p:ph type="sldNum" sz="quarter" idx="12"/>
          </p:nvPr>
        </p:nvSpPr>
        <p:spPr/>
        <p:txBody>
          <a:bodyPr/>
          <a:lstStyle/>
          <a:p>
            <a:pPr>
              <a:defRPr/>
            </a:pPr>
            <a:fld id="{A4CCDFDC-2043-4B69-890A-B4E26619636E}" type="slidenum">
              <a:rPr lang="en-US" altLang="en-US"/>
              <a:pPr>
                <a:defRPr/>
              </a:pPr>
              <a:t>40</a:t>
            </a:fld>
            <a:r>
              <a:rPr lang="en-US" altLang="en-US"/>
              <a:t>/40</a:t>
            </a:r>
          </a:p>
        </p:txBody>
      </p:sp>
    </p:spTree>
    <p:extLst>
      <p:ext uri="{BB962C8B-B14F-4D97-AF65-F5344CB8AC3E}">
        <p14:creationId xmlns:p14="http://schemas.microsoft.com/office/powerpoint/2010/main" val="1179362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914400" y="0"/>
            <a:ext cx="8229600" cy="1417638"/>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Attributes, </a:t>
            </a:r>
            <a:r>
              <a:rPr lang="en-US" altLang="en-US" sz="3600" b="1">
                <a:latin typeface="Times New Roman" panose="02020603050405020304" pitchFamily="18" charset="0"/>
                <a:cs typeface="Times New Roman" panose="02020603050405020304" pitchFamily="18" charset="0"/>
              </a:rPr>
              <a:t>Scope</a:t>
            </a:r>
            <a:r>
              <a:rPr lang="en-US" altLang="en-US" sz="3600">
                <a:latin typeface="Times New Roman" panose="02020603050405020304" pitchFamily="18" charset="0"/>
                <a:cs typeface="Times New Roman" panose="02020603050405020304" pitchFamily="18" charset="0"/>
              </a:rPr>
              <a:t>, and Multithreading</a:t>
            </a:r>
          </a:p>
        </p:txBody>
      </p:sp>
      <p:sp>
        <p:nvSpPr>
          <p:cNvPr id="36867" name="Rectangle 3"/>
          <p:cNvSpPr>
            <a:spLocks noGrp="1"/>
          </p:cNvSpPr>
          <p:nvPr>
            <p:ph type="body" idx="4294967295"/>
          </p:nvPr>
        </p:nvSpPr>
        <p:spPr>
          <a:xfrm>
            <a:off x="176213" y="1335088"/>
            <a:ext cx="8967787" cy="5522912"/>
          </a:xfrm>
        </p:spPr>
        <p:txBody>
          <a:bodyPr/>
          <a:lstStyle/>
          <a:p>
            <a:pPr algn="just"/>
            <a:r>
              <a:rPr lang="en-US" altLang="en-US" b="1">
                <a:latin typeface="Times New Roman" panose="02020603050405020304" pitchFamily="18" charset="0"/>
                <a:cs typeface="Times New Roman" panose="02020603050405020304" pitchFamily="18" charset="0"/>
              </a:rPr>
              <a:t>Choosing Scopes</a:t>
            </a:r>
          </a:p>
          <a:p>
            <a:pPr lvl="1" algn="just"/>
            <a:r>
              <a:rPr lang="en-US" altLang="en-US" b="1">
                <a:latin typeface="Times New Roman" panose="02020603050405020304" pitchFamily="18" charset="0"/>
                <a:cs typeface="Times New Roman" panose="02020603050405020304" pitchFamily="18" charset="0"/>
              </a:rPr>
              <a:t>Request Scope:</a:t>
            </a:r>
            <a:r>
              <a:rPr lang="en-US" altLang="en-US">
                <a:latin typeface="Times New Roman" panose="02020603050405020304" pitchFamily="18" charset="0"/>
                <a:cs typeface="Times New Roman" panose="02020603050405020304" pitchFamily="18" charset="0"/>
              </a:rPr>
              <a:t> attributes are required for a one-off web page and aren’t part of a longer transaction</a:t>
            </a:r>
          </a:p>
          <a:p>
            <a:pPr lvl="1" algn="just"/>
            <a:r>
              <a:rPr lang="en-US" altLang="en-US" b="1">
                <a:latin typeface="Times New Roman" panose="02020603050405020304" pitchFamily="18" charset="0"/>
                <a:cs typeface="Times New Roman" panose="02020603050405020304" pitchFamily="18" charset="0"/>
              </a:rPr>
              <a:t>Session Scope</a:t>
            </a:r>
            <a:r>
              <a:rPr lang="en-US" altLang="en-US">
                <a:latin typeface="Times New Roman" panose="02020603050405020304" pitchFamily="18" charset="0"/>
                <a:cs typeface="Times New Roman" panose="02020603050405020304" pitchFamily="18" charset="0"/>
              </a:rPr>
              <a:t>: attributes are part of a longer transaction, or are spanned </a:t>
            </a:r>
            <a:r>
              <a:rPr lang="en-US" altLang="en-US" b="1">
                <a:latin typeface="Times New Roman" panose="02020603050405020304" pitchFamily="18" charset="0"/>
                <a:cs typeface="Times New Roman" panose="02020603050405020304" pitchFamily="18" charset="0"/>
              </a:rPr>
              <a:t>several request </a:t>
            </a:r>
            <a:r>
              <a:rPr lang="en-US" altLang="en-US">
                <a:latin typeface="Times New Roman" panose="02020603050405020304" pitchFamily="18" charset="0"/>
                <a:cs typeface="Times New Roman" panose="02020603050405020304" pitchFamily="18" charset="0"/>
              </a:rPr>
              <a:t>but they are information </a:t>
            </a:r>
            <a:r>
              <a:rPr lang="en-US" altLang="en-US" b="1">
                <a:latin typeface="Times New Roman" panose="02020603050405020304" pitchFamily="18" charset="0"/>
                <a:cs typeface="Times New Roman" panose="02020603050405020304" pitchFamily="18" charset="0"/>
              </a:rPr>
              <a:t>unique to particular client</a:t>
            </a:r>
          </a:p>
          <a:p>
            <a:pPr lvl="2" algn="just"/>
            <a:r>
              <a:rPr lang="en-US" altLang="en-US" b="1">
                <a:latin typeface="Times New Roman" panose="02020603050405020304" pitchFamily="18" charset="0"/>
                <a:cs typeface="Times New Roman" panose="02020603050405020304" pitchFamily="18" charset="0"/>
              </a:rPr>
              <a:t>Ex</a:t>
            </a:r>
            <a:r>
              <a:rPr lang="en-US" altLang="en-US">
                <a:latin typeface="Times New Roman" panose="02020603050405020304" pitchFamily="18" charset="0"/>
                <a:cs typeface="Times New Roman" panose="02020603050405020304" pitchFamily="18" charset="0"/>
              </a:rPr>
              <a:t>: username or account</a:t>
            </a:r>
          </a:p>
          <a:p>
            <a:pPr lvl="1" algn="just"/>
            <a:r>
              <a:rPr lang="en-US" altLang="en-US" b="1">
                <a:latin typeface="Times New Roman" panose="02020603050405020304" pitchFamily="18" charset="0"/>
                <a:cs typeface="Times New Roman" panose="02020603050405020304" pitchFamily="18" charset="0"/>
              </a:rPr>
              <a:t>Context Scope</a:t>
            </a:r>
            <a:r>
              <a:rPr lang="en-US" altLang="en-US">
                <a:latin typeface="Times New Roman" panose="02020603050405020304" pitchFamily="18" charset="0"/>
                <a:cs typeface="Times New Roman" panose="02020603050405020304" pitchFamily="18" charset="0"/>
              </a:rPr>
              <a:t>: attributes can allow </a:t>
            </a:r>
            <a:r>
              <a:rPr lang="en-US" altLang="en-US" b="1">
                <a:latin typeface="Times New Roman" panose="02020603050405020304" pitchFamily="18" charset="0"/>
                <a:cs typeface="Times New Roman" panose="02020603050405020304" pitchFamily="18" charset="0"/>
              </a:rPr>
              <a:t>any web resource to access </a:t>
            </a:r>
            <a:r>
              <a:rPr lang="en-US" altLang="en-US">
                <a:latin typeface="Times New Roman" panose="02020603050405020304" pitchFamily="18" charset="0"/>
                <a:cs typeface="Times New Roman" panose="02020603050405020304" pitchFamily="18" charset="0"/>
              </a:rPr>
              <a:t>(e.g. public variables in application)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ox(in)">
                                      <p:cBhvr>
                                        <p:cTn id="7" dur="500"/>
                                        <p:tgtEl>
                                          <p:spTgt spid="36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box(in)">
                                      <p:cBhvr>
                                        <p:cTn id="12" dur="500"/>
                                        <p:tgtEl>
                                          <p:spTgt spid="36867">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animEffect transition="in" filter="box(in)">
                                      <p:cBhvr>
                                        <p:cTn id="15" dur="500"/>
                                        <p:tgtEl>
                                          <p:spTgt spid="3686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6867">
                                            <p:txEl>
                                              <p:pRg st="4" end="4"/>
                                            </p:txEl>
                                          </p:spTgt>
                                        </p:tgtEl>
                                        <p:attrNameLst>
                                          <p:attrName>style.visibility</p:attrName>
                                        </p:attrNameLst>
                                      </p:cBhvr>
                                      <p:to>
                                        <p:strVal val="visible"/>
                                      </p:to>
                                    </p:set>
                                    <p:animEffect transition="in" filter="box(in)">
                                      <p:cBhvr>
                                        <p:cTn id="20"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914400" y="42863"/>
            <a:ext cx="8229600" cy="10191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b="1">
                <a:latin typeface="Times New Roman" panose="02020603050405020304" pitchFamily="18" charset="0"/>
                <a:cs typeface="Times New Roman" panose="02020603050405020304" pitchFamily="18" charset="0"/>
              </a:rPr>
              <a:t>Attributes</a:t>
            </a:r>
            <a:r>
              <a:rPr lang="en-US" altLang="en-US" sz="3600">
                <a:latin typeface="Times New Roman" panose="02020603050405020304" pitchFamily="18" charset="0"/>
                <a:cs typeface="Times New Roman" panose="02020603050405020304" pitchFamily="18" charset="0"/>
              </a:rPr>
              <a:t>, Scope, and Multithreading</a:t>
            </a:r>
            <a:endParaRPr lang="en-US" altLang="en-US" sz="4800" b="1">
              <a:latin typeface="Times New Roman" panose="02020603050405020304" pitchFamily="18" charset="0"/>
              <a:cs typeface="Times New Roman" panose="02020603050405020304" pitchFamily="18" charset="0"/>
            </a:endParaRPr>
          </a:p>
        </p:txBody>
      </p:sp>
      <p:sp>
        <p:nvSpPr>
          <p:cNvPr id="78851" name="Rectangle 3"/>
          <p:cNvSpPr>
            <a:spLocks noGrp="1"/>
          </p:cNvSpPr>
          <p:nvPr>
            <p:ph type="body" idx="4294967295"/>
          </p:nvPr>
        </p:nvSpPr>
        <p:spPr>
          <a:xfrm>
            <a:off x="0" y="1077913"/>
            <a:ext cx="9144000" cy="5522912"/>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Parameters vs. Attributes</a:t>
            </a:r>
          </a:p>
          <a:p>
            <a:pPr lvl="1" algn="just">
              <a:lnSpc>
                <a:spcPct val="90000"/>
              </a:lnSpc>
            </a:pPr>
            <a:r>
              <a:rPr lang="en-US" altLang="en-US" sz="2400" b="1">
                <a:latin typeface="Times New Roman" panose="02020603050405020304" pitchFamily="18" charset="0"/>
                <a:cs typeface="Times New Roman" panose="02020603050405020304" pitchFamily="18" charset="0"/>
              </a:rPr>
              <a:t>Parameters</a:t>
            </a:r>
            <a:r>
              <a:rPr lang="en-US" altLang="en-US" sz="2400">
                <a:latin typeface="Times New Roman" panose="02020603050405020304" pitchFamily="18" charset="0"/>
                <a:cs typeface="Times New Roman" panose="02020603050405020304" pitchFamily="18" charset="0"/>
              </a:rPr>
              <a:t> allow information to flow into a web application (</a:t>
            </a:r>
            <a:r>
              <a:rPr lang="en-US" altLang="en-US" sz="2400" b="1">
                <a:latin typeface="Times New Roman" panose="02020603050405020304" pitchFamily="18" charset="0"/>
                <a:cs typeface="Times New Roman" panose="02020603050405020304" pitchFamily="18" charset="0"/>
              </a:rPr>
              <a:t>passed</a:t>
            </a:r>
            <a:r>
              <a:rPr lang="en-US" altLang="en-US" sz="2400">
                <a:latin typeface="Times New Roman" panose="02020603050405020304" pitchFamily="18" charset="0"/>
                <a:cs typeface="Times New Roman" panose="02020603050405020304" pitchFamily="18" charset="0"/>
              </a:rPr>
              <a:t> to web application </a:t>
            </a:r>
            <a:r>
              <a:rPr lang="en-US" altLang="en-US" sz="2400" b="1">
                <a:latin typeface="Times New Roman" panose="02020603050405020304" pitchFamily="18" charset="0"/>
                <a:cs typeface="Times New Roman" panose="02020603050405020304" pitchFamily="18" charset="0"/>
              </a:rPr>
              <a:t>via form or query string</a:t>
            </a:r>
            <a:r>
              <a:rPr lang="en-US" altLang="en-US" sz="2400">
                <a:latin typeface="Times New Roman" panose="02020603050405020304" pitchFamily="18" charset="0"/>
                <a:cs typeface="Times New Roman" panose="02020603050405020304" pitchFamily="18" charset="0"/>
              </a:rPr>
              <a:t>). They </a:t>
            </a:r>
            <a:r>
              <a:rPr lang="en-US" altLang="en-US" sz="2400" b="1">
                <a:latin typeface="Times New Roman" panose="02020603050405020304" pitchFamily="18" charset="0"/>
                <a:cs typeface="Times New Roman" panose="02020603050405020304" pitchFamily="18" charset="0"/>
              </a:rPr>
              <a:t>exist</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request scope </a:t>
            </a:r>
          </a:p>
          <a:p>
            <a:pPr lvl="1" algn="just">
              <a:lnSpc>
                <a:spcPct val="90000"/>
              </a:lnSpc>
            </a:pPr>
            <a:r>
              <a:rPr lang="en-US" altLang="en-US" sz="2400" b="1">
                <a:latin typeface="Times New Roman" panose="02020603050405020304" pitchFamily="18" charset="0"/>
                <a:cs typeface="Times New Roman" panose="02020603050405020304" pitchFamily="18" charset="0"/>
              </a:rPr>
              <a:t>Attributes</a:t>
            </a:r>
            <a:r>
              <a:rPr lang="en-US" altLang="en-US" sz="2400">
                <a:latin typeface="Times New Roman" panose="02020603050405020304" pitchFamily="18" charset="0"/>
                <a:cs typeface="Times New Roman" panose="02020603050405020304" pitchFamily="18" charset="0"/>
              </a:rPr>
              <a:t> are more of a means of handling information </a:t>
            </a:r>
            <a:r>
              <a:rPr lang="en-US" altLang="en-US" sz="2400" i="1">
                <a:latin typeface="Times New Roman" panose="02020603050405020304" pitchFamily="18" charset="0"/>
                <a:cs typeface="Times New Roman" panose="02020603050405020304" pitchFamily="18" charset="0"/>
              </a:rPr>
              <a:t>within </a:t>
            </a:r>
            <a:r>
              <a:rPr lang="en-US" altLang="en-US" sz="2400">
                <a:latin typeface="Times New Roman" panose="02020603050405020304" pitchFamily="18" charset="0"/>
                <a:cs typeface="Times New Roman" panose="02020603050405020304" pitchFamily="18" charset="0"/>
              </a:rPr>
              <a:t>the web application. They can be </a:t>
            </a:r>
            <a:r>
              <a:rPr lang="en-US" altLang="en-US" sz="2400" b="1">
                <a:latin typeface="Times New Roman" panose="02020603050405020304" pitchFamily="18" charset="0"/>
                <a:cs typeface="Times New Roman" panose="02020603050405020304" pitchFamily="18" charset="0"/>
              </a:rPr>
              <a:t>shared or accessed within</a:t>
            </a:r>
            <a:r>
              <a:rPr lang="en-US" altLang="en-US" sz="2400">
                <a:latin typeface="Times New Roman" panose="02020603050405020304" pitchFamily="18" charset="0"/>
                <a:cs typeface="Times New Roman" panose="02020603050405020304" pitchFamily="18" charset="0"/>
              </a:rPr>
              <a:t> their </a:t>
            </a:r>
            <a:r>
              <a:rPr lang="en-US" altLang="en-US" sz="2400" b="1">
                <a:latin typeface="Times New Roman" panose="02020603050405020304" pitchFamily="18" charset="0"/>
                <a:cs typeface="Times New Roman" panose="02020603050405020304" pitchFamily="18" charset="0"/>
              </a:rPr>
              <a:t>defined scope</a:t>
            </a:r>
          </a:p>
          <a:p>
            <a:pPr lvl="1" algn="just">
              <a:lnSpc>
                <a:spcPct val="90000"/>
              </a:lnSpc>
            </a:pPr>
            <a:r>
              <a:rPr lang="en-US" altLang="en-US" sz="2400" b="1">
                <a:latin typeface="Times New Roman" panose="02020603050405020304" pitchFamily="18" charset="0"/>
                <a:cs typeface="Times New Roman" panose="02020603050405020304" pitchFamily="18" charset="0"/>
              </a:rPr>
              <a:t>Data types of Parameter is String but the Attribute is Object</a:t>
            </a:r>
          </a:p>
          <a:p>
            <a:pPr algn="just">
              <a:lnSpc>
                <a:spcPct val="90000"/>
              </a:lnSpc>
            </a:pPr>
            <a:r>
              <a:rPr lang="en-US" altLang="en-US" sz="2800">
                <a:latin typeface="Times New Roman" panose="02020603050405020304" pitchFamily="18" charset="0"/>
                <a:cs typeface="Times New Roman" panose="02020603050405020304" pitchFamily="18" charset="0"/>
              </a:rPr>
              <a:t>The web container uses attributes as a place to</a:t>
            </a:r>
          </a:p>
          <a:p>
            <a:pPr lvl="1" algn="just">
              <a:lnSpc>
                <a:spcPct val="90000"/>
              </a:lnSpc>
            </a:pPr>
            <a:r>
              <a:rPr lang="en-US" altLang="en-US" sz="2400" b="1">
                <a:latin typeface="Times New Roman" panose="02020603050405020304" pitchFamily="18" charset="0"/>
                <a:cs typeface="Times New Roman" panose="02020603050405020304" pitchFamily="18" charset="0"/>
              </a:rPr>
              <a:t>Provide information to interested code</a:t>
            </a:r>
            <a:r>
              <a:rPr lang="en-US" altLang="en-US" sz="2400">
                <a:latin typeface="Times New Roman" panose="02020603050405020304" pitchFamily="18" charset="0"/>
                <a:cs typeface="Times New Roman" panose="02020603050405020304" pitchFamily="18" charset="0"/>
              </a:rPr>
              <a:t>: the way supplement the standard APIs that yield information about the web container</a:t>
            </a:r>
          </a:p>
          <a:p>
            <a:pPr lvl="1" algn="just">
              <a:lnSpc>
                <a:spcPct val="90000"/>
              </a:lnSpc>
            </a:pPr>
            <a:r>
              <a:rPr lang="en-US" altLang="en-US" sz="2400" b="1">
                <a:latin typeface="Times New Roman" panose="02020603050405020304" pitchFamily="18" charset="0"/>
                <a:cs typeface="Times New Roman" panose="02020603050405020304" pitchFamily="18" charset="0"/>
              </a:rPr>
              <a:t>Hang on to information that your application, session, or even request requires later</a:t>
            </a:r>
            <a:r>
              <a:rPr lang="en-US" altLang="en-US" sz="2400">
                <a:latin typeface="Times New Roman" panose="02020603050405020304" pitchFamily="18" charset="0"/>
                <a:cs typeface="Times New Roman" panose="02020603050405020304" pitchFamily="18" charset="0"/>
              </a:rPr>
              <a:t>.</a:t>
            </a:r>
          </a:p>
          <a:p>
            <a:pPr algn="just">
              <a:lnSpc>
                <a:spcPct val="90000"/>
              </a:lnSpc>
            </a:pPr>
            <a:r>
              <a:rPr lang="en-US" altLang="en-US" sz="2800">
                <a:latin typeface="Times New Roman" panose="02020603050405020304" pitchFamily="18" charset="0"/>
                <a:cs typeface="Times New Roman" panose="02020603050405020304" pitchFamily="18" charset="0"/>
              </a:rPr>
              <a:t>The developer </a:t>
            </a:r>
            <a:r>
              <a:rPr lang="en-US" altLang="en-US" sz="2800" b="1">
                <a:latin typeface="Times New Roman" panose="02020603050405020304" pitchFamily="18" charset="0"/>
                <a:cs typeface="Times New Roman" panose="02020603050405020304" pitchFamily="18" charset="0"/>
              </a:rPr>
              <a:t>can access </a:t>
            </a: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attribute value with</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attribute’s name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b="1">
                <a:latin typeface="Times New Roman" panose="02020603050405020304" pitchFamily="18" charset="0"/>
                <a:cs typeface="Times New Roman" panose="02020603050405020304" pitchFamily="18" charset="0"/>
              </a:rPr>
              <a:t>Attributes, Scope</a:t>
            </a:r>
            <a:r>
              <a:rPr lang="en-US" altLang="en-US" sz="3600">
                <a:latin typeface="Times New Roman" panose="02020603050405020304" pitchFamily="18" charset="0"/>
                <a:cs typeface="Times New Roman" panose="02020603050405020304" pitchFamily="18" charset="0"/>
              </a:rPr>
              <a:t>, and Multithreading</a:t>
            </a:r>
          </a:p>
        </p:txBody>
      </p:sp>
      <p:graphicFrame>
        <p:nvGraphicFramePr>
          <p:cNvPr id="37912" name="Group 24"/>
          <p:cNvGraphicFramePr>
            <a:graphicFrameLocks noGrp="1"/>
          </p:cNvGraphicFramePr>
          <p:nvPr/>
        </p:nvGraphicFramePr>
        <p:xfrm>
          <a:off x="0" y="1309688"/>
          <a:ext cx="9144000" cy="4937600"/>
        </p:xfrm>
        <a:graphic>
          <a:graphicData uri="http://schemas.openxmlformats.org/drawingml/2006/table">
            <a:tbl>
              <a:tblPr/>
              <a:tblGrid>
                <a:gridCol w="2265363">
                  <a:extLst>
                    <a:ext uri="{9D8B030D-6E8A-4147-A177-3AD203B41FA5}">
                      <a16:colId xmlns:a16="http://schemas.microsoft.com/office/drawing/2014/main" val="20000"/>
                    </a:ext>
                  </a:extLst>
                </a:gridCol>
                <a:gridCol w="6878637">
                  <a:extLst>
                    <a:ext uri="{9D8B030D-6E8A-4147-A177-3AD203B41FA5}">
                      <a16:colId xmlns:a16="http://schemas.microsoft.com/office/drawing/2014/main" val="20001"/>
                    </a:ext>
                  </a:extLst>
                </a:gridCol>
              </a:tblGrid>
              <a:tr h="30474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Calibri"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Calibri"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571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getAttribute</a:t>
                      </a:r>
                      <a:endParaRPr kumimoji="0" lang="en-US" sz="2000" b="0" i="0" u="none" strike="noStrike" cap="none" normalizeH="0" baseline="0">
                        <a:ln>
                          <a:noFill/>
                        </a:ln>
                        <a:solidFill>
                          <a:schemeClr val="tx1"/>
                        </a:solidFill>
                        <a:effectLst/>
                        <a:latin typeface="Calibri"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Object getAttribute(String name)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the value of the name attribute as Object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Ex: String user = (String)servletContext.getAttribute(“USER”);</a:t>
                      </a:r>
                      <a:endParaRPr kumimoji="0" lang="en-US" sz="2000" b="0" i="0" u="none" strike="noStrike" cap="none" normalizeH="0" baseline="0">
                        <a:ln>
                          <a:noFill/>
                        </a:ln>
                        <a:solidFill>
                          <a:schemeClr val="tx1"/>
                        </a:solidFill>
                        <a:effectLst/>
                        <a:latin typeface="Calibri"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5246">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setAttribute</a:t>
                      </a:r>
                      <a:endParaRPr kumimoji="0" lang="en-US" sz="2000" b="0" i="0" u="none" strike="noStrike" cap="none" normalizeH="0" baseline="0">
                        <a:ln>
                          <a:noFill/>
                        </a:ln>
                        <a:solidFill>
                          <a:schemeClr val="tx1"/>
                        </a:solidFill>
                        <a:effectLst/>
                        <a:latin typeface="Calibri"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void setAttribute(String name, Object obj)</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Binds an object to a given attribute name in the scope</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Replace the attribute with new attribute, if the name specified is already used</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servletContext.setAttribute(“USER”, “Aptech”);</a:t>
                      </a:r>
                      <a:endParaRPr kumimoji="0" lang="en-US" sz="2000" b="0" i="0" u="none" strike="noStrike" cap="none" normalizeH="0" baseline="0">
                        <a:ln>
                          <a:noFill/>
                        </a:ln>
                        <a:solidFill>
                          <a:schemeClr val="tx1"/>
                        </a:solidFill>
                        <a:effectLst/>
                        <a:latin typeface="Calibri"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71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removeAttribute</a:t>
                      </a: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void removeAttribute(String name)</a:t>
                      </a:r>
                    </a:p>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Removes the name attributes</a:t>
                      </a:r>
                    </a:p>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Ex: servletContext.removeAttribute(“USER”);</a:t>
                      </a: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71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getAttributeNames</a:t>
                      </a: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rgbClr val="FF3300"/>
                          </a:solidFill>
                          <a:effectLst/>
                          <a:latin typeface="Times New Roman" pitchFamily="18" charset="0"/>
                          <a:cs typeface="Times New Roman" pitchFamily="18" charset="0"/>
                        </a:rPr>
                        <a:t>public Enumeration getAttributeNames()</a:t>
                      </a:r>
                    </a:p>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Returns an Enumeration containing the name of available attributes. Returns an empty if no attributes exist.</a:t>
                      </a: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914400" y="0"/>
            <a:ext cx="8229600" cy="1417638"/>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Attributes, Scope, and </a:t>
            </a:r>
            <a:r>
              <a:rPr lang="en-US" altLang="en-US" sz="3600" b="1">
                <a:latin typeface="Times New Roman" panose="02020603050405020304" pitchFamily="18" charset="0"/>
                <a:cs typeface="Times New Roman" panose="02020603050405020304" pitchFamily="18" charset="0"/>
              </a:rPr>
              <a:t>Multithreading</a:t>
            </a:r>
          </a:p>
        </p:txBody>
      </p:sp>
      <p:sp>
        <p:nvSpPr>
          <p:cNvPr id="30723" name="Rectangle 3"/>
          <p:cNvSpPr>
            <a:spLocks noGrp="1"/>
          </p:cNvSpPr>
          <p:nvPr>
            <p:ph type="body" idx="4294967295"/>
          </p:nvPr>
        </p:nvSpPr>
        <p:spPr>
          <a:xfrm>
            <a:off x="0" y="1335088"/>
            <a:ext cx="9144000" cy="5522912"/>
          </a:xfrm>
        </p:spPr>
        <p:txBody>
          <a:bodyPr/>
          <a:lstStyle/>
          <a:p>
            <a:pPr algn="just"/>
            <a:r>
              <a:rPr lang="en-US" altLang="en-US" sz="2800" b="1">
                <a:latin typeface="Times New Roman" panose="02020603050405020304" pitchFamily="18" charset="0"/>
                <a:cs typeface="Times New Roman" panose="02020603050405020304" pitchFamily="18" charset="0"/>
              </a:rPr>
              <a:t>Multithreading and Request Attributes</a:t>
            </a:r>
            <a:endParaRPr lang="en-US" altLang="en-US" sz="2800">
              <a:latin typeface="Times New Roman" panose="02020603050405020304" pitchFamily="18" charset="0"/>
              <a:cs typeface="Times New Roman" panose="02020603050405020304" pitchFamily="18" charset="0"/>
            </a:endParaRPr>
          </a:p>
          <a:p>
            <a:pPr lvl="1" algn="just"/>
            <a:r>
              <a:rPr lang="en-US" altLang="en-US" sz="2400">
                <a:latin typeface="Times New Roman" panose="02020603050405020304" pitchFamily="18" charset="0"/>
                <a:cs typeface="Times New Roman" panose="02020603050405020304" pitchFamily="18" charset="0"/>
              </a:rPr>
              <a:t>request attributes are thread safe (</a:t>
            </a:r>
            <a:r>
              <a:rPr lang="en-US" altLang="en-US" sz="2400" i="1">
                <a:latin typeface="Times New Roman" panose="02020603050405020304" pitchFamily="18" charset="0"/>
                <a:cs typeface="Times New Roman" panose="02020603050405020304" pitchFamily="18" charset="0"/>
              </a:rPr>
              <a:t>because everything will only ever be accessed by one thread and one thread alone</a:t>
            </a:r>
            <a:r>
              <a:rPr lang="en-US" altLang="en-US" sz="2400">
                <a:latin typeface="Times New Roman" panose="02020603050405020304" pitchFamily="18" charset="0"/>
                <a:cs typeface="Times New Roman" panose="02020603050405020304" pitchFamily="18" charset="0"/>
              </a:rPr>
              <a:t>)</a:t>
            </a:r>
          </a:p>
          <a:p>
            <a:pPr algn="just"/>
            <a:r>
              <a:rPr lang="en-US" altLang="en-US" sz="2800" b="1">
                <a:latin typeface="Times New Roman" panose="02020603050405020304" pitchFamily="18" charset="0"/>
                <a:cs typeface="Times New Roman" panose="02020603050405020304" pitchFamily="18" charset="0"/>
              </a:rPr>
              <a:t>Multithreading and Session Attributes</a:t>
            </a:r>
            <a:endParaRPr lang="en-US" altLang="en-US" sz="2800">
              <a:latin typeface="Times New Roman" panose="02020603050405020304" pitchFamily="18" charset="0"/>
              <a:cs typeface="Times New Roman" panose="02020603050405020304" pitchFamily="18" charset="0"/>
            </a:endParaRPr>
          </a:p>
          <a:p>
            <a:pPr lvl="1" algn="just"/>
            <a:r>
              <a:rPr lang="en-US" altLang="en-US" sz="2400">
                <a:latin typeface="Times New Roman" panose="02020603050405020304" pitchFamily="18" charset="0"/>
                <a:cs typeface="Times New Roman" panose="02020603050405020304" pitchFamily="18" charset="0"/>
              </a:rPr>
              <a:t>session attributes are </a:t>
            </a:r>
            <a:r>
              <a:rPr lang="en-US" altLang="en-US" sz="2400" i="1">
                <a:latin typeface="Times New Roman" panose="02020603050405020304" pitchFamily="18" charset="0"/>
                <a:cs typeface="Times New Roman" panose="02020603050405020304" pitchFamily="18" charset="0"/>
              </a:rPr>
              <a:t>officially </a:t>
            </a:r>
            <a:r>
              <a:rPr lang="en-US" altLang="en-US" sz="2400">
                <a:latin typeface="Times New Roman" panose="02020603050405020304" pitchFamily="18" charset="0"/>
                <a:cs typeface="Times New Roman" panose="02020603050405020304" pitchFamily="18" charset="0"/>
              </a:rPr>
              <a:t>not thread safe.</a:t>
            </a:r>
          </a:p>
          <a:p>
            <a:pPr algn="just"/>
            <a:r>
              <a:rPr lang="en-US" altLang="en-US" sz="2800" b="1">
                <a:latin typeface="Times New Roman" panose="02020603050405020304" pitchFamily="18" charset="0"/>
                <a:cs typeface="Times New Roman" panose="02020603050405020304" pitchFamily="18" charset="0"/>
              </a:rPr>
              <a:t>Multithreading and Context Attributes</a:t>
            </a:r>
          </a:p>
          <a:p>
            <a:pPr lvl="1" algn="just"/>
            <a:r>
              <a:rPr lang="en-US" altLang="en-US" sz="2400">
                <a:latin typeface="Times New Roman" panose="02020603050405020304" pitchFamily="18" charset="0"/>
                <a:cs typeface="Times New Roman" panose="02020603050405020304" pitchFamily="18" charset="0"/>
              </a:rPr>
              <a:t>context attributes are not thread safe</a:t>
            </a:r>
          </a:p>
          <a:p>
            <a:pPr lvl="1" algn="just"/>
            <a:r>
              <a:rPr lang="en-US" altLang="en-US" sz="2400">
                <a:latin typeface="Times New Roman" panose="02020603050405020304" pitchFamily="18" charset="0"/>
                <a:cs typeface="Times New Roman" panose="02020603050405020304" pitchFamily="18" charset="0"/>
              </a:rPr>
              <a:t>You have </a:t>
            </a:r>
            <a:r>
              <a:rPr lang="en-US" altLang="en-US" sz="2400" b="1">
                <a:latin typeface="Times New Roman" panose="02020603050405020304" pitchFamily="18" charset="0"/>
                <a:cs typeface="Times New Roman" panose="02020603050405020304" pitchFamily="18" charset="0"/>
              </a:rPr>
              <a:t>two approaches</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solve</a:t>
            </a:r>
            <a:r>
              <a:rPr lang="en-US" altLang="en-US" sz="2400">
                <a:latin typeface="Times New Roman" panose="02020603050405020304" pitchFamily="18" charset="0"/>
                <a:cs typeface="Times New Roman" panose="02020603050405020304" pitchFamily="18" charset="0"/>
              </a:rPr>
              <a:t> the multithreading dilemma:</a:t>
            </a:r>
          </a:p>
          <a:p>
            <a:pPr lvl="2" algn="just"/>
            <a:r>
              <a:rPr lang="en-US" altLang="en-US" sz="2000" b="1">
                <a:latin typeface="Times New Roman" panose="02020603050405020304" pitchFamily="18" charset="0"/>
                <a:cs typeface="Times New Roman" panose="02020603050405020304" pitchFamily="18" charset="0"/>
              </a:rPr>
              <a:t>Set up servlet context attributes</a:t>
            </a:r>
            <a:r>
              <a:rPr lang="en-US" altLang="en-US" sz="2000">
                <a:latin typeface="Times New Roman" panose="02020603050405020304" pitchFamily="18" charset="0"/>
                <a:cs typeface="Times New Roman" panose="02020603050405020304" pitchFamily="18" charset="0"/>
              </a:rPr>
              <a:t> in the </a:t>
            </a:r>
            <a:r>
              <a:rPr lang="en-US" altLang="en-US" sz="2000" b="1">
                <a:latin typeface="Times New Roman" panose="02020603050405020304" pitchFamily="18" charset="0"/>
                <a:cs typeface="Times New Roman" panose="02020603050405020304" pitchFamily="18" charset="0"/>
              </a:rPr>
              <a:t>init() method</a:t>
            </a:r>
            <a:r>
              <a:rPr lang="en-US" altLang="en-US" sz="2000">
                <a:latin typeface="Times New Roman" panose="02020603050405020304" pitchFamily="18" charset="0"/>
                <a:cs typeface="Times New Roman" panose="02020603050405020304" pitchFamily="18" charset="0"/>
              </a:rPr>
              <a:t> of a servlet that loads on the startup of the server, and at no other time. Thereafter, treat these </a:t>
            </a:r>
            <a:r>
              <a:rPr lang="en-US" altLang="en-US" sz="2000" b="1">
                <a:latin typeface="Times New Roman" panose="02020603050405020304" pitchFamily="18" charset="0"/>
                <a:cs typeface="Times New Roman" panose="02020603050405020304" pitchFamily="18" charset="0"/>
              </a:rPr>
              <a:t>attributes as “read only”.</a:t>
            </a:r>
          </a:p>
          <a:p>
            <a:pPr lvl="2" algn="just"/>
            <a:r>
              <a:rPr lang="en-US" altLang="en-US" sz="2000">
                <a:latin typeface="Times New Roman" panose="02020603050405020304" pitchFamily="18" charset="0"/>
                <a:cs typeface="Times New Roman" panose="02020603050405020304" pitchFamily="18" charset="0"/>
              </a:rPr>
              <a:t>If there are </a:t>
            </a:r>
            <a:r>
              <a:rPr lang="en-US" altLang="en-US" sz="2000" b="1">
                <a:latin typeface="Times New Roman" panose="02020603050405020304" pitchFamily="18" charset="0"/>
                <a:cs typeface="Times New Roman" panose="02020603050405020304" pitchFamily="18" charset="0"/>
              </a:rPr>
              <a:t>context attributes</a:t>
            </a:r>
            <a:r>
              <a:rPr lang="en-US" altLang="en-US" sz="2000">
                <a:latin typeface="Times New Roman" panose="02020603050405020304" pitchFamily="18" charset="0"/>
                <a:cs typeface="Times New Roman" panose="02020603050405020304" pitchFamily="18" charset="0"/>
              </a:rPr>
              <a:t> where you have no option but to update them later, surround the updates with synchronization blocks.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checkerboard(across)">
                                      <p:cBhvr>
                                        <p:cTn id="7" dur="500"/>
                                        <p:tgtEl>
                                          <p:spTgt spid="3072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23">
                                            <p:txEl>
                                              <p:pRg st="3" end="3"/>
                                            </p:txEl>
                                          </p:spTgt>
                                        </p:tgtEl>
                                        <p:attrNameLst>
                                          <p:attrName>style.visibility</p:attrName>
                                        </p:attrNameLst>
                                      </p:cBhvr>
                                      <p:to>
                                        <p:strVal val="visible"/>
                                      </p:to>
                                    </p:set>
                                    <p:animEffect transition="in" filter="checkerboard(across)">
                                      <p:cBhvr>
                                        <p:cTn id="10" dur="500"/>
                                        <p:tgtEl>
                                          <p:spTgt spid="3072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diamond(in)">
                                      <p:cBhvr>
                                        <p:cTn id="15" dur="2000"/>
                                        <p:tgtEl>
                                          <p:spTgt spid="30723">
                                            <p:txEl>
                                              <p:pRg st="4" end="4"/>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0723">
                                            <p:txEl>
                                              <p:pRg st="5" end="5"/>
                                            </p:txEl>
                                          </p:spTgt>
                                        </p:tgtEl>
                                        <p:attrNameLst>
                                          <p:attrName>style.visibility</p:attrName>
                                        </p:attrNameLst>
                                      </p:cBhvr>
                                      <p:to>
                                        <p:strVal val="visible"/>
                                      </p:to>
                                    </p:set>
                                    <p:animEffect transition="in" filter="diamond(in)">
                                      <p:cBhvr>
                                        <p:cTn id="18" dur="2000"/>
                                        <p:tgtEl>
                                          <p:spTgt spid="3072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animEffect transition="in" filter="slide(fromBottom)">
                                      <p:cBhvr>
                                        <p:cTn id="23" dur="500"/>
                                        <p:tgtEl>
                                          <p:spTgt spid="30723">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0723">
                                            <p:txEl>
                                              <p:pRg st="7" end="7"/>
                                            </p:txEl>
                                          </p:spTgt>
                                        </p:tgtEl>
                                        <p:attrNameLst>
                                          <p:attrName>style.visibility</p:attrName>
                                        </p:attrNameLst>
                                      </p:cBhvr>
                                      <p:to>
                                        <p:strVal val="visible"/>
                                      </p:to>
                                    </p:set>
                                    <p:animEffect transition="in" filter="slide(fromBottom)">
                                      <p:cBhvr>
                                        <p:cTn id="26" dur="500"/>
                                        <p:tgtEl>
                                          <p:spTgt spid="30723">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0723">
                                            <p:txEl>
                                              <p:pRg st="8" end="8"/>
                                            </p:txEl>
                                          </p:spTgt>
                                        </p:tgtEl>
                                        <p:attrNameLst>
                                          <p:attrName>style.visibility</p:attrName>
                                        </p:attrNameLst>
                                      </p:cBhvr>
                                      <p:to>
                                        <p:strVal val="visible"/>
                                      </p:to>
                                    </p:set>
                                    <p:animEffect transition="in" filter="slide(fromBottom)">
                                      <p:cBhvr>
                                        <p:cTn id="29" dur="500"/>
                                        <p:tgtEl>
                                          <p:spTgt spid="30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2188"/>
            <a:ext cx="7554913"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2"/>
          <p:cNvSpPr>
            <a:spLocks noGrp="1"/>
          </p:cNvSpPr>
          <p:nvPr>
            <p:ph type="title" idx="4294967295"/>
          </p:nvPr>
        </p:nvSpPr>
        <p:spPr>
          <a:xfrm>
            <a:off x="0" y="0"/>
            <a:ext cx="9144000" cy="103505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Need for using</a:t>
            </a: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 Redirect </a:t>
            </a:r>
          </a:p>
        </p:txBody>
      </p:sp>
      <p:pic>
        <p:nvPicPr>
          <p:cNvPr id="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4454525"/>
            <a:ext cx="776287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auto">
          <a:xfrm>
            <a:off x="982663" y="5006975"/>
            <a:ext cx="7673975" cy="8477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8" name="TextBox 7"/>
          <p:cNvSpPr txBox="1">
            <a:spLocks noChangeArrowheads="1"/>
          </p:cNvSpPr>
          <p:nvPr/>
        </p:nvSpPr>
        <p:spPr bwMode="auto">
          <a:xfrm>
            <a:off x="2827338" y="4049713"/>
            <a:ext cx="571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MiddleServlet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0" y="0"/>
            <a:ext cx="9144000" cy="103505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Need for using</a:t>
            </a:r>
            <a:r>
              <a:rPr lang="en-US" altLang="en-US" sz="36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 Redirect </a:t>
            </a:r>
          </a:p>
        </p:txBody>
      </p:sp>
      <p:pic>
        <p:nvPicPr>
          <p:cNvPr id="870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062038"/>
            <a:ext cx="6589712" cy="554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4" name="Rectangle 12"/>
          <p:cNvSpPr>
            <a:spLocks noChangeArrowheads="1"/>
          </p:cNvSpPr>
          <p:nvPr/>
        </p:nvSpPr>
        <p:spPr bwMode="auto">
          <a:xfrm>
            <a:off x="2819400" y="4176713"/>
            <a:ext cx="5049838" cy="9366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64"/>
                                        </p:tgtEl>
                                        <p:attrNameLst>
                                          <p:attrName>style.visibility</p:attrName>
                                        </p:attrNameLst>
                                      </p:cBhvr>
                                      <p:to>
                                        <p:strVal val="visible"/>
                                      </p:to>
                                    </p:set>
                                    <p:animEffect transition="in" filter="box(in)">
                                      <p:cBhvr>
                                        <p:cTn id="7" dur="5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50" y="3392488"/>
            <a:ext cx="4832350"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7613"/>
            <a:ext cx="468312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Rectangle 2"/>
          <p:cNvSpPr>
            <a:spLocks noGrp="1"/>
          </p:cNvSpPr>
          <p:nvPr>
            <p:ph type="title" idx="4294967295"/>
          </p:nvPr>
        </p:nvSpPr>
        <p:spPr>
          <a:xfrm>
            <a:off x="0" y="0"/>
            <a:ext cx="9144000" cy="11382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Need for using</a:t>
            </a:r>
            <a:r>
              <a:rPr lang="en-US" altLang="en-US" sz="36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 Redirect </a:t>
            </a:r>
          </a:p>
        </p:txBody>
      </p:sp>
      <p:sp>
        <p:nvSpPr>
          <p:cNvPr id="12" name="Oval 56"/>
          <p:cNvSpPr>
            <a:spLocks noChangeArrowheads="1"/>
          </p:cNvSpPr>
          <p:nvPr/>
        </p:nvSpPr>
        <p:spPr bwMode="auto">
          <a:xfrm>
            <a:off x="2546350" y="1506538"/>
            <a:ext cx="1658938" cy="5048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14" name="Oval 56"/>
          <p:cNvSpPr>
            <a:spLocks noChangeArrowheads="1"/>
          </p:cNvSpPr>
          <p:nvPr/>
        </p:nvSpPr>
        <p:spPr bwMode="auto">
          <a:xfrm>
            <a:off x="8153400" y="3819525"/>
            <a:ext cx="990600" cy="5048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15" name="Rectangle 12"/>
          <p:cNvSpPr>
            <a:spLocks noChangeArrowheads="1"/>
          </p:cNvSpPr>
          <p:nvPr/>
        </p:nvSpPr>
        <p:spPr bwMode="auto">
          <a:xfrm>
            <a:off x="4411663" y="6267450"/>
            <a:ext cx="1317625" cy="3905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018"/>
                                        </p:tgtEl>
                                        <p:attrNameLst>
                                          <p:attrName>style.visibility</p:attrName>
                                        </p:attrNameLst>
                                      </p:cBhvr>
                                      <p:to>
                                        <p:strVal val="visible"/>
                                      </p:to>
                                    </p:set>
                                    <p:animEffect transition="in" filter="box(in)">
                                      <p:cBhvr>
                                        <p:cTn id="7" dur="500"/>
                                        <p:tgtEl>
                                          <p:spTgt spid="43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ox(in)">
                                      <p:cBhvr>
                                        <p:cTn id="16" dur="500"/>
                                        <p:tgtEl>
                                          <p:spTgt spid="15"/>
                                        </p:tgtEl>
                                      </p:cBhvr>
                                    </p:animEffect>
                                  </p:childTnLst>
                                </p:cTn>
                              </p:par>
                            </p:childTnLst>
                          </p:cTn>
                        </p:par>
                        <p:par>
                          <p:cTn id="17" fill="hold" nodeType="afterGroup">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0" y="0"/>
            <a:ext cx="9144000" cy="15573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Need for using</a:t>
            </a:r>
            <a:r>
              <a:rPr lang="en-US" altLang="en-US" sz="36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a:t>
            </a:r>
            <a:br>
              <a:rPr lang="en-US" altLang="en-US" sz="3600">
                <a:latin typeface="Times New Roman" panose="02020603050405020304" pitchFamily="18" charset="0"/>
                <a:cs typeface="Times New Roman" panose="02020603050405020304" pitchFamily="18" charset="0"/>
              </a:rPr>
            </a:br>
            <a:r>
              <a:rPr lang="en-US" altLang="en-US" sz="3200" b="1" i="1">
                <a:latin typeface="Times New Roman" panose="02020603050405020304" pitchFamily="18" charset="0"/>
                <a:cs typeface="Times New Roman" panose="02020603050405020304" pitchFamily="18" charset="0"/>
              </a:rPr>
              <a:t>Redirect Mechanism</a:t>
            </a:r>
          </a:p>
        </p:txBody>
      </p:sp>
      <p:pic>
        <p:nvPicPr>
          <p:cNvPr id="8"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125" y="1624013"/>
            <a:ext cx="8588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miley Face 8"/>
          <p:cNvSpPr/>
          <p:nvPr/>
        </p:nvSpPr>
        <p:spPr>
          <a:xfrm>
            <a:off x="100013" y="1716088"/>
            <a:ext cx="588962" cy="515937"/>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rot="5400000">
            <a:off x="1316037" y="4138613"/>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142" name="TextBox 21"/>
          <p:cNvSpPr txBox="1">
            <a:spLocks noChangeArrowheads="1"/>
          </p:cNvSpPr>
          <p:nvPr/>
        </p:nvSpPr>
        <p:spPr bwMode="auto">
          <a:xfrm>
            <a:off x="2100263" y="610235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91143" name="TextBox 22"/>
          <p:cNvSpPr txBox="1">
            <a:spLocks noChangeArrowheads="1"/>
          </p:cNvSpPr>
          <p:nvPr/>
        </p:nvSpPr>
        <p:spPr bwMode="auto">
          <a:xfrm>
            <a:off x="4791075" y="615315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cxnSp>
        <p:nvCxnSpPr>
          <p:cNvPr id="16" name="Straight Arrow Connector 15"/>
          <p:cNvCxnSpPr/>
          <p:nvPr/>
        </p:nvCxnSpPr>
        <p:spPr>
          <a:xfrm flipV="1">
            <a:off x="674688" y="1900238"/>
            <a:ext cx="1741487" cy="47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525463" y="1260475"/>
            <a:ext cx="1876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Input and </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click button/link</a:t>
            </a:r>
          </a:p>
        </p:txBody>
      </p:sp>
      <p:sp>
        <p:nvSpPr>
          <p:cNvPr id="20" name="TextBox 19"/>
          <p:cNvSpPr txBox="1">
            <a:spLocks noChangeArrowheads="1"/>
          </p:cNvSpPr>
          <p:nvPr/>
        </p:nvSpPr>
        <p:spPr bwMode="auto">
          <a:xfrm>
            <a:off x="582613" y="2297113"/>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2. Generate the Request msg</a:t>
            </a:r>
          </a:p>
        </p:txBody>
      </p:sp>
      <p:cxnSp>
        <p:nvCxnSpPr>
          <p:cNvPr id="21" name="Straight Arrow Connector 20"/>
          <p:cNvCxnSpPr>
            <a:stCxn id="8" idx="3"/>
          </p:cNvCxnSpPr>
          <p:nvPr/>
        </p:nvCxnSpPr>
        <p:spPr>
          <a:xfrm>
            <a:off x="3255963" y="1946275"/>
            <a:ext cx="906462" cy="44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Cube 21"/>
          <p:cNvSpPr/>
          <p:nvPr/>
        </p:nvSpPr>
        <p:spPr>
          <a:xfrm>
            <a:off x="4173538" y="2073275"/>
            <a:ext cx="1371600" cy="7953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23" name="TextBox 22"/>
          <p:cNvSpPr txBox="1">
            <a:spLocks noChangeArrowheads="1"/>
          </p:cNvSpPr>
          <p:nvPr/>
        </p:nvSpPr>
        <p:spPr bwMode="auto">
          <a:xfrm>
            <a:off x="3319463" y="1677988"/>
            <a:ext cx="1766887"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3. Send request </a:t>
            </a:r>
          </a:p>
        </p:txBody>
      </p:sp>
      <p:cxnSp>
        <p:nvCxnSpPr>
          <p:cNvPr id="24" name="Straight Arrow Connector 23"/>
          <p:cNvCxnSpPr/>
          <p:nvPr/>
        </p:nvCxnSpPr>
        <p:spPr>
          <a:xfrm flipV="1">
            <a:off x="5521325" y="2185988"/>
            <a:ext cx="428625" cy="79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5118100" y="1692275"/>
            <a:ext cx="3957638" cy="369888"/>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4. Dispatch to </a:t>
            </a:r>
            <a:r>
              <a:rPr lang="en-US" b="1" err="1">
                <a:solidFill>
                  <a:schemeClr val="tx2">
                    <a:lumMod val="60000"/>
                    <a:lumOff val="40000"/>
                  </a:schemeClr>
                </a:solidFill>
                <a:latin typeface="Times New Roman" pitchFamily="18" charset="0"/>
                <a:cs typeface="Times New Roman" pitchFamily="18" charset="0"/>
              </a:rPr>
              <a:t>Servlet</a:t>
            </a:r>
            <a:r>
              <a:rPr lang="en-US" b="1">
                <a:solidFill>
                  <a:schemeClr val="tx2">
                    <a:lumMod val="60000"/>
                    <a:lumOff val="40000"/>
                  </a:schemeClr>
                </a:solidFill>
                <a:latin typeface="Times New Roman" pitchFamily="18" charset="0"/>
                <a:cs typeface="Times New Roman" pitchFamily="18" charset="0"/>
              </a:rPr>
              <a:t>/Web Container</a:t>
            </a:r>
          </a:p>
        </p:txBody>
      </p:sp>
      <p:sp>
        <p:nvSpPr>
          <p:cNvPr id="26" name="Rectangle 25"/>
          <p:cNvSpPr/>
          <p:nvPr/>
        </p:nvSpPr>
        <p:spPr>
          <a:xfrm>
            <a:off x="5976938" y="2022475"/>
            <a:ext cx="2908300" cy="26479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2">
                    <a:lumMod val="60000"/>
                    <a:lumOff val="40000"/>
                  </a:schemeClr>
                </a:solidFill>
                <a:latin typeface="Times New Roman" pitchFamily="18" charset="0"/>
                <a:cs typeface="Times New Roman" pitchFamily="18" charset="0"/>
              </a:rPr>
              <a:t>Containter</a:t>
            </a: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p:txBody>
      </p:sp>
      <p:sp>
        <p:nvSpPr>
          <p:cNvPr id="27" name="Oval 26"/>
          <p:cNvSpPr/>
          <p:nvPr/>
        </p:nvSpPr>
        <p:spPr>
          <a:xfrm>
            <a:off x="6021388" y="2239963"/>
            <a:ext cx="1550987" cy="6318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Resource1</a:t>
            </a:r>
          </a:p>
        </p:txBody>
      </p:sp>
      <p:sp>
        <p:nvSpPr>
          <p:cNvPr id="28" name="TextBox 27"/>
          <p:cNvSpPr txBox="1">
            <a:spLocks noChangeArrowheads="1"/>
          </p:cNvSpPr>
          <p:nvPr/>
        </p:nvSpPr>
        <p:spPr bwMode="auto">
          <a:xfrm>
            <a:off x="7629525" y="2278063"/>
            <a:ext cx="1514475" cy="646112"/>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5. Select and execute</a:t>
            </a:r>
          </a:p>
        </p:txBody>
      </p:sp>
      <p:sp>
        <p:nvSpPr>
          <p:cNvPr id="29" name="Oval 28"/>
          <p:cNvSpPr/>
          <p:nvPr/>
        </p:nvSpPr>
        <p:spPr>
          <a:xfrm>
            <a:off x="7315200" y="3687763"/>
            <a:ext cx="1555750" cy="7508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Resource2</a:t>
            </a:r>
          </a:p>
        </p:txBody>
      </p:sp>
      <p:cxnSp>
        <p:nvCxnSpPr>
          <p:cNvPr id="30" name="Straight Arrow Connector 29"/>
          <p:cNvCxnSpPr>
            <a:stCxn id="27" idx="5"/>
            <a:endCxn id="29" idx="1"/>
          </p:cNvCxnSpPr>
          <p:nvPr/>
        </p:nvCxnSpPr>
        <p:spPr>
          <a:xfrm rot="16200000" flipH="1">
            <a:off x="6935788" y="3189288"/>
            <a:ext cx="1017587" cy="19843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7623175" y="2971800"/>
            <a:ext cx="1076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6. Send Redirect</a:t>
            </a:r>
          </a:p>
        </p:txBody>
      </p:sp>
      <p:cxnSp>
        <p:nvCxnSpPr>
          <p:cNvPr id="37" name="Straight Arrow Connector 36"/>
          <p:cNvCxnSpPr>
            <a:endCxn id="27" idx="4"/>
          </p:cNvCxnSpPr>
          <p:nvPr/>
        </p:nvCxnSpPr>
        <p:spPr>
          <a:xfrm flipV="1">
            <a:off x="5986463" y="2871788"/>
            <a:ext cx="811212" cy="285750"/>
          </a:xfrm>
          <a:prstGeom prst="straightConnector1">
            <a:avLst/>
          </a:prstGeom>
          <a:ln w="38100">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5924550" y="3106738"/>
            <a:ext cx="1490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6’. Response</a:t>
            </a:r>
          </a:p>
        </p:txBody>
      </p:sp>
      <p:cxnSp>
        <p:nvCxnSpPr>
          <p:cNvPr id="39" name="Straight Arrow Connector 38"/>
          <p:cNvCxnSpPr>
            <a:endCxn id="38" idx="1"/>
          </p:cNvCxnSpPr>
          <p:nvPr/>
        </p:nvCxnSpPr>
        <p:spPr>
          <a:xfrm>
            <a:off x="5376863" y="2773363"/>
            <a:ext cx="547687" cy="519112"/>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233738" y="2159000"/>
            <a:ext cx="942975" cy="600075"/>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3300413" y="2894013"/>
            <a:ext cx="2165350"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6’’/9. Send response</a:t>
            </a:r>
          </a:p>
        </p:txBody>
      </p:sp>
      <p:cxnSp>
        <p:nvCxnSpPr>
          <p:cNvPr id="44" name="Straight Arrow Connector 43"/>
          <p:cNvCxnSpPr>
            <a:stCxn id="9" idx="5"/>
          </p:cNvCxnSpPr>
          <p:nvPr/>
        </p:nvCxnSpPr>
        <p:spPr>
          <a:xfrm rot="16200000" flipH="1">
            <a:off x="1480344" y="1278731"/>
            <a:ext cx="46038" cy="1800225"/>
          </a:xfrm>
          <a:prstGeom prst="straightConnector1">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7229475" y="4500563"/>
            <a:ext cx="159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7. Execute</a:t>
            </a:r>
          </a:p>
        </p:txBody>
      </p:sp>
      <p:cxnSp>
        <p:nvCxnSpPr>
          <p:cNvPr id="58" name="Straight Arrow Connector 57"/>
          <p:cNvCxnSpPr/>
          <p:nvPr/>
        </p:nvCxnSpPr>
        <p:spPr>
          <a:xfrm>
            <a:off x="5986463" y="3514725"/>
            <a:ext cx="1582737" cy="800100"/>
          </a:xfrm>
          <a:prstGeom prst="straightConnector1">
            <a:avLst/>
          </a:prstGeom>
          <a:ln w="38100">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843588" y="3914775"/>
            <a:ext cx="1598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8. Response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ppt_x</p:attrName>
                                        </p:attrNameLst>
                                      </p:cBhvr>
                                      <p:tavLst>
                                        <p:tav tm="0">
                                          <p:val>
                                            <p:strVal val="#ppt_x-.2"/>
                                          </p:val>
                                        </p:tav>
                                        <p:tav tm="100000">
                                          <p:val>
                                            <p:strVal val="#ppt_x"/>
                                          </p:val>
                                        </p:tav>
                                      </p:tavLst>
                                    </p:anim>
                                    <p:anim calcmode="lin" valueType="num">
                                      <p:cBhvr>
                                        <p:cTn id="1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
                                        </p:tgtEl>
                                      </p:cBhvr>
                                    </p:animEffect>
                                  </p:childTnLst>
                                </p:cTn>
                              </p:par>
                              <p:par>
                                <p:cTn id="15" presetID="29"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ppt_x</p:attrName>
                                        </p:attrNameLst>
                                      </p:cBhvr>
                                      <p:tavLst>
                                        <p:tav tm="0">
                                          <p:val>
                                            <p:strVal val="#ppt_x-.2"/>
                                          </p:val>
                                        </p:tav>
                                        <p:tav tm="100000">
                                          <p:val>
                                            <p:strVal val="#ppt_x"/>
                                          </p:val>
                                        </p:tav>
                                      </p:tavLst>
                                    </p:anim>
                                    <p:anim calcmode="lin" valueType="num">
                                      <p:cBhvr>
                                        <p:cTn id="1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
                                        </p:tgtEl>
                                      </p:cBhvr>
                                    </p:animEffect>
                                  </p:childTnLst>
                                </p:cTn>
                              </p:par>
                              <p:par>
                                <p:cTn id="20" presetID="4"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par>
                                <p:cTn id="23" presetID="2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1000" fill="hold"/>
                                        <p:tgtEl>
                                          <p:spTgt spid="20"/>
                                        </p:tgtEl>
                                        <p:attrNameLst>
                                          <p:attrName>ppt_x</p:attrName>
                                        </p:attrNameLst>
                                      </p:cBhvr>
                                      <p:tavLst>
                                        <p:tav tm="0">
                                          <p:val>
                                            <p:strVal val="#ppt_x-.2"/>
                                          </p:val>
                                        </p:tav>
                                        <p:tav tm="100000">
                                          <p:val>
                                            <p:strVal val="#ppt_x"/>
                                          </p:val>
                                        </p:tav>
                                      </p:tavLst>
                                    </p:anim>
                                    <p:anim calcmode="lin" valueType="num">
                                      <p:cBhvr>
                                        <p:cTn id="26"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ppt_x</p:attrName>
                                        </p:attrNameLst>
                                      </p:cBhvr>
                                      <p:tavLst>
                                        <p:tav tm="0">
                                          <p:val>
                                            <p:strVal val="#ppt_x-.2"/>
                                          </p:val>
                                        </p:tav>
                                        <p:tav tm="100000">
                                          <p:val>
                                            <p:strVal val="#ppt_x"/>
                                          </p:val>
                                        </p:tav>
                                      </p:tavLst>
                                    </p:anim>
                                    <p:anim calcmode="lin" valueType="num">
                                      <p:cBhvr>
                                        <p:cTn id="33"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1"/>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1000" fill="hold"/>
                                        <p:tgtEl>
                                          <p:spTgt spid="23"/>
                                        </p:tgtEl>
                                        <p:attrNameLst>
                                          <p:attrName>ppt_x</p:attrName>
                                        </p:attrNameLst>
                                      </p:cBhvr>
                                      <p:tavLst>
                                        <p:tav tm="0">
                                          <p:val>
                                            <p:strVal val="#ppt_x-.2"/>
                                          </p:val>
                                        </p:tav>
                                        <p:tav tm="100000">
                                          <p:val>
                                            <p:strVal val="#ppt_x"/>
                                          </p:val>
                                        </p:tav>
                                      </p:tavLst>
                                    </p:anim>
                                    <p:anim calcmode="lin" valueType="num">
                                      <p:cBhvr>
                                        <p:cTn id="38"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3"/>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1000" fill="hold"/>
                                        <p:tgtEl>
                                          <p:spTgt spid="22"/>
                                        </p:tgtEl>
                                        <p:attrNameLst>
                                          <p:attrName>ppt_x</p:attrName>
                                        </p:attrNameLst>
                                      </p:cBhvr>
                                      <p:tavLst>
                                        <p:tav tm="0">
                                          <p:val>
                                            <p:strVal val="#ppt_x-.2"/>
                                          </p:val>
                                        </p:tav>
                                        <p:tav tm="100000">
                                          <p:val>
                                            <p:strVal val="#ppt_x"/>
                                          </p:val>
                                        </p:tav>
                                      </p:tavLst>
                                    </p:anim>
                                    <p:anim calcmode="lin" valueType="num">
                                      <p:cBhvr>
                                        <p:cTn id="43"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1000" fill="hold"/>
                                        <p:tgtEl>
                                          <p:spTgt spid="24"/>
                                        </p:tgtEl>
                                        <p:attrNameLst>
                                          <p:attrName>ppt_x</p:attrName>
                                        </p:attrNameLst>
                                      </p:cBhvr>
                                      <p:tavLst>
                                        <p:tav tm="0">
                                          <p:val>
                                            <p:strVal val="#ppt_x-.2"/>
                                          </p:val>
                                        </p:tav>
                                        <p:tav tm="100000">
                                          <p:val>
                                            <p:strVal val="#ppt_x"/>
                                          </p:val>
                                        </p:tav>
                                      </p:tavLst>
                                    </p:anim>
                                    <p:anim calcmode="lin" valueType="num">
                                      <p:cBhvr>
                                        <p:cTn id="5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4"/>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ppt_x</p:attrName>
                                        </p:attrNameLst>
                                      </p:cBhvr>
                                      <p:tavLst>
                                        <p:tav tm="0">
                                          <p:val>
                                            <p:strVal val="#ppt_x-.2"/>
                                          </p:val>
                                        </p:tav>
                                        <p:tav tm="100000">
                                          <p:val>
                                            <p:strVal val="#ppt_x"/>
                                          </p:val>
                                        </p:tav>
                                      </p:tavLst>
                                    </p:anim>
                                    <p:anim calcmode="lin" valueType="num">
                                      <p:cBhvr>
                                        <p:cTn id="55"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56" dur="1000"/>
                                        <p:tgtEl>
                                          <p:spTgt spid="25"/>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ox(in)">
                                      <p:cBhvr>
                                        <p:cTn id="59" dur="500"/>
                                        <p:tgtEl>
                                          <p:spTgt spid="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ppt_x</p:attrName>
                                        </p:attrNameLst>
                                      </p:cBhvr>
                                      <p:tavLst>
                                        <p:tav tm="0">
                                          <p:val>
                                            <p:strVal val="#ppt_x-.2"/>
                                          </p:val>
                                        </p:tav>
                                        <p:tav tm="100000">
                                          <p:val>
                                            <p:strVal val="#ppt_x"/>
                                          </p:val>
                                        </p:tav>
                                      </p:tavLst>
                                    </p:anim>
                                    <p:anim calcmode="lin" valueType="num">
                                      <p:cBhvr>
                                        <p:cTn id="65"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6" dur="1000"/>
                                        <p:tgtEl>
                                          <p:spTgt spid="27"/>
                                        </p:tgtEl>
                                      </p:cBhvr>
                                    </p:animEffect>
                                  </p:childTnLst>
                                </p:cTn>
                              </p:par>
                              <p:par>
                                <p:cTn id="67" presetID="29"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1000" fill="hold"/>
                                        <p:tgtEl>
                                          <p:spTgt spid="28"/>
                                        </p:tgtEl>
                                        <p:attrNameLst>
                                          <p:attrName>ppt_x</p:attrName>
                                        </p:attrNameLst>
                                      </p:cBhvr>
                                      <p:tavLst>
                                        <p:tav tm="0">
                                          <p:val>
                                            <p:strVal val="#ppt_x-.2"/>
                                          </p:val>
                                        </p:tav>
                                        <p:tav tm="100000">
                                          <p:val>
                                            <p:strVal val="#ppt_x"/>
                                          </p:val>
                                        </p:tav>
                                      </p:tavLst>
                                    </p:anim>
                                    <p:anim calcmode="lin" valueType="num">
                                      <p:cBhvr>
                                        <p:cTn id="70"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71" dur="1000"/>
                                        <p:tgtEl>
                                          <p:spTgt spid="2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12"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strips(downLeft)">
                                      <p:cBhvr>
                                        <p:cTn id="76" dur="500"/>
                                        <p:tgtEl>
                                          <p:spTgt spid="30"/>
                                        </p:tgtEl>
                                      </p:cBhvr>
                                    </p:animEffect>
                                  </p:childTnLst>
                                </p:cTn>
                              </p:par>
                              <p:par>
                                <p:cTn id="77" presetID="2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1000" fill="hold"/>
                                        <p:tgtEl>
                                          <p:spTgt spid="31"/>
                                        </p:tgtEl>
                                        <p:attrNameLst>
                                          <p:attrName>ppt_x</p:attrName>
                                        </p:attrNameLst>
                                      </p:cBhvr>
                                      <p:tavLst>
                                        <p:tav tm="0">
                                          <p:val>
                                            <p:strVal val="#ppt_x-.2"/>
                                          </p:val>
                                        </p:tav>
                                        <p:tav tm="100000">
                                          <p:val>
                                            <p:strVal val="#ppt_x"/>
                                          </p:val>
                                        </p:tav>
                                      </p:tavLst>
                                    </p:anim>
                                    <p:anim calcmode="lin" valueType="num">
                                      <p:cBhvr>
                                        <p:cTn id="80"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81" dur="1000"/>
                                        <p:tgtEl>
                                          <p:spTgt spid="31"/>
                                        </p:tgtEl>
                                      </p:cBhvr>
                                    </p:animEffect>
                                  </p:childTnLst>
                                </p:cTn>
                              </p:par>
                              <p:par>
                                <p:cTn id="82" presetID="29"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p:cTn id="84" dur="1000" fill="hold"/>
                                        <p:tgtEl>
                                          <p:spTgt spid="29"/>
                                        </p:tgtEl>
                                        <p:attrNameLst>
                                          <p:attrName>ppt_x</p:attrName>
                                        </p:attrNameLst>
                                      </p:cBhvr>
                                      <p:tavLst>
                                        <p:tav tm="0">
                                          <p:val>
                                            <p:strVal val="#ppt_x-.2"/>
                                          </p:val>
                                        </p:tav>
                                        <p:tav tm="100000">
                                          <p:val>
                                            <p:strVal val="#ppt_x"/>
                                          </p:val>
                                        </p:tav>
                                      </p:tavLst>
                                    </p:anim>
                                    <p:anim calcmode="lin" valueType="num">
                                      <p:cBhvr>
                                        <p:cTn id="85"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86" dur="1000"/>
                                        <p:tgtEl>
                                          <p:spTgt spid="29"/>
                                        </p:tgtEl>
                                      </p:cBhvr>
                                    </p:animEffect>
                                  </p:childTnLst>
                                </p:cTn>
                              </p:par>
                              <p:par>
                                <p:cTn id="87" presetID="18" presetClass="entr" presetSubtype="12"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strips(downLeft)">
                                      <p:cBhvr>
                                        <p:cTn id="89" dur="500"/>
                                        <p:tgtEl>
                                          <p:spTgt spid="37"/>
                                        </p:tgtEl>
                                      </p:cBhvr>
                                    </p:animEffect>
                                  </p:childTnLst>
                                </p:cTn>
                              </p:par>
                              <p:par>
                                <p:cTn id="90" presetID="29"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 calcmode="lin" valueType="num">
                                      <p:cBhvr>
                                        <p:cTn id="92" dur="1000" fill="hold"/>
                                        <p:tgtEl>
                                          <p:spTgt spid="38"/>
                                        </p:tgtEl>
                                        <p:attrNameLst>
                                          <p:attrName>ppt_x</p:attrName>
                                        </p:attrNameLst>
                                      </p:cBhvr>
                                      <p:tavLst>
                                        <p:tav tm="0">
                                          <p:val>
                                            <p:strVal val="#ppt_x-.2"/>
                                          </p:val>
                                        </p:tav>
                                        <p:tav tm="100000">
                                          <p:val>
                                            <p:strVal val="#ppt_x"/>
                                          </p:val>
                                        </p:tav>
                                      </p:tavLst>
                                    </p:anim>
                                    <p:anim calcmode="lin" valueType="num">
                                      <p:cBhvr>
                                        <p:cTn id="93"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4" dur="1000"/>
                                        <p:tgtEl>
                                          <p:spTgt spid="38"/>
                                        </p:tgtEl>
                                      </p:cBhvr>
                                    </p:animEffect>
                                  </p:childTnLst>
                                </p:cTn>
                              </p:par>
                            </p:childTnLst>
                          </p:cTn>
                        </p:par>
                        <p:par>
                          <p:cTn id="95" fill="hold" nodeType="afterGroup">
                            <p:stCondLst>
                              <p:cond delay="1000"/>
                            </p:stCondLst>
                            <p:childTnLst>
                              <p:par>
                                <p:cTn id="96" presetID="18" presetClass="entr" presetSubtype="9" fill="hold" nodeType="after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strips(upLeft)">
                                      <p:cBhvr>
                                        <p:cTn id="98" dur="500"/>
                                        <p:tgtEl>
                                          <p:spTgt spid="39"/>
                                        </p:tgtEl>
                                      </p:cBhvr>
                                    </p:animEffect>
                                  </p:childTnLst>
                                </p:cTn>
                              </p:par>
                            </p:childTnLst>
                          </p:cTn>
                        </p:par>
                        <p:par>
                          <p:cTn id="99" fill="hold" nodeType="afterGroup">
                            <p:stCondLst>
                              <p:cond delay="1500"/>
                            </p:stCondLst>
                            <p:childTnLst>
                              <p:par>
                                <p:cTn id="100" presetID="18" presetClass="entr" presetSubtype="9" fill="hold" nodeType="after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strips(upLeft)">
                                      <p:cBhvr>
                                        <p:cTn id="102" dur="500"/>
                                        <p:tgtEl>
                                          <p:spTgt spid="40"/>
                                        </p:tgtEl>
                                      </p:cBhvr>
                                    </p:animEffect>
                                  </p:childTnLst>
                                </p:cTn>
                              </p:par>
                              <p:par>
                                <p:cTn id="103" presetID="29"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anim calcmode="lin" valueType="num">
                                      <p:cBhvr>
                                        <p:cTn id="105" dur="1000" fill="hold"/>
                                        <p:tgtEl>
                                          <p:spTgt spid="43"/>
                                        </p:tgtEl>
                                        <p:attrNameLst>
                                          <p:attrName>ppt_x</p:attrName>
                                        </p:attrNameLst>
                                      </p:cBhvr>
                                      <p:tavLst>
                                        <p:tav tm="0">
                                          <p:val>
                                            <p:strVal val="#ppt_x-.2"/>
                                          </p:val>
                                        </p:tav>
                                        <p:tav tm="100000">
                                          <p:val>
                                            <p:strVal val="#ppt_x"/>
                                          </p:val>
                                        </p:tav>
                                      </p:tavLst>
                                    </p:anim>
                                    <p:anim calcmode="lin" valueType="num">
                                      <p:cBhvr>
                                        <p:cTn id="106" dur="10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43"/>
                                        </p:tgtEl>
                                      </p:cBhvr>
                                    </p:animEffect>
                                  </p:childTnLst>
                                </p:cTn>
                              </p:par>
                              <p:par>
                                <p:cTn id="108" presetID="29" presetClass="entr" presetSubtype="0" fill="hold" nodeType="withEffect">
                                  <p:stCondLst>
                                    <p:cond delay="0"/>
                                  </p:stCondLst>
                                  <p:childTnLst>
                                    <p:set>
                                      <p:cBhvr>
                                        <p:cTn id="109" dur="1" fill="hold">
                                          <p:stCondLst>
                                            <p:cond delay="0"/>
                                          </p:stCondLst>
                                        </p:cTn>
                                        <p:tgtEl>
                                          <p:spTgt spid="44"/>
                                        </p:tgtEl>
                                        <p:attrNameLst>
                                          <p:attrName>style.visibility</p:attrName>
                                        </p:attrNameLst>
                                      </p:cBhvr>
                                      <p:to>
                                        <p:strVal val="visible"/>
                                      </p:to>
                                    </p:set>
                                    <p:anim calcmode="lin" valueType="num">
                                      <p:cBhvr>
                                        <p:cTn id="110" dur="1000" fill="hold"/>
                                        <p:tgtEl>
                                          <p:spTgt spid="44"/>
                                        </p:tgtEl>
                                        <p:attrNameLst>
                                          <p:attrName>ppt_x</p:attrName>
                                        </p:attrNameLst>
                                      </p:cBhvr>
                                      <p:tavLst>
                                        <p:tav tm="0">
                                          <p:val>
                                            <p:strVal val="#ppt_x-.2"/>
                                          </p:val>
                                        </p:tav>
                                        <p:tav tm="100000">
                                          <p:val>
                                            <p:strVal val="#ppt_x"/>
                                          </p:val>
                                        </p:tav>
                                      </p:tavLst>
                                    </p:anim>
                                    <p:anim calcmode="lin" valueType="num">
                                      <p:cBhvr>
                                        <p:cTn id="111"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112" dur="1000"/>
                                        <p:tgtEl>
                                          <p:spTgt spid="4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9" presetClass="entr" presetSubtype="0" fill="hold" grpId="0" nodeType="clickEffect">
                                  <p:stCondLst>
                                    <p:cond delay="0"/>
                                  </p:stCondLst>
                                  <p:childTnLst>
                                    <p:set>
                                      <p:cBhvr>
                                        <p:cTn id="116" dur="1" fill="hold">
                                          <p:stCondLst>
                                            <p:cond delay="0"/>
                                          </p:stCondLst>
                                        </p:cTn>
                                        <p:tgtEl>
                                          <p:spTgt spid="56"/>
                                        </p:tgtEl>
                                        <p:attrNameLst>
                                          <p:attrName>style.visibility</p:attrName>
                                        </p:attrNameLst>
                                      </p:cBhvr>
                                      <p:to>
                                        <p:strVal val="visible"/>
                                      </p:to>
                                    </p:set>
                                    <p:anim calcmode="lin" valueType="num">
                                      <p:cBhvr>
                                        <p:cTn id="117" dur="1000" fill="hold"/>
                                        <p:tgtEl>
                                          <p:spTgt spid="56"/>
                                        </p:tgtEl>
                                        <p:attrNameLst>
                                          <p:attrName>ppt_x</p:attrName>
                                        </p:attrNameLst>
                                      </p:cBhvr>
                                      <p:tavLst>
                                        <p:tav tm="0">
                                          <p:val>
                                            <p:strVal val="#ppt_x-.2"/>
                                          </p:val>
                                        </p:tav>
                                        <p:tav tm="100000">
                                          <p:val>
                                            <p:strVal val="#ppt_x"/>
                                          </p:val>
                                        </p:tav>
                                      </p:tavLst>
                                    </p:anim>
                                    <p:anim calcmode="lin" valueType="num">
                                      <p:cBhvr>
                                        <p:cTn id="118" dur="1000" fill="hold"/>
                                        <p:tgtEl>
                                          <p:spTgt spid="56"/>
                                        </p:tgtEl>
                                        <p:attrNameLst>
                                          <p:attrName>ppt_y</p:attrName>
                                        </p:attrNameLst>
                                      </p:cBhvr>
                                      <p:tavLst>
                                        <p:tav tm="0">
                                          <p:val>
                                            <p:strVal val="#ppt_y"/>
                                          </p:val>
                                        </p:tav>
                                        <p:tav tm="100000">
                                          <p:val>
                                            <p:strVal val="#ppt_y"/>
                                          </p:val>
                                        </p:tav>
                                      </p:tavLst>
                                    </p:anim>
                                    <p:animEffect transition="in" filter="wipe(right)" prLst="gradientSize: 0.1">
                                      <p:cBhvr>
                                        <p:cTn id="119" dur="1000"/>
                                        <p:tgtEl>
                                          <p:spTgt spid="56"/>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8" presetClass="entr" presetSubtype="12" fill="hold" nodeType="clickEffect">
                                  <p:stCondLst>
                                    <p:cond delay="0"/>
                                  </p:stCondLst>
                                  <p:childTnLst>
                                    <p:set>
                                      <p:cBhvr>
                                        <p:cTn id="123" dur="1" fill="hold">
                                          <p:stCondLst>
                                            <p:cond delay="0"/>
                                          </p:stCondLst>
                                        </p:cTn>
                                        <p:tgtEl>
                                          <p:spTgt spid="58"/>
                                        </p:tgtEl>
                                        <p:attrNameLst>
                                          <p:attrName>style.visibility</p:attrName>
                                        </p:attrNameLst>
                                      </p:cBhvr>
                                      <p:to>
                                        <p:strVal val="visible"/>
                                      </p:to>
                                    </p:set>
                                    <p:animEffect transition="in" filter="strips(downLeft)">
                                      <p:cBhvr>
                                        <p:cTn id="124" dur="500"/>
                                        <p:tgtEl>
                                          <p:spTgt spid="58"/>
                                        </p:tgtEl>
                                      </p:cBhvr>
                                    </p:animEffect>
                                  </p:childTnLst>
                                </p:cTn>
                              </p:par>
                              <p:par>
                                <p:cTn id="125" presetID="29" presetClass="entr" presetSubtype="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p:cTn id="127" dur="1000" fill="hold"/>
                                        <p:tgtEl>
                                          <p:spTgt spid="60"/>
                                        </p:tgtEl>
                                        <p:attrNameLst>
                                          <p:attrName>ppt_x</p:attrName>
                                        </p:attrNameLst>
                                      </p:cBhvr>
                                      <p:tavLst>
                                        <p:tav tm="0">
                                          <p:val>
                                            <p:strVal val="#ppt_x-.2"/>
                                          </p:val>
                                        </p:tav>
                                        <p:tav tm="100000">
                                          <p:val>
                                            <p:strVal val="#ppt_x"/>
                                          </p:val>
                                        </p:tav>
                                      </p:tavLst>
                                    </p:anim>
                                    <p:anim calcmode="lin" valueType="num">
                                      <p:cBhvr>
                                        <p:cTn id="128"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129" dur="1000"/>
                                        <p:tgtEl>
                                          <p:spTgt spid="60"/>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7" presetClass="emph" presetSubtype="2" fill="hold" nodeType="clickEffect">
                                  <p:stCondLst>
                                    <p:cond delay="0"/>
                                  </p:stCondLst>
                                  <p:childTnLst>
                                    <p:animClr clrSpc="rgb" dir="cw">
                                      <p:cBhvr>
                                        <p:cTn id="133" dur="2000" fill="hold"/>
                                        <p:tgtEl>
                                          <p:spTgt spid="39"/>
                                        </p:tgtEl>
                                        <p:attrNameLst>
                                          <p:attrName>stroke.color</p:attrName>
                                        </p:attrNameLst>
                                      </p:cBhvr>
                                      <p:to>
                                        <a:srgbClr val="FF3300"/>
                                      </p:to>
                                    </p:animClr>
                                    <p:set>
                                      <p:cBhvr>
                                        <p:cTn id="134" dur="2000" fill="hold"/>
                                        <p:tgtEl>
                                          <p:spTgt spid="39"/>
                                        </p:tgtEl>
                                        <p:attrNameLst>
                                          <p:attrName>stroke.on</p:attrName>
                                        </p:attrNameLst>
                                      </p:cBhvr>
                                      <p:to>
                                        <p:strVal val="true"/>
                                      </p:to>
                                    </p:set>
                                  </p:childTnLst>
                                </p:cTn>
                              </p:par>
                            </p:childTnLst>
                          </p:cTn>
                        </p:par>
                        <p:par>
                          <p:cTn id="135" fill="hold" nodeType="afterGroup">
                            <p:stCondLst>
                              <p:cond delay="2000"/>
                            </p:stCondLst>
                            <p:childTnLst>
                              <p:par>
                                <p:cTn id="136" presetID="7" presetClass="emph" presetSubtype="2" fill="hold" nodeType="afterEffect">
                                  <p:stCondLst>
                                    <p:cond delay="0"/>
                                  </p:stCondLst>
                                  <p:childTnLst>
                                    <p:animClr clrSpc="rgb" dir="cw">
                                      <p:cBhvr>
                                        <p:cTn id="137" dur="2000" fill="hold"/>
                                        <p:tgtEl>
                                          <p:spTgt spid="40"/>
                                        </p:tgtEl>
                                        <p:attrNameLst>
                                          <p:attrName>stroke.color</p:attrName>
                                        </p:attrNameLst>
                                      </p:cBhvr>
                                      <p:to>
                                        <a:srgbClr val="FF3300"/>
                                      </p:to>
                                    </p:animClr>
                                    <p:set>
                                      <p:cBhvr>
                                        <p:cTn id="138" dur="2000" fill="hold"/>
                                        <p:tgtEl>
                                          <p:spTgt spid="40"/>
                                        </p:tgtEl>
                                        <p:attrNameLst>
                                          <p:attrName>stroke.on</p:attrName>
                                        </p:attrNameLst>
                                      </p:cBhvr>
                                      <p:to>
                                        <p:strVal val="true"/>
                                      </p:to>
                                    </p:set>
                                  </p:childTnLst>
                                </p:cTn>
                              </p:par>
                              <p:par>
                                <p:cTn id="139" presetID="18" presetClass="entr" presetSubtype="12" fill="hold" grpId="1"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strips(downLeft)">
                                      <p:cBhvr>
                                        <p:cTn id="141" dur="500"/>
                                        <p:tgtEl>
                                          <p:spTgt spid="43"/>
                                        </p:tgtEl>
                                      </p:cBhvr>
                                    </p:animEffect>
                                  </p:childTnLst>
                                </p:cTn>
                              </p:par>
                            </p:childTnLst>
                          </p:cTn>
                        </p:par>
                        <p:par>
                          <p:cTn id="142" fill="hold" nodeType="afterGroup">
                            <p:stCondLst>
                              <p:cond delay="4000"/>
                            </p:stCondLst>
                            <p:childTnLst>
                              <p:par>
                                <p:cTn id="143" presetID="18" presetClass="entr" presetSubtype="12" fill="hold"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strips(downLeft)">
                                      <p:cBhvr>
                                        <p:cTn id="14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20" grpId="0"/>
      <p:bldP spid="22" grpId="0" animBg="1"/>
      <p:bldP spid="23" grpId="0"/>
      <p:bldP spid="25" grpId="0"/>
      <p:bldP spid="26" grpId="0" animBg="1"/>
      <p:bldP spid="27" grpId="0" animBg="1"/>
      <p:bldP spid="28" grpId="0"/>
      <p:bldP spid="29" grpId="0" animBg="1"/>
      <p:bldP spid="31" grpId="0"/>
      <p:bldP spid="38" grpId="0"/>
      <p:bldP spid="43" grpId="0"/>
      <p:bldP spid="43" grpId="1"/>
      <p:bldP spid="56" grpId="0"/>
      <p:bldP spid="6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a:xfrm>
            <a:off x="1504950" y="0"/>
            <a:ext cx="7639050" cy="11080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 Dispatching</a:t>
            </a:r>
          </a:p>
        </p:txBody>
      </p:sp>
      <p:sp>
        <p:nvSpPr>
          <p:cNvPr id="93187" name="Rectangle 3"/>
          <p:cNvSpPr>
            <a:spLocks noGrp="1"/>
          </p:cNvSpPr>
          <p:nvPr>
            <p:ph type="body" idx="4294967295"/>
          </p:nvPr>
        </p:nvSpPr>
        <p:spPr>
          <a:xfrm>
            <a:off x="280988" y="1049338"/>
            <a:ext cx="8863012" cy="5522912"/>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Is a </a:t>
            </a:r>
            <a:r>
              <a:rPr lang="en-US" altLang="en-US" sz="2800" b="1">
                <a:latin typeface="Times New Roman" panose="02020603050405020304" pitchFamily="18" charset="0"/>
                <a:cs typeface="Times New Roman" panose="02020603050405020304" pitchFamily="18" charset="0"/>
              </a:rPr>
              <a:t>mechanism</a:t>
            </a:r>
            <a:r>
              <a:rPr lang="en-US" altLang="en-US" sz="2800">
                <a:latin typeface="Times New Roman" panose="02020603050405020304" pitchFamily="18" charset="0"/>
                <a:cs typeface="Times New Roman" panose="02020603050405020304" pitchFamily="18" charset="0"/>
              </a:rPr>
              <a:t> for </a:t>
            </a:r>
            <a:r>
              <a:rPr lang="en-US" altLang="en-US" sz="2800" b="1">
                <a:latin typeface="Times New Roman" panose="02020603050405020304" pitchFamily="18" charset="0"/>
                <a:cs typeface="Times New Roman" panose="02020603050405020304" pitchFamily="18" charset="0"/>
              </a:rPr>
              <a:t>controlling</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flow of control within</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web resources</a:t>
            </a:r>
            <a:r>
              <a:rPr lang="en-US" altLang="en-US" sz="2800">
                <a:latin typeface="Times New Roman" panose="02020603050405020304" pitchFamily="18" charset="0"/>
                <a:cs typeface="Times New Roman" panose="02020603050405020304" pitchFamily="18" charset="0"/>
              </a:rPr>
              <a:t> in the web application</a:t>
            </a:r>
          </a:p>
          <a:p>
            <a:pPr algn="just">
              <a:lnSpc>
                <a:spcPct val="90000"/>
              </a:lnSpc>
            </a:pPr>
            <a:r>
              <a:rPr lang="en-US" altLang="en-US" sz="2800">
                <a:latin typeface="Times New Roman" panose="02020603050405020304" pitchFamily="18" charset="0"/>
                <a:cs typeface="Times New Roman" panose="02020603050405020304" pitchFamily="18" charset="0"/>
              </a:rPr>
              <a:t>The ServletRequest  and ServletContext support the </a:t>
            </a:r>
            <a:r>
              <a:rPr lang="en-US" altLang="en-US" sz="2800" b="1">
                <a:solidFill>
                  <a:srgbClr val="FF3300"/>
                </a:solidFill>
                <a:latin typeface="Times New Roman" panose="02020603050405020304" pitchFamily="18" charset="0"/>
                <a:cs typeface="Times New Roman" panose="02020603050405020304" pitchFamily="18" charset="0"/>
              </a:rPr>
              <a:t>getRequestDispacher(String path) method</a:t>
            </a:r>
            <a:endParaRPr lang="en-US" altLang="en-US" sz="2800" b="1">
              <a:latin typeface="Times New Roman" panose="02020603050405020304" pitchFamily="18" charset="0"/>
              <a:cs typeface="Times New Roman" panose="02020603050405020304" pitchFamily="18" charset="0"/>
            </a:endParaRPr>
          </a:p>
          <a:p>
            <a:pPr lvl="1" algn="just">
              <a:lnSpc>
                <a:spcPct val="90000"/>
              </a:lnSpc>
            </a:pPr>
            <a:r>
              <a:rPr lang="en-US" altLang="en-US" sz="2400" b="1">
                <a:latin typeface="Times New Roman" panose="02020603050405020304" pitchFamily="18" charset="0"/>
                <a:cs typeface="Times New Roman" panose="02020603050405020304" pitchFamily="18" charset="0"/>
              </a:rPr>
              <a:t>Returns</a:t>
            </a:r>
            <a:r>
              <a:rPr lang="en-US" altLang="en-US" sz="2400">
                <a:latin typeface="Times New Roman" panose="02020603050405020304" pitchFamily="18" charset="0"/>
                <a:cs typeface="Times New Roman" panose="02020603050405020304" pitchFamily="18" charset="0"/>
              </a:rPr>
              <a:t> RequestDispacher instance</a:t>
            </a:r>
          </a:p>
          <a:p>
            <a:pPr lvl="1" algn="just">
              <a:lnSpc>
                <a:spcPct val="90000"/>
              </a:lnSpc>
            </a:pPr>
            <a:r>
              <a:rPr lang="en-US" altLang="en-US" sz="2400">
                <a:latin typeface="Times New Roman" panose="02020603050405020304" pitchFamily="18" charset="0"/>
                <a:cs typeface="Times New Roman" panose="02020603050405020304" pitchFamily="18" charset="0"/>
              </a:rPr>
              <a:t>The path parameter can be a full path beginning at the context root (“/”) </a:t>
            </a:r>
            <a:r>
              <a:rPr lang="en-US" altLang="en-US" sz="2400" b="1">
                <a:latin typeface="Times New Roman" panose="02020603050405020304" pitchFamily="18" charset="0"/>
                <a:cs typeface="Times New Roman" panose="02020603050405020304" pitchFamily="18" charset="0"/>
              </a:rPr>
              <a:t>– requirement with ServletContext</a:t>
            </a:r>
          </a:p>
          <a:p>
            <a:pPr lvl="1" algn="just">
              <a:lnSpc>
                <a:spcPct val="90000"/>
              </a:lnSpc>
            </a:pPr>
            <a:r>
              <a:rPr lang="en-US" altLang="en-US" sz="2400">
                <a:latin typeface="Times New Roman" panose="02020603050405020304" pitchFamily="18" charset="0"/>
                <a:cs typeface="Times New Roman" panose="02020603050405020304" pitchFamily="18" charset="0"/>
              </a:rPr>
              <a:t>The ServletContext offers the </a:t>
            </a:r>
            <a:r>
              <a:rPr lang="en-US" altLang="en-US" sz="2400" b="1">
                <a:solidFill>
                  <a:srgbClr val="FF3300"/>
                </a:solidFill>
                <a:latin typeface="Times New Roman" panose="02020603050405020304" pitchFamily="18" charset="0"/>
                <a:cs typeface="Times New Roman" panose="02020603050405020304" pitchFamily="18" charset="0"/>
              </a:rPr>
              <a:t>getNameDispatcher(String name)</a:t>
            </a:r>
            <a:r>
              <a:rPr lang="en-US" altLang="en-US" sz="2400">
                <a:latin typeface="Times New Roman" panose="02020603050405020304" pitchFamily="18" charset="0"/>
                <a:cs typeface="Times New Roman" panose="02020603050405020304" pitchFamily="18" charset="0"/>
              </a:rPr>
              <a:t> method that requires providing the resource’s name to want to execute (e.g. the name must match one of the &lt;servlet-name&gt;)</a:t>
            </a:r>
          </a:p>
          <a:p>
            <a:pPr eaLnBrk="1" hangingPunct="1">
              <a:lnSpc>
                <a:spcPct val="90000"/>
              </a:lnSpc>
            </a:pPr>
            <a:r>
              <a:rPr lang="en-US" altLang="en-US" sz="2800">
                <a:latin typeface="Times New Roman" panose="02020603050405020304" pitchFamily="18" charset="0"/>
                <a:cs typeface="Times New Roman" panose="02020603050405020304" pitchFamily="18" charset="0"/>
              </a:rPr>
              <a:t>A </a:t>
            </a:r>
            <a:r>
              <a:rPr lang="en-US" altLang="en-US" sz="2800" b="1">
                <a:latin typeface="Times New Roman" panose="02020603050405020304" pitchFamily="18" charset="0"/>
                <a:cs typeface="Times New Roman" panose="02020603050405020304" pitchFamily="18" charset="0"/>
              </a:rPr>
              <a:t>RequestDispacher object</a:t>
            </a:r>
          </a:p>
          <a:p>
            <a:pPr lvl="1" eaLnBrk="1" hangingPunct="1">
              <a:lnSpc>
                <a:spcPct val="90000"/>
              </a:lnSpc>
            </a:pP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created</a:t>
            </a:r>
            <a:r>
              <a:rPr lang="en-US" altLang="en-US" sz="2400">
                <a:latin typeface="Times New Roman" panose="02020603050405020304" pitchFamily="18" charset="0"/>
                <a:cs typeface="Times New Roman" panose="02020603050405020304" pitchFamily="18" charset="0"/>
              </a:rPr>
              <a:t> by the </a:t>
            </a:r>
            <a:r>
              <a:rPr lang="en-US" altLang="en-US" sz="2400" b="1">
                <a:latin typeface="Times New Roman" panose="02020603050405020304" pitchFamily="18" charset="0"/>
                <a:cs typeface="Times New Roman" panose="02020603050405020304" pitchFamily="18" charset="0"/>
              </a:rPr>
              <a:t>servlet container</a:t>
            </a:r>
            <a:r>
              <a:rPr lang="en-US" altLang="en-US" sz="2400">
                <a:latin typeface="Times New Roman" panose="02020603050405020304" pitchFamily="18" charset="0"/>
                <a:cs typeface="Times New Roman" panose="02020603050405020304" pitchFamily="18" charset="0"/>
              </a:rPr>
              <a:t> </a:t>
            </a:r>
          </a:p>
          <a:p>
            <a:pPr lvl="1" eaLnBrk="1" hangingPunct="1">
              <a:lnSpc>
                <a:spcPct val="90000"/>
              </a:lnSpc>
            </a:pPr>
            <a:r>
              <a:rPr lang="en-US" altLang="en-US" sz="2400" b="1">
                <a:latin typeface="Times New Roman" panose="02020603050405020304" pitchFamily="18" charset="0"/>
                <a:cs typeface="Times New Roman" panose="02020603050405020304" pitchFamily="18" charset="0"/>
              </a:rPr>
              <a:t>Redirect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client request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particular Web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Objectives</a:t>
            </a:r>
          </a:p>
        </p:txBody>
      </p:sp>
      <p:sp>
        <p:nvSpPr>
          <p:cNvPr id="7171" name="Rectangle 3"/>
          <p:cNvSpPr>
            <a:spLocks noGrp="1"/>
          </p:cNvSpPr>
          <p:nvPr>
            <p:ph type="body" idx="1"/>
          </p:nvPr>
        </p:nvSpPr>
        <p:spPr>
          <a:xfrm>
            <a:off x="185738" y="671513"/>
            <a:ext cx="8958262" cy="6015037"/>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deploy the Web Application to Web Server without using </a:t>
            </a:r>
            <a:r>
              <a:rPr lang="en-US" altLang="en-US" b="1" err="1">
                <a:latin typeface="Times New Roman" panose="02020603050405020304" pitchFamily="18" charset="0"/>
                <a:cs typeface="Times New Roman" panose="02020603050405020304" pitchFamily="18" charset="0"/>
              </a:rPr>
              <a:t>Netbeans</a:t>
            </a:r>
            <a:r>
              <a:rPr lang="en-US" altLang="en-US" b="1">
                <a:latin typeface="Times New Roman" panose="02020603050405020304" pitchFamily="18" charset="0"/>
                <a:cs typeface="Times New Roman" panose="02020603050405020304" pitchFamily="18" charset="0"/>
              </a:rPr>
              <a:t>/ Eclipse tools?</a:t>
            </a:r>
          </a:p>
          <a:p>
            <a:pPr lvl="1" algn="just"/>
            <a:r>
              <a:rPr lang="en-US" altLang="en-US">
                <a:latin typeface="Times New Roman" panose="02020603050405020304" pitchFamily="18" charset="0"/>
                <a:cs typeface="Times New Roman" panose="02020603050405020304" pitchFamily="18" charset="0"/>
              </a:rPr>
              <a:t>Web applications Structure</a:t>
            </a:r>
          </a:p>
          <a:p>
            <a:pPr lvl="1" algn="just"/>
            <a:r>
              <a:rPr lang="en-US" altLang="en-US">
                <a:latin typeface="Times New Roman" panose="02020603050405020304" pitchFamily="18" charset="0"/>
                <a:cs typeface="Times New Roman" panose="02020603050405020304" pitchFamily="18" charset="0"/>
              </a:rPr>
              <a:t>Request Parameters vs. Context Parameters vs. </a:t>
            </a:r>
            <a:r>
              <a:rPr lang="en-US" altLang="en-US" err="1">
                <a:latin typeface="Times New Roman" panose="02020603050405020304" pitchFamily="18" charset="0"/>
                <a:cs typeface="Times New Roman" panose="02020603050405020304" pitchFamily="18" charset="0"/>
              </a:rPr>
              <a:t>Config</a:t>
            </a:r>
            <a:r>
              <a:rPr lang="en-US" altLang="en-US">
                <a:latin typeface="Times New Roman" panose="02020603050405020304" pitchFamily="18" charset="0"/>
                <a:cs typeface="Times New Roman" panose="02020603050405020304" pitchFamily="18" charset="0"/>
              </a:rPr>
              <a:t>/Servlet Parameters</a:t>
            </a:r>
          </a:p>
          <a:p>
            <a:pPr lvl="1" algn="just"/>
            <a:r>
              <a:rPr lang="en-US" altLang="en-US">
                <a:latin typeface="Times New Roman" panose="02020603050405020304" pitchFamily="18" charset="0"/>
                <a:cs typeface="Times New Roman" panose="02020603050405020304" pitchFamily="18" charset="0"/>
              </a:rPr>
              <a:t>Application Segments vs. Scope</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transfer from resources to others with/without data/objects?</a:t>
            </a:r>
          </a:p>
          <a:p>
            <a:pPr lvl="1" algn="just"/>
            <a:r>
              <a:rPr lang="en-US" altLang="en-US">
                <a:latin typeface="Times New Roman" panose="02020603050405020304" pitchFamily="18" charset="0"/>
                <a:cs typeface="Times New Roman" panose="02020603050405020304" pitchFamily="18" charset="0"/>
              </a:rPr>
              <a:t>Attributes vs. Parameters vs. Variables</a:t>
            </a:r>
          </a:p>
          <a:p>
            <a:pPr lvl="1" algn="just"/>
            <a:r>
              <a:rPr lang="en-US" altLang="en-US">
                <a:latin typeface="Times New Roman" panose="02020603050405020304" pitchFamily="18" charset="0"/>
                <a:cs typeface="Times New Roman" panose="02020603050405020304" pitchFamily="18" charset="0"/>
              </a:rPr>
              <a:t>Redirect vs. </a:t>
            </a:r>
            <a:r>
              <a:rPr lang="en-US" altLang="en-US" err="1">
                <a:latin typeface="Times New Roman" panose="02020603050405020304" pitchFamily="18" charset="0"/>
                <a:cs typeface="Times New Roman" panose="02020603050405020304" pitchFamily="18" charset="0"/>
              </a:rPr>
              <a:t>RequestDispatcher</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a:xfrm>
            <a:off x="914400" y="0"/>
            <a:ext cx="8229600" cy="110807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Using</a:t>
            </a: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a:t>
            </a:r>
          </a:p>
        </p:txBody>
      </p:sp>
      <p:graphicFrame>
        <p:nvGraphicFramePr>
          <p:cNvPr id="39957" name="Group 21"/>
          <p:cNvGraphicFramePr>
            <a:graphicFrameLocks noGrp="1"/>
          </p:cNvGraphicFramePr>
          <p:nvPr/>
        </p:nvGraphicFramePr>
        <p:xfrm>
          <a:off x="206375" y="1241425"/>
          <a:ext cx="8726488" cy="3535614"/>
        </p:xfrm>
        <a:graphic>
          <a:graphicData uri="http://schemas.openxmlformats.org/drawingml/2006/table">
            <a:tbl>
              <a:tblPr/>
              <a:tblGrid>
                <a:gridCol w="1282700">
                  <a:extLst>
                    <a:ext uri="{9D8B030D-6E8A-4147-A177-3AD203B41FA5}">
                      <a16:colId xmlns:a16="http://schemas.microsoft.com/office/drawing/2014/main" val="20000"/>
                    </a:ext>
                  </a:extLst>
                </a:gridCol>
                <a:gridCol w="7443788">
                  <a:extLst>
                    <a:ext uri="{9D8B030D-6E8A-4147-A177-3AD203B41FA5}">
                      <a16:colId xmlns:a16="http://schemas.microsoft.com/office/drawing/2014/main" val="20001"/>
                    </a:ext>
                  </a:extLst>
                </a:gridCol>
              </a:tblGrid>
              <a:tr h="304761">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Methods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1530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forward</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Redirect</a:t>
                      </a:r>
                      <a:r>
                        <a:rPr kumimoji="0" lang="en-US" sz="2000" b="0" i="0" u="none" strike="noStrike" cap="none" normalizeH="0" baseline="0">
                          <a:ln>
                            <a:noFill/>
                          </a:ln>
                          <a:solidFill>
                            <a:schemeClr val="tx1"/>
                          </a:solidFill>
                          <a:effectLst/>
                          <a:latin typeface="Times New Roman" pitchFamily="18" charset="0"/>
                          <a:cs typeface="Times New Roman" pitchFamily="18" charset="0"/>
                        </a:rPr>
                        <a:t>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output</a:t>
                      </a:r>
                      <a:r>
                        <a:rPr kumimoji="0" lang="en-US" sz="2000" b="0" i="0" u="none" strike="noStrike" cap="none" normalizeH="0" baseline="0">
                          <a:ln>
                            <a:noFill/>
                          </a:ln>
                          <a:solidFill>
                            <a:schemeClr val="tx1"/>
                          </a:solidFill>
                          <a:effectLst/>
                          <a:latin typeface="Times New Roman" pitchFamily="18" charset="0"/>
                          <a:cs typeface="Times New Roman" pitchFamily="18" charset="0"/>
                        </a:rPr>
                        <a:t> to another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Forward</a:t>
                      </a:r>
                      <a:r>
                        <a:rPr kumimoji="0" lang="en-US" sz="2000" b="0" i="0" u="none" strike="noStrike" cap="none" normalizeH="0" baseline="0">
                          <a:ln>
                            <a:noFill/>
                          </a:ln>
                          <a:solidFill>
                            <a:schemeClr val="tx1"/>
                          </a:solidFill>
                          <a:effectLst/>
                          <a:latin typeface="Times New Roman" pitchFamily="18" charset="0"/>
                          <a:cs typeface="Times New Roman" pitchFamily="18" charset="0"/>
                        </a:rPr>
                        <a:t>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request</a:t>
                      </a:r>
                      <a:r>
                        <a:rPr kumimoji="0" lang="en-US" sz="2000" b="0" i="0" u="none" strike="noStrike" cap="none" normalizeH="0" baseline="0">
                          <a:ln>
                            <a:noFill/>
                          </a:ln>
                          <a:solidFill>
                            <a:schemeClr val="tx1"/>
                          </a:solidFill>
                          <a:effectLst/>
                          <a:latin typeface="Times New Roman" pitchFamily="18" charset="0"/>
                          <a:cs typeface="Times New Roman" pitchFamily="18" charset="0"/>
                        </a:rPr>
                        <a:t> to another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2000" b="0" i="0" u="none" strike="noStrike" cap="none" normalizeH="0" baseline="0">
                          <a:ln>
                            <a:noFill/>
                          </a:ln>
                          <a:solidFill>
                            <a:schemeClr val="tx1"/>
                          </a:solidFill>
                          <a:effectLst/>
                          <a:latin typeface="Times New Roman" pitchFamily="18" charset="0"/>
                          <a:cs typeface="Times New Roman" pitchFamily="18" charset="0"/>
                        </a:rPr>
                        <a:t> to process the client request.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Ex</a:t>
                      </a: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err="1">
                          <a:ln>
                            <a:noFill/>
                          </a:ln>
                          <a:solidFill>
                            <a:schemeClr val="tx1"/>
                          </a:solidFill>
                          <a:effectLst/>
                          <a:latin typeface="Times New Roman" pitchFamily="18" charset="0"/>
                          <a:cs typeface="Times New Roman" pitchFamily="18" charset="0"/>
                        </a:rPr>
                        <a:t>RequestDispatcher</a:t>
                      </a:r>
                      <a:r>
                        <a:rPr kumimoji="0" lang="en-US" sz="2000" b="0" i="0" u="none" strike="noStrike" cap="none" normalizeH="0" baseline="0">
                          <a:ln>
                            <a:noFill/>
                          </a:ln>
                          <a:solidFill>
                            <a:schemeClr val="tx1"/>
                          </a:solidFill>
                          <a:effectLst/>
                          <a:latin typeface="Times New Roman" pitchFamily="18" charset="0"/>
                          <a:cs typeface="Times New Roman" pitchFamily="18" charset="0"/>
                        </a:rPr>
                        <a:t> rd =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request.getRequestDipatcher</a:t>
                      </a:r>
                      <a:r>
                        <a:rPr kumimoji="0" lang="en-US" sz="2000" b="0" i="0" u="none" strike="noStrike" cap="none" normalizeH="0" baseline="0">
                          <a:ln>
                            <a:noFill/>
                          </a:ln>
                          <a:solidFill>
                            <a:schemeClr val="tx1"/>
                          </a:solidFill>
                          <a:effectLst/>
                          <a:latin typeface="Times New Roman" pitchFamily="18" charset="0"/>
                          <a:cs typeface="Times New Roman" pitchFamily="18" charset="0"/>
                        </a:rPr>
                        <a:t>(“home.jsp”);</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err="1">
                          <a:ln>
                            <a:noFill/>
                          </a:ln>
                          <a:solidFill>
                            <a:schemeClr val="tx1"/>
                          </a:solidFill>
                          <a:effectLst/>
                          <a:latin typeface="Times New Roman" pitchFamily="18" charset="0"/>
                          <a:cs typeface="Times New Roman" pitchFamily="18" charset="0"/>
                        </a:rPr>
                        <a:t>rd.forward</a:t>
                      </a:r>
                      <a:r>
                        <a:rPr kumimoji="0" lang="en-US" sz="2000" b="0" i="0" u="none" strike="noStrike" cap="none" normalizeH="0" baseline="0">
                          <a:ln>
                            <a:noFill/>
                          </a:ln>
                          <a:solidFill>
                            <a:schemeClr val="tx1"/>
                          </a:solidFill>
                          <a:effectLst/>
                          <a:latin typeface="Times New Roman" pitchFamily="18" charset="0"/>
                          <a:cs typeface="Times New Roman" pitchFamily="18" charset="0"/>
                        </a:rPr>
                        <a:t>(request, response);</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530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include</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Include</a:t>
                      </a:r>
                      <a:r>
                        <a:rPr kumimoji="0" lang="en-US" sz="2000" b="0" i="0" u="none" strike="noStrike" cap="none" normalizeH="0" baseline="0">
                          <a:ln>
                            <a:noFill/>
                          </a:ln>
                          <a:solidFill>
                            <a:schemeClr val="tx1"/>
                          </a:solidFill>
                          <a:effectLst/>
                          <a:latin typeface="Times New Roman" pitchFamily="18" charset="0"/>
                          <a:cs typeface="Times New Roman" pitchFamily="18" charset="0"/>
                        </a:rPr>
                        <a:t>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content</a:t>
                      </a:r>
                      <a:r>
                        <a:rPr kumimoji="0" lang="en-US" sz="2000" b="0" i="0" u="none" strike="noStrike" cap="none" normalizeH="0" baseline="0">
                          <a:ln>
                            <a:noFill/>
                          </a:ln>
                          <a:solidFill>
                            <a:schemeClr val="tx1"/>
                          </a:solidFill>
                          <a:effectLst/>
                          <a:latin typeface="Times New Roman" pitchFamily="18" charset="0"/>
                          <a:cs typeface="Times New Roman" pitchFamily="18" charset="0"/>
                        </a:rPr>
                        <a:t> of another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2000" b="0" i="0" u="none" strike="noStrike" cap="none" normalizeH="0" baseline="0">
                          <a:ln>
                            <a:noFill/>
                          </a:ln>
                          <a:solidFill>
                            <a:schemeClr val="tx1"/>
                          </a:solidFill>
                          <a:effectLst/>
                          <a:latin typeface="Times New Roman" pitchFamily="18" charset="0"/>
                          <a:cs typeface="Times New Roman" pitchFamily="18" charset="0"/>
                        </a:rPr>
                        <a:t> into the current output stream</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Include the </a:t>
                      </a:r>
                      <a:r>
                        <a:rPr kumimoji="0" lang="en-US" sz="2000" b="1" i="0" u="none" strike="noStrike" cap="none" normalizeH="0" baseline="0">
                          <a:ln>
                            <a:noFill/>
                          </a:ln>
                          <a:solidFill>
                            <a:schemeClr val="tx1"/>
                          </a:solidFill>
                          <a:effectLst/>
                          <a:latin typeface="Times New Roman" pitchFamily="18" charset="0"/>
                          <a:cs typeface="Times New Roman" pitchFamily="18" charset="0"/>
                        </a:rPr>
                        <a:t>output</a:t>
                      </a:r>
                      <a:r>
                        <a:rPr kumimoji="0" lang="en-US" sz="2000" b="0" i="0" u="none" strike="noStrike" cap="none" normalizeH="0" baseline="0">
                          <a:ln>
                            <a:noFill/>
                          </a:ln>
                          <a:solidFill>
                            <a:schemeClr val="tx1"/>
                          </a:solidFill>
                          <a:effectLst/>
                          <a:latin typeface="Times New Roman" pitchFamily="18" charset="0"/>
                          <a:cs typeface="Times New Roman" pitchFamily="18" charset="0"/>
                        </a:rPr>
                        <a:t> of another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2000" b="0" i="0" u="none" strike="noStrike" cap="none" normalizeH="0" baseline="0">
                          <a:ln>
                            <a:noFill/>
                          </a:ln>
                          <a:solidFill>
                            <a:schemeClr val="tx1"/>
                          </a:solidFill>
                          <a:effectLst/>
                          <a:latin typeface="Times New Roman" pitchFamily="18" charset="0"/>
                          <a:cs typeface="Times New Roman" pitchFamily="18" charset="0"/>
                        </a:rPr>
                        <a:t> to process the client request</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1" i="0" u="none" strike="noStrike" cap="none" normalizeH="0" baseline="0">
                          <a:ln>
                            <a:noFill/>
                          </a:ln>
                          <a:solidFill>
                            <a:schemeClr val="tx1"/>
                          </a:solidFill>
                          <a:effectLst/>
                          <a:latin typeface="Times New Roman" pitchFamily="18" charset="0"/>
                          <a:cs typeface="Times New Roman" pitchFamily="18" charset="0"/>
                        </a:rPr>
                        <a:t>Ex</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err="1">
                          <a:ln>
                            <a:noFill/>
                          </a:ln>
                          <a:solidFill>
                            <a:schemeClr val="tx1"/>
                          </a:solidFill>
                          <a:effectLst/>
                          <a:latin typeface="Times New Roman" pitchFamily="18" charset="0"/>
                          <a:cs typeface="Times New Roman" pitchFamily="18" charset="0"/>
                        </a:rPr>
                        <a:t>RequestDispatcher</a:t>
                      </a:r>
                      <a:r>
                        <a:rPr kumimoji="0" lang="en-US" sz="2000" b="0" i="0" u="none" strike="noStrike" cap="none" normalizeH="0" baseline="0">
                          <a:ln>
                            <a:noFill/>
                          </a:ln>
                          <a:solidFill>
                            <a:schemeClr val="tx1"/>
                          </a:solidFill>
                          <a:effectLst/>
                          <a:latin typeface="Times New Roman" pitchFamily="18" charset="0"/>
                          <a:cs typeface="Times New Roman" pitchFamily="18" charset="0"/>
                        </a:rPr>
                        <a:t> rd = </a:t>
                      </a:r>
                      <a:r>
                        <a:rPr kumimoji="0" lang="en-US" sz="2000" b="0" i="0" u="none" strike="noStrike" cap="none" normalizeH="0" baseline="0" err="1">
                          <a:ln>
                            <a:noFill/>
                          </a:ln>
                          <a:solidFill>
                            <a:schemeClr val="tx1"/>
                          </a:solidFill>
                          <a:effectLst/>
                          <a:latin typeface="Times New Roman" pitchFamily="18" charset="0"/>
                          <a:cs typeface="Times New Roman" pitchFamily="18" charset="0"/>
                        </a:rPr>
                        <a:t>request.getRequestDipatcher</a:t>
                      </a:r>
                      <a:r>
                        <a:rPr kumimoji="0" lang="en-US" sz="2000" b="0" i="0" u="none" strike="noStrike" cap="none" normalizeH="0" baseline="0">
                          <a:ln>
                            <a:noFill/>
                          </a:ln>
                          <a:solidFill>
                            <a:schemeClr val="tx1"/>
                          </a:solidFill>
                          <a:effectLst/>
                          <a:latin typeface="Times New Roman" pitchFamily="18" charset="0"/>
                          <a:cs typeface="Times New Roman" pitchFamily="18" charset="0"/>
                        </a:rPr>
                        <a:t>(“home.jsp”);</a:t>
                      </a:r>
                    </a:p>
                    <a:p>
                      <a:pPr marL="342900" marR="0" lvl="0" indent="-342900" algn="justLow" defTabSz="914400" rtl="0" eaLnBrk="0" fontAlgn="base" latinLnBrk="0" hangingPunct="0">
                        <a:lnSpc>
                          <a:spcPct val="100000"/>
                        </a:lnSpc>
                        <a:spcBef>
                          <a:spcPct val="0"/>
                        </a:spcBef>
                        <a:spcAft>
                          <a:spcPct val="0"/>
                        </a:spcAft>
                        <a:buClrTx/>
                        <a:buSzTx/>
                        <a:buFont typeface="Arial" charset="0"/>
                        <a:buNone/>
                        <a:tabLst/>
                      </a:pPr>
                      <a:r>
                        <a:rPr kumimoji="0" lang="en-US" sz="2000" b="0" i="0" u="none" strike="noStrike" cap="none" normalizeH="0" baseline="0" err="1">
                          <a:ln>
                            <a:noFill/>
                          </a:ln>
                          <a:solidFill>
                            <a:schemeClr val="tx1"/>
                          </a:solidFill>
                          <a:effectLst/>
                          <a:latin typeface="Times New Roman" pitchFamily="18" charset="0"/>
                          <a:cs typeface="Times New Roman" pitchFamily="18" charset="0"/>
                        </a:rPr>
                        <a:t>rd.include</a:t>
                      </a:r>
                      <a:r>
                        <a:rPr kumimoji="0" lang="en-US" sz="2000" b="0" i="0" u="none" strike="noStrike" cap="none" normalizeH="0" baseline="0">
                          <a:ln>
                            <a:noFill/>
                          </a:ln>
                          <a:solidFill>
                            <a:schemeClr val="tx1"/>
                          </a:solidFill>
                          <a:effectLst/>
                          <a:latin typeface="Times New Roman" pitchFamily="18" charset="0"/>
                          <a:cs typeface="Times New Roman" pitchFamily="18" charset="0"/>
                        </a:rPr>
                        <a:t> (request, response);</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889000"/>
            <a:ext cx="727075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p:cNvSpPr>
            <a:spLocks noGrp="1"/>
          </p:cNvSpPr>
          <p:nvPr>
            <p:ph type="title" idx="4294967295"/>
          </p:nvPr>
        </p:nvSpPr>
        <p:spPr>
          <a:xfrm>
            <a:off x="914400" y="0"/>
            <a:ext cx="8229600" cy="103505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Using</a:t>
            </a: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 Example</a:t>
            </a:r>
          </a:p>
        </p:txBody>
      </p:sp>
      <p:pic>
        <p:nvPicPr>
          <p:cNvPr id="348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2251075"/>
            <a:ext cx="66579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4" name="Rectangle 12"/>
          <p:cNvSpPr>
            <a:spLocks noChangeArrowheads="1"/>
          </p:cNvSpPr>
          <p:nvPr/>
        </p:nvSpPr>
        <p:spPr bwMode="auto">
          <a:xfrm>
            <a:off x="3779838" y="5164138"/>
            <a:ext cx="5364162" cy="8636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diamond(in)">
                                      <p:cBhvr>
                                        <p:cTn id="7" dur="2000"/>
                                        <p:tgtEl>
                                          <p:spTgt spid="348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1564"/>
                                        </p:tgtEl>
                                        <p:attrNameLst>
                                          <p:attrName>style.visibility</p:attrName>
                                        </p:attrNameLst>
                                      </p:cBhvr>
                                      <p:to>
                                        <p:strVal val="visible"/>
                                      </p:to>
                                    </p:set>
                                    <p:animEffect transition="in" filter="box(in)">
                                      <p:cBhvr>
                                        <p:cTn id="12" dur="5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328738"/>
            <a:ext cx="39560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Rectangle 2"/>
          <p:cNvSpPr>
            <a:spLocks noGrp="1"/>
          </p:cNvSpPr>
          <p:nvPr>
            <p:ph type="title" idx="4294967295"/>
          </p:nvPr>
        </p:nvSpPr>
        <p:spPr>
          <a:xfrm>
            <a:off x="914400" y="0"/>
            <a:ext cx="8229600" cy="1417638"/>
          </a:xfrm>
        </p:spPr>
        <p:txBody>
          <a:bodyPr/>
          <a:lstStyle/>
          <a:p>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Using</a:t>
            </a: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 Example </a:t>
            </a:r>
          </a:p>
        </p:txBody>
      </p:sp>
      <p:sp>
        <p:nvSpPr>
          <p:cNvPr id="91151" name="Oval 15"/>
          <p:cNvSpPr>
            <a:spLocks noChangeArrowheads="1"/>
          </p:cNvSpPr>
          <p:nvPr/>
        </p:nvSpPr>
        <p:spPr bwMode="auto">
          <a:xfrm>
            <a:off x="2463800" y="1508125"/>
            <a:ext cx="1973263" cy="55245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4608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3684588"/>
            <a:ext cx="6786562"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52" name="Oval 16"/>
          <p:cNvSpPr>
            <a:spLocks noChangeArrowheads="1"/>
          </p:cNvSpPr>
          <p:nvPr/>
        </p:nvSpPr>
        <p:spPr bwMode="auto">
          <a:xfrm>
            <a:off x="6013450" y="3994150"/>
            <a:ext cx="3130550" cy="6889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checkerboard(across)">
                                      <p:cBhvr>
                                        <p:cTn id="7" dur="500"/>
                                        <p:tgtEl>
                                          <p:spTgt spid="46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151"/>
                                        </p:tgtEl>
                                        <p:attrNameLst>
                                          <p:attrName>style.visibility</p:attrName>
                                        </p:attrNameLst>
                                      </p:cBhvr>
                                      <p:to>
                                        <p:strVal val="visible"/>
                                      </p:to>
                                    </p:set>
                                    <p:animEffect transition="in" filter="box(in)">
                                      <p:cBhvr>
                                        <p:cTn id="12" dur="500"/>
                                        <p:tgtEl>
                                          <p:spTgt spid="9115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1152"/>
                                        </p:tgtEl>
                                        <p:attrNameLst>
                                          <p:attrName>style.visibility</p:attrName>
                                        </p:attrNameLst>
                                      </p:cBhvr>
                                      <p:to>
                                        <p:strVal val="visible"/>
                                      </p:to>
                                    </p:set>
                                    <p:animEffect transition="in" filter="box(in)">
                                      <p:cBhvr>
                                        <p:cTn id="15" dur="500"/>
                                        <p:tgtEl>
                                          <p:spTgt spid="9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1" grpId="0" animBg="1"/>
      <p:bldP spid="9115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0" y="0"/>
            <a:ext cx="9144000" cy="15573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Need for using</a:t>
            </a:r>
            <a:r>
              <a:rPr lang="en-US" altLang="en-US" sz="36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a:t>
            </a:r>
            <a:br>
              <a:rPr lang="en-US" altLang="en-US" sz="3600">
                <a:latin typeface="Times New Roman" panose="02020603050405020304" pitchFamily="18" charset="0"/>
                <a:cs typeface="Times New Roman" panose="02020603050405020304" pitchFamily="18" charset="0"/>
              </a:rPr>
            </a:br>
            <a:r>
              <a:rPr lang="en-US" altLang="en-US" sz="3200" b="1" i="1">
                <a:latin typeface="Times New Roman" panose="02020603050405020304" pitchFamily="18" charset="0"/>
                <a:cs typeface="Times New Roman" panose="02020603050405020304" pitchFamily="18" charset="0"/>
              </a:rPr>
              <a:t>Forward Mechanism</a:t>
            </a:r>
          </a:p>
        </p:txBody>
      </p:sp>
      <p:pic>
        <p:nvPicPr>
          <p:cNvPr id="8"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125" y="1624013"/>
            <a:ext cx="8588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miley Face 8"/>
          <p:cNvSpPr/>
          <p:nvPr/>
        </p:nvSpPr>
        <p:spPr>
          <a:xfrm>
            <a:off x="100013" y="1716088"/>
            <a:ext cx="588962" cy="515937"/>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rot="5400000">
            <a:off x="1316037" y="4138613"/>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382" name="TextBox 21"/>
          <p:cNvSpPr txBox="1">
            <a:spLocks noChangeArrowheads="1"/>
          </p:cNvSpPr>
          <p:nvPr/>
        </p:nvSpPr>
        <p:spPr bwMode="auto">
          <a:xfrm>
            <a:off x="2100263" y="610235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101383" name="TextBox 22"/>
          <p:cNvSpPr txBox="1">
            <a:spLocks noChangeArrowheads="1"/>
          </p:cNvSpPr>
          <p:nvPr/>
        </p:nvSpPr>
        <p:spPr bwMode="auto">
          <a:xfrm>
            <a:off x="4791075" y="615315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cxnSp>
        <p:nvCxnSpPr>
          <p:cNvPr id="16" name="Straight Arrow Connector 15"/>
          <p:cNvCxnSpPr/>
          <p:nvPr/>
        </p:nvCxnSpPr>
        <p:spPr>
          <a:xfrm flipV="1">
            <a:off x="674688" y="1900238"/>
            <a:ext cx="1741487" cy="47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525463" y="1260475"/>
            <a:ext cx="1876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Input and </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click button/link</a:t>
            </a:r>
          </a:p>
        </p:txBody>
      </p:sp>
      <p:sp>
        <p:nvSpPr>
          <p:cNvPr id="20" name="TextBox 19"/>
          <p:cNvSpPr txBox="1">
            <a:spLocks noChangeArrowheads="1"/>
          </p:cNvSpPr>
          <p:nvPr/>
        </p:nvSpPr>
        <p:spPr bwMode="auto">
          <a:xfrm>
            <a:off x="582613" y="2297113"/>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2. Generate the Request msg</a:t>
            </a:r>
          </a:p>
        </p:txBody>
      </p:sp>
      <p:cxnSp>
        <p:nvCxnSpPr>
          <p:cNvPr id="21" name="Straight Arrow Connector 20"/>
          <p:cNvCxnSpPr>
            <a:stCxn id="8" idx="3"/>
          </p:cNvCxnSpPr>
          <p:nvPr/>
        </p:nvCxnSpPr>
        <p:spPr>
          <a:xfrm>
            <a:off x="3255963" y="1946275"/>
            <a:ext cx="906462" cy="44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Cube 21"/>
          <p:cNvSpPr/>
          <p:nvPr/>
        </p:nvSpPr>
        <p:spPr>
          <a:xfrm>
            <a:off x="4173538" y="2073275"/>
            <a:ext cx="1371600" cy="7953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23" name="TextBox 22"/>
          <p:cNvSpPr txBox="1">
            <a:spLocks noChangeArrowheads="1"/>
          </p:cNvSpPr>
          <p:nvPr/>
        </p:nvSpPr>
        <p:spPr bwMode="auto">
          <a:xfrm>
            <a:off x="3319463" y="1677988"/>
            <a:ext cx="1766887"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3. Send request </a:t>
            </a:r>
          </a:p>
        </p:txBody>
      </p:sp>
      <p:cxnSp>
        <p:nvCxnSpPr>
          <p:cNvPr id="24" name="Straight Arrow Connector 23"/>
          <p:cNvCxnSpPr/>
          <p:nvPr/>
        </p:nvCxnSpPr>
        <p:spPr>
          <a:xfrm flipV="1">
            <a:off x="5521325" y="2185988"/>
            <a:ext cx="428625" cy="79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5118100" y="1692275"/>
            <a:ext cx="3957638" cy="369888"/>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4. Dispatch to </a:t>
            </a:r>
            <a:r>
              <a:rPr lang="en-US" b="1" err="1">
                <a:solidFill>
                  <a:schemeClr val="tx2">
                    <a:lumMod val="60000"/>
                    <a:lumOff val="40000"/>
                  </a:schemeClr>
                </a:solidFill>
                <a:latin typeface="Times New Roman" pitchFamily="18" charset="0"/>
                <a:cs typeface="Times New Roman" pitchFamily="18" charset="0"/>
              </a:rPr>
              <a:t>Servlet</a:t>
            </a:r>
            <a:r>
              <a:rPr lang="en-US" b="1">
                <a:solidFill>
                  <a:schemeClr val="tx2">
                    <a:lumMod val="60000"/>
                    <a:lumOff val="40000"/>
                  </a:schemeClr>
                </a:solidFill>
                <a:latin typeface="Times New Roman" pitchFamily="18" charset="0"/>
                <a:cs typeface="Times New Roman" pitchFamily="18" charset="0"/>
              </a:rPr>
              <a:t>/Web Container</a:t>
            </a:r>
          </a:p>
        </p:txBody>
      </p:sp>
      <p:sp>
        <p:nvSpPr>
          <p:cNvPr id="26" name="Rectangle 25"/>
          <p:cNvSpPr/>
          <p:nvPr/>
        </p:nvSpPr>
        <p:spPr>
          <a:xfrm>
            <a:off x="5976938" y="2022475"/>
            <a:ext cx="2908300" cy="26479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2">
                    <a:lumMod val="60000"/>
                    <a:lumOff val="40000"/>
                  </a:schemeClr>
                </a:solidFill>
                <a:latin typeface="Times New Roman" pitchFamily="18" charset="0"/>
                <a:cs typeface="Times New Roman" pitchFamily="18" charset="0"/>
              </a:rPr>
              <a:t>Containter</a:t>
            </a: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p:txBody>
      </p:sp>
      <p:sp>
        <p:nvSpPr>
          <p:cNvPr id="27" name="Oval 26"/>
          <p:cNvSpPr/>
          <p:nvPr/>
        </p:nvSpPr>
        <p:spPr>
          <a:xfrm>
            <a:off x="6021388" y="2239963"/>
            <a:ext cx="1550987" cy="6318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Resource1</a:t>
            </a:r>
          </a:p>
        </p:txBody>
      </p:sp>
      <p:sp>
        <p:nvSpPr>
          <p:cNvPr id="28" name="TextBox 27"/>
          <p:cNvSpPr txBox="1">
            <a:spLocks noChangeArrowheads="1"/>
          </p:cNvSpPr>
          <p:nvPr/>
        </p:nvSpPr>
        <p:spPr bwMode="auto">
          <a:xfrm>
            <a:off x="7629525" y="2278063"/>
            <a:ext cx="1514475" cy="646112"/>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5. Select and execute</a:t>
            </a:r>
          </a:p>
        </p:txBody>
      </p:sp>
      <p:sp>
        <p:nvSpPr>
          <p:cNvPr id="29" name="Oval 28"/>
          <p:cNvSpPr/>
          <p:nvPr/>
        </p:nvSpPr>
        <p:spPr>
          <a:xfrm>
            <a:off x="7315200" y="3687763"/>
            <a:ext cx="1555750" cy="7508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Resource2</a:t>
            </a:r>
          </a:p>
        </p:txBody>
      </p:sp>
      <p:cxnSp>
        <p:nvCxnSpPr>
          <p:cNvPr id="30" name="Straight Arrow Connector 29"/>
          <p:cNvCxnSpPr>
            <a:stCxn id="27" idx="5"/>
            <a:endCxn id="29" idx="1"/>
          </p:cNvCxnSpPr>
          <p:nvPr/>
        </p:nvCxnSpPr>
        <p:spPr>
          <a:xfrm rot="16200000" flipH="1">
            <a:off x="6935788" y="3189288"/>
            <a:ext cx="1017587" cy="19843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6457950" y="2957513"/>
            <a:ext cx="2686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6. Forward &amp; execute remained r1’s code &amp; no response</a:t>
            </a:r>
          </a:p>
        </p:txBody>
      </p:sp>
      <p:cxnSp>
        <p:nvCxnSpPr>
          <p:cNvPr id="39" name="Straight Arrow Connector 38"/>
          <p:cNvCxnSpPr/>
          <p:nvPr/>
        </p:nvCxnSpPr>
        <p:spPr>
          <a:xfrm>
            <a:off x="5376863" y="2773363"/>
            <a:ext cx="573087" cy="382587"/>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233738" y="2159000"/>
            <a:ext cx="942975" cy="600075"/>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3300413" y="2894013"/>
            <a:ext cx="2165350"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9. Send response</a:t>
            </a:r>
          </a:p>
        </p:txBody>
      </p:sp>
      <p:cxnSp>
        <p:nvCxnSpPr>
          <p:cNvPr id="44" name="Straight Arrow Connector 43"/>
          <p:cNvCxnSpPr>
            <a:stCxn id="9" idx="5"/>
          </p:cNvCxnSpPr>
          <p:nvPr/>
        </p:nvCxnSpPr>
        <p:spPr>
          <a:xfrm rot="16200000" flipH="1">
            <a:off x="1480344" y="1278731"/>
            <a:ext cx="46038" cy="1800225"/>
          </a:xfrm>
          <a:prstGeom prst="straightConnector1">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7229475" y="4500563"/>
            <a:ext cx="159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7. Execute</a:t>
            </a:r>
          </a:p>
        </p:txBody>
      </p:sp>
      <p:cxnSp>
        <p:nvCxnSpPr>
          <p:cNvPr id="58" name="Straight Arrow Connector 57"/>
          <p:cNvCxnSpPr/>
          <p:nvPr/>
        </p:nvCxnSpPr>
        <p:spPr>
          <a:xfrm>
            <a:off x="5986463" y="3514725"/>
            <a:ext cx="1582737" cy="800100"/>
          </a:xfrm>
          <a:prstGeom prst="straightConnector1">
            <a:avLst/>
          </a:prstGeom>
          <a:ln w="38100">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843588" y="3914775"/>
            <a:ext cx="1598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8. Response</a:t>
            </a:r>
          </a:p>
        </p:txBody>
      </p:sp>
      <p:sp>
        <p:nvSpPr>
          <p:cNvPr id="32" name="TextBox 31"/>
          <p:cNvSpPr txBox="1">
            <a:spLocks noChangeArrowheads="1"/>
          </p:cNvSpPr>
          <p:nvPr/>
        </p:nvSpPr>
        <p:spPr bwMode="auto">
          <a:xfrm>
            <a:off x="6529388" y="2700338"/>
            <a:ext cx="428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00B050"/>
                </a:solidFill>
                <a:latin typeface="Times New Roman" panose="02020603050405020304" pitchFamily="18" charset="0"/>
                <a:cs typeface="Times New Roman" panose="02020603050405020304" pitchFamily="18" charset="0"/>
                <a:sym typeface="Symbol" panose="05050102010706020507" pitchFamily="18" charset="2"/>
              </a:rPr>
              <a:t> </a:t>
            </a:r>
            <a:endParaRPr lang="en-US" altLang="en-US" sz="1600" b="1">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ppt_x</p:attrName>
                                        </p:attrNameLst>
                                      </p:cBhvr>
                                      <p:tavLst>
                                        <p:tav tm="0">
                                          <p:val>
                                            <p:strVal val="#ppt_x-.2"/>
                                          </p:val>
                                        </p:tav>
                                        <p:tav tm="100000">
                                          <p:val>
                                            <p:strVal val="#ppt_x"/>
                                          </p:val>
                                        </p:tav>
                                      </p:tavLst>
                                    </p:anim>
                                    <p:anim calcmode="lin" valueType="num">
                                      <p:cBhvr>
                                        <p:cTn id="1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
                                        </p:tgtEl>
                                      </p:cBhvr>
                                    </p:animEffect>
                                  </p:childTnLst>
                                </p:cTn>
                              </p:par>
                              <p:par>
                                <p:cTn id="15" presetID="29"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ppt_x</p:attrName>
                                        </p:attrNameLst>
                                      </p:cBhvr>
                                      <p:tavLst>
                                        <p:tav tm="0">
                                          <p:val>
                                            <p:strVal val="#ppt_x-.2"/>
                                          </p:val>
                                        </p:tav>
                                        <p:tav tm="100000">
                                          <p:val>
                                            <p:strVal val="#ppt_x"/>
                                          </p:val>
                                        </p:tav>
                                      </p:tavLst>
                                    </p:anim>
                                    <p:anim calcmode="lin" valueType="num">
                                      <p:cBhvr>
                                        <p:cTn id="1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
                                        </p:tgtEl>
                                      </p:cBhvr>
                                    </p:animEffect>
                                  </p:childTnLst>
                                </p:cTn>
                              </p:par>
                              <p:par>
                                <p:cTn id="20" presetID="4"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par>
                                <p:cTn id="23" presetID="2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1000" fill="hold"/>
                                        <p:tgtEl>
                                          <p:spTgt spid="20"/>
                                        </p:tgtEl>
                                        <p:attrNameLst>
                                          <p:attrName>ppt_x</p:attrName>
                                        </p:attrNameLst>
                                      </p:cBhvr>
                                      <p:tavLst>
                                        <p:tav tm="0">
                                          <p:val>
                                            <p:strVal val="#ppt_x-.2"/>
                                          </p:val>
                                        </p:tav>
                                        <p:tav tm="100000">
                                          <p:val>
                                            <p:strVal val="#ppt_x"/>
                                          </p:val>
                                        </p:tav>
                                      </p:tavLst>
                                    </p:anim>
                                    <p:anim calcmode="lin" valueType="num">
                                      <p:cBhvr>
                                        <p:cTn id="26"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ppt_x</p:attrName>
                                        </p:attrNameLst>
                                      </p:cBhvr>
                                      <p:tavLst>
                                        <p:tav tm="0">
                                          <p:val>
                                            <p:strVal val="#ppt_x-.2"/>
                                          </p:val>
                                        </p:tav>
                                        <p:tav tm="100000">
                                          <p:val>
                                            <p:strVal val="#ppt_x"/>
                                          </p:val>
                                        </p:tav>
                                      </p:tavLst>
                                    </p:anim>
                                    <p:anim calcmode="lin" valueType="num">
                                      <p:cBhvr>
                                        <p:cTn id="33"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1"/>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1000" fill="hold"/>
                                        <p:tgtEl>
                                          <p:spTgt spid="23"/>
                                        </p:tgtEl>
                                        <p:attrNameLst>
                                          <p:attrName>ppt_x</p:attrName>
                                        </p:attrNameLst>
                                      </p:cBhvr>
                                      <p:tavLst>
                                        <p:tav tm="0">
                                          <p:val>
                                            <p:strVal val="#ppt_x-.2"/>
                                          </p:val>
                                        </p:tav>
                                        <p:tav tm="100000">
                                          <p:val>
                                            <p:strVal val="#ppt_x"/>
                                          </p:val>
                                        </p:tav>
                                      </p:tavLst>
                                    </p:anim>
                                    <p:anim calcmode="lin" valueType="num">
                                      <p:cBhvr>
                                        <p:cTn id="38"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3"/>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1000" fill="hold"/>
                                        <p:tgtEl>
                                          <p:spTgt spid="22"/>
                                        </p:tgtEl>
                                        <p:attrNameLst>
                                          <p:attrName>ppt_x</p:attrName>
                                        </p:attrNameLst>
                                      </p:cBhvr>
                                      <p:tavLst>
                                        <p:tav tm="0">
                                          <p:val>
                                            <p:strVal val="#ppt_x-.2"/>
                                          </p:val>
                                        </p:tav>
                                        <p:tav tm="100000">
                                          <p:val>
                                            <p:strVal val="#ppt_x"/>
                                          </p:val>
                                        </p:tav>
                                      </p:tavLst>
                                    </p:anim>
                                    <p:anim calcmode="lin" valueType="num">
                                      <p:cBhvr>
                                        <p:cTn id="43"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1000" fill="hold"/>
                                        <p:tgtEl>
                                          <p:spTgt spid="24"/>
                                        </p:tgtEl>
                                        <p:attrNameLst>
                                          <p:attrName>ppt_x</p:attrName>
                                        </p:attrNameLst>
                                      </p:cBhvr>
                                      <p:tavLst>
                                        <p:tav tm="0">
                                          <p:val>
                                            <p:strVal val="#ppt_x-.2"/>
                                          </p:val>
                                        </p:tav>
                                        <p:tav tm="100000">
                                          <p:val>
                                            <p:strVal val="#ppt_x"/>
                                          </p:val>
                                        </p:tav>
                                      </p:tavLst>
                                    </p:anim>
                                    <p:anim calcmode="lin" valueType="num">
                                      <p:cBhvr>
                                        <p:cTn id="5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4"/>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ppt_x</p:attrName>
                                        </p:attrNameLst>
                                      </p:cBhvr>
                                      <p:tavLst>
                                        <p:tav tm="0">
                                          <p:val>
                                            <p:strVal val="#ppt_x-.2"/>
                                          </p:val>
                                        </p:tav>
                                        <p:tav tm="100000">
                                          <p:val>
                                            <p:strVal val="#ppt_x"/>
                                          </p:val>
                                        </p:tav>
                                      </p:tavLst>
                                    </p:anim>
                                    <p:anim calcmode="lin" valueType="num">
                                      <p:cBhvr>
                                        <p:cTn id="55"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56" dur="1000"/>
                                        <p:tgtEl>
                                          <p:spTgt spid="25"/>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ox(in)">
                                      <p:cBhvr>
                                        <p:cTn id="59" dur="500"/>
                                        <p:tgtEl>
                                          <p:spTgt spid="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ppt_x</p:attrName>
                                        </p:attrNameLst>
                                      </p:cBhvr>
                                      <p:tavLst>
                                        <p:tav tm="0">
                                          <p:val>
                                            <p:strVal val="#ppt_x-.2"/>
                                          </p:val>
                                        </p:tav>
                                        <p:tav tm="100000">
                                          <p:val>
                                            <p:strVal val="#ppt_x"/>
                                          </p:val>
                                        </p:tav>
                                      </p:tavLst>
                                    </p:anim>
                                    <p:anim calcmode="lin" valueType="num">
                                      <p:cBhvr>
                                        <p:cTn id="65"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6" dur="1000"/>
                                        <p:tgtEl>
                                          <p:spTgt spid="27"/>
                                        </p:tgtEl>
                                      </p:cBhvr>
                                    </p:animEffect>
                                  </p:childTnLst>
                                </p:cTn>
                              </p:par>
                              <p:par>
                                <p:cTn id="67" presetID="29"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1000" fill="hold"/>
                                        <p:tgtEl>
                                          <p:spTgt spid="28"/>
                                        </p:tgtEl>
                                        <p:attrNameLst>
                                          <p:attrName>ppt_x</p:attrName>
                                        </p:attrNameLst>
                                      </p:cBhvr>
                                      <p:tavLst>
                                        <p:tav tm="0">
                                          <p:val>
                                            <p:strVal val="#ppt_x-.2"/>
                                          </p:val>
                                        </p:tav>
                                        <p:tav tm="100000">
                                          <p:val>
                                            <p:strVal val="#ppt_x"/>
                                          </p:val>
                                        </p:tav>
                                      </p:tavLst>
                                    </p:anim>
                                    <p:anim calcmode="lin" valueType="num">
                                      <p:cBhvr>
                                        <p:cTn id="70"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71" dur="1000"/>
                                        <p:tgtEl>
                                          <p:spTgt spid="2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12"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strips(downLeft)">
                                      <p:cBhvr>
                                        <p:cTn id="76" dur="500"/>
                                        <p:tgtEl>
                                          <p:spTgt spid="30"/>
                                        </p:tgtEl>
                                      </p:cBhvr>
                                    </p:animEffect>
                                  </p:childTnLst>
                                </p:cTn>
                              </p:par>
                              <p:par>
                                <p:cTn id="77" presetID="2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1000" fill="hold"/>
                                        <p:tgtEl>
                                          <p:spTgt spid="31"/>
                                        </p:tgtEl>
                                        <p:attrNameLst>
                                          <p:attrName>ppt_x</p:attrName>
                                        </p:attrNameLst>
                                      </p:cBhvr>
                                      <p:tavLst>
                                        <p:tav tm="0">
                                          <p:val>
                                            <p:strVal val="#ppt_x-.2"/>
                                          </p:val>
                                        </p:tav>
                                        <p:tav tm="100000">
                                          <p:val>
                                            <p:strVal val="#ppt_x"/>
                                          </p:val>
                                        </p:tav>
                                      </p:tavLst>
                                    </p:anim>
                                    <p:anim calcmode="lin" valueType="num">
                                      <p:cBhvr>
                                        <p:cTn id="80"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81" dur="1000"/>
                                        <p:tgtEl>
                                          <p:spTgt spid="31"/>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box(in)">
                                      <p:cBhvr>
                                        <p:cTn id="84" dur="500"/>
                                        <p:tgtEl>
                                          <p:spTgt spid="32"/>
                                        </p:tgtEl>
                                      </p:cBhvr>
                                    </p:animEffect>
                                  </p:childTnLst>
                                </p:cTn>
                              </p:par>
                              <p:par>
                                <p:cTn id="85" presetID="29"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1000" fill="hold"/>
                                        <p:tgtEl>
                                          <p:spTgt spid="29"/>
                                        </p:tgtEl>
                                        <p:attrNameLst>
                                          <p:attrName>ppt_x</p:attrName>
                                        </p:attrNameLst>
                                      </p:cBhvr>
                                      <p:tavLst>
                                        <p:tav tm="0">
                                          <p:val>
                                            <p:strVal val="#ppt_x-.2"/>
                                          </p:val>
                                        </p:tav>
                                        <p:tav tm="100000">
                                          <p:val>
                                            <p:strVal val="#ppt_x"/>
                                          </p:val>
                                        </p:tav>
                                      </p:tavLst>
                                    </p:anim>
                                    <p:anim calcmode="lin" valueType="num">
                                      <p:cBhvr>
                                        <p:cTn id="88"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89" dur="1000"/>
                                        <p:tgtEl>
                                          <p:spTgt spid="2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 calcmode="lin" valueType="num">
                                      <p:cBhvr>
                                        <p:cTn id="94" dur="1000" fill="hold"/>
                                        <p:tgtEl>
                                          <p:spTgt spid="56"/>
                                        </p:tgtEl>
                                        <p:attrNameLst>
                                          <p:attrName>ppt_x</p:attrName>
                                        </p:attrNameLst>
                                      </p:cBhvr>
                                      <p:tavLst>
                                        <p:tav tm="0">
                                          <p:val>
                                            <p:strVal val="#ppt_x-.2"/>
                                          </p:val>
                                        </p:tav>
                                        <p:tav tm="100000">
                                          <p:val>
                                            <p:strVal val="#ppt_x"/>
                                          </p:val>
                                        </p:tav>
                                      </p:tavLst>
                                    </p:anim>
                                    <p:anim calcmode="lin" valueType="num">
                                      <p:cBhvr>
                                        <p:cTn id="95" dur="1000" fill="hold"/>
                                        <p:tgtEl>
                                          <p:spTgt spid="56"/>
                                        </p:tgtEl>
                                        <p:attrNameLst>
                                          <p:attrName>ppt_y</p:attrName>
                                        </p:attrNameLst>
                                      </p:cBhvr>
                                      <p:tavLst>
                                        <p:tav tm="0">
                                          <p:val>
                                            <p:strVal val="#ppt_y"/>
                                          </p:val>
                                        </p:tav>
                                        <p:tav tm="100000">
                                          <p:val>
                                            <p:strVal val="#ppt_y"/>
                                          </p:val>
                                        </p:tav>
                                      </p:tavLst>
                                    </p:anim>
                                    <p:animEffect transition="in" filter="wipe(right)" prLst="gradientSize: 0.1">
                                      <p:cBhvr>
                                        <p:cTn id="96" dur="1000"/>
                                        <p:tgtEl>
                                          <p:spTgt spid="5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12" fill="hold" nodeType="click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strips(downLeft)">
                                      <p:cBhvr>
                                        <p:cTn id="101" dur="500"/>
                                        <p:tgtEl>
                                          <p:spTgt spid="58"/>
                                        </p:tgtEl>
                                      </p:cBhvr>
                                    </p:animEffect>
                                  </p:childTnLst>
                                </p:cTn>
                              </p:par>
                              <p:par>
                                <p:cTn id="102" presetID="29" presetClass="entr" presetSubtype="0"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anim calcmode="lin" valueType="num">
                                      <p:cBhvr>
                                        <p:cTn id="104" dur="1000" fill="hold"/>
                                        <p:tgtEl>
                                          <p:spTgt spid="60"/>
                                        </p:tgtEl>
                                        <p:attrNameLst>
                                          <p:attrName>ppt_x</p:attrName>
                                        </p:attrNameLst>
                                      </p:cBhvr>
                                      <p:tavLst>
                                        <p:tav tm="0">
                                          <p:val>
                                            <p:strVal val="#ppt_x-.2"/>
                                          </p:val>
                                        </p:tav>
                                        <p:tav tm="100000">
                                          <p:val>
                                            <p:strVal val="#ppt_x"/>
                                          </p:val>
                                        </p:tav>
                                      </p:tavLst>
                                    </p:anim>
                                    <p:anim calcmode="lin" valueType="num">
                                      <p:cBhvr>
                                        <p:cTn id="105"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106" dur="1000"/>
                                        <p:tgtEl>
                                          <p:spTgt spid="6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8" presetClass="entr" presetSubtype="12" fill="hold" nodeType="click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strips(downLeft)">
                                      <p:cBhvr>
                                        <p:cTn id="111" dur="500"/>
                                        <p:tgtEl>
                                          <p:spTgt spid="39"/>
                                        </p:tgtEl>
                                      </p:cBhvr>
                                    </p:animEffect>
                                  </p:childTnLst>
                                </p:cTn>
                              </p:par>
                            </p:childTnLst>
                          </p:cTn>
                        </p:par>
                        <p:par>
                          <p:cTn id="112" fill="hold" nodeType="afterGroup">
                            <p:stCondLst>
                              <p:cond delay="500"/>
                            </p:stCondLst>
                            <p:childTnLst>
                              <p:par>
                                <p:cTn id="113" presetID="18" presetClass="entr" presetSubtype="12" fill="hold" nodeType="after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strips(downLeft)">
                                      <p:cBhvr>
                                        <p:cTn id="115" dur="500"/>
                                        <p:tgtEl>
                                          <p:spTgt spid="40"/>
                                        </p:tgtEl>
                                      </p:cBhvr>
                                    </p:animEffect>
                                  </p:childTnLst>
                                </p:cTn>
                              </p:par>
                              <p:par>
                                <p:cTn id="116" presetID="18" presetClass="entr" presetSubtype="12"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strips(downLeft)">
                                      <p:cBhvr>
                                        <p:cTn id="118" dur="500"/>
                                        <p:tgtEl>
                                          <p:spTgt spid="43"/>
                                        </p:tgtEl>
                                      </p:cBhvr>
                                    </p:animEffect>
                                  </p:childTnLst>
                                </p:cTn>
                              </p:par>
                            </p:childTnLst>
                          </p:cTn>
                        </p:par>
                        <p:par>
                          <p:cTn id="119" fill="hold" nodeType="afterGroup">
                            <p:stCondLst>
                              <p:cond delay="1000"/>
                            </p:stCondLst>
                            <p:childTnLst>
                              <p:par>
                                <p:cTn id="120" presetID="18" presetClass="entr" presetSubtype="12" fill="hold" nodeType="after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strips(downLeft)">
                                      <p:cBhvr>
                                        <p:cTn id="1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20" grpId="0"/>
      <p:bldP spid="22" grpId="0" animBg="1"/>
      <p:bldP spid="23" grpId="0"/>
      <p:bldP spid="25" grpId="0"/>
      <p:bldP spid="26" grpId="0" animBg="1"/>
      <p:bldP spid="27" grpId="0" animBg="1"/>
      <p:bldP spid="28" grpId="0"/>
      <p:bldP spid="29" grpId="0" animBg="1"/>
      <p:bldP spid="31" grpId="0"/>
      <p:bldP spid="43" grpId="0"/>
      <p:bldP spid="56" grpId="0"/>
      <p:bldP spid="60" grpId="0"/>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idx="4294967295"/>
          </p:nvPr>
        </p:nvSpPr>
        <p:spPr>
          <a:xfrm>
            <a:off x="1520825" y="0"/>
            <a:ext cx="7623175" cy="1122363"/>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Using</a:t>
            </a: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 Example</a:t>
            </a:r>
          </a:p>
        </p:txBody>
      </p:sp>
      <p:sp>
        <p:nvSpPr>
          <p:cNvPr id="103427" name="Text Box 34"/>
          <p:cNvSpPr txBox="1">
            <a:spLocks noChangeArrowheads="1"/>
          </p:cNvSpPr>
          <p:nvPr/>
        </p:nvSpPr>
        <p:spPr bwMode="auto">
          <a:xfrm>
            <a:off x="0" y="1130300"/>
            <a:ext cx="9324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200" b="1">
                <a:solidFill>
                  <a:srgbClr val="FF3300"/>
                </a:solidFill>
                <a:latin typeface="Times New Roman" panose="02020603050405020304" pitchFamily="18" charset="0"/>
                <a:cs typeface="Arial" panose="020B0604020202020204" pitchFamily="34" charset="0"/>
              </a:rPr>
              <a:t>Change the RequestDispatch – forward method to include method</a:t>
            </a:r>
            <a:endParaRPr lang="vi-VN" altLang="en-US" sz="2200" b="1">
              <a:solidFill>
                <a:srgbClr val="FF3300"/>
              </a:solidFill>
              <a:latin typeface="Times New Roman" panose="02020603050405020304" pitchFamily="18" charset="0"/>
              <a:cs typeface="Arial" panose="020B0604020202020204" pitchFamily="34" charset="0"/>
            </a:endParaRPr>
          </a:p>
        </p:txBody>
      </p:sp>
      <p:pic>
        <p:nvPicPr>
          <p:cNvPr id="3687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4792663"/>
            <a:ext cx="6456363"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2"/>
          <p:cNvSpPr>
            <a:spLocks noChangeArrowheads="1"/>
          </p:cNvSpPr>
          <p:nvPr/>
        </p:nvSpPr>
        <p:spPr bwMode="auto">
          <a:xfrm>
            <a:off x="744538" y="4886325"/>
            <a:ext cx="6421437" cy="10826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10343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98600"/>
            <a:ext cx="3805238"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51" name="Oval 15"/>
          <p:cNvSpPr>
            <a:spLocks noChangeArrowheads="1"/>
          </p:cNvSpPr>
          <p:nvPr/>
        </p:nvSpPr>
        <p:spPr bwMode="auto">
          <a:xfrm>
            <a:off x="2060575" y="1662113"/>
            <a:ext cx="1973263" cy="55245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pic>
        <p:nvPicPr>
          <p:cNvPr id="4814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638" y="1501775"/>
            <a:ext cx="5313362"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5"/>
          <p:cNvSpPr>
            <a:spLocks noChangeArrowheads="1"/>
          </p:cNvSpPr>
          <p:nvPr/>
        </p:nvSpPr>
        <p:spPr bwMode="auto">
          <a:xfrm>
            <a:off x="6781800" y="1731963"/>
            <a:ext cx="2362200" cy="55245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
        <p:nvSpPr>
          <p:cNvPr id="151564" name="Rectangle 12"/>
          <p:cNvSpPr>
            <a:spLocks noChangeArrowheads="1"/>
          </p:cNvSpPr>
          <p:nvPr/>
        </p:nvSpPr>
        <p:spPr bwMode="auto">
          <a:xfrm>
            <a:off x="3911600" y="2947988"/>
            <a:ext cx="2970213" cy="12223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878"/>
                                        </p:tgtEl>
                                        <p:attrNameLst>
                                          <p:attrName>style.visibility</p:attrName>
                                        </p:attrNameLst>
                                      </p:cBhvr>
                                      <p:to>
                                        <p:strVal val="visible"/>
                                      </p:to>
                                    </p:set>
                                    <p:animEffect transition="in" filter="box(in)">
                                      <p:cBhvr>
                                        <p:cTn id="7" dur="500"/>
                                        <p:tgtEl>
                                          <p:spTgt spid="368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142"/>
                                        </p:tgtEl>
                                        <p:attrNameLst>
                                          <p:attrName>style.visibility</p:attrName>
                                        </p:attrNameLst>
                                      </p:cBhvr>
                                      <p:to>
                                        <p:strVal val="visible"/>
                                      </p:to>
                                    </p:set>
                                    <p:animEffect transition="in" filter="box(in)">
                                      <p:cBhvr>
                                        <p:cTn id="12" dur="500"/>
                                        <p:tgtEl>
                                          <p:spTgt spid="48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151"/>
                                        </p:tgtEl>
                                        <p:attrNameLst>
                                          <p:attrName>style.visibility</p:attrName>
                                        </p:attrNameLst>
                                      </p:cBhvr>
                                      <p:to>
                                        <p:strVal val="visible"/>
                                      </p:to>
                                    </p:set>
                                    <p:animEffect transition="in" filter="box(in)">
                                      <p:cBhvr>
                                        <p:cTn id="22" dur="500"/>
                                        <p:tgtEl>
                                          <p:spTgt spid="91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par>
                          <p:cTn id="28" fill="hold" nodeType="afterGroup">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151564"/>
                                        </p:tgtEl>
                                        <p:attrNameLst>
                                          <p:attrName>style.visibility</p:attrName>
                                        </p:attrNameLst>
                                      </p:cBhvr>
                                      <p:to>
                                        <p:strVal val="visible"/>
                                      </p:to>
                                    </p:set>
                                    <p:animEffect transition="in" filter="box(in)">
                                      <p:cBhvr>
                                        <p:cTn id="31" dur="5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1151" grpId="0" animBg="1"/>
      <p:bldP spid="2" grpId="0" animBg="1"/>
      <p:bldP spid="15156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a:xfrm>
            <a:off x="0" y="0"/>
            <a:ext cx="9144000" cy="15573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The Web Container Model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Need for using</a:t>
            </a:r>
            <a:r>
              <a:rPr lang="en-US" altLang="en-US" sz="36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RequestDispatcher </a:t>
            </a:r>
            <a:br>
              <a:rPr lang="en-US" altLang="en-US" sz="3600">
                <a:latin typeface="Times New Roman" panose="02020603050405020304" pitchFamily="18" charset="0"/>
                <a:cs typeface="Times New Roman" panose="02020603050405020304" pitchFamily="18" charset="0"/>
              </a:rPr>
            </a:br>
            <a:r>
              <a:rPr lang="en-US" altLang="en-US" sz="3200" b="1" i="1">
                <a:latin typeface="Times New Roman" panose="02020603050405020304" pitchFamily="18" charset="0"/>
                <a:cs typeface="Times New Roman" panose="02020603050405020304" pitchFamily="18" charset="0"/>
              </a:rPr>
              <a:t>Include Mechanism</a:t>
            </a:r>
          </a:p>
        </p:txBody>
      </p:sp>
      <p:pic>
        <p:nvPicPr>
          <p:cNvPr id="8"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125" y="1624013"/>
            <a:ext cx="8588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miley Face 8"/>
          <p:cNvSpPr/>
          <p:nvPr/>
        </p:nvSpPr>
        <p:spPr>
          <a:xfrm>
            <a:off x="100013" y="1716088"/>
            <a:ext cx="588962" cy="515937"/>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rot="5400000">
            <a:off x="1316037" y="4138613"/>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478" name="TextBox 21"/>
          <p:cNvSpPr txBox="1">
            <a:spLocks noChangeArrowheads="1"/>
          </p:cNvSpPr>
          <p:nvPr/>
        </p:nvSpPr>
        <p:spPr bwMode="auto">
          <a:xfrm>
            <a:off x="2100263" y="610235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105479" name="TextBox 22"/>
          <p:cNvSpPr txBox="1">
            <a:spLocks noChangeArrowheads="1"/>
          </p:cNvSpPr>
          <p:nvPr/>
        </p:nvSpPr>
        <p:spPr bwMode="auto">
          <a:xfrm>
            <a:off x="4791075" y="6153150"/>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cxnSp>
        <p:nvCxnSpPr>
          <p:cNvPr id="16" name="Straight Arrow Connector 15"/>
          <p:cNvCxnSpPr/>
          <p:nvPr/>
        </p:nvCxnSpPr>
        <p:spPr>
          <a:xfrm flipV="1">
            <a:off x="674688" y="1900238"/>
            <a:ext cx="1741487" cy="47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525463" y="1260475"/>
            <a:ext cx="1876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Input and </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click button/link</a:t>
            </a:r>
          </a:p>
        </p:txBody>
      </p:sp>
      <p:sp>
        <p:nvSpPr>
          <p:cNvPr id="20" name="TextBox 19"/>
          <p:cNvSpPr txBox="1">
            <a:spLocks noChangeArrowheads="1"/>
          </p:cNvSpPr>
          <p:nvPr/>
        </p:nvSpPr>
        <p:spPr bwMode="auto">
          <a:xfrm>
            <a:off x="1888332" y="2325688"/>
            <a:ext cx="1876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6600"/>
                </a:solidFill>
                <a:latin typeface="Times New Roman" panose="02020603050405020304" pitchFamily="18" charset="0"/>
                <a:cs typeface="Times New Roman" panose="02020603050405020304" pitchFamily="18" charset="0"/>
              </a:rPr>
              <a:t>2. Generate the Request </a:t>
            </a:r>
            <a:r>
              <a:rPr lang="en-US" altLang="en-US" sz="1800" b="1" err="1">
                <a:solidFill>
                  <a:srgbClr val="FF6600"/>
                </a:solidFill>
                <a:latin typeface="Times New Roman" panose="02020603050405020304" pitchFamily="18" charset="0"/>
                <a:cs typeface="Times New Roman" panose="02020603050405020304" pitchFamily="18" charset="0"/>
              </a:rPr>
              <a:t>msg</a:t>
            </a:r>
            <a:endParaRPr lang="en-US" altLang="en-US" sz="1800" b="1">
              <a:solidFill>
                <a:srgbClr val="FF6600"/>
              </a:solidFill>
              <a:latin typeface="Times New Roman" panose="02020603050405020304" pitchFamily="18" charset="0"/>
              <a:cs typeface="Times New Roman" panose="02020603050405020304" pitchFamily="18" charset="0"/>
            </a:endParaRPr>
          </a:p>
        </p:txBody>
      </p:sp>
      <p:cxnSp>
        <p:nvCxnSpPr>
          <p:cNvPr id="21" name="Straight Arrow Connector 20"/>
          <p:cNvCxnSpPr>
            <a:stCxn id="8" idx="3"/>
          </p:cNvCxnSpPr>
          <p:nvPr/>
        </p:nvCxnSpPr>
        <p:spPr>
          <a:xfrm>
            <a:off x="3255963" y="1946275"/>
            <a:ext cx="906462" cy="44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Cube 21"/>
          <p:cNvSpPr/>
          <p:nvPr/>
        </p:nvSpPr>
        <p:spPr>
          <a:xfrm>
            <a:off x="4173538" y="2073275"/>
            <a:ext cx="1371600" cy="795338"/>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23" name="TextBox 22"/>
          <p:cNvSpPr txBox="1">
            <a:spLocks noChangeArrowheads="1"/>
          </p:cNvSpPr>
          <p:nvPr/>
        </p:nvSpPr>
        <p:spPr bwMode="auto">
          <a:xfrm>
            <a:off x="3319463" y="1677988"/>
            <a:ext cx="1766887"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3. Send request </a:t>
            </a:r>
          </a:p>
        </p:txBody>
      </p:sp>
      <p:cxnSp>
        <p:nvCxnSpPr>
          <p:cNvPr id="24" name="Straight Arrow Connector 23"/>
          <p:cNvCxnSpPr/>
          <p:nvPr/>
        </p:nvCxnSpPr>
        <p:spPr>
          <a:xfrm flipV="1">
            <a:off x="5521325" y="2185988"/>
            <a:ext cx="428625" cy="79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5118100" y="1692275"/>
            <a:ext cx="3957638" cy="369888"/>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4. Dispatch to </a:t>
            </a:r>
            <a:r>
              <a:rPr lang="en-US" b="1" err="1">
                <a:solidFill>
                  <a:schemeClr val="tx2">
                    <a:lumMod val="60000"/>
                    <a:lumOff val="40000"/>
                  </a:schemeClr>
                </a:solidFill>
                <a:latin typeface="Times New Roman" pitchFamily="18" charset="0"/>
                <a:cs typeface="Times New Roman" pitchFamily="18" charset="0"/>
              </a:rPr>
              <a:t>Servlet</a:t>
            </a:r>
            <a:r>
              <a:rPr lang="en-US" b="1">
                <a:solidFill>
                  <a:schemeClr val="tx2">
                    <a:lumMod val="60000"/>
                    <a:lumOff val="40000"/>
                  </a:schemeClr>
                </a:solidFill>
                <a:latin typeface="Times New Roman" pitchFamily="18" charset="0"/>
                <a:cs typeface="Times New Roman" pitchFamily="18" charset="0"/>
              </a:rPr>
              <a:t>/Web Container</a:t>
            </a:r>
          </a:p>
        </p:txBody>
      </p:sp>
      <p:sp>
        <p:nvSpPr>
          <p:cNvPr id="26" name="Rectangle 25"/>
          <p:cNvSpPr/>
          <p:nvPr/>
        </p:nvSpPr>
        <p:spPr>
          <a:xfrm>
            <a:off x="5976938" y="2022475"/>
            <a:ext cx="2908300" cy="264795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2">
                    <a:lumMod val="60000"/>
                    <a:lumOff val="40000"/>
                  </a:schemeClr>
                </a:solidFill>
                <a:latin typeface="Times New Roman" pitchFamily="18" charset="0"/>
                <a:cs typeface="Times New Roman" pitchFamily="18" charset="0"/>
              </a:rPr>
              <a:t>Containter</a:t>
            </a: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a:p>
            <a:pPr algn="ctr" eaLnBrk="1" hangingPunct="1">
              <a:defRPr/>
            </a:pPr>
            <a:endParaRPr lang="en-US" b="1">
              <a:solidFill>
                <a:schemeClr val="tx2">
                  <a:lumMod val="60000"/>
                  <a:lumOff val="40000"/>
                </a:schemeClr>
              </a:solidFill>
              <a:latin typeface="Times New Roman" pitchFamily="18" charset="0"/>
              <a:cs typeface="Times New Roman" pitchFamily="18" charset="0"/>
            </a:endParaRPr>
          </a:p>
        </p:txBody>
      </p:sp>
      <p:sp>
        <p:nvSpPr>
          <p:cNvPr id="27" name="Oval 26"/>
          <p:cNvSpPr/>
          <p:nvPr/>
        </p:nvSpPr>
        <p:spPr>
          <a:xfrm>
            <a:off x="6021388" y="2239963"/>
            <a:ext cx="1550987" cy="6318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Resource1</a:t>
            </a:r>
          </a:p>
        </p:txBody>
      </p:sp>
      <p:sp>
        <p:nvSpPr>
          <p:cNvPr id="28" name="TextBox 27"/>
          <p:cNvSpPr txBox="1">
            <a:spLocks noChangeArrowheads="1"/>
          </p:cNvSpPr>
          <p:nvPr/>
        </p:nvSpPr>
        <p:spPr bwMode="auto">
          <a:xfrm>
            <a:off x="7629525" y="2278063"/>
            <a:ext cx="1514475" cy="646112"/>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5. Select and execute</a:t>
            </a:r>
          </a:p>
        </p:txBody>
      </p:sp>
      <p:sp>
        <p:nvSpPr>
          <p:cNvPr id="29" name="Oval 28"/>
          <p:cNvSpPr/>
          <p:nvPr/>
        </p:nvSpPr>
        <p:spPr>
          <a:xfrm>
            <a:off x="7315200" y="3687763"/>
            <a:ext cx="1555750" cy="7508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a:solidFill>
                  <a:schemeClr val="tx1"/>
                </a:solidFill>
                <a:latin typeface="Times New Roman" pitchFamily="18" charset="0"/>
                <a:cs typeface="Times New Roman" pitchFamily="18" charset="0"/>
              </a:rPr>
              <a:t>Resource2</a:t>
            </a:r>
          </a:p>
        </p:txBody>
      </p:sp>
      <p:cxnSp>
        <p:nvCxnSpPr>
          <p:cNvPr id="30" name="Straight Arrow Connector 29"/>
          <p:cNvCxnSpPr>
            <a:stCxn id="27" idx="5"/>
            <a:endCxn id="29" idx="1"/>
          </p:cNvCxnSpPr>
          <p:nvPr/>
        </p:nvCxnSpPr>
        <p:spPr>
          <a:xfrm rot="16200000" flipH="1">
            <a:off x="6935788" y="3189288"/>
            <a:ext cx="1017587" cy="19843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7543800" y="2957513"/>
            <a:ext cx="160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B050"/>
                </a:solidFill>
                <a:latin typeface="Times New Roman" panose="02020603050405020304" pitchFamily="18" charset="0"/>
                <a:cs typeface="Times New Roman" panose="02020603050405020304" pitchFamily="18" charset="0"/>
              </a:rPr>
              <a:t>6. Include: get r2 and add to r1</a:t>
            </a:r>
          </a:p>
        </p:txBody>
      </p:sp>
      <p:cxnSp>
        <p:nvCxnSpPr>
          <p:cNvPr id="39" name="Straight Arrow Connector 38"/>
          <p:cNvCxnSpPr/>
          <p:nvPr/>
        </p:nvCxnSpPr>
        <p:spPr>
          <a:xfrm rot="16200000" flipH="1">
            <a:off x="5010944" y="3139282"/>
            <a:ext cx="1327150" cy="595312"/>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233738" y="2159000"/>
            <a:ext cx="942975" cy="600075"/>
          </a:xfrm>
          <a:prstGeom prst="straightConnector1">
            <a:avLst/>
          </a:prstGeom>
          <a:ln w="38100">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3300413" y="2894013"/>
            <a:ext cx="2165350" cy="369887"/>
          </a:xfrm>
          <a:prstGeom prst="rect">
            <a:avLst/>
          </a:prstGeom>
          <a:noFill/>
          <a:ln w="9525">
            <a:noFill/>
            <a:miter lim="800000"/>
            <a:headEnd/>
            <a:tailEnd/>
          </a:ln>
        </p:spPr>
        <p:txBody>
          <a:bodyPr>
            <a:spAutoFit/>
          </a:bodyPr>
          <a:lstStyle/>
          <a:p>
            <a:pPr eaLnBrk="1" hangingPunct="1">
              <a:defRPr/>
            </a:pPr>
            <a:r>
              <a:rPr lang="en-US" b="1">
                <a:solidFill>
                  <a:schemeClr val="tx2">
                    <a:lumMod val="60000"/>
                    <a:lumOff val="40000"/>
                  </a:schemeClr>
                </a:solidFill>
                <a:latin typeface="Times New Roman" pitchFamily="18" charset="0"/>
                <a:cs typeface="Times New Roman" pitchFamily="18" charset="0"/>
              </a:rPr>
              <a:t>9. Send response</a:t>
            </a:r>
          </a:p>
        </p:txBody>
      </p:sp>
      <p:cxnSp>
        <p:nvCxnSpPr>
          <p:cNvPr id="44" name="Straight Arrow Connector 43"/>
          <p:cNvCxnSpPr>
            <a:stCxn id="9" idx="5"/>
          </p:cNvCxnSpPr>
          <p:nvPr/>
        </p:nvCxnSpPr>
        <p:spPr>
          <a:xfrm rot="16200000" flipH="1">
            <a:off x="1480344" y="1278731"/>
            <a:ext cx="46038" cy="1800225"/>
          </a:xfrm>
          <a:prstGeom prst="straightConnector1">
            <a:avLst/>
          </a:prstGeom>
          <a:ln w="38100">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5757863" y="2557463"/>
            <a:ext cx="1598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7. Compile &amp;</a:t>
            </a:r>
          </a:p>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execute</a:t>
            </a:r>
          </a:p>
        </p:txBody>
      </p:sp>
      <p:cxnSp>
        <p:nvCxnSpPr>
          <p:cNvPr id="58" name="Straight Arrow Connector 57"/>
          <p:cNvCxnSpPr/>
          <p:nvPr/>
        </p:nvCxnSpPr>
        <p:spPr>
          <a:xfrm rot="5400000" flipH="1" flipV="1">
            <a:off x="5748338" y="3181350"/>
            <a:ext cx="1285875" cy="752475"/>
          </a:xfrm>
          <a:prstGeom prst="straightConnector1">
            <a:avLst/>
          </a:prstGeom>
          <a:ln w="38100">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5886450" y="4129088"/>
            <a:ext cx="159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FF0000"/>
                </a:solidFill>
                <a:latin typeface="Times New Roman" panose="02020603050405020304" pitchFamily="18" charset="0"/>
                <a:cs typeface="Times New Roman" panose="02020603050405020304" pitchFamily="18" charset="0"/>
              </a:rPr>
              <a:t>8. Response</a:t>
            </a:r>
          </a:p>
        </p:txBody>
      </p:sp>
      <p:cxnSp>
        <p:nvCxnSpPr>
          <p:cNvPr id="33" name="Straight Arrow Connector 32"/>
          <p:cNvCxnSpPr/>
          <p:nvPr/>
        </p:nvCxnSpPr>
        <p:spPr>
          <a:xfrm rot="16200000" flipH="1">
            <a:off x="6669881" y="3240882"/>
            <a:ext cx="1077913" cy="298450"/>
          </a:xfrm>
          <a:prstGeom prst="straightConnector1">
            <a:avLst/>
          </a:prstGeom>
          <a:ln w="38100">
            <a:solidFill>
              <a:srgbClr val="00B05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ppt_x</p:attrName>
                                        </p:attrNameLst>
                                      </p:cBhvr>
                                      <p:tavLst>
                                        <p:tav tm="0">
                                          <p:val>
                                            <p:strVal val="#ppt_x-.2"/>
                                          </p:val>
                                        </p:tav>
                                        <p:tav tm="100000">
                                          <p:val>
                                            <p:strVal val="#ppt_x"/>
                                          </p:val>
                                        </p:tav>
                                      </p:tavLst>
                                    </p:anim>
                                    <p:anim calcmode="lin" valueType="num">
                                      <p:cBhvr>
                                        <p:cTn id="13"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
                                        </p:tgtEl>
                                      </p:cBhvr>
                                    </p:animEffect>
                                  </p:childTnLst>
                                </p:cTn>
                              </p:par>
                              <p:par>
                                <p:cTn id="15" presetID="29"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ppt_x</p:attrName>
                                        </p:attrNameLst>
                                      </p:cBhvr>
                                      <p:tavLst>
                                        <p:tav tm="0">
                                          <p:val>
                                            <p:strVal val="#ppt_x-.2"/>
                                          </p:val>
                                        </p:tav>
                                        <p:tav tm="100000">
                                          <p:val>
                                            <p:strVal val="#ppt_x"/>
                                          </p:val>
                                        </p:tav>
                                      </p:tavLst>
                                    </p:anim>
                                    <p:anim calcmode="lin" valueType="num">
                                      <p:cBhvr>
                                        <p:cTn id="1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6"/>
                                        </p:tgtEl>
                                      </p:cBhvr>
                                    </p:animEffect>
                                  </p:childTnLst>
                                </p:cTn>
                              </p:par>
                              <p:par>
                                <p:cTn id="20" presetID="4"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par>
                                <p:cTn id="23" presetID="2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1000" fill="hold"/>
                                        <p:tgtEl>
                                          <p:spTgt spid="20"/>
                                        </p:tgtEl>
                                        <p:attrNameLst>
                                          <p:attrName>ppt_x</p:attrName>
                                        </p:attrNameLst>
                                      </p:cBhvr>
                                      <p:tavLst>
                                        <p:tav tm="0">
                                          <p:val>
                                            <p:strVal val="#ppt_x-.2"/>
                                          </p:val>
                                        </p:tav>
                                        <p:tav tm="100000">
                                          <p:val>
                                            <p:strVal val="#ppt_x"/>
                                          </p:val>
                                        </p:tav>
                                      </p:tavLst>
                                    </p:anim>
                                    <p:anim calcmode="lin" valueType="num">
                                      <p:cBhvr>
                                        <p:cTn id="26"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ppt_x</p:attrName>
                                        </p:attrNameLst>
                                      </p:cBhvr>
                                      <p:tavLst>
                                        <p:tav tm="0">
                                          <p:val>
                                            <p:strVal val="#ppt_x-.2"/>
                                          </p:val>
                                        </p:tav>
                                        <p:tav tm="100000">
                                          <p:val>
                                            <p:strVal val="#ppt_x"/>
                                          </p:val>
                                        </p:tav>
                                      </p:tavLst>
                                    </p:anim>
                                    <p:anim calcmode="lin" valueType="num">
                                      <p:cBhvr>
                                        <p:cTn id="33"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1"/>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1000" fill="hold"/>
                                        <p:tgtEl>
                                          <p:spTgt spid="23"/>
                                        </p:tgtEl>
                                        <p:attrNameLst>
                                          <p:attrName>ppt_x</p:attrName>
                                        </p:attrNameLst>
                                      </p:cBhvr>
                                      <p:tavLst>
                                        <p:tav tm="0">
                                          <p:val>
                                            <p:strVal val="#ppt_x-.2"/>
                                          </p:val>
                                        </p:tav>
                                        <p:tav tm="100000">
                                          <p:val>
                                            <p:strVal val="#ppt_x"/>
                                          </p:val>
                                        </p:tav>
                                      </p:tavLst>
                                    </p:anim>
                                    <p:anim calcmode="lin" valueType="num">
                                      <p:cBhvr>
                                        <p:cTn id="38"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3"/>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1000" fill="hold"/>
                                        <p:tgtEl>
                                          <p:spTgt spid="22"/>
                                        </p:tgtEl>
                                        <p:attrNameLst>
                                          <p:attrName>ppt_x</p:attrName>
                                        </p:attrNameLst>
                                      </p:cBhvr>
                                      <p:tavLst>
                                        <p:tav tm="0">
                                          <p:val>
                                            <p:strVal val="#ppt_x-.2"/>
                                          </p:val>
                                        </p:tav>
                                        <p:tav tm="100000">
                                          <p:val>
                                            <p:strVal val="#ppt_x"/>
                                          </p:val>
                                        </p:tav>
                                      </p:tavLst>
                                    </p:anim>
                                    <p:anim calcmode="lin" valueType="num">
                                      <p:cBhvr>
                                        <p:cTn id="43"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1000" fill="hold"/>
                                        <p:tgtEl>
                                          <p:spTgt spid="24"/>
                                        </p:tgtEl>
                                        <p:attrNameLst>
                                          <p:attrName>ppt_x</p:attrName>
                                        </p:attrNameLst>
                                      </p:cBhvr>
                                      <p:tavLst>
                                        <p:tav tm="0">
                                          <p:val>
                                            <p:strVal val="#ppt_x-.2"/>
                                          </p:val>
                                        </p:tav>
                                        <p:tav tm="100000">
                                          <p:val>
                                            <p:strVal val="#ppt_x"/>
                                          </p:val>
                                        </p:tav>
                                      </p:tavLst>
                                    </p:anim>
                                    <p:anim calcmode="lin" valueType="num">
                                      <p:cBhvr>
                                        <p:cTn id="5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4"/>
                                        </p:tgtEl>
                                      </p:cBhvr>
                                    </p:animEffect>
                                  </p:childTnLst>
                                </p:cTn>
                              </p:par>
                              <p:par>
                                <p:cTn id="52" presetID="29"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ppt_x</p:attrName>
                                        </p:attrNameLst>
                                      </p:cBhvr>
                                      <p:tavLst>
                                        <p:tav tm="0">
                                          <p:val>
                                            <p:strVal val="#ppt_x-.2"/>
                                          </p:val>
                                        </p:tav>
                                        <p:tav tm="100000">
                                          <p:val>
                                            <p:strVal val="#ppt_x"/>
                                          </p:val>
                                        </p:tav>
                                      </p:tavLst>
                                    </p:anim>
                                    <p:anim calcmode="lin" valueType="num">
                                      <p:cBhvr>
                                        <p:cTn id="55"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56" dur="1000"/>
                                        <p:tgtEl>
                                          <p:spTgt spid="25"/>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ox(in)">
                                      <p:cBhvr>
                                        <p:cTn id="59" dur="500"/>
                                        <p:tgtEl>
                                          <p:spTgt spid="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ppt_x</p:attrName>
                                        </p:attrNameLst>
                                      </p:cBhvr>
                                      <p:tavLst>
                                        <p:tav tm="0">
                                          <p:val>
                                            <p:strVal val="#ppt_x-.2"/>
                                          </p:val>
                                        </p:tav>
                                        <p:tav tm="100000">
                                          <p:val>
                                            <p:strVal val="#ppt_x"/>
                                          </p:val>
                                        </p:tav>
                                      </p:tavLst>
                                    </p:anim>
                                    <p:anim calcmode="lin" valueType="num">
                                      <p:cBhvr>
                                        <p:cTn id="65"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6" dur="1000"/>
                                        <p:tgtEl>
                                          <p:spTgt spid="27"/>
                                        </p:tgtEl>
                                      </p:cBhvr>
                                    </p:animEffect>
                                  </p:childTnLst>
                                </p:cTn>
                              </p:par>
                              <p:par>
                                <p:cTn id="67" presetID="29"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1000" fill="hold"/>
                                        <p:tgtEl>
                                          <p:spTgt spid="28"/>
                                        </p:tgtEl>
                                        <p:attrNameLst>
                                          <p:attrName>ppt_x</p:attrName>
                                        </p:attrNameLst>
                                      </p:cBhvr>
                                      <p:tavLst>
                                        <p:tav tm="0">
                                          <p:val>
                                            <p:strVal val="#ppt_x-.2"/>
                                          </p:val>
                                        </p:tav>
                                        <p:tav tm="100000">
                                          <p:val>
                                            <p:strVal val="#ppt_x"/>
                                          </p:val>
                                        </p:tav>
                                      </p:tavLst>
                                    </p:anim>
                                    <p:anim calcmode="lin" valueType="num">
                                      <p:cBhvr>
                                        <p:cTn id="70" dur="10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71" dur="1000"/>
                                        <p:tgtEl>
                                          <p:spTgt spid="2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12"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strips(downLeft)">
                                      <p:cBhvr>
                                        <p:cTn id="76" dur="500"/>
                                        <p:tgtEl>
                                          <p:spTgt spid="30"/>
                                        </p:tgtEl>
                                      </p:cBhvr>
                                    </p:animEffect>
                                  </p:childTnLst>
                                </p:cTn>
                              </p:par>
                              <p:par>
                                <p:cTn id="77" presetID="2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1000" fill="hold"/>
                                        <p:tgtEl>
                                          <p:spTgt spid="31"/>
                                        </p:tgtEl>
                                        <p:attrNameLst>
                                          <p:attrName>ppt_x</p:attrName>
                                        </p:attrNameLst>
                                      </p:cBhvr>
                                      <p:tavLst>
                                        <p:tav tm="0">
                                          <p:val>
                                            <p:strVal val="#ppt_x-.2"/>
                                          </p:val>
                                        </p:tav>
                                        <p:tav tm="100000">
                                          <p:val>
                                            <p:strVal val="#ppt_x"/>
                                          </p:val>
                                        </p:tav>
                                      </p:tavLst>
                                    </p:anim>
                                    <p:anim calcmode="lin" valueType="num">
                                      <p:cBhvr>
                                        <p:cTn id="80"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81" dur="1000"/>
                                        <p:tgtEl>
                                          <p:spTgt spid="31"/>
                                        </p:tgtEl>
                                      </p:cBhvr>
                                    </p:animEffect>
                                  </p:childTnLst>
                                </p:cTn>
                              </p:par>
                              <p:par>
                                <p:cTn id="82" presetID="29"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p:cTn id="84" dur="1000" fill="hold"/>
                                        <p:tgtEl>
                                          <p:spTgt spid="29"/>
                                        </p:tgtEl>
                                        <p:attrNameLst>
                                          <p:attrName>ppt_x</p:attrName>
                                        </p:attrNameLst>
                                      </p:cBhvr>
                                      <p:tavLst>
                                        <p:tav tm="0">
                                          <p:val>
                                            <p:strVal val="#ppt_x-.2"/>
                                          </p:val>
                                        </p:tav>
                                        <p:tav tm="100000">
                                          <p:val>
                                            <p:strVal val="#ppt_x"/>
                                          </p:val>
                                        </p:tav>
                                      </p:tavLst>
                                    </p:anim>
                                    <p:anim calcmode="lin" valueType="num">
                                      <p:cBhvr>
                                        <p:cTn id="85"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86" dur="1000"/>
                                        <p:tgtEl>
                                          <p:spTgt spid="29"/>
                                        </p:tgtEl>
                                      </p:cBhvr>
                                    </p:animEffect>
                                  </p:childTnLst>
                                </p:cTn>
                              </p:par>
                            </p:childTnLst>
                          </p:cTn>
                        </p:par>
                        <p:par>
                          <p:cTn id="87" fill="hold" nodeType="afterGroup">
                            <p:stCondLst>
                              <p:cond delay="1000"/>
                            </p:stCondLst>
                            <p:childTnLst>
                              <p:par>
                                <p:cTn id="88" presetID="18" presetClass="entr" presetSubtype="12" fill="hold"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strips(downLeft)">
                                      <p:cBhvr>
                                        <p:cTn id="90" dur="500"/>
                                        <p:tgtEl>
                                          <p:spTgt spid="3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9"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 calcmode="lin" valueType="num">
                                      <p:cBhvr>
                                        <p:cTn id="95" dur="1000" fill="hold"/>
                                        <p:tgtEl>
                                          <p:spTgt spid="56"/>
                                        </p:tgtEl>
                                        <p:attrNameLst>
                                          <p:attrName>ppt_x</p:attrName>
                                        </p:attrNameLst>
                                      </p:cBhvr>
                                      <p:tavLst>
                                        <p:tav tm="0">
                                          <p:val>
                                            <p:strVal val="#ppt_x-.2"/>
                                          </p:val>
                                        </p:tav>
                                        <p:tav tm="100000">
                                          <p:val>
                                            <p:strVal val="#ppt_x"/>
                                          </p:val>
                                        </p:tav>
                                      </p:tavLst>
                                    </p:anim>
                                    <p:anim calcmode="lin" valueType="num">
                                      <p:cBhvr>
                                        <p:cTn id="96" dur="1000" fill="hold"/>
                                        <p:tgtEl>
                                          <p:spTgt spid="56"/>
                                        </p:tgtEl>
                                        <p:attrNameLst>
                                          <p:attrName>ppt_y</p:attrName>
                                        </p:attrNameLst>
                                      </p:cBhvr>
                                      <p:tavLst>
                                        <p:tav tm="0">
                                          <p:val>
                                            <p:strVal val="#ppt_y"/>
                                          </p:val>
                                        </p:tav>
                                        <p:tav tm="100000">
                                          <p:val>
                                            <p:strVal val="#ppt_y"/>
                                          </p:val>
                                        </p:tav>
                                      </p:tavLst>
                                    </p:anim>
                                    <p:animEffect transition="in" filter="wipe(right)" prLst="gradientSize: 0.1">
                                      <p:cBhvr>
                                        <p:cTn id="97" dur="1000"/>
                                        <p:tgtEl>
                                          <p:spTgt spid="5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12" fill="hold" nodeType="click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strips(downLeft)">
                                      <p:cBhvr>
                                        <p:cTn id="102" dur="500"/>
                                        <p:tgtEl>
                                          <p:spTgt spid="58"/>
                                        </p:tgtEl>
                                      </p:cBhvr>
                                    </p:animEffect>
                                  </p:childTnLst>
                                </p:cTn>
                              </p:par>
                              <p:par>
                                <p:cTn id="103" presetID="29"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 calcmode="lin" valueType="num">
                                      <p:cBhvr>
                                        <p:cTn id="105" dur="1000" fill="hold"/>
                                        <p:tgtEl>
                                          <p:spTgt spid="60"/>
                                        </p:tgtEl>
                                        <p:attrNameLst>
                                          <p:attrName>ppt_x</p:attrName>
                                        </p:attrNameLst>
                                      </p:cBhvr>
                                      <p:tavLst>
                                        <p:tav tm="0">
                                          <p:val>
                                            <p:strVal val="#ppt_x-.2"/>
                                          </p:val>
                                        </p:tav>
                                        <p:tav tm="100000">
                                          <p:val>
                                            <p:strVal val="#ppt_x"/>
                                          </p:val>
                                        </p:tav>
                                      </p:tavLst>
                                    </p:anim>
                                    <p:anim calcmode="lin" valueType="num">
                                      <p:cBhvr>
                                        <p:cTn id="106"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6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12" fill="hold"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strips(downLeft)">
                                      <p:cBhvr>
                                        <p:cTn id="112" dur="500"/>
                                        <p:tgtEl>
                                          <p:spTgt spid="39"/>
                                        </p:tgtEl>
                                      </p:cBhvr>
                                    </p:animEffect>
                                  </p:childTnLst>
                                </p:cTn>
                              </p:par>
                            </p:childTnLst>
                          </p:cTn>
                        </p:par>
                        <p:par>
                          <p:cTn id="113" fill="hold" nodeType="afterGroup">
                            <p:stCondLst>
                              <p:cond delay="500"/>
                            </p:stCondLst>
                            <p:childTnLst>
                              <p:par>
                                <p:cTn id="114" presetID="18" presetClass="entr" presetSubtype="12" fill="hold" nodeType="after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strips(downLeft)">
                                      <p:cBhvr>
                                        <p:cTn id="116" dur="500"/>
                                        <p:tgtEl>
                                          <p:spTgt spid="40"/>
                                        </p:tgtEl>
                                      </p:cBhvr>
                                    </p:animEffect>
                                  </p:childTnLst>
                                </p:cTn>
                              </p:par>
                              <p:par>
                                <p:cTn id="117" presetID="18" presetClass="entr" presetSubtype="12"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strips(downLeft)">
                                      <p:cBhvr>
                                        <p:cTn id="119" dur="500"/>
                                        <p:tgtEl>
                                          <p:spTgt spid="43"/>
                                        </p:tgtEl>
                                      </p:cBhvr>
                                    </p:animEffect>
                                  </p:childTnLst>
                                </p:cTn>
                              </p:par>
                            </p:childTnLst>
                          </p:cTn>
                        </p:par>
                        <p:par>
                          <p:cTn id="120" fill="hold" nodeType="afterGroup">
                            <p:stCondLst>
                              <p:cond delay="1000"/>
                            </p:stCondLst>
                            <p:childTnLst>
                              <p:par>
                                <p:cTn id="121" presetID="18" presetClass="entr" presetSubtype="12" fill="hold" nodeType="after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strips(downLeft)">
                                      <p:cBhvr>
                                        <p:cTn id="1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20" grpId="0"/>
      <p:bldP spid="22" grpId="0" animBg="1"/>
      <p:bldP spid="23" grpId="0"/>
      <p:bldP spid="25" grpId="0"/>
      <p:bldP spid="26" grpId="0" animBg="1"/>
      <p:bldP spid="27" grpId="0" animBg="1"/>
      <p:bldP spid="28" grpId="0"/>
      <p:bldP spid="29" grpId="0" animBg="1"/>
      <p:bldP spid="31" grpId="0"/>
      <p:bldP spid="43" grpId="0"/>
      <p:bldP spid="56" grpId="0"/>
      <p:bldP spid="6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idx="4294967295"/>
          </p:nvPr>
        </p:nvSpPr>
        <p:spPr>
          <a:xfrm>
            <a:off x="557213" y="0"/>
            <a:ext cx="8586787"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How To Transfer</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Interactive Server Model – Implementation </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847850"/>
            <a:ext cx="15176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8" name="Straight Arrow Connector 37"/>
          <p:cNvCxnSpPr/>
          <p:nvPr/>
        </p:nvCxnSpPr>
        <p:spPr>
          <a:xfrm>
            <a:off x="4070350" y="1962150"/>
            <a:ext cx="6492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Cube 39"/>
          <p:cNvSpPr/>
          <p:nvPr/>
        </p:nvSpPr>
        <p:spPr>
          <a:xfrm>
            <a:off x="4705350" y="1579563"/>
            <a:ext cx="1371600" cy="795337"/>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Web/App Server</a:t>
            </a:r>
          </a:p>
        </p:txBody>
      </p:sp>
      <p:sp>
        <p:nvSpPr>
          <p:cNvPr id="41" name="TextBox 40"/>
          <p:cNvSpPr txBox="1">
            <a:spLocks noChangeArrowheads="1"/>
          </p:cNvSpPr>
          <p:nvPr/>
        </p:nvSpPr>
        <p:spPr bwMode="auto">
          <a:xfrm>
            <a:off x="3524250" y="1252538"/>
            <a:ext cx="1766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Send request </a:t>
            </a:r>
          </a:p>
        </p:txBody>
      </p:sp>
      <p:sp>
        <p:nvSpPr>
          <p:cNvPr id="42" name="TextBox 41"/>
          <p:cNvSpPr txBox="1">
            <a:spLocks noChangeArrowheads="1"/>
          </p:cNvSpPr>
          <p:nvPr/>
        </p:nvSpPr>
        <p:spPr bwMode="auto">
          <a:xfrm>
            <a:off x="3481388" y="2668588"/>
            <a:ext cx="1739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E46C0A"/>
                </a:solidFill>
                <a:latin typeface="Times New Roman" panose="02020603050405020304" pitchFamily="18" charset="0"/>
                <a:cs typeface="Times New Roman" panose="02020603050405020304" pitchFamily="18" charset="0"/>
              </a:rPr>
              <a:t>5. Response the result page</a:t>
            </a:r>
          </a:p>
        </p:txBody>
      </p:sp>
      <p:cxnSp>
        <p:nvCxnSpPr>
          <p:cNvPr id="43" name="Straight Connector 42"/>
          <p:cNvCxnSpPr/>
          <p:nvPr/>
        </p:nvCxnSpPr>
        <p:spPr>
          <a:xfrm rot="5400000">
            <a:off x="1711325" y="3657601"/>
            <a:ext cx="510222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21"/>
          <p:cNvSpPr txBox="1">
            <a:spLocks noChangeArrowheads="1"/>
          </p:cNvSpPr>
          <p:nvPr/>
        </p:nvSpPr>
        <p:spPr bwMode="auto">
          <a:xfrm>
            <a:off x="2168525" y="5662613"/>
            <a:ext cx="162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Client</a:t>
            </a:r>
          </a:p>
        </p:txBody>
      </p:sp>
      <p:sp>
        <p:nvSpPr>
          <p:cNvPr id="46" name="TextBox 22"/>
          <p:cNvSpPr txBox="1">
            <a:spLocks noChangeArrowheads="1"/>
          </p:cNvSpPr>
          <p:nvPr/>
        </p:nvSpPr>
        <p:spPr bwMode="auto">
          <a:xfrm>
            <a:off x="6032500" y="5603875"/>
            <a:ext cx="162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FF0000"/>
                </a:solidFill>
                <a:latin typeface="Times New Roman" panose="02020603050405020304" pitchFamily="18" charset="0"/>
                <a:cs typeface="Times New Roman" panose="02020603050405020304" pitchFamily="18" charset="0"/>
              </a:rPr>
              <a:t>Server</a:t>
            </a:r>
          </a:p>
        </p:txBody>
      </p:sp>
      <p:sp>
        <p:nvSpPr>
          <p:cNvPr id="47" name="Smiley Face 46"/>
          <p:cNvSpPr/>
          <p:nvPr/>
        </p:nvSpPr>
        <p:spPr>
          <a:xfrm>
            <a:off x="236538" y="1917700"/>
            <a:ext cx="588962" cy="515938"/>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48" name="Straight Arrow Connector 47"/>
          <p:cNvCxnSpPr/>
          <p:nvPr/>
        </p:nvCxnSpPr>
        <p:spPr>
          <a:xfrm flipV="1">
            <a:off x="811213" y="2271713"/>
            <a:ext cx="1711325" cy="28575"/>
          </a:xfrm>
          <a:prstGeom prst="straightConnector1">
            <a:avLst/>
          </a:prstGeom>
          <a:ln w="38100">
            <a:solidFill>
              <a:srgbClr val="80008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a:spLocks noChangeArrowheads="1"/>
          </p:cNvSpPr>
          <p:nvPr/>
        </p:nvSpPr>
        <p:spPr bwMode="auto">
          <a:xfrm>
            <a:off x="688975" y="2403475"/>
            <a:ext cx="177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1. Click Search</a:t>
            </a:r>
          </a:p>
        </p:txBody>
      </p:sp>
      <p:sp>
        <p:nvSpPr>
          <p:cNvPr id="50" name="TextBox 49"/>
          <p:cNvSpPr txBox="1">
            <a:spLocks noChangeArrowheads="1"/>
          </p:cNvSpPr>
          <p:nvPr/>
        </p:nvSpPr>
        <p:spPr bwMode="auto">
          <a:xfrm>
            <a:off x="5170488" y="3054350"/>
            <a:ext cx="203676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4. Transfer &amp; Traverse to display</a:t>
            </a:r>
          </a:p>
        </p:txBody>
      </p:sp>
      <p:cxnSp>
        <p:nvCxnSpPr>
          <p:cNvPr id="51" name="Straight Arrow Connector 50"/>
          <p:cNvCxnSpPr/>
          <p:nvPr/>
        </p:nvCxnSpPr>
        <p:spPr>
          <a:xfrm>
            <a:off x="5972175" y="1931988"/>
            <a:ext cx="6492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621463" y="1474788"/>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err="1">
                <a:solidFill>
                  <a:schemeClr val="tx1"/>
                </a:solidFill>
                <a:latin typeface="Times New Roman" pitchFamily="18" charset="0"/>
                <a:cs typeface="Times New Roman" pitchFamily="18" charset="0"/>
              </a:rPr>
              <a:t>Servlet</a:t>
            </a:r>
            <a:endParaRPr lang="en-US" b="1">
              <a:solidFill>
                <a:schemeClr val="tx1"/>
              </a:solidFill>
              <a:latin typeface="Times New Roman" pitchFamily="18" charset="0"/>
              <a:cs typeface="Times New Roman" pitchFamily="18" charset="0"/>
            </a:endParaRPr>
          </a:p>
        </p:txBody>
      </p:sp>
      <p:cxnSp>
        <p:nvCxnSpPr>
          <p:cNvPr id="53" name="Straight Arrow Connector 52"/>
          <p:cNvCxnSpPr/>
          <p:nvPr/>
        </p:nvCxnSpPr>
        <p:spPr>
          <a:xfrm flipV="1">
            <a:off x="6954838" y="2447778"/>
            <a:ext cx="64943" cy="1254273"/>
          </a:xfrm>
          <a:prstGeom prst="straightConnector1">
            <a:avLst/>
          </a:prstGeom>
          <a:ln w="38100">
            <a:solidFill>
              <a:schemeClr val="tx2">
                <a:lumMod val="60000"/>
                <a:lumOff val="40000"/>
              </a:schemeClr>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392488"/>
            <a:ext cx="15176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54"/>
          <p:cNvSpPr/>
          <p:nvPr/>
        </p:nvSpPr>
        <p:spPr>
          <a:xfrm>
            <a:off x="6029325" y="3635375"/>
            <a:ext cx="1268413"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List DTO</a:t>
            </a:r>
          </a:p>
        </p:txBody>
      </p:sp>
      <p:cxnSp>
        <p:nvCxnSpPr>
          <p:cNvPr id="56" name="Straight Arrow Connector 55"/>
          <p:cNvCxnSpPr/>
          <p:nvPr/>
        </p:nvCxnSpPr>
        <p:spPr>
          <a:xfrm rot="5400000" flipH="1" flipV="1">
            <a:off x="5996781" y="2923382"/>
            <a:ext cx="1482725" cy="74612"/>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878513" y="2098675"/>
            <a:ext cx="777875" cy="7938"/>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flipV="1">
            <a:off x="3575050" y="2495550"/>
            <a:ext cx="1379538" cy="884238"/>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H="1">
            <a:off x="719932" y="2245519"/>
            <a:ext cx="1398587" cy="1774825"/>
          </a:xfrm>
          <a:prstGeom prst="straightConnector1">
            <a:avLst/>
          </a:prstGeom>
          <a:ln w="38100">
            <a:solidFill>
              <a:srgbClr val="80008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60" name="Can 59"/>
          <p:cNvSpPr/>
          <p:nvPr/>
        </p:nvSpPr>
        <p:spPr>
          <a:xfrm>
            <a:off x="7581900" y="4881563"/>
            <a:ext cx="1296988"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cxnSp>
        <p:nvCxnSpPr>
          <p:cNvPr id="61" name="Straight Arrow Connector 60"/>
          <p:cNvCxnSpPr>
            <a:cxnSpLocks noChangeShapeType="1"/>
          </p:cNvCxnSpPr>
          <p:nvPr/>
        </p:nvCxnSpPr>
        <p:spPr bwMode="auto">
          <a:xfrm>
            <a:off x="7810500" y="2166938"/>
            <a:ext cx="458788" cy="91757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2" name="Straight Arrow Connector 61"/>
          <p:cNvCxnSpPr>
            <a:cxnSpLocks noChangeShapeType="1"/>
          </p:cNvCxnSpPr>
          <p:nvPr/>
        </p:nvCxnSpPr>
        <p:spPr bwMode="auto">
          <a:xfrm>
            <a:off x="7256463" y="2401888"/>
            <a:ext cx="563562" cy="81597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63" name="Oval 34"/>
          <p:cNvSpPr/>
          <p:nvPr/>
        </p:nvSpPr>
        <p:spPr>
          <a:xfrm>
            <a:off x="7634288" y="3097213"/>
            <a:ext cx="1268412"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DAO</a:t>
            </a:r>
          </a:p>
        </p:txBody>
      </p:sp>
      <p:cxnSp>
        <p:nvCxnSpPr>
          <p:cNvPr id="64" name="Straight Arrow Connector 13"/>
          <p:cNvCxnSpPr>
            <a:cxnSpLocks noChangeShapeType="1"/>
          </p:cNvCxnSpPr>
          <p:nvPr/>
        </p:nvCxnSpPr>
        <p:spPr bwMode="auto">
          <a:xfrm flipH="1">
            <a:off x="8231188" y="3995738"/>
            <a:ext cx="349250" cy="1046162"/>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65" name="Straight Arrow Connector 15"/>
          <p:cNvCxnSpPr>
            <a:cxnSpLocks noChangeShapeType="1"/>
          </p:cNvCxnSpPr>
          <p:nvPr/>
        </p:nvCxnSpPr>
        <p:spPr bwMode="auto">
          <a:xfrm>
            <a:off x="7939088" y="3905250"/>
            <a:ext cx="158750" cy="1063625"/>
          </a:xfrm>
          <a:prstGeom prst="straightConnector1">
            <a:avLst/>
          </a:prstGeom>
          <a:noFill/>
          <a:ln w="38100" algn="ctr">
            <a:solidFill>
              <a:srgbClr val="FF3300"/>
            </a:solidFill>
            <a:round/>
            <a:headEnd type="triangle" w="med" len="med"/>
            <a:tailEnd/>
          </a:ln>
          <a:extLst>
            <a:ext uri="{909E8E84-426E-40DD-AFC4-6F175D3DCCD1}">
              <a14:hiddenFill xmlns:a14="http://schemas.microsoft.com/office/drawing/2010/main">
                <a:noFill/>
              </a14:hiddenFill>
            </a:ext>
          </a:extLst>
        </p:spPr>
      </p:cxnSp>
      <p:sp>
        <p:nvSpPr>
          <p:cNvPr id="66" name="TextBox 65"/>
          <p:cNvSpPr txBox="1">
            <a:spLocks noChangeArrowheads="1"/>
          </p:cNvSpPr>
          <p:nvPr/>
        </p:nvSpPr>
        <p:spPr bwMode="auto">
          <a:xfrm>
            <a:off x="7342188" y="4116388"/>
            <a:ext cx="180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3. Query DB</a:t>
            </a:r>
          </a:p>
        </p:txBody>
      </p:sp>
      <p:sp>
        <p:nvSpPr>
          <p:cNvPr id="67" name="TextBox 14"/>
          <p:cNvSpPr txBox="1">
            <a:spLocks noChangeArrowheads="1"/>
          </p:cNvSpPr>
          <p:nvPr/>
        </p:nvSpPr>
        <p:spPr bwMode="auto">
          <a:xfrm>
            <a:off x="7342188" y="2592388"/>
            <a:ext cx="1801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2. Call Search</a:t>
            </a:r>
          </a:p>
        </p:txBody>
      </p:sp>
      <p:cxnSp>
        <p:nvCxnSpPr>
          <p:cNvPr id="68" name="Straight Arrow Connector 67"/>
          <p:cNvCxnSpPr/>
          <p:nvPr/>
        </p:nvCxnSpPr>
        <p:spPr>
          <a:xfrm flipV="1">
            <a:off x="7277173" y="3714603"/>
            <a:ext cx="422924" cy="203348"/>
          </a:xfrm>
          <a:prstGeom prst="straightConnector1">
            <a:avLst/>
          </a:prstGeom>
          <a:ln w="381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498475" y="0"/>
            <a:ext cx="8229600" cy="727075"/>
          </a:xfrm>
        </p:spPr>
        <p:txBody>
          <a:bodyPr/>
          <a:lstStyle/>
          <a:p>
            <a:r>
              <a:rPr lang="en-US" altLang="en-US" sz="4000">
                <a:latin typeface="Times New Roman" panose="02020603050405020304" pitchFamily="18" charset="0"/>
                <a:cs typeface="Times New Roman" panose="02020603050405020304" pitchFamily="18" charset="0"/>
              </a:rPr>
              <a:t>Summary</a:t>
            </a:r>
          </a:p>
        </p:txBody>
      </p:sp>
      <p:sp>
        <p:nvSpPr>
          <p:cNvPr id="109571" name="Rectangle 3"/>
          <p:cNvSpPr>
            <a:spLocks noGrp="1"/>
          </p:cNvSpPr>
          <p:nvPr>
            <p:ph type="body" idx="1"/>
          </p:nvPr>
        </p:nvSpPr>
        <p:spPr>
          <a:xfrm>
            <a:off x="498475" y="741363"/>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deploy the Web Application to Web Server?</a:t>
            </a:r>
          </a:p>
          <a:p>
            <a:pPr lvl="1" algn="just"/>
            <a:r>
              <a:rPr lang="en-US" altLang="en-US">
                <a:latin typeface="Times New Roman" panose="02020603050405020304" pitchFamily="18" charset="0"/>
                <a:cs typeface="Times New Roman" panose="02020603050405020304" pitchFamily="18" charset="0"/>
              </a:rPr>
              <a:t>Web applications Structure</a:t>
            </a:r>
          </a:p>
          <a:p>
            <a:pPr lvl="1" algn="just"/>
            <a:r>
              <a:rPr lang="en-US" altLang="en-US">
                <a:latin typeface="Times New Roman" panose="02020603050405020304" pitchFamily="18" charset="0"/>
                <a:cs typeface="Times New Roman" panose="02020603050405020304" pitchFamily="18" charset="0"/>
              </a:rPr>
              <a:t>Request Parameters vs. Context Parameters vs. Config/Servlet Parameters</a:t>
            </a:r>
          </a:p>
          <a:p>
            <a:pPr lvl="1" algn="just"/>
            <a:r>
              <a:rPr lang="en-US" altLang="en-US">
                <a:latin typeface="Times New Roman" panose="02020603050405020304" pitchFamily="18" charset="0"/>
                <a:cs typeface="Times New Roman" panose="02020603050405020304" pitchFamily="18" charset="0"/>
              </a:rPr>
              <a:t>Application Segments vs. Scope</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transfer from resources to others with/without data/objects?</a:t>
            </a:r>
          </a:p>
          <a:p>
            <a:pPr lvl="1" algn="just"/>
            <a:r>
              <a:rPr lang="en-US" altLang="en-US">
                <a:latin typeface="Times New Roman" panose="02020603050405020304" pitchFamily="18" charset="0"/>
                <a:cs typeface="Times New Roman" panose="02020603050405020304" pitchFamily="18" charset="0"/>
              </a:rPr>
              <a:t>Attributes vs. Parameters vs. Variables</a:t>
            </a:r>
          </a:p>
          <a:p>
            <a:pPr lvl="1" algn="just"/>
            <a:r>
              <a:rPr lang="en-US" altLang="en-US">
                <a:latin typeface="Times New Roman" panose="02020603050405020304" pitchFamily="18" charset="0"/>
                <a:cs typeface="Times New Roman" panose="02020603050405020304" pitchFamily="18" charset="0"/>
              </a:rPr>
              <a:t>Redirect vs. </a:t>
            </a:r>
            <a:r>
              <a:rPr lang="en-US" altLang="en-US" err="1">
                <a:latin typeface="Times New Roman" panose="02020603050405020304" pitchFamily="18" charset="0"/>
                <a:cs typeface="Times New Roman" panose="02020603050405020304" pitchFamily="18" charset="0"/>
              </a:rPr>
              <a:t>RequestDispatcher</a:t>
            </a:r>
            <a:endParaRPr lang="en-US" altLang="en-US">
              <a:latin typeface="Times New Roman" panose="02020603050405020304" pitchFamily="18" charset="0"/>
              <a:cs typeface="Times New Roman" panose="02020603050405020304" pitchFamily="18" charset="0"/>
            </a:endParaRPr>
          </a:p>
        </p:txBody>
      </p:sp>
      <p:sp>
        <p:nvSpPr>
          <p:cNvPr id="109572" name="Text Box 4"/>
          <p:cNvSpPr txBox="1">
            <a:spLocks noChangeArrowheads="1"/>
          </p:cNvSpPr>
          <p:nvPr/>
        </p:nvSpPr>
        <p:spPr bwMode="auto">
          <a:xfrm>
            <a:off x="2514600" y="6156325"/>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Summary</a:t>
            </a:r>
            <a:endParaRPr lang="en-US" altLang="en-US" sz="3600" b="1">
              <a:latin typeface="Times New Roman" panose="02020603050405020304" pitchFamily="18" charset="0"/>
              <a:cs typeface="Times New Roman" panose="02020603050405020304" pitchFamily="18" charset="0"/>
            </a:endParaRPr>
          </a:p>
        </p:txBody>
      </p:sp>
      <p:graphicFrame>
        <p:nvGraphicFramePr>
          <p:cNvPr id="38" name="Object 10"/>
          <p:cNvGraphicFramePr>
            <a:graphicFrameLocks noChangeAspect="1"/>
          </p:cNvGraphicFramePr>
          <p:nvPr/>
        </p:nvGraphicFramePr>
        <p:xfrm>
          <a:off x="781050" y="2928938"/>
          <a:ext cx="1393825" cy="984250"/>
        </p:xfrm>
        <a:graphic>
          <a:graphicData uri="http://schemas.openxmlformats.org/presentationml/2006/ole">
            <mc:AlternateContent xmlns:mc="http://schemas.openxmlformats.org/markup-compatibility/2006">
              <mc:Choice xmlns:v="urn:schemas-microsoft-com:vml" Requires="v">
                <p:oleObj name="Photo Editor Photo" r:id="rId3" imgW="7621064" imgH="5714286" progId="MSPhotoEd.3">
                  <p:embed/>
                </p:oleObj>
              </mc:Choice>
              <mc:Fallback>
                <p:oleObj name="Photo Editor Photo" r:id="rId3" imgW="7621064" imgH="5714286" progId="MSPhotoEd.3">
                  <p:embed/>
                  <p:pic>
                    <p:nvPicPr>
                      <p:cNvPr id="3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2928938"/>
                        <a:ext cx="1393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19"/>
          <p:cNvSpPr>
            <a:spLocks noChangeArrowheads="1"/>
          </p:cNvSpPr>
          <p:nvPr/>
        </p:nvSpPr>
        <p:spPr bwMode="auto">
          <a:xfrm>
            <a:off x="3275013" y="1839913"/>
            <a:ext cx="3629465" cy="3008312"/>
          </a:xfrm>
          <a:prstGeom prst="rect">
            <a:avLst/>
          </a:prstGeom>
          <a:solidFill>
            <a:srgbClr val="FFFF66"/>
          </a:solidFill>
          <a:ln w="9525">
            <a:solidFill>
              <a:srgbClr val="FFFF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Web Server</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Container</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p:txBody>
      </p:sp>
      <p:sp>
        <p:nvSpPr>
          <p:cNvPr id="42" name="Oval 20"/>
          <p:cNvSpPr>
            <a:spLocks noChangeArrowheads="1"/>
          </p:cNvSpPr>
          <p:nvPr/>
        </p:nvSpPr>
        <p:spPr bwMode="auto">
          <a:xfrm>
            <a:off x="3427413" y="2479675"/>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C</a:t>
            </a:r>
          </a:p>
        </p:txBody>
      </p:sp>
      <p:cxnSp>
        <p:nvCxnSpPr>
          <p:cNvPr id="43" name="AutoShape 7"/>
          <p:cNvCxnSpPr>
            <a:cxnSpLocks noChangeShapeType="1"/>
            <a:endCxn id="42" idx="2"/>
          </p:cNvCxnSpPr>
          <p:nvPr/>
        </p:nvCxnSpPr>
        <p:spPr bwMode="auto">
          <a:xfrm flipV="1">
            <a:off x="2093913" y="2774950"/>
            <a:ext cx="1333500" cy="64611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 name="Oval 10"/>
          <p:cNvSpPr>
            <a:spLocks noChangeArrowheads="1"/>
          </p:cNvSpPr>
          <p:nvPr/>
        </p:nvSpPr>
        <p:spPr bwMode="auto">
          <a:xfrm>
            <a:off x="3427413" y="3998913"/>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V</a:t>
            </a:r>
          </a:p>
        </p:txBody>
      </p:sp>
      <p:cxnSp>
        <p:nvCxnSpPr>
          <p:cNvPr id="46" name="AutoShape 11"/>
          <p:cNvCxnSpPr>
            <a:cxnSpLocks noChangeShapeType="1"/>
            <a:stCxn id="42" idx="4"/>
            <a:endCxn id="45" idx="0"/>
          </p:cNvCxnSpPr>
          <p:nvPr/>
        </p:nvCxnSpPr>
        <p:spPr bwMode="auto">
          <a:xfrm rot="5400000">
            <a:off x="3276600" y="3535363"/>
            <a:ext cx="928687"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13"/>
          <p:cNvCxnSpPr>
            <a:cxnSpLocks noChangeShapeType="1"/>
            <a:stCxn id="45" idx="2"/>
          </p:cNvCxnSpPr>
          <p:nvPr/>
        </p:nvCxnSpPr>
        <p:spPr bwMode="auto">
          <a:xfrm rot="10800000">
            <a:off x="2093913" y="3421063"/>
            <a:ext cx="1333500" cy="87312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8" name="AutoShape 14"/>
          <p:cNvCxnSpPr>
            <a:cxnSpLocks noChangeShapeType="1"/>
            <a:stCxn id="42" idx="3"/>
          </p:cNvCxnSpPr>
          <p:nvPr/>
        </p:nvCxnSpPr>
        <p:spPr bwMode="auto">
          <a:xfrm rot="5400000">
            <a:off x="2588419" y="2489994"/>
            <a:ext cx="436563" cy="1425575"/>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49" name="Can 48"/>
          <p:cNvSpPr/>
          <p:nvPr/>
        </p:nvSpPr>
        <p:spPr>
          <a:xfrm>
            <a:off x="8072878" y="2900363"/>
            <a:ext cx="701675"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sp>
        <p:nvSpPr>
          <p:cNvPr id="50" name="Oval 27"/>
          <p:cNvSpPr>
            <a:spLocks noChangeArrowheads="1"/>
          </p:cNvSpPr>
          <p:nvPr/>
        </p:nvSpPr>
        <p:spPr bwMode="auto">
          <a:xfrm>
            <a:off x="4627563" y="3121025"/>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DAO</a:t>
            </a:r>
          </a:p>
        </p:txBody>
      </p:sp>
      <p:cxnSp>
        <p:nvCxnSpPr>
          <p:cNvPr id="51" name="AutoShape 7"/>
          <p:cNvCxnSpPr>
            <a:cxnSpLocks noChangeShapeType="1"/>
            <a:endCxn id="50" idx="1"/>
          </p:cNvCxnSpPr>
          <p:nvPr/>
        </p:nvCxnSpPr>
        <p:spPr bwMode="auto">
          <a:xfrm>
            <a:off x="4032250" y="2820988"/>
            <a:ext cx="687388" cy="387350"/>
          </a:xfrm>
          <a:prstGeom prst="straightConnector1">
            <a:avLst/>
          </a:prstGeom>
          <a:noFill/>
          <a:ln w="317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52" name="AutoShape 7"/>
          <p:cNvCxnSpPr>
            <a:cxnSpLocks noChangeShapeType="1"/>
            <a:stCxn id="50" idx="6"/>
          </p:cNvCxnSpPr>
          <p:nvPr/>
        </p:nvCxnSpPr>
        <p:spPr bwMode="auto">
          <a:xfrm flipV="1">
            <a:off x="5254625" y="3208338"/>
            <a:ext cx="2830953" cy="207962"/>
          </a:xfrm>
          <a:prstGeom prst="straightConnector1">
            <a:avLst/>
          </a:prstGeom>
          <a:noFill/>
          <a:ln w="31750">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53" name="AutoShape 13"/>
          <p:cNvCxnSpPr>
            <a:cxnSpLocks noChangeShapeType="1"/>
            <a:endCxn id="50" idx="5"/>
          </p:cNvCxnSpPr>
          <p:nvPr/>
        </p:nvCxnSpPr>
        <p:spPr bwMode="auto">
          <a:xfrm flipH="1">
            <a:off x="5162794" y="3619500"/>
            <a:ext cx="2910084" cy="5591"/>
          </a:xfrm>
          <a:prstGeom prst="straightConnector1">
            <a:avLst/>
          </a:prstGeom>
          <a:noFill/>
          <a:ln w="28575">
            <a:solidFill>
              <a:srgbClr val="7030A0"/>
            </a:solidFill>
            <a:prstDash val="dash"/>
            <a:round/>
            <a:headEnd/>
            <a:tailEnd type="triangle" w="med" len="med"/>
          </a:ln>
          <a:extLst>
            <a:ext uri="{909E8E84-426E-40DD-AFC4-6F175D3DCCD1}">
              <a14:hiddenFill xmlns:a14="http://schemas.microsoft.com/office/drawing/2010/main">
                <a:noFill/>
              </a14:hiddenFill>
            </a:ext>
          </a:extLst>
        </p:spPr>
      </p:cxnSp>
      <p:cxnSp>
        <p:nvCxnSpPr>
          <p:cNvPr id="54" name="AutoShape 13"/>
          <p:cNvCxnSpPr>
            <a:cxnSpLocks noChangeShapeType="1"/>
            <a:endCxn id="42" idx="5"/>
          </p:cNvCxnSpPr>
          <p:nvPr/>
        </p:nvCxnSpPr>
        <p:spPr bwMode="auto">
          <a:xfrm rot="10800000">
            <a:off x="3962400" y="2984500"/>
            <a:ext cx="733425" cy="355600"/>
          </a:xfrm>
          <a:prstGeom prst="straightConnector1">
            <a:avLst/>
          </a:prstGeom>
          <a:noFill/>
          <a:ln w="28575">
            <a:solidFill>
              <a:srgbClr val="0070C0"/>
            </a:solidFill>
            <a:prstDash val="dashDot"/>
            <a:round/>
            <a:headEnd/>
            <a:tailEnd type="triangle" w="med" len="med"/>
          </a:ln>
          <a:extLst>
            <a:ext uri="{909E8E84-426E-40DD-AFC4-6F175D3DCCD1}">
              <a14:hiddenFill xmlns:a14="http://schemas.microsoft.com/office/drawing/2010/main">
                <a:noFill/>
              </a14:hiddenFill>
            </a:ext>
          </a:extLst>
        </p:spPr>
      </p:cxnSp>
      <p:sp>
        <p:nvSpPr>
          <p:cNvPr id="55" name="TextBox 32"/>
          <p:cNvSpPr txBox="1">
            <a:spLocks noChangeArrowheads="1"/>
          </p:cNvSpPr>
          <p:nvPr/>
        </p:nvSpPr>
        <p:spPr bwMode="auto">
          <a:xfrm>
            <a:off x="1812925" y="25320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1. Send request</a:t>
            </a:r>
          </a:p>
        </p:txBody>
      </p:sp>
      <p:sp>
        <p:nvSpPr>
          <p:cNvPr id="56" name="TextBox 33"/>
          <p:cNvSpPr txBox="1">
            <a:spLocks noChangeArrowheads="1"/>
          </p:cNvSpPr>
          <p:nvPr/>
        </p:nvSpPr>
        <p:spPr bwMode="auto">
          <a:xfrm>
            <a:off x="4206875" y="25320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70C0"/>
                </a:solidFill>
                <a:latin typeface="Times New Roman" panose="02020603050405020304" pitchFamily="18" charset="0"/>
                <a:cs typeface="Times New Roman" panose="02020603050405020304" pitchFamily="18" charset="0"/>
              </a:rPr>
              <a:t>2. Call</a:t>
            </a:r>
          </a:p>
        </p:txBody>
      </p:sp>
      <p:sp>
        <p:nvSpPr>
          <p:cNvPr id="57" name="TextBox 34"/>
          <p:cNvSpPr txBox="1">
            <a:spLocks noChangeArrowheads="1"/>
          </p:cNvSpPr>
          <p:nvPr/>
        </p:nvSpPr>
        <p:spPr bwMode="auto">
          <a:xfrm>
            <a:off x="5964214" y="293091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7030A0"/>
                </a:solidFill>
                <a:latin typeface="Times New Roman" panose="02020603050405020304" pitchFamily="18" charset="0"/>
                <a:cs typeface="Times New Roman" panose="02020603050405020304" pitchFamily="18" charset="0"/>
              </a:rPr>
              <a:t>3. Query</a:t>
            </a:r>
          </a:p>
        </p:txBody>
      </p:sp>
      <p:sp>
        <p:nvSpPr>
          <p:cNvPr id="58" name="TextBox 35"/>
          <p:cNvSpPr txBox="1">
            <a:spLocks noChangeArrowheads="1"/>
          </p:cNvSpPr>
          <p:nvPr/>
        </p:nvSpPr>
        <p:spPr bwMode="auto">
          <a:xfrm>
            <a:off x="3743325" y="3619500"/>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5. Render/Send</a:t>
            </a:r>
          </a:p>
        </p:txBody>
      </p:sp>
      <p:sp>
        <p:nvSpPr>
          <p:cNvPr id="59" name="TextBox 36"/>
          <p:cNvSpPr txBox="1">
            <a:spLocks noChangeArrowheads="1"/>
          </p:cNvSpPr>
          <p:nvPr/>
        </p:nvSpPr>
        <p:spPr bwMode="auto">
          <a:xfrm>
            <a:off x="2376488" y="3313113"/>
            <a:ext cx="1709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6. Response</a:t>
            </a:r>
          </a:p>
        </p:txBody>
      </p:sp>
      <p:sp>
        <p:nvSpPr>
          <p:cNvPr id="60" name="TextBox 37"/>
          <p:cNvSpPr txBox="1">
            <a:spLocks noChangeArrowheads="1"/>
          </p:cNvSpPr>
          <p:nvPr/>
        </p:nvSpPr>
        <p:spPr bwMode="auto">
          <a:xfrm>
            <a:off x="746125" y="40306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7. Display</a:t>
            </a:r>
          </a:p>
        </p:txBody>
      </p:sp>
      <p:sp>
        <p:nvSpPr>
          <p:cNvPr id="61" name="Oval 27"/>
          <p:cNvSpPr>
            <a:spLocks noChangeArrowheads="1"/>
          </p:cNvSpPr>
          <p:nvPr/>
        </p:nvSpPr>
        <p:spPr bwMode="auto">
          <a:xfrm>
            <a:off x="5445126" y="4183579"/>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DTO</a:t>
            </a:r>
          </a:p>
        </p:txBody>
      </p:sp>
      <p:cxnSp>
        <p:nvCxnSpPr>
          <p:cNvPr id="62" name="AutoShape 7"/>
          <p:cNvCxnSpPr>
            <a:cxnSpLocks noChangeShapeType="1"/>
            <a:endCxn id="61" idx="0"/>
          </p:cNvCxnSpPr>
          <p:nvPr/>
        </p:nvCxnSpPr>
        <p:spPr bwMode="auto">
          <a:xfrm>
            <a:off x="5191700" y="3676651"/>
            <a:ext cx="566957" cy="506928"/>
          </a:xfrm>
          <a:prstGeom prst="straightConnector1">
            <a:avLst/>
          </a:prstGeom>
          <a:noFill/>
          <a:ln w="31750">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63" name="TextBox 35"/>
          <p:cNvSpPr txBox="1">
            <a:spLocks noChangeArrowheads="1"/>
          </p:cNvSpPr>
          <p:nvPr/>
        </p:nvSpPr>
        <p:spPr bwMode="auto">
          <a:xfrm>
            <a:off x="5193287" y="3814247"/>
            <a:ext cx="2044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C00000"/>
                </a:solidFill>
                <a:latin typeface="Times New Roman" panose="02020603050405020304" pitchFamily="18" charset="0"/>
                <a:cs typeface="Times New Roman" panose="02020603050405020304" pitchFamily="18" charset="0"/>
              </a:rPr>
              <a:t>4. Store data into</a:t>
            </a:r>
          </a:p>
        </p:txBody>
      </p:sp>
      <p:cxnSp>
        <p:nvCxnSpPr>
          <p:cNvPr id="26" name="AutoShape 13">
            <a:extLst>
              <a:ext uri="{FF2B5EF4-FFF2-40B4-BE49-F238E27FC236}">
                <a16:creationId xmlns:a16="http://schemas.microsoft.com/office/drawing/2014/main" id="{DA8FFDE5-3DB4-4DF1-87C8-FDC59712C232}"/>
              </a:ext>
            </a:extLst>
          </p:cNvPr>
          <p:cNvCxnSpPr>
            <a:cxnSpLocks noChangeShapeType="1"/>
          </p:cNvCxnSpPr>
          <p:nvPr/>
        </p:nvCxnSpPr>
        <p:spPr bwMode="auto">
          <a:xfrm flipV="1">
            <a:off x="4018394" y="3646488"/>
            <a:ext cx="799670" cy="551729"/>
          </a:xfrm>
          <a:prstGeom prst="straightConnector1">
            <a:avLst/>
          </a:prstGeom>
          <a:noFill/>
          <a:ln w="28575">
            <a:solidFill>
              <a:srgbClr val="0070C0"/>
            </a:solidFill>
            <a:prstDash val="dashDot"/>
            <a:round/>
            <a:headEnd/>
            <a:tailEnd type="triangle" w="med" len="med"/>
          </a:ln>
          <a:extLst>
            <a:ext uri="{909E8E84-426E-40DD-AFC4-6F175D3DCCD1}">
              <a14:hiddenFill xmlns:a14="http://schemas.microsoft.com/office/drawing/2010/main">
                <a:noFill/>
              </a14:hiddenFill>
            </a:ext>
          </a:extLst>
        </p:spPr>
      </p:cxnSp>
      <p:sp>
        <p:nvSpPr>
          <p:cNvPr id="28" name="TextBox 33">
            <a:extLst>
              <a:ext uri="{FF2B5EF4-FFF2-40B4-BE49-F238E27FC236}">
                <a16:creationId xmlns:a16="http://schemas.microsoft.com/office/drawing/2014/main" id="{B8910926-213C-42E1-9AAA-73223F42C7FD}"/>
              </a:ext>
            </a:extLst>
          </p:cNvPr>
          <p:cNvSpPr txBox="1">
            <a:spLocks noChangeArrowheads="1"/>
          </p:cNvSpPr>
          <p:nvPr/>
        </p:nvSpPr>
        <p:spPr bwMode="auto">
          <a:xfrm>
            <a:off x="4153405" y="4014788"/>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70C0"/>
                </a:solidFill>
                <a:latin typeface="Times New Roman" panose="02020603050405020304" pitchFamily="18" charset="0"/>
                <a:cs typeface="Times New Roman" panose="02020603050405020304" pitchFamily="18" charset="0"/>
              </a:rPr>
              <a:t>get (if any)</a:t>
            </a:r>
          </a:p>
        </p:txBody>
      </p:sp>
    </p:spTree>
    <p:extLst>
      <p:ext uri="{BB962C8B-B14F-4D97-AF65-F5344CB8AC3E}">
        <p14:creationId xmlns:p14="http://schemas.microsoft.com/office/powerpoint/2010/main" val="40833285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914400" y="0"/>
            <a:ext cx="8229600" cy="1143000"/>
          </a:xfrm>
        </p:spPr>
        <p:txBody>
          <a:bodyPr/>
          <a:lstStyle/>
          <a:p>
            <a:r>
              <a:rPr lang="en-US" altLang="en-US" b="1">
                <a:latin typeface="Times New Roman" panose="02020603050405020304" pitchFamily="18" charset="0"/>
                <a:cs typeface="Times New Roman" panose="02020603050405020304" pitchFamily="18" charset="0"/>
              </a:rPr>
              <a:t>Next Lecture</a:t>
            </a:r>
          </a:p>
        </p:txBody>
      </p:sp>
      <p:sp>
        <p:nvSpPr>
          <p:cNvPr id="48131" name="Rectangle 3"/>
          <p:cNvSpPr>
            <a:spLocks noGrp="1"/>
          </p:cNvSpPr>
          <p:nvPr>
            <p:ph type="body" idx="4294967295"/>
          </p:nvPr>
        </p:nvSpPr>
        <p:spPr>
          <a:xfrm>
            <a:off x="457200" y="892175"/>
            <a:ext cx="8229600" cy="5743575"/>
          </a:xfrm>
        </p:spPr>
        <p:txBody>
          <a:bodyPr/>
          <a:lstStyle/>
          <a:p>
            <a:r>
              <a:rPr lang="en-US" altLang="en-US" b="1">
                <a:latin typeface="Times New Roman" panose="02020603050405020304" pitchFamily="18" charset="0"/>
                <a:cs typeface="Times New Roman" panose="02020603050405020304" pitchFamily="18" charset="0"/>
              </a:rPr>
              <a:t>How to upgrade Application in previous topics approach MVC Model</a:t>
            </a:r>
          </a:p>
          <a:p>
            <a:pPr lvl="1"/>
            <a:r>
              <a:rPr lang="en-US" altLang="en-US" b="1">
                <a:latin typeface="Times New Roman" panose="02020603050405020304" pitchFamily="18" charset="0"/>
                <a:cs typeface="Times New Roman" panose="02020603050405020304" pitchFamily="18" charset="0"/>
              </a:rPr>
              <a:t>Using JSP to View</a:t>
            </a:r>
          </a:p>
          <a:p>
            <a:pPr lvl="1"/>
            <a:r>
              <a:rPr lang="en-US" altLang="en-US" b="1">
                <a:latin typeface="Times New Roman" panose="02020603050405020304" pitchFamily="18" charset="0"/>
                <a:cs typeface="Times New Roman" panose="02020603050405020304" pitchFamily="18" charset="0"/>
              </a:rPr>
              <a:t>MVC Pattern Design</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89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Objectives</a:t>
            </a:r>
            <a:endParaRPr lang="en-US" altLang="en-US" b="1">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23EFF7A0-E26D-44F0-A67E-E1025794349A}"/>
              </a:ext>
            </a:extLst>
          </p:cNvPr>
          <p:cNvGraphicFramePr/>
          <p:nvPr>
            <p:extLst>
              <p:ext uri="{D42A27DB-BD31-4B8C-83A1-F6EECF244321}">
                <p14:modId xmlns:p14="http://schemas.microsoft.com/office/powerpoint/2010/main" val="3064215558"/>
              </p:ext>
            </p:extLst>
          </p:nvPr>
        </p:nvGraphicFramePr>
        <p:xfrm>
          <a:off x="0" y="73517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C:\Program Files (x86)\Microsoft Office\MEDIA\OFFICE12\Bullets\BD21301_.gif">
            <a:extLst>
              <a:ext uri="{FF2B5EF4-FFF2-40B4-BE49-F238E27FC236}">
                <a16:creationId xmlns:a16="http://schemas.microsoft.com/office/drawing/2014/main" id="{D06CC319-8073-44C5-B676-F8BC67D8D0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900536"/>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Next Lecture</a:t>
            </a:r>
            <a:endParaRPr lang="en-US" altLang="en-US" b="1">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27D885C3-2E55-4C98-B7E0-977B6CB0ABE4}"/>
              </a:ext>
            </a:extLst>
          </p:cNvPr>
          <p:cNvGraphicFramePr/>
          <p:nvPr>
            <p:extLst>
              <p:ext uri="{D42A27DB-BD31-4B8C-83A1-F6EECF244321}">
                <p14:modId xmlns:p14="http://schemas.microsoft.com/office/powerpoint/2010/main" val="4285495616"/>
              </p:ext>
            </p:extLst>
          </p:nvPr>
        </p:nvGraphicFramePr>
        <p:xfrm>
          <a:off x="0" y="73517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C:\Program Files (x86)\Microsoft Office\MEDIA\OFFICE12\Bullets\BD21301_.gif">
            <a:extLst>
              <a:ext uri="{FF2B5EF4-FFF2-40B4-BE49-F238E27FC236}">
                <a16:creationId xmlns:a16="http://schemas.microsoft.com/office/drawing/2014/main" id="{26A11996-0ABE-4D8F-9D9E-4B202206D9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900536"/>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Program Files (x86)\Microsoft Office\MEDIA\OFFICE12\Bullets\BD21301_.gif">
            <a:extLst>
              <a:ext uri="{FF2B5EF4-FFF2-40B4-BE49-F238E27FC236}">
                <a16:creationId xmlns:a16="http://schemas.microsoft.com/office/drawing/2014/main" id="{B4E46337-68EA-4653-8F80-21439BCBC6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1759518"/>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209" y="774331"/>
            <a:ext cx="5552879" cy="6083669"/>
          </a:xfrm>
          <a:prstGeom prst="rect">
            <a:avLst/>
          </a:prstGeom>
        </p:spPr>
      </p:pic>
      <p:sp>
        <p:nvSpPr>
          <p:cNvPr id="113667" name="Rectangle 2"/>
          <p:cNvSpPr>
            <a:spLocks noGrp="1"/>
          </p:cNvSpPr>
          <p:nvPr>
            <p:ph type="title" idx="4294967295"/>
          </p:nvPr>
        </p:nvSpPr>
        <p:spPr>
          <a:xfrm>
            <a:off x="1328738" y="142875"/>
            <a:ext cx="7815262" cy="960438"/>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Appendix – How to Transfer </a:t>
            </a:r>
            <a:br>
              <a:rPr lang="en-US" altLang="en-US" sz="4800">
                <a:latin typeface="Times New Roman" panose="02020603050405020304" pitchFamily="18" charset="0"/>
                <a:cs typeface="Times New Roman" panose="02020603050405020304" pitchFamily="18" charset="0"/>
              </a:rPr>
            </a:br>
            <a:r>
              <a:rPr lang="en-US" altLang="en-US" sz="60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DTO</a:t>
            </a:r>
          </a:p>
        </p:txBody>
      </p:sp>
      <p:sp>
        <p:nvSpPr>
          <p:cNvPr id="8" name="Rectangle 7"/>
          <p:cNvSpPr/>
          <p:nvPr/>
        </p:nvSpPr>
        <p:spPr>
          <a:xfrm>
            <a:off x="445293" y="1193986"/>
            <a:ext cx="2499520" cy="212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Rectangle 7"/>
          <p:cNvSpPr/>
          <p:nvPr/>
        </p:nvSpPr>
        <p:spPr>
          <a:xfrm>
            <a:off x="787400" y="2494849"/>
            <a:ext cx="2157413" cy="755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Rectangle 7"/>
          <p:cNvSpPr/>
          <p:nvPr/>
        </p:nvSpPr>
        <p:spPr>
          <a:xfrm>
            <a:off x="774700" y="3795713"/>
            <a:ext cx="3656013" cy="3062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2944813" y="2282065"/>
            <a:ext cx="2499520" cy="212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3"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856883"/>
            <a:ext cx="8439818" cy="5733831"/>
          </a:xfrm>
          <a:prstGeom prst="rect">
            <a:avLst/>
          </a:prstGeom>
        </p:spPr>
      </p:pic>
      <p:sp>
        <p:nvSpPr>
          <p:cNvPr id="115715" name="Rectangle 2"/>
          <p:cNvSpPr>
            <a:spLocks noGrp="1"/>
          </p:cNvSpPr>
          <p:nvPr>
            <p:ph type="title" idx="4294967295"/>
          </p:nvPr>
        </p:nvSpPr>
        <p:spPr>
          <a:xfrm>
            <a:off x="1328738" y="200025"/>
            <a:ext cx="7815262" cy="774700"/>
          </a:xfrm>
        </p:spPr>
        <p:txBody>
          <a:bodyPr/>
          <a:lstStyle/>
          <a:p>
            <a:pPr>
              <a:lnSpc>
                <a:spcPct val="75000"/>
              </a:lnSpc>
            </a:pPr>
            <a:r>
              <a:rPr lang="en-US" altLang="en-US" b="1">
                <a:latin typeface="Times New Roman" panose="02020603050405020304" pitchFamily="18" charset="0"/>
                <a:cs typeface="Times New Roman" panose="02020603050405020304" pitchFamily="18" charset="0"/>
              </a:rPr>
              <a:t>How to Transfer</a:t>
            </a:r>
            <a:r>
              <a:rPr lang="en-US" altLang="en-US" sz="5400" b="1">
                <a:latin typeface="Times New Roman" panose="02020603050405020304" pitchFamily="18" charset="0"/>
                <a:cs typeface="Times New Roman" panose="02020603050405020304" pitchFamily="18" charset="0"/>
              </a:rPr>
              <a:t> </a:t>
            </a:r>
            <a:br>
              <a:rPr lang="en-US" altLang="en-US" sz="4800">
                <a:latin typeface="Times New Roman" panose="02020603050405020304" pitchFamily="18" charset="0"/>
                <a:cs typeface="Times New Roman" panose="02020603050405020304" pitchFamily="18" charset="0"/>
              </a:rPr>
            </a:br>
            <a:r>
              <a:rPr lang="en-US" altLang="en-US" sz="6000" b="1">
                <a:latin typeface="Times New Roman" panose="02020603050405020304" pitchFamily="18" charset="0"/>
                <a:cs typeface="Times New Roman" panose="02020603050405020304" pitchFamily="18" charset="0"/>
              </a:rPr>
              <a:t> </a:t>
            </a:r>
            <a:r>
              <a:rPr lang="en-US" altLang="en-US" sz="4000">
                <a:latin typeface="Times New Roman" panose="02020603050405020304" pitchFamily="18" charset="0"/>
                <a:cs typeface="Times New Roman" panose="02020603050405020304" pitchFamily="18" charset="0"/>
              </a:rPr>
              <a:t>DAO</a:t>
            </a:r>
          </a:p>
        </p:txBody>
      </p:sp>
      <p:sp>
        <p:nvSpPr>
          <p:cNvPr id="8" name="Rectangle 7"/>
          <p:cNvSpPr/>
          <p:nvPr/>
        </p:nvSpPr>
        <p:spPr>
          <a:xfrm>
            <a:off x="1003569" y="2690519"/>
            <a:ext cx="5364162" cy="11499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32D41-B61D-EEEA-29B7-840623F5D1E7}"/>
              </a:ext>
            </a:extLst>
          </p:cNvPr>
          <p:cNvSpPr>
            <a:spLocks noGrp="1"/>
          </p:cNvSpPr>
          <p:nvPr>
            <p:ph type="dt" sz="half" idx="10"/>
          </p:nvPr>
        </p:nvSpPr>
        <p:spPr/>
        <p:txBody>
          <a:bodyPr/>
          <a:lstStyle/>
          <a:p>
            <a:pPr>
              <a:defRPr/>
            </a:pPr>
            <a:fld id="{5E1A8EA7-A14B-4705-BDE2-9F43B74DED39}" type="datetime1">
              <a:rPr lang="en-US"/>
              <a:pPr>
                <a:defRPr/>
              </a:pPr>
              <a:t>2/4/2023</a:t>
            </a:fld>
            <a:endParaRPr lang="en-US"/>
          </a:p>
        </p:txBody>
      </p:sp>
      <p:sp>
        <p:nvSpPr>
          <p:cNvPr id="3" name="Footer Placeholder 2">
            <a:extLst>
              <a:ext uri="{FF2B5EF4-FFF2-40B4-BE49-F238E27FC236}">
                <a16:creationId xmlns:a16="http://schemas.microsoft.com/office/drawing/2014/main" id="{43EFC544-C783-F3FC-5EAA-1235BDD55C44}"/>
              </a:ext>
            </a:extLst>
          </p:cNvPr>
          <p:cNvSpPr>
            <a:spLocks noGrp="1"/>
          </p:cNvSpPr>
          <p:nvPr>
            <p:ph type="ftr" sz="quarter" idx="11"/>
          </p:nvPr>
        </p:nvSpPr>
        <p:spPr/>
        <p:txBody>
          <a:bodyPr/>
          <a:lstStyle/>
          <a:p>
            <a:pPr>
              <a:defRPr/>
            </a:pPr>
            <a:r>
              <a:rPr lang="en-US"/>
              <a:t>Module A - Introduction</a:t>
            </a:r>
          </a:p>
        </p:txBody>
      </p:sp>
      <p:sp>
        <p:nvSpPr>
          <p:cNvPr id="4" name="Slide Number Placeholder 3">
            <a:extLst>
              <a:ext uri="{FF2B5EF4-FFF2-40B4-BE49-F238E27FC236}">
                <a16:creationId xmlns:a16="http://schemas.microsoft.com/office/drawing/2014/main" id="{84D772F5-F8CE-B837-7461-E17045E4F015}"/>
              </a:ext>
            </a:extLst>
          </p:cNvPr>
          <p:cNvSpPr>
            <a:spLocks noGrp="1"/>
          </p:cNvSpPr>
          <p:nvPr>
            <p:ph type="sldNum" sz="quarter" idx="12"/>
          </p:nvPr>
        </p:nvSpPr>
        <p:spPr/>
        <p:txBody>
          <a:bodyPr/>
          <a:lstStyle/>
          <a:p>
            <a:pPr>
              <a:defRPr/>
            </a:pPr>
            <a:fld id="{A4CCDFDC-2043-4B69-890A-B4E26619636E}" type="slidenum">
              <a:rPr lang="en-US" altLang="en-US"/>
              <a:pPr>
                <a:defRPr/>
              </a:pPr>
              <a:t>63</a:t>
            </a:fld>
            <a:r>
              <a:rPr lang="en-US" altLang="en-US"/>
              <a:t>/40</a:t>
            </a:r>
          </a:p>
        </p:txBody>
      </p:sp>
    </p:spTree>
    <p:extLst>
      <p:ext uri="{BB962C8B-B14F-4D97-AF65-F5344CB8AC3E}">
        <p14:creationId xmlns:p14="http://schemas.microsoft.com/office/powerpoint/2010/main" val="5082467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 y="905467"/>
            <a:ext cx="7891975" cy="5817938"/>
          </a:xfrm>
          <a:prstGeom prst="rect">
            <a:avLst/>
          </a:prstGeom>
        </p:spPr>
      </p:pic>
      <p:sp>
        <p:nvSpPr>
          <p:cNvPr id="117762" name="Rectangle 2"/>
          <p:cNvSpPr>
            <a:spLocks noGrp="1"/>
          </p:cNvSpPr>
          <p:nvPr>
            <p:ph type="title" idx="4294967295"/>
          </p:nvPr>
        </p:nvSpPr>
        <p:spPr>
          <a:xfrm>
            <a:off x="1328738" y="85725"/>
            <a:ext cx="7815262" cy="960438"/>
          </a:xfrm>
        </p:spPr>
        <p:txBody>
          <a:bodyPr/>
          <a:lstStyle/>
          <a:p>
            <a:pPr>
              <a:lnSpc>
                <a:spcPct val="75000"/>
              </a:lnSpc>
            </a:pPr>
            <a:r>
              <a:rPr lang="en-US" altLang="en-US" b="1">
                <a:latin typeface="Times New Roman" panose="02020603050405020304" pitchFamily="18" charset="0"/>
                <a:cs typeface="Times New Roman" panose="02020603050405020304" pitchFamily="18" charset="0"/>
              </a:rPr>
              <a:t>How to Transfer</a:t>
            </a:r>
            <a:r>
              <a:rPr lang="en-US" altLang="en-US" sz="5400" b="1">
                <a:latin typeface="Times New Roman" panose="02020603050405020304" pitchFamily="18" charset="0"/>
                <a:cs typeface="Times New Roman" panose="02020603050405020304" pitchFamily="18" charset="0"/>
              </a:rPr>
              <a:t> </a:t>
            </a:r>
            <a:br>
              <a:rPr lang="en-US" altLang="en-US" sz="4800">
                <a:latin typeface="Times New Roman" panose="02020603050405020304" pitchFamily="18" charset="0"/>
                <a:cs typeface="Times New Roman" panose="02020603050405020304" pitchFamily="18" charset="0"/>
              </a:rPr>
            </a:br>
            <a:r>
              <a:rPr lang="en-US" altLang="en-US" sz="6000" b="1">
                <a:latin typeface="Times New Roman" panose="02020603050405020304" pitchFamily="18" charset="0"/>
                <a:cs typeface="Times New Roman" panose="02020603050405020304" pitchFamily="18" charset="0"/>
              </a:rPr>
              <a:t> </a:t>
            </a:r>
            <a:r>
              <a:rPr lang="en-US" altLang="en-US" sz="4000">
                <a:latin typeface="Times New Roman" panose="02020603050405020304" pitchFamily="18" charset="0"/>
                <a:cs typeface="Times New Roman" panose="02020603050405020304" pitchFamily="18" charset="0"/>
              </a:rPr>
              <a:t>DAO</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808914"/>
            <a:ext cx="6668086" cy="5931611"/>
          </a:xfrm>
          <a:prstGeom prst="rect">
            <a:avLst/>
          </a:prstGeom>
        </p:spPr>
      </p:pic>
      <p:sp>
        <p:nvSpPr>
          <p:cNvPr id="119810"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How to Transfer</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Controller Servlet</a:t>
            </a:r>
          </a:p>
        </p:txBody>
      </p:sp>
      <p:sp>
        <p:nvSpPr>
          <p:cNvPr id="8" name="Rectangle 7"/>
          <p:cNvSpPr/>
          <p:nvPr/>
        </p:nvSpPr>
        <p:spPr>
          <a:xfrm>
            <a:off x="1101017" y="3655656"/>
            <a:ext cx="5364162" cy="238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Rectangle 7"/>
          <p:cNvSpPr/>
          <p:nvPr/>
        </p:nvSpPr>
        <p:spPr>
          <a:xfrm>
            <a:off x="1482578" y="4251844"/>
            <a:ext cx="3230099" cy="1234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737175"/>
            <a:ext cx="6175717" cy="5984300"/>
          </a:xfrm>
          <a:prstGeom prst="rect">
            <a:avLst/>
          </a:prstGeom>
        </p:spPr>
      </p:pic>
      <p:sp>
        <p:nvSpPr>
          <p:cNvPr id="121859"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How to Transfer</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Login Servlet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860433"/>
            <a:ext cx="6344529" cy="5861042"/>
          </a:xfrm>
          <a:prstGeom prst="rect">
            <a:avLst/>
          </a:prstGeom>
        </p:spPr>
      </p:pic>
      <p:sp>
        <p:nvSpPr>
          <p:cNvPr id="121859"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How to Transfer</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Search Servlet</a:t>
            </a:r>
          </a:p>
        </p:txBody>
      </p:sp>
      <p:sp>
        <p:nvSpPr>
          <p:cNvPr id="5" name="Rectangle 4"/>
          <p:cNvSpPr/>
          <p:nvPr/>
        </p:nvSpPr>
        <p:spPr>
          <a:xfrm>
            <a:off x="833731" y="2164481"/>
            <a:ext cx="5364162" cy="238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227626" y="4499717"/>
            <a:ext cx="5364162" cy="238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247519" y="6117501"/>
            <a:ext cx="5364162" cy="367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51626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800894"/>
            <a:ext cx="8024276" cy="6057106"/>
          </a:xfrm>
          <a:prstGeom prst="rect">
            <a:avLst/>
          </a:prstGeom>
        </p:spPr>
      </p:pic>
      <p:sp>
        <p:nvSpPr>
          <p:cNvPr id="123907"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How to Transfer</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Search Result Servlet</a:t>
            </a:r>
          </a:p>
        </p:txBody>
      </p:sp>
      <p:sp>
        <p:nvSpPr>
          <p:cNvPr id="2" name="Rectangle 7"/>
          <p:cNvSpPr/>
          <p:nvPr/>
        </p:nvSpPr>
        <p:spPr>
          <a:xfrm>
            <a:off x="1691567" y="6164262"/>
            <a:ext cx="6332709" cy="693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2700" y="745518"/>
            <a:ext cx="4996548" cy="5999871"/>
          </a:xfrm>
          <a:prstGeom prst="rect">
            <a:avLst/>
          </a:prstGeom>
        </p:spPr>
      </p:pic>
      <p:sp>
        <p:nvSpPr>
          <p:cNvPr id="125955"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How to Transfer</a:t>
            </a:r>
            <a:r>
              <a:rPr lang="en-US" altLang="en-US" sz="4800" b="1">
                <a:latin typeface="Times New Roman" panose="02020603050405020304" pitchFamily="18" charset="0"/>
                <a:cs typeface="Times New Roman" panose="02020603050405020304" pitchFamily="18" charset="0"/>
              </a:rPr>
              <a:t> </a:t>
            </a:r>
            <a:br>
              <a:rPr lang="en-US" altLang="en-US">
                <a:latin typeface="Times New Roman" panose="02020603050405020304" pitchFamily="18" charset="0"/>
                <a:cs typeface="Times New Roman" panose="02020603050405020304" pitchFamily="18" charset="0"/>
              </a:rPr>
            </a:br>
            <a:r>
              <a:rPr lang="en-US" altLang="en-US" sz="54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Search Result Servlet</a:t>
            </a:r>
          </a:p>
        </p:txBody>
      </p:sp>
      <p:sp>
        <p:nvSpPr>
          <p:cNvPr id="2" name="Rectangle 7"/>
          <p:cNvSpPr/>
          <p:nvPr/>
        </p:nvSpPr>
        <p:spPr>
          <a:xfrm>
            <a:off x="1753625" y="3429976"/>
            <a:ext cx="3141932" cy="3428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4" name="Picture 3"/>
          <p:cNvPicPr>
            <a:picLocks noChangeAspect="1"/>
          </p:cNvPicPr>
          <p:nvPr/>
        </p:nvPicPr>
        <p:blipFill>
          <a:blip r:embed="rId4"/>
          <a:stretch>
            <a:fillRect/>
          </a:stretch>
        </p:blipFill>
        <p:spPr>
          <a:xfrm>
            <a:off x="4996548" y="2012361"/>
            <a:ext cx="4191280" cy="48341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417638"/>
          </a:xfrm>
        </p:spPr>
        <p:txBody>
          <a:bodyPr/>
          <a:lstStyle/>
          <a:p>
            <a:r>
              <a:rPr lang="en-US" altLang="en-US" sz="4000" b="1">
                <a:latin typeface="Times New Roman" panose="02020603050405020304" pitchFamily="18" charset="0"/>
                <a:cs typeface="Times New Roman" panose="02020603050405020304" pitchFamily="18" charset="0"/>
              </a:rPr>
              <a:t>Deploy Application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Expectation</a:t>
            </a:r>
          </a:p>
        </p:txBody>
      </p:sp>
      <p:pic>
        <p:nvPicPr>
          <p:cNvPr id="1126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8" y="3200400"/>
            <a:ext cx="42894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0650"/>
            <a:ext cx="804862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p:nvPr/>
        </p:nvSpPr>
        <p:spPr>
          <a:xfrm>
            <a:off x="641350" y="1522413"/>
            <a:ext cx="2159000" cy="220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Line 51"/>
          <p:cNvSpPr>
            <a:spLocks noChangeShapeType="1"/>
          </p:cNvSpPr>
          <p:nvPr/>
        </p:nvSpPr>
        <p:spPr bwMode="auto">
          <a:xfrm>
            <a:off x="2795588" y="1700213"/>
            <a:ext cx="833437" cy="5429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49"/>
          <p:cNvSpPr txBox="1">
            <a:spLocks noChangeArrowheads="1"/>
          </p:cNvSpPr>
          <p:nvPr/>
        </p:nvSpPr>
        <p:spPr bwMode="auto">
          <a:xfrm>
            <a:off x="3625850" y="2062163"/>
            <a:ext cx="212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a:latin typeface="Times New Roman" panose="02020603050405020304" pitchFamily="18" charset="0"/>
                <a:cs typeface="Times New Roman" panose="02020603050405020304" pitchFamily="18" charset="0"/>
              </a:rPr>
              <a:t>Typed and Press Enter</a:t>
            </a:r>
          </a:p>
        </p:txBody>
      </p:sp>
      <p:sp>
        <p:nvSpPr>
          <p:cNvPr id="9" name="Line 51"/>
          <p:cNvSpPr>
            <a:spLocks noChangeShapeType="1"/>
          </p:cNvSpPr>
          <p:nvPr/>
        </p:nvSpPr>
        <p:spPr bwMode="auto">
          <a:xfrm>
            <a:off x="5367338" y="2414588"/>
            <a:ext cx="719137" cy="8143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Left)">
                                      <p:cBhvr>
                                        <p:cTn id="11" dur="500"/>
                                        <p:tgtEl>
                                          <p:spTgt spid="7"/>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heckerboard(across)">
                                      <p:cBhvr>
                                        <p:cTn id="14" dur="500"/>
                                        <p:tgtEl>
                                          <p:spTgt spid="8"/>
                                        </p:tgtEl>
                                      </p:cBhvr>
                                    </p:animEffect>
                                  </p:childTnLst>
                                </p:cTn>
                              </p:par>
                            </p:childTnLst>
                          </p:cTn>
                        </p:par>
                        <p:par>
                          <p:cTn id="15" fill="hold" nodeType="afterGroup">
                            <p:stCondLst>
                              <p:cond delay="10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lide(from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2" descr="Image005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1085850"/>
            <a:ext cx="51466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p:cNvSpPr>
          <p:nvPr>
            <p:ph type="title" idx="4294967295"/>
          </p:nvPr>
        </p:nvSpPr>
        <p:spPr>
          <a:xfrm>
            <a:off x="914400" y="0"/>
            <a:ext cx="8229600" cy="1079500"/>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Web Applications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File and Directory Structure </a:t>
            </a:r>
          </a:p>
        </p:txBody>
      </p:sp>
      <p:sp>
        <p:nvSpPr>
          <p:cNvPr id="65569" name="Text Box 33"/>
          <p:cNvSpPr txBox="1">
            <a:spLocks noChangeArrowheads="1"/>
          </p:cNvSpPr>
          <p:nvPr/>
        </p:nvSpPr>
        <p:spPr bwMode="auto">
          <a:xfrm>
            <a:off x="0" y="5959475"/>
            <a:ext cx="93249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vi-VN" altLang="en-US" sz="2200" b="1">
                <a:solidFill>
                  <a:srgbClr val="FF3300"/>
                </a:solidFill>
                <a:latin typeface="Times New Roman" panose="02020603050405020304" pitchFamily="18" charset="0"/>
                <a:cs typeface="Arial" panose="020B0604020202020204" pitchFamily="34" charset="0"/>
              </a:rPr>
              <a:t>Above structure is packaged into </a:t>
            </a:r>
            <a:r>
              <a:rPr lang="vi-VN" altLang="en-US" sz="2200" b="1">
                <a:latin typeface="Times New Roman" panose="02020603050405020304" pitchFamily="18" charset="0"/>
                <a:cs typeface="Arial" panose="020B0604020202020204" pitchFamily="34" charset="0"/>
              </a:rPr>
              <a:t>*.war</a:t>
            </a:r>
            <a:r>
              <a:rPr lang="en-US" altLang="en-US" sz="2200" b="1">
                <a:latin typeface="Times New Roman" panose="02020603050405020304" pitchFamily="18" charset="0"/>
                <a:cs typeface="Arial" panose="020B0604020202020204" pitchFamily="34" charset="0"/>
              </a:rPr>
              <a:t> (</a:t>
            </a:r>
            <a:r>
              <a:rPr lang="en-US" altLang="en-US" sz="2000" b="1">
                <a:latin typeface="Times New Roman" panose="02020603050405020304" pitchFamily="18" charset="0"/>
                <a:cs typeface="Times New Roman" panose="02020603050405020304" pitchFamily="18" charset="0"/>
              </a:rPr>
              <a:t>Web (Application) ARchive</a:t>
            </a:r>
            <a:r>
              <a:rPr lang="en-US" altLang="en-US" sz="2200" b="1">
                <a:latin typeface="Times New Roman" panose="02020603050405020304" pitchFamily="18" charset="0"/>
                <a:cs typeface="Arial" panose="020B0604020202020204" pitchFamily="34" charset="0"/>
              </a:rPr>
              <a:t>)</a:t>
            </a:r>
            <a:r>
              <a:rPr lang="vi-VN" altLang="en-US" sz="2200" b="1">
                <a:latin typeface="Times New Roman" panose="02020603050405020304" pitchFamily="18" charset="0"/>
                <a:cs typeface="Arial" panose="020B0604020202020204" pitchFamily="34" charset="0"/>
              </a:rPr>
              <a:t> </a:t>
            </a:r>
            <a:r>
              <a:rPr lang="vi-VN" altLang="en-US" sz="2200" b="1">
                <a:solidFill>
                  <a:srgbClr val="FF3300"/>
                </a:solidFill>
                <a:latin typeface="Times New Roman" panose="02020603050405020304" pitchFamily="18" charset="0"/>
                <a:cs typeface="Arial" panose="020B0604020202020204" pitchFamily="34" charset="0"/>
              </a:rPr>
              <a:t>file to deploy on Web Server</a:t>
            </a:r>
          </a:p>
        </p:txBody>
      </p:sp>
      <p:sp>
        <p:nvSpPr>
          <p:cNvPr id="5" name="Right Arrow 4"/>
          <p:cNvSpPr/>
          <p:nvPr/>
        </p:nvSpPr>
        <p:spPr>
          <a:xfrm>
            <a:off x="5387975" y="3263900"/>
            <a:ext cx="984250" cy="492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149" name="File"/>
          <p:cNvSpPr>
            <a:spLocks noEditPoints="1" noChangeArrowheads="1"/>
          </p:cNvSpPr>
          <p:nvPr/>
        </p:nvSpPr>
        <p:spPr bwMode="auto">
          <a:xfrm>
            <a:off x="6488113" y="2503488"/>
            <a:ext cx="2135187" cy="1646237"/>
          </a:xfrm>
          <a:custGeom>
            <a:avLst/>
            <a:gdLst>
              <a:gd name="T0" fmla="*/ 107301648 w 21600"/>
              <a:gd name="T1" fmla="*/ 18820147 h 21600"/>
              <a:gd name="T2" fmla="*/ 0 w 21600"/>
              <a:gd name="T3" fmla="*/ 62733748 h 21600"/>
              <a:gd name="T4" fmla="*/ 105533001 w 21600"/>
              <a:gd name="T5" fmla="*/ 125467419 h 21600"/>
              <a:gd name="T6" fmla="*/ 211065904 w 21600"/>
              <a:gd name="T7" fmla="*/ 62733748 h 21600"/>
              <a:gd name="T8" fmla="*/ 0 w 21600"/>
              <a:gd name="T9" fmla="*/ 125467419 h 21600"/>
              <a:gd name="T10" fmla="*/ 211065904 w 21600"/>
              <a:gd name="T11" fmla="*/ 125467419 h 21600"/>
              <a:gd name="T12" fmla="*/ 0 60000 65536"/>
              <a:gd name="T13" fmla="*/ 0 60000 65536"/>
              <a:gd name="T14" fmla="*/ 0 60000 65536"/>
              <a:gd name="T15" fmla="*/ 0 60000 65536"/>
              <a:gd name="T16" fmla="*/ 0 60000 65536"/>
              <a:gd name="T17" fmla="*/ 0 60000 65536"/>
              <a:gd name="T18" fmla="*/ 1086 w 21600"/>
              <a:gd name="T19" fmla="*/ 4628 h 21600"/>
              <a:gd name="T20" fmla="*/ 20635 w 21600"/>
              <a:gd name="T21" fmla="*/ 2028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lnTo>
                  <a:pt x="19790" y="3240"/>
                </a:ln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*.war</a:t>
            </a:r>
          </a:p>
        </p:txBody>
      </p:sp>
      <p:sp>
        <p:nvSpPr>
          <p:cNvPr id="7" name="Rectangle 6"/>
          <p:cNvSpPr/>
          <p:nvPr/>
        </p:nvSpPr>
        <p:spPr>
          <a:xfrm>
            <a:off x="57150" y="1800225"/>
            <a:ext cx="5157788" cy="414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69"/>
                                        </p:tgtEl>
                                        <p:attrNameLst>
                                          <p:attrName>style.visibility</p:attrName>
                                        </p:attrNameLst>
                                      </p:cBhvr>
                                      <p:to>
                                        <p:strVal val="visible"/>
                                      </p:to>
                                    </p:set>
                                    <p:animEffect transition="in" filter="box(in)">
                                      <p:cBhvr>
                                        <p:cTn id="7" dur="500"/>
                                        <p:tgtEl>
                                          <p:spTgt spid="65569"/>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6149"/>
                                        </p:tgtEl>
                                        <p:attrNameLst>
                                          <p:attrName>style.visibility</p:attrName>
                                        </p:attrNameLst>
                                      </p:cBhvr>
                                      <p:to>
                                        <p:strVal val="visible"/>
                                      </p:to>
                                    </p:set>
                                    <p:anim calcmode="lin" valueType="num">
                                      <p:cBhvr additive="base">
                                        <p:cTn id="14" dur="500" fill="hold"/>
                                        <p:tgtEl>
                                          <p:spTgt spid="6149"/>
                                        </p:tgtEl>
                                        <p:attrNameLst>
                                          <p:attrName>ppt_x</p:attrName>
                                        </p:attrNameLst>
                                      </p:cBhvr>
                                      <p:tavLst>
                                        <p:tav tm="0">
                                          <p:val>
                                            <p:strVal val="0-#ppt_w/2"/>
                                          </p:val>
                                        </p:tav>
                                        <p:tav tm="100000">
                                          <p:val>
                                            <p:strVal val="#ppt_x"/>
                                          </p:val>
                                        </p:tav>
                                      </p:tavLst>
                                    </p:anim>
                                    <p:anim calcmode="lin" valueType="num">
                                      <p:cBhvr additive="base">
                                        <p:cTn id="15" dur="500" fill="hold"/>
                                        <p:tgtEl>
                                          <p:spTgt spid="6149"/>
                                        </p:tgtEl>
                                        <p:attrNameLst>
                                          <p:attrName>ppt_y</p:attrName>
                                        </p:attrNameLst>
                                      </p:cBhvr>
                                      <p:tavLst>
                                        <p:tav tm="0">
                                          <p:val>
                                            <p:strVal val="#ppt_y"/>
                                          </p:val>
                                        </p:tav>
                                        <p:tav tm="100000">
                                          <p:val>
                                            <p:strVal val="#ppt_y"/>
                                          </p:val>
                                        </p:tav>
                                      </p:tavLst>
                                    </p:anim>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69" grpId="0"/>
      <p:bldP spid="5" grpId="0" animBg="1"/>
      <p:bldP spid="614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1328738" y="0"/>
            <a:ext cx="7815262" cy="100488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Web Applications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File and Directory Structure</a:t>
            </a:r>
          </a:p>
        </p:txBody>
      </p:sp>
      <p:sp>
        <p:nvSpPr>
          <p:cNvPr id="15363" name="Rectangle 3"/>
          <p:cNvSpPr>
            <a:spLocks noGrp="1"/>
          </p:cNvSpPr>
          <p:nvPr>
            <p:ph type="body" idx="4294967295"/>
          </p:nvPr>
        </p:nvSpPr>
        <p:spPr>
          <a:xfrm>
            <a:off x="0" y="1006475"/>
            <a:ext cx="9144000" cy="5522913"/>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/WEB-INF/classes</a:t>
            </a:r>
            <a:r>
              <a:rPr lang="en-US" altLang="en-US" sz="2800">
                <a:latin typeface="Times New Roman" panose="02020603050405020304" pitchFamily="18" charset="0"/>
                <a:cs typeface="Times New Roman" panose="02020603050405020304" pitchFamily="18" charset="0"/>
              </a:rPr>
              <a:t> – for </a:t>
            </a:r>
            <a:r>
              <a:rPr lang="en-US" altLang="en-US" sz="2800" b="1">
                <a:latin typeface="Times New Roman" panose="02020603050405020304" pitchFamily="18" charset="0"/>
                <a:cs typeface="Times New Roman" panose="02020603050405020304" pitchFamily="18" charset="0"/>
              </a:rPr>
              <a:t>classes that exist</a:t>
            </a:r>
            <a:r>
              <a:rPr lang="en-US" altLang="en-US" sz="2800">
                <a:latin typeface="Times New Roman" panose="02020603050405020304" pitchFamily="18" charset="0"/>
                <a:cs typeface="Times New Roman" panose="02020603050405020304" pitchFamily="18" charset="0"/>
              </a:rPr>
              <a:t> as separate Java classes (</a:t>
            </a:r>
            <a:r>
              <a:rPr lang="en-US" altLang="en-US" sz="2800" i="1">
                <a:latin typeface="Times New Roman" panose="02020603050405020304" pitchFamily="18" charset="0"/>
                <a:cs typeface="Times New Roman" panose="02020603050405020304" pitchFamily="18" charset="0"/>
              </a:rPr>
              <a:t>not </a:t>
            </a:r>
            <a:r>
              <a:rPr lang="en-US" altLang="en-US" sz="2800">
                <a:latin typeface="Times New Roman" panose="02020603050405020304" pitchFamily="18" charset="0"/>
                <a:cs typeface="Times New Roman" panose="02020603050405020304" pitchFamily="18" charset="0"/>
              </a:rPr>
              <a:t>packaged within JAR files). These might be servlets or other support classes. </a:t>
            </a:r>
          </a:p>
          <a:p>
            <a:pPr algn="just">
              <a:lnSpc>
                <a:spcPct val="90000"/>
              </a:lnSpc>
            </a:pPr>
            <a:r>
              <a:rPr lang="en-US" altLang="en-US" sz="2800" b="1">
                <a:latin typeface="Times New Roman" panose="02020603050405020304" pitchFamily="18" charset="0"/>
                <a:cs typeface="Times New Roman" panose="02020603050405020304" pitchFamily="18" charset="0"/>
              </a:rPr>
              <a:t>/WEB-INF/lib</a:t>
            </a:r>
            <a:r>
              <a:rPr lang="en-US" altLang="en-US" sz="2800">
                <a:latin typeface="Times New Roman" panose="02020603050405020304" pitchFamily="18" charset="0"/>
                <a:cs typeface="Times New Roman" panose="02020603050405020304" pitchFamily="18" charset="0"/>
              </a:rPr>
              <a:t> – for JAR file. These can contain anything at all – the main servlets for your application, supporting classes that connect to databases – whatever.</a:t>
            </a:r>
          </a:p>
          <a:p>
            <a:pPr algn="just">
              <a:lnSpc>
                <a:spcPct val="90000"/>
              </a:lnSpc>
            </a:pPr>
            <a:r>
              <a:rPr lang="en-US" altLang="en-US" sz="2800" b="1">
                <a:latin typeface="Times New Roman" panose="02020603050405020304" pitchFamily="18" charset="0"/>
                <a:cs typeface="Times New Roman" panose="02020603050405020304" pitchFamily="18" charset="0"/>
              </a:rPr>
              <a:t>/WEB-INF</a:t>
            </a:r>
            <a:r>
              <a:rPr lang="en-US" altLang="en-US" sz="2800">
                <a:latin typeface="Times New Roman" panose="02020603050405020304" pitchFamily="18" charset="0"/>
                <a:cs typeface="Times New Roman" panose="02020603050405020304" pitchFamily="18" charset="0"/>
              </a:rPr>
              <a:t> itself is the home for an absolutely crucial file called </a:t>
            </a:r>
            <a:r>
              <a:rPr lang="en-US" altLang="en-US" sz="2800" b="1">
                <a:latin typeface="Times New Roman" panose="02020603050405020304" pitchFamily="18" charset="0"/>
                <a:cs typeface="Times New Roman" panose="02020603050405020304" pitchFamily="18" charset="0"/>
              </a:rPr>
              <a:t>web.xml</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the web deployment descriptor</a:t>
            </a:r>
            <a:r>
              <a:rPr lang="en-US" altLang="en-US" sz="2800">
                <a:latin typeface="Times New Roman" panose="02020603050405020304" pitchFamily="18" charset="0"/>
                <a:cs typeface="Times New Roman" panose="02020603050405020304" pitchFamily="18" charset="0"/>
              </a:rPr>
              <a:t> file.</a:t>
            </a:r>
          </a:p>
          <a:p>
            <a:pPr algn="just">
              <a:lnSpc>
                <a:spcPct val="90000"/>
              </a:lnSpc>
            </a:pPr>
            <a:r>
              <a:rPr lang="en-US" altLang="en-US" sz="2800" b="1">
                <a:latin typeface="Times New Roman" panose="02020603050405020304" pitchFamily="18" charset="0"/>
                <a:cs typeface="Times New Roman" panose="02020603050405020304" pitchFamily="18" charset="0"/>
              </a:rPr>
              <a:t>2 special rules </a:t>
            </a:r>
            <a:r>
              <a:rPr lang="en-US" altLang="en-US" sz="2800">
                <a:latin typeface="Times New Roman" panose="02020603050405020304" pitchFamily="18" charset="0"/>
                <a:cs typeface="Times New Roman" panose="02020603050405020304" pitchFamily="18" charset="0"/>
              </a:rPr>
              <a:t>apply to files within the /WEB-INF directory</a:t>
            </a:r>
          </a:p>
          <a:p>
            <a:pPr lvl="1" algn="just">
              <a:lnSpc>
                <a:spcPct val="90000"/>
              </a:lnSpc>
            </a:pPr>
            <a:r>
              <a:rPr lang="en-US" altLang="en-US" sz="2400">
                <a:latin typeface="Times New Roman" panose="02020603050405020304" pitchFamily="18" charset="0"/>
                <a:cs typeface="Times New Roman" panose="02020603050405020304" pitchFamily="18" charset="0"/>
              </a:rPr>
              <a:t>Direct client access should be disallowed with an HTTP 404 code</a:t>
            </a:r>
          </a:p>
          <a:p>
            <a:pPr lvl="1" algn="just">
              <a:lnSpc>
                <a:spcPct val="9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order</a:t>
            </a:r>
            <a:r>
              <a:rPr lang="en-US" altLang="en-US" sz="2400">
                <a:latin typeface="Times New Roman" panose="02020603050405020304" pitchFamily="18" charset="0"/>
                <a:cs typeface="Times New Roman" panose="02020603050405020304" pitchFamily="18" charset="0"/>
              </a:rPr>
              <a:t> of class </a:t>
            </a:r>
            <a:r>
              <a:rPr lang="en-US" altLang="en-US" sz="2400" b="1">
                <a:latin typeface="Times New Roman" panose="02020603050405020304" pitchFamily="18" charset="0"/>
                <a:cs typeface="Times New Roman" panose="02020603050405020304" pitchFamily="18" charset="0"/>
              </a:rPr>
              <a:t>loading</a:t>
            </a:r>
            <a:r>
              <a:rPr lang="en-US" altLang="en-US" sz="2400">
                <a:latin typeface="Times New Roman" panose="02020603050405020304" pitchFamily="18" charset="0"/>
                <a:cs typeface="Times New Roman" panose="02020603050405020304" pitchFamily="18" charset="0"/>
              </a:rPr>
              <a:t> the java classes in the /</a:t>
            </a:r>
            <a:r>
              <a:rPr lang="en-US" altLang="en-US" sz="2400" b="1">
                <a:latin typeface="Times New Roman" panose="02020603050405020304" pitchFamily="18" charset="0"/>
                <a:cs typeface="Times New Roman" panose="02020603050405020304" pitchFamily="18" charset="0"/>
              </a:rPr>
              <a:t>WEB-INF/classes</a:t>
            </a:r>
            <a:r>
              <a:rPr lang="en-US" altLang="en-US" sz="2400">
                <a:latin typeface="Times New Roman" panose="02020603050405020304" pitchFamily="18" charset="0"/>
                <a:cs typeface="Times New Roman" panose="02020603050405020304" pitchFamily="18" charset="0"/>
              </a:rPr>
              <a:t> directory should be </a:t>
            </a:r>
            <a:r>
              <a:rPr lang="en-US" altLang="en-US" sz="2400" b="1">
                <a:latin typeface="Times New Roman" panose="02020603050405020304" pitchFamily="18" charset="0"/>
                <a:cs typeface="Times New Roman" panose="02020603050405020304" pitchFamily="18" charset="0"/>
              </a:rPr>
              <a:t>loaded before</a:t>
            </a:r>
            <a:r>
              <a:rPr lang="en-US" altLang="en-US" sz="2400">
                <a:latin typeface="Times New Roman" panose="02020603050405020304" pitchFamily="18" charset="0"/>
                <a:cs typeface="Times New Roman" panose="02020603050405020304" pitchFamily="18" charset="0"/>
              </a:rPr>
              <a:t> classes resident in </a:t>
            </a:r>
            <a:r>
              <a:rPr lang="en-US" altLang="en-US" sz="2400" b="1">
                <a:latin typeface="Times New Roman" panose="02020603050405020304" pitchFamily="18" charset="0"/>
                <a:cs typeface="Times New Roman" panose="02020603050405020304" pitchFamily="18" charset="0"/>
              </a:rPr>
              <a:t>jar files</a:t>
            </a:r>
            <a:r>
              <a:rPr lang="en-US" altLang="en-US" sz="2400">
                <a:latin typeface="Times New Roman" panose="02020603050405020304" pitchFamily="18" charset="0"/>
                <a:cs typeface="Times New Roman" panose="02020603050405020304" pitchFamily="18" charset="0"/>
              </a:rPr>
              <a:t> in the /WEB-INF/lib directory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Web Applications &amp;amp; Web Containers &amp;#x0D;&amp;#x0A;&amp;#x0D;&amp;#x0A;Web Applications&amp;#x0D;&amp;#x0A;The Web Container Model&amp;quot;&quot;/&gt;&lt;property id=&quot;20307&quot; value=&quot;256&quot;/&gt;&lt;/object&gt;&lt;object type=&quot;3&quot; unique_id=&quot;10005&quot;&gt;&lt;property id=&quot;20148&quot; value=&quot;5&quot;/&gt;&lt;property id=&quot;20300&quot; value=&quot;Slide 2 - &amp;quot;Objectives&amp;quot;&quot;/&gt;&lt;property id=&quot;20307&quot; value=&quot;359&quot;/&gt;&lt;/object&gt;&lt;object type=&quot;3&quot; unique_id=&quot;10006&quot;&gt;&lt;property id=&quot;20148&quot; value=&quot;5&quot;/&gt;&lt;property id=&quot;20300&quot; value=&quot;Slide 3 - &amp;quot;Web Applications &amp;#x0D;&amp;#x0A; Overview&amp;quot;&quot;/&gt;&lt;property id=&quot;20307&quot; value=&quot;510&quot;/&gt;&lt;/object&gt;&lt;object type=&quot;3&quot; unique_id=&quot;10007&quot;&gt;&lt;property id=&quot;20148&quot; value=&quot;5&quot;/&gt;&lt;property id=&quot;20300&quot; value=&quot;Slide 4 - &amp;quot;Web Applications &amp;#x0D;&amp;#x0A; File and Directory Structure &amp;quot;&quot;/&gt;&lt;property id=&quot;20307&quot; value=&quot;511&quot;/&gt;&lt;/object&gt;&lt;object type=&quot;3&quot; unique_id=&quot;10008&quot;&gt;&lt;property id=&quot;20148&quot; value=&quot;5&quot;/&gt;&lt;property id=&quot;20300&quot; value=&quot;Slide 5 - &amp;quot;Web Applications &amp;#x0D;&amp;#x0A; File and Directory Structure&amp;quot;&quot;/&gt;&lt;property id=&quot;20307&quot; value=&quot;512&quot;/&gt;&lt;/object&gt;&lt;object type=&quot;3&quot; unique_id=&quot;10009&quot;&gt;&lt;property id=&quot;20148&quot; value=&quot;5&quot;/&gt;&lt;property id=&quot;20300&quot; value=&quot;Slide 6 - &amp;quot;Web Applications &amp;#x0D;&amp;#x0A; File and Directory Structure&amp;quot;&quot;/&gt;&lt;property id=&quot;20307&quot; value=&quot;513&quot;/&gt;&lt;/object&gt;&lt;object type=&quot;3&quot; unique_id=&quot;10010&quot;&gt;&lt;property id=&quot;20148&quot; value=&quot;5&quot;/&gt;&lt;property id=&quot;20300&quot; value=&quot;Slide 7 - &amp;quot;Web Applications &amp;#x0D;&amp;#x0A; The Deployment Descriptor&amp;quot;&quot;/&gt;&lt;property id=&quot;20307&quot; value=&quot;514&quot;/&gt;&lt;/object&gt;&lt;object type=&quot;3&quot; unique_id=&quot;10011&quot;&gt;&lt;property id=&quot;20148&quot; value=&quot;5&quot;/&gt;&lt;property id=&quot;20300&quot; value=&quot;Slide 8 - &amp;quot;Web Applications &amp;#x0D;&amp;#x0A; The Deployment Descriptor – web.xml&amp;quot;&quot;/&gt;&lt;property id=&quot;20307&quot; value=&quot;515&quot;/&gt;&lt;/object&gt;&lt;object type=&quot;3&quot; unique_id=&quot;10012&quot;&gt;&lt;property id=&quot;20148&quot; value=&quot;5&quot;/&gt;&lt;property id=&quot;20300&quot; value=&quot;Slide 9 - &amp;quot;Web Applications &amp;#x0D;&amp;#x0A; The Deployment Descriptor – Example&amp;quot;&quot;/&gt;&lt;property id=&quot;20307&quot; value=&quot;516&quot;/&gt;&lt;/object&gt;&lt;object type=&quot;3&quot; unique_id=&quot;10013&quot;&gt;&lt;property id=&quot;20148&quot; value=&quot;5&quot;/&gt;&lt;property id=&quot;20300&quot; value=&quot;Slide 10 - &amp;quot;Web Applications &amp;#x0D;&amp;#x0A; Packaging Your Web Application&amp;quot;&quot;/&gt;&lt;property id=&quot;20307&quot; value=&quot;517&quot;/&gt;&lt;/object&gt;&lt;object type=&quot;3&quot; unique_id=&quot;10014&quot;&gt;&lt;property id=&quot;20148&quot; value=&quot;5&quot;/&gt;&lt;property id=&quot;20300&quot; value=&quot;Slide 11 - &amp;quot;Web Applications &amp;#x0D;&amp;#x0A; Web Application Development Process&amp;quot;&quot;/&gt;&lt;property id=&quot;20307&quot; value=&quot;518&quot;/&gt;&lt;/object&gt;&lt;object type=&quot;3&quot; unique_id=&quot;10015&quot;&gt;&lt;property id=&quot;20148&quot; value=&quot;5&quot;/&gt;&lt;property id=&quot;20300&quot; value=&quot;Slide 12 - &amp;quot;Web Applications &amp;#x0D;&amp;#x0A; Web Application Development Process&amp;quot;&quot;/&gt;&lt;property id=&quot;20307&quot; value=&quot;519&quot;/&gt;&lt;/object&gt;&lt;object type=&quot;3&quot; unique_id=&quot;10016&quot;&gt;&lt;property id=&quot;20148&quot; value=&quot;5&quot;/&gt;&lt;property id=&quot;20300&quot; value=&quot;Slide 13 - &amp;quot;Web Applications &amp;#x0D;&amp;#x0A; Web Application Development Process&amp;quot;&quot;/&gt;&lt;property id=&quot;20307&quot; value=&quot;520&quot;/&gt;&lt;/object&gt;&lt;object type=&quot;3&quot; unique_id=&quot;10017&quot;&gt;&lt;property id=&quot;20148&quot; value=&quot;5&quot;/&gt;&lt;property id=&quot;20300&quot; value=&quot;Slide 14 - &amp;quot;Web Applications &amp;#x0D;&amp;#x0A; Web Application Development Process&amp;quot;&quot;/&gt;&lt;property id=&quot;20307&quot; value=&quot;521&quot;/&gt;&lt;/object&gt;&lt;object type=&quot;3&quot; unique_id=&quot;10018&quot;&gt;&lt;property id=&quot;20148&quot; value=&quot;5&quot;/&gt;&lt;property id=&quot;20300&quot; value=&quot;Slide 15 - &amp;quot;Web Applications &amp;#x0D;&amp;#x0A; Web Application Development Process&amp;quot;&quot;/&gt;&lt;property id=&quot;20307&quot; value=&quot;522&quot;/&gt;&lt;/object&gt;&lt;object type=&quot;3&quot; unique_id=&quot;10019&quot;&gt;&lt;property id=&quot;20148&quot; value=&quot;5&quot;/&gt;&lt;property id=&quot;20300&quot; value=&quot;Slide 16 - &amp;quot;Web Applications &amp;#x0D;&amp;#x0A; Web Application Development Process&amp;quot;&quot;/&gt;&lt;property id=&quot;20307&quot; value=&quot;523&quot;/&gt;&lt;/object&gt;&lt;object type=&quot;3&quot; unique_id=&quot;10020&quot;&gt;&lt;property id=&quot;20148&quot; value=&quot;5&quot;/&gt;&lt;property id=&quot;20300&quot; value=&quot;Slide 17 - &amp;quot;Web Applications &amp;#x0D;&amp;#x0A; Web Application Development Process&amp;quot;&quot;/&gt;&lt;property id=&quot;20307&quot; value=&quot;524&quot;/&gt;&lt;/object&gt;&lt;object type=&quot;3&quot; unique_id=&quot;10021&quot;&gt;&lt;property id=&quot;20148&quot; value=&quot;5&quot;/&gt;&lt;property id=&quot;20300&quot; value=&quot;Slide 18 - &amp;quot;Web Applications &amp;#x0D;&amp;#x0A; Web Application Development Process&amp;quot;&quot;/&gt;&lt;property id=&quot;20307&quot; value=&quot;525&quot;/&gt;&lt;/object&gt;&lt;object type=&quot;3&quot; unique_id=&quot;10022&quot;&gt;&lt;property id=&quot;20148&quot; value=&quot;5&quot;/&gt;&lt;property id=&quot;20300&quot; value=&quot;Slide 19 - &amp;quot;Web Applications &amp;#x0D;&amp;#x0A; Web Application Development Process&amp;quot;&quot;/&gt;&lt;property id=&quot;20307&quot; value=&quot;526&quot;/&gt;&lt;/object&gt;&lt;object type=&quot;3&quot; unique_id=&quot;10023&quot;&gt;&lt;property id=&quot;20148&quot; value=&quot;5&quot;/&gt;&lt;property id=&quot;20300&quot; value=&quot;Slide 20 - &amp;quot;Web Applications &amp;#x0D;&amp;#x0A; Web Application Development Process&amp;quot;&quot;/&gt;&lt;property id=&quot;20307&quot; value=&quot;527&quot;/&gt;&lt;/object&gt;&lt;object type=&quot;3&quot; unique_id=&quot;10024&quot;&gt;&lt;property id=&quot;20148&quot; value=&quot;5&quot;/&gt;&lt;property id=&quot;20300&quot; value=&quot;Slide 21 - &amp;quot;Web Applications &amp;#x0D;&amp;#x0A; Web Application Development Process&amp;quot;&quot;/&gt;&lt;property id=&quot;20307&quot; value=&quot;528&quot;/&gt;&lt;/object&gt;&lt;object type=&quot;3&quot; unique_id=&quot;10025&quot;&gt;&lt;property id=&quot;20148&quot; value=&quot;5&quot;/&gt;&lt;property id=&quot;20300&quot; value=&quot;Slide 22 - &amp;quot;Web Applications &amp;#x0D;&amp;#x0A; Web Application Development Process&amp;quot;&quot;/&gt;&lt;property id=&quot;20307&quot; value=&quot;529&quot;/&gt;&lt;/object&gt;&lt;object type=&quot;3&quot; unique_id=&quot;10026&quot;&gt;&lt;property id=&quot;20148&quot; value=&quot;5&quot;/&gt;&lt;property id=&quot;20300&quot; value=&quot;Slide 23 - &amp;quot;Web Applications &amp;#x0D;&amp;#x0A; Web Application Development Process&amp;quot;&quot;/&gt;&lt;property id=&quot;20307&quot; value=&quot;530&quot;/&gt;&lt;/object&gt;&lt;object type=&quot;3&quot; unique_id=&quot;10027&quot;&gt;&lt;property id=&quot;20148&quot; value=&quot;5&quot;/&gt;&lt;property id=&quot;20300&quot; value=&quot;Slide 24 - &amp;quot;The Web Container Model &amp;#x0D;&amp;#x0A;The Servlet Container&amp;quot;&quot;/&gt;&lt;property id=&quot;20307&quot; value=&quot;437&quot;/&gt;&lt;/object&gt;&lt;object type=&quot;3&quot; unique_id=&quot;10028&quot;&gt;&lt;property id=&quot;20148&quot; value=&quot;5&quot;/&gt;&lt;property id=&quot;20300&quot; value=&quot;Slide 25 - &amp;quot;The Web Container Model &amp;#x0D;&amp;#x0A;The Servlet Container&amp;quot;&quot;/&gt;&lt;property id=&quot;20307&quot; value=&quot;439&quot;/&gt;&lt;/object&gt;&lt;object type=&quot;3&quot; unique_id=&quot;10029&quot;&gt;&lt;property id=&quot;20148&quot; value=&quot;5&quot;/&gt;&lt;property id=&quot;20300&quot; value=&quot;Slide 26 - &amp;quot;The Web Container Model &amp;#x0D;&amp;#x0A;The ServletContext&amp;quot;&quot;/&gt;&lt;property id=&quot;20307&quot; value=&quot;441&quot;/&gt;&lt;/object&gt;&lt;object type=&quot;3&quot; unique_id=&quot;10030&quot;&gt;&lt;property id=&quot;20148&quot; value=&quot;5&quot;/&gt;&lt;property id=&quot;20300&quot; value=&quot;Slide 27 - &amp;quot;The Web Container Model &amp;#x0D;&amp;#x0A;The ServletContext – Example&amp;quot;&quot;/&gt;&lt;property id=&quot;20307&quot; value=&quot;442&quot;/&gt;&lt;/object&gt;&lt;object type=&quot;3&quot; unique_id=&quot;10031&quot;&gt;&lt;property id=&quot;20148&quot; value=&quot;5&quot;/&gt;&lt;property id=&quot;20300&quot; value=&quot;Slide 28 - &amp;quot;The Web Container Model &amp;#x0D;&amp;#x0A;The ServletContext – Initialization Parameters&amp;quot;&quot;/&gt;&lt;property id=&quot;20307&quot; value=&quot;443&quot;/&gt;&lt;/object&gt;&lt;object type=&quot;3&quot; unique_id=&quot;10032&quot;&gt;&lt;property id=&quot;20148&quot; value=&quot;5&quot;/&gt;&lt;property id=&quot;20300&quot; value=&quot;Slide 29 - &amp;quot;The Web Container Model &amp;#x0D;&amp;#x0A;The ServletContext – Initialization Parameters&amp;quot;&quot;/&gt;&lt;property id=&quot;20307&quot; value=&quot;446&quot;/&gt;&lt;/object&gt;&lt;object type=&quot;3&quot; unique_id=&quot;10033&quot;&gt;&lt;property id=&quot;20148&quot; value=&quot;5&quot;/&gt;&lt;property id=&quot;20300&quot; value=&quot;Slide 30 - &amp;quot;The Web Container Model &amp;#x0D;&amp;#x0A;The ServletContext – Initialization Parameters&amp;quot;&quot;/&gt;&lt;property id=&quot;20307&quot; value=&quot;438&quot;/&gt;&lt;/object&gt;&lt;object type=&quot;3&quot; unique_id=&quot;10034&quot;&gt;&lt;property id=&quot;20148&quot; value=&quot;5&quot;/&gt;&lt;property id=&quot;20300&quot; value=&quot;Slide 31 - &amp;quot;The Web Container Model &amp;#x0D;&amp;#x0A; The ServletConfig interface &amp;quot;&quot;/&gt;&lt;property id=&quot;20307&quot; value=&quot;447&quot;/&gt;&lt;/object&gt;&lt;object type=&quot;3&quot; unique_id=&quot;10035&quot;&gt;&lt;property id=&quot;20148&quot; value=&quot;5&quot;/&gt;&lt;property id=&quot;20300&quot; value=&quot;Slide 32 - &amp;quot;The Web Container Model &amp;#x0D;&amp;#x0A;The ServletConfig – Initialization Parameters&amp;quot;&quot;/&gt;&lt;property id=&quot;20307&quot; value=&quot;473&quot;/&gt;&lt;/object&gt;&lt;object type=&quot;3&quot; unique_id=&quot;10036&quot;&gt;&lt;property id=&quot;20148&quot; value=&quot;5&quot;/&gt;&lt;property id=&quot;20300&quot; value=&quot;Slide 33 - &amp;quot;The Web Container Model &amp;#x0D;&amp;#x0A; The ServletConfig interface – Example&amp;quot;&quot;/&gt;&lt;property id=&quot;20307&quot; value=&quot;440&quot;/&gt;&lt;/object&gt;&lt;object type=&quot;3&quot; unique_id=&quot;10037&quot;&gt;&lt;property id=&quot;20148&quot; value=&quot;5&quot;/&gt;&lt;property id=&quot;20300&quot; value=&quot;Slide 34 - &amp;quot;The Web Container Model &amp;#x0D;&amp;#x0A; The ServletConfig interface – Example&amp;quot;&quot;/&gt;&lt;property id=&quot;20307&quot; value=&quot;444&quot;/&gt;&lt;/object&gt;&lt;object type=&quot;3&quot; unique_id=&quot;10038&quot;&gt;&lt;property id=&quot;20148&quot; value=&quot;5&quot;/&gt;&lt;property id=&quot;20300&quot; value=&quot;Slide 35 - &amp;quot;The Web Container Model &amp;#x0D;&amp;#x0A; The ServletConfig interface – Example&amp;quot;&quot;/&gt;&lt;property id=&quot;20307&quot; value=&quot;471&quot;/&gt;&lt;/object&gt;&lt;object type=&quot;3&quot; unique_id=&quot;10039&quot;&gt;&lt;property id=&quot;20148&quot; value=&quot;5&quot;/&gt;&lt;property id=&quot;20300&quot; value=&quot;Slide 36 - &amp;quot;The Web Container Model &amp;#x0D;&amp;#x0A; Attributes, Scope, and Multithreading&amp;quot;&quot;/&gt;&lt;property id=&quot;20307&quot; value=&quot;448&quot;/&gt;&lt;/object&gt;&lt;object type=&quot;3&quot; unique_id=&quot;10040&quot;&gt;&lt;property id=&quot;20148&quot; value=&quot;5&quot;/&gt;&lt;property id=&quot;20300&quot; value=&quot;Slide 37 - &amp;quot;The Web Container Model &amp;#x0D;&amp;#x0A; Attributes, Scope, and Multithreading&amp;quot;&quot;/&gt;&lt;property id=&quot;20307&quot; value=&quot;449&quot;/&gt;&lt;/object&gt;&lt;object type=&quot;3&quot; unique_id=&quot;10041&quot;&gt;&lt;property id=&quot;20148&quot; value=&quot;5&quot;/&gt;&lt;property id=&quot;20300&quot; value=&quot;Slide 38 - &amp;quot;The Web Container Model &amp;#x0D;&amp;#x0A; Attributes, Scope, and Multithreading&amp;quot;&quot;/&gt;&lt;property id=&quot;20307&quot; value=&quot;470&quot;/&gt;&lt;/object&gt;&lt;object type=&quot;3&quot; unique_id=&quot;10042&quot;&gt;&lt;property id=&quot;20148&quot; value=&quot;5&quot;/&gt;&lt;property id=&quot;20300&quot; value=&quot;Slide 39 - &amp;quot;The Web Container Model &amp;#x0D;&amp;#x0A; Attributes, Scope, and Multithreading&amp;quot;&quot;/&gt;&lt;property id=&quot;20307&quot; value=&quot;531&quot;/&gt;&lt;/object&gt;&lt;object type=&quot;3&quot; unique_id=&quot;10043&quot;&gt;&lt;property id=&quot;20148&quot; value=&quot;5&quot;/&gt;&lt;property id=&quot;20300&quot; value=&quot;Slide 40 - &amp;quot;The Web Container Model &amp;#x0D;&amp;#x0A; Attributes, Scope, and Multithreading&amp;quot;&quot;/&gt;&lt;property id=&quot;20307&quot; value=&quot;450&quot;/&gt;&lt;/object&gt;&lt;object type=&quot;3&quot; unique_id=&quot;10044&quot;&gt;&lt;property id=&quot;20148&quot; value=&quot;5&quot;/&gt;&lt;property id=&quot;20300&quot; value=&quot;Slide 41 - &amp;quot;The Web Container Model &amp;#x0D;&amp;#x0A; Request Dispatching&amp;quot;&quot;/&gt;&lt;property id=&quot;20307&quot; value=&quot;454&quot;/&gt;&lt;/object&gt;&lt;object type=&quot;3&quot; unique_id=&quot;10045&quot;&gt;&lt;property id=&quot;20148&quot; value=&quot;5&quot;/&gt;&lt;property id=&quot;20300&quot; value=&quot;Slide 42 - &amp;quot;The Web Container Model &amp;#x0D;&amp;#x0A; Using RequestDispatcher&amp;quot;&quot;/&gt;&lt;property id=&quot;20307&quot; value=&quot;445&quot;/&gt;&lt;/object&gt;&lt;object type=&quot;3&quot; unique_id=&quot;10046&quot;&gt;&lt;property id=&quot;20148&quot; value=&quot;5&quot;/&gt;&lt;property id=&quot;20300&quot; value=&quot;Slide 43 - &amp;quot;The Web Container Model &amp;#x0D;&amp;#x0A; Using RequestDispatcher – Example &amp;quot;&quot;/&gt;&lt;property id=&quot;20307&quot; value=&quot;453&quot;/&gt;&lt;/object&gt;&lt;object type=&quot;3&quot; unique_id=&quot;10047&quot;&gt;&lt;property id=&quot;20148&quot; value=&quot;5&quot;/&gt;&lt;property id=&quot;20300&quot; value=&quot;Slide 44 - &amp;quot;The Web Container Model &amp;#x0D;&amp;#x0A; Using RequestDispatcher – Example&amp;quot;&quot;/&gt;&lt;property id=&quot;20307&quot; value=&quot;456&quot;/&gt;&lt;/object&gt;&lt;object type=&quot;3&quot; unique_id=&quot;10048&quot;&gt;&lt;property id=&quot;20148&quot; value=&quot;5&quot;/&gt;&lt;property id=&quot;20300&quot; value=&quot;Slide 45 - &amp;quot;The Web Container Model &amp;#x0D;&amp;#x0A; Using RequestDispatcher – Example&amp;quot;&quot;/&gt;&lt;property id=&quot;20307&quot; value=&quot;452&quot;/&gt;&lt;/object&gt;&lt;object type=&quot;3&quot; unique_id=&quot;10049&quot;&gt;&lt;property id=&quot;20148&quot; value=&quot;5&quot;/&gt;&lt;property id=&quot;20300&quot; value=&quot;Slide 46 - &amp;quot;The Web Container Model &amp;#x0D;&amp;#x0A; Using RequestDispatcher – Example&amp;quot;&quot;/&gt;&lt;property id=&quot;20307&quot; value=&quot;458&quot;/&gt;&lt;/object&gt;&lt;object type=&quot;3&quot; unique_id=&quot;10050&quot;&gt;&lt;property id=&quot;20148&quot; value=&quot;5&quot;/&gt;&lt;property id=&quot;20300&quot; value=&quot;Slide 47 - &amp;quot;The Web Container Model &amp;#x0D;&amp;#x0A; Filter&amp;quot;&quot;/&gt;&lt;property id=&quot;20307&quot; value=&quot;451&quot;/&gt;&lt;/object&gt;&lt;object type=&quot;3&quot; unique_id=&quot;10051&quot;&gt;&lt;property id=&quot;20148&quot; value=&quot;5&quot;/&gt;&lt;property id=&quot;20300&quot; value=&quot;Slide 48 - &amp;quot;The Web Container Model &amp;#x0D;&amp;#x0A; Filter&amp;quot;&quot;/&gt;&lt;property id=&quot;20307&quot; value=&quot;455&quot;/&gt;&lt;/object&gt;&lt;object type=&quot;3&quot; unique_id=&quot;10052&quot;&gt;&lt;property id=&quot;20148&quot; value=&quot;5&quot;/&gt;&lt;property id=&quot;20300&quot; value=&quot;Slide 49 - &amp;quot;The Web Container Model &amp;#x0D;&amp;#x0A; Filter&amp;quot;&quot;/&gt;&lt;property id=&quot;20307&quot; value=&quot;460&quot;/&gt;&lt;/object&gt;&lt;object type=&quot;3&quot; unique_id=&quot;10053&quot;&gt;&lt;property id=&quot;20148&quot; value=&quot;5&quot;/&gt;&lt;property id=&quot;20300&quot; value=&quot;Slide 50 - &amp;quot;The Web Container Model &amp;#x0D;&amp;#x0A; Filter Life Cycle&amp;quot;&quot;/&gt;&lt;property id=&quot;20307&quot; value=&quot;462&quot;/&gt;&lt;/object&gt;&lt;object type=&quot;3&quot; unique_id=&quot;10054&quot;&gt;&lt;property id=&quot;20148&quot; value=&quot;5&quot;/&gt;&lt;property id=&quot;20300&quot; value=&quot;Slide 51 - &amp;quot;The Web Container Model &amp;#x0D;&amp;#x0A; Filter API&amp;quot;&quot;/&gt;&lt;property id=&quot;20307&quot; value=&quot;457&quot;/&gt;&lt;/object&gt;&lt;object type=&quot;3&quot; unique_id=&quot;10055&quot;&gt;&lt;property id=&quot;20148&quot; value=&quot;5&quot;/&gt;&lt;property id=&quot;20300&quot; value=&quot;Slide 52 - &amp;quot;The Web Container Model &amp;#x0D;&amp;#x0A; Filter&amp;quot;&quot;/&gt;&lt;property id=&quot;20307&quot; value=&quot;474&quot;/&gt;&lt;/object&gt;&lt;object type=&quot;3&quot; unique_id=&quot;10056&quot;&gt;&lt;property id=&quot;20148&quot; value=&quot;5&quot;/&gt;&lt;property id=&quot;20300&quot; value=&quot;Slide 53 - &amp;quot;The Web Container Model &amp;#x0D;&amp;#x0A; Filter – Example &amp;quot;&quot;/&gt;&lt;property id=&quot;20307&quot; value=&quot;472&quot;/&gt;&lt;/object&gt;&lt;object type=&quot;3&quot; unique_id=&quot;10057&quot;&gt;&lt;property id=&quot;20148&quot; value=&quot;5&quot;/&gt;&lt;property id=&quot;20300&quot; value=&quot;Slide 54 - &amp;quot;The Web Container Model &amp;#x0D;&amp;#x0A; Filter – Example&amp;quot;&quot;/&gt;&lt;property id=&quot;20307&quot; value=&quot;459&quot;/&gt;&lt;/object&gt;&lt;object type=&quot;3&quot; unique_id=&quot;10058&quot;&gt;&lt;property id=&quot;20148&quot; value=&quot;5&quot;/&gt;&lt;property id=&quot;20300&quot; value=&quot;Slide 55 - &amp;quot;The Web Container Model &amp;#x0D;&amp;#x0A; Filter – Example&amp;quot;&quot;/&gt;&lt;property id=&quot;20307&quot; value=&quot;461&quot;/&gt;&lt;/object&gt;&lt;object type=&quot;3&quot; unique_id=&quot;10059&quot;&gt;&lt;property id=&quot;20148&quot; value=&quot;5&quot;/&gt;&lt;property id=&quot;20300&quot; value=&quot;Slide 56 - &amp;quot;The Web Container Model &amp;#x0D;&amp;#x0A; Filter – Example&amp;quot;&quot;/&gt;&lt;property id=&quot;20307&quot; value=&quot;463&quot;/&gt;&lt;/object&gt;&lt;object type=&quot;3&quot; unique_id=&quot;10060&quot;&gt;&lt;property id=&quot;20148&quot; value=&quot;5&quot;/&gt;&lt;property id=&quot;20300&quot; value=&quot;Slide 57 - &amp;quot;The Web Container Model &amp;#x0D;&amp;#x0A; Filter – Example&amp;quot;&quot;/&gt;&lt;property id=&quot;20307&quot; value=&quot;464&quot;/&gt;&lt;/object&gt;&lt;object type=&quot;3&quot; unique_id=&quot;10061&quot;&gt;&lt;property id=&quot;20148&quot; value=&quot;5&quot;/&gt;&lt;property id=&quot;20300&quot; value=&quot;Slide 58 - &amp;quot;The Web Container Model &amp;#x0D;&amp;#x0A; Filter – Example&amp;quot;&quot;/&gt;&lt;property id=&quot;20307&quot; value=&quot;467&quot;/&gt;&lt;/object&gt;&lt;object type=&quot;3&quot; unique_id=&quot;10062&quot;&gt;&lt;property id=&quot;20148&quot; value=&quot;5&quot;/&gt;&lt;property id=&quot;20300&quot; value=&quot;Slide 59 - &amp;quot;The Web Container Model &amp;#x0D;&amp;#x0A; Filter Chain&amp;quot;&quot;/&gt;&lt;property id=&quot;20307&quot; value=&quot;465&quot;/&gt;&lt;/object&gt;&lt;object type=&quot;3&quot; unique_id=&quot;10063&quot;&gt;&lt;property id=&quot;20148&quot; value=&quot;5&quot;/&gt;&lt;property id=&quot;20300&quot; value=&quot;Slide 60 - &amp;quot;The Web Container Model &amp;#x0D;&amp;#x0A; Filter Chain – Example &amp;quot;&quot;/&gt;&lt;property id=&quot;20307&quot; value=&quot;468&quot;/&gt;&lt;/object&gt;&lt;object type=&quot;3&quot; unique_id=&quot;10064&quot;&gt;&lt;property id=&quot;20148&quot; value=&quot;5&quot;/&gt;&lt;property id=&quot;20300&quot; value=&quot;Slide 61 - &amp;quot;The Web Container Model &amp;#x0D;&amp;#x0A; Filter Chain – Example &amp;quot;&quot;/&gt;&lt;property id=&quot;20307&quot; value=&quot;475&quot;/&gt;&lt;/object&gt;&lt;object type=&quot;3&quot; unique_id=&quot;10065&quot;&gt;&lt;property id=&quot;20148&quot; value=&quot;5&quot;/&gt;&lt;property id=&quot;20300&quot; value=&quot;Slide 62 - &amp;quot;The Web Container Model &amp;#x0D;&amp;#x0A; Filter Chain – Example &amp;quot;&quot;/&gt;&lt;property id=&quot;20307&quot; value=&quot;476&quot;/&gt;&lt;/object&gt;&lt;object type=&quot;3&quot; unique_id=&quot;10066&quot;&gt;&lt;property id=&quot;20148&quot; value=&quot;5&quot;/&gt;&lt;property id=&quot;20300&quot; value=&quot;Slide 63 - &amp;quot;The Web Container Model &amp;#x0D;&amp;#x0A; Filter Chain – Example &amp;quot;&quot;/&gt;&lt;property id=&quot;20307&quot; value=&quot;477&quot;/&gt;&lt;/object&gt;&lt;object type=&quot;3&quot; unique_id=&quot;10067&quot;&gt;&lt;property id=&quot;20148&quot; value=&quot;5&quot;/&gt;&lt;property id=&quot;20300&quot; value=&quot;Slide 64 - &amp;quot;The Web Container Model &amp;#x0D;&amp;#x0A; Why need a Wrapper Class&amp;quot;&quot;/&gt;&lt;property id=&quot;20307&quot; value=&quot;466&quot;/&gt;&lt;/object&gt;&lt;object type=&quot;3&quot; unique_id=&quot;10068&quot;&gt;&lt;property id=&quot;20148&quot; value=&quot;5&quot;/&gt;&lt;property id=&quot;20300&quot; value=&quot;Slide 65 - &amp;quot;The Web Container Model &amp;#x0D;&amp;#x0A; Why need a Wrapper Class&amp;quot;&quot;/&gt;&lt;property id=&quot;20307&quot; value=&quot;533&quot;/&gt;&lt;/object&gt;&lt;object type=&quot;3&quot; unique_id=&quot;10069&quot;&gt;&lt;property id=&quot;20148&quot; value=&quot;5&quot;/&gt;&lt;property id=&quot;20300&quot; value=&quot;Slide 66 - &amp;quot;The Web Container Model &amp;#x0D;&amp;#x0A; Why need a Wrapper Class&amp;quot;&quot;/&gt;&lt;property id=&quot;20307&quot; value=&quot;534&quot;/&gt;&lt;/object&gt;&lt;object type=&quot;3&quot; unique_id=&quot;10070&quot;&gt;&lt;property id=&quot;20148&quot; value=&quot;5&quot;/&gt;&lt;property id=&quot;20300&quot; value=&quot;Slide 67 - &amp;quot;The Web Container Model &amp;#x0D;&amp;#x0A; Wrapper Class&amp;quot;&quot;/&gt;&lt;property id=&quot;20307&quot; value=&quot;532&quot;/&gt;&lt;/object&gt;&lt;object type=&quot;3&quot; unique_id=&quot;10071&quot;&gt;&lt;property id=&quot;20148&quot; value=&quot;5&quot;/&gt;&lt;property id=&quot;20300&quot; value=&quot;Slide 68 - &amp;quot;The Web Container Model &amp;#x0D;&amp;#x0A; Wrapper Class – Altering Request&amp;quot;&quot;/&gt;&lt;property id=&quot;20307&quot; value=&quot;469&quot;/&gt;&lt;/object&gt;&lt;object type=&quot;3&quot; unique_id=&quot;10072&quot;&gt;&lt;property id=&quot;20148&quot; value=&quot;5&quot;/&gt;&lt;property id=&quot;20300&quot; value=&quot;Slide 69 - &amp;quot;The Web Container Model &amp;#x0D;&amp;#x0A; Wrapper Class – Altering Response&amp;quot;&quot;/&gt;&lt;property id=&quot;20307&quot; value=&quot;478&quot;/&gt;&lt;/object&gt;&lt;object type=&quot;3&quot; unique_id=&quot;10073&quot;&gt;&lt;property id=&quot;20148&quot; value=&quot;5&quot;/&gt;&lt;property id=&quot;20300&quot; value=&quot;Slide 70 - &amp;quot;The Web Container Model &amp;#x0D;&amp;#x0A; Wrapper Class – Example&amp;quot;&quot;/&gt;&lt;property id=&quot;20307&quot; value=&quot;535&quot;/&gt;&lt;/object&gt;&lt;object type=&quot;3&quot; unique_id=&quot;10074&quot;&gt;&lt;property id=&quot;20148&quot; value=&quot;5&quot;/&gt;&lt;property id=&quot;20300&quot; value=&quot;Slide 71 - &amp;quot;The Web Container Model &amp;#x0D;&amp;#x0A; Wrapper Class – Example&amp;quot;&quot;/&gt;&lt;property id=&quot;20307&quot; value=&quot;536&quot;/&gt;&lt;/object&gt;&lt;object type=&quot;3&quot; unique_id=&quot;10075&quot;&gt;&lt;property id=&quot;20148&quot; value=&quot;5&quot;/&gt;&lt;property id=&quot;20300&quot; value=&quot;Slide 72 - &amp;quot;Summary&amp;quot;&quot;/&gt;&lt;property id=&quot;20307&quot; value=&quot;39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Trình chiếu Trên màn hình (4:3)</PresentationFormat>
  <Slides>69</Slides>
  <Notes>65</Notes>
  <HiddenSlides>0</HiddenSlides>
  <ScaleCrop>false</ScaleCrop>
  <HeadingPairs>
    <vt:vector size="4" baseType="variant">
      <vt:variant>
        <vt:lpstr>Chủ đề</vt:lpstr>
      </vt:variant>
      <vt:variant>
        <vt:i4>1</vt:i4>
      </vt:variant>
      <vt:variant>
        <vt:lpstr>Tiêu đề Bản chiếu</vt:lpstr>
      </vt:variant>
      <vt:variant>
        <vt:i4>69</vt:i4>
      </vt:variant>
    </vt:vector>
  </HeadingPairs>
  <TitlesOfParts>
    <vt:vector size="70" baseType="lpstr">
      <vt:lpstr>Office Theme</vt:lpstr>
      <vt:lpstr>Web Applications &amp; Web Containers   Web Applications The Web Container Model  #Servlet #Tomcat #Deploy #Dispatcher #Scope #Video </vt:lpstr>
      <vt:lpstr>Review</vt:lpstr>
      <vt:lpstr>Review</vt:lpstr>
      <vt:lpstr>Review</vt:lpstr>
      <vt:lpstr>Objectives</vt:lpstr>
      <vt:lpstr>Objectives</vt:lpstr>
      <vt:lpstr>Deploy Application   Expectation</vt:lpstr>
      <vt:lpstr>Web Applications   File and Directory Structure </vt:lpstr>
      <vt:lpstr>Web Applications   File and Directory Structure</vt:lpstr>
      <vt:lpstr>Web Applications   File and Directory Structure</vt:lpstr>
      <vt:lpstr>Web Applications   Deploy Mechanism</vt:lpstr>
      <vt:lpstr>Web Applications   Manual Deploying</vt:lpstr>
      <vt:lpstr>Web Applications   Manual Deploying</vt:lpstr>
      <vt:lpstr>The Web Container Model  The Servlet Container</vt:lpstr>
      <vt:lpstr>The Web Container Model  The Servlet Container</vt:lpstr>
      <vt:lpstr>The Web Container Model  The ServletContext</vt:lpstr>
      <vt:lpstr>The Web Container Model  The ServletContext – Example</vt:lpstr>
      <vt:lpstr>The Web Container Model  The ServletContext – Initialization Parameters</vt:lpstr>
      <vt:lpstr>The Web Container Model  The ServletContext – Initialization Parameters</vt:lpstr>
      <vt:lpstr>The Web Container Model  The ServletContext – Initialization Parameters</vt:lpstr>
      <vt:lpstr>The Web Container Model  The ServletContext – Initialization Parameters</vt:lpstr>
      <vt:lpstr>The Web Container Model  The ServletContext – Initialization Parameters</vt:lpstr>
      <vt:lpstr>The Web Container Model  The ServletContext – Initialization Parameters</vt:lpstr>
      <vt:lpstr>The Web Container Model  The ServletContext – Initialization Parameters</vt:lpstr>
      <vt:lpstr>The Web Container Model   The ServletConfig interface </vt:lpstr>
      <vt:lpstr>The Web Container Model  The ServletConfig – Initialization Parameters</vt:lpstr>
      <vt:lpstr>The Web Container Model   The ServletConfig interface – Example</vt:lpstr>
      <vt:lpstr>The Web Container Model   The ServletConfig interface – Example</vt:lpstr>
      <vt:lpstr>The Web Container Model   The ServletConfig interface – Example</vt:lpstr>
      <vt:lpstr>The Web Container Model   The ServletConfig interface – Example</vt:lpstr>
      <vt:lpstr>The Web Container Model   The ServletConfig interface – Example</vt:lpstr>
      <vt:lpstr>The Web Container Model   The ServletConfig interface – Example</vt:lpstr>
      <vt:lpstr>How To Transfer  Requirements </vt:lpstr>
      <vt:lpstr>How To Transfer  Expectation </vt:lpstr>
      <vt:lpstr>How To Transfer  Expectation </vt:lpstr>
      <vt:lpstr>How To Transfer   Interactive Server Model</vt:lpstr>
      <vt:lpstr>How To Transfer   Abstraction</vt:lpstr>
      <vt:lpstr>The Web Container Model   Need for using attributes</vt:lpstr>
      <vt:lpstr>The Web Container Model   Attributes, Scope, and Multithreading</vt:lpstr>
      <vt:lpstr>Bản trình bày PowerPoint</vt:lpstr>
      <vt:lpstr>The Web Container Model   Attributes, Scope, and Multithreading</vt:lpstr>
      <vt:lpstr>The Web Container Model   Attributes, Scope, and Multithreading</vt:lpstr>
      <vt:lpstr>The Web Container Model   Attributes, Scope, and Multithreading</vt:lpstr>
      <vt:lpstr>The Web Container Model   Attributes, Scope, and Multithreading</vt:lpstr>
      <vt:lpstr>The Web Container Model   Need for using RequestDispatcher – Redirect </vt:lpstr>
      <vt:lpstr>The Web Container Model   Need for using RequestDispatcher – Redirect </vt:lpstr>
      <vt:lpstr>The Web Container Model   Need for using RequestDispatcher – Redirect </vt:lpstr>
      <vt:lpstr>The Web Container Model   Need for using RequestDispatcher  Redirect Mechanism</vt:lpstr>
      <vt:lpstr>The Web Container Model   Request Dispatching</vt:lpstr>
      <vt:lpstr>The Web Container Model   Using RequestDispatcher</vt:lpstr>
      <vt:lpstr>The Web Container Model   Using RequestDispatcher – Example</vt:lpstr>
      <vt:lpstr>The Web Container Model   Using RequestDispatcher – Example </vt:lpstr>
      <vt:lpstr>The Web Container Model   Need for using RequestDispatcher  Forward Mechanism</vt:lpstr>
      <vt:lpstr>The Web Container Model   Using RequestDispatcher – Example</vt:lpstr>
      <vt:lpstr>The Web Container Model   Need for using RequestDispatcher  Include Mechanism</vt:lpstr>
      <vt:lpstr>How To Transfer   Interactive Server Model – Implementation </vt:lpstr>
      <vt:lpstr>Summary</vt:lpstr>
      <vt:lpstr>Summary</vt:lpstr>
      <vt:lpstr>Next Lecture</vt:lpstr>
      <vt:lpstr>Next Lecture</vt:lpstr>
      <vt:lpstr>Appendix – How to Transfer   DTO</vt:lpstr>
      <vt:lpstr>How to Transfer   DAO</vt:lpstr>
      <vt:lpstr>Bản trình bày PowerPoint</vt:lpstr>
      <vt:lpstr>How to Transfer   DAO</vt:lpstr>
      <vt:lpstr>How to Transfer   Controller Servlet</vt:lpstr>
      <vt:lpstr>How to Transfer   Login Servlet</vt:lpstr>
      <vt:lpstr>How to Transfer   Search Servlet</vt:lpstr>
      <vt:lpstr>How to Transfer   Search Result Servlet</vt:lpstr>
      <vt:lpstr>How to Transfer   Search Result Servlet</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 Java Fundamentals</dc:title>
  <dc:creator>Kieu Trong Khanh</dc:creator>
  <cp:revision>5</cp:revision>
  <dcterms:created xsi:type="dcterms:W3CDTF">2007-08-21T04:43:22Z</dcterms:created>
  <dcterms:modified xsi:type="dcterms:W3CDTF">2023-02-04T09:47:54Z</dcterms:modified>
</cp:coreProperties>
</file>