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93"/>
  </p:notesMasterIdLst>
  <p:sldIdLst>
    <p:sldId id="256" r:id="rId2"/>
    <p:sldId id="568" r:id="rId3"/>
    <p:sldId id="569" r:id="rId4"/>
    <p:sldId id="570" r:id="rId5"/>
    <p:sldId id="553" r:id="rId6"/>
    <p:sldId id="531" r:id="rId7"/>
    <p:sldId id="532" r:id="rId8"/>
    <p:sldId id="534" r:id="rId9"/>
    <p:sldId id="535" r:id="rId10"/>
    <p:sldId id="536" r:id="rId11"/>
    <p:sldId id="540" r:id="rId12"/>
    <p:sldId id="541" r:id="rId13"/>
    <p:sldId id="543" r:id="rId14"/>
    <p:sldId id="544" r:id="rId15"/>
    <p:sldId id="545" r:id="rId16"/>
    <p:sldId id="546" r:id="rId17"/>
    <p:sldId id="547" r:id="rId18"/>
    <p:sldId id="548" r:id="rId19"/>
    <p:sldId id="549" r:id="rId20"/>
    <p:sldId id="550" r:id="rId21"/>
    <p:sldId id="551" r:id="rId22"/>
    <p:sldId id="530" r:id="rId23"/>
    <p:sldId id="437" r:id="rId24"/>
    <p:sldId id="439" r:id="rId25"/>
    <p:sldId id="473" r:id="rId26"/>
    <p:sldId id="559" r:id="rId27"/>
    <p:sldId id="474" r:id="rId28"/>
    <p:sldId id="523" r:id="rId29"/>
    <p:sldId id="440" r:id="rId30"/>
    <p:sldId id="444" r:id="rId31"/>
    <p:sldId id="478" r:id="rId32"/>
    <p:sldId id="447" r:id="rId33"/>
    <p:sldId id="448" r:id="rId34"/>
    <p:sldId id="449" r:id="rId35"/>
    <p:sldId id="450" r:id="rId36"/>
    <p:sldId id="451" r:id="rId37"/>
    <p:sldId id="475" r:id="rId38"/>
    <p:sldId id="476" r:id="rId39"/>
    <p:sldId id="477" r:id="rId40"/>
    <p:sldId id="470" r:id="rId41"/>
    <p:sldId id="445" r:id="rId42"/>
    <p:sldId id="453" r:id="rId43"/>
    <p:sldId id="456" r:id="rId44"/>
    <p:sldId id="452" r:id="rId45"/>
    <p:sldId id="458" r:id="rId46"/>
    <p:sldId id="515" r:id="rId47"/>
    <p:sldId id="505" r:id="rId48"/>
    <p:sldId id="457" r:id="rId49"/>
    <p:sldId id="516" r:id="rId50"/>
    <p:sldId id="512" r:id="rId51"/>
    <p:sldId id="513" r:id="rId52"/>
    <p:sldId id="454" r:id="rId53"/>
    <p:sldId id="455" r:id="rId54"/>
    <p:sldId id="463" r:id="rId55"/>
    <p:sldId id="468" r:id="rId56"/>
    <p:sldId id="517" r:id="rId57"/>
    <p:sldId id="460" r:id="rId58"/>
    <p:sldId id="467" r:id="rId59"/>
    <p:sldId id="465" r:id="rId60"/>
    <p:sldId id="462" r:id="rId61"/>
    <p:sldId id="466" r:id="rId62"/>
    <p:sldId id="479" r:id="rId63"/>
    <p:sldId id="480" r:id="rId64"/>
    <p:sldId id="481" r:id="rId65"/>
    <p:sldId id="394" r:id="rId66"/>
    <p:sldId id="571" r:id="rId67"/>
    <p:sldId id="554" r:id="rId68"/>
    <p:sldId id="563" r:id="rId69"/>
    <p:sldId id="564" r:id="rId70"/>
    <p:sldId id="565" r:id="rId71"/>
    <p:sldId id="566" r:id="rId72"/>
    <p:sldId id="567" r:id="rId73"/>
    <p:sldId id="560" r:id="rId74"/>
    <p:sldId id="561" r:id="rId75"/>
    <p:sldId id="562" r:id="rId76"/>
    <p:sldId id="580" r:id="rId77"/>
    <p:sldId id="581" r:id="rId78"/>
    <p:sldId id="582" r:id="rId79"/>
    <p:sldId id="583" r:id="rId80"/>
    <p:sldId id="572" r:id="rId81"/>
    <p:sldId id="573" r:id="rId82"/>
    <p:sldId id="574" r:id="rId83"/>
    <p:sldId id="575" r:id="rId84"/>
    <p:sldId id="576" r:id="rId85"/>
    <p:sldId id="577" r:id="rId86"/>
    <p:sldId id="578" r:id="rId87"/>
    <p:sldId id="579" r:id="rId88"/>
    <p:sldId id="555" r:id="rId89"/>
    <p:sldId id="556" r:id="rId90"/>
    <p:sldId id="557" r:id="rId91"/>
    <p:sldId id="558" r:id="rId9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6600"/>
    <a:srgbClr val="66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27CCFB-FCF7-4539-A61C-E2E56D47785D}" v="11" dt="2022-09-28T16:28:15.383"/>
    <p1510:client id="{F3A2CC36-4F8D-4C6A-F09E-F63B44D59421}" v="2" dt="2022-12-01T02:42:4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ac90874be34b4404dd08ae1399485e0cb66509c8a3228cd65f38728c3bb3025b::" providerId="AD" clId="Web-{F3A2CC36-4F8D-4C6A-F09E-F63B44D59421}"/>
    <pc:docChg chg="modSld">
      <pc:chgData name="Người dùng Khách" userId="S::urn:spo:anon#ac90874be34b4404dd08ae1399485e0cb66509c8a3228cd65f38728c3bb3025b::" providerId="AD" clId="Web-{F3A2CC36-4F8D-4C6A-F09E-F63B44D59421}" dt="2022-12-01T02:42:46.217" v="1" actId="1076"/>
      <pc:docMkLst>
        <pc:docMk/>
      </pc:docMkLst>
      <pc:sldChg chg="modSp">
        <pc:chgData name="Người dùng Khách" userId="S::urn:spo:anon#ac90874be34b4404dd08ae1399485e0cb66509c8a3228cd65f38728c3bb3025b::" providerId="AD" clId="Web-{F3A2CC36-4F8D-4C6A-F09E-F63B44D59421}" dt="2022-12-01T02:42:46.217" v="1" actId="1076"/>
        <pc:sldMkLst>
          <pc:docMk/>
          <pc:sldMk cId="0" sldId="559"/>
        </pc:sldMkLst>
        <pc:picChg chg="mod">
          <ac:chgData name="Người dùng Khách" userId="S::urn:spo:anon#ac90874be34b4404dd08ae1399485e0cb66509c8a3228cd65f38728c3bb3025b::" providerId="AD" clId="Web-{F3A2CC36-4F8D-4C6A-F09E-F63B44D59421}" dt="2022-12-01T02:42:46.217" v="1" actId="1076"/>
          <ac:picMkLst>
            <pc:docMk/>
            <pc:sldMk cId="0" sldId="559"/>
            <ac:picMk id="9225" creationId="{00000000-0000-0000-0000-000000000000}"/>
          </ac:picMkLst>
        </pc:picChg>
      </pc:sldChg>
    </pc:docChg>
  </pc:docChgLst>
  <pc:docChgLst>
    <pc:chgData name="Người dùng Khách" userId="S::urn:spo:anon#ac90874be34b4404dd08ae1399485e0cb66509c8a3228cd65f38728c3bb3025b::" providerId="AD" clId="Web-{AA27CCFB-FCF7-4539-A61C-E2E56D47785D}"/>
    <pc:docChg chg="modSld">
      <pc:chgData name="Người dùng Khách" userId="S::urn:spo:anon#ac90874be34b4404dd08ae1399485e0cb66509c8a3228cd65f38728c3bb3025b::" providerId="AD" clId="Web-{AA27CCFB-FCF7-4539-A61C-E2E56D47785D}" dt="2022-09-28T16:26:06.894" v="4"/>
      <pc:docMkLst>
        <pc:docMk/>
      </pc:docMkLst>
      <pc:sldChg chg="modSp">
        <pc:chgData name="Người dùng Khách" userId="S::urn:spo:anon#ac90874be34b4404dd08ae1399485e0cb66509c8a3228cd65f38728c3bb3025b::" providerId="AD" clId="Web-{AA27CCFB-FCF7-4539-A61C-E2E56D47785D}" dt="2022-09-28T16:26:06.894" v="4"/>
        <pc:sldMkLst>
          <pc:docMk/>
          <pc:sldMk cId="0" sldId="476"/>
        </pc:sldMkLst>
        <pc:graphicFrameChg chg="mod modGraphic">
          <ac:chgData name="Người dùng Khách" userId="S::urn:spo:anon#ac90874be34b4404dd08ae1399485e0cb66509c8a3228cd65f38728c3bb3025b::" providerId="AD" clId="Web-{AA27CCFB-FCF7-4539-A61C-E2E56D47785D}" dt="2022-09-28T16:26:06.894" v="4"/>
          <ac:graphicFrameMkLst>
            <pc:docMk/>
            <pc:sldMk cId="0" sldId="476"/>
            <ac:graphicFrameMk id="131117"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chemeClr val="bg1"/>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0F2071-8E85-4669-93D5-51D8BD5979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2ADF3186-04A4-4DD6-8165-CD7CB213DA44}">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 based App - PBL</a:t>
          </a:r>
        </a:p>
      </dgm:t>
    </dgm:pt>
    <dgm:pt modelId="{25692CDF-904B-4E5F-A849-6B1E4DC789BF}" type="par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C019922A-2826-4292-9C46-C78881081F59}" type="sibTrans" cxnId="{B393B06B-4D9B-40EA-AE44-192267F1B4B8}">
      <dgm:prSet/>
      <dgm:spPr/>
      <dgm:t>
        <a:bodyPr/>
        <a:lstStyle/>
        <a:p>
          <a:endParaRPr lang="en-US">
            <a:solidFill>
              <a:schemeClr val="tx1"/>
            </a:solidFill>
            <a:latin typeface="Times New Roman" pitchFamily="18" charset="0"/>
            <a:cs typeface="Times New Roman" pitchFamily="18" charset="0"/>
          </a:endParaRPr>
        </a:p>
      </dgm:t>
    </dgm:pt>
    <dgm:pt modelId="{A9111697-A322-4D55-A1FD-81B2214A8E51}">
      <dgm:prSet phldrT="[Text]" custT="1"/>
      <dgm:spPr>
        <a:solidFill>
          <a:schemeClr val="bg1"/>
        </a:solidFill>
        <a:ln>
          <a:solidFill>
            <a:schemeClr val="tx1"/>
          </a:solidFill>
        </a:ln>
      </dgm:spPr>
      <dgm:t>
        <a:bodyPr/>
        <a:lstStyle/>
        <a:p>
          <a:r>
            <a:rPr lang="en-US" sz="2000">
              <a:solidFill>
                <a:schemeClr val="tx1"/>
              </a:solidFill>
              <a:latin typeface="Times New Roman" pitchFamily="18" charset="0"/>
              <a:cs typeface="Times New Roman" pitchFamily="18" charset="0"/>
            </a:rPr>
            <a:t>Web</a:t>
          </a:r>
        </a:p>
      </dgm:t>
    </dgm:pt>
    <dgm:pt modelId="{E82D20C4-1813-49B1-89EB-5300F0BCF07A}" type="par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838D7AA-3187-4A8D-B22E-E4EF172DFF22}" type="sibTrans" cxnId="{A084B16F-F3B0-4A0E-A03D-7F18BFF67CEC}">
      <dgm:prSet/>
      <dgm:spPr/>
      <dgm:t>
        <a:bodyPr/>
        <a:lstStyle/>
        <a:p>
          <a:endParaRPr lang="en-US">
            <a:solidFill>
              <a:schemeClr val="tx1"/>
            </a:solidFill>
            <a:latin typeface="Times New Roman" pitchFamily="18" charset="0"/>
            <a:cs typeface="Times New Roman" pitchFamily="18" charset="0"/>
          </a:endParaRPr>
        </a:p>
      </dgm:t>
    </dgm:pt>
    <dgm:pt modelId="{89DE9B08-869C-4BC8-9464-EB80ACB505C3}">
      <dgm:prSet phldrT="[Text]" custT="1"/>
      <dgm:spPr>
        <a:solidFill>
          <a:srgbClr val="FFFF00"/>
        </a:solidFill>
        <a:ln w="25400" cap="flat" cmpd="sng" algn="ctr">
          <a:solidFill>
            <a:prstClr val="black"/>
          </a:solidFill>
          <a:prstDash val="solid"/>
        </a:ln>
        <a:effectLst/>
      </dgm:spPr>
      <dgm:t>
        <a:bodyPr spcFirstLastPara="0" vert="horz" wrap="square" lIns="11430" tIns="11430" rIns="11430" bIns="11430" numCol="1" spcCol="1270" anchor="ctr" anchorCtr="0"/>
        <a:lstStyle/>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gm:t>
    </dgm:pt>
    <dgm:pt modelId="{4DB411FD-E991-4948-8A30-2FCDDC4BCA7A}" type="par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6357AC9F-B6E9-4385-95E5-087BA009183C}" type="sibTrans" cxnId="{5A80C1A7-6FAD-48E9-87F8-88C229725D92}">
      <dgm:prSet/>
      <dgm:spPr/>
      <dgm:t>
        <a:bodyPr/>
        <a:lstStyle/>
        <a:p>
          <a:endParaRPr lang="en-US">
            <a:solidFill>
              <a:schemeClr val="tx1"/>
            </a:solidFill>
            <a:latin typeface="Times New Roman" pitchFamily="18" charset="0"/>
            <a:cs typeface="Times New Roman" pitchFamily="18" charset="0"/>
          </a:endParaRPr>
        </a:p>
      </dgm:t>
    </dgm:pt>
    <dgm:pt modelId="{75D81277-B4F1-42A5-B188-EE7C7BC31F29}">
      <dgm:prSet phldrT="[Text]" custT="1"/>
      <dgm:spPr>
        <a:solidFill>
          <a:srgbClr val="FFFF66"/>
        </a:solidFill>
        <a:ln>
          <a:solidFill>
            <a:schemeClr val="tx1"/>
          </a:solidFill>
        </a:ln>
      </dgm:spPr>
      <dgm:t>
        <a:bodyPr/>
        <a:lstStyle/>
        <a:p>
          <a:r>
            <a:rPr lang="en-US" sz="1800">
              <a:solidFill>
                <a:schemeClr val="tx1"/>
              </a:solidFill>
              <a:latin typeface="Times New Roman" pitchFamily="18" charset="0"/>
              <a:cs typeface="Times New Roman" pitchFamily="18" charset="0"/>
            </a:rPr>
            <a:t>Day 7, 8, 9 – Search </a:t>
          </a:r>
        </a:p>
        <a:p>
          <a:r>
            <a:rPr lang="en-US" sz="1800">
              <a:solidFill>
                <a:schemeClr val="tx1"/>
              </a:solidFill>
              <a:latin typeface="Times New Roman" pitchFamily="18" charset="0"/>
              <a:cs typeface="Times New Roman" pitchFamily="18" charset="0"/>
            </a:rPr>
            <a:t>Break Down</a:t>
          </a:r>
        </a:p>
      </dgm:t>
    </dgm:pt>
    <dgm:pt modelId="{A4A85903-AB5B-4D32-9376-41084376B6C3}" type="par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D6417E59-CCA8-4C3E-9FF6-19185BD79B4D}" type="sibTrans" cxnId="{C0661EAD-54AF-4A11-88E2-C90C54640CE8}">
      <dgm:prSet/>
      <dgm:spPr/>
      <dgm:t>
        <a:bodyPr/>
        <a:lstStyle/>
        <a:p>
          <a:endParaRPr lang="en-US">
            <a:solidFill>
              <a:schemeClr val="tx1"/>
            </a:solidFill>
            <a:latin typeface="Times New Roman" pitchFamily="18" charset="0"/>
            <a:cs typeface="Times New Roman" pitchFamily="18" charset="0"/>
          </a:endParaRPr>
        </a:p>
      </dgm:t>
    </dgm:pt>
    <dgm:pt modelId="{3D6CEEE2-6F5D-44DD-939F-13C32CA7145C}">
      <dgm:prSet phldrT="[Text]" custT="1"/>
      <dgm:spPr>
        <a:solidFill>
          <a:srgbClr val="FFFF66"/>
        </a:solidFill>
        <a:ln>
          <a:solidFill>
            <a:schemeClr val="tx1"/>
          </a:solidFill>
        </a:ln>
      </dgm:spPr>
      <dgm:t>
        <a:bodyPr/>
        <a:lstStyle/>
        <a:p>
          <a:r>
            <a:rPr lang="en-US" sz="1800">
              <a:solidFill>
                <a:schemeClr val="tx1"/>
              </a:solidFill>
              <a:latin typeface="Times New Roman" pitchFamily="18" charset="0"/>
              <a:cs typeface="Times New Roman" pitchFamily="18" charset="0"/>
            </a:rPr>
            <a:t>Day 10, 11 – MVC2</a:t>
          </a:r>
        </a:p>
        <a:p>
          <a:r>
            <a:rPr lang="en-US" sz="1800">
              <a:solidFill>
                <a:schemeClr val="tx1"/>
              </a:solidFill>
              <a:latin typeface="Times New Roman" pitchFamily="18" charset="0"/>
              <a:cs typeface="Times New Roman" pitchFamily="18" charset="0"/>
            </a:rPr>
            <a:t>JSP</a:t>
          </a:r>
          <a:endParaRPr lang="en-US" sz="1800">
            <a:solidFill>
              <a:schemeClr val="bg1">
                <a:lumMod val="75000"/>
              </a:schemeClr>
            </a:solidFill>
            <a:latin typeface="Times New Roman" pitchFamily="18" charset="0"/>
            <a:cs typeface="Times New Roman" pitchFamily="18" charset="0"/>
          </a:endParaRPr>
        </a:p>
      </dgm:t>
    </dgm:pt>
    <dgm:pt modelId="{705102EF-0ECE-4ACE-B5EA-E16748FCDFA7}" type="parTrans" cxnId="{EF6519D7-C1F5-4523-8588-826C83C7EF5B}">
      <dgm:prSet/>
      <dgm:spPr/>
      <dgm:t>
        <a:bodyPr/>
        <a:lstStyle/>
        <a:p>
          <a:endParaRPr lang="en-US"/>
        </a:p>
      </dgm:t>
    </dgm:pt>
    <dgm:pt modelId="{3828EEE5-DF91-49E0-B262-42F4C6EBE385}" type="sibTrans" cxnId="{EF6519D7-C1F5-4523-8588-826C83C7EF5B}">
      <dgm:prSet/>
      <dgm:spPr/>
      <dgm:t>
        <a:bodyPr/>
        <a:lstStyle/>
        <a:p>
          <a:endParaRPr lang="en-US"/>
        </a:p>
      </dgm:t>
    </dgm:pt>
    <dgm:pt modelId="{06AA33E7-E134-4CD2-8FA1-13AE526FAF2F}">
      <dgm:prSet phldrT="[Text]" custT="1"/>
      <dgm:spPr>
        <a:solidFill>
          <a:schemeClr val="bg1"/>
        </a:solidFill>
        <a:ln>
          <a:solidFill>
            <a:schemeClr val="tx1"/>
          </a:solidFill>
        </a:ln>
      </dgm:spPr>
      <dgm:t>
        <a:bodyPr/>
        <a:lstStyle/>
        <a:p>
          <a:r>
            <a:rPr lang="en-US" sz="1800">
              <a:solidFill>
                <a:schemeClr val="tx1"/>
              </a:solidFill>
              <a:latin typeface="Times New Roman" pitchFamily="18" charset="0"/>
              <a:cs typeface="Times New Roman" pitchFamily="18" charset="0"/>
            </a:rPr>
            <a:t>Day 12, 13, 14, 15 – CUD, Shopping Carts </a:t>
          </a:r>
        </a:p>
        <a:p>
          <a:r>
            <a:rPr lang="en-US" sz="1800">
              <a:solidFill>
                <a:schemeClr val="tx1"/>
              </a:solidFill>
              <a:latin typeface="Times New Roman" pitchFamily="18" charset="0"/>
              <a:cs typeface="Times New Roman" pitchFamily="18" charset="0"/>
            </a:rPr>
            <a:t>Sessions</a:t>
          </a:r>
          <a:endParaRPr lang="en-US" sz="1800">
            <a:solidFill>
              <a:schemeClr val="bg1">
                <a:lumMod val="75000"/>
              </a:schemeClr>
            </a:solidFill>
            <a:latin typeface="Times New Roman" pitchFamily="18" charset="0"/>
            <a:cs typeface="Times New Roman" pitchFamily="18" charset="0"/>
          </a:endParaRPr>
        </a:p>
      </dgm:t>
    </dgm:pt>
    <dgm:pt modelId="{80A686AD-4193-4EB5-B978-70243B88BC14}" type="parTrans" cxnId="{EE794DA9-C20E-42FA-97D5-9976D87C050A}">
      <dgm:prSet/>
      <dgm:spPr/>
      <dgm:t>
        <a:bodyPr/>
        <a:lstStyle/>
        <a:p>
          <a:endParaRPr lang="en-US"/>
        </a:p>
      </dgm:t>
    </dgm:pt>
    <dgm:pt modelId="{8A02884A-2D2B-4E5C-91E4-3B11A2350CB4}" type="sibTrans" cxnId="{EE794DA9-C20E-42FA-97D5-9976D87C050A}">
      <dgm:prSet/>
      <dgm:spPr/>
      <dgm:t>
        <a:bodyPr/>
        <a:lstStyle/>
        <a:p>
          <a:endParaRPr lang="en-US"/>
        </a:p>
      </dgm:t>
    </dgm:pt>
    <dgm:pt modelId="{7FC16D79-0B17-4904-96CF-E748F01345FB}">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16, 17 – Login </a:t>
          </a:r>
        </a:p>
        <a:p>
          <a:r>
            <a:rPr lang="en-US" sz="1800">
              <a:solidFill>
                <a:schemeClr val="tx1"/>
              </a:solidFill>
              <a:latin typeface="Times New Roman" pitchFamily="18" charset="0"/>
              <a:cs typeface="Times New Roman" pitchFamily="18" charset="0"/>
            </a:rPr>
            <a:t>JavaBeans</a:t>
          </a:r>
          <a:endParaRPr lang="en-US" sz="1800">
            <a:solidFill>
              <a:schemeClr val="bg1">
                <a:lumMod val="75000"/>
              </a:schemeClr>
            </a:solidFill>
            <a:latin typeface="Times New Roman" pitchFamily="18" charset="0"/>
            <a:cs typeface="Times New Roman" pitchFamily="18" charset="0"/>
          </a:endParaRPr>
        </a:p>
      </dgm:t>
    </dgm:pt>
    <dgm:pt modelId="{FA9FF383-95B1-4CCC-80A1-CC34A2BDA580}" type="parTrans" cxnId="{619B100B-2ECD-4D7D-9BD0-5DC5551326EF}">
      <dgm:prSet/>
      <dgm:spPr/>
      <dgm:t>
        <a:bodyPr/>
        <a:lstStyle/>
        <a:p>
          <a:endParaRPr lang="en-US"/>
        </a:p>
      </dgm:t>
    </dgm:pt>
    <dgm:pt modelId="{1AE02CFD-DA5D-4938-8561-A9C74CD23F17}" type="sibTrans" cxnId="{619B100B-2ECD-4D7D-9BD0-5DC5551326EF}">
      <dgm:prSet/>
      <dgm:spPr/>
      <dgm:t>
        <a:bodyPr/>
        <a:lstStyle/>
        <a:p>
          <a:endParaRPr lang="en-US"/>
        </a:p>
      </dgm:t>
    </dgm:pt>
    <dgm:pt modelId="{4C1DCB25-9E88-44D4-8FCD-0815FC397047}">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18, 19, 20 – CRUD</a:t>
          </a:r>
        </a:p>
        <a:p>
          <a:r>
            <a:rPr lang="en-US" sz="1800">
              <a:solidFill>
                <a:schemeClr val="tx1"/>
              </a:solidFill>
              <a:latin typeface="Times New Roman" pitchFamily="18" charset="0"/>
              <a:cs typeface="Times New Roman" pitchFamily="18" charset="0"/>
            </a:rPr>
            <a:t>MVC 2 Complete - JSTL - </a:t>
          </a:r>
          <a:r>
            <a:rPr lang="en-US" sz="1800" err="1">
              <a:solidFill>
                <a:schemeClr val="tx1"/>
              </a:solidFill>
              <a:latin typeface="Times New Roman" pitchFamily="18" charset="0"/>
              <a:cs typeface="Times New Roman" pitchFamily="18" charset="0"/>
            </a:rPr>
            <a:t>Taglib</a:t>
          </a:r>
          <a:endParaRPr lang="en-US" sz="1800">
            <a:solidFill>
              <a:schemeClr val="bg1">
                <a:lumMod val="75000"/>
              </a:schemeClr>
            </a:solidFill>
            <a:latin typeface="Times New Roman" pitchFamily="18" charset="0"/>
            <a:cs typeface="Times New Roman" pitchFamily="18" charset="0"/>
          </a:endParaRPr>
        </a:p>
      </dgm:t>
    </dgm:pt>
    <dgm:pt modelId="{FC8DADF2-F14C-4680-9F35-46EF0A29CE93}" type="parTrans" cxnId="{EA53687F-B713-429E-A56F-DB2F5E31CC68}">
      <dgm:prSet/>
      <dgm:spPr/>
      <dgm:t>
        <a:bodyPr/>
        <a:lstStyle/>
        <a:p>
          <a:endParaRPr lang="en-US"/>
        </a:p>
      </dgm:t>
    </dgm:pt>
    <dgm:pt modelId="{3A1A23E6-6765-4C85-BEB5-6F29A8B401D1}" type="sibTrans" cxnId="{EA53687F-B713-429E-A56F-DB2F5E31CC68}">
      <dgm:prSet/>
      <dgm:spPr/>
      <dgm:t>
        <a:bodyPr/>
        <a:lstStyle/>
        <a:p>
          <a:endParaRPr lang="en-US"/>
        </a:p>
      </dgm:t>
    </dgm:pt>
    <dgm:pt modelId="{B9F26F7F-17B2-4E6F-B958-576AB12320D8}">
      <dgm:prSet phldrT="[Text]" custT="1"/>
      <dgm:spPr>
        <a:solidFill>
          <a:schemeClr val="bg1">
            <a:lumMod val="50000"/>
          </a:schemeClr>
        </a:solidFill>
        <a:ln>
          <a:solidFill>
            <a:schemeClr val="tx1"/>
          </a:solidFill>
        </a:ln>
      </dgm:spPr>
      <dgm:t>
        <a:bodyPr/>
        <a:lstStyle/>
        <a:p>
          <a:r>
            <a:rPr lang="en-US" sz="1800">
              <a:solidFill>
                <a:schemeClr val="tx1"/>
              </a:solidFill>
              <a:latin typeface="Times New Roman" pitchFamily="18" charset="0"/>
              <a:cs typeface="Times New Roman" pitchFamily="18" charset="0"/>
            </a:rPr>
            <a:t>Day 21, 22, 23 – Filter </a:t>
          </a:r>
        </a:p>
        <a:p>
          <a:r>
            <a:rPr lang="en-US" sz="1800">
              <a:solidFill>
                <a:schemeClr val="tx1"/>
              </a:solidFill>
              <a:latin typeface="Times New Roman" pitchFamily="18" charset="0"/>
              <a:cs typeface="Times New Roman" pitchFamily="18" charset="0"/>
            </a:rPr>
            <a:t>MVC2 Using Filter as Controller</a:t>
          </a:r>
          <a:endParaRPr lang="en-US" sz="1800">
            <a:solidFill>
              <a:schemeClr val="bg1">
                <a:lumMod val="75000"/>
              </a:schemeClr>
            </a:solidFill>
            <a:latin typeface="Times New Roman" pitchFamily="18" charset="0"/>
            <a:cs typeface="Times New Roman" pitchFamily="18" charset="0"/>
          </a:endParaRPr>
        </a:p>
      </dgm:t>
    </dgm:pt>
    <dgm:pt modelId="{A20BB670-3464-4FF0-85D6-8AD3A58205C8}" type="parTrans" cxnId="{FDCAA874-A726-4A78-85D4-BC6833DAE251}">
      <dgm:prSet/>
      <dgm:spPr/>
      <dgm:t>
        <a:bodyPr/>
        <a:lstStyle/>
        <a:p>
          <a:endParaRPr lang="en-US"/>
        </a:p>
      </dgm:t>
    </dgm:pt>
    <dgm:pt modelId="{764994EB-15A6-477B-AE09-4E3E39EFEC3F}" type="sibTrans" cxnId="{FDCAA874-A726-4A78-85D4-BC6833DAE251}">
      <dgm:prSet/>
      <dgm:spPr/>
      <dgm:t>
        <a:bodyPr/>
        <a:lstStyle/>
        <a:p>
          <a:endParaRPr lang="en-US"/>
        </a:p>
      </dgm:t>
    </dgm:pt>
    <dgm:pt modelId="{1330248F-60A2-4D00-BFEC-B6F6C53BD276}" type="pres">
      <dgm:prSet presAssocID="{FE0F2071-8E85-4669-93D5-51D8BD59791A}" presName="diagram" presStyleCnt="0">
        <dgm:presLayoutVars>
          <dgm:chPref val="1"/>
          <dgm:dir/>
          <dgm:animOne val="branch"/>
          <dgm:animLvl val="lvl"/>
          <dgm:resizeHandles val="exact"/>
        </dgm:presLayoutVars>
      </dgm:prSet>
      <dgm:spPr/>
    </dgm:pt>
    <dgm:pt modelId="{480C9D48-4378-4D7A-B773-CC7DC24C746A}" type="pres">
      <dgm:prSet presAssocID="{2ADF3186-04A4-4DD6-8165-CD7CB213DA44}" presName="root1" presStyleCnt="0"/>
      <dgm:spPr/>
    </dgm:pt>
    <dgm:pt modelId="{A9E37FC1-BDBB-4C43-AAAB-3A26587CE5AD}" type="pres">
      <dgm:prSet presAssocID="{2ADF3186-04A4-4DD6-8165-CD7CB213DA44}" presName="LevelOneTextNode" presStyleLbl="node0" presStyleIdx="0" presStyleCnt="1" custLinFactX="-14885" custLinFactNeighborX="-100000" custLinFactNeighborY="7486">
        <dgm:presLayoutVars>
          <dgm:chPref val="3"/>
        </dgm:presLayoutVars>
      </dgm:prSet>
      <dgm:spPr/>
    </dgm:pt>
    <dgm:pt modelId="{5B85B382-6A6F-48FF-A2BD-761B97327DA9}" type="pres">
      <dgm:prSet presAssocID="{2ADF3186-04A4-4DD6-8165-CD7CB213DA44}" presName="level2hierChild" presStyleCnt="0"/>
      <dgm:spPr/>
    </dgm:pt>
    <dgm:pt modelId="{0F100F55-7DFF-40CD-95EF-C419D3D82EF1}" type="pres">
      <dgm:prSet presAssocID="{E82D20C4-1813-49B1-89EB-5300F0BCF07A}" presName="conn2-1" presStyleLbl="parChTrans1D2" presStyleIdx="0" presStyleCnt="1"/>
      <dgm:spPr/>
    </dgm:pt>
    <dgm:pt modelId="{412239BE-C94B-492C-A671-76A19EEF755F}" type="pres">
      <dgm:prSet presAssocID="{E82D20C4-1813-49B1-89EB-5300F0BCF07A}" presName="connTx" presStyleLbl="parChTrans1D2" presStyleIdx="0" presStyleCnt="1"/>
      <dgm:spPr/>
    </dgm:pt>
    <dgm:pt modelId="{B6619EBA-F572-471B-A6F4-7FC231F8B39E}" type="pres">
      <dgm:prSet presAssocID="{A9111697-A322-4D55-A1FD-81B2214A8E51}" presName="root2" presStyleCnt="0"/>
      <dgm:spPr/>
    </dgm:pt>
    <dgm:pt modelId="{2134026E-3E69-44D2-B5CF-A3F57395C2DF}" type="pres">
      <dgm:prSet presAssocID="{A9111697-A322-4D55-A1FD-81B2214A8E51}" presName="LevelTwoTextNode" presStyleLbl="node2" presStyleIdx="0" presStyleCnt="1" custLinFactNeighborX="-31472" custLinFactNeighborY="-29887">
        <dgm:presLayoutVars>
          <dgm:chPref val="3"/>
        </dgm:presLayoutVars>
      </dgm:prSet>
      <dgm:spPr/>
    </dgm:pt>
    <dgm:pt modelId="{C81D9540-69BC-4384-861F-E75823743DFB}" type="pres">
      <dgm:prSet presAssocID="{A9111697-A322-4D55-A1FD-81B2214A8E51}" presName="level3hierChild" presStyleCnt="0"/>
      <dgm:spPr/>
    </dgm:pt>
    <dgm:pt modelId="{5BBAFC3C-264E-4707-82B8-E775B3336497}" type="pres">
      <dgm:prSet presAssocID="{4DB411FD-E991-4948-8A30-2FCDDC4BCA7A}" presName="conn2-1" presStyleLbl="parChTrans1D3" presStyleIdx="0" presStyleCnt="7"/>
      <dgm:spPr/>
    </dgm:pt>
    <dgm:pt modelId="{3952AF58-B334-4043-8358-DFD11F4A7B50}" type="pres">
      <dgm:prSet presAssocID="{4DB411FD-E991-4948-8A30-2FCDDC4BCA7A}" presName="connTx" presStyleLbl="parChTrans1D3" presStyleIdx="0" presStyleCnt="7"/>
      <dgm:spPr/>
    </dgm:pt>
    <dgm:pt modelId="{3207AB07-776E-4BD8-BB9E-F2C6D93DC369}" type="pres">
      <dgm:prSet presAssocID="{89DE9B08-869C-4BC8-9464-EB80ACB505C3}" presName="root2" presStyleCnt="0"/>
      <dgm:spPr/>
    </dgm:pt>
    <dgm:pt modelId="{F84F2CF0-7374-41A0-91A4-469B641C6B37}" type="pres">
      <dgm:prSet presAssocID="{89DE9B08-869C-4BC8-9464-EB80ACB505C3}" presName="LevelTwoTextNode" presStyleLbl="node3" presStyleIdx="0" presStyleCnt="7" custScaleX="274576" custLinFactNeighborY="5519">
        <dgm:presLayoutVars>
          <dgm:chPref val="3"/>
        </dgm:presLayoutVars>
      </dgm:prSet>
      <dgm:spPr>
        <a:xfrm>
          <a:off x="4594247" y="46983"/>
          <a:ext cx="4085772" cy="749058"/>
        </a:xfrm>
        <a:prstGeom prst="roundRect">
          <a:avLst>
            <a:gd name="adj" fmla="val 10000"/>
          </a:avLst>
        </a:prstGeom>
      </dgm:spPr>
    </dgm:pt>
    <dgm:pt modelId="{FB4C5876-2D11-4F31-A2C4-CDC8189AA49C}" type="pres">
      <dgm:prSet presAssocID="{89DE9B08-869C-4BC8-9464-EB80ACB505C3}" presName="level3hierChild" presStyleCnt="0"/>
      <dgm:spPr/>
    </dgm:pt>
    <dgm:pt modelId="{217D920D-8794-4A2C-9EDF-E0A1421ECAFC}" type="pres">
      <dgm:prSet presAssocID="{A4A85903-AB5B-4D32-9376-41084376B6C3}" presName="conn2-1" presStyleLbl="parChTrans1D3" presStyleIdx="1" presStyleCnt="7"/>
      <dgm:spPr/>
    </dgm:pt>
    <dgm:pt modelId="{C386E81E-216B-4145-A263-DF83CBB3B9D6}" type="pres">
      <dgm:prSet presAssocID="{A4A85903-AB5B-4D32-9376-41084376B6C3}" presName="connTx" presStyleLbl="parChTrans1D3" presStyleIdx="1" presStyleCnt="7"/>
      <dgm:spPr/>
    </dgm:pt>
    <dgm:pt modelId="{30133F3E-FB0C-4AB2-9A35-9B7D281D9EFC}" type="pres">
      <dgm:prSet presAssocID="{75D81277-B4F1-42A5-B188-EE7C7BC31F29}" presName="root2" presStyleCnt="0"/>
      <dgm:spPr/>
    </dgm:pt>
    <dgm:pt modelId="{FFEF549B-6708-4C9D-9C35-D64F152DE1CA}" type="pres">
      <dgm:prSet presAssocID="{75D81277-B4F1-42A5-B188-EE7C7BC31F29}" presName="LevelTwoTextNode" presStyleLbl="node3" presStyleIdx="1" presStyleCnt="7" custScaleX="274325" custLinFactNeighborY="5519">
        <dgm:presLayoutVars>
          <dgm:chPref val="3"/>
        </dgm:presLayoutVars>
      </dgm:prSet>
      <dgm:spPr/>
    </dgm:pt>
    <dgm:pt modelId="{AE7E3EEF-638A-467E-AE44-E616C6C56505}" type="pres">
      <dgm:prSet presAssocID="{75D81277-B4F1-42A5-B188-EE7C7BC31F29}" presName="level3hierChild" presStyleCnt="0"/>
      <dgm:spPr/>
    </dgm:pt>
    <dgm:pt modelId="{862C1B45-A08E-41CF-977B-5C1075B5A742}" type="pres">
      <dgm:prSet presAssocID="{705102EF-0ECE-4ACE-B5EA-E16748FCDFA7}" presName="conn2-1" presStyleLbl="parChTrans1D3" presStyleIdx="2" presStyleCnt="7"/>
      <dgm:spPr/>
    </dgm:pt>
    <dgm:pt modelId="{F1A7FC27-88A2-4D06-9F40-8F3F4503170B}" type="pres">
      <dgm:prSet presAssocID="{705102EF-0ECE-4ACE-B5EA-E16748FCDFA7}" presName="connTx" presStyleLbl="parChTrans1D3" presStyleIdx="2" presStyleCnt="7"/>
      <dgm:spPr/>
    </dgm:pt>
    <dgm:pt modelId="{57404EE0-5F5C-4B58-AEE4-FD7E0E6B2D7F}" type="pres">
      <dgm:prSet presAssocID="{3D6CEEE2-6F5D-44DD-939F-13C32CA7145C}" presName="root2" presStyleCnt="0"/>
      <dgm:spPr/>
    </dgm:pt>
    <dgm:pt modelId="{0CF05F64-2A98-4F0F-9AC8-065F65BFC66E}" type="pres">
      <dgm:prSet presAssocID="{3D6CEEE2-6F5D-44DD-939F-13C32CA7145C}" presName="LevelTwoTextNode" presStyleLbl="node3" presStyleIdx="2" presStyleCnt="7" custScaleX="274694" custLinFactNeighborY="5519">
        <dgm:presLayoutVars>
          <dgm:chPref val="3"/>
        </dgm:presLayoutVars>
      </dgm:prSet>
      <dgm:spPr/>
    </dgm:pt>
    <dgm:pt modelId="{6B18F824-C498-4C39-98B7-5B693D1C2764}" type="pres">
      <dgm:prSet presAssocID="{3D6CEEE2-6F5D-44DD-939F-13C32CA7145C}" presName="level3hierChild" presStyleCnt="0"/>
      <dgm:spPr/>
    </dgm:pt>
    <dgm:pt modelId="{F1A39FF7-D184-4029-9ACB-884CFBAF31EA}" type="pres">
      <dgm:prSet presAssocID="{80A686AD-4193-4EB5-B978-70243B88BC14}" presName="conn2-1" presStyleLbl="parChTrans1D3" presStyleIdx="3" presStyleCnt="7"/>
      <dgm:spPr/>
    </dgm:pt>
    <dgm:pt modelId="{9F362412-3B63-4503-802E-E908C8F9F242}" type="pres">
      <dgm:prSet presAssocID="{80A686AD-4193-4EB5-B978-70243B88BC14}" presName="connTx" presStyleLbl="parChTrans1D3" presStyleIdx="3" presStyleCnt="7"/>
      <dgm:spPr/>
    </dgm:pt>
    <dgm:pt modelId="{B6151E84-ABAB-4577-A219-9E5EB46EDC09}" type="pres">
      <dgm:prSet presAssocID="{06AA33E7-E134-4CD2-8FA1-13AE526FAF2F}" presName="root2" presStyleCnt="0"/>
      <dgm:spPr/>
    </dgm:pt>
    <dgm:pt modelId="{F5D1E02A-DC05-4D32-9025-EEFA03D59424}" type="pres">
      <dgm:prSet presAssocID="{06AA33E7-E134-4CD2-8FA1-13AE526FAF2F}" presName="LevelTwoTextNode" presStyleLbl="node3" presStyleIdx="3" presStyleCnt="7" custScaleX="274325" custLinFactNeighborY="5519">
        <dgm:presLayoutVars>
          <dgm:chPref val="3"/>
        </dgm:presLayoutVars>
      </dgm:prSet>
      <dgm:spPr/>
    </dgm:pt>
    <dgm:pt modelId="{3E29DC99-AA02-40D5-A897-6881354D0248}" type="pres">
      <dgm:prSet presAssocID="{06AA33E7-E134-4CD2-8FA1-13AE526FAF2F}" presName="level3hierChild" presStyleCnt="0"/>
      <dgm:spPr/>
    </dgm:pt>
    <dgm:pt modelId="{943E3EFD-52E8-4882-AC9F-15AE8A74F7FA}" type="pres">
      <dgm:prSet presAssocID="{FA9FF383-95B1-4CCC-80A1-CC34A2BDA580}" presName="conn2-1" presStyleLbl="parChTrans1D3" presStyleIdx="4" presStyleCnt="7"/>
      <dgm:spPr/>
    </dgm:pt>
    <dgm:pt modelId="{C0C93B01-FE03-47A5-BC4E-BC98E0568D66}" type="pres">
      <dgm:prSet presAssocID="{FA9FF383-95B1-4CCC-80A1-CC34A2BDA580}" presName="connTx" presStyleLbl="parChTrans1D3" presStyleIdx="4" presStyleCnt="7"/>
      <dgm:spPr/>
    </dgm:pt>
    <dgm:pt modelId="{A045400C-CDBC-44F7-959A-72698AB50373}" type="pres">
      <dgm:prSet presAssocID="{7FC16D79-0B17-4904-96CF-E748F01345FB}" presName="root2" presStyleCnt="0"/>
      <dgm:spPr/>
    </dgm:pt>
    <dgm:pt modelId="{B2F82A37-B133-4909-B918-7AEA048CB870}" type="pres">
      <dgm:prSet presAssocID="{7FC16D79-0B17-4904-96CF-E748F01345FB}" presName="LevelTwoTextNode" presStyleLbl="node3" presStyleIdx="4" presStyleCnt="7" custScaleX="277030" custLinFactNeighborY="5519">
        <dgm:presLayoutVars>
          <dgm:chPref val="3"/>
        </dgm:presLayoutVars>
      </dgm:prSet>
      <dgm:spPr/>
    </dgm:pt>
    <dgm:pt modelId="{7A75255B-EACC-4F2C-80C9-CFFE1DCECBD1}" type="pres">
      <dgm:prSet presAssocID="{7FC16D79-0B17-4904-96CF-E748F01345FB}" presName="level3hierChild" presStyleCnt="0"/>
      <dgm:spPr/>
    </dgm:pt>
    <dgm:pt modelId="{AE51605E-796F-4756-8FE6-E0971E14E031}" type="pres">
      <dgm:prSet presAssocID="{FC8DADF2-F14C-4680-9F35-46EF0A29CE93}" presName="conn2-1" presStyleLbl="parChTrans1D3" presStyleIdx="5" presStyleCnt="7"/>
      <dgm:spPr/>
    </dgm:pt>
    <dgm:pt modelId="{FF523282-AE10-4E66-BE5A-C1EFA07EB45A}" type="pres">
      <dgm:prSet presAssocID="{FC8DADF2-F14C-4680-9F35-46EF0A29CE93}" presName="connTx" presStyleLbl="parChTrans1D3" presStyleIdx="5" presStyleCnt="7"/>
      <dgm:spPr/>
    </dgm:pt>
    <dgm:pt modelId="{8C039914-DF55-4FDA-8E1B-3975C7B3C602}" type="pres">
      <dgm:prSet presAssocID="{4C1DCB25-9E88-44D4-8FCD-0815FC397047}" presName="root2" presStyleCnt="0"/>
      <dgm:spPr/>
    </dgm:pt>
    <dgm:pt modelId="{68E50797-BC72-4EF3-8593-FD0ECC494BA2}" type="pres">
      <dgm:prSet presAssocID="{4C1DCB25-9E88-44D4-8FCD-0815FC397047}" presName="LevelTwoTextNode" presStyleLbl="node3" presStyleIdx="5" presStyleCnt="7" custScaleX="273096" custLinFactNeighborY="5519">
        <dgm:presLayoutVars>
          <dgm:chPref val="3"/>
        </dgm:presLayoutVars>
      </dgm:prSet>
      <dgm:spPr/>
    </dgm:pt>
    <dgm:pt modelId="{81E6294C-45B5-4ACD-B8F6-FA9BC394BC06}" type="pres">
      <dgm:prSet presAssocID="{4C1DCB25-9E88-44D4-8FCD-0815FC397047}" presName="level3hierChild" presStyleCnt="0"/>
      <dgm:spPr/>
    </dgm:pt>
    <dgm:pt modelId="{BA83D13F-AE0E-4F18-8A9F-471BFD5D70D9}" type="pres">
      <dgm:prSet presAssocID="{A20BB670-3464-4FF0-85D6-8AD3A58205C8}" presName="conn2-1" presStyleLbl="parChTrans1D3" presStyleIdx="6" presStyleCnt="7"/>
      <dgm:spPr/>
    </dgm:pt>
    <dgm:pt modelId="{DFD8D9B8-D246-4018-88BB-528FC836AE23}" type="pres">
      <dgm:prSet presAssocID="{A20BB670-3464-4FF0-85D6-8AD3A58205C8}" presName="connTx" presStyleLbl="parChTrans1D3" presStyleIdx="6" presStyleCnt="7"/>
      <dgm:spPr/>
    </dgm:pt>
    <dgm:pt modelId="{94AE4586-2120-40DE-9689-50572A6984CA}" type="pres">
      <dgm:prSet presAssocID="{B9F26F7F-17B2-4E6F-B958-576AB12320D8}" presName="root2" presStyleCnt="0"/>
      <dgm:spPr/>
    </dgm:pt>
    <dgm:pt modelId="{1A21D977-A654-40BF-BC59-E7B25818CC25}" type="pres">
      <dgm:prSet presAssocID="{B9F26F7F-17B2-4E6F-B958-576AB12320D8}" presName="LevelTwoTextNode" presStyleLbl="node3" presStyleIdx="6" presStyleCnt="7" custScaleX="274694" custLinFactNeighborY="5519">
        <dgm:presLayoutVars>
          <dgm:chPref val="3"/>
        </dgm:presLayoutVars>
      </dgm:prSet>
      <dgm:spPr/>
    </dgm:pt>
    <dgm:pt modelId="{9A7DB76E-58B8-445F-87F3-54029EB04258}" type="pres">
      <dgm:prSet presAssocID="{B9F26F7F-17B2-4E6F-B958-576AB12320D8}" presName="level3hierChild" presStyleCnt="0"/>
      <dgm:spPr/>
    </dgm:pt>
  </dgm:ptLst>
  <dgm:cxnLst>
    <dgm:cxn modelId="{11D08002-D6E9-4388-9B1D-C314F408E4B8}" type="presOf" srcId="{B9F26F7F-17B2-4E6F-B958-576AB12320D8}" destId="{1A21D977-A654-40BF-BC59-E7B25818CC25}" srcOrd="0" destOrd="0" presId="urn:microsoft.com/office/officeart/2005/8/layout/hierarchy2"/>
    <dgm:cxn modelId="{5B3A3708-4E1B-4BC0-BA29-7A7B7E8A5E91}" type="presOf" srcId="{2ADF3186-04A4-4DD6-8165-CD7CB213DA44}" destId="{A9E37FC1-BDBB-4C43-AAAB-3A26587CE5AD}" srcOrd="0" destOrd="0" presId="urn:microsoft.com/office/officeart/2005/8/layout/hierarchy2"/>
    <dgm:cxn modelId="{619B100B-2ECD-4D7D-9BD0-5DC5551326EF}" srcId="{A9111697-A322-4D55-A1FD-81B2214A8E51}" destId="{7FC16D79-0B17-4904-96CF-E748F01345FB}" srcOrd="4" destOrd="0" parTransId="{FA9FF383-95B1-4CCC-80A1-CC34A2BDA580}" sibTransId="{1AE02CFD-DA5D-4938-8561-A9C74CD23F17}"/>
    <dgm:cxn modelId="{AAC2BF13-5D1F-4AB0-8F85-17FC6A1DD028}" type="presOf" srcId="{80A686AD-4193-4EB5-B978-70243B88BC14}" destId="{9F362412-3B63-4503-802E-E908C8F9F242}" srcOrd="1" destOrd="0" presId="urn:microsoft.com/office/officeart/2005/8/layout/hierarchy2"/>
    <dgm:cxn modelId="{28B6751E-BEBA-4DE3-AF91-BBA02D54CD89}" type="presOf" srcId="{A9111697-A322-4D55-A1FD-81B2214A8E51}" destId="{2134026E-3E69-44D2-B5CF-A3F57395C2DF}" srcOrd="0" destOrd="0" presId="urn:microsoft.com/office/officeart/2005/8/layout/hierarchy2"/>
    <dgm:cxn modelId="{821B3823-25C2-419B-A399-AB15ED960C7F}" type="presOf" srcId="{4C1DCB25-9E88-44D4-8FCD-0815FC397047}" destId="{68E50797-BC72-4EF3-8593-FD0ECC494BA2}" srcOrd="0" destOrd="0" presId="urn:microsoft.com/office/officeart/2005/8/layout/hierarchy2"/>
    <dgm:cxn modelId="{9D193B38-D608-4837-8033-B8C53CC9AD03}" type="presOf" srcId="{A4A85903-AB5B-4D32-9376-41084376B6C3}" destId="{C386E81E-216B-4145-A263-DF83CBB3B9D6}" srcOrd="1" destOrd="0" presId="urn:microsoft.com/office/officeart/2005/8/layout/hierarchy2"/>
    <dgm:cxn modelId="{AA65D13A-234F-45C9-BA48-BA27CF9D11D5}" type="presOf" srcId="{7FC16D79-0B17-4904-96CF-E748F01345FB}" destId="{B2F82A37-B133-4909-B918-7AEA048CB870}" srcOrd="0" destOrd="0" presId="urn:microsoft.com/office/officeart/2005/8/layout/hierarchy2"/>
    <dgm:cxn modelId="{440BE03E-702A-4C6F-804E-ED99930B3C5D}" type="presOf" srcId="{E82D20C4-1813-49B1-89EB-5300F0BCF07A}" destId="{412239BE-C94B-492C-A671-76A19EEF755F}" srcOrd="1" destOrd="0" presId="urn:microsoft.com/office/officeart/2005/8/layout/hierarchy2"/>
    <dgm:cxn modelId="{B55F3340-10EC-4757-BD31-803D6CDBFFBD}" type="presOf" srcId="{E82D20C4-1813-49B1-89EB-5300F0BCF07A}" destId="{0F100F55-7DFF-40CD-95EF-C419D3D82EF1}" srcOrd="0" destOrd="0" presId="urn:microsoft.com/office/officeart/2005/8/layout/hierarchy2"/>
    <dgm:cxn modelId="{22E27A44-E13E-4F7A-8C93-519DDCF4D207}" type="presOf" srcId="{3D6CEEE2-6F5D-44DD-939F-13C32CA7145C}" destId="{0CF05F64-2A98-4F0F-9AC8-065F65BFC66E}" srcOrd="0" destOrd="0" presId="urn:microsoft.com/office/officeart/2005/8/layout/hierarchy2"/>
    <dgm:cxn modelId="{7FD12D65-A085-46F5-A791-D7100256E454}" type="presOf" srcId="{FA9FF383-95B1-4CCC-80A1-CC34A2BDA580}" destId="{C0C93B01-FE03-47A5-BC4E-BC98E0568D66}" srcOrd="1" destOrd="0" presId="urn:microsoft.com/office/officeart/2005/8/layout/hierarchy2"/>
    <dgm:cxn modelId="{92D29145-7EF5-4843-A5E2-087A8E30B400}" type="presOf" srcId="{FE0F2071-8E85-4669-93D5-51D8BD59791A}" destId="{1330248F-60A2-4D00-BFEC-B6F6C53BD276}" srcOrd="0" destOrd="0" presId="urn:microsoft.com/office/officeart/2005/8/layout/hierarchy2"/>
    <dgm:cxn modelId="{B618BB67-EFE2-4C99-86DB-799C7BDC7A31}" type="presOf" srcId="{80A686AD-4193-4EB5-B978-70243B88BC14}" destId="{F1A39FF7-D184-4029-9ACB-884CFBAF31EA}" srcOrd="0" destOrd="0" presId="urn:microsoft.com/office/officeart/2005/8/layout/hierarchy2"/>
    <dgm:cxn modelId="{D2516F6B-5D27-458A-B326-C958A71BECCC}" type="presOf" srcId="{4DB411FD-E991-4948-8A30-2FCDDC4BCA7A}" destId="{5BBAFC3C-264E-4707-82B8-E775B3336497}" srcOrd="0" destOrd="0" presId="urn:microsoft.com/office/officeart/2005/8/layout/hierarchy2"/>
    <dgm:cxn modelId="{B393B06B-4D9B-40EA-AE44-192267F1B4B8}" srcId="{FE0F2071-8E85-4669-93D5-51D8BD59791A}" destId="{2ADF3186-04A4-4DD6-8165-CD7CB213DA44}" srcOrd="0" destOrd="0" parTransId="{25692CDF-904B-4E5F-A849-6B1E4DC789BF}" sibTransId="{C019922A-2826-4292-9C46-C78881081F59}"/>
    <dgm:cxn modelId="{FA84B36B-0350-4389-96E9-388AD96D1D66}" type="presOf" srcId="{705102EF-0ECE-4ACE-B5EA-E16748FCDFA7}" destId="{862C1B45-A08E-41CF-977B-5C1075B5A742}" srcOrd="0" destOrd="0" presId="urn:microsoft.com/office/officeart/2005/8/layout/hierarchy2"/>
    <dgm:cxn modelId="{A084B16F-F3B0-4A0E-A03D-7F18BFF67CEC}" srcId="{2ADF3186-04A4-4DD6-8165-CD7CB213DA44}" destId="{A9111697-A322-4D55-A1FD-81B2214A8E51}" srcOrd="0" destOrd="0" parTransId="{E82D20C4-1813-49B1-89EB-5300F0BCF07A}" sibTransId="{8838D7AA-3187-4A8D-B22E-E4EF172DFF22}"/>
    <dgm:cxn modelId="{98FA3B73-A85B-4B34-96BE-EAD614838378}" type="presOf" srcId="{89DE9B08-869C-4BC8-9464-EB80ACB505C3}" destId="{F84F2CF0-7374-41A0-91A4-469B641C6B37}" srcOrd="0" destOrd="0" presId="urn:microsoft.com/office/officeart/2005/8/layout/hierarchy2"/>
    <dgm:cxn modelId="{FDCAA874-A726-4A78-85D4-BC6833DAE251}" srcId="{A9111697-A322-4D55-A1FD-81B2214A8E51}" destId="{B9F26F7F-17B2-4E6F-B958-576AB12320D8}" srcOrd="6" destOrd="0" parTransId="{A20BB670-3464-4FF0-85D6-8AD3A58205C8}" sibTransId="{764994EB-15A6-477B-AE09-4E3E39EFEC3F}"/>
    <dgm:cxn modelId="{EA53687F-B713-429E-A56F-DB2F5E31CC68}" srcId="{A9111697-A322-4D55-A1FD-81B2214A8E51}" destId="{4C1DCB25-9E88-44D4-8FCD-0815FC397047}" srcOrd="5" destOrd="0" parTransId="{FC8DADF2-F14C-4680-9F35-46EF0A29CE93}" sibTransId="{3A1A23E6-6765-4C85-BEB5-6F29A8B401D1}"/>
    <dgm:cxn modelId="{758B5E9F-D093-4BAF-BCDC-8D5B8D096C45}" type="presOf" srcId="{A4A85903-AB5B-4D32-9376-41084376B6C3}" destId="{217D920D-8794-4A2C-9EDF-E0A1421ECAFC}" srcOrd="0" destOrd="0" presId="urn:microsoft.com/office/officeart/2005/8/layout/hierarchy2"/>
    <dgm:cxn modelId="{38E489A5-A90D-47C3-A3AF-0581E8D28D9D}" type="presOf" srcId="{75D81277-B4F1-42A5-B188-EE7C7BC31F29}" destId="{FFEF549B-6708-4C9D-9C35-D64F152DE1CA}" srcOrd="0" destOrd="0" presId="urn:microsoft.com/office/officeart/2005/8/layout/hierarchy2"/>
    <dgm:cxn modelId="{5A80C1A7-6FAD-48E9-87F8-88C229725D92}" srcId="{A9111697-A322-4D55-A1FD-81B2214A8E51}" destId="{89DE9B08-869C-4BC8-9464-EB80ACB505C3}" srcOrd="0" destOrd="0" parTransId="{4DB411FD-E991-4948-8A30-2FCDDC4BCA7A}" sibTransId="{6357AC9F-B6E9-4385-95E5-087BA009183C}"/>
    <dgm:cxn modelId="{EE794DA9-C20E-42FA-97D5-9976D87C050A}" srcId="{A9111697-A322-4D55-A1FD-81B2214A8E51}" destId="{06AA33E7-E134-4CD2-8FA1-13AE526FAF2F}" srcOrd="3" destOrd="0" parTransId="{80A686AD-4193-4EB5-B978-70243B88BC14}" sibTransId="{8A02884A-2D2B-4E5C-91E4-3B11A2350CB4}"/>
    <dgm:cxn modelId="{ABA72DAC-800B-4F5F-9E18-1544A9F75107}" type="presOf" srcId="{A20BB670-3464-4FF0-85D6-8AD3A58205C8}" destId="{DFD8D9B8-D246-4018-88BB-528FC836AE23}" srcOrd="1" destOrd="0" presId="urn:microsoft.com/office/officeart/2005/8/layout/hierarchy2"/>
    <dgm:cxn modelId="{C0661EAD-54AF-4A11-88E2-C90C54640CE8}" srcId="{A9111697-A322-4D55-A1FD-81B2214A8E51}" destId="{75D81277-B4F1-42A5-B188-EE7C7BC31F29}" srcOrd="1" destOrd="0" parTransId="{A4A85903-AB5B-4D32-9376-41084376B6C3}" sibTransId="{D6417E59-CCA8-4C3E-9FF6-19185BD79B4D}"/>
    <dgm:cxn modelId="{79E0AABC-D9E2-4F2A-A006-7D5E7037BDF3}" type="presOf" srcId="{4DB411FD-E991-4948-8A30-2FCDDC4BCA7A}" destId="{3952AF58-B334-4043-8358-DFD11F4A7B50}" srcOrd="1" destOrd="0" presId="urn:microsoft.com/office/officeart/2005/8/layout/hierarchy2"/>
    <dgm:cxn modelId="{AA6923C7-9240-4D79-8D74-E793CF783423}" type="presOf" srcId="{A20BB670-3464-4FF0-85D6-8AD3A58205C8}" destId="{BA83D13F-AE0E-4F18-8A9F-471BFD5D70D9}" srcOrd="0" destOrd="0" presId="urn:microsoft.com/office/officeart/2005/8/layout/hierarchy2"/>
    <dgm:cxn modelId="{17B59BCA-54BC-4CB1-9A67-D76F49338AF9}" type="presOf" srcId="{FC8DADF2-F14C-4680-9F35-46EF0A29CE93}" destId="{AE51605E-796F-4756-8FE6-E0971E14E031}" srcOrd="0" destOrd="0" presId="urn:microsoft.com/office/officeart/2005/8/layout/hierarchy2"/>
    <dgm:cxn modelId="{EF6519D7-C1F5-4523-8588-826C83C7EF5B}" srcId="{A9111697-A322-4D55-A1FD-81B2214A8E51}" destId="{3D6CEEE2-6F5D-44DD-939F-13C32CA7145C}" srcOrd="2" destOrd="0" parTransId="{705102EF-0ECE-4ACE-B5EA-E16748FCDFA7}" sibTransId="{3828EEE5-DF91-49E0-B262-42F4C6EBE385}"/>
    <dgm:cxn modelId="{7F081CD7-176E-467F-96AA-A9838DB65EAD}" type="presOf" srcId="{FC8DADF2-F14C-4680-9F35-46EF0A29CE93}" destId="{FF523282-AE10-4E66-BE5A-C1EFA07EB45A}" srcOrd="1" destOrd="0" presId="urn:microsoft.com/office/officeart/2005/8/layout/hierarchy2"/>
    <dgm:cxn modelId="{C190F0D7-7447-4FDE-A385-9BE0C957D099}" type="presOf" srcId="{06AA33E7-E134-4CD2-8FA1-13AE526FAF2F}" destId="{F5D1E02A-DC05-4D32-9025-EEFA03D59424}" srcOrd="0" destOrd="0" presId="urn:microsoft.com/office/officeart/2005/8/layout/hierarchy2"/>
    <dgm:cxn modelId="{15DEE0DF-CF82-4468-ADA6-1AFC41C28F55}" type="presOf" srcId="{FA9FF383-95B1-4CCC-80A1-CC34A2BDA580}" destId="{943E3EFD-52E8-4882-AC9F-15AE8A74F7FA}" srcOrd="0" destOrd="0" presId="urn:microsoft.com/office/officeart/2005/8/layout/hierarchy2"/>
    <dgm:cxn modelId="{842CB0FB-AD27-4F25-8D45-628C7AF73B69}" type="presOf" srcId="{705102EF-0ECE-4ACE-B5EA-E16748FCDFA7}" destId="{F1A7FC27-88A2-4D06-9F40-8F3F4503170B}" srcOrd="1" destOrd="0" presId="urn:microsoft.com/office/officeart/2005/8/layout/hierarchy2"/>
    <dgm:cxn modelId="{431571C7-6AA3-486F-B0B7-183498FF26A1}" type="presParOf" srcId="{1330248F-60A2-4D00-BFEC-B6F6C53BD276}" destId="{480C9D48-4378-4D7A-B773-CC7DC24C746A}" srcOrd="0" destOrd="0" presId="urn:microsoft.com/office/officeart/2005/8/layout/hierarchy2"/>
    <dgm:cxn modelId="{49A6E3E8-F44D-4C60-9980-C9FC79F37F77}" type="presParOf" srcId="{480C9D48-4378-4D7A-B773-CC7DC24C746A}" destId="{A9E37FC1-BDBB-4C43-AAAB-3A26587CE5AD}" srcOrd="0" destOrd="0" presId="urn:microsoft.com/office/officeart/2005/8/layout/hierarchy2"/>
    <dgm:cxn modelId="{01DC0D97-0E8B-4E0F-BA17-A23763C5974E}" type="presParOf" srcId="{480C9D48-4378-4D7A-B773-CC7DC24C746A}" destId="{5B85B382-6A6F-48FF-A2BD-761B97327DA9}" srcOrd="1" destOrd="0" presId="urn:microsoft.com/office/officeart/2005/8/layout/hierarchy2"/>
    <dgm:cxn modelId="{94970734-AD3E-4298-B7BE-A32AAC752C12}" type="presParOf" srcId="{5B85B382-6A6F-48FF-A2BD-761B97327DA9}" destId="{0F100F55-7DFF-40CD-95EF-C419D3D82EF1}" srcOrd="0" destOrd="0" presId="urn:microsoft.com/office/officeart/2005/8/layout/hierarchy2"/>
    <dgm:cxn modelId="{6D72B7D5-F49B-4130-8029-F47A98EB9C90}" type="presParOf" srcId="{0F100F55-7DFF-40CD-95EF-C419D3D82EF1}" destId="{412239BE-C94B-492C-A671-76A19EEF755F}" srcOrd="0" destOrd="0" presId="urn:microsoft.com/office/officeart/2005/8/layout/hierarchy2"/>
    <dgm:cxn modelId="{DE0F84E8-05E4-4831-815C-0A7579A20903}" type="presParOf" srcId="{5B85B382-6A6F-48FF-A2BD-761B97327DA9}" destId="{B6619EBA-F572-471B-A6F4-7FC231F8B39E}" srcOrd="1" destOrd="0" presId="urn:microsoft.com/office/officeart/2005/8/layout/hierarchy2"/>
    <dgm:cxn modelId="{DD117F18-A781-4630-8557-66ECF14FF4B6}" type="presParOf" srcId="{B6619EBA-F572-471B-A6F4-7FC231F8B39E}" destId="{2134026E-3E69-44D2-B5CF-A3F57395C2DF}" srcOrd="0" destOrd="0" presId="urn:microsoft.com/office/officeart/2005/8/layout/hierarchy2"/>
    <dgm:cxn modelId="{F0336AF4-8CC3-4C25-8CF7-679E0F0C43A8}" type="presParOf" srcId="{B6619EBA-F572-471B-A6F4-7FC231F8B39E}" destId="{C81D9540-69BC-4384-861F-E75823743DFB}" srcOrd="1" destOrd="0" presId="urn:microsoft.com/office/officeart/2005/8/layout/hierarchy2"/>
    <dgm:cxn modelId="{179A1A2C-3DA7-4344-866A-578E812D67B1}" type="presParOf" srcId="{C81D9540-69BC-4384-861F-E75823743DFB}" destId="{5BBAFC3C-264E-4707-82B8-E775B3336497}" srcOrd="0" destOrd="0" presId="urn:microsoft.com/office/officeart/2005/8/layout/hierarchy2"/>
    <dgm:cxn modelId="{0C354A8C-CF0C-4458-8DDD-2DCB3BA31F91}" type="presParOf" srcId="{5BBAFC3C-264E-4707-82B8-E775B3336497}" destId="{3952AF58-B334-4043-8358-DFD11F4A7B50}" srcOrd="0" destOrd="0" presId="urn:microsoft.com/office/officeart/2005/8/layout/hierarchy2"/>
    <dgm:cxn modelId="{3B5E650A-CCB5-44EC-AE34-9120BC8928E0}" type="presParOf" srcId="{C81D9540-69BC-4384-861F-E75823743DFB}" destId="{3207AB07-776E-4BD8-BB9E-F2C6D93DC369}" srcOrd="1" destOrd="0" presId="urn:microsoft.com/office/officeart/2005/8/layout/hierarchy2"/>
    <dgm:cxn modelId="{EF84C35D-B55F-4B7A-A28C-DA4A556DF440}" type="presParOf" srcId="{3207AB07-776E-4BD8-BB9E-F2C6D93DC369}" destId="{F84F2CF0-7374-41A0-91A4-469B641C6B37}" srcOrd="0" destOrd="0" presId="urn:microsoft.com/office/officeart/2005/8/layout/hierarchy2"/>
    <dgm:cxn modelId="{C2B00D49-062A-456B-B62B-C5EFB019EFB1}" type="presParOf" srcId="{3207AB07-776E-4BD8-BB9E-F2C6D93DC369}" destId="{FB4C5876-2D11-4F31-A2C4-CDC8189AA49C}" srcOrd="1" destOrd="0" presId="urn:microsoft.com/office/officeart/2005/8/layout/hierarchy2"/>
    <dgm:cxn modelId="{E870E3A0-881F-422E-9F31-572DF92425A3}" type="presParOf" srcId="{C81D9540-69BC-4384-861F-E75823743DFB}" destId="{217D920D-8794-4A2C-9EDF-E0A1421ECAFC}" srcOrd="2" destOrd="0" presId="urn:microsoft.com/office/officeart/2005/8/layout/hierarchy2"/>
    <dgm:cxn modelId="{95315274-05C1-47B2-842E-98A71D6F06D2}" type="presParOf" srcId="{217D920D-8794-4A2C-9EDF-E0A1421ECAFC}" destId="{C386E81E-216B-4145-A263-DF83CBB3B9D6}" srcOrd="0" destOrd="0" presId="urn:microsoft.com/office/officeart/2005/8/layout/hierarchy2"/>
    <dgm:cxn modelId="{2B8FA3D6-E62D-4864-BA78-7B4BBC9683D7}" type="presParOf" srcId="{C81D9540-69BC-4384-861F-E75823743DFB}" destId="{30133F3E-FB0C-4AB2-9A35-9B7D281D9EFC}" srcOrd="3" destOrd="0" presId="urn:microsoft.com/office/officeart/2005/8/layout/hierarchy2"/>
    <dgm:cxn modelId="{BD1CD24E-50DD-4D91-89D9-FDD296DC110D}" type="presParOf" srcId="{30133F3E-FB0C-4AB2-9A35-9B7D281D9EFC}" destId="{FFEF549B-6708-4C9D-9C35-D64F152DE1CA}" srcOrd="0" destOrd="0" presId="urn:microsoft.com/office/officeart/2005/8/layout/hierarchy2"/>
    <dgm:cxn modelId="{73AD6C69-5FA5-4DB1-B8F6-CACF756CF8FF}" type="presParOf" srcId="{30133F3E-FB0C-4AB2-9A35-9B7D281D9EFC}" destId="{AE7E3EEF-638A-467E-AE44-E616C6C56505}" srcOrd="1" destOrd="0" presId="urn:microsoft.com/office/officeart/2005/8/layout/hierarchy2"/>
    <dgm:cxn modelId="{0C7BB0F9-B979-47FE-B5A3-67E73A71FC84}" type="presParOf" srcId="{C81D9540-69BC-4384-861F-E75823743DFB}" destId="{862C1B45-A08E-41CF-977B-5C1075B5A742}" srcOrd="4" destOrd="0" presId="urn:microsoft.com/office/officeart/2005/8/layout/hierarchy2"/>
    <dgm:cxn modelId="{15585B64-2073-42FF-A208-22BA5F037445}" type="presParOf" srcId="{862C1B45-A08E-41CF-977B-5C1075B5A742}" destId="{F1A7FC27-88A2-4D06-9F40-8F3F4503170B}" srcOrd="0" destOrd="0" presId="urn:microsoft.com/office/officeart/2005/8/layout/hierarchy2"/>
    <dgm:cxn modelId="{632D1CC3-7D0F-4B10-ADE1-54C778EE90C9}" type="presParOf" srcId="{C81D9540-69BC-4384-861F-E75823743DFB}" destId="{57404EE0-5F5C-4B58-AEE4-FD7E0E6B2D7F}" srcOrd="5" destOrd="0" presId="urn:microsoft.com/office/officeart/2005/8/layout/hierarchy2"/>
    <dgm:cxn modelId="{9B2B7094-3E4C-4134-B727-1621D857ABD2}" type="presParOf" srcId="{57404EE0-5F5C-4B58-AEE4-FD7E0E6B2D7F}" destId="{0CF05F64-2A98-4F0F-9AC8-065F65BFC66E}" srcOrd="0" destOrd="0" presId="urn:microsoft.com/office/officeart/2005/8/layout/hierarchy2"/>
    <dgm:cxn modelId="{821681FD-6726-4B74-B0C4-7716E7DBEEC7}" type="presParOf" srcId="{57404EE0-5F5C-4B58-AEE4-FD7E0E6B2D7F}" destId="{6B18F824-C498-4C39-98B7-5B693D1C2764}" srcOrd="1" destOrd="0" presId="urn:microsoft.com/office/officeart/2005/8/layout/hierarchy2"/>
    <dgm:cxn modelId="{38A60894-052C-4CB9-89F7-530C78B5C1AB}" type="presParOf" srcId="{C81D9540-69BC-4384-861F-E75823743DFB}" destId="{F1A39FF7-D184-4029-9ACB-884CFBAF31EA}" srcOrd="6" destOrd="0" presId="urn:microsoft.com/office/officeart/2005/8/layout/hierarchy2"/>
    <dgm:cxn modelId="{47FC0161-B6B2-4B54-B6B9-ACAC1E423C04}" type="presParOf" srcId="{F1A39FF7-D184-4029-9ACB-884CFBAF31EA}" destId="{9F362412-3B63-4503-802E-E908C8F9F242}" srcOrd="0" destOrd="0" presId="urn:microsoft.com/office/officeart/2005/8/layout/hierarchy2"/>
    <dgm:cxn modelId="{04850E37-AD56-4A03-B9D0-6E131DF16345}" type="presParOf" srcId="{C81D9540-69BC-4384-861F-E75823743DFB}" destId="{B6151E84-ABAB-4577-A219-9E5EB46EDC09}" srcOrd="7" destOrd="0" presId="urn:microsoft.com/office/officeart/2005/8/layout/hierarchy2"/>
    <dgm:cxn modelId="{85A46FDF-9875-4ADF-9A8A-781AB5B39130}" type="presParOf" srcId="{B6151E84-ABAB-4577-A219-9E5EB46EDC09}" destId="{F5D1E02A-DC05-4D32-9025-EEFA03D59424}" srcOrd="0" destOrd="0" presId="urn:microsoft.com/office/officeart/2005/8/layout/hierarchy2"/>
    <dgm:cxn modelId="{143FA0C7-0AEB-4B16-93FB-6F115D2A53C9}" type="presParOf" srcId="{B6151E84-ABAB-4577-A219-9E5EB46EDC09}" destId="{3E29DC99-AA02-40D5-A897-6881354D0248}" srcOrd="1" destOrd="0" presId="urn:microsoft.com/office/officeart/2005/8/layout/hierarchy2"/>
    <dgm:cxn modelId="{54F873FA-5AFF-4F30-9D7C-35AF270599E6}" type="presParOf" srcId="{C81D9540-69BC-4384-861F-E75823743DFB}" destId="{943E3EFD-52E8-4882-AC9F-15AE8A74F7FA}" srcOrd="8" destOrd="0" presId="urn:microsoft.com/office/officeart/2005/8/layout/hierarchy2"/>
    <dgm:cxn modelId="{490B6312-B575-4277-958C-5B18EBAD2604}" type="presParOf" srcId="{943E3EFD-52E8-4882-AC9F-15AE8A74F7FA}" destId="{C0C93B01-FE03-47A5-BC4E-BC98E0568D66}" srcOrd="0" destOrd="0" presId="urn:microsoft.com/office/officeart/2005/8/layout/hierarchy2"/>
    <dgm:cxn modelId="{F8B7AF31-11C9-496E-B38C-CA113492C7A0}" type="presParOf" srcId="{C81D9540-69BC-4384-861F-E75823743DFB}" destId="{A045400C-CDBC-44F7-959A-72698AB50373}" srcOrd="9" destOrd="0" presId="urn:microsoft.com/office/officeart/2005/8/layout/hierarchy2"/>
    <dgm:cxn modelId="{30FFE875-65D0-4BF2-94FB-1C3DD602EA0A}" type="presParOf" srcId="{A045400C-CDBC-44F7-959A-72698AB50373}" destId="{B2F82A37-B133-4909-B918-7AEA048CB870}" srcOrd="0" destOrd="0" presId="urn:microsoft.com/office/officeart/2005/8/layout/hierarchy2"/>
    <dgm:cxn modelId="{6BDBDEB7-32E8-4820-B6A8-4162BD9A816F}" type="presParOf" srcId="{A045400C-CDBC-44F7-959A-72698AB50373}" destId="{7A75255B-EACC-4F2C-80C9-CFFE1DCECBD1}" srcOrd="1" destOrd="0" presId="urn:microsoft.com/office/officeart/2005/8/layout/hierarchy2"/>
    <dgm:cxn modelId="{1B107100-8E93-41AA-BB6B-72FEDD700BE2}" type="presParOf" srcId="{C81D9540-69BC-4384-861F-E75823743DFB}" destId="{AE51605E-796F-4756-8FE6-E0971E14E031}" srcOrd="10" destOrd="0" presId="urn:microsoft.com/office/officeart/2005/8/layout/hierarchy2"/>
    <dgm:cxn modelId="{6CE2586E-193D-4408-8B21-C35A4FF5F4BD}" type="presParOf" srcId="{AE51605E-796F-4756-8FE6-E0971E14E031}" destId="{FF523282-AE10-4E66-BE5A-C1EFA07EB45A}" srcOrd="0" destOrd="0" presId="urn:microsoft.com/office/officeart/2005/8/layout/hierarchy2"/>
    <dgm:cxn modelId="{CDDE896A-29A4-4518-A9F8-F2A7250B6ECE}" type="presParOf" srcId="{C81D9540-69BC-4384-861F-E75823743DFB}" destId="{8C039914-DF55-4FDA-8E1B-3975C7B3C602}" srcOrd="11" destOrd="0" presId="urn:microsoft.com/office/officeart/2005/8/layout/hierarchy2"/>
    <dgm:cxn modelId="{62B288EE-B87D-487B-9119-4E59A1043521}" type="presParOf" srcId="{8C039914-DF55-4FDA-8E1B-3975C7B3C602}" destId="{68E50797-BC72-4EF3-8593-FD0ECC494BA2}" srcOrd="0" destOrd="0" presId="urn:microsoft.com/office/officeart/2005/8/layout/hierarchy2"/>
    <dgm:cxn modelId="{E6E31EA8-0744-4CAB-87A8-0BF4BFDF9186}" type="presParOf" srcId="{8C039914-DF55-4FDA-8E1B-3975C7B3C602}" destId="{81E6294C-45B5-4ACD-B8F6-FA9BC394BC06}" srcOrd="1" destOrd="0" presId="urn:microsoft.com/office/officeart/2005/8/layout/hierarchy2"/>
    <dgm:cxn modelId="{03FA0E06-B2D2-4050-AD7E-FDADAFA7670C}" type="presParOf" srcId="{C81D9540-69BC-4384-861F-E75823743DFB}" destId="{BA83D13F-AE0E-4F18-8A9F-471BFD5D70D9}" srcOrd="12" destOrd="0" presId="urn:microsoft.com/office/officeart/2005/8/layout/hierarchy2"/>
    <dgm:cxn modelId="{E7A7C49E-FF84-4C16-AC85-F89C8EBFC65E}" type="presParOf" srcId="{BA83D13F-AE0E-4F18-8A9F-471BFD5D70D9}" destId="{DFD8D9B8-D246-4018-88BB-528FC836AE23}" srcOrd="0" destOrd="0" presId="urn:microsoft.com/office/officeart/2005/8/layout/hierarchy2"/>
    <dgm:cxn modelId="{4FE345D6-C755-4ED2-8AD0-6172AEE23F31}" type="presParOf" srcId="{C81D9540-69BC-4384-861F-E75823743DFB}" destId="{94AE4586-2120-40DE-9689-50572A6984CA}" srcOrd="13" destOrd="0" presId="urn:microsoft.com/office/officeart/2005/8/layout/hierarchy2"/>
    <dgm:cxn modelId="{7EE29FDC-EC3C-4BBB-A657-AF5998B0891C}" type="presParOf" srcId="{94AE4586-2120-40DE-9689-50572A6984CA}" destId="{1A21D977-A654-40BF-BC59-E7B25818CC25}" srcOrd="0" destOrd="0" presId="urn:microsoft.com/office/officeart/2005/8/layout/hierarchy2"/>
    <dgm:cxn modelId="{026B692F-014C-4F11-82EF-97CCC34F1E32}" type="presParOf" srcId="{94AE4586-2120-40DE-9689-50572A6984CA}" destId="{9A7DB76E-58B8-445F-87F3-54029EB04258}" srcOrd="1" destOrd="0" presId="urn:microsoft.com/office/officeart/2005/8/layout/hierarchy2"/>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E37FC1-BDBB-4C43-AAAB-3A26587CE5AD}">
      <dsp:nvSpPr>
        <dsp:cNvPr id="0" name=""/>
        <dsp:cNvSpPr/>
      </dsp:nvSpPr>
      <dsp:spPr>
        <a:xfrm>
          <a:off x="0" y="2645970"/>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 based App - PBL</a:t>
          </a:r>
        </a:p>
      </dsp:txBody>
      <dsp:txXfrm>
        <a:off x="21939" y="2667909"/>
        <a:ext cx="1454239" cy="705180"/>
      </dsp:txXfrm>
    </dsp:sp>
    <dsp:sp modelId="{0F100F55-7DFF-40CD-95EF-C419D3D82EF1}">
      <dsp:nvSpPr>
        <dsp:cNvPr id="0" name=""/>
        <dsp:cNvSpPr/>
      </dsp:nvSpPr>
      <dsp:spPr>
        <a:xfrm rot="19922094">
          <a:off x="1463264" y="2869156"/>
          <a:ext cx="596983" cy="22741"/>
        </a:xfrm>
        <a:custGeom>
          <a:avLst/>
          <a:gdLst/>
          <a:ahLst/>
          <a:cxnLst/>
          <a:rect l="0" t="0" r="0" b="0"/>
          <a:pathLst>
            <a:path>
              <a:moveTo>
                <a:pt x="0" y="11370"/>
              </a:moveTo>
              <a:lnTo>
                <a:pt x="596983" y="113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chemeClr val="tx1"/>
            </a:solidFill>
            <a:latin typeface="Times New Roman" pitchFamily="18" charset="0"/>
            <a:cs typeface="Times New Roman" pitchFamily="18" charset="0"/>
          </a:endParaRPr>
        </a:p>
      </dsp:txBody>
      <dsp:txXfrm>
        <a:off x="1746831" y="2865602"/>
        <a:ext cx="29849" cy="29849"/>
      </dsp:txXfrm>
    </dsp:sp>
    <dsp:sp modelId="{2134026E-3E69-44D2-B5CF-A3F57395C2DF}">
      <dsp:nvSpPr>
        <dsp:cNvPr id="0" name=""/>
        <dsp:cNvSpPr/>
      </dsp:nvSpPr>
      <dsp:spPr>
        <a:xfrm>
          <a:off x="2025394" y="2366024"/>
          <a:ext cx="1498117"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latin typeface="Times New Roman" pitchFamily="18" charset="0"/>
              <a:cs typeface="Times New Roman" pitchFamily="18" charset="0"/>
            </a:rPr>
            <a:t>Web</a:t>
          </a:r>
        </a:p>
      </dsp:txBody>
      <dsp:txXfrm>
        <a:off x="2047333" y="2387963"/>
        <a:ext cx="1454239" cy="705180"/>
      </dsp:txXfrm>
    </dsp:sp>
    <dsp:sp modelId="{5BBAFC3C-264E-4707-82B8-E775B3336497}">
      <dsp:nvSpPr>
        <dsp:cNvPr id="0" name=""/>
        <dsp:cNvSpPr/>
      </dsp:nvSpPr>
      <dsp:spPr>
        <a:xfrm rot="17687007">
          <a:off x="2781731" y="1569662"/>
          <a:ext cx="2554295" cy="22741"/>
        </a:xfrm>
        <a:custGeom>
          <a:avLst/>
          <a:gdLst/>
          <a:ahLst/>
          <a:cxnLst/>
          <a:rect l="0" t="0" r="0" b="0"/>
          <a:pathLst>
            <a:path>
              <a:moveTo>
                <a:pt x="0" y="11370"/>
              </a:moveTo>
              <a:lnTo>
                <a:pt x="2554295"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solidFill>
              <a:schemeClr val="tx1"/>
            </a:solidFill>
            <a:latin typeface="Times New Roman" pitchFamily="18" charset="0"/>
            <a:cs typeface="Times New Roman" pitchFamily="18" charset="0"/>
          </a:endParaRPr>
        </a:p>
      </dsp:txBody>
      <dsp:txXfrm>
        <a:off x="3995022" y="1517175"/>
        <a:ext cx="127714" cy="127714"/>
      </dsp:txXfrm>
    </dsp:sp>
    <dsp:sp modelId="{F84F2CF0-7374-41A0-91A4-469B641C6B37}">
      <dsp:nvSpPr>
        <dsp:cNvPr id="0" name=""/>
        <dsp:cNvSpPr/>
      </dsp:nvSpPr>
      <dsp:spPr>
        <a:xfrm>
          <a:off x="4594247" y="46983"/>
          <a:ext cx="4113472" cy="749058"/>
        </a:xfrm>
        <a:prstGeom prst="roundRect">
          <a:avLst>
            <a:gd name="adj" fmla="val 10000"/>
          </a:avLst>
        </a:prstGeom>
        <a:solidFill>
          <a:srgbClr val="FFFF00"/>
        </a:solidFill>
        <a:ln w="25400" cap="flat" cmpd="sng" algn="ctr">
          <a:solidFill>
            <a:prstClr val="black"/>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Day 1, 2, 3, 4, 5, 6 – Login   </a:t>
          </a:r>
        </a:p>
        <a:p>
          <a:pPr marL="0" lvl="0" indent="0" algn="ctr" defTabSz="800100">
            <a:lnSpc>
              <a:spcPct val="90000"/>
            </a:lnSpc>
            <a:spcBef>
              <a:spcPct val="0"/>
            </a:spcBef>
            <a:spcAft>
              <a:spcPct val="35000"/>
            </a:spcAft>
            <a:buNone/>
          </a:pPr>
          <a:r>
            <a:rPr lang="en-US" sz="1800" kern="1200">
              <a:solidFill>
                <a:prstClr val="black"/>
              </a:solidFill>
              <a:latin typeface="Times New Roman" pitchFamily="18" charset="0"/>
              <a:ea typeface="+mn-ea"/>
              <a:cs typeface="Times New Roman" pitchFamily="18" charset="0"/>
            </a:rPr>
            <a:t>Servlet, JDBC</a:t>
          </a:r>
        </a:p>
      </dsp:txBody>
      <dsp:txXfrm>
        <a:off x="4616186" y="68922"/>
        <a:ext cx="4069594" cy="705180"/>
      </dsp:txXfrm>
    </dsp:sp>
    <dsp:sp modelId="{217D920D-8794-4A2C-9EDF-E0A1421ECAFC}">
      <dsp:nvSpPr>
        <dsp:cNvPr id="0" name=""/>
        <dsp:cNvSpPr/>
      </dsp:nvSpPr>
      <dsp:spPr>
        <a:xfrm rot="18378006">
          <a:off x="3154564" y="2000371"/>
          <a:ext cx="1808629" cy="22741"/>
        </a:xfrm>
        <a:custGeom>
          <a:avLst/>
          <a:gdLst/>
          <a:ahLst/>
          <a:cxnLst/>
          <a:rect l="0" t="0" r="0" b="0"/>
          <a:pathLst>
            <a:path>
              <a:moveTo>
                <a:pt x="0" y="11370"/>
              </a:moveTo>
              <a:lnTo>
                <a:pt x="1808629"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chemeClr val="tx1"/>
            </a:solidFill>
            <a:latin typeface="Times New Roman" pitchFamily="18" charset="0"/>
            <a:cs typeface="Times New Roman" pitchFamily="18" charset="0"/>
          </a:endParaRPr>
        </a:p>
      </dsp:txBody>
      <dsp:txXfrm>
        <a:off x="4013663" y="1966526"/>
        <a:ext cx="90431" cy="90431"/>
      </dsp:txXfrm>
    </dsp:sp>
    <dsp:sp modelId="{FFEF549B-6708-4C9D-9C35-D64F152DE1CA}">
      <dsp:nvSpPr>
        <dsp:cNvPr id="0" name=""/>
        <dsp:cNvSpPr/>
      </dsp:nvSpPr>
      <dsp:spPr>
        <a:xfrm>
          <a:off x="4594247" y="908400"/>
          <a:ext cx="4109712"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7, 8, 9 – Search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Break Down</a:t>
          </a:r>
        </a:p>
      </dsp:txBody>
      <dsp:txXfrm>
        <a:off x="4616186" y="930339"/>
        <a:ext cx="4065834" cy="705180"/>
      </dsp:txXfrm>
    </dsp:sp>
    <dsp:sp modelId="{862C1B45-A08E-41CF-977B-5C1075B5A742}">
      <dsp:nvSpPr>
        <dsp:cNvPr id="0" name=""/>
        <dsp:cNvSpPr/>
      </dsp:nvSpPr>
      <dsp:spPr>
        <a:xfrm rot="19853405">
          <a:off x="3446112" y="2431080"/>
          <a:ext cx="1225534" cy="22741"/>
        </a:xfrm>
        <a:custGeom>
          <a:avLst/>
          <a:gdLst/>
          <a:ahLst/>
          <a:cxnLst/>
          <a:rect l="0" t="0" r="0" b="0"/>
          <a:pathLst>
            <a:path>
              <a:moveTo>
                <a:pt x="0" y="11370"/>
              </a:moveTo>
              <a:lnTo>
                <a:pt x="1225534"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8241" y="2411812"/>
        <a:ext cx="61276" cy="61276"/>
      </dsp:txXfrm>
    </dsp:sp>
    <dsp:sp modelId="{0CF05F64-2A98-4F0F-9AC8-065F65BFC66E}">
      <dsp:nvSpPr>
        <dsp:cNvPr id="0" name=""/>
        <dsp:cNvSpPr/>
      </dsp:nvSpPr>
      <dsp:spPr>
        <a:xfrm>
          <a:off x="4594247" y="1769818"/>
          <a:ext cx="4115240" cy="749058"/>
        </a:xfrm>
        <a:prstGeom prst="roundRect">
          <a:avLst>
            <a:gd name="adj" fmla="val 10000"/>
          </a:avLst>
        </a:prstGeom>
        <a:solidFill>
          <a:srgbClr val="FFFF66"/>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10, 11 – MVC2</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JSP</a:t>
          </a:r>
          <a:endParaRPr lang="en-US" sz="1800" kern="1200">
            <a:solidFill>
              <a:schemeClr val="bg1">
                <a:lumMod val="75000"/>
              </a:schemeClr>
            </a:solidFill>
            <a:latin typeface="Times New Roman" pitchFamily="18" charset="0"/>
            <a:cs typeface="Times New Roman" pitchFamily="18" charset="0"/>
          </a:endParaRPr>
        </a:p>
      </dsp:txBody>
      <dsp:txXfrm>
        <a:off x="4616186" y="1791757"/>
        <a:ext cx="4071362" cy="705180"/>
      </dsp:txXfrm>
    </dsp:sp>
    <dsp:sp modelId="{F1A39FF7-D184-4029-9ACB-884CFBAF31EA}">
      <dsp:nvSpPr>
        <dsp:cNvPr id="0" name=""/>
        <dsp:cNvSpPr/>
      </dsp:nvSpPr>
      <dsp:spPr>
        <a:xfrm rot="834701">
          <a:off x="3507333" y="2861789"/>
          <a:ext cx="1103091" cy="22741"/>
        </a:xfrm>
        <a:custGeom>
          <a:avLst/>
          <a:gdLst/>
          <a:ahLst/>
          <a:cxnLst/>
          <a:rect l="0" t="0" r="0" b="0"/>
          <a:pathLst>
            <a:path>
              <a:moveTo>
                <a:pt x="0" y="11370"/>
              </a:moveTo>
              <a:lnTo>
                <a:pt x="1103091"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302" y="2845582"/>
        <a:ext cx="55154" cy="55154"/>
      </dsp:txXfrm>
    </dsp:sp>
    <dsp:sp modelId="{F5D1E02A-DC05-4D32-9025-EEFA03D59424}">
      <dsp:nvSpPr>
        <dsp:cNvPr id="0" name=""/>
        <dsp:cNvSpPr/>
      </dsp:nvSpPr>
      <dsp:spPr>
        <a:xfrm>
          <a:off x="4594247" y="2631236"/>
          <a:ext cx="4109712" cy="749058"/>
        </a:xfrm>
        <a:prstGeom prst="roundRect">
          <a:avLst>
            <a:gd name="adj" fmla="val 10000"/>
          </a:avLst>
        </a:prstGeom>
        <a:solidFill>
          <a:schemeClr val="bg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12, 13, 14, 15 – CUD, Shopping Carts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Sessions</a:t>
          </a:r>
          <a:endParaRPr lang="en-US" sz="1800" kern="1200">
            <a:solidFill>
              <a:schemeClr val="bg1">
                <a:lumMod val="75000"/>
              </a:schemeClr>
            </a:solidFill>
            <a:latin typeface="Times New Roman" pitchFamily="18" charset="0"/>
            <a:cs typeface="Times New Roman" pitchFamily="18" charset="0"/>
          </a:endParaRPr>
        </a:p>
      </dsp:txBody>
      <dsp:txXfrm>
        <a:off x="4616186" y="2653175"/>
        <a:ext cx="4065834" cy="705180"/>
      </dsp:txXfrm>
    </dsp:sp>
    <dsp:sp modelId="{943E3EFD-52E8-4882-AC9F-15AE8A74F7FA}">
      <dsp:nvSpPr>
        <dsp:cNvPr id="0" name=""/>
        <dsp:cNvSpPr/>
      </dsp:nvSpPr>
      <dsp:spPr>
        <a:xfrm rot="2787428">
          <a:off x="3281742" y="3292498"/>
          <a:ext cx="1554273" cy="22741"/>
        </a:xfrm>
        <a:custGeom>
          <a:avLst/>
          <a:gdLst/>
          <a:ahLst/>
          <a:cxnLst/>
          <a:rect l="0" t="0" r="0" b="0"/>
          <a:pathLst>
            <a:path>
              <a:moveTo>
                <a:pt x="0" y="11370"/>
              </a:moveTo>
              <a:lnTo>
                <a:pt x="155427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20022" y="3265012"/>
        <a:ext cx="77713" cy="77713"/>
      </dsp:txXfrm>
    </dsp:sp>
    <dsp:sp modelId="{B2F82A37-B133-4909-B918-7AEA048CB870}">
      <dsp:nvSpPr>
        <dsp:cNvPr id="0" name=""/>
        <dsp:cNvSpPr/>
      </dsp:nvSpPr>
      <dsp:spPr>
        <a:xfrm>
          <a:off x="4594247" y="3492654"/>
          <a:ext cx="4150236"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16, 17 – Login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JavaBeans</a:t>
          </a:r>
          <a:endParaRPr lang="en-US" sz="1800" kern="1200">
            <a:solidFill>
              <a:schemeClr val="bg1">
                <a:lumMod val="75000"/>
              </a:schemeClr>
            </a:solidFill>
            <a:latin typeface="Times New Roman" pitchFamily="18" charset="0"/>
            <a:cs typeface="Times New Roman" pitchFamily="18" charset="0"/>
          </a:endParaRPr>
        </a:p>
      </dsp:txBody>
      <dsp:txXfrm>
        <a:off x="4616186" y="3514593"/>
        <a:ext cx="4106358" cy="705180"/>
      </dsp:txXfrm>
    </dsp:sp>
    <dsp:sp modelId="{AE51605E-796F-4756-8FE6-E0971E14E031}">
      <dsp:nvSpPr>
        <dsp:cNvPr id="0" name=""/>
        <dsp:cNvSpPr/>
      </dsp:nvSpPr>
      <dsp:spPr>
        <a:xfrm rot="3701623">
          <a:off x="2929852" y="3723207"/>
          <a:ext cx="2258053" cy="22741"/>
        </a:xfrm>
        <a:custGeom>
          <a:avLst/>
          <a:gdLst/>
          <a:ahLst/>
          <a:cxnLst/>
          <a:rect l="0" t="0" r="0" b="0"/>
          <a:pathLst>
            <a:path>
              <a:moveTo>
                <a:pt x="0" y="11370"/>
              </a:moveTo>
              <a:lnTo>
                <a:pt x="2258053"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2428" y="3678126"/>
        <a:ext cx="112902" cy="112902"/>
      </dsp:txXfrm>
    </dsp:sp>
    <dsp:sp modelId="{68E50797-BC72-4EF3-8593-FD0ECC494BA2}">
      <dsp:nvSpPr>
        <dsp:cNvPr id="0" name=""/>
        <dsp:cNvSpPr/>
      </dsp:nvSpPr>
      <dsp:spPr>
        <a:xfrm>
          <a:off x="4594247" y="4354072"/>
          <a:ext cx="409130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18, 19, 20 – CRUD</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 2 Complete - JSTL - </a:t>
          </a:r>
          <a:r>
            <a:rPr lang="en-US" sz="1800" kern="1200" err="1">
              <a:solidFill>
                <a:schemeClr val="tx1"/>
              </a:solidFill>
              <a:latin typeface="Times New Roman" pitchFamily="18" charset="0"/>
              <a:cs typeface="Times New Roman" pitchFamily="18" charset="0"/>
            </a:rPr>
            <a:t>Taglib</a:t>
          </a:r>
          <a:endParaRPr lang="en-US" sz="1800" kern="1200">
            <a:solidFill>
              <a:schemeClr val="bg1">
                <a:lumMod val="75000"/>
              </a:schemeClr>
            </a:solidFill>
            <a:latin typeface="Times New Roman" pitchFamily="18" charset="0"/>
            <a:cs typeface="Times New Roman" pitchFamily="18" charset="0"/>
          </a:endParaRPr>
        </a:p>
      </dsp:txBody>
      <dsp:txXfrm>
        <a:off x="4616186" y="4376011"/>
        <a:ext cx="4047422" cy="705180"/>
      </dsp:txXfrm>
    </dsp:sp>
    <dsp:sp modelId="{BA83D13F-AE0E-4F18-8A9F-471BFD5D70D9}">
      <dsp:nvSpPr>
        <dsp:cNvPr id="0" name=""/>
        <dsp:cNvSpPr/>
      </dsp:nvSpPr>
      <dsp:spPr>
        <a:xfrm rot="4149988">
          <a:off x="2553575" y="4136067"/>
          <a:ext cx="3010607" cy="22741"/>
        </a:xfrm>
        <a:custGeom>
          <a:avLst/>
          <a:gdLst/>
          <a:ahLst/>
          <a:cxnLst/>
          <a:rect l="0" t="0" r="0" b="0"/>
          <a:pathLst>
            <a:path>
              <a:moveTo>
                <a:pt x="0" y="11370"/>
              </a:moveTo>
              <a:lnTo>
                <a:pt x="3010607" y="113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983614" y="4072172"/>
        <a:ext cx="150530" cy="150530"/>
      </dsp:txXfrm>
    </dsp:sp>
    <dsp:sp modelId="{1A21D977-A654-40BF-BC59-E7B25818CC25}">
      <dsp:nvSpPr>
        <dsp:cNvPr id="0" name=""/>
        <dsp:cNvSpPr/>
      </dsp:nvSpPr>
      <dsp:spPr>
        <a:xfrm>
          <a:off x="4594247" y="5179792"/>
          <a:ext cx="4115240" cy="749058"/>
        </a:xfrm>
        <a:prstGeom prst="roundRect">
          <a:avLst>
            <a:gd name="adj" fmla="val 10000"/>
          </a:avLst>
        </a:prstGeom>
        <a:solidFill>
          <a:schemeClr val="bg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Day 21, 22, 23 – Filter </a:t>
          </a:r>
        </a:p>
        <a:p>
          <a:pPr marL="0" lvl="0" indent="0" algn="ctr" defTabSz="800100">
            <a:lnSpc>
              <a:spcPct val="90000"/>
            </a:lnSpc>
            <a:spcBef>
              <a:spcPct val="0"/>
            </a:spcBef>
            <a:spcAft>
              <a:spcPct val="35000"/>
            </a:spcAft>
            <a:buNone/>
          </a:pPr>
          <a:r>
            <a:rPr lang="en-US" sz="1800" kern="1200">
              <a:solidFill>
                <a:schemeClr val="tx1"/>
              </a:solidFill>
              <a:latin typeface="Times New Roman" pitchFamily="18" charset="0"/>
              <a:cs typeface="Times New Roman" pitchFamily="18" charset="0"/>
            </a:rPr>
            <a:t>MVC2 Using Filter as Controller</a:t>
          </a:r>
          <a:endParaRPr lang="en-US" sz="1800" kern="1200">
            <a:solidFill>
              <a:schemeClr val="bg1">
                <a:lumMod val="75000"/>
              </a:schemeClr>
            </a:solidFill>
            <a:latin typeface="Times New Roman" pitchFamily="18" charset="0"/>
            <a:cs typeface="Times New Roman" pitchFamily="18" charset="0"/>
          </a:endParaRPr>
        </a:p>
      </dsp:txBody>
      <dsp:txXfrm>
        <a:off x="4616186" y="5201731"/>
        <a:ext cx="4071362" cy="70518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E68CBDBC-5FFB-48EF-A944-2AEDED71D82F}" type="datetimeFigureOut">
              <a:rPr lang="en-US"/>
              <a:pPr>
                <a:defRPr/>
              </a:pPr>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F07431F-145E-4138-96E6-FF324A07DB8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67492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FF00"/>
              </a:solidFill>
              <a:latin typeface="Tahoma" panose="020B0604030504040204" pitchFamily="34" charset="0"/>
              <a:cs typeface="Tahoma" panose="020B060403050404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solidFill>
                <a:srgbClr val="00FF00"/>
              </a:solidFill>
              <a:latin typeface="Tahoma" panose="020B0604030504040204" pitchFamily="34" charset="0"/>
              <a:cs typeface="Tahoma" panose="020B060403050404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solidFill>
                  <a:srgbClr val="00FF00"/>
                </a:solidFill>
                <a:latin typeface="Tahoma" panose="020B0604030504040204" pitchFamily="34" charset="0"/>
                <a:cs typeface="Tahoma" panose="020B0604030504040204" pitchFamily="34" charset="0"/>
              </a:rPr>
              <a:t>Tips: có thể checking file JSP bằng cách click chuột file lên nó chọn compile, nó sẽ được biên dịch và báo lỗi</a:t>
            </a:r>
          </a:p>
          <a:p>
            <a:r>
              <a:rPr lang="en-US" altLang="en-US">
                <a:solidFill>
                  <a:srgbClr val="00FF00"/>
                </a:solidFill>
                <a:latin typeface="Tahoma" panose="020B0604030504040204" pitchFamily="34" charset="0"/>
                <a:cs typeface="Tahoma" panose="020B0604030504040204" pitchFamily="34" charset="0"/>
              </a:rPr>
              <a:t>JSP có thể chạy trực tiếp bằng cách right click trực tiếp và chọn Run File</a:t>
            </a:r>
          </a:p>
          <a:p>
            <a:r>
              <a:rPr lang="en-US" altLang="en-US">
                <a:solidFill>
                  <a:srgbClr val="00FF00"/>
                </a:solidFill>
                <a:latin typeface="Tahoma" panose="020B0604030504040204" pitchFamily="34" charset="0"/>
                <a:cs typeface="Tahoma" panose="020B0604030504040204" pitchFamily="34" charset="0"/>
              </a:rPr>
              <a:t>Khi viết thiếu, tool sẽ báo lỗi ở góc trên tại hàng số 1 – chúng ta chỉ cần drag chuột để xem lỗi và chỉnh sửa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Con run trực tiếp mà deploy toàn project và gõ địa chỉ trên url sẽ thấy lỗi 500. Set welcome file là tập tin simpleDate.jsp và run toàn bộ project mới được</a:t>
            </a:r>
          </a:p>
          <a:p>
            <a:r>
              <a:rPr lang="en-US" altLang="en-US"/>
              <a:t>Nếu run file trực tiếp thì nó xảy ra lỗi compiled – đây là do tool netbeans hỗ trợ, phát triển bằng tay thì ko thấy được điều này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cs typeface="Times New Roman" panose="02020603050405020304" pitchFamily="18" charset="0"/>
              </a:rPr>
              <a:t>A Design pattern helps in reusable software (a proven solution to recurring problem in an environment)</a:t>
            </a:r>
          </a:p>
        </p:txBody>
      </p:sp>
    </p:spTree>
    <p:extLst>
      <p:ext uri="{BB962C8B-B14F-4D97-AF65-F5344CB8AC3E}">
        <p14:creationId xmlns:p14="http://schemas.microsoft.com/office/powerpoint/2010/main" val="2949078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&lt;%@page contentType = “” %&gt;: the  JSP engine thực hiện gọi ServletResponse.setContentType() method</a:t>
            </a:r>
          </a:p>
          <a:p>
            <a:r>
              <a:rPr lang="en-US" altLang="en-US"/>
              <a:t>&lt;%@page session=“true” %&gt;: tương tự gọi HttpSession session = request.getSession(true);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Tắt chương trình và run lại 1 lần nữa hay undeploy ứng dụng thì destroy sẽ được kích hoạt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Tắt chương trình và run lại 1 lần nữa hay undeploy ứng dụng thì destroy sẽ được kích hoạt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Tắt chương trình và run lại 1 lần nữa hay undeploy ứng dụng thì destroy sẽ được kích hoạt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Ko được định nghĩa hàm trong scriptlet vì các đối tượng được định nghĩa trong hàm services</a:t>
            </a:r>
          </a:p>
          <a:p>
            <a:r>
              <a:rPr lang="en-US" altLang="en-US"/>
              <a:t>Lỗi tại thời điểm compile time hay deploy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Lưu ý, khi trên IE ko ra nhớ chỉnh trang Tools/Option/ Để tắt đi cơ chế hiển thị thông tin của Web Browser</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332564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Feasible: thuan tien, tien loi</a:t>
            </a:r>
          </a:p>
          <a:p>
            <a:endParaRPr lang="en-US" altLang="en-US"/>
          </a:p>
        </p:txBody>
      </p:sp>
    </p:spTree>
    <p:extLst>
      <p:ext uri="{BB962C8B-B14F-4D97-AF65-F5344CB8AC3E}">
        <p14:creationId xmlns:p14="http://schemas.microsoft.com/office/powerpoint/2010/main" val="19104517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91260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35620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6765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HttpJspPage được kế thừa từ JspPage</a:t>
            </a:r>
          </a:p>
        </p:txBody>
      </p:sp>
    </p:spTree>
    <p:extLst>
      <p:ext uri="{BB962C8B-B14F-4D97-AF65-F5344CB8AC3E}">
        <p14:creationId xmlns:p14="http://schemas.microsoft.com/office/powerpoint/2010/main" val="6522435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2483294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89798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235486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66274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627294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Day5CRUDMVC0569</a:t>
            </a:r>
          </a:p>
        </p:txBody>
      </p:sp>
    </p:spTree>
    <p:extLst>
      <p:ext uri="{BB962C8B-B14F-4D97-AF65-F5344CB8AC3E}">
        <p14:creationId xmlns:p14="http://schemas.microsoft.com/office/powerpoint/2010/main" val="205236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Day5CRUDMVC0569</a:t>
            </a:r>
          </a:p>
        </p:txBody>
      </p:sp>
    </p:spTree>
    <p:extLst>
      <p:ext uri="{BB962C8B-B14F-4D97-AF65-F5344CB8AC3E}">
        <p14:creationId xmlns:p14="http://schemas.microsoft.com/office/powerpoint/2010/main" val="112560966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Day5CRUDMVC0569</a:t>
            </a:r>
          </a:p>
        </p:txBody>
      </p:sp>
    </p:spTree>
    <p:extLst>
      <p:ext uri="{BB962C8B-B14F-4D97-AF65-F5344CB8AC3E}">
        <p14:creationId xmlns:p14="http://schemas.microsoft.com/office/powerpoint/2010/main" val="3304561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2896049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7910639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6347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4BC54F6E-D8B1-4480-890D-2E1E91D8CA9A}" type="datetime1">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A8935BEE-ECD1-4443-BBB1-3FCF8CB501AF}" type="slidenum">
              <a:rPr lang="en-US" altLang="en-US"/>
              <a:pPr/>
              <a:t>‹#›</a:t>
            </a:fld>
            <a:r>
              <a:rPr lang="en-US" altLang="en-US"/>
              <a:t>/40</a:t>
            </a:r>
          </a:p>
        </p:txBody>
      </p:sp>
    </p:spTree>
    <p:extLst>
      <p:ext uri="{BB962C8B-B14F-4D97-AF65-F5344CB8AC3E}">
        <p14:creationId xmlns:p14="http://schemas.microsoft.com/office/powerpoint/2010/main" val="266183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F7FD636-C4CB-4188-9211-0FAE86D1545F}" type="datetime1">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6242283A-34FB-4853-96CE-ED7219D6EF2A}" type="slidenum">
              <a:rPr lang="en-US" altLang="en-US"/>
              <a:pPr/>
              <a:t>‹#›</a:t>
            </a:fld>
            <a:r>
              <a:rPr lang="en-US" altLang="en-US"/>
              <a:t>/40</a:t>
            </a:r>
          </a:p>
        </p:txBody>
      </p:sp>
    </p:spTree>
    <p:extLst>
      <p:ext uri="{BB962C8B-B14F-4D97-AF65-F5344CB8AC3E}">
        <p14:creationId xmlns:p14="http://schemas.microsoft.com/office/powerpoint/2010/main" val="208580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4536281-D60D-4A8D-BCDC-688426C56F1F}" type="datetime1">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29E80C81-842E-41A9-8FCE-7F340320AE18}" type="slidenum">
              <a:rPr lang="en-US" altLang="en-US"/>
              <a:pPr/>
              <a:t>‹#›</a:t>
            </a:fld>
            <a:r>
              <a:rPr lang="en-US" altLang="en-US"/>
              <a:t>/40</a:t>
            </a:r>
          </a:p>
        </p:txBody>
      </p:sp>
    </p:spTree>
    <p:extLst>
      <p:ext uri="{BB962C8B-B14F-4D97-AF65-F5344CB8AC3E}">
        <p14:creationId xmlns:p14="http://schemas.microsoft.com/office/powerpoint/2010/main" val="1998806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1032D382-9A4C-47F8-80DC-691B414903A5}" type="datetime1">
              <a:rPr lang="en-US"/>
              <a:pPr>
                <a:defRPr/>
              </a:pPr>
              <a:t>11/30/2022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12F49C9E-B844-401E-B046-81CD94A8E94F}" type="slidenum">
              <a:rPr lang="en-US" altLang="en-US"/>
              <a:pPr/>
              <a:t>‹#›</a:t>
            </a:fld>
            <a:r>
              <a:rPr lang="en-US" altLang="en-US"/>
              <a:t>/40</a:t>
            </a:r>
          </a:p>
        </p:txBody>
      </p:sp>
    </p:spTree>
    <p:extLst>
      <p:ext uri="{BB962C8B-B14F-4D97-AF65-F5344CB8AC3E}">
        <p14:creationId xmlns:p14="http://schemas.microsoft.com/office/powerpoint/2010/main" val="2353127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3B62907-72E1-42ED-8826-15958FCFAC94}" type="datetime1">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F3594D8C-296B-43BC-A00A-53C5BD34EE18}" type="slidenum">
              <a:rPr lang="en-US" altLang="en-US"/>
              <a:pPr/>
              <a:t>‹#›</a:t>
            </a:fld>
            <a:r>
              <a:rPr lang="en-US" altLang="en-US"/>
              <a:t>/40</a:t>
            </a:r>
          </a:p>
        </p:txBody>
      </p:sp>
    </p:spTree>
    <p:extLst>
      <p:ext uri="{BB962C8B-B14F-4D97-AF65-F5344CB8AC3E}">
        <p14:creationId xmlns:p14="http://schemas.microsoft.com/office/powerpoint/2010/main" val="313297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C4050A-2BD4-45EA-8198-67E6956E3B9A}" type="datetime1">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439A707-B295-4AAD-A824-8CD4CD401A3B}" type="slidenum">
              <a:rPr lang="en-US" altLang="en-US"/>
              <a:pPr/>
              <a:t>‹#›</a:t>
            </a:fld>
            <a:r>
              <a:rPr lang="en-US" altLang="en-US"/>
              <a:t>/40</a:t>
            </a:r>
          </a:p>
        </p:txBody>
      </p:sp>
    </p:spTree>
    <p:extLst>
      <p:ext uri="{BB962C8B-B14F-4D97-AF65-F5344CB8AC3E}">
        <p14:creationId xmlns:p14="http://schemas.microsoft.com/office/powerpoint/2010/main" val="165566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478778-5F53-4AC8-BA76-5691488B466E}" type="datetime1">
              <a:rPr lang="en-US"/>
              <a:pPr>
                <a:defRPr/>
              </a:pPr>
              <a:t>11/30/2022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17F4330-DB75-4AD5-9B25-A59477CD03C3}" type="slidenum">
              <a:rPr lang="en-US" altLang="en-US"/>
              <a:pPr/>
              <a:t>‹#›</a:t>
            </a:fld>
            <a:r>
              <a:rPr lang="en-US" altLang="en-US"/>
              <a:t>/40</a:t>
            </a:r>
          </a:p>
        </p:txBody>
      </p:sp>
    </p:spTree>
    <p:extLst>
      <p:ext uri="{BB962C8B-B14F-4D97-AF65-F5344CB8AC3E}">
        <p14:creationId xmlns:p14="http://schemas.microsoft.com/office/powerpoint/2010/main" val="281581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5F0CA23-ED5C-46A0-9BBE-D5CF5D18612E}" type="datetime1">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164FC5F4-B6EF-41F2-BF9D-D07210E29786}" type="slidenum">
              <a:rPr lang="en-US" altLang="en-US"/>
              <a:pPr/>
              <a:t>‹#›</a:t>
            </a:fld>
            <a:r>
              <a:rPr lang="en-US" altLang="en-US"/>
              <a:t>/40</a:t>
            </a:r>
          </a:p>
        </p:txBody>
      </p:sp>
    </p:spTree>
    <p:extLst>
      <p:ext uri="{BB962C8B-B14F-4D97-AF65-F5344CB8AC3E}">
        <p14:creationId xmlns:p14="http://schemas.microsoft.com/office/powerpoint/2010/main" val="306094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CFB86D3-B20D-4ABC-A78B-F54F79C86FBF}" type="datetime1">
              <a:rPr lang="en-US"/>
              <a:pPr>
                <a:defRPr/>
              </a:pPr>
              <a:t>11/30/2022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D43BAADE-3F53-4BF9-B697-E782EA75D25A}" type="slidenum">
              <a:rPr lang="en-US" altLang="en-US"/>
              <a:pPr/>
              <a:t>‹#›</a:t>
            </a:fld>
            <a:r>
              <a:rPr lang="en-US" altLang="en-US"/>
              <a:t>/40</a:t>
            </a:r>
          </a:p>
        </p:txBody>
      </p:sp>
    </p:spTree>
    <p:extLst>
      <p:ext uri="{BB962C8B-B14F-4D97-AF65-F5344CB8AC3E}">
        <p14:creationId xmlns:p14="http://schemas.microsoft.com/office/powerpoint/2010/main" val="227883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AC96FC1-E917-408E-9021-E54D26675540}" type="datetime1">
              <a:rPr lang="en-US"/>
              <a:pPr>
                <a:defRPr/>
              </a:pPr>
              <a:t>11/30/2022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96ABDBCC-BFFB-4A4B-812D-818AA1AF6A6C}" type="slidenum">
              <a:rPr lang="en-US" altLang="en-US"/>
              <a:pPr/>
              <a:t>‹#›</a:t>
            </a:fld>
            <a:r>
              <a:rPr lang="en-US" altLang="en-US"/>
              <a:t>/40</a:t>
            </a:r>
          </a:p>
        </p:txBody>
      </p:sp>
    </p:spTree>
    <p:extLst>
      <p:ext uri="{BB962C8B-B14F-4D97-AF65-F5344CB8AC3E}">
        <p14:creationId xmlns:p14="http://schemas.microsoft.com/office/powerpoint/2010/main" val="116790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226C0E9-FEE6-4E2E-9546-42BF781E4B93}" type="datetime1">
              <a:rPr lang="en-US"/>
              <a:pPr>
                <a:defRPr/>
              </a:pPr>
              <a:t>11/30/2022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1B6CEFB1-5A76-439A-9DBB-3803201D50D4}" type="slidenum">
              <a:rPr lang="en-US" altLang="en-US"/>
              <a:pPr/>
              <a:t>‹#›</a:t>
            </a:fld>
            <a:r>
              <a:rPr lang="en-US" altLang="en-US"/>
              <a:t>/40</a:t>
            </a:r>
          </a:p>
        </p:txBody>
      </p:sp>
    </p:spTree>
    <p:extLst>
      <p:ext uri="{BB962C8B-B14F-4D97-AF65-F5344CB8AC3E}">
        <p14:creationId xmlns:p14="http://schemas.microsoft.com/office/powerpoint/2010/main" val="1921200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5DD4CAB-C3C9-4381-A0E7-6F61BD4AEEEB}" type="datetime1">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21BBE336-CE8F-4370-A75D-86C1FD01939D}" type="slidenum">
              <a:rPr lang="en-US" altLang="en-US"/>
              <a:pPr/>
              <a:t>‹#›</a:t>
            </a:fld>
            <a:r>
              <a:rPr lang="en-US" altLang="en-US"/>
              <a:t>/40</a:t>
            </a:r>
          </a:p>
        </p:txBody>
      </p:sp>
    </p:spTree>
    <p:extLst>
      <p:ext uri="{BB962C8B-B14F-4D97-AF65-F5344CB8AC3E}">
        <p14:creationId xmlns:p14="http://schemas.microsoft.com/office/powerpoint/2010/main" val="1937169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909BA82-9E1A-4C43-89D8-304D7825652F}" type="datetime1">
              <a:rPr lang="en-US"/>
              <a:pPr>
                <a:defRPr/>
              </a:pPr>
              <a:t>11/30/2022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A000C5A-D361-418F-A23C-A4EF1F3A253C}" type="slidenum">
              <a:rPr lang="en-US" altLang="en-US"/>
              <a:pPr/>
              <a:t>‹#›</a:t>
            </a:fld>
            <a:r>
              <a:rPr lang="en-US" altLang="en-US"/>
              <a:t>/40</a:t>
            </a:r>
          </a:p>
        </p:txBody>
      </p:sp>
    </p:spTree>
    <p:extLst>
      <p:ext uri="{BB962C8B-B14F-4D97-AF65-F5344CB8AC3E}">
        <p14:creationId xmlns:p14="http://schemas.microsoft.com/office/powerpoint/2010/main" val="380789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22E6ADF3-61BE-469C-A16A-A4E06FA17B7C}" type="datetime1">
              <a:rPr lang="en-US"/>
              <a:pPr>
                <a:defRPr/>
              </a:pPr>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2F08623-C481-42F1-A54A-9D43EB00431F}" type="slidenum">
              <a:rPr lang="en-US" altLang="en-US"/>
              <a:pPr/>
              <a:t>‹#›</a:t>
            </a:fld>
            <a:r>
              <a:rPr lang="en-US" altLang="en-US"/>
              <a:t>/40</a:t>
            </a:r>
          </a:p>
        </p:txBody>
      </p:sp>
      <p:pic>
        <p:nvPicPr>
          <p:cNvPr id="1031"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www.netbean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7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6.xml"/><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www.netbeans.org/"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88.xml"/><Relationship Id="rId1" Type="http://schemas.openxmlformats.org/officeDocument/2006/relationships/slideLayout" Target="../slideLayouts/slideLayout7.xml"/><Relationship Id="rId4"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Java Server Pages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JSP Syntax</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latin typeface="Times New Roman" panose="02020603050405020304" pitchFamily="18" charset="0"/>
                <a:cs typeface="Times New Roman" panose="02020603050405020304" pitchFamily="18" charset="0"/>
              </a:rPr>
              <a:t>Techniques: </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MVC Design Pattern</a:t>
            </a:r>
            <a:r>
              <a:rPr lang="en-US" altLang="en-US" sz="4000">
                <a:latin typeface="Times New Roman" panose="02020603050405020304" pitchFamily="18" charset="0"/>
                <a:cs typeface="Times New Roman" panose="02020603050405020304" pitchFamily="18" charset="0"/>
              </a:rPr>
              <a:t> </a:t>
            </a: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Dynamic DB Connection</a:t>
            </a:r>
            <a:br>
              <a:rPr lang="en-US" altLang="en-US" sz="4000" b="1">
                <a:solidFill>
                  <a:srgbClr val="FF3300"/>
                </a:solidFill>
                <a:latin typeface="Times New Roman" panose="02020603050405020304" pitchFamily="18" charset="0"/>
                <a:cs typeface="Times New Roman" panose="02020603050405020304" pitchFamily="18" charset="0"/>
              </a:rPr>
            </a:b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i="1">
                <a:solidFill>
                  <a:srgbClr val="0070C0"/>
                </a:solidFill>
                <a:latin typeface="Times New Roman" panose="02020603050405020304" pitchFamily="18" charset="0"/>
                <a:cs typeface="Times New Roman" panose="02020603050405020304" pitchFamily="18" charset="0"/>
              </a:rPr>
              <a:t>#JSP #MVC #</a:t>
            </a:r>
            <a:r>
              <a:rPr lang="en-US" altLang="en-US" sz="4000" b="1" i="1" err="1">
                <a:solidFill>
                  <a:srgbClr val="0070C0"/>
                </a:solidFill>
                <a:latin typeface="Times New Roman" panose="02020603050405020304" pitchFamily="18" charset="0"/>
                <a:cs typeface="Times New Roman" panose="02020603050405020304" pitchFamily="18" charset="0"/>
              </a:rPr>
              <a:t>JavaEE</a:t>
            </a:r>
            <a:endParaRPr lang="en-US" altLang="en-US" sz="4000" b="1" i="1">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DE0AB9A-CAC9-4139-906D-3394F309B6EC}"/>
              </a:ext>
            </a:extLst>
          </p:cNvPr>
          <p:cNvSpPr txBox="1"/>
          <p:nvPr/>
        </p:nvSpPr>
        <p:spPr>
          <a:xfrm>
            <a:off x="6297350" y="5912184"/>
            <a:ext cx="2395464" cy="400110"/>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2000" b="1"/>
              <a:t>Kiều Trọng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pic>
        <p:nvPicPr>
          <p:cNvPr id="112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416050"/>
            <a:ext cx="6804025" cy="503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49"/>
          <p:cNvSpPr txBox="1">
            <a:spLocks noChangeArrowheads="1"/>
          </p:cNvSpPr>
          <p:nvPr/>
        </p:nvSpPr>
        <p:spPr bwMode="auto">
          <a:xfrm>
            <a:off x="1858963" y="6011863"/>
            <a:ext cx="6724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latin typeface="Times New Roman" panose="02020603050405020304" pitchFamily="18" charset="0"/>
                <a:cs typeface="Arial" panose="020B0604020202020204" pitchFamily="34" charset="0"/>
                <a:hlinkClick r:id="rId4"/>
              </a:rPr>
              <a:t>www.netbeans.org</a:t>
            </a:r>
            <a:r>
              <a:rPr lang="en-US" altLang="en-US" sz="2800" b="1">
                <a:latin typeface="Times New Roman" panose="02020603050405020304" pitchFamily="18"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No MVC </a:t>
            </a:r>
          </a:p>
        </p:txBody>
      </p:sp>
      <p:pic>
        <p:nvPicPr>
          <p:cNvPr id="153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1187450"/>
            <a:ext cx="82296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51" name="Text Box 18"/>
          <p:cNvSpPr txBox="1">
            <a:spLocks noChangeArrowheads="1"/>
          </p:cNvSpPr>
          <p:nvPr/>
        </p:nvSpPr>
        <p:spPr bwMode="auto">
          <a:xfrm>
            <a:off x="1474788" y="5988050"/>
            <a:ext cx="32004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cs typeface="Arial" panose="020B0604020202020204" pitchFamily="34" charset="0"/>
              </a:rPr>
              <a:t>NO MVC</a:t>
            </a:r>
          </a:p>
        </p:txBody>
      </p:sp>
      <p:sp>
        <p:nvSpPr>
          <p:cNvPr id="91152" name="Text Box 19"/>
          <p:cNvSpPr txBox="1">
            <a:spLocks noChangeArrowheads="1"/>
          </p:cNvSpPr>
          <p:nvPr/>
        </p:nvSpPr>
        <p:spPr bwMode="auto">
          <a:xfrm>
            <a:off x="4675188" y="5988050"/>
            <a:ext cx="3657600" cy="466725"/>
          </a:xfrm>
          <a:prstGeom prst="rect">
            <a:avLst/>
          </a:prstGeom>
          <a:noFill/>
          <a:ln w="9525">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a:cs typeface="Arial" panose="020B0604020202020204" pitchFamily="34" charset="0"/>
              </a:rPr>
              <a:t>Model 1 Architecture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51"/>
                                        </p:tgtEl>
                                        <p:attrNameLst>
                                          <p:attrName>style.visibility</p:attrName>
                                        </p:attrNameLst>
                                      </p:cBhvr>
                                      <p:to>
                                        <p:strVal val="visible"/>
                                      </p:to>
                                    </p:set>
                                    <p:animEffect transition="in" filter="box(in)">
                                      <p:cBhvr>
                                        <p:cTn id="7" dur="500"/>
                                        <p:tgtEl>
                                          <p:spTgt spid="91151"/>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91152"/>
                                        </p:tgtEl>
                                        <p:attrNameLst>
                                          <p:attrName>style.visibility</p:attrName>
                                        </p:attrNameLst>
                                      </p:cBhvr>
                                      <p:to>
                                        <p:strVal val="visible"/>
                                      </p:to>
                                    </p:set>
                                    <p:animEffect transition="in" filter="checkerboard(across)">
                                      <p:cBhvr>
                                        <p:cTn id="11" dur="500"/>
                                        <p:tgtEl>
                                          <p:spTgt spid="9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1" grpId="0" animBg="1"/>
      <p:bldP spid="9115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a:t>
            </a:r>
          </a:p>
        </p:txBody>
      </p:sp>
      <p:pic>
        <p:nvPicPr>
          <p:cNvPr id="85028"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288" y="2411413"/>
            <a:ext cx="1660525"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24"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5300663"/>
            <a:ext cx="1333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26"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350" y="3941763"/>
            <a:ext cx="1533525"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25"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4388" y="646113"/>
            <a:ext cx="1728787"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3288" y="1600200"/>
            <a:ext cx="1287462"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2" name="Group 29"/>
          <p:cNvGrpSpPr>
            <a:grpSpLocks/>
          </p:cNvGrpSpPr>
          <p:nvPr/>
        </p:nvGrpSpPr>
        <p:grpSpPr bwMode="auto">
          <a:xfrm>
            <a:off x="3822700" y="1638300"/>
            <a:ext cx="1990725" cy="4992688"/>
            <a:chOff x="2312" y="720"/>
            <a:chExt cx="1254" cy="3145"/>
          </a:xfrm>
        </p:grpSpPr>
        <p:sp>
          <p:nvSpPr>
            <p:cNvPr id="16396" name="Rectangle 27"/>
            <p:cNvSpPr>
              <a:spLocks noChangeArrowheads="1"/>
            </p:cNvSpPr>
            <p:nvPr/>
          </p:nvSpPr>
          <p:spPr bwMode="auto">
            <a:xfrm>
              <a:off x="2312" y="720"/>
              <a:ext cx="1254" cy="2829"/>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16397" name="Text Box 28"/>
            <p:cNvSpPr txBox="1">
              <a:spLocks noChangeArrowheads="1"/>
            </p:cNvSpPr>
            <p:nvPr/>
          </p:nvSpPr>
          <p:spPr bwMode="auto">
            <a:xfrm>
              <a:off x="2448" y="3634"/>
              <a:ext cx="8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Times New Roman" panose="02020603050405020304" pitchFamily="18" charset="0"/>
                  <a:cs typeface="Arial" panose="020B0604020202020204" pitchFamily="34" charset="0"/>
                </a:rPr>
                <a:t>Web Server</a:t>
              </a:r>
            </a:p>
          </p:txBody>
        </p:sp>
      </p:grpSp>
      <p:pic>
        <p:nvPicPr>
          <p:cNvPr id="85023"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0525" y="1706563"/>
            <a:ext cx="1281113"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027"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9775" y="3617913"/>
            <a:ext cx="1749425"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2688" y="2597150"/>
            <a:ext cx="7429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5023"/>
                                        </p:tgtEl>
                                        <p:attrNameLst>
                                          <p:attrName>style.visibility</p:attrName>
                                        </p:attrNameLst>
                                      </p:cBhvr>
                                      <p:to>
                                        <p:strVal val="visible"/>
                                      </p:to>
                                    </p:set>
                                    <p:animEffect transition="in" filter="box(in)">
                                      <p:cBhvr>
                                        <p:cTn id="7" dur="500"/>
                                        <p:tgtEl>
                                          <p:spTgt spid="85023"/>
                                        </p:tgtEl>
                                      </p:cBhvr>
                                    </p:animEffect>
                                  </p:childTnLst>
                                </p:cTn>
                              </p:par>
                              <p:par>
                                <p:cTn id="8" presetID="5" presetClass="entr" presetSubtype="10" fill="hold" nodeType="withEffect">
                                  <p:stCondLst>
                                    <p:cond delay="0"/>
                                  </p:stCondLst>
                                  <p:childTnLst>
                                    <p:set>
                                      <p:cBhvr>
                                        <p:cTn id="9" dur="1" fill="hold">
                                          <p:stCondLst>
                                            <p:cond delay="0"/>
                                          </p:stCondLst>
                                        </p:cTn>
                                        <p:tgtEl>
                                          <p:spTgt spid="85024"/>
                                        </p:tgtEl>
                                        <p:attrNameLst>
                                          <p:attrName>style.visibility</p:attrName>
                                        </p:attrNameLst>
                                      </p:cBhvr>
                                      <p:to>
                                        <p:strVal val="visible"/>
                                      </p:to>
                                    </p:set>
                                    <p:animEffect transition="in" filter="checkerboard(across)">
                                      <p:cBhvr>
                                        <p:cTn id="10" dur="500"/>
                                        <p:tgtEl>
                                          <p:spTgt spid="850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8" fill="hold" nodeType="clickEffect">
                                  <p:stCondLst>
                                    <p:cond delay="0"/>
                                  </p:stCondLst>
                                  <p:childTnLst>
                                    <p:set>
                                      <p:cBhvr>
                                        <p:cTn id="14" dur="1" fill="hold">
                                          <p:stCondLst>
                                            <p:cond delay="0"/>
                                          </p:stCondLst>
                                        </p:cTn>
                                        <p:tgtEl>
                                          <p:spTgt spid="85025"/>
                                        </p:tgtEl>
                                        <p:attrNameLst>
                                          <p:attrName>style.visibility</p:attrName>
                                        </p:attrNameLst>
                                      </p:cBhvr>
                                      <p:to>
                                        <p:strVal val="visible"/>
                                      </p:to>
                                    </p:set>
                                    <p:animEffect transition="in" filter="slide(fromLeft)">
                                      <p:cBhvr>
                                        <p:cTn id="15" dur="500"/>
                                        <p:tgtEl>
                                          <p:spTgt spid="850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85026"/>
                                        </p:tgtEl>
                                        <p:attrNameLst>
                                          <p:attrName>style.visibility</p:attrName>
                                        </p:attrNameLst>
                                      </p:cBhvr>
                                      <p:to>
                                        <p:strVal val="visible"/>
                                      </p:to>
                                    </p:set>
                                    <p:animEffect transition="in" filter="slide(fromTop)">
                                      <p:cBhvr>
                                        <p:cTn id="20" dur="500"/>
                                        <p:tgtEl>
                                          <p:spTgt spid="850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nodeType="clickEffect">
                                  <p:stCondLst>
                                    <p:cond delay="0"/>
                                  </p:stCondLst>
                                  <p:childTnLst>
                                    <p:set>
                                      <p:cBhvr>
                                        <p:cTn id="24" dur="1" fill="hold">
                                          <p:stCondLst>
                                            <p:cond delay="0"/>
                                          </p:stCondLst>
                                        </p:cTn>
                                        <p:tgtEl>
                                          <p:spTgt spid="85027"/>
                                        </p:tgtEl>
                                        <p:attrNameLst>
                                          <p:attrName>style.visibility</p:attrName>
                                        </p:attrNameLst>
                                      </p:cBhvr>
                                      <p:to>
                                        <p:strVal val="visible"/>
                                      </p:to>
                                    </p:set>
                                    <p:animEffect transition="in" filter="slide(fromLeft)">
                                      <p:cBhvr>
                                        <p:cTn id="25" dur="500"/>
                                        <p:tgtEl>
                                          <p:spTgt spid="8502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2" fill="hold" nodeType="clickEffect">
                                  <p:stCondLst>
                                    <p:cond delay="0"/>
                                  </p:stCondLst>
                                  <p:childTnLst>
                                    <p:set>
                                      <p:cBhvr>
                                        <p:cTn id="29" dur="1" fill="hold">
                                          <p:stCondLst>
                                            <p:cond delay="0"/>
                                          </p:stCondLst>
                                        </p:cTn>
                                        <p:tgtEl>
                                          <p:spTgt spid="85028"/>
                                        </p:tgtEl>
                                        <p:attrNameLst>
                                          <p:attrName>style.visibility</p:attrName>
                                        </p:attrNameLst>
                                      </p:cBhvr>
                                      <p:to>
                                        <p:strVal val="visible"/>
                                      </p:to>
                                    </p:set>
                                    <p:animEffect transition="in" filter="slide(fromRight)">
                                      <p:cBhvr>
                                        <p:cTn id="30" dur="500"/>
                                        <p:tgtEl>
                                          <p:spTgt spid="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a:t>
            </a:r>
          </a:p>
        </p:txBody>
      </p:sp>
      <p:pic>
        <p:nvPicPr>
          <p:cNvPr id="1843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888" y="1341438"/>
            <a:ext cx="6799262"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7"/>
          <p:cNvSpPr txBox="1">
            <a:spLocks noChangeArrowheads="1"/>
          </p:cNvSpPr>
          <p:nvPr/>
        </p:nvSpPr>
        <p:spPr bwMode="auto">
          <a:xfrm>
            <a:off x="3016250" y="5973763"/>
            <a:ext cx="4062413"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cs typeface="Arial" panose="020B0604020202020204" pitchFamily="34" charset="0"/>
              </a:rPr>
              <a:t>Page-centric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 Example  </a:t>
            </a:r>
          </a:p>
        </p:txBody>
      </p:sp>
      <p:sp>
        <p:nvSpPr>
          <p:cNvPr id="19459" name="Rectangle 3"/>
          <p:cNvSpPr>
            <a:spLocks noGrp="1"/>
          </p:cNvSpPr>
          <p:nvPr>
            <p:ph type="body" idx="4294967295"/>
          </p:nvPr>
        </p:nvSpPr>
        <p:spPr>
          <a:xfrm>
            <a:off x="0" y="2692400"/>
            <a:ext cx="9144000" cy="898525"/>
          </a:xfrm>
        </p:spPr>
        <p:txBody>
          <a:bodyPr/>
          <a:lstStyle/>
          <a:p>
            <a:pPr algn="ctr" eaLnBrk="1" hangingPunct="1">
              <a:buFont typeface="Arial" panose="020B0604020202020204" pitchFamily="34" charset="0"/>
              <a:buNone/>
            </a:pPr>
            <a:r>
              <a:rPr lang="en-US" altLang="en-US" b="1">
                <a:solidFill>
                  <a:srgbClr val="FF3300"/>
                </a:solidFill>
                <a:latin typeface="Times New Roman" panose="02020603050405020304" pitchFamily="18" charset="0"/>
                <a:cs typeface="Times New Roman" panose="02020603050405020304" pitchFamily="18" charset="0"/>
              </a:rPr>
              <a:t>Example will be shown in other topic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 Generalization  </a:t>
            </a:r>
          </a:p>
        </p:txBody>
      </p:sp>
      <p:pic>
        <p:nvPicPr>
          <p:cNvPr id="204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1408113"/>
            <a:ext cx="7188200"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 Box 7"/>
          <p:cNvSpPr txBox="1">
            <a:spLocks noChangeArrowheads="1"/>
          </p:cNvSpPr>
          <p:nvPr/>
        </p:nvSpPr>
        <p:spPr bwMode="auto">
          <a:xfrm>
            <a:off x="2327275" y="6157913"/>
            <a:ext cx="44196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cs typeface="Arial" panose="020B0604020202020204" pitchFamily="34" charset="0"/>
              </a:rPr>
              <a:t>Page-centric Scenario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box(in)">
                                      <p:cBhvr>
                                        <p:cTn id="7"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 Generalization </a:t>
            </a:r>
          </a:p>
        </p:txBody>
      </p:sp>
      <p:sp>
        <p:nvSpPr>
          <p:cNvPr id="21507" name="Rectangle 3"/>
          <p:cNvSpPr>
            <a:spLocks noGrp="1"/>
          </p:cNvSpPr>
          <p:nvPr>
            <p:ph type="body" idx="4294967295"/>
          </p:nvPr>
        </p:nvSpPr>
        <p:spPr>
          <a:xfrm>
            <a:off x="0" y="1247775"/>
            <a:ext cx="9144000" cy="5610225"/>
          </a:xfrm>
        </p:spPr>
        <p:txBody>
          <a:bodyPr/>
          <a:lstStyle/>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Purpose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Separate “business logic” from “presentation logic”</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Need for </a:t>
            </a:r>
            <a:r>
              <a:rPr lang="en-US" altLang="en-US" sz="2000" b="1">
                <a:latin typeface="Times New Roman" panose="02020603050405020304" pitchFamily="18" charset="0"/>
                <a:cs typeface="Times New Roman" panose="02020603050405020304" pitchFamily="18" charset="0"/>
              </a:rPr>
              <a:t>centralized security control </a:t>
            </a:r>
            <a:r>
              <a:rPr lang="en-US" altLang="en-US" sz="2000">
                <a:latin typeface="Times New Roman" panose="02020603050405020304" pitchFamily="18" charset="0"/>
                <a:cs typeface="Times New Roman" panose="02020603050405020304" pitchFamily="18" charset="0"/>
              </a:rPr>
              <a:t>or logging, changes little over time.</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Apply to applications that have very simple page flow.</a:t>
            </a:r>
          </a:p>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Advantages</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Lightweight design – for </a:t>
            </a:r>
            <a:r>
              <a:rPr lang="en-US" altLang="en-US" sz="2000" b="1">
                <a:latin typeface="Times New Roman" panose="02020603050405020304" pitchFamily="18" charset="0"/>
                <a:cs typeface="Times New Roman" panose="02020603050405020304" pitchFamily="18" charset="0"/>
              </a:rPr>
              <a:t>small, static application</a:t>
            </a:r>
          </a:p>
          <a:p>
            <a:pPr lvl="1" algn="just" eaLnBrk="1" hangingPunct="1">
              <a:lnSpc>
                <a:spcPct val="80000"/>
              </a:lnSpc>
            </a:pPr>
            <a:r>
              <a:rPr lang="en-US" altLang="en-US" sz="2000">
                <a:latin typeface="Times New Roman" panose="02020603050405020304" pitchFamily="18" charset="0"/>
                <a:cs typeface="Times New Roman" panose="02020603050405020304" pitchFamily="18" charset="0"/>
              </a:rPr>
              <a:t>Separation of presentation from content</a:t>
            </a:r>
          </a:p>
          <a:p>
            <a:pPr algn="just" eaLnBrk="1" hangingPunct="1">
              <a:lnSpc>
                <a:spcPct val="80000"/>
              </a:lnSpc>
            </a:pPr>
            <a:r>
              <a:rPr lang="en-US" altLang="en-US" sz="2000" b="1">
                <a:latin typeface="Times New Roman" panose="02020603050405020304" pitchFamily="18" charset="0"/>
                <a:cs typeface="Times New Roman" panose="02020603050405020304" pitchFamily="18" charset="0"/>
              </a:rPr>
              <a:t>Limitations</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Navigation Problem </a:t>
            </a:r>
            <a:r>
              <a:rPr lang="en-US" altLang="en-US" sz="2000">
                <a:latin typeface="Times New Roman" panose="02020603050405020304" pitchFamily="18" charset="0"/>
                <a:cs typeface="Times New Roman" panose="02020603050405020304" pitchFamily="18" charset="0"/>
              </a:rPr>
              <a:t>– Changing name of JSP file must change in many location</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Difficult</a:t>
            </a:r>
            <a:r>
              <a:rPr lang="en-US" altLang="en-US" sz="2000">
                <a:latin typeface="Times New Roman" panose="02020603050405020304" pitchFamily="18" charset="0"/>
                <a:cs typeface="Times New Roman" panose="02020603050405020304" pitchFamily="18" charset="0"/>
              </a:rPr>
              <a:t> to </a:t>
            </a:r>
            <a:r>
              <a:rPr lang="en-US" altLang="en-US" sz="2000" b="1">
                <a:latin typeface="Times New Roman" panose="02020603050405020304" pitchFamily="18" charset="0"/>
                <a:cs typeface="Times New Roman" panose="02020603050405020304" pitchFamily="18" charset="0"/>
              </a:rPr>
              <a:t>maintain</a:t>
            </a:r>
            <a:r>
              <a:rPr lang="en-US" altLang="en-US" sz="2000">
                <a:latin typeface="Times New Roman" panose="02020603050405020304" pitchFamily="18" charset="0"/>
                <a:cs typeface="Times New Roman" panose="02020603050405020304" pitchFamily="18" charset="0"/>
              </a:rPr>
              <a:t> an application – large java code being embedded in JSP page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Inflexible</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Performance</a:t>
            </a:r>
            <a:r>
              <a:rPr lang="en-US" altLang="en-US" sz="2000">
                <a:latin typeface="Times New Roman" panose="02020603050405020304" pitchFamily="18" charset="0"/>
                <a:cs typeface="Times New Roman" panose="02020603050405020304" pitchFamily="18" charset="0"/>
              </a:rPr>
              <a:t> is </a:t>
            </a:r>
            <a:r>
              <a:rPr lang="en-US" altLang="en-US" sz="2000" b="1">
                <a:latin typeface="Times New Roman" panose="02020603050405020304" pitchFamily="18" charset="0"/>
                <a:cs typeface="Times New Roman" panose="02020603050405020304" pitchFamily="18" charset="0"/>
              </a:rPr>
              <a:t>not high</a:t>
            </a: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Not scale </a:t>
            </a:r>
            <a:r>
              <a:rPr lang="en-US" altLang="en-US" sz="2000">
                <a:latin typeface="Times New Roman" panose="02020603050405020304" pitchFamily="18" charset="0"/>
                <a:cs typeface="Times New Roman" panose="02020603050405020304" pitchFamily="18" charset="0"/>
              </a:rPr>
              <a:t>up over a period time</a:t>
            </a:r>
            <a:endParaRPr lang="en-US" altLang="en-US" sz="2000" b="1">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000" b="1">
                <a:latin typeface="Times New Roman" panose="02020603050405020304" pitchFamily="18" charset="0"/>
                <a:cs typeface="Times New Roman" panose="02020603050405020304" pitchFamily="18" charset="0"/>
              </a:rPr>
              <a:t>Not Suitable for large and complex application</a:t>
            </a:r>
            <a:r>
              <a:rPr lang="en-US" altLang="en-US" sz="2000">
                <a:latin typeface="Times New Roman" panose="02020603050405020304" pitchFamily="18" charset="0"/>
                <a:cs typeface="Times New Roman" panose="02020603050405020304" pitchFamily="18" charset="0"/>
              </a:rPr>
              <a:t> </a:t>
            </a:r>
            <a:endParaRPr lang="vi-V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0" y="4787900"/>
            <a:ext cx="1866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775" y="2536825"/>
            <a:ext cx="2505075"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 </a:t>
            </a:r>
          </a:p>
        </p:txBody>
      </p:sp>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450" y="1651000"/>
            <a:ext cx="8477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1482725"/>
            <a:ext cx="12287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8313" y="1566863"/>
            <a:ext cx="33099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2562225"/>
            <a:ext cx="226695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525" y="4575175"/>
            <a:ext cx="1047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9738" y="4765675"/>
            <a:ext cx="5810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72350" y="1347788"/>
            <a:ext cx="1076325"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7363" y="4319588"/>
            <a:ext cx="14001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8"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11338" y="3752850"/>
            <a:ext cx="12001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p:nvPr/>
        </p:nvSpPr>
        <p:spPr>
          <a:xfrm>
            <a:off x="2965450" y="1398588"/>
            <a:ext cx="3822700" cy="4641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            </a:t>
            </a:r>
            <a:r>
              <a:rPr lang="en-US" sz="2000" b="1">
                <a:solidFill>
                  <a:schemeClr val="tx1"/>
                </a:solidFill>
                <a:latin typeface="Times New Roman" pitchFamily="18" charset="0"/>
                <a:cs typeface="Times New Roman" pitchFamily="18" charset="0"/>
              </a:rPr>
              <a:t>Container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in)">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strips(downRight)">
                                      <p:cBhvr>
                                        <p:cTn id="12" dur="500"/>
                                        <p:tgtEl>
                                          <p:spTgt spid="21509"/>
                                        </p:tgtEl>
                                      </p:cBhvr>
                                    </p:animEffect>
                                  </p:childTnLst>
                                </p:cTn>
                              </p:par>
                              <p:par>
                                <p:cTn id="13" presetID="18" presetClass="entr" presetSubtype="12" fill="hold" nodeType="withEffect">
                                  <p:stCondLst>
                                    <p:cond delay="0"/>
                                  </p:stCondLst>
                                  <p:childTnLst>
                                    <p:set>
                                      <p:cBhvr>
                                        <p:cTn id="14" dur="1" fill="hold">
                                          <p:stCondLst>
                                            <p:cond delay="0"/>
                                          </p:stCondLst>
                                        </p:cTn>
                                        <p:tgtEl>
                                          <p:spTgt spid="21510"/>
                                        </p:tgtEl>
                                        <p:attrNameLst>
                                          <p:attrName>style.visibility</p:attrName>
                                        </p:attrNameLst>
                                      </p:cBhvr>
                                      <p:to>
                                        <p:strVal val="visible"/>
                                      </p:to>
                                    </p:set>
                                    <p:animEffect transition="in" filter="strips(downLeft)">
                                      <p:cBhvr>
                                        <p:cTn id="15" dur="500"/>
                                        <p:tgtEl>
                                          <p:spTgt spid="215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21511"/>
                                        </p:tgtEl>
                                        <p:attrNameLst>
                                          <p:attrName>style.visibility</p:attrName>
                                        </p:attrNameLst>
                                      </p:cBhvr>
                                      <p:to>
                                        <p:strVal val="visible"/>
                                      </p:to>
                                    </p:set>
                                    <p:animEffect transition="in" filter="slide(fromTop)">
                                      <p:cBhvr>
                                        <p:cTn id="20" dur="500"/>
                                        <p:tgtEl>
                                          <p:spTgt spid="21511"/>
                                        </p:tgtEl>
                                      </p:cBhvr>
                                    </p:animEffect>
                                  </p:childTnLst>
                                </p:cTn>
                              </p:par>
                              <p:par>
                                <p:cTn id="21" presetID="12" presetClass="entr" presetSubtype="1" fill="hold" nodeType="withEffect">
                                  <p:stCondLst>
                                    <p:cond delay="0"/>
                                  </p:stCondLst>
                                  <p:childTnLst>
                                    <p:set>
                                      <p:cBhvr>
                                        <p:cTn id="22" dur="1" fill="hold">
                                          <p:stCondLst>
                                            <p:cond delay="0"/>
                                          </p:stCondLst>
                                        </p:cTn>
                                        <p:tgtEl>
                                          <p:spTgt spid="21512"/>
                                        </p:tgtEl>
                                        <p:attrNameLst>
                                          <p:attrName>style.visibility</p:attrName>
                                        </p:attrNameLst>
                                      </p:cBhvr>
                                      <p:to>
                                        <p:strVal val="visible"/>
                                      </p:to>
                                    </p:set>
                                    <p:animEffect transition="in" filter="slide(fromTop)">
                                      <p:cBhvr>
                                        <p:cTn id="23" dur="500"/>
                                        <p:tgtEl>
                                          <p:spTgt spid="215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21513"/>
                                        </p:tgtEl>
                                        <p:attrNameLst>
                                          <p:attrName>style.visibility</p:attrName>
                                        </p:attrNameLst>
                                      </p:cBhvr>
                                      <p:to>
                                        <p:strVal val="visible"/>
                                      </p:to>
                                    </p:set>
                                    <p:animEffect transition="in" filter="strips(downRight)">
                                      <p:cBhvr>
                                        <p:cTn id="28" dur="500"/>
                                        <p:tgtEl>
                                          <p:spTgt spid="21513"/>
                                        </p:tgtEl>
                                      </p:cBhvr>
                                    </p:animEffect>
                                  </p:childTnLst>
                                </p:cTn>
                              </p:par>
                              <p:par>
                                <p:cTn id="29" presetID="18" presetClass="entr" presetSubtype="6" fill="hold" nodeType="withEffect">
                                  <p:stCondLst>
                                    <p:cond delay="0"/>
                                  </p:stCondLst>
                                  <p:childTnLst>
                                    <p:set>
                                      <p:cBhvr>
                                        <p:cTn id="30" dur="1" fill="hold">
                                          <p:stCondLst>
                                            <p:cond delay="0"/>
                                          </p:stCondLst>
                                        </p:cTn>
                                        <p:tgtEl>
                                          <p:spTgt spid="21514"/>
                                        </p:tgtEl>
                                        <p:attrNameLst>
                                          <p:attrName>style.visibility</p:attrName>
                                        </p:attrNameLst>
                                      </p:cBhvr>
                                      <p:to>
                                        <p:strVal val="visible"/>
                                      </p:to>
                                    </p:set>
                                    <p:animEffect transition="in" filter="strips(downRight)">
                                      <p:cBhvr>
                                        <p:cTn id="31" dur="500"/>
                                        <p:tgtEl>
                                          <p:spTgt spid="215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1" fill="hold" nodeType="clickEffect">
                                  <p:stCondLst>
                                    <p:cond delay="0"/>
                                  </p:stCondLst>
                                  <p:childTnLst>
                                    <p:set>
                                      <p:cBhvr>
                                        <p:cTn id="35" dur="1" fill="hold">
                                          <p:stCondLst>
                                            <p:cond delay="0"/>
                                          </p:stCondLst>
                                        </p:cTn>
                                        <p:tgtEl>
                                          <p:spTgt spid="21515"/>
                                        </p:tgtEl>
                                        <p:attrNameLst>
                                          <p:attrName>style.visibility</p:attrName>
                                        </p:attrNameLst>
                                      </p:cBhvr>
                                      <p:to>
                                        <p:strVal val="visible"/>
                                      </p:to>
                                    </p:set>
                                    <p:animEffect transition="in" filter="slide(fromTop)">
                                      <p:cBhvr>
                                        <p:cTn id="36" dur="500"/>
                                        <p:tgtEl>
                                          <p:spTgt spid="21515"/>
                                        </p:tgtEl>
                                      </p:cBhvr>
                                    </p:animEffect>
                                  </p:childTnLst>
                                </p:cTn>
                              </p:par>
                              <p:par>
                                <p:cTn id="37" presetID="12" presetClass="entr" presetSubtype="1" fill="hold" nodeType="withEffect">
                                  <p:stCondLst>
                                    <p:cond delay="0"/>
                                  </p:stCondLst>
                                  <p:childTnLst>
                                    <p:set>
                                      <p:cBhvr>
                                        <p:cTn id="38" dur="1" fill="hold">
                                          <p:stCondLst>
                                            <p:cond delay="0"/>
                                          </p:stCondLst>
                                        </p:cTn>
                                        <p:tgtEl>
                                          <p:spTgt spid="21516"/>
                                        </p:tgtEl>
                                        <p:attrNameLst>
                                          <p:attrName>style.visibility</p:attrName>
                                        </p:attrNameLst>
                                      </p:cBhvr>
                                      <p:to>
                                        <p:strVal val="visible"/>
                                      </p:to>
                                    </p:set>
                                    <p:animEffect transition="in" filter="slide(fromTop)">
                                      <p:cBhvr>
                                        <p:cTn id="39" dur="500"/>
                                        <p:tgtEl>
                                          <p:spTgt spid="215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21519"/>
                                        </p:tgtEl>
                                        <p:attrNameLst>
                                          <p:attrName>style.visibility</p:attrName>
                                        </p:attrNameLst>
                                      </p:cBhvr>
                                      <p:to>
                                        <p:strVal val="visible"/>
                                      </p:to>
                                    </p:set>
                                    <p:animEffect transition="in" filter="strips(downRight)">
                                      <p:cBhvr>
                                        <p:cTn id="44" dur="500"/>
                                        <p:tgtEl>
                                          <p:spTgt spid="2151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21518"/>
                                        </p:tgtEl>
                                        <p:attrNameLst>
                                          <p:attrName>style.visibility</p:attrName>
                                        </p:attrNameLst>
                                      </p:cBhvr>
                                      <p:to>
                                        <p:strVal val="visible"/>
                                      </p:to>
                                    </p:set>
                                    <p:animEffect transition="in" filter="strips(downLeft)">
                                      <p:cBhvr>
                                        <p:cTn id="49" dur="500"/>
                                        <p:tgtEl>
                                          <p:spTgt spid="21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 </a:t>
            </a:r>
          </a:p>
        </p:txBody>
      </p:sp>
      <p:sp>
        <p:nvSpPr>
          <p:cNvPr id="23555" name="Rectangle 3"/>
          <p:cNvSpPr>
            <a:spLocks noGrp="1"/>
          </p:cNvSpPr>
          <p:nvPr>
            <p:ph type="body" idx="4294967295"/>
          </p:nvPr>
        </p:nvSpPr>
        <p:spPr>
          <a:xfrm>
            <a:off x="0" y="1247775"/>
            <a:ext cx="9144000" cy="5610225"/>
          </a:xfrm>
        </p:spPr>
        <p:txBody>
          <a:bodyPr/>
          <a:lstStyle/>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Separates</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Business Logic</a:t>
            </a:r>
            <a:r>
              <a:rPr lang="en-US" altLang="en-US" sz="2400">
                <a:latin typeface="Times New Roman" panose="02020603050405020304" pitchFamily="18" charset="0"/>
                <a:cs typeface="Times New Roman" panose="02020603050405020304" pitchFamily="18" charset="0"/>
              </a:rPr>
              <a:t>” from the “</a:t>
            </a:r>
            <a:r>
              <a:rPr lang="en-US" altLang="en-US" sz="2400" b="1">
                <a:latin typeface="Times New Roman" panose="02020603050405020304" pitchFamily="18" charset="0"/>
                <a:cs typeface="Times New Roman" panose="02020603050405020304" pitchFamily="18" charset="0"/>
              </a:rPr>
              <a:t>Presentation Logic</a:t>
            </a:r>
            <a:r>
              <a:rPr lang="en-US" altLang="en-US" sz="2400">
                <a:latin typeface="Times New Roman" panose="02020603050405020304" pitchFamily="18" charset="0"/>
                <a:cs typeface="Times New Roman" panose="02020603050405020304" pitchFamily="18" charset="0"/>
              </a:rPr>
              <a:t>” and has an additional component – a Controller </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Use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Servlet</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JSP</a:t>
            </a:r>
            <a:r>
              <a:rPr lang="en-US" altLang="en-US" sz="2400">
                <a:latin typeface="Times New Roman" panose="02020603050405020304" pitchFamily="18" charset="0"/>
                <a:cs typeface="Times New Roman" panose="02020603050405020304" pitchFamily="18" charset="0"/>
              </a:rPr>
              <a:t> together </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JSP pages </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Are used only for </a:t>
            </a:r>
            <a:r>
              <a:rPr lang="en-US" altLang="en-US" sz="2000" b="1">
                <a:latin typeface="Times New Roman" panose="02020603050405020304" pitchFamily="18" charset="0"/>
                <a:cs typeface="Times New Roman" panose="02020603050405020304" pitchFamily="18" charset="0"/>
              </a:rPr>
              <a:t>presentation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Retrieve</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objects</a:t>
            </a:r>
            <a:r>
              <a:rPr lang="en-US" altLang="en-US" sz="2000">
                <a:latin typeface="Times New Roman" panose="02020603050405020304" pitchFamily="18" charset="0"/>
                <a:cs typeface="Times New Roman" panose="02020603050405020304" pitchFamily="18" charset="0"/>
              </a:rPr>
              <a:t> created by the Servlet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Extract dynamic content </a:t>
            </a:r>
            <a:r>
              <a:rPr lang="en-US" altLang="en-US" sz="2000">
                <a:latin typeface="Times New Roman" panose="02020603050405020304" pitchFamily="18" charset="0"/>
                <a:cs typeface="Times New Roman" panose="02020603050405020304" pitchFamily="18" charset="0"/>
              </a:rPr>
              <a:t>for insertion within a template for display</a:t>
            </a:r>
          </a:p>
          <a:p>
            <a:pPr algn="just" eaLnBrk="1" hangingPunct="1">
              <a:lnSpc>
                <a:spcPct val="90000"/>
              </a:lnSpc>
            </a:pPr>
            <a:r>
              <a:rPr lang="en-US" altLang="en-US" sz="2400" b="1">
                <a:latin typeface="Times New Roman" panose="02020603050405020304" pitchFamily="18" charset="0"/>
                <a:cs typeface="Times New Roman" panose="02020603050405020304" pitchFamily="18" charset="0"/>
              </a:rPr>
              <a:t>Servlet</a:t>
            </a:r>
            <a:r>
              <a:rPr lang="en-US" altLang="en-US" sz="2400">
                <a:latin typeface="Times New Roman" panose="02020603050405020304" pitchFamily="18" charset="0"/>
                <a:cs typeface="Times New Roman" panose="02020603050405020304" pitchFamily="18" charset="0"/>
              </a:rPr>
              <a:t> </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Handles</a:t>
            </a:r>
            <a:r>
              <a:rPr lang="en-US" altLang="en-US" sz="2000">
                <a:latin typeface="Times New Roman" panose="02020603050405020304" pitchFamily="18" charset="0"/>
                <a:cs typeface="Times New Roman" panose="02020603050405020304" pitchFamily="18" charset="0"/>
              </a:rPr>
              <a:t> initial </a:t>
            </a:r>
            <a:r>
              <a:rPr lang="en-US" altLang="en-US" sz="2000" b="1">
                <a:latin typeface="Times New Roman" panose="02020603050405020304" pitchFamily="18" charset="0"/>
                <a:cs typeface="Times New Roman" panose="02020603050405020304" pitchFamily="18" charset="0"/>
              </a:rPr>
              <a:t>request</a:t>
            </a:r>
            <a:r>
              <a:rPr lang="en-US" altLang="en-US" sz="2000">
                <a:latin typeface="Times New Roman" panose="02020603050405020304" pitchFamily="18" charset="0"/>
                <a:cs typeface="Times New Roman" panose="02020603050405020304" pitchFamily="18" charset="0"/>
              </a:rPr>
              <a:t>, partially </a:t>
            </a:r>
            <a:r>
              <a:rPr lang="en-US" altLang="en-US" sz="2000" b="1">
                <a:latin typeface="Times New Roman" panose="02020603050405020304" pitchFamily="18" charset="0"/>
                <a:cs typeface="Times New Roman" panose="02020603050405020304" pitchFamily="18" charset="0"/>
              </a:rPr>
              <a:t>process</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data</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set</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up</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beans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select</a:t>
            </a:r>
            <a:r>
              <a:rPr lang="en-US" altLang="en-US" sz="2000">
                <a:latin typeface="Times New Roman" panose="02020603050405020304" pitchFamily="18" charset="0"/>
                <a:cs typeface="Times New Roman" panose="02020603050405020304" pitchFamily="18" charset="0"/>
              </a:rPr>
              <a:t> suitable business </a:t>
            </a:r>
            <a:r>
              <a:rPr lang="en-US" altLang="en-US" sz="2000" b="1">
                <a:latin typeface="Times New Roman" panose="02020603050405020304" pitchFamily="18" charset="0"/>
                <a:cs typeface="Times New Roman" panose="02020603050405020304" pitchFamily="18" charset="0"/>
              </a:rPr>
              <a:t>logic</a:t>
            </a:r>
            <a:r>
              <a:rPr lang="en-US" altLang="en-US" sz="2000">
                <a:latin typeface="Times New Roman" panose="02020603050405020304" pitchFamily="18" charset="0"/>
                <a:cs typeface="Times New Roman" panose="02020603050405020304" pitchFamily="18" charset="0"/>
              </a:rPr>
              <a:t> to handle request , then </a:t>
            </a:r>
            <a:r>
              <a:rPr lang="en-US" altLang="en-US" sz="2000" b="1">
                <a:latin typeface="Times New Roman" panose="02020603050405020304" pitchFamily="18" charset="0"/>
                <a:cs typeface="Times New Roman" panose="02020603050405020304" pitchFamily="18" charset="0"/>
              </a:rPr>
              <a:t>forward</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results</a:t>
            </a:r>
            <a:r>
              <a:rPr lang="en-US" altLang="en-US" sz="2000">
                <a:latin typeface="Times New Roman" panose="02020603050405020304" pitchFamily="18" charset="0"/>
                <a:cs typeface="Times New Roman" panose="02020603050405020304" pitchFamily="18" charset="0"/>
              </a:rPr>
              <a:t> to one of a number of </a:t>
            </a:r>
            <a:r>
              <a:rPr lang="en-US" altLang="en-US" sz="2000" b="1">
                <a:latin typeface="Times New Roman" panose="02020603050405020304" pitchFamily="18" charset="0"/>
                <a:cs typeface="Times New Roman" panose="02020603050405020304" pitchFamily="18" charset="0"/>
              </a:rPr>
              <a:t>different JSP pages</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Serves</a:t>
            </a:r>
            <a:r>
              <a:rPr lang="en-US" altLang="en-US" sz="2000">
                <a:latin typeface="Times New Roman" panose="02020603050405020304" pitchFamily="18" charset="0"/>
                <a:cs typeface="Times New Roman" panose="02020603050405020304" pitchFamily="18" charset="0"/>
              </a:rPr>
              <a:t> as a </a:t>
            </a:r>
            <a:r>
              <a:rPr lang="en-US" altLang="en-US" sz="2000" b="1">
                <a:latin typeface="Times New Roman" panose="02020603050405020304" pitchFamily="18" charset="0"/>
                <a:cs typeface="Times New Roman" panose="02020603050405020304" pitchFamily="18" charset="0"/>
              </a:rPr>
              <a:t>gatekeeper</a:t>
            </a:r>
            <a:r>
              <a:rPr lang="en-US" altLang="en-US" sz="2000">
                <a:latin typeface="Times New Roman" panose="02020603050405020304" pitchFamily="18" charset="0"/>
                <a:cs typeface="Times New Roman" panose="02020603050405020304" pitchFamily="18" charset="0"/>
              </a:rPr>
              <a:t> provides </a:t>
            </a:r>
            <a:r>
              <a:rPr lang="en-US" altLang="en-US" sz="2000" b="1">
                <a:latin typeface="Times New Roman" panose="02020603050405020304" pitchFamily="18" charset="0"/>
                <a:cs typeface="Times New Roman" panose="02020603050405020304" pitchFamily="18" charset="0"/>
              </a:rPr>
              <a:t>common services</a:t>
            </a:r>
            <a:r>
              <a:rPr lang="en-US" altLang="en-US" sz="2000">
                <a:latin typeface="Times New Roman" panose="02020603050405020304" pitchFamily="18" charset="0"/>
                <a:cs typeface="Times New Roman" panose="02020603050405020304" pitchFamily="18" charset="0"/>
              </a:rPr>
              <a:t>, such as authentication authorization, login, error handling, and etc  </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Servlet </a:t>
            </a:r>
            <a:r>
              <a:rPr lang="en-US" altLang="en-US" sz="2000" b="1">
                <a:latin typeface="Times New Roman" panose="02020603050405020304" pitchFamily="18" charset="0"/>
                <a:cs typeface="Times New Roman" panose="02020603050405020304" pitchFamily="18" charset="0"/>
              </a:rPr>
              <a:t>serves</a:t>
            </a:r>
            <a:r>
              <a:rPr lang="en-US" altLang="en-US" sz="2000">
                <a:latin typeface="Times New Roman" panose="02020603050405020304" pitchFamily="18" charset="0"/>
                <a:cs typeface="Times New Roman" panose="02020603050405020304" pitchFamily="18" charset="0"/>
              </a:rPr>
              <a:t> as a </a:t>
            </a:r>
            <a:r>
              <a:rPr lang="en-US" altLang="en-US" sz="2000" b="1">
                <a:latin typeface="Times New Roman" panose="02020603050405020304" pitchFamily="18" charset="0"/>
                <a:cs typeface="Times New Roman" panose="02020603050405020304" pitchFamily="18" charset="0"/>
              </a:rPr>
              <a:t>central controller </a:t>
            </a:r>
            <a:r>
              <a:rPr lang="en-US" altLang="en-US" sz="2000">
                <a:latin typeface="Times New Roman" panose="02020603050405020304" pitchFamily="18" charset="0"/>
                <a:cs typeface="Times New Roman" panose="02020603050405020304" pitchFamily="18" charset="0"/>
              </a:rPr>
              <a:t>that act as a state machine or an event </a:t>
            </a:r>
            <a:r>
              <a:rPr lang="en-US" altLang="en-US" sz="2000" b="1">
                <a:latin typeface="Times New Roman" panose="02020603050405020304" pitchFamily="18" charset="0"/>
                <a:cs typeface="Times New Roman" panose="02020603050405020304" pitchFamily="18" charset="0"/>
              </a:rPr>
              <a:t>dispatcher</a:t>
            </a:r>
            <a:r>
              <a:rPr lang="en-US" altLang="en-US" sz="2000">
                <a:latin typeface="Times New Roman" panose="02020603050405020304" pitchFamily="18" charset="0"/>
                <a:cs typeface="Times New Roman" panose="02020603050405020304" pitchFamily="18" charset="0"/>
              </a:rPr>
              <a:t> to decide upon the appropriate logic to handle the request</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Act as a </a:t>
            </a:r>
            <a:r>
              <a:rPr lang="en-US" altLang="en-US" sz="2000" b="1">
                <a:latin typeface="Times New Roman" panose="02020603050405020304" pitchFamily="18" charset="0"/>
                <a:cs typeface="Times New Roman" panose="02020603050405020304" pitchFamily="18" charset="0"/>
              </a:rPr>
              <a:t>Controller</a:t>
            </a:r>
            <a:r>
              <a:rPr lang="en-US" altLang="en-US" sz="2000">
                <a:latin typeface="Times New Roman" panose="02020603050405020304" pitchFamily="18" charset="0"/>
                <a:cs typeface="Times New Roman" panose="02020603050405020304" pitchFamily="18" charset="0"/>
              </a:rPr>
              <a:t> that controls the way Model and View layer interacts</a:t>
            </a:r>
            <a:r>
              <a:rPr lang="en-US" altLang="en-US" sz="1800">
                <a:latin typeface="Times New Roman" panose="02020603050405020304" pitchFamily="18" charset="0"/>
                <a:cs typeface="Times New Roman" panose="02020603050405020304" pitchFamily="18" charset="0"/>
              </a:rPr>
              <a:t> </a:t>
            </a:r>
            <a:endParaRPr lang="vi-VN"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 – Generalization  </a:t>
            </a:r>
          </a:p>
        </p:txBody>
      </p:sp>
      <p:pic>
        <p:nvPicPr>
          <p:cNvPr id="245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1336675"/>
            <a:ext cx="7278687"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47" name="Text Box 7"/>
          <p:cNvSpPr txBox="1">
            <a:spLocks noChangeArrowheads="1"/>
          </p:cNvSpPr>
          <p:nvPr/>
        </p:nvSpPr>
        <p:spPr bwMode="auto">
          <a:xfrm>
            <a:off x="2387600" y="6026150"/>
            <a:ext cx="44196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a:cs typeface="Arial" panose="020B0604020202020204" pitchFamily="34" charset="0"/>
              </a:rPr>
              <a:t>Servlet-centric Scenario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7647"/>
                                        </p:tgtEl>
                                        <p:attrNameLst>
                                          <p:attrName>style.visibility</p:attrName>
                                        </p:attrNameLst>
                                      </p:cBhvr>
                                      <p:to>
                                        <p:strVal val="visible"/>
                                      </p:to>
                                    </p:set>
                                    <p:animEffect transition="in" filter="box(in)">
                                      <p:cBhvr>
                                        <p:cTn id="7" dur="500"/>
                                        <p:tgtEl>
                                          <p:spTgt spid="6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3075" name="Rectangle 3"/>
          <p:cNvSpPr>
            <a:spLocks noGrp="1"/>
          </p:cNvSpPr>
          <p:nvPr>
            <p:ph type="body" idx="4294967295"/>
          </p:nvPr>
        </p:nvSpPr>
        <p:spPr>
          <a:xfrm>
            <a:off x="0" y="519113"/>
            <a:ext cx="9144000" cy="6284912"/>
          </a:xfrm>
        </p:spPr>
        <p:txBody>
          <a:bodyPr/>
          <a:lstStyle/>
          <a:p>
            <a:pPr>
              <a:lnSpc>
                <a:spcPct val="80000"/>
              </a:lnSpc>
            </a:pPr>
            <a:r>
              <a:rPr lang="en-US" altLang="en-US" sz="2800" b="1">
                <a:latin typeface="Times New Roman" panose="02020603050405020304" pitchFamily="18" charset="0"/>
                <a:cs typeface="Times New Roman" panose="02020603050405020304" pitchFamily="18" charset="0"/>
              </a:rPr>
              <a:t>How to deploy the Web Application to Web Server? </a:t>
            </a:r>
          </a:p>
          <a:p>
            <a:pPr lvl="1">
              <a:lnSpc>
                <a:spcPct val="80000"/>
              </a:lnSpc>
            </a:pPr>
            <a:r>
              <a:rPr lang="en-US" altLang="en-US" sz="2400">
                <a:latin typeface="Times New Roman" panose="02020603050405020304" pitchFamily="18" charset="0"/>
                <a:cs typeface="Times New Roman" panose="02020603050405020304" pitchFamily="18" charset="0"/>
              </a:rPr>
              <a:t>File and Directory Structures (WEB-INF and others </a:t>
            </a:r>
            <a:r>
              <a:rPr lang="en-US" altLang="en-US" sz="240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war</a:t>
            </a:r>
            <a:r>
              <a:rPr lang="en-US" altLang="en-US" sz="2400">
                <a:latin typeface="Times New Roman" panose="02020603050405020304" pitchFamily="18" charset="0"/>
                <a:cs typeface="Times New Roman" panose="02020603050405020304" pitchFamily="18" charset="0"/>
              </a:rPr>
              <a:t> file)</a:t>
            </a:r>
          </a:p>
          <a:p>
            <a:pPr lvl="1">
              <a:lnSpc>
                <a:spcPct val="80000"/>
              </a:lnSpc>
            </a:pPr>
            <a:r>
              <a:rPr lang="en-US" altLang="en-US" sz="2400">
                <a:latin typeface="Times New Roman" panose="02020603050405020304" pitchFamily="18" charset="0"/>
                <a:cs typeface="Times New Roman" panose="02020603050405020304" pitchFamily="18" charset="0"/>
              </a:rPr>
              <a:t>The Servlet Container, The Servlet Context, The Servlet Config</a:t>
            </a:r>
          </a:p>
          <a:p>
            <a:pPr lvl="2">
              <a:lnSpc>
                <a:spcPct val="80000"/>
              </a:lnSpc>
            </a:pPr>
            <a:r>
              <a:rPr lang="en-US" altLang="en-US" sz="2000">
                <a:latin typeface="Times New Roman" panose="02020603050405020304" pitchFamily="18" charset="0"/>
                <a:cs typeface="Times New Roman" panose="02020603050405020304" pitchFamily="18" charset="0"/>
              </a:rPr>
              <a:t>Parameters</a:t>
            </a:r>
          </a:p>
          <a:p>
            <a:pPr>
              <a:lnSpc>
                <a:spcPct val="80000"/>
              </a:lnSpc>
            </a:pPr>
            <a:r>
              <a:rPr lang="en-US" altLang="en-US" sz="2800" b="1">
                <a:latin typeface="Times New Roman" panose="02020603050405020304" pitchFamily="18" charset="0"/>
                <a:cs typeface="Times New Roman" panose="02020603050405020304" pitchFamily="18" charset="0"/>
              </a:rPr>
              <a:t>How to transfer from resources to others with/without data/objects?</a:t>
            </a:r>
          </a:p>
          <a:p>
            <a:pPr lvl="1">
              <a:lnSpc>
                <a:spcPct val="80000"/>
              </a:lnSpc>
            </a:pPr>
            <a:r>
              <a:rPr lang="en-US" altLang="en-US" sz="2400" b="1">
                <a:latin typeface="Times New Roman" panose="02020603050405020304" pitchFamily="18" charset="0"/>
                <a:cs typeface="Times New Roman" panose="02020603050405020304" pitchFamily="18" charset="0"/>
              </a:rPr>
              <a:t>Attributes</a:t>
            </a:r>
          </a:p>
          <a:p>
            <a:pPr lvl="2">
              <a:lnSpc>
                <a:spcPct val="80000"/>
              </a:lnSpc>
            </a:pPr>
            <a:r>
              <a:rPr lang="en-US" altLang="en-US" sz="2000">
                <a:latin typeface="Times New Roman" panose="02020603050405020304" pitchFamily="18" charset="0"/>
                <a:cs typeface="Times New Roman" panose="02020603050405020304" pitchFamily="18" charset="0"/>
              </a:rPr>
              <a:t>Vs. Parameters, Vs. Variables</a:t>
            </a:r>
          </a:p>
          <a:p>
            <a:pPr lvl="2">
              <a:lnSpc>
                <a:spcPct val="80000"/>
              </a:lnSpc>
            </a:pPr>
            <a:r>
              <a:rPr lang="en-US" altLang="en-US" sz="2000">
                <a:latin typeface="Times New Roman" panose="02020603050405020304" pitchFamily="18" charset="0"/>
                <a:cs typeface="Times New Roman" panose="02020603050405020304" pitchFamily="18" charset="0"/>
              </a:rPr>
              <a:t>Request, Session, and Context Scope (Memory Segment)</a:t>
            </a:r>
          </a:p>
          <a:p>
            <a:pPr lvl="1">
              <a:lnSpc>
                <a:spcPct val="80000"/>
              </a:lnSpc>
            </a:pPr>
            <a:r>
              <a:rPr lang="en-US" altLang="en-US" sz="2400" b="1">
                <a:latin typeface="Times New Roman" panose="02020603050405020304" pitchFamily="18" charset="0"/>
                <a:cs typeface="Times New Roman" panose="02020603050405020304" pitchFamily="18" charset="0"/>
              </a:rPr>
              <a:t>Request Dispatcher </a:t>
            </a:r>
          </a:p>
          <a:p>
            <a:pPr lvl="2">
              <a:lnSpc>
                <a:spcPct val="80000"/>
              </a:lnSpc>
            </a:pPr>
            <a:r>
              <a:rPr lang="en-US" altLang="en-US" sz="2000">
                <a:latin typeface="Times New Roman" panose="02020603050405020304" pitchFamily="18" charset="0"/>
                <a:cs typeface="Times New Roman" panose="02020603050405020304" pitchFamily="18" charset="0"/>
              </a:rPr>
              <a:t>forward, include</a:t>
            </a:r>
          </a:p>
          <a:p>
            <a:pPr lvl="2">
              <a:lnSpc>
                <a:spcPct val="80000"/>
              </a:lnSpc>
            </a:pPr>
            <a:r>
              <a:rPr lang="en-US" altLang="en-US" sz="2000">
                <a:latin typeface="Times New Roman" panose="02020603050405020304" pitchFamily="18" charset="0"/>
                <a:cs typeface="Times New Roman" panose="02020603050405020304" pitchFamily="18" charset="0"/>
              </a:rPr>
              <a:t>Vs. response.sendRedirect</a:t>
            </a:r>
          </a:p>
          <a:p>
            <a:pPr lvl="1" algn="just">
              <a:lnSpc>
                <a:spcPct val="80000"/>
              </a:lnSpc>
            </a:pPr>
            <a:r>
              <a:rPr lang="en-US" altLang="en-US" sz="2400">
                <a:latin typeface="Times New Roman" panose="02020603050405020304" pitchFamily="18" charset="0"/>
                <a:cs typeface="Times New Roman" panose="02020603050405020304" pitchFamily="18" charset="0"/>
              </a:rPr>
              <a:t>Break down structure component in building web application</a:t>
            </a:r>
            <a:endParaRPr lang="en-US" altLang="en-US" sz="2400" b="1">
              <a:latin typeface="Times New Roman" panose="02020603050405020304" pitchFamily="18" charset="0"/>
              <a:cs typeface="Times New Roman" panose="02020603050405020304" pitchFamily="18" charset="0"/>
            </a:endParaRPr>
          </a:p>
          <a:p>
            <a:pPr>
              <a:lnSpc>
                <a:spcPct val="80000"/>
              </a:lnSpc>
            </a:pPr>
            <a:r>
              <a:rPr lang="en-US" altLang="en-US" sz="2800" b="1">
                <a:latin typeface="Times New Roman" panose="02020603050405020304" pitchFamily="18" charset="0"/>
                <a:cs typeface="Times New Roman" panose="02020603050405020304" pitchFamily="18" charset="0"/>
              </a:rPr>
              <a:t>Some concepts</a:t>
            </a:r>
            <a:endParaRPr lang="en-US" altLang="en-US" sz="2800">
              <a:latin typeface="Times New Roman" panose="02020603050405020304" pitchFamily="18" charset="0"/>
              <a:cs typeface="Times New Roman" panose="02020603050405020304" pitchFamily="18" charset="0"/>
            </a:endParaRPr>
          </a:p>
          <a:p>
            <a:pPr lvl="1">
              <a:lnSpc>
                <a:spcPct val="80000"/>
              </a:lnSpc>
            </a:pPr>
            <a:r>
              <a:rPr lang="en-US" altLang="en-US" sz="2400" b="1">
                <a:latin typeface="Times New Roman" panose="02020603050405020304" pitchFamily="18" charset="0"/>
                <a:cs typeface="Times New Roman" panose="02020603050405020304" pitchFamily="18" charset="0"/>
              </a:rPr>
              <a:t>Filter</a:t>
            </a:r>
            <a:r>
              <a:rPr lang="en-US" altLang="en-US" sz="2400">
                <a:latin typeface="Times New Roman" panose="02020603050405020304" pitchFamily="18" charset="0"/>
                <a:cs typeface="Times New Roman" panose="02020603050405020304" pitchFamily="18" charset="0"/>
              </a:rPr>
              <a:t> </a:t>
            </a:r>
          </a:p>
          <a:p>
            <a:pPr lvl="2">
              <a:lnSpc>
                <a:spcPct val="80000"/>
              </a:lnSpc>
            </a:pPr>
            <a:r>
              <a:rPr lang="en-US" altLang="en-US" sz="2000">
                <a:latin typeface="Times New Roman" panose="02020603050405020304" pitchFamily="18" charset="0"/>
                <a:cs typeface="Times New Roman" panose="02020603050405020304" pitchFamily="18" charset="0"/>
              </a:rPr>
              <a:t>Filter, Filter Chain, Filter with Wrapper class</a:t>
            </a:r>
          </a:p>
          <a:p>
            <a:pPr lvl="2">
              <a:lnSpc>
                <a:spcPct val="80000"/>
              </a:lnSpc>
            </a:pPr>
            <a:r>
              <a:rPr lang="en-US" altLang="en-US" sz="2000">
                <a:latin typeface="Times New Roman" panose="02020603050405020304" pitchFamily="18" charset="0"/>
                <a:cs typeface="Times New Roman" panose="02020603050405020304" pitchFamily="18" charset="0"/>
              </a:rPr>
              <a:t>Vs. Request Dispatcher</a:t>
            </a:r>
          </a:p>
        </p:txBody>
      </p:sp>
    </p:spTree>
    <p:extLst>
      <p:ext uri="{BB962C8B-B14F-4D97-AF65-F5344CB8AC3E}">
        <p14:creationId xmlns:p14="http://schemas.microsoft.com/office/powerpoint/2010/main" val="423330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 – Generalization  </a:t>
            </a:r>
          </a:p>
        </p:txBody>
      </p:sp>
      <p:sp>
        <p:nvSpPr>
          <p:cNvPr id="25603" name="Rectangle 3"/>
          <p:cNvSpPr>
            <a:spLocks noGrp="1"/>
          </p:cNvSpPr>
          <p:nvPr>
            <p:ph type="body" idx="4294967295"/>
          </p:nvPr>
        </p:nvSpPr>
        <p:spPr>
          <a:xfrm>
            <a:off x="0" y="1208088"/>
            <a:ext cx="9144000" cy="5610225"/>
          </a:xfrm>
        </p:spPr>
        <p:txBody>
          <a:bodyPr/>
          <a:lstStyle/>
          <a:p>
            <a:pPr eaLnBrk="1" hangingPunct="1">
              <a:lnSpc>
                <a:spcPct val="80000"/>
              </a:lnSpc>
            </a:pPr>
            <a:r>
              <a:rPr lang="en-US" altLang="en-US" sz="2800" b="1">
                <a:latin typeface="Times New Roman" panose="02020603050405020304" pitchFamily="18" charset="0"/>
                <a:cs typeface="Times New Roman" panose="02020603050405020304" pitchFamily="18" charset="0"/>
              </a:rPr>
              <a:t>Purpose</a:t>
            </a:r>
          </a:p>
          <a:p>
            <a:pPr lvl="1" eaLnBrk="1" hangingPunct="1">
              <a:lnSpc>
                <a:spcPct val="80000"/>
              </a:lnSpc>
            </a:pPr>
            <a:r>
              <a:rPr lang="en-US" altLang="en-US" sz="2400" b="1">
                <a:latin typeface="Times New Roman" panose="02020603050405020304" pitchFamily="18" charset="0"/>
                <a:cs typeface="Times New Roman" panose="02020603050405020304" pitchFamily="18" charset="0"/>
              </a:rPr>
              <a:t>Separation</a:t>
            </a:r>
            <a:r>
              <a:rPr lang="en-US" altLang="en-US" sz="2400">
                <a:latin typeface="Times New Roman" panose="02020603050405020304" pitchFamily="18" charset="0"/>
                <a:cs typeface="Times New Roman" panose="02020603050405020304" pitchFamily="18" charset="0"/>
              </a:rPr>
              <a:t> of presentation logic and business logic</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Model</a:t>
            </a:r>
            <a:r>
              <a:rPr lang="en-US" altLang="en-US" sz="2400">
                <a:latin typeface="Times New Roman" panose="02020603050405020304" pitchFamily="18" charset="0"/>
                <a:cs typeface="Times New Roman" panose="02020603050405020304" pitchFamily="18" charset="0"/>
              </a:rPr>
              <a:t> represents information specific to a particular domain on which the application operates</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View</a:t>
            </a:r>
            <a:r>
              <a:rPr lang="en-US" altLang="en-US" sz="2400">
                <a:latin typeface="Times New Roman" panose="02020603050405020304" pitchFamily="18" charset="0"/>
                <a:cs typeface="Times New Roman" panose="02020603050405020304" pitchFamily="18" charset="0"/>
              </a:rPr>
              <a:t> is typically a user interface element. A single Model may be presented as multiple views</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A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component responds to events and processes request and may invoked changes on the Model</a:t>
            </a:r>
          </a:p>
          <a:p>
            <a:pPr eaLnBrk="1" hangingPunct="1">
              <a:lnSpc>
                <a:spcPct val="80000"/>
              </a:lnSpc>
            </a:pPr>
            <a:r>
              <a:rPr lang="en-US" altLang="en-US" sz="2800" b="1">
                <a:latin typeface="Times New Roman" panose="02020603050405020304" pitchFamily="18" charset="0"/>
                <a:cs typeface="Times New Roman" panose="02020603050405020304" pitchFamily="18" charset="0"/>
              </a:rPr>
              <a:t>Advantages</a:t>
            </a:r>
          </a:p>
          <a:p>
            <a:pPr lvl="1" eaLnBrk="1" hangingPunct="1">
              <a:lnSpc>
                <a:spcPct val="80000"/>
              </a:lnSpc>
            </a:pPr>
            <a:r>
              <a:rPr lang="en-US" altLang="en-US" sz="2400" b="1">
                <a:latin typeface="Times New Roman" panose="02020603050405020304" pitchFamily="18" charset="0"/>
                <a:cs typeface="Times New Roman" panose="02020603050405020304" pitchFamily="18" charset="0"/>
              </a:rPr>
              <a:t>Easier</a:t>
            </a:r>
            <a:r>
              <a:rPr lang="en-US" altLang="en-US" sz="2400">
                <a:latin typeface="Times New Roman" panose="02020603050405020304" pitchFamily="18" charset="0"/>
                <a:cs typeface="Times New Roman" panose="02020603050405020304" pitchFamily="18" charset="0"/>
              </a:rPr>
              <a:t> to build, maintain and extend</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Provide </a:t>
            </a:r>
            <a:r>
              <a:rPr lang="en-US" altLang="en-US" sz="2400" b="1">
                <a:latin typeface="Times New Roman" panose="02020603050405020304" pitchFamily="18" charset="0"/>
                <a:cs typeface="Times New Roman" panose="02020603050405020304" pitchFamily="18" charset="0"/>
              </a:rPr>
              <a:t>single point </a:t>
            </a:r>
            <a:r>
              <a:rPr lang="en-US" altLang="en-US" sz="2400">
                <a:latin typeface="Times New Roman" panose="02020603050405020304" pitchFamily="18" charset="0"/>
                <a:cs typeface="Times New Roman" panose="02020603050405020304" pitchFamily="18" charset="0"/>
              </a:rPr>
              <a:t>of control (Servlet) for security &amp; logging</a:t>
            </a:r>
          </a:p>
          <a:p>
            <a:pPr lvl="1" eaLnBrk="1" hangingPunct="1">
              <a:lnSpc>
                <a:spcPct val="80000"/>
              </a:lnSpc>
            </a:pPr>
            <a:r>
              <a:rPr lang="en-US" altLang="en-US" sz="2400" b="1">
                <a:latin typeface="Times New Roman" panose="02020603050405020304" pitchFamily="18" charset="0"/>
                <a:cs typeface="Times New Roman" panose="02020603050405020304" pitchFamily="18" charset="0"/>
              </a:rPr>
              <a:t>Encapsulate</a:t>
            </a:r>
            <a:r>
              <a:rPr lang="en-US" altLang="en-US" sz="2400">
                <a:latin typeface="Times New Roman" panose="02020603050405020304" pitchFamily="18" charset="0"/>
                <a:cs typeface="Times New Roman" panose="02020603050405020304" pitchFamily="18" charset="0"/>
              </a:rPr>
              <a:t> incoming data into a form usable by the backend</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Can </a:t>
            </a:r>
            <a:r>
              <a:rPr lang="en-US" altLang="en-US" sz="2400" b="1">
                <a:latin typeface="Times New Roman" panose="02020603050405020304" pitchFamily="18" charset="0"/>
                <a:cs typeface="Times New Roman" panose="02020603050405020304" pitchFamily="18" charset="0"/>
              </a:rPr>
              <a:t>reusable code</a:t>
            </a:r>
          </a:p>
          <a:p>
            <a:pPr eaLnBrk="1" hangingPunct="1">
              <a:lnSpc>
                <a:spcPct val="80000"/>
              </a:lnSpc>
            </a:pPr>
            <a:r>
              <a:rPr lang="en-US" altLang="en-US" sz="2800" b="1">
                <a:latin typeface="Times New Roman" panose="02020603050405020304" pitchFamily="18" charset="0"/>
                <a:cs typeface="Times New Roman" panose="02020603050405020304" pitchFamily="18" charset="0"/>
              </a:rPr>
              <a:t>Limitations</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Increase Design Complexity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&amp; Model 2 Comparison  </a:t>
            </a:r>
          </a:p>
        </p:txBody>
      </p:sp>
      <p:graphicFrame>
        <p:nvGraphicFramePr>
          <p:cNvPr id="150563" name="Group 35"/>
          <p:cNvGraphicFramePr>
            <a:graphicFrameLocks noGrp="1"/>
          </p:cNvGraphicFramePr>
          <p:nvPr/>
        </p:nvGraphicFramePr>
        <p:xfrm>
          <a:off x="84138" y="1489075"/>
          <a:ext cx="8845549" cy="4718290"/>
        </p:xfrm>
        <a:graphic>
          <a:graphicData uri="http://schemas.openxmlformats.org/drawingml/2006/table">
            <a:tbl>
              <a:tblPr/>
              <a:tblGrid>
                <a:gridCol w="3046770">
                  <a:extLst>
                    <a:ext uri="{9D8B030D-6E8A-4147-A177-3AD203B41FA5}">
                      <a16:colId xmlns:a16="http://schemas.microsoft.com/office/drawing/2014/main" val="20000"/>
                    </a:ext>
                  </a:extLst>
                </a:gridCol>
                <a:gridCol w="2781476">
                  <a:extLst>
                    <a:ext uri="{9D8B030D-6E8A-4147-A177-3AD203B41FA5}">
                      <a16:colId xmlns:a16="http://schemas.microsoft.com/office/drawing/2014/main" val="20001"/>
                    </a:ext>
                  </a:extLst>
                </a:gridCol>
                <a:gridCol w="3017303">
                  <a:extLst>
                    <a:ext uri="{9D8B030D-6E8A-4147-A177-3AD203B41FA5}">
                      <a16:colId xmlns:a16="http://schemas.microsoft.com/office/drawing/2014/main" val="20002"/>
                    </a:ext>
                  </a:extLst>
                </a:gridCol>
              </a:tblGrid>
              <a:tr h="335235">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0000"/>
                          </a:solidFill>
                          <a:effectLst/>
                          <a:latin typeface="Times New Roman" pitchFamily="18" charset="0"/>
                          <a:cs typeface="Times New Roman" pitchFamily="18" charset="0"/>
                        </a:rPr>
                        <a:t>Criteria</a:t>
                      </a:r>
                      <a:endParaRPr kumimoji="0" lang="en-US" sz="1600" b="0" i="0" u="none" strike="noStrike" cap="none" normalizeH="0" baseline="0">
                        <a:ln>
                          <a:noFill/>
                        </a:ln>
                        <a:solidFill>
                          <a:schemeClr val="tx1"/>
                        </a:solidFill>
                        <a:effectLst/>
                        <a:latin typeface="Calibri" pitchFamily="34" charset="0"/>
                      </a:endParaRPr>
                    </a:p>
                  </a:txBody>
                  <a:tcPr marL="91433" marR="91433"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0000"/>
                          </a:solidFill>
                          <a:effectLst/>
                          <a:latin typeface="Times New Roman" pitchFamily="18" charset="0"/>
                          <a:cs typeface="Times New Roman" pitchFamily="18" charset="0"/>
                        </a:rPr>
                        <a:t>Model 1</a:t>
                      </a:r>
                      <a:endParaRPr kumimoji="0" lang="en-US" sz="1600" b="0" i="0" u="none" strike="noStrike" cap="none" normalizeH="0" baseline="0">
                        <a:ln>
                          <a:noFill/>
                        </a:ln>
                        <a:solidFill>
                          <a:schemeClr val="tx1"/>
                        </a:solidFill>
                        <a:effectLst/>
                        <a:latin typeface="Calibri" pitchFamily="34" charset="0"/>
                      </a:endParaRPr>
                    </a:p>
                  </a:txBody>
                  <a:tcPr marL="91433" marR="91433"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0000"/>
                          </a:solidFill>
                          <a:effectLst/>
                          <a:latin typeface="Times New Roman" pitchFamily="18" charset="0"/>
                          <a:cs typeface="Times New Roman" pitchFamily="18" charset="0"/>
                        </a:rPr>
                        <a:t>Model 2</a:t>
                      </a:r>
                      <a:endParaRPr kumimoji="0" lang="en-US" sz="1600" b="0" i="0" u="none" strike="noStrike" cap="none" normalizeH="0" baseline="0">
                        <a:ln>
                          <a:noFill/>
                        </a:ln>
                        <a:solidFill>
                          <a:schemeClr val="tx1"/>
                        </a:solidFill>
                        <a:effectLst/>
                        <a:latin typeface="Calibri" pitchFamily="34" charset="0"/>
                      </a:endParaRPr>
                    </a:p>
                  </a:txBody>
                  <a:tcPr marL="91433" marR="91433"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100634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JSP page responsibility</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Processing requests and sending back replies to clients</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Are used for the presentation layer</a:t>
                      </a: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4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err="1">
                          <a:ln>
                            <a:noFill/>
                          </a:ln>
                          <a:solidFill>
                            <a:schemeClr val="tx1"/>
                          </a:solidFill>
                          <a:effectLst/>
                          <a:latin typeface="Times New Roman" pitchFamily="18" charset="0"/>
                          <a:cs typeface="Times New Roman" pitchFamily="18" charset="0"/>
                        </a:rPr>
                        <a:t>Servlets</a:t>
                      </a:r>
                      <a:r>
                        <a:rPr kumimoji="0" lang="en-US" sz="2000" b="0" i="0" u="none" strike="noStrike" cap="none" normalizeH="0" baseline="0">
                          <a:ln>
                            <a:noFill/>
                          </a:ln>
                          <a:solidFill>
                            <a:schemeClr val="tx1"/>
                          </a:solidFill>
                          <a:effectLst/>
                          <a:latin typeface="Times New Roman" pitchFamily="18" charset="0"/>
                          <a:cs typeface="Times New Roman" pitchFamily="18" charset="0"/>
                        </a:rPr>
                        <a:t> responsibility</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N/A</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Are used for processing task</a:t>
                      </a: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348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Type of Web application</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Simple</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Complex</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0634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Nature of Developer’s Task</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Quick prototyping</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Developing an application that can be modified and maintained</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0570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Who is doing the work?</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View and Controller is developed by the same team</a:t>
                      </a: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Low"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View and Controller is developed by the different teams</a:t>
                      </a:r>
                      <a:endParaRPr kumimoji="0" lang="en-US" sz="2000" b="0" i="0" u="none" strike="noStrike" cap="none" normalizeH="0" baseline="0">
                        <a:ln>
                          <a:noFill/>
                        </a:ln>
                        <a:solidFill>
                          <a:schemeClr val="tx1"/>
                        </a:solidFill>
                        <a:effectLst/>
                        <a:latin typeface="Calibri" pitchFamily="34" charset="0"/>
                      </a:endParaRPr>
                    </a:p>
                  </a:txBody>
                  <a:tcPr marL="91433" marR="91433"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10636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Need for JSP</a:t>
            </a:r>
            <a:r>
              <a:rPr lang="en-US" altLang="en-US" b="1">
                <a:latin typeface="Times New Roman" panose="02020603050405020304" pitchFamily="18" charset="0"/>
                <a:cs typeface="Times New Roman" panose="02020603050405020304" pitchFamily="18" charset="0"/>
              </a:rPr>
              <a:t> </a:t>
            </a:r>
          </a:p>
        </p:txBody>
      </p:sp>
      <p:sp>
        <p:nvSpPr>
          <p:cNvPr id="18435" name="Rectangle 3"/>
          <p:cNvSpPr>
            <a:spLocks noGrp="1"/>
          </p:cNvSpPr>
          <p:nvPr>
            <p:ph type="body" idx="4294967295"/>
          </p:nvPr>
        </p:nvSpPr>
        <p:spPr>
          <a:xfrm>
            <a:off x="0" y="1093788"/>
            <a:ext cx="9144000" cy="5764212"/>
          </a:xfrm>
        </p:spPr>
        <p:txBody>
          <a:bodyPr/>
          <a:lstStyle/>
          <a:p>
            <a:pPr algn="just" eaLnBrk="1" hangingPunct="1">
              <a:lnSpc>
                <a:spcPct val="80000"/>
              </a:lnSpc>
            </a:pPr>
            <a:r>
              <a:rPr lang="en-US" altLang="en-US">
                <a:latin typeface="Times New Roman" panose="02020603050405020304" pitchFamily="18" charset="0"/>
                <a:cs typeface="Times New Roman" panose="02020603050405020304" pitchFamily="18" charset="0"/>
              </a:rPr>
              <a:t>Servlet </a:t>
            </a: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Is a java class that </a:t>
            </a:r>
            <a:r>
              <a:rPr lang="en-US" altLang="en-US" b="1">
                <a:latin typeface="Times New Roman" panose="02020603050405020304" pitchFamily="18" charset="0"/>
                <a:cs typeface="Times New Roman" panose="02020603050405020304" pitchFamily="18" charset="0"/>
              </a:rPr>
              <a:t>must be compiled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deploy</a:t>
            </a:r>
            <a:r>
              <a:rPr lang="en-US" altLang="en-US">
                <a:latin typeface="Times New Roman" panose="02020603050405020304" pitchFamily="18" charset="0"/>
                <a:cs typeface="Times New Roman" panose="02020603050405020304" pitchFamily="18" charset="0"/>
              </a:rPr>
              <a:t> on server</a:t>
            </a:r>
            <a:endParaRPr lang="vi-VN" altLang="en-US">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Low level HTML format that does </a:t>
            </a:r>
            <a:r>
              <a:rPr lang="en-US" altLang="en-US" b="1">
                <a:latin typeface="Times New Roman" panose="02020603050405020304" pitchFamily="18" charset="0"/>
                <a:cs typeface="Times New Roman" panose="02020603050405020304" pitchFamily="18" charset="0"/>
              </a:rPr>
              <a:t>not </a:t>
            </a:r>
            <a:r>
              <a:rPr lang="vi-VN" altLang="en-US" b="1">
                <a:latin typeface="Times New Roman" panose="02020603050405020304" pitchFamily="18" charset="0"/>
                <a:cs typeface="Times New Roman" panose="02020603050405020304" pitchFamily="18" charset="0"/>
              </a:rPr>
              <a:t>focus </a:t>
            </a:r>
            <a:r>
              <a:rPr lang="vi-VN" altLang="en-US">
                <a:latin typeface="Times New Roman" panose="02020603050405020304" pitchFamily="18" charset="0"/>
                <a:cs typeface="Times New Roman" panose="02020603050405020304" pitchFamily="18" charset="0"/>
              </a:rPr>
              <a:t>on the </a:t>
            </a:r>
            <a:r>
              <a:rPr lang="vi-VN" altLang="en-US" b="1">
                <a:latin typeface="Times New Roman" panose="02020603050405020304" pitchFamily="18" charset="0"/>
                <a:cs typeface="Times New Roman" panose="02020603050405020304" pitchFamily="18" charset="0"/>
              </a:rPr>
              <a:t>presentation logic</a:t>
            </a:r>
            <a:r>
              <a:rPr lang="en-US" altLang="en-US" b="1">
                <a:latin typeface="Times New Roman" panose="02020603050405020304" pitchFamily="18" charset="0"/>
                <a:cs typeface="Times New Roman" panose="02020603050405020304" pitchFamily="18" charset="0"/>
              </a:rPr>
              <a:t> (very complex)</a:t>
            </a:r>
            <a:r>
              <a:rPr lang="vi-VN" altLang="en-US">
                <a:latin typeface="Times New Roman" panose="02020603050405020304" pitchFamily="18" charset="0"/>
                <a:cs typeface="Times New Roman" panose="02020603050405020304" pitchFamily="18" charset="0"/>
              </a:rPr>
              <a:t> of the web application</a:t>
            </a:r>
            <a:endParaRPr lang="en-US" altLang="en-US">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a:latin typeface="Times New Roman" panose="02020603050405020304" pitchFamily="18" charset="0"/>
                <a:cs typeface="Times New Roman" panose="02020603050405020304" pitchFamily="18" charset="0"/>
              </a:rPr>
              <a:t>Is </a:t>
            </a:r>
            <a:r>
              <a:rPr lang="en-US" altLang="en-US" b="1">
                <a:latin typeface="Times New Roman" panose="02020603050405020304" pitchFamily="18" charset="0"/>
                <a:cs typeface="Times New Roman" panose="02020603050405020304" pitchFamily="18" charset="0"/>
              </a:rPr>
              <a:t>not flexible </a:t>
            </a:r>
            <a:r>
              <a:rPr lang="en-US" altLang="en-US">
                <a:latin typeface="Times New Roman" panose="02020603050405020304" pitchFamily="18" charset="0"/>
                <a:cs typeface="Times New Roman" panose="02020603050405020304" pitchFamily="18" charset="0"/>
              </a:rPr>
              <a:t>in modify with editor program</a:t>
            </a:r>
          </a:p>
          <a:p>
            <a:pPr algn="just" eaLnBrk="1" hangingPunct="1">
              <a:lnSpc>
                <a:spcPct val="80000"/>
              </a:lnSpc>
              <a:buFont typeface="Arial" panose="020B0604020202020204" pitchFamily="34" charset="0"/>
              <a:buNone/>
            </a:pPr>
            <a:r>
              <a:rPr lang="en-US" altLang="en-US">
                <a:latin typeface="Times New Roman" panose="02020603050405020304" pitchFamily="18" charset="0"/>
                <a:cs typeface="Times New Roman" panose="02020603050405020304" pitchFamily="18" charset="0"/>
                <a:sym typeface="Wingdings" panose="05000000000000000000" pitchFamily="2" charset="2"/>
              </a:rPr>
              <a:t> </a:t>
            </a:r>
            <a:r>
              <a:rPr lang="en-US" altLang="en-US" b="1">
                <a:latin typeface="Times New Roman" panose="02020603050405020304" pitchFamily="18" charset="0"/>
                <a:cs typeface="Times New Roman" panose="02020603050405020304" pitchFamily="18" charset="0"/>
                <a:sym typeface="Wingdings" panose="05000000000000000000" pitchFamily="2" charset="2"/>
              </a:rPr>
              <a:t>Need</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replaced</a:t>
            </a:r>
            <a:r>
              <a:rPr lang="en-US" altLang="en-US">
                <a:latin typeface="Times New Roman" panose="02020603050405020304" pitchFamily="18" charset="0"/>
                <a:cs typeface="Times New Roman" panose="02020603050405020304" pitchFamily="18" charset="0"/>
                <a:sym typeface="Wingdings" panose="05000000000000000000" pitchFamily="2" charset="2"/>
              </a:rPr>
              <a:t> thing that is easily focus on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presentation logic </a:t>
            </a:r>
            <a:r>
              <a:rPr lang="en-US" altLang="en-US">
                <a:latin typeface="Times New Roman" panose="02020603050405020304" pitchFamily="18" charset="0"/>
                <a:cs typeface="Times New Roman" panose="02020603050405020304" pitchFamily="18" charset="0"/>
                <a:sym typeface="Wingdings" panose="05000000000000000000" pitchFamily="2" charset="2"/>
              </a:rPr>
              <a:t>and </a:t>
            </a:r>
            <a:r>
              <a:rPr lang="en-US" altLang="en-US" b="1">
                <a:latin typeface="Times New Roman" panose="02020603050405020304" pitchFamily="18" charset="0"/>
                <a:cs typeface="Times New Roman" panose="02020603050405020304" pitchFamily="18" charset="0"/>
                <a:sym typeface="Wingdings" panose="05000000000000000000" pitchFamily="2" charset="2"/>
              </a:rPr>
              <a:t>approaches</a:t>
            </a:r>
            <a:r>
              <a:rPr lang="en-US" altLang="en-US">
                <a:latin typeface="Times New Roman" panose="02020603050405020304" pitchFamily="18" charset="0"/>
                <a:cs typeface="Times New Roman" panose="02020603050405020304" pitchFamily="18" charset="0"/>
                <a:sym typeface="Wingdings" panose="05000000000000000000" pitchFamily="2" charset="2"/>
              </a:rPr>
              <a:t> the </a:t>
            </a:r>
            <a:r>
              <a:rPr lang="en-US" altLang="en-US" b="1">
                <a:latin typeface="Times New Roman" panose="02020603050405020304" pitchFamily="18" charset="0"/>
                <a:cs typeface="Times New Roman" panose="02020603050405020304" pitchFamily="18" charset="0"/>
                <a:sym typeface="Wingdings" panose="05000000000000000000" pitchFamily="2" charset="2"/>
              </a:rPr>
              <a:t>non-experience</a:t>
            </a:r>
            <a:r>
              <a:rPr lang="en-US" altLang="en-US">
                <a:latin typeface="Times New Roman" panose="02020603050405020304" pitchFamily="18" charset="0"/>
                <a:cs typeface="Times New Roman" panose="02020603050405020304" pitchFamily="18" charset="0"/>
                <a:sym typeface="Wingdings" panose="05000000000000000000" pitchFamily="2" charset="2"/>
              </a:rPr>
              <a:t>  presentation developer</a:t>
            </a:r>
            <a:endParaRPr lang="en-US" altLang="en-US">
              <a:latin typeface="Times New Roman" panose="02020603050405020304" pitchFamily="18" charset="0"/>
              <a:cs typeface="Times New Roman" panose="02020603050405020304" pitchFamily="18" charset="0"/>
            </a:endParaRPr>
          </a:p>
          <a:p>
            <a:pPr algn="just" eaLnBrk="1" hangingPunct="1">
              <a:lnSpc>
                <a:spcPct val="80000"/>
              </a:lnSpc>
              <a:buFont typeface="Arial" panose="020B0604020202020204" pitchFamily="34" charset="0"/>
              <a:buNone/>
            </a:pPr>
            <a:endParaRPr lang="vi-V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914400" y="0"/>
            <a:ext cx="8229600" cy="10636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a:t>
            </a:r>
            <a:r>
              <a:rPr lang="en-US" altLang="en-US" b="1">
                <a:latin typeface="Times New Roman" panose="02020603050405020304" pitchFamily="18" charset="0"/>
                <a:cs typeface="Times New Roman" panose="02020603050405020304" pitchFamily="18" charset="0"/>
              </a:rPr>
              <a:t> </a:t>
            </a:r>
          </a:p>
        </p:txBody>
      </p:sp>
      <p:sp>
        <p:nvSpPr>
          <p:cNvPr id="18435" name="Rectangle 3"/>
          <p:cNvSpPr>
            <a:spLocks noGrp="1"/>
          </p:cNvSpPr>
          <p:nvPr>
            <p:ph type="body" idx="4294967295"/>
          </p:nvPr>
        </p:nvSpPr>
        <p:spPr>
          <a:xfrm>
            <a:off x="0" y="946150"/>
            <a:ext cx="9144000" cy="5654675"/>
          </a:xfrm>
        </p:spPr>
        <p:txBody>
          <a:bodyPr/>
          <a:lstStyle/>
          <a:p>
            <a:pPr algn="just" eaLnBrk="1" hangingPunct="1">
              <a:lnSpc>
                <a:spcPct val="80000"/>
              </a:lnSpc>
            </a:pPr>
            <a:r>
              <a:rPr lang="vi-VN" altLang="en-US" sz="2800">
                <a:latin typeface="Times New Roman" panose="02020603050405020304" pitchFamily="18" charset="0"/>
                <a:cs typeface="Times New Roman" panose="02020603050405020304" pitchFamily="18" charset="0"/>
              </a:rPr>
              <a:t>Java Server Page (JSP) is a </a:t>
            </a:r>
            <a:r>
              <a:rPr lang="vi-VN" altLang="en-US" sz="2800" b="1">
                <a:latin typeface="Times New Roman" panose="02020603050405020304" pitchFamily="18" charset="0"/>
                <a:cs typeface="Times New Roman" panose="02020603050405020304" pitchFamily="18" charset="0"/>
              </a:rPr>
              <a:t>server side script language</a:t>
            </a:r>
            <a:r>
              <a:rPr lang="en-US" altLang="en-US" sz="2800">
                <a:latin typeface="Times New Roman" panose="02020603050405020304" pitchFamily="18" charset="0"/>
                <a:cs typeface="Times New Roman" panose="02020603050405020304" pitchFamily="18" charset="0"/>
              </a:rPr>
              <a:t> running web (application) server (Tomcat, Sun, JBoss …)</a:t>
            </a:r>
            <a:endParaRPr lang="vi-VN" altLang="en-US" sz="2800">
              <a:latin typeface="Times New Roman" panose="02020603050405020304" pitchFamily="18" charset="0"/>
              <a:cs typeface="Times New Roman" panose="02020603050405020304" pitchFamily="18" charset="0"/>
            </a:endParaRPr>
          </a:p>
          <a:p>
            <a:pPr algn="just" eaLnBrk="1" hangingPunct="1">
              <a:lnSpc>
                <a:spcPct val="80000"/>
              </a:lnSpc>
            </a:pPr>
            <a:r>
              <a:rPr lang="vi-VN" altLang="en-US" sz="2800">
                <a:latin typeface="Times New Roman" panose="02020603050405020304" pitchFamily="18" charset="0"/>
                <a:cs typeface="Times New Roman" panose="02020603050405020304" pitchFamily="18" charset="0"/>
              </a:rPr>
              <a:t>Saved with </a:t>
            </a:r>
            <a:r>
              <a:rPr lang="vi-VN" altLang="en-US" sz="2800" b="1">
                <a:latin typeface="Times New Roman" panose="02020603050405020304" pitchFamily="18" charset="0"/>
                <a:cs typeface="Times New Roman" panose="02020603050405020304" pitchFamily="18" charset="0"/>
              </a:rPr>
              <a:t>.jsp extension</a:t>
            </a:r>
          </a:p>
          <a:p>
            <a:pPr algn="just" eaLnBrk="1" hangingPunct="1">
              <a:lnSpc>
                <a:spcPct val="80000"/>
              </a:lnSpc>
            </a:pPr>
            <a:r>
              <a:rPr lang="vi-VN" altLang="en-US" sz="2800">
                <a:latin typeface="Times New Roman" panose="02020603050405020304" pitchFamily="18" charset="0"/>
                <a:cs typeface="Times New Roman" panose="02020603050405020304" pitchFamily="18" charset="0"/>
              </a:rPr>
              <a:t>A simple, yet powerful Java technology for </a:t>
            </a:r>
            <a:r>
              <a:rPr lang="vi-VN" altLang="en-US" sz="2800" b="1">
                <a:latin typeface="Times New Roman" panose="02020603050405020304" pitchFamily="18" charset="0"/>
                <a:cs typeface="Times New Roman" panose="02020603050405020304" pitchFamily="18" charset="0"/>
              </a:rPr>
              <a:t>creating and maintaining dynamic-content</a:t>
            </a:r>
            <a:r>
              <a:rPr lang="vi-VN" altLang="en-US" sz="2800">
                <a:latin typeface="Times New Roman" panose="02020603050405020304" pitchFamily="18" charset="0"/>
                <a:cs typeface="Times New Roman" panose="02020603050405020304" pitchFamily="18" charset="0"/>
              </a:rPr>
              <a:t> webs pages</a:t>
            </a:r>
            <a:r>
              <a:rPr lang="en-US" altLang="en-US" sz="2800">
                <a:latin typeface="Times New Roman" panose="02020603050405020304" pitchFamily="18" charset="0"/>
                <a:cs typeface="Times New Roman" panose="02020603050405020304" pitchFamily="18" charset="0"/>
              </a:rPr>
              <a:t> (embedded)</a:t>
            </a:r>
            <a:endParaRPr lang="vi-VN" altLang="en-US" sz="2800">
              <a:latin typeface="Times New Roman" panose="02020603050405020304" pitchFamily="18" charset="0"/>
              <a:cs typeface="Times New Roman" panose="02020603050405020304" pitchFamily="18" charset="0"/>
            </a:endParaRPr>
          </a:p>
          <a:p>
            <a:pPr algn="just" eaLnBrk="1" hangingPunct="1">
              <a:lnSpc>
                <a:spcPct val="80000"/>
              </a:lnSpc>
            </a:pPr>
            <a:r>
              <a:rPr lang="vi-VN" altLang="en-US" sz="2800">
                <a:latin typeface="Times New Roman" panose="02020603050405020304" pitchFamily="18" charset="0"/>
                <a:cs typeface="Times New Roman" panose="02020603050405020304" pitchFamily="18" charset="0"/>
              </a:rPr>
              <a:t>JSP page </a:t>
            </a:r>
            <a:r>
              <a:rPr lang="vi-VN" altLang="en-US" sz="2800" b="1">
                <a:latin typeface="Times New Roman" panose="02020603050405020304" pitchFamily="18" charset="0"/>
                <a:cs typeface="Times New Roman" panose="02020603050405020304" pitchFamily="18" charset="0"/>
              </a:rPr>
              <a:t>are converted </a:t>
            </a:r>
            <a:r>
              <a:rPr lang="vi-VN" altLang="en-US" sz="2800">
                <a:latin typeface="Times New Roman" panose="02020603050405020304" pitchFamily="18" charset="0"/>
                <a:cs typeface="Times New Roman" panose="02020603050405020304" pitchFamily="18" charset="0"/>
              </a:rPr>
              <a:t>by the web container </a:t>
            </a:r>
            <a:r>
              <a:rPr lang="vi-VN" altLang="en-US" sz="2800" b="1">
                <a:latin typeface="Times New Roman" panose="02020603050405020304" pitchFamily="18" charset="0"/>
                <a:cs typeface="Times New Roman" panose="02020603050405020304" pitchFamily="18" charset="0"/>
              </a:rPr>
              <a:t>into a Servlet instance</a:t>
            </a:r>
          </a:p>
          <a:p>
            <a:pPr algn="just" eaLnBrk="1" hangingPunct="1">
              <a:lnSpc>
                <a:spcPct val="80000"/>
              </a:lnSpc>
            </a:pPr>
            <a:r>
              <a:rPr lang="vi-VN" altLang="en-US" sz="2800">
                <a:latin typeface="Times New Roman" panose="02020603050405020304" pitchFamily="18" charset="0"/>
                <a:cs typeface="Times New Roman" panose="02020603050405020304" pitchFamily="18" charset="0"/>
              </a:rPr>
              <a:t>It focus on the </a:t>
            </a:r>
            <a:r>
              <a:rPr lang="vi-VN" altLang="en-US" sz="2800" b="1">
                <a:latin typeface="Times New Roman" panose="02020603050405020304" pitchFamily="18" charset="0"/>
                <a:cs typeface="Times New Roman" panose="02020603050405020304" pitchFamily="18" charset="0"/>
              </a:rPr>
              <a:t>presentation logic</a:t>
            </a:r>
            <a:r>
              <a:rPr lang="vi-VN" altLang="en-US" sz="2800">
                <a:latin typeface="Times New Roman" panose="02020603050405020304" pitchFamily="18" charset="0"/>
                <a:cs typeface="Times New Roman" panose="02020603050405020304" pitchFamily="18" charset="0"/>
              </a:rPr>
              <a:t> of the web application</a:t>
            </a:r>
          </a:p>
          <a:p>
            <a:pPr algn="just" eaLnBrk="1" hangingPunct="1">
              <a:lnSpc>
                <a:spcPct val="80000"/>
              </a:lnSpc>
            </a:pPr>
            <a:r>
              <a:rPr lang="en-US" altLang="en-US" sz="2800">
                <a:latin typeface="Times New Roman" panose="02020603050405020304" pitchFamily="18" charset="0"/>
                <a:cs typeface="Times New Roman" panose="02020603050405020304" pitchFamily="18" charset="0"/>
              </a:rPr>
              <a:t>JSP page </a:t>
            </a:r>
            <a:r>
              <a:rPr lang="en-US" altLang="en-US" sz="2800" b="1">
                <a:latin typeface="Times New Roman" panose="02020603050405020304" pitchFamily="18" charset="0"/>
                <a:cs typeface="Times New Roman" panose="02020603050405020304" pitchFamily="18" charset="0"/>
              </a:rPr>
              <a:t>c</a:t>
            </a:r>
            <a:r>
              <a:rPr lang="vi-VN" altLang="en-US" sz="2800" b="1">
                <a:latin typeface="Times New Roman" panose="02020603050405020304" pitchFamily="18" charset="0"/>
                <a:cs typeface="Times New Roman" panose="02020603050405020304" pitchFamily="18" charset="0"/>
              </a:rPr>
              <a:t>ontains HTML tags</a:t>
            </a:r>
          </a:p>
          <a:p>
            <a:pPr algn="just" eaLnBrk="1" hangingPunct="1">
              <a:lnSpc>
                <a:spcPct val="80000"/>
              </a:lnSpc>
            </a:pPr>
            <a:r>
              <a:rPr lang="en-US" altLang="en-US" sz="2800">
                <a:latin typeface="Times New Roman" panose="02020603050405020304" pitchFamily="18" charset="0"/>
                <a:cs typeface="Times New Roman" panose="02020603050405020304" pitchFamily="18" charset="0"/>
              </a:rPr>
              <a:t>JSP page c</a:t>
            </a:r>
            <a:r>
              <a:rPr lang="vi-VN" altLang="en-US" sz="2800">
                <a:latin typeface="Times New Roman" panose="02020603050405020304" pitchFamily="18" charset="0"/>
                <a:cs typeface="Times New Roman" panose="02020603050405020304" pitchFamily="18" charset="0"/>
              </a:rPr>
              <a:t>ontains tags</a:t>
            </a:r>
            <a:r>
              <a:rPr lang="en-US" altLang="en-US" sz="2800">
                <a:latin typeface="Times New Roman" panose="02020603050405020304" pitchFamily="18" charset="0"/>
                <a:cs typeface="Times New Roman" panose="02020603050405020304" pitchFamily="18" charset="0"/>
              </a:rPr>
              <a:t> (standard &amp; custom)</a:t>
            </a:r>
            <a:r>
              <a:rPr lang="vi-VN" altLang="en-US" sz="2800">
                <a:latin typeface="Times New Roman" panose="02020603050405020304" pitchFamily="18" charset="0"/>
                <a:cs typeface="Times New Roman" panose="02020603050405020304" pitchFamily="18" charset="0"/>
              </a:rPr>
              <a:t>, which are used to generate dynamic content</a:t>
            </a:r>
            <a:r>
              <a:rPr lang="en-US" altLang="en-US" sz="2800">
                <a:latin typeface="Times New Roman" panose="02020603050405020304" pitchFamily="18" charset="0"/>
                <a:cs typeface="Times New Roman" panose="02020603050405020304" pitchFamily="18" charset="0"/>
              </a:rPr>
              <a:t> and</a:t>
            </a:r>
            <a:r>
              <a:rPr lang="vi-VN" altLang="en-US" sz="2800">
                <a:latin typeface="Times New Roman" panose="02020603050405020304" pitchFamily="18" charset="0"/>
                <a:cs typeface="Times New Roman" panose="02020603050405020304" pitchFamily="18" charset="0"/>
              </a:rPr>
              <a:t> invok</a:t>
            </a:r>
            <a:r>
              <a:rPr lang="en-US" altLang="en-US" sz="2800">
                <a:latin typeface="Times New Roman" panose="02020603050405020304" pitchFamily="18" charset="0"/>
                <a:cs typeface="Times New Roman" panose="02020603050405020304" pitchFamily="18" charset="0"/>
              </a:rPr>
              <a:t>e </a:t>
            </a:r>
            <a:r>
              <a:rPr lang="vi-VN" altLang="en-US" sz="2800">
                <a:latin typeface="Times New Roman" panose="02020603050405020304" pitchFamily="18" charset="0"/>
                <a:cs typeface="Times New Roman" panose="02020603050405020304" pitchFamily="18" charset="0"/>
              </a:rPr>
              <a:t>the operations on Javabeans components and processing requests.</a:t>
            </a:r>
            <a:endParaRPr lang="en-US" altLang="en-US" sz="2800">
              <a:latin typeface="Times New Roman" panose="02020603050405020304" pitchFamily="18" charset="0"/>
              <a:cs typeface="Times New Roman" panose="02020603050405020304" pitchFamily="18" charset="0"/>
            </a:endParaRPr>
          </a:p>
          <a:p>
            <a:pPr algn="just" eaLnBrk="1" hangingPunct="1">
              <a:lnSpc>
                <a:spcPct val="80000"/>
              </a:lnSpc>
            </a:pPr>
            <a:r>
              <a:rPr lang="vi-VN" altLang="en-US" sz="2800" b="1">
                <a:latin typeface="Times New Roman" panose="02020603050405020304" pitchFamily="18" charset="0"/>
              </a:rPr>
              <a:t>A combination of HTML, XML, Servlet</a:t>
            </a:r>
            <a:r>
              <a:rPr lang="vi-VN" altLang="en-US" sz="2800">
                <a:latin typeface="Times New Roman" panose="02020603050405020304" pitchFamily="18" charset="0"/>
              </a:rPr>
              <a:t> (extends from Servlet), </a:t>
            </a:r>
            <a:r>
              <a:rPr lang="vi-VN" altLang="en-US" sz="2800" b="1">
                <a:latin typeface="Times New Roman" panose="02020603050405020304" pitchFamily="18" charset="0"/>
              </a:rPr>
              <a:t>and Java Code</a:t>
            </a:r>
            <a:r>
              <a:rPr lang="vi-VN" altLang="en-US" sz="2800">
                <a:latin typeface="Times New Roman" panose="02020603050405020304" pitchFamily="18" charset="0"/>
              </a:rPr>
              <a:t> to create dynamic Web content.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box(in)">
                                      <p:cBhvr>
                                        <p:cTn id="28" dur="500"/>
                                        <p:tgtEl>
                                          <p:spTgt spid="184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914400" y="0"/>
            <a:ext cx="8229600" cy="1049338"/>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a:t>
            </a:r>
          </a:p>
        </p:txBody>
      </p:sp>
      <p:sp>
        <p:nvSpPr>
          <p:cNvPr id="5123" name="Rectangle 3"/>
          <p:cNvSpPr>
            <a:spLocks noGrp="1"/>
          </p:cNvSpPr>
          <p:nvPr>
            <p:ph type="body" idx="4294967295"/>
          </p:nvPr>
        </p:nvSpPr>
        <p:spPr>
          <a:xfrm>
            <a:off x="0" y="712788"/>
            <a:ext cx="9144000" cy="5981700"/>
          </a:xfrm>
        </p:spPr>
        <p:txBody>
          <a:bodyPr/>
          <a:lstStyle/>
          <a:p>
            <a:pPr algn="just" eaLnBrk="1" hangingPunct="1">
              <a:lnSpc>
                <a:spcPct val="80000"/>
              </a:lnSpc>
            </a:pPr>
            <a:r>
              <a:rPr lang="en-US" altLang="en-US" sz="2800">
                <a:latin typeface="Times New Roman" panose="02020603050405020304" pitchFamily="18" charset="0"/>
                <a:cs typeface="Times New Roman" panose="02020603050405020304" pitchFamily="18" charset="0"/>
              </a:rPr>
              <a:t>Benefits</a:t>
            </a:r>
          </a:p>
          <a:p>
            <a:pPr lvl="1" algn="just" eaLnBrk="1" hangingPunct="1">
              <a:lnSpc>
                <a:spcPct val="80000"/>
              </a:lnSpc>
            </a:pPr>
            <a:r>
              <a:rPr lang="vi-VN" altLang="en-US" sz="2400">
                <a:latin typeface="Times New Roman" panose="02020603050405020304" pitchFamily="18" charset="0"/>
                <a:cs typeface="Times New Roman" panose="02020603050405020304" pitchFamily="18" charset="0"/>
              </a:rPr>
              <a:t>Segregation of the work profiles of a Web designer and a Web developer</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separating presentation logic and content/business/processing logic</a:t>
            </a:r>
            <a:r>
              <a:rPr lang="en-US" altLang="en-US" sz="2400">
                <a:latin typeface="Times New Roman" panose="02020603050405020304" pitchFamily="18" charset="0"/>
                <a:cs typeface="Times New Roman" panose="02020603050405020304" pitchFamily="18" charset="0"/>
              </a:rPr>
              <a:t>)</a:t>
            </a:r>
            <a:endParaRPr lang="vi-VN"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400">
                <a:latin typeface="Times New Roman" panose="02020603050405020304" pitchFamily="18" charset="0"/>
                <a:cs typeface="Times New Roman" panose="02020603050405020304" pitchFamily="18" charset="0"/>
              </a:rPr>
              <a:t>Emphasizing Reusable Components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JavaBeans)</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400">
                <a:latin typeface="Times New Roman" panose="02020603050405020304" pitchFamily="18" charset="0"/>
                <a:cs typeface="Times New Roman" panose="02020603050405020304" pitchFamily="18" charset="0"/>
              </a:rPr>
              <a:t>Simplified Page Development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easy to use JSP through tag, f</a:t>
            </a:r>
            <a:r>
              <a:rPr lang="vi-VN" altLang="en-US" sz="2400" b="1">
                <a:latin typeface="Times New Roman" panose="02020603050405020304" pitchFamily="18" charset="0"/>
                <a:cs typeface="Times New Roman" panose="02020603050405020304" pitchFamily="18" charset="0"/>
              </a:rPr>
              <a:t>lexibility</a:t>
            </a:r>
            <a:r>
              <a:rPr lang="en-US" altLang="en-US" sz="2400" b="1">
                <a:latin typeface="Times New Roman" panose="02020603050405020304" pitchFamily="18" charset="0"/>
                <a:cs typeface="Times New Roman" panose="02020603050405020304" pitchFamily="18" charset="0"/>
              </a:rPr>
              <a:t>, s</a:t>
            </a:r>
            <a:r>
              <a:rPr lang="vi-VN" altLang="en-US" sz="2400" b="1">
                <a:latin typeface="Times New Roman" panose="02020603050405020304" pitchFamily="18" charset="0"/>
                <a:cs typeface="Times New Roman" panose="02020603050405020304" pitchFamily="18" charset="0"/>
              </a:rPr>
              <a:t>calability</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80000"/>
              </a:lnSpc>
            </a:pPr>
            <a:r>
              <a:rPr lang="vi-VN" altLang="en-US" sz="2400">
                <a:latin typeface="Times New Roman" panose="02020603050405020304" pitchFamily="18" charset="0"/>
                <a:cs typeface="Times New Roman" panose="02020603050405020304" pitchFamily="18" charset="0"/>
              </a:rPr>
              <a:t>Access &amp; instantiate JavaBeans component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support tag element with get/set functions</a:t>
            </a:r>
            <a:r>
              <a:rPr lang="en-US" altLang="en-US" sz="2400">
                <a:latin typeface="Times New Roman" panose="02020603050405020304" pitchFamily="18" charset="0"/>
                <a:cs typeface="Times New Roman" panose="02020603050405020304" pitchFamily="18" charset="0"/>
              </a:rPr>
              <a:t>)</a:t>
            </a:r>
          </a:p>
          <a:p>
            <a:pPr lvl="1" algn="just" eaLnBrk="1" hangingPunct="1">
              <a:lnSpc>
                <a:spcPct val="80000"/>
              </a:lnSpc>
            </a:pPr>
            <a:r>
              <a:rPr lang="vi-VN" altLang="en-US" sz="2400">
                <a:latin typeface="Times New Roman" panose="02020603050405020304" pitchFamily="18" charset="0"/>
              </a:rPr>
              <a:t>High secure</a:t>
            </a:r>
            <a:endParaRPr lang="en-US" altLang="en-US" sz="240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Choosing Servlet or JSP</a:t>
            </a:r>
            <a:endParaRPr lang="vi-VN" altLang="en-US" sz="2800" b="1">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400" b="1">
                <a:latin typeface="Times New Roman" panose="02020603050405020304" pitchFamily="18" charset="0"/>
                <a:cs typeface="Times New Roman" panose="02020603050405020304" pitchFamily="18" charset="0"/>
              </a:rPr>
              <a:t>Servlet</a:t>
            </a:r>
            <a:r>
              <a:rPr lang="vi-VN" altLang="en-US" sz="2400">
                <a:latin typeface="Times New Roman" panose="02020603050405020304" pitchFamily="18" charset="0"/>
                <a:cs typeface="Times New Roman" panose="02020603050405020304" pitchFamily="18" charset="0"/>
              </a:rPr>
              <a:t> are well suited for </a:t>
            </a:r>
            <a:r>
              <a:rPr lang="vi-VN" altLang="en-US" sz="2400" b="1">
                <a:latin typeface="Times New Roman" panose="02020603050405020304" pitchFamily="18" charset="0"/>
                <a:cs typeface="Times New Roman" panose="02020603050405020304" pitchFamily="18" charset="0"/>
              </a:rPr>
              <a:t>handling binary data dynamically</a:t>
            </a:r>
            <a:endParaRPr lang="en-US" altLang="en-US" sz="2400">
              <a:latin typeface="Times New Roman" panose="02020603050405020304" pitchFamily="18" charset="0"/>
              <a:cs typeface="Times New Roman" panose="02020603050405020304" pitchFamily="18" charset="0"/>
            </a:endParaRPr>
          </a:p>
          <a:p>
            <a:pPr lvl="2" algn="just" eaLnBrk="1" hangingPunct="1">
              <a:lnSpc>
                <a:spcPct val="80000"/>
              </a:lnSpc>
            </a:pPr>
            <a:r>
              <a:rPr lang="en-US" altLang="en-US" sz="2000">
                <a:latin typeface="Times New Roman" panose="02020603050405020304" pitchFamily="18" charset="0"/>
                <a:cs typeface="Times New Roman" panose="02020603050405020304" pitchFamily="18" charset="0"/>
              </a:rPr>
              <a:t>Ex: </a:t>
            </a:r>
            <a:r>
              <a:rPr lang="vi-VN" altLang="en-US" sz="2000">
                <a:latin typeface="Times New Roman" panose="02020603050405020304" pitchFamily="18" charset="0"/>
                <a:cs typeface="Times New Roman" panose="02020603050405020304" pitchFamily="18" charset="0"/>
              </a:rPr>
              <a:t>for uploading files or for creating dynamic images, since they </a:t>
            </a:r>
            <a:r>
              <a:rPr lang="vi-VN" altLang="en-US" sz="2000" b="1">
                <a:latin typeface="Times New Roman" panose="02020603050405020304" pitchFamily="18" charset="0"/>
                <a:cs typeface="Times New Roman" panose="02020603050405020304" pitchFamily="18" charset="0"/>
              </a:rPr>
              <a:t>need not contain</a:t>
            </a:r>
            <a:r>
              <a:rPr lang="vi-VN" altLang="en-US" sz="2000">
                <a:latin typeface="Times New Roman" panose="02020603050405020304" pitchFamily="18" charset="0"/>
                <a:cs typeface="Times New Roman" panose="02020603050405020304" pitchFamily="18" charset="0"/>
              </a:rPr>
              <a:t> any </a:t>
            </a:r>
            <a:r>
              <a:rPr lang="vi-VN" altLang="en-US" sz="2000" b="1">
                <a:latin typeface="Times New Roman" panose="02020603050405020304" pitchFamily="18" charset="0"/>
                <a:cs typeface="Times New Roman" panose="02020603050405020304" pitchFamily="18" charset="0"/>
              </a:rPr>
              <a:t>display logic</a:t>
            </a:r>
            <a:endParaRPr lang="en-US" altLang="en-US" sz="2000" b="1">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JSP</a:t>
            </a:r>
            <a:r>
              <a:rPr lang="en-US" altLang="en-US" sz="2400">
                <a:latin typeface="Times New Roman" panose="02020603050405020304" pitchFamily="18" charset="0"/>
                <a:cs typeface="Times New Roman" panose="02020603050405020304" pitchFamily="18" charset="0"/>
              </a:rPr>
              <a:t> is </a:t>
            </a:r>
            <a:r>
              <a:rPr lang="en-US" altLang="en-US" sz="2400" b="1">
                <a:latin typeface="Times New Roman" panose="02020603050405020304" pitchFamily="18" charset="0"/>
                <a:cs typeface="Times New Roman" panose="02020603050405020304" pitchFamily="18" charset="0"/>
              </a:rPr>
              <a:t>easy</a:t>
            </a:r>
            <a:r>
              <a:rPr lang="en-US" altLang="en-US" sz="2400">
                <a:latin typeface="Times New Roman" panose="02020603050405020304" pitchFamily="18" charset="0"/>
                <a:cs typeface="Times New Roman" panose="02020603050405020304" pitchFamily="18" charset="0"/>
              </a:rPr>
              <a:t> to </a:t>
            </a:r>
            <a:r>
              <a:rPr lang="en-US" altLang="en-US" sz="2400" b="1">
                <a:latin typeface="Times New Roman" panose="02020603050405020304" pitchFamily="18" charset="0"/>
                <a:cs typeface="Times New Roman" panose="02020603050405020304" pitchFamily="18" charset="0"/>
              </a:rPr>
              <a:t>create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presentation logic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with</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dynamic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generated data </a:t>
            </a:r>
            <a:r>
              <a:rPr lang="en-US" altLang="en-US" sz="2400">
                <a:latin typeface="Times New Roman" panose="02020603050405020304" pitchFamily="18" charset="0"/>
                <a:cs typeface="Times New Roman" panose="02020603050405020304" pitchFamily="18" charset="0"/>
              </a:rPr>
              <a:t>combine template and </a:t>
            </a:r>
            <a:r>
              <a:rPr lang="en-US" altLang="en-US" sz="2400" b="1">
                <a:latin typeface="Times New Roman" panose="02020603050405020304" pitchFamily="18" charset="0"/>
                <a:cs typeface="Times New Roman" panose="02020603050405020304" pitchFamily="18" charset="0"/>
              </a:rPr>
              <a:t>do not compile before executing or running time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123">
                                            <p:txEl>
                                              <p:pRg st="6" end="6"/>
                                            </p:txEl>
                                          </p:spTgt>
                                        </p:tgtEl>
                                        <p:attrNameLst>
                                          <p:attrName>style.visibility</p:attrName>
                                        </p:attrNameLst>
                                      </p:cBhvr>
                                      <p:to>
                                        <p:strVal val="visible"/>
                                      </p:to>
                                    </p:set>
                                    <p:animEffect transition="in" filter="box(in)">
                                      <p:cBhvr>
                                        <p:cTn id="7" dur="500"/>
                                        <p:tgtEl>
                                          <p:spTgt spid="5123">
                                            <p:txEl>
                                              <p:pRg st="6" end="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123">
                                            <p:txEl>
                                              <p:pRg st="7" end="7"/>
                                            </p:txEl>
                                          </p:spTgt>
                                        </p:tgtEl>
                                        <p:attrNameLst>
                                          <p:attrName>style.visibility</p:attrName>
                                        </p:attrNameLst>
                                      </p:cBhvr>
                                      <p:to>
                                        <p:strVal val="visible"/>
                                      </p:to>
                                    </p:set>
                                    <p:animEffect transition="in" filter="box(in)">
                                      <p:cBhvr>
                                        <p:cTn id="10" dur="500"/>
                                        <p:tgtEl>
                                          <p:spTgt spid="5123">
                                            <p:txEl>
                                              <p:pRg st="7" end="7"/>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123">
                                            <p:txEl>
                                              <p:pRg st="8" end="8"/>
                                            </p:txEl>
                                          </p:spTgt>
                                        </p:tgtEl>
                                        <p:attrNameLst>
                                          <p:attrName>style.visibility</p:attrName>
                                        </p:attrNameLst>
                                      </p:cBhvr>
                                      <p:to>
                                        <p:strVal val="visible"/>
                                      </p:to>
                                    </p:set>
                                    <p:animEffect transition="in" filter="box(in)">
                                      <p:cBhvr>
                                        <p:cTn id="13" dur="500"/>
                                        <p:tgtEl>
                                          <p:spTgt spid="5123">
                                            <p:txEl>
                                              <p:pRg st="8" end="8"/>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123">
                                            <p:txEl>
                                              <p:pRg st="9" end="9"/>
                                            </p:txEl>
                                          </p:spTgt>
                                        </p:tgtEl>
                                        <p:attrNameLst>
                                          <p:attrName>style.visibility</p:attrName>
                                        </p:attrNameLst>
                                      </p:cBhvr>
                                      <p:to>
                                        <p:strVal val="visible"/>
                                      </p:to>
                                    </p:set>
                                    <p:animEffect transition="in" filter="box(in)">
                                      <p:cBhvr>
                                        <p:cTn id="16" dur="500"/>
                                        <p:tgtEl>
                                          <p:spTgt spid="51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850900"/>
            <a:ext cx="34956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a:xfrm>
            <a:off x="914400" y="0"/>
            <a:ext cx="8229600" cy="1225550"/>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 Example                           </a:t>
            </a:r>
          </a:p>
        </p:txBody>
      </p:sp>
      <p:sp>
        <p:nvSpPr>
          <p:cNvPr id="6147" name="Rectangle 3"/>
          <p:cNvSpPr>
            <a:spLocks noGrp="1"/>
          </p:cNvSpPr>
          <p:nvPr>
            <p:ph type="body" idx="4294967295"/>
          </p:nvPr>
        </p:nvSpPr>
        <p:spPr>
          <a:xfrm>
            <a:off x="0" y="1127125"/>
            <a:ext cx="9144000" cy="5730875"/>
          </a:xfrm>
        </p:spPr>
        <p:txBody>
          <a:bodyPr/>
          <a:lstStyle/>
          <a:p>
            <a:pPr>
              <a:lnSpc>
                <a:spcPct val="80000"/>
              </a:lnSpc>
            </a:pPr>
            <a:r>
              <a:rPr lang="vi-VN" altLang="en-US" sz="2800" b="1">
                <a:latin typeface="Times New Roman" panose="02020603050405020304" pitchFamily="18" charset="0"/>
                <a:cs typeface="Times New Roman" panose="02020603050405020304" pitchFamily="18" charset="0"/>
              </a:rPr>
              <a:t>Simple JSP page </a:t>
            </a:r>
            <a:r>
              <a:rPr lang="vi-VN" altLang="en-US" sz="2800">
                <a:latin typeface="Times New Roman" panose="02020603050405020304" pitchFamily="18" charset="0"/>
                <a:cs typeface="Times New Roman" panose="02020603050405020304" pitchFamily="18" charset="0"/>
              </a:rPr>
              <a:t>displays current date.</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&lt;html&gt;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&lt;head&gt;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&lt;title&gt;A simple date&lt;/title&gt;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&lt;/head&gt;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&lt;body&gt;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The time on the server is &lt;%= new java.util.Date() %&gt;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  &lt;/body&gt;</a:t>
            </a:r>
          </a:p>
          <a:p>
            <a:pPr>
              <a:lnSpc>
                <a:spcPct val="80000"/>
              </a:lnSpc>
              <a:buFont typeface="Arial" panose="020B0604020202020204" pitchFamily="34" charset="0"/>
              <a:buNone/>
            </a:pPr>
            <a:r>
              <a:rPr lang="en-US" altLang="en-US" sz="2800">
                <a:latin typeface="Times New Roman" panose="02020603050405020304" pitchFamily="18" charset="0"/>
                <a:cs typeface="Times New Roman" panose="02020603050405020304" pitchFamily="18" charset="0"/>
              </a:rPr>
              <a:t>&lt;/html&gt;</a:t>
            </a:r>
            <a:endParaRPr lang="vi-VN" altLang="en-US" sz="2800">
              <a:latin typeface="Times New Roman" panose="02020603050405020304" pitchFamily="18" charset="0"/>
              <a:cs typeface="Times New Roman" panose="02020603050405020304" pitchFamily="18" charset="0"/>
            </a:endParaRPr>
          </a:p>
          <a:p>
            <a:pPr>
              <a:lnSpc>
                <a:spcPct val="80000"/>
              </a:lnSpc>
            </a:pPr>
            <a:r>
              <a:rPr lang="vi-VN" altLang="en-US" sz="2800">
                <a:latin typeface="Times New Roman" panose="02020603050405020304" pitchFamily="18" charset="0"/>
                <a:cs typeface="Times New Roman" panose="02020603050405020304" pitchFamily="18" charset="0"/>
              </a:rPr>
              <a:t>Server processes JSP components converting static data on </a:t>
            </a:r>
            <a:r>
              <a:rPr lang="vi-VN" altLang="en-US" sz="2800" b="1">
                <a:latin typeface="Times New Roman" panose="02020603050405020304" pitchFamily="18" charset="0"/>
                <a:cs typeface="Times New Roman" panose="02020603050405020304" pitchFamily="18" charset="0"/>
              </a:rPr>
              <a:t>HTML</a:t>
            </a:r>
            <a:r>
              <a:rPr lang="vi-VN" altLang="en-US" sz="2800">
                <a:latin typeface="Times New Roman" panose="02020603050405020304" pitchFamily="18" charset="0"/>
                <a:cs typeface="Times New Roman" panose="02020603050405020304" pitchFamily="18" charset="0"/>
              </a:rPr>
              <a:t> which can be displayed by Web browser</a:t>
            </a:r>
            <a:endParaRPr lang="en-US" altLang="en-US" sz="2800">
              <a:latin typeface="Times New Roman" panose="02020603050405020304" pitchFamily="18" charset="0"/>
              <a:cs typeface="Times New Roman" panose="02020603050405020304" pitchFamily="18" charset="0"/>
            </a:endParaRPr>
          </a:p>
          <a:p>
            <a:pPr>
              <a:lnSpc>
                <a:spcPct val="80000"/>
              </a:lnSpc>
            </a:pPr>
            <a:r>
              <a:rPr lang="en-US" altLang="en-US" sz="2800">
                <a:latin typeface="Times New Roman" panose="02020603050405020304" pitchFamily="18" charset="0"/>
                <a:cs typeface="Times New Roman" panose="02020603050405020304" pitchFamily="18" charset="0"/>
              </a:rPr>
              <a:t>To testing JSP page, the JSP page should be copied to the ROOT of web server – Tomcat </a:t>
            </a:r>
            <a:endParaRPr lang="vi-VN" altLang="en-US" sz="2800">
              <a:latin typeface="Times New Roman" panose="02020603050405020304" pitchFamily="18" charset="0"/>
              <a:cs typeface="Times New Roman" panose="02020603050405020304" pitchFamily="18" charset="0"/>
            </a:endParaRPr>
          </a:p>
        </p:txBody>
      </p:sp>
      <p:pic>
        <p:nvPicPr>
          <p:cNvPr id="71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293938"/>
            <a:ext cx="37719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Line 6"/>
          <p:cNvSpPr>
            <a:spLocks noChangeShapeType="1"/>
          </p:cNvSpPr>
          <p:nvPr/>
        </p:nvSpPr>
        <p:spPr bwMode="auto">
          <a:xfrm flipV="1">
            <a:off x="7885113" y="3649663"/>
            <a:ext cx="0" cy="574675"/>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8791" name="Text Box 7"/>
          <p:cNvSpPr txBox="1">
            <a:spLocks noChangeArrowheads="1"/>
          </p:cNvSpPr>
          <p:nvPr/>
        </p:nvSpPr>
        <p:spPr bwMode="auto">
          <a:xfrm>
            <a:off x="7235825" y="4224338"/>
            <a:ext cx="1512888" cy="376237"/>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solidFill>
                  <a:srgbClr val="FF3300"/>
                </a:solidFill>
                <a:latin typeface="Times New Roman" panose="02020603050405020304" pitchFamily="18" charset="0"/>
                <a:cs typeface="Arial" panose="020B0604020202020204" pitchFamily="34" charset="0"/>
              </a:rPr>
              <a:t>View 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6147">
                                            <p:txEl>
                                              <p:pRg st="6" end="6"/>
                                            </p:txEl>
                                          </p:spTgt>
                                        </p:tgtEl>
                                        <p:attrNameLst>
                                          <p:attrName>style.fontStyle</p:attrName>
                                        </p:attrNameLst>
                                      </p:cBhvr>
                                      <p:to>
                                        <p:strVal val="normal"/>
                                      </p:to>
                                    </p:set>
                                    <p:set>
                                      <p:cBhvr override="childStyle">
                                        <p:cTn id="7" dur="indefinite"/>
                                        <p:tgtEl>
                                          <p:spTgt spid="6147">
                                            <p:txEl>
                                              <p:pRg st="6" end="6"/>
                                            </p:txEl>
                                          </p:spTgt>
                                        </p:tgtEl>
                                        <p:attrNameLst>
                                          <p:attrName>style.fontWeight</p:attrName>
                                        </p:attrNameLst>
                                      </p:cBhvr>
                                      <p:to>
                                        <p:strVal val="bold"/>
                                      </p:to>
                                    </p:set>
                                    <p:set>
                                      <p:cBhvr override="childStyle">
                                        <p:cTn id="8" dur="indefinite"/>
                                        <p:tgtEl>
                                          <p:spTgt spid="6147">
                                            <p:txEl>
                                              <p:pRg st="6" end="6"/>
                                            </p:txEl>
                                          </p:spTgt>
                                        </p:tgtEl>
                                        <p:attrNameLst>
                                          <p:attrName>style.textDecorationUnderline</p:attrName>
                                        </p:attrNameLst>
                                      </p:cBhvr>
                                      <p:to>
                                        <p:strVal val="fals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7177"/>
                                        </p:tgtEl>
                                        <p:attrNameLst>
                                          <p:attrName>style.visibility</p:attrName>
                                        </p:attrNameLst>
                                      </p:cBhvr>
                                      <p:to>
                                        <p:strVal val="visible"/>
                                      </p:to>
                                    </p:set>
                                    <p:animEffect transition="in" filter="box(in)">
                                      <p:cBhvr>
                                        <p:cTn id="13" dur="500"/>
                                        <p:tgtEl>
                                          <p:spTgt spid="7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checkerboard(across)">
                                      <p:cBhvr>
                                        <p:cTn id="18" dur="500"/>
                                        <p:tgtEl>
                                          <p:spTgt spid="7178"/>
                                        </p:tgtEl>
                                      </p:cBhvr>
                                    </p:animEffect>
                                  </p:childTnLst>
                                </p:cTn>
                              </p:par>
                            </p:childTnLst>
                          </p:cTn>
                        </p:par>
                        <p:par>
                          <p:cTn id="19" fill="hold" nodeType="afterGroup">
                            <p:stCondLst>
                              <p:cond delay="500"/>
                            </p:stCondLst>
                            <p:childTnLst>
                              <p:par>
                                <p:cTn id="20" presetID="4" presetClass="entr" presetSubtype="16" fill="hold" grpId="0" nodeType="afterEffect">
                                  <p:stCondLst>
                                    <p:cond delay="0"/>
                                  </p:stCondLst>
                                  <p:childTnLst>
                                    <p:set>
                                      <p:cBhvr>
                                        <p:cTn id="21" dur="1" fill="hold">
                                          <p:stCondLst>
                                            <p:cond delay="0"/>
                                          </p:stCondLst>
                                        </p:cTn>
                                        <p:tgtEl>
                                          <p:spTgt spid="118791"/>
                                        </p:tgtEl>
                                        <p:attrNameLst>
                                          <p:attrName>style.visibility</p:attrName>
                                        </p:attrNameLst>
                                      </p:cBhvr>
                                      <p:to>
                                        <p:strVal val="visible"/>
                                      </p:to>
                                    </p:set>
                                    <p:animEffect transition="in" filter="box(in)">
                                      <p:cBhvr>
                                        <p:cTn id="22" dur="500"/>
                                        <p:tgtEl>
                                          <p:spTgt spid="118791"/>
                                        </p:tgtEl>
                                      </p:cBhvr>
                                    </p:animEffect>
                                  </p:childTnLst>
                                </p:cTn>
                              </p:par>
                            </p:childTnLst>
                          </p:cTn>
                        </p:par>
                        <p:par>
                          <p:cTn id="23" fill="hold" nodeType="afterGroup">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8790"/>
                                        </p:tgtEl>
                                        <p:attrNameLst>
                                          <p:attrName>style.visibility</p:attrName>
                                        </p:attrNameLst>
                                      </p:cBhvr>
                                      <p:to>
                                        <p:strVal val="visible"/>
                                      </p:to>
                                    </p:set>
                                    <p:animEffect transition="in" filter="slide(fromBottom)">
                                      <p:cBhvr>
                                        <p:cTn id="26"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8" y="2008397"/>
            <a:ext cx="9144000"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Grp="1"/>
          </p:cNvSpPr>
          <p:nvPr>
            <p:ph type="title" idx="4294967295"/>
          </p:nvPr>
        </p:nvSpPr>
        <p:spPr>
          <a:xfrm>
            <a:off x="914400" y="0"/>
            <a:ext cx="8229600" cy="107791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 In Nature</a:t>
            </a:r>
            <a:r>
              <a:rPr lang="en-US" altLang="en-US" b="1">
                <a:latin typeface="Times New Roman" panose="02020603050405020304" pitchFamily="18" charset="0"/>
                <a:cs typeface="Times New Roman" panose="02020603050405020304" pitchFamily="18" charset="0"/>
              </a:rPr>
              <a:t> </a:t>
            </a:r>
          </a:p>
        </p:txBody>
      </p:sp>
      <p:sp>
        <p:nvSpPr>
          <p:cNvPr id="122891" name="Text Box 11"/>
          <p:cNvSpPr txBox="1">
            <a:spLocks noChangeArrowheads="1"/>
          </p:cNvSpPr>
          <p:nvPr/>
        </p:nvSpPr>
        <p:spPr bwMode="auto">
          <a:xfrm>
            <a:off x="6240463" y="4568825"/>
            <a:ext cx="2903537"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latin typeface="Times New Roman" panose="02020603050405020304" pitchFamily="18" charset="0"/>
                <a:cs typeface="Arial" panose="020B0604020202020204" pitchFamily="34" charset="0"/>
              </a:rPr>
              <a:t>public void _jspService(HttpServletRequest request, HttpServletResponse response)</a:t>
            </a:r>
          </a:p>
          <a:p>
            <a:pPr eaLnBrk="1" hangingPunct="1"/>
            <a:r>
              <a:rPr lang="en-US" altLang="en-US" b="1">
                <a:latin typeface="Times New Roman" panose="02020603050405020304" pitchFamily="18" charset="0"/>
                <a:cs typeface="Arial" panose="020B0604020202020204" pitchFamily="34" charset="0"/>
              </a:rPr>
              <a:t>        throws java.io.IOException, ServletException {</a:t>
            </a:r>
          </a:p>
        </p:txBody>
      </p:sp>
      <p:sp>
        <p:nvSpPr>
          <p:cNvPr id="122892" name="Text Box 12"/>
          <p:cNvSpPr txBox="1">
            <a:spLocks noChangeArrowheads="1"/>
          </p:cNvSpPr>
          <p:nvPr/>
        </p:nvSpPr>
        <p:spPr bwMode="auto">
          <a:xfrm>
            <a:off x="3576638" y="2555875"/>
            <a:ext cx="55673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200" b="1">
                <a:solidFill>
                  <a:srgbClr val="FF3300"/>
                </a:solidFill>
                <a:latin typeface="Times New Roman" panose="02020603050405020304" pitchFamily="18" charset="0"/>
                <a:cs typeface="Arial" panose="020B0604020202020204" pitchFamily="34" charset="0"/>
              </a:rPr>
              <a:t>Applying the compile function on file to check JSP file</a:t>
            </a:r>
          </a:p>
        </p:txBody>
      </p:sp>
      <p:pic>
        <p:nvPicPr>
          <p:cNvPr id="3175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969963"/>
            <a:ext cx="86741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225"/>
                                        </p:tgtEl>
                                        <p:attrNameLst>
                                          <p:attrName>style.visibility</p:attrName>
                                        </p:attrNameLst>
                                      </p:cBhvr>
                                      <p:to>
                                        <p:strVal val="visible"/>
                                      </p:to>
                                    </p:set>
                                    <p:animEffect transition="in" filter="box(in)">
                                      <p:cBhvr>
                                        <p:cTn id="7" dur="500"/>
                                        <p:tgtEl>
                                          <p:spTgt spid="922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22892"/>
                                        </p:tgtEl>
                                        <p:attrNameLst>
                                          <p:attrName>style.visibility</p:attrName>
                                        </p:attrNameLst>
                                      </p:cBhvr>
                                      <p:to>
                                        <p:strVal val="visible"/>
                                      </p:to>
                                    </p:set>
                                    <p:animEffect transition="in" filter="checkerboard(across)">
                                      <p:cBhvr>
                                        <p:cTn id="11" dur="500"/>
                                        <p:tgtEl>
                                          <p:spTgt spid="12289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2891"/>
                                        </p:tgtEl>
                                        <p:attrNameLst>
                                          <p:attrName>style.visibility</p:attrName>
                                        </p:attrNameLst>
                                      </p:cBhvr>
                                      <p:to>
                                        <p:strVal val="visible"/>
                                      </p:to>
                                    </p:set>
                                    <p:animEffect transition="in" filter="box(in)">
                                      <p:cBhvr>
                                        <p:cTn id="15" dur="500"/>
                                        <p:tgtEl>
                                          <p:spTgt spid="122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1" grpId="0"/>
      <p:bldP spid="1228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14400" y="0"/>
            <a:ext cx="8229600" cy="1225550"/>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 In Nature                           </a:t>
            </a:r>
          </a:p>
        </p:txBody>
      </p:sp>
      <p:sp>
        <p:nvSpPr>
          <p:cNvPr id="32771" name="Rectangle 3"/>
          <p:cNvSpPr>
            <a:spLocks noGrp="1"/>
          </p:cNvSpPr>
          <p:nvPr>
            <p:ph type="body" idx="4294967295"/>
          </p:nvPr>
        </p:nvSpPr>
        <p:spPr>
          <a:xfrm>
            <a:off x="0" y="1092200"/>
            <a:ext cx="9144000" cy="3767138"/>
          </a:xfrm>
        </p:spPr>
        <p:txBody>
          <a:bodyPr/>
          <a:lstStyle/>
          <a:p>
            <a:pPr algn="just">
              <a:lnSpc>
                <a:spcPct val="80000"/>
              </a:lnSpc>
            </a:pPr>
            <a:r>
              <a:rPr lang="en-US" altLang="en-US" sz="2800">
                <a:latin typeface="Times New Roman" panose="02020603050405020304" pitchFamily="18" charset="0"/>
                <a:cs typeface="Times New Roman" panose="02020603050405020304" pitchFamily="18" charset="0"/>
              </a:rPr>
              <a:t>When the JSP page is requested to server, the JSP page is converted to java file as </a:t>
            </a:r>
            <a:r>
              <a:rPr lang="en-US" altLang="en-US" sz="2800" b="1">
                <a:latin typeface="Times New Roman" panose="02020603050405020304" pitchFamily="18" charset="0"/>
                <a:cs typeface="Times New Roman" panose="02020603050405020304" pitchFamily="18" charset="0"/>
              </a:rPr>
              <a:t>filename_jsp.java</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filename.jsp</a:t>
            </a:r>
            <a:r>
              <a:rPr lang="en-US" altLang="en-US" sz="2800">
                <a:latin typeface="Times New Roman" panose="02020603050405020304" pitchFamily="18" charset="0"/>
                <a:cs typeface="Times New Roman" panose="02020603050405020304" pitchFamily="18" charset="0"/>
              </a:rPr>
              <a:t>)</a:t>
            </a:r>
          </a:p>
          <a:p>
            <a:pPr algn="just">
              <a:lnSpc>
                <a:spcPct val="80000"/>
              </a:lnSpc>
            </a:pPr>
            <a:r>
              <a:rPr lang="en-US" altLang="en-US" sz="2800">
                <a:latin typeface="Times New Roman" panose="02020603050405020304" pitchFamily="18" charset="0"/>
                <a:cs typeface="Times New Roman" panose="02020603050405020304" pitchFamily="18" charset="0"/>
              </a:rPr>
              <a:t>The filename_jsp.java file is </a:t>
            </a:r>
            <a:r>
              <a:rPr lang="en-US" altLang="en-US" sz="2800" b="1">
                <a:latin typeface="Times New Roman" panose="02020603050405020304" pitchFamily="18" charset="0"/>
                <a:cs typeface="Times New Roman" panose="02020603050405020304" pitchFamily="18" charset="0"/>
              </a:rPr>
              <a:t>complied</a:t>
            </a:r>
            <a:r>
              <a:rPr lang="en-US" altLang="en-US" sz="2800">
                <a:latin typeface="Times New Roman" panose="02020603050405020304" pitchFamily="18" charset="0"/>
                <a:cs typeface="Times New Roman" panose="02020603050405020304" pitchFamily="18" charset="0"/>
              </a:rPr>
              <a:t> if it is correct syntax</a:t>
            </a:r>
          </a:p>
          <a:p>
            <a:pPr algn="just">
              <a:lnSpc>
                <a:spcPct val="80000"/>
              </a:lnSpc>
            </a:pPr>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a:t>
            </a:r>
          </a:p>
          <a:p>
            <a:pPr lvl="1" algn="just">
              <a:lnSpc>
                <a:spcPct val="80000"/>
              </a:lnSpc>
            </a:pPr>
            <a:r>
              <a:rPr lang="en-US" altLang="en-US" sz="2400">
                <a:latin typeface="Times New Roman" panose="02020603050405020304" pitchFamily="18" charset="0"/>
                <a:cs typeface="Times New Roman" panose="02020603050405020304" pitchFamily="18" charset="0"/>
              </a:rPr>
              <a:t>Omit the “)” of Date function in the simpleDate.jsp</a:t>
            </a:r>
          </a:p>
          <a:p>
            <a:pPr lvl="1" algn="just">
              <a:lnSpc>
                <a:spcPct val="80000"/>
              </a:lnSpc>
            </a:pPr>
            <a:r>
              <a:rPr lang="en-US" altLang="en-US" sz="2400">
                <a:latin typeface="Times New Roman" panose="02020603050405020304" pitchFamily="18" charset="0"/>
                <a:cs typeface="Times New Roman" panose="02020603050405020304" pitchFamily="18" charset="0"/>
              </a:rPr>
              <a:t>Correct above mistake, run the file, then checking the result at </a:t>
            </a:r>
          </a:p>
          <a:p>
            <a:pPr lvl="2">
              <a:lnSpc>
                <a:spcPct val="80000"/>
              </a:lnSpc>
            </a:pPr>
            <a:r>
              <a:rPr lang="en-US" altLang="en-US" sz="2000" b="1">
                <a:latin typeface="Times New Roman" panose="02020603050405020304" pitchFamily="18" charset="0"/>
                <a:cs typeface="Times New Roman" panose="02020603050405020304" pitchFamily="18" charset="0"/>
              </a:rPr>
              <a:t>C:\Documents and Settings\LoggedUser\Application Data\NetBeans\ 7.4\apache-tomcat-7.0.41.0_base\work\Catalina\localhost</a:t>
            </a:r>
          </a:p>
          <a:p>
            <a:pPr lvl="2">
              <a:lnSpc>
                <a:spcPct val="80000"/>
              </a:lnSpc>
            </a:pPr>
            <a:r>
              <a:rPr lang="en-US" altLang="en-US" sz="2000" b="1">
                <a:latin typeface="Times New Roman" panose="02020603050405020304" pitchFamily="18" charset="0"/>
                <a:cs typeface="Times New Roman" panose="02020603050405020304" pitchFamily="18" charset="0"/>
              </a:rPr>
              <a:t>C:\Users\LoggedUser\AppData\Roaming\NetBeans\7.4\</a:t>
            </a:r>
            <a:br>
              <a:rPr lang="en-US" altLang="en-US" sz="2000" b="1">
                <a:latin typeface="Times New Roman" panose="02020603050405020304" pitchFamily="18" charset="0"/>
                <a:cs typeface="Times New Roman" panose="02020603050405020304" pitchFamily="18" charset="0"/>
              </a:rPr>
            </a:br>
            <a:r>
              <a:rPr lang="en-US" altLang="en-US" sz="2000" b="1">
                <a:latin typeface="Times New Roman" panose="02020603050405020304" pitchFamily="18" charset="0"/>
                <a:cs typeface="Times New Roman" panose="02020603050405020304" pitchFamily="18" charset="0"/>
              </a:rPr>
              <a:t>apache-tomcat-7.0.41.0_base\</a:t>
            </a:r>
            <a:r>
              <a:rPr lang="vi-VN" altLang="en-US" sz="2000" b="1">
                <a:latin typeface="Times New Roman" panose="02020603050405020304" pitchFamily="18" charset="0"/>
                <a:cs typeface="Times New Roman" panose="02020603050405020304" pitchFamily="18" charset="0"/>
              </a:rPr>
              <a:t>work\Catalina\localhost</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5213"/>
            <a:ext cx="9144000"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checkerboard(across)">
                                      <p:cBhvr>
                                        <p:cTn id="7"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520825" y="139700"/>
            <a:ext cx="7623175" cy="650875"/>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a:t>
            </a:r>
          </a:p>
        </p:txBody>
      </p:sp>
      <p:pic>
        <p:nvPicPr>
          <p:cNvPr id="337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0863"/>
            <a:ext cx="46672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0725" y="2154238"/>
            <a:ext cx="4613275" cy="470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5" name="Rectangle 7"/>
          <p:cNvSpPr>
            <a:spLocks noChangeArrowheads="1"/>
          </p:cNvSpPr>
          <p:nvPr/>
        </p:nvSpPr>
        <p:spPr bwMode="auto">
          <a:xfrm>
            <a:off x="4549775" y="5254625"/>
            <a:ext cx="4594225" cy="3079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2519"/>
                                        </p:tgtEl>
                                        <p:attrNameLst>
                                          <p:attrName>style.visibility</p:attrName>
                                        </p:attrNameLst>
                                      </p:cBhvr>
                                      <p:to>
                                        <p:strVal val="visible"/>
                                      </p:to>
                                    </p:set>
                                    <p:animEffect transition="in" filter="box(in)">
                                      <p:cBhvr>
                                        <p:cTn id="7" dur="500"/>
                                        <p:tgtEl>
                                          <p:spTgt spid="19251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0295"/>
                                        </p:tgtEl>
                                        <p:attrNameLst>
                                          <p:attrName>style.visibility</p:attrName>
                                        </p:attrNameLst>
                                      </p:cBhvr>
                                      <p:to>
                                        <p:strVal val="visible"/>
                                      </p:to>
                                    </p:set>
                                    <p:animEffect transition="in" filter="box(in)">
                                      <p:cBhvr>
                                        <p:cTn id="10" dur="500"/>
                                        <p:tgtEl>
                                          <p:spTgt spid="14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1460500" y="0"/>
            <a:ext cx="7683500" cy="1255713"/>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Life Cycle</a:t>
            </a:r>
          </a:p>
        </p:txBody>
      </p:sp>
      <p:sp>
        <p:nvSpPr>
          <p:cNvPr id="39948" name="Rectangle 12"/>
          <p:cNvSpPr>
            <a:spLocks noChangeArrowheads="1"/>
          </p:cNvSpPr>
          <p:nvPr/>
        </p:nvSpPr>
        <p:spPr bwMode="auto">
          <a:xfrm>
            <a:off x="2671763" y="1541463"/>
            <a:ext cx="1524000" cy="3124200"/>
          </a:xfrm>
          <a:prstGeom prst="rect">
            <a:avLst/>
          </a:prstGeom>
          <a:solidFill>
            <a:srgbClr val="FF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CC0066"/>
                </a:solidFill>
                <a:latin typeface="Tahoma" panose="020B0604030504040204" pitchFamily="34" charset="0"/>
                <a:cs typeface="Arial" panose="020B0604020202020204" pitchFamily="34" charset="0"/>
              </a:rPr>
              <a:t>WEB </a:t>
            </a:r>
          </a:p>
          <a:p>
            <a:pPr algn="ctr" eaLnBrk="1" hangingPunct="1"/>
            <a:r>
              <a:rPr lang="en-US" altLang="en-US" sz="2400">
                <a:solidFill>
                  <a:srgbClr val="CC0066"/>
                </a:solidFill>
                <a:latin typeface="Tahoma" panose="020B0604030504040204" pitchFamily="34" charset="0"/>
                <a:cs typeface="Arial" panose="020B0604020202020204" pitchFamily="34" charset="0"/>
              </a:rPr>
              <a:t>SERVER</a:t>
            </a:r>
          </a:p>
        </p:txBody>
      </p:sp>
      <p:sp>
        <p:nvSpPr>
          <p:cNvPr id="39949" name="Rectangle 13"/>
          <p:cNvSpPr>
            <a:spLocks noChangeArrowheads="1"/>
          </p:cNvSpPr>
          <p:nvPr/>
        </p:nvSpPr>
        <p:spPr bwMode="auto">
          <a:xfrm>
            <a:off x="4729163" y="2074863"/>
            <a:ext cx="1219200" cy="2057400"/>
          </a:xfrm>
          <a:prstGeom prst="rect">
            <a:avLst/>
          </a:prstGeom>
          <a:solidFill>
            <a:srgbClr val="74EA4A"/>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008000"/>
                </a:solidFill>
                <a:latin typeface="Tahoma" panose="020B0604030504040204" pitchFamily="34" charset="0"/>
                <a:cs typeface="Arial" panose="020B0604020202020204" pitchFamily="34" charset="0"/>
              </a:rPr>
              <a:t>JSP </a:t>
            </a:r>
          </a:p>
          <a:p>
            <a:pPr algn="ctr" eaLnBrk="1" hangingPunct="1"/>
            <a:r>
              <a:rPr lang="en-US" altLang="en-US" sz="2400">
                <a:solidFill>
                  <a:srgbClr val="008000"/>
                </a:solidFill>
                <a:latin typeface="Tahoma" panose="020B0604030504040204" pitchFamily="34" charset="0"/>
                <a:cs typeface="Arial" panose="020B0604020202020204" pitchFamily="34" charset="0"/>
              </a:rPr>
              <a:t>ENGINE</a:t>
            </a:r>
          </a:p>
        </p:txBody>
      </p:sp>
      <p:sp>
        <p:nvSpPr>
          <p:cNvPr id="39950" name="AutoShape 14"/>
          <p:cNvSpPr>
            <a:spLocks noChangeArrowheads="1"/>
          </p:cNvSpPr>
          <p:nvPr/>
        </p:nvSpPr>
        <p:spPr bwMode="auto">
          <a:xfrm>
            <a:off x="6862763" y="2532063"/>
            <a:ext cx="1524000" cy="1219200"/>
          </a:xfrm>
          <a:prstGeom prst="flowChartMagneticDisk">
            <a:avLst/>
          </a:prstGeom>
          <a:solidFill>
            <a:srgbClr val="D48D5C"/>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990000"/>
                </a:solidFill>
                <a:latin typeface="Tahoma" panose="020B0604030504040204" pitchFamily="34" charset="0"/>
                <a:cs typeface="Arial" panose="020B0604020202020204" pitchFamily="34" charset="0"/>
              </a:rPr>
              <a:t>Database</a:t>
            </a:r>
          </a:p>
        </p:txBody>
      </p:sp>
      <p:sp>
        <p:nvSpPr>
          <p:cNvPr id="39951" name="AutoShape 15"/>
          <p:cNvSpPr>
            <a:spLocks noChangeArrowheads="1"/>
          </p:cNvSpPr>
          <p:nvPr/>
        </p:nvSpPr>
        <p:spPr bwMode="auto">
          <a:xfrm>
            <a:off x="461963" y="2608263"/>
            <a:ext cx="1366837" cy="1214437"/>
          </a:xfrm>
          <a:prstGeom prst="cube">
            <a:avLst>
              <a:gd name="adj" fmla="val 25000"/>
            </a:avLst>
          </a:prstGeom>
          <a:solidFill>
            <a:srgbClr val="66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0000FF"/>
                </a:solidFill>
                <a:latin typeface="Tahoma" panose="020B0604030504040204" pitchFamily="34" charset="0"/>
                <a:cs typeface="Arial" panose="020B0604020202020204" pitchFamily="34" charset="0"/>
              </a:rPr>
              <a:t>Client</a:t>
            </a:r>
          </a:p>
        </p:txBody>
      </p:sp>
      <p:grpSp>
        <p:nvGrpSpPr>
          <p:cNvPr id="2" name="Group 16"/>
          <p:cNvGrpSpPr>
            <a:grpSpLocks/>
          </p:cNvGrpSpPr>
          <p:nvPr/>
        </p:nvGrpSpPr>
        <p:grpSpPr bwMode="auto">
          <a:xfrm>
            <a:off x="2443163" y="4665663"/>
            <a:ext cx="1828800" cy="1519237"/>
            <a:chOff x="1536" y="3120"/>
            <a:chExt cx="1152" cy="957"/>
          </a:xfrm>
        </p:grpSpPr>
        <p:sp>
          <p:nvSpPr>
            <p:cNvPr id="34832" name="AutoShape 17"/>
            <p:cNvSpPr>
              <a:spLocks noChangeArrowheads="1"/>
            </p:cNvSpPr>
            <p:nvPr/>
          </p:nvSpPr>
          <p:spPr bwMode="auto">
            <a:xfrm>
              <a:off x="1536" y="3408"/>
              <a:ext cx="1152" cy="669"/>
            </a:xfrm>
            <a:prstGeom prst="flowChartMultidocument">
              <a:avLst/>
            </a:prstGeom>
            <a:solidFill>
              <a:srgbClr val="FFDF57"/>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a:solidFill>
                    <a:srgbClr val="990000"/>
                  </a:solidFill>
                  <a:latin typeface="Tahoma" panose="020B0604030504040204" pitchFamily="34" charset="0"/>
                  <a:cs typeface="Arial" panose="020B0604020202020204" pitchFamily="34" charset="0"/>
                </a:rPr>
                <a:t>JSP Files</a:t>
              </a:r>
            </a:p>
          </p:txBody>
        </p:sp>
        <p:sp>
          <p:nvSpPr>
            <p:cNvPr id="34833" name="Line 18"/>
            <p:cNvSpPr>
              <a:spLocks noChangeShapeType="1"/>
            </p:cNvSpPr>
            <p:nvPr/>
          </p:nvSpPr>
          <p:spPr bwMode="auto">
            <a:xfrm>
              <a:off x="2160" y="3120"/>
              <a:ext cx="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9955" name="AutoShape 19"/>
          <p:cNvSpPr>
            <a:spLocks noChangeArrowheads="1"/>
          </p:cNvSpPr>
          <p:nvPr/>
        </p:nvSpPr>
        <p:spPr bwMode="auto">
          <a:xfrm>
            <a:off x="1071563" y="1541463"/>
            <a:ext cx="1219200" cy="838200"/>
          </a:xfrm>
          <a:prstGeom prst="wedgeEllipseCallout">
            <a:avLst>
              <a:gd name="adj1" fmla="val 44792"/>
              <a:gd name="adj2" fmla="val 77463"/>
            </a:avLst>
          </a:prstGeom>
          <a:solidFill>
            <a:srgbClr val="99CCFF"/>
          </a:solidFill>
          <a:ln w="9525">
            <a:solidFill>
              <a:schemeClr val="tx1"/>
            </a:solidFill>
            <a:miter lim="800000"/>
            <a:headEnd/>
            <a:tailEnd/>
          </a:ln>
        </p:spPr>
        <p:txBody>
          <a:bodyPr tIns="18288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chemeClr val="tx2"/>
                </a:solidFill>
                <a:latin typeface="Tahoma" panose="020B0604030504040204" pitchFamily="34" charset="0"/>
                <a:cs typeface="Arial" panose="020B0604020202020204" pitchFamily="34" charset="0"/>
              </a:rPr>
              <a:t>HTTP</a:t>
            </a:r>
          </a:p>
        </p:txBody>
      </p:sp>
      <p:grpSp>
        <p:nvGrpSpPr>
          <p:cNvPr id="3" name="Group 20"/>
          <p:cNvGrpSpPr>
            <a:grpSpLocks/>
          </p:cNvGrpSpPr>
          <p:nvPr/>
        </p:nvGrpSpPr>
        <p:grpSpPr bwMode="auto">
          <a:xfrm>
            <a:off x="4195763" y="2913063"/>
            <a:ext cx="533400" cy="457200"/>
            <a:chOff x="2640" y="2016"/>
            <a:chExt cx="336" cy="288"/>
          </a:xfrm>
        </p:grpSpPr>
        <p:sp>
          <p:nvSpPr>
            <p:cNvPr id="34830" name="Line 21"/>
            <p:cNvSpPr>
              <a:spLocks noChangeShapeType="1"/>
            </p:cNvSpPr>
            <p:nvPr/>
          </p:nvSpPr>
          <p:spPr bwMode="auto">
            <a:xfrm>
              <a:off x="2640" y="2016"/>
              <a:ext cx="336" cy="0"/>
            </a:xfrm>
            <a:prstGeom prst="line">
              <a:avLst/>
            </a:prstGeom>
            <a:noFill/>
            <a:ln w="3810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4831" name="Line 22"/>
            <p:cNvSpPr>
              <a:spLocks noChangeShapeType="1"/>
            </p:cNvSpPr>
            <p:nvPr/>
          </p:nvSpPr>
          <p:spPr bwMode="auto">
            <a:xfrm>
              <a:off x="2640" y="2304"/>
              <a:ext cx="336" cy="0"/>
            </a:xfrm>
            <a:prstGeom prst="line">
              <a:avLst/>
            </a:prstGeom>
            <a:noFill/>
            <a:ln w="38100">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9959" name="AutoShape 23"/>
          <p:cNvSpPr>
            <a:spLocks noChangeArrowheads="1"/>
          </p:cNvSpPr>
          <p:nvPr/>
        </p:nvSpPr>
        <p:spPr bwMode="auto">
          <a:xfrm>
            <a:off x="5948363" y="2989263"/>
            <a:ext cx="914400" cy="381000"/>
          </a:xfrm>
          <a:prstGeom prst="leftRightArrow">
            <a:avLst>
              <a:gd name="adj1" fmla="val 50000"/>
              <a:gd name="adj2" fmla="val 48000"/>
            </a:avLst>
          </a:prstGeom>
          <a:solidFill>
            <a:srgbClr val="FFCC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39960" name="Text Box 24"/>
          <p:cNvSpPr txBox="1">
            <a:spLocks noChangeArrowheads="1"/>
          </p:cNvSpPr>
          <p:nvPr/>
        </p:nvSpPr>
        <p:spPr bwMode="auto">
          <a:xfrm>
            <a:off x="6405563" y="4376738"/>
            <a:ext cx="2454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solidFill>
                  <a:srgbClr val="0066CC"/>
                </a:solidFill>
                <a:latin typeface="Tahoma" panose="020B0604030504040204" pitchFamily="34" charset="0"/>
                <a:cs typeface="Arial" panose="020B0604020202020204" pitchFamily="34" charset="0"/>
              </a:rPr>
              <a:t>JSPs are processed here</a:t>
            </a:r>
          </a:p>
        </p:txBody>
      </p:sp>
      <p:sp>
        <p:nvSpPr>
          <p:cNvPr id="39961" name="AutoShape 25"/>
          <p:cNvSpPr>
            <a:spLocks noChangeArrowheads="1"/>
          </p:cNvSpPr>
          <p:nvPr/>
        </p:nvSpPr>
        <p:spPr bwMode="auto">
          <a:xfrm rot="-7970597">
            <a:off x="5550695" y="3996531"/>
            <a:ext cx="976312" cy="485775"/>
          </a:xfrm>
          <a:prstGeom prst="rightArrow">
            <a:avLst>
              <a:gd name="adj1" fmla="val 50000"/>
              <a:gd name="adj2" fmla="val 50245"/>
            </a:avLst>
          </a:prstGeom>
          <a:solidFill>
            <a:srgbClr val="CCFFCC"/>
          </a:solidFill>
          <a:ln w="9525">
            <a:solidFill>
              <a:schemeClr val="tx1"/>
            </a:solidFill>
            <a:miter lim="800000"/>
            <a:headEnd/>
            <a:tailEnd/>
          </a:ln>
        </p:spPr>
        <p:txBody>
          <a:bodyPr rot="10800000"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ahoma" panose="020B0604030504040204" pitchFamily="34" charset="0"/>
              <a:cs typeface="Arial" panose="020B0604020202020204" pitchFamily="34" charset="0"/>
            </a:endParaRPr>
          </a:p>
        </p:txBody>
      </p:sp>
      <p:sp>
        <p:nvSpPr>
          <p:cNvPr id="39962" name="AutoShape 26"/>
          <p:cNvSpPr>
            <a:spLocks noChangeArrowheads="1"/>
          </p:cNvSpPr>
          <p:nvPr/>
        </p:nvSpPr>
        <p:spPr bwMode="auto">
          <a:xfrm rot="-1173628">
            <a:off x="1604963" y="2760663"/>
            <a:ext cx="1143000" cy="409575"/>
          </a:xfrm>
          <a:prstGeom prst="leftRightArrow">
            <a:avLst>
              <a:gd name="adj1" fmla="val 50000"/>
              <a:gd name="adj2" fmla="val 55814"/>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8" fill="hold" grpId="0" nodeType="clickEffect">
                                  <p:stCondLst>
                                    <p:cond delay="0"/>
                                  </p:stCondLst>
                                  <p:childTnLst>
                                    <p:set>
                                      <p:cBhvr>
                                        <p:cTn id="10" dur="1" fill="hold">
                                          <p:stCondLst>
                                            <p:cond delay="0"/>
                                          </p:stCondLst>
                                        </p:cTn>
                                        <p:tgtEl>
                                          <p:spTgt spid="39962"/>
                                        </p:tgtEl>
                                        <p:attrNameLst>
                                          <p:attrName>style.visibility</p:attrName>
                                        </p:attrNameLst>
                                      </p:cBhvr>
                                      <p:to>
                                        <p:strVal val="visible"/>
                                      </p:to>
                                    </p:set>
                                    <p:animEffect transition="in" filter="slide(fromLeft)">
                                      <p:cBhvr>
                                        <p:cTn id="11" dur="500"/>
                                        <p:tgtEl>
                                          <p:spTgt spid="399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9955"/>
                                        </p:tgtEl>
                                        <p:attrNameLst>
                                          <p:attrName>style.visibility</p:attrName>
                                        </p:attrNameLst>
                                      </p:cBhvr>
                                      <p:to>
                                        <p:strVal val="visible"/>
                                      </p:to>
                                    </p:set>
                                    <p:animEffect transition="in" filter="dissolve">
                                      <p:cBhvr>
                                        <p:cTn id="16" dur="500"/>
                                        <p:tgtEl>
                                          <p:spTgt spid="399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99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994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9959"/>
                                        </p:tgtEl>
                                        <p:attrNameLst>
                                          <p:attrName>style.visibility</p:attrName>
                                        </p:attrNameLst>
                                      </p:cBhvr>
                                      <p:to>
                                        <p:strVal val="visible"/>
                                      </p:to>
                                    </p:set>
                                    <p:animEffect transition="in" filter="slide(fromLeft)">
                                      <p:cBhvr>
                                        <p:cTn id="39" dur="500"/>
                                        <p:tgtEl>
                                          <p:spTgt spid="399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39950"/>
                                        </p:tgtEl>
                                        <p:attrNameLst>
                                          <p:attrName>style.visibility</p:attrName>
                                        </p:attrNameLst>
                                      </p:cBhvr>
                                      <p:to>
                                        <p:strVal val="visible"/>
                                      </p:to>
                                    </p:set>
                                    <p:animEffect transition="in" filter="dissolve">
                                      <p:cBhvr>
                                        <p:cTn id="44" dur="500"/>
                                        <p:tgtEl>
                                          <p:spTgt spid="3995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996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2" fill="hold" grpId="0" nodeType="clickEffect">
                                  <p:stCondLst>
                                    <p:cond delay="0"/>
                                  </p:stCondLst>
                                  <p:childTnLst>
                                    <p:set>
                                      <p:cBhvr>
                                        <p:cTn id="52" dur="1" fill="hold">
                                          <p:stCondLst>
                                            <p:cond delay="0"/>
                                          </p:stCondLst>
                                        </p:cTn>
                                        <p:tgtEl>
                                          <p:spTgt spid="39961"/>
                                        </p:tgtEl>
                                        <p:attrNameLst>
                                          <p:attrName>style.visibility</p:attrName>
                                        </p:attrNameLst>
                                      </p:cBhvr>
                                      <p:to>
                                        <p:strVal val="visible"/>
                                      </p:to>
                                    </p:set>
                                    <p:animEffect transition="in" filter="slide(fromRight)">
                                      <p:cBhvr>
                                        <p:cTn id="53" dur="500"/>
                                        <p:tgtEl>
                                          <p:spTgt spid="39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8" grpId="0" animBg="1" autoUpdateAnimBg="0"/>
      <p:bldP spid="39949" grpId="0" animBg="1" autoUpdateAnimBg="0"/>
      <p:bldP spid="39950" grpId="0" animBg="1" autoUpdateAnimBg="0"/>
      <p:bldP spid="39951" grpId="0" animBg="1" autoUpdateAnimBg="0"/>
      <p:bldP spid="39955" grpId="0" animBg="1" autoUpdateAnimBg="0"/>
      <p:bldP spid="39959" grpId="0" animBg="1"/>
      <p:bldP spid="39960" grpId="0" autoUpdateAnimBg="0"/>
      <p:bldP spid="39961" grpId="0" animBg="1" autoUpdateAnimBg="0"/>
      <p:bldP spid="3996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328738" y="0"/>
            <a:ext cx="7815262" cy="1063625"/>
          </a:xfrm>
        </p:spPr>
        <p:txBody>
          <a:bodyPr/>
          <a:lstStyle/>
          <a:p>
            <a:pPr>
              <a:lnSpc>
                <a:spcPct val="75000"/>
              </a:lnSpc>
            </a:pPr>
            <a:r>
              <a:rPr lang="en-US" altLang="en-US" sz="4000" b="1">
                <a:latin typeface="Times New Roman" panose="02020603050405020304" pitchFamily="18" charset="0"/>
                <a:cs typeface="Times New Roman" panose="02020603050405020304" pitchFamily="18" charset="0"/>
              </a:rPr>
              <a:t>Review</a:t>
            </a:r>
            <a:endParaRPr lang="en-US" altLang="en-US" sz="3600" b="1">
              <a:latin typeface="Times New Roman" panose="02020603050405020304" pitchFamily="18" charset="0"/>
              <a:cs typeface="Times New Roman" panose="02020603050405020304" pitchFamily="18" charset="0"/>
            </a:endParaRPr>
          </a:p>
        </p:txBody>
      </p:sp>
      <p:graphicFrame>
        <p:nvGraphicFramePr>
          <p:cNvPr id="26" name="Object 10">
            <a:extLst>
              <a:ext uri="{FF2B5EF4-FFF2-40B4-BE49-F238E27FC236}">
                <a16:creationId xmlns:a16="http://schemas.microsoft.com/office/drawing/2014/main" id="{BE4F8438-9CBF-4CE9-A4EB-892FDAFDB8E0}"/>
              </a:ext>
            </a:extLst>
          </p:cNvPr>
          <p:cNvGraphicFramePr>
            <a:graphicFrameLocks noChangeAspect="1"/>
          </p:cNvGraphicFramePr>
          <p:nvPr/>
        </p:nvGraphicFramePr>
        <p:xfrm>
          <a:off x="781050" y="2928938"/>
          <a:ext cx="1393825" cy="984250"/>
        </p:xfrm>
        <a:graphic>
          <a:graphicData uri="http://schemas.openxmlformats.org/presentationml/2006/ole">
            <mc:AlternateContent xmlns:mc="http://schemas.openxmlformats.org/markup-compatibility/2006">
              <mc:Choice xmlns:v="urn:schemas-microsoft-com:vml" Requires="v">
                <p:oleObj spid="_x0000_s19457" name="Photo Editor Photo" r:id="rId4" imgW="7621064" imgH="5714286" progId="MSPhotoEd.3">
                  <p:embed/>
                </p:oleObj>
              </mc:Choice>
              <mc:Fallback>
                <p:oleObj name="Photo Editor Photo" r:id="rId4" imgW="7621064" imgH="5714286" progId="MSPhotoEd.3">
                  <p:embed/>
                  <p:pic>
                    <p:nvPicPr>
                      <p:cNvPr id="3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2928938"/>
                        <a:ext cx="1393825"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19">
            <a:extLst>
              <a:ext uri="{FF2B5EF4-FFF2-40B4-BE49-F238E27FC236}">
                <a16:creationId xmlns:a16="http://schemas.microsoft.com/office/drawing/2014/main" id="{5F5EF902-9D98-4A5A-9D86-7976FB5F8729}"/>
              </a:ext>
            </a:extLst>
          </p:cNvPr>
          <p:cNvSpPr>
            <a:spLocks noChangeArrowheads="1"/>
          </p:cNvSpPr>
          <p:nvPr/>
        </p:nvSpPr>
        <p:spPr bwMode="auto">
          <a:xfrm>
            <a:off x="3275013" y="1839913"/>
            <a:ext cx="3629465" cy="3008312"/>
          </a:xfrm>
          <a:prstGeom prst="rect">
            <a:avLst/>
          </a:prstGeom>
          <a:solidFill>
            <a:srgbClr val="FFFF66"/>
          </a:solidFill>
          <a:ln w="9525">
            <a:solidFill>
              <a:srgbClr val="FFFF66"/>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Web Server</a:t>
            </a:r>
          </a:p>
          <a:p>
            <a:pPr algn="ctr" eaLnBrk="1" hangingPunct="1">
              <a:spcBef>
                <a:spcPct val="0"/>
              </a:spcBef>
              <a:buFontTx/>
              <a:buNone/>
            </a:pPr>
            <a:r>
              <a:rPr lang="en-US" altLang="en-US" sz="2000" b="1">
                <a:latin typeface="Times New Roman" panose="02020603050405020304" pitchFamily="18" charset="0"/>
                <a:cs typeface="Times New Roman" panose="02020603050405020304" pitchFamily="18" charset="0"/>
              </a:rPr>
              <a:t>Container</a:t>
            </a: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a:p>
            <a:pPr algn="ctr" eaLnBrk="1" hangingPunct="1">
              <a:spcBef>
                <a:spcPct val="0"/>
              </a:spcBef>
              <a:buFontTx/>
              <a:buNone/>
            </a:pPr>
            <a:endParaRPr lang="en-US" altLang="en-US" sz="2000" b="1">
              <a:latin typeface="Times New Roman" panose="02020603050405020304" pitchFamily="18" charset="0"/>
              <a:cs typeface="Times New Roman" panose="02020603050405020304" pitchFamily="18" charset="0"/>
            </a:endParaRPr>
          </a:p>
        </p:txBody>
      </p:sp>
      <p:sp>
        <p:nvSpPr>
          <p:cNvPr id="28" name="Oval 20">
            <a:extLst>
              <a:ext uri="{FF2B5EF4-FFF2-40B4-BE49-F238E27FC236}">
                <a16:creationId xmlns:a16="http://schemas.microsoft.com/office/drawing/2014/main" id="{7CB83944-9F6F-4111-972F-37F67AD30660}"/>
              </a:ext>
            </a:extLst>
          </p:cNvPr>
          <p:cNvSpPr>
            <a:spLocks noChangeArrowheads="1"/>
          </p:cNvSpPr>
          <p:nvPr/>
        </p:nvSpPr>
        <p:spPr bwMode="auto">
          <a:xfrm>
            <a:off x="3427413" y="247967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C</a:t>
            </a:r>
          </a:p>
        </p:txBody>
      </p:sp>
      <p:cxnSp>
        <p:nvCxnSpPr>
          <p:cNvPr id="29" name="AutoShape 7">
            <a:extLst>
              <a:ext uri="{FF2B5EF4-FFF2-40B4-BE49-F238E27FC236}">
                <a16:creationId xmlns:a16="http://schemas.microsoft.com/office/drawing/2014/main" id="{A2037FD0-BA79-4C11-B920-32475EFAB6FB}"/>
              </a:ext>
            </a:extLst>
          </p:cNvPr>
          <p:cNvCxnSpPr>
            <a:cxnSpLocks noChangeShapeType="1"/>
            <a:endCxn id="28" idx="2"/>
          </p:cNvCxnSpPr>
          <p:nvPr/>
        </p:nvCxnSpPr>
        <p:spPr bwMode="auto">
          <a:xfrm flipV="1">
            <a:off x="2093913" y="2774950"/>
            <a:ext cx="1333500" cy="646113"/>
          </a:xfrm>
          <a:prstGeom prst="straightConnector1">
            <a:avLst/>
          </a:prstGeom>
          <a:noFill/>
          <a:ln w="31750">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0" name="Oval 10">
            <a:extLst>
              <a:ext uri="{FF2B5EF4-FFF2-40B4-BE49-F238E27FC236}">
                <a16:creationId xmlns:a16="http://schemas.microsoft.com/office/drawing/2014/main" id="{8F0B44B9-8518-4A81-AC8A-9C676C08CF84}"/>
              </a:ext>
            </a:extLst>
          </p:cNvPr>
          <p:cNvSpPr>
            <a:spLocks noChangeArrowheads="1"/>
          </p:cNvSpPr>
          <p:nvPr/>
        </p:nvSpPr>
        <p:spPr bwMode="auto">
          <a:xfrm>
            <a:off x="3427413" y="3998913"/>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V</a:t>
            </a:r>
          </a:p>
        </p:txBody>
      </p:sp>
      <p:cxnSp>
        <p:nvCxnSpPr>
          <p:cNvPr id="31" name="AutoShape 11">
            <a:extLst>
              <a:ext uri="{FF2B5EF4-FFF2-40B4-BE49-F238E27FC236}">
                <a16:creationId xmlns:a16="http://schemas.microsoft.com/office/drawing/2014/main" id="{3119B167-D5D2-44AC-8D07-1CCD1D334CC9}"/>
              </a:ext>
            </a:extLst>
          </p:cNvPr>
          <p:cNvCxnSpPr>
            <a:cxnSpLocks noChangeShapeType="1"/>
            <a:stCxn id="28" idx="4"/>
            <a:endCxn id="30" idx="0"/>
          </p:cNvCxnSpPr>
          <p:nvPr/>
        </p:nvCxnSpPr>
        <p:spPr bwMode="auto">
          <a:xfrm rot="5400000">
            <a:off x="3276600" y="3535363"/>
            <a:ext cx="928687" cy="158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3">
            <a:extLst>
              <a:ext uri="{FF2B5EF4-FFF2-40B4-BE49-F238E27FC236}">
                <a16:creationId xmlns:a16="http://schemas.microsoft.com/office/drawing/2014/main" id="{EB525950-5221-4F16-A2D0-2387F2DC5B9A}"/>
              </a:ext>
            </a:extLst>
          </p:cNvPr>
          <p:cNvCxnSpPr>
            <a:cxnSpLocks noChangeShapeType="1"/>
            <a:stCxn id="30" idx="2"/>
          </p:cNvCxnSpPr>
          <p:nvPr/>
        </p:nvCxnSpPr>
        <p:spPr bwMode="auto">
          <a:xfrm rot="10800000">
            <a:off x="2093913" y="3421063"/>
            <a:ext cx="1333500" cy="873125"/>
          </a:xfrm>
          <a:prstGeom prst="straightConnector1">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33" name="AutoShape 14">
            <a:extLst>
              <a:ext uri="{FF2B5EF4-FFF2-40B4-BE49-F238E27FC236}">
                <a16:creationId xmlns:a16="http://schemas.microsoft.com/office/drawing/2014/main" id="{06F1D3D8-8263-4E82-9E04-A24233202388}"/>
              </a:ext>
            </a:extLst>
          </p:cNvPr>
          <p:cNvCxnSpPr>
            <a:cxnSpLocks noChangeShapeType="1"/>
            <a:stCxn id="28" idx="3"/>
          </p:cNvCxnSpPr>
          <p:nvPr/>
        </p:nvCxnSpPr>
        <p:spPr bwMode="auto">
          <a:xfrm rot="5400000">
            <a:off x="2588419" y="2489994"/>
            <a:ext cx="436563" cy="1425575"/>
          </a:xfrm>
          <a:prstGeom prst="straightConnector1">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cxnSp>
      <p:sp>
        <p:nvSpPr>
          <p:cNvPr id="34" name="Can 48">
            <a:extLst>
              <a:ext uri="{FF2B5EF4-FFF2-40B4-BE49-F238E27FC236}">
                <a16:creationId xmlns:a16="http://schemas.microsoft.com/office/drawing/2014/main" id="{8154D99C-166D-4BD0-AC1E-77438F4EB2A0}"/>
              </a:ext>
            </a:extLst>
          </p:cNvPr>
          <p:cNvSpPr/>
          <p:nvPr/>
        </p:nvSpPr>
        <p:spPr>
          <a:xfrm>
            <a:off x="8072878" y="2900363"/>
            <a:ext cx="701675"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a:solidFill>
                  <a:schemeClr val="tx1"/>
                </a:solidFill>
                <a:latin typeface="Times New Roman" pitchFamily="18" charset="0"/>
                <a:cs typeface="Times New Roman" pitchFamily="18" charset="0"/>
              </a:rPr>
              <a:t>DB</a:t>
            </a:r>
          </a:p>
        </p:txBody>
      </p:sp>
      <p:sp>
        <p:nvSpPr>
          <p:cNvPr id="35" name="Oval 27">
            <a:extLst>
              <a:ext uri="{FF2B5EF4-FFF2-40B4-BE49-F238E27FC236}">
                <a16:creationId xmlns:a16="http://schemas.microsoft.com/office/drawing/2014/main" id="{0D4D8919-0A94-40F6-A886-0AA8781E15A2}"/>
              </a:ext>
            </a:extLst>
          </p:cNvPr>
          <p:cNvSpPr>
            <a:spLocks noChangeArrowheads="1"/>
          </p:cNvSpPr>
          <p:nvPr/>
        </p:nvSpPr>
        <p:spPr bwMode="auto">
          <a:xfrm>
            <a:off x="4627563" y="3121025"/>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DAO</a:t>
            </a:r>
          </a:p>
        </p:txBody>
      </p:sp>
      <p:cxnSp>
        <p:nvCxnSpPr>
          <p:cNvPr id="36" name="AutoShape 7">
            <a:extLst>
              <a:ext uri="{FF2B5EF4-FFF2-40B4-BE49-F238E27FC236}">
                <a16:creationId xmlns:a16="http://schemas.microsoft.com/office/drawing/2014/main" id="{CCB1A14A-FD4E-4D26-B36D-85BCAA3EC374}"/>
              </a:ext>
            </a:extLst>
          </p:cNvPr>
          <p:cNvCxnSpPr>
            <a:cxnSpLocks noChangeShapeType="1"/>
            <a:endCxn id="35" idx="1"/>
          </p:cNvCxnSpPr>
          <p:nvPr/>
        </p:nvCxnSpPr>
        <p:spPr bwMode="auto">
          <a:xfrm>
            <a:off x="4032250" y="2820988"/>
            <a:ext cx="687388" cy="387350"/>
          </a:xfrm>
          <a:prstGeom prst="straightConnector1">
            <a:avLst/>
          </a:prstGeom>
          <a:noFill/>
          <a:ln w="317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7" name="AutoShape 7">
            <a:extLst>
              <a:ext uri="{FF2B5EF4-FFF2-40B4-BE49-F238E27FC236}">
                <a16:creationId xmlns:a16="http://schemas.microsoft.com/office/drawing/2014/main" id="{E6D1E6D4-2827-4CEB-89F9-EE04B71475A2}"/>
              </a:ext>
            </a:extLst>
          </p:cNvPr>
          <p:cNvCxnSpPr>
            <a:cxnSpLocks noChangeShapeType="1"/>
            <a:stCxn id="35" idx="6"/>
          </p:cNvCxnSpPr>
          <p:nvPr/>
        </p:nvCxnSpPr>
        <p:spPr bwMode="auto">
          <a:xfrm flipV="1">
            <a:off x="5254625" y="3208338"/>
            <a:ext cx="2830953" cy="207962"/>
          </a:xfrm>
          <a:prstGeom prst="straightConnector1">
            <a:avLst/>
          </a:prstGeom>
          <a:noFill/>
          <a:ln w="31750">
            <a:solidFill>
              <a:srgbClr val="7030A0"/>
            </a:solidFill>
            <a:round/>
            <a:headEnd/>
            <a:tailEnd type="triangle" w="med" len="med"/>
          </a:ln>
          <a:extLst>
            <a:ext uri="{909E8E84-426E-40DD-AFC4-6F175D3DCCD1}">
              <a14:hiddenFill xmlns:a14="http://schemas.microsoft.com/office/drawing/2010/main">
                <a:noFill/>
              </a14:hiddenFill>
            </a:ext>
          </a:extLst>
        </p:spPr>
      </p:cxnSp>
      <p:cxnSp>
        <p:nvCxnSpPr>
          <p:cNvPr id="39" name="AutoShape 13">
            <a:extLst>
              <a:ext uri="{FF2B5EF4-FFF2-40B4-BE49-F238E27FC236}">
                <a16:creationId xmlns:a16="http://schemas.microsoft.com/office/drawing/2014/main" id="{A51F5FD8-12D3-4C51-BDD3-974DF7DF6EAC}"/>
              </a:ext>
            </a:extLst>
          </p:cNvPr>
          <p:cNvCxnSpPr>
            <a:cxnSpLocks noChangeShapeType="1"/>
            <a:endCxn id="35" idx="5"/>
          </p:cNvCxnSpPr>
          <p:nvPr/>
        </p:nvCxnSpPr>
        <p:spPr bwMode="auto">
          <a:xfrm flipH="1">
            <a:off x="5162794" y="3619500"/>
            <a:ext cx="2910084" cy="5591"/>
          </a:xfrm>
          <a:prstGeom prst="straightConnector1">
            <a:avLst/>
          </a:prstGeom>
          <a:noFill/>
          <a:ln w="28575">
            <a:solidFill>
              <a:srgbClr val="7030A0"/>
            </a:solidFill>
            <a:prstDash val="dash"/>
            <a:round/>
            <a:headEnd/>
            <a:tailEnd type="triangle" w="med" len="med"/>
          </a:ln>
          <a:extLst>
            <a:ext uri="{909E8E84-426E-40DD-AFC4-6F175D3DCCD1}">
              <a14:hiddenFill xmlns:a14="http://schemas.microsoft.com/office/drawing/2010/main">
                <a:noFill/>
              </a14:hiddenFill>
            </a:ext>
          </a:extLst>
        </p:spPr>
      </p:cxnSp>
      <p:cxnSp>
        <p:nvCxnSpPr>
          <p:cNvPr id="40" name="AutoShape 13">
            <a:extLst>
              <a:ext uri="{FF2B5EF4-FFF2-40B4-BE49-F238E27FC236}">
                <a16:creationId xmlns:a16="http://schemas.microsoft.com/office/drawing/2014/main" id="{033C1F67-A9F9-40D3-9D6E-CF1C73A19D28}"/>
              </a:ext>
            </a:extLst>
          </p:cNvPr>
          <p:cNvCxnSpPr>
            <a:cxnSpLocks noChangeShapeType="1"/>
            <a:endCxn id="28" idx="5"/>
          </p:cNvCxnSpPr>
          <p:nvPr/>
        </p:nvCxnSpPr>
        <p:spPr bwMode="auto">
          <a:xfrm rot="10800000">
            <a:off x="3962400" y="2984500"/>
            <a:ext cx="733425" cy="355600"/>
          </a:xfrm>
          <a:prstGeom prst="straightConnector1">
            <a:avLst/>
          </a:prstGeom>
          <a:noFill/>
          <a:ln w="28575">
            <a:solidFill>
              <a:srgbClr val="0070C0"/>
            </a:solidFill>
            <a:prstDash val="dashDot"/>
            <a:round/>
            <a:headEnd/>
            <a:tailEnd type="triangle" w="med" len="med"/>
          </a:ln>
          <a:extLst>
            <a:ext uri="{909E8E84-426E-40DD-AFC4-6F175D3DCCD1}">
              <a14:hiddenFill xmlns:a14="http://schemas.microsoft.com/office/drawing/2010/main">
                <a:noFill/>
              </a14:hiddenFill>
            </a:ext>
          </a:extLst>
        </p:spPr>
      </p:cxnSp>
      <p:sp>
        <p:nvSpPr>
          <p:cNvPr id="44" name="TextBox 32">
            <a:extLst>
              <a:ext uri="{FF2B5EF4-FFF2-40B4-BE49-F238E27FC236}">
                <a16:creationId xmlns:a16="http://schemas.microsoft.com/office/drawing/2014/main" id="{8F985428-56B2-48C5-AD96-BA4193BA9B3E}"/>
              </a:ext>
            </a:extLst>
          </p:cNvPr>
          <p:cNvSpPr txBox="1">
            <a:spLocks noChangeArrowheads="1"/>
          </p:cNvSpPr>
          <p:nvPr/>
        </p:nvSpPr>
        <p:spPr bwMode="auto">
          <a:xfrm>
            <a:off x="181292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1. Send request</a:t>
            </a:r>
          </a:p>
        </p:txBody>
      </p:sp>
      <p:sp>
        <p:nvSpPr>
          <p:cNvPr id="64" name="TextBox 33">
            <a:extLst>
              <a:ext uri="{FF2B5EF4-FFF2-40B4-BE49-F238E27FC236}">
                <a16:creationId xmlns:a16="http://schemas.microsoft.com/office/drawing/2014/main" id="{9B58DA19-3145-41ED-861F-A21E508D9CFF}"/>
              </a:ext>
            </a:extLst>
          </p:cNvPr>
          <p:cNvSpPr txBox="1">
            <a:spLocks noChangeArrowheads="1"/>
          </p:cNvSpPr>
          <p:nvPr/>
        </p:nvSpPr>
        <p:spPr bwMode="auto">
          <a:xfrm>
            <a:off x="4206875" y="25320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70C0"/>
                </a:solidFill>
                <a:latin typeface="Times New Roman" panose="02020603050405020304" pitchFamily="18" charset="0"/>
                <a:cs typeface="Times New Roman" panose="02020603050405020304" pitchFamily="18" charset="0"/>
              </a:rPr>
              <a:t>2. Call</a:t>
            </a:r>
          </a:p>
        </p:txBody>
      </p:sp>
      <p:sp>
        <p:nvSpPr>
          <p:cNvPr id="65" name="TextBox 34">
            <a:extLst>
              <a:ext uri="{FF2B5EF4-FFF2-40B4-BE49-F238E27FC236}">
                <a16:creationId xmlns:a16="http://schemas.microsoft.com/office/drawing/2014/main" id="{88A3B6AA-61D0-4404-99A7-FC322E3EABC5}"/>
              </a:ext>
            </a:extLst>
          </p:cNvPr>
          <p:cNvSpPr txBox="1">
            <a:spLocks noChangeArrowheads="1"/>
          </p:cNvSpPr>
          <p:nvPr/>
        </p:nvSpPr>
        <p:spPr bwMode="auto">
          <a:xfrm>
            <a:off x="5964214" y="2930917"/>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7030A0"/>
                </a:solidFill>
                <a:latin typeface="Times New Roman" panose="02020603050405020304" pitchFamily="18" charset="0"/>
                <a:cs typeface="Times New Roman" panose="02020603050405020304" pitchFamily="18" charset="0"/>
              </a:rPr>
              <a:t>3. Query</a:t>
            </a:r>
          </a:p>
        </p:txBody>
      </p:sp>
      <p:sp>
        <p:nvSpPr>
          <p:cNvPr id="66" name="TextBox 35">
            <a:extLst>
              <a:ext uri="{FF2B5EF4-FFF2-40B4-BE49-F238E27FC236}">
                <a16:creationId xmlns:a16="http://schemas.microsoft.com/office/drawing/2014/main" id="{FF07CE1D-073F-4445-B7EB-23F463A444D7}"/>
              </a:ext>
            </a:extLst>
          </p:cNvPr>
          <p:cNvSpPr txBox="1">
            <a:spLocks noChangeArrowheads="1"/>
          </p:cNvSpPr>
          <p:nvPr/>
        </p:nvSpPr>
        <p:spPr bwMode="auto">
          <a:xfrm>
            <a:off x="3743325" y="3619500"/>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5. Render/Send</a:t>
            </a:r>
          </a:p>
        </p:txBody>
      </p:sp>
      <p:sp>
        <p:nvSpPr>
          <p:cNvPr id="67" name="TextBox 36">
            <a:extLst>
              <a:ext uri="{FF2B5EF4-FFF2-40B4-BE49-F238E27FC236}">
                <a16:creationId xmlns:a16="http://schemas.microsoft.com/office/drawing/2014/main" id="{FEC48109-8B3C-4FD6-B757-67399CB2557E}"/>
              </a:ext>
            </a:extLst>
          </p:cNvPr>
          <p:cNvSpPr txBox="1">
            <a:spLocks noChangeArrowheads="1"/>
          </p:cNvSpPr>
          <p:nvPr/>
        </p:nvSpPr>
        <p:spPr bwMode="auto">
          <a:xfrm>
            <a:off x="2376488" y="3313113"/>
            <a:ext cx="1709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6. Response</a:t>
            </a:r>
          </a:p>
        </p:txBody>
      </p:sp>
      <p:sp>
        <p:nvSpPr>
          <p:cNvPr id="68" name="TextBox 37">
            <a:extLst>
              <a:ext uri="{FF2B5EF4-FFF2-40B4-BE49-F238E27FC236}">
                <a16:creationId xmlns:a16="http://schemas.microsoft.com/office/drawing/2014/main" id="{38CBF383-9E3C-4D00-8459-109DDFF79F2F}"/>
              </a:ext>
            </a:extLst>
          </p:cNvPr>
          <p:cNvSpPr txBox="1">
            <a:spLocks noChangeArrowheads="1"/>
          </p:cNvSpPr>
          <p:nvPr/>
        </p:nvSpPr>
        <p:spPr bwMode="auto">
          <a:xfrm>
            <a:off x="746125" y="4030663"/>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FF0000"/>
                </a:solidFill>
                <a:latin typeface="Times New Roman" panose="02020603050405020304" pitchFamily="18" charset="0"/>
                <a:cs typeface="Times New Roman" panose="02020603050405020304" pitchFamily="18" charset="0"/>
              </a:rPr>
              <a:t>7. Display</a:t>
            </a:r>
          </a:p>
        </p:txBody>
      </p:sp>
      <p:sp>
        <p:nvSpPr>
          <p:cNvPr id="69" name="Oval 27">
            <a:extLst>
              <a:ext uri="{FF2B5EF4-FFF2-40B4-BE49-F238E27FC236}">
                <a16:creationId xmlns:a16="http://schemas.microsoft.com/office/drawing/2014/main" id="{90854B92-F311-420C-B6EC-D37531C6C004}"/>
              </a:ext>
            </a:extLst>
          </p:cNvPr>
          <p:cNvSpPr>
            <a:spLocks noChangeArrowheads="1"/>
          </p:cNvSpPr>
          <p:nvPr/>
        </p:nvSpPr>
        <p:spPr bwMode="auto">
          <a:xfrm>
            <a:off x="5445126" y="4183579"/>
            <a:ext cx="627062" cy="590550"/>
          </a:xfrm>
          <a:prstGeom prst="ellipse">
            <a:avLst/>
          </a:prstGeom>
          <a:solidFill>
            <a:srgbClr val="0000FF"/>
          </a:solidFill>
          <a:ln w="9525">
            <a:solidFill>
              <a:srgbClr val="0000FF"/>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rgbClr val="FF3300"/>
                </a:solidFill>
                <a:latin typeface="Times New Roman" panose="02020603050405020304" pitchFamily="18" charset="0"/>
                <a:cs typeface="Times New Roman" panose="02020603050405020304" pitchFamily="18" charset="0"/>
              </a:rPr>
              <a:t>DTO</a:t>
            </a:r>
          </a:p>
        </p:txBody>
      </p:sp>
      <p:cxnSp>
        <p:nvCxnSpPr>
          <p:cNvPr id="70" name="AutoShape 7">
            <a:extLst>
              <a:ext uri="{FF2B5EF4-FFF2-40B4-BE49-F238E27FC236}">
                <a16:creationId xmlns:a16="http://schemas.microsoft.com/office/drawing/2014/main" id="{9AD0AB1B-5F97-4071-918E-C061E5533980}"/>
              </a:ext>
            </a:extLst>
          </p:cNvPr>
          <p:cNvCxnSpPr>
            <a:cxnSpLocks noChangeShapeType="1"/>
            <a:endCxn id="69" idx="0"/>
          </p:cNvCxnSpPr>
          <p:nvPr/>
        </p:nvCxnSpPr>
        <p:spPr bwMode="auto">
          <a:xfrm>
            <a:off x="5191700" y="3676651"/>
            <a:ext cx="566957" cy="506928"/>
          </a:xfrm>
          <a:prstGeom prst="straightConnector1">
            <a:avLst/>
          </a:prstGeom>
          <a:noFill/>
          <a:ln w="31750">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71" name="TextBox 35">
            <a:extLst>
              <a:ext uri="{FF2B5EF4-FFF2-40B4-BE49-F238E27FC236}">
                <a16:creationId xmlns:a16="http://schemas.microsoft.com/office/drawing/2014/main" id="{AA5C711C-0841-460E-B637-09CA2C2F7C00}"/>
              </a:ext>
            </a:extLst>
          </p:cNvPr>
          <p:cNvSpPr txBox="1">
            <a:spLocks noChangeArrowheads="1"/>
          </p:cNvSpPr>
          <p:nvPr/>
        </p:nvSpPr>
        <p:spPr bwMode="auto">
          <a:xfrm>
            <a:off x="5193287" y="3814247"/>
            <a:ext cx="2044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C00000"/>
                </a:solidFill>
                <a:latin typeface="Times New Roman" panose="02020603050405020304" pitchFamily="18" charset="0"/>
                <a:cs typeface="Times New Roman" panose="02020603050405020304" pitchFamily="18" charset="0"/>
              </a:rPr>
              <a:t>4. Store data into</a:t>
            </a:r>
          </a:p>
        </p:txBody>
      </p:sp>
      <p:cxnSp>
        <p:nvCxnSpPr>
          <p:cNvPr id="72" name="AutoShape 13">
            <a:extLst>
              <a:ext uri="{FF2B5EF4-FFF2-40B4-BE49-F238E27FC236}">
                <a16:creationId xmlns:a16="http://schemas.microsoft.com/office/drawing/2014/main" id="{5C9B3551-BD18-42C1-8E6D-2C569BD8CF67}"/>
              </a:ext>
            </a:extLst>
          </p:cNvPr>
          <p:cNvCxnSpPr>
            <a:cxnSpLocks noChangeShapeType="1"/>
          </p:cNvCxnSpPr>
          <p:nvPr/>
        </p:nvCxnSpPr>
        <p:spPr bwMode="auto">
          <a:xfrm flipV="1">
            <a:off x="4018394" y="3646488"/>
            <a:ext cx="799670" cy="551729"/>
          </a:xfrm>
          <a:prstGeom prst="straightConnector1">
            <a:avLst/>
          </a:prstGeom>
          <a:noFill/>
          <a:ln w="28575">
            <a:solidFill>
              <a:srgbClr val="0070C0"/>
            </a:solidFill>
            <a:prstDash val="dashDot"/>
            <a:round/>
            <a:headEnd/>
            <a:tailEnd type="triangle" w="med" len="med"/>
          </a:ln>
          <a:extLst>
            <a:ext uri="{909E8E84-426E-40DD-AFC4-6F175D3DCCD1}">
              <a14:hiddenFill xmlns:a14="http://schemas.microsoft.com/office/drawing/2010/main">
                <a:noFill/>
              </a14:hiddenFill>
            </a:ext>
          </a:extLst>
        </p:spPr>
      </p:cxnSp>
      <p:sp>
        <p:nvSpPr>
          <p:cNvPr id="73" name="TextBox 33">
            <a:extLst>
              <a:ext uri="{FF2B5EF4-FFF2-40B4-BE49-F238E27FC236}">
                <a16:creationId xmlns:a16="http://schemas.microsoft.com/office/drawing/2014/main" id="{CFA48678-4B75-43B9-9591-7F8CF4EA7A6D}"/>
              </a:ext>
            </a:extLst>
          </p:cNvPr>
          <p:cNvSpPr txBox="1">
            <a:spLocks noChangeArrowheads="1"/>
          </p:cNvSpPr>
          <p:nvPr/>
        </p:nvSpPr>
        <p:spPr bwMode="auto">
          <a:xfrm>
            <a:off x="4153405" y="4014788"/>
            <a:ext cx="171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70C0"/>
                </a:solidFill>
                <a:latin typeface="Times New Roman" panose="02020603050405020304" pitchFamily="18" charset="0"/>
                <a:cs typeface="Times New Roman" panose="02020603050405020304" pitchFamily="18" charset="0"/>
              </a:rPr>
              <a:t>get (if any)</a:t>
            </a:r>
          </a:p>
        </p:txBody>
      </p:sp>
    </p:spTree>
    <p:extLst>
      <p:ext uri="{BB962C8B-B14F-4D97-AF65-F5344CB8AC3E}">
        <p14:creationId xmlns:p14="http://schemas.microsoft.com/office/powerpoint/2010/main" val="2029079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Life Cycle</a:t>
            </a:r>
          </a:p>
        </p:txBody>
      </p:sp>
      <p:pic>
        <p:nvPicPr>
          <p:cNvPr id="3584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7763"/>
            <a:ext cx="7199313" cy="538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9" name="WordArt 37"/>
          <p:cNvSpPr>
            <a:spLocks noChangeArrowheads="1" noChangeShapeType="1" noTextEdit="1"/>
          </p:cNvSpPr>
          <p:nvPr/>
        </p:nvSpPr>
        <p:spPr bwMode="auto">
          <a:xfrm>
            <a:off x="3128963" y="1958975"/>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1</a:t>
            </a:r>
          </a:p>
        </p:txBody>
      </p:sp>
      <p:sp>
        <p:nvSpPr>
          <p:cNvPr id="89100" name="WordArt 40"/>
          <p:cNvSpPr>
            <a:spLocks noChangeArrowheads="1" noChangeShapeType="1" noTextEdit="1"/>
          </p:cNvSpPr>
          <p:nvPr/>
        </p:nvSpPr>
        <p:spPr bwMode="auto">
          <a:xfrm>
            <a:off x="5038725" y="2559050"/>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2</a:t>
            </a:r>
          </a:p>
        </p:txBody>
      </p:sp>
      <p:sp>
        <p:nvSpPr>
          <p:cNvPr id="4123" name="WordArt 27"/>
          <p:cNvSpPr>
            <a:spLocks noChangeArrowheads="1" noChangeShapeType="1" noTextEdit="1"/>
          </p:cNvSpPr>
          <p:nvPr/>
        </p:nvSpPr>
        <p:spPr bwMode="auto">
          <a:xfrm>
            <a:off x="7250113" y="2455863"/>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3</a:t>
            </a:r>
          </a:p>
        </p:txBody>
      </p:sp>
      <p:sp>
        <p:nvSpPr>
          <p:cNvPr id="89103" name="WordArt 32"/>
          <p:cNvSpPr>
            <a:spLocks noChangeArrowheads="1" noChangeShapeType="1" noTextEdit="1"/>
          </p:cNvSpPr>
          <p:nvPr/>
        </p:nvSpPr>
        <p:spPr bwMode="auto">
          <a:xfrm>
            <a:off x="8061325" y="4689475"/>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4</a:t>
            </a:r>
          </a:p>
        </p:txBody>
      </p:sp>
      <p:sp>
        <p:nvSpPr>
          <p:cNvPr id="89104" name="WordArt 30"/>
          <p:cNvSpPr>
            <a:spLocks noChangeArrowheads="1" noChangeShapeType="1" noTextEdit="1"/>
          </p:cNvSpPr>
          <p:nvPr/>
        </p:nvSpPr>
        <p:spPr bwMode="auto">
          <a:xfrm>
            <a:off x="3527425" y="5287963"/>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5</a:t>
            </a:r>
          </a:p>
        </p:txBody>
      </p:sp>
      <p:sp>
        <p:nvSpPr>
          <p:cNvPr id="89105" name="WordArt 44"/>
          <p:cNvSpPr>
            <a:spLocks noChangeArrowheads="1" noChangeShapeType="1" noTextEdit="1"/>
          </p:cNvSpPr>
          <p:nvPr/>
        </p:nvSpPr>
        <p:spPr bwMode="auto">
          <a:xfrm>
            <a:off x="1479550" y="3500438"/>
            <a:ext cx="247650" cy="552450"/>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wrap="none" fromWordArt="1">
            <a:prstTxWarp prst="textPlain">
              <a:avLst>
                <a:gd name="adj" fmla="val 50000"/>
              </a:avLst>
            </a:prstTxWarp>
          </a:bodyPr>
          <a:lstStyle/>
          <a:p>
            <a:pPr algn="ctr"/>
            <a:r>
              <a:rPr lang="en-US" sz="3600" b="1" kern="10" spc="720">
                <a:solidFill>
                  <a:srgbClr val="09B922"/>
                </a:solidFill>
                <a:effectLst>
                  <a:outerShdw dist="45791" dir="3378596" algn="ctr" rotWithShape="0">
                    <a:srgbClr val="4D4D4D"/>
                  </a:outerShdw>
                </a:effectLst>
                <a:latin typeface="Tahoma" panose="020B0604030504040204" pitchFamily="34" charset="0"/>
                <a:ea typeface="Tahoma" panose="020B0604030504040204" pitchFamily="34" charset="0"/>
                <a:cs typeface="Tahoma" panose="020B060403050404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9099"/>
                                        </p:tgtEl>
                                        <p:attrNameLst>
                                          <p:attrName>style.visibility</p:attrName>
                                        </p:attrNameLst>
                                      </p:cBhvr>
                                      <p:to>
                                        <p:strVal val="visible"/>
                                      </p:to>
                                    </p:set>
                                    <p:animEffect transition="in" filter="box(in)">
                                      <p:cBhvr>
                                        <p:cTn id="7" dur="500"/>
                                        <p:tgtEl>
                                          <p:spTgt spid="89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9100"/>
                                        </p:tgtEl>
                                        <p:attrNameLst>
                                          <p:attrName>style.visibility</p:attrName>
                                        </p:attrNameLst>
                                      </p:cBhvr>
                                      <p:to>
                                        <p:strVal val="visible"/>
                                      </p:to>
                                    </p:set>
                                    <p:animEffect transition="in" filter="checkerboard(across)">
                                      <p:cBhvr>
                                        <p:cTn id="12" dur="500"/>
                                        <p:tgtEl>
                                          <p:spTgt spid="89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23"/>
                                        </p:tgtEl>
                                        <p:attrNameLst>
                                          <p:attrName>style.visibility</p:attrName>
                                        </p:attrNameLst>
                                      </p:cBhvr>
                                      <p:to>
                                        <p:strVal val="visible"/>
                                      </p:to>
                                    </p:set>
                                    <p:animEffect transition="in" filter="box(in)">
                                      <p:cBhvr>
                                        <p:cTn id="17" dur="500"/>
                                        <p:tgtEl>
                                          <p:spTgt spid="4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89103"/>
                                        </p:tgtEl>
                                        <p:attrNameLst>
                                          <p:attrName>style.visibility</p:attrName>
                                        </p:attrNameLst>
                                      </p:cBhvr>
                                      <p:to>
                                        <p:strVal val="visible"/>
                                      </p:to>
                                    </p:set>
                                    <p:animEffect transition="in" filter="checkerboard(across)">
                                      <p:cBhvr>
                                        <p:cTn id="22" dur="500"/>
                                        <p:tgtEl>
                                          <p:spTgt spid="891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89104"/>
                                        </p:tgtEl>
                                        <p:attrNameLst>
                                          <p:attrName>style.visibility</p:attrName>
                                        </p:attrNameLst>
                                      </p:cBhvr>
                                      <p:to>
                                        <p:strVal val="visible"/>
                                      </p:to>
                                    </p:set>
                                    <p:animEffect transition="in" filter="box(in)">
                                      <p:cBhvr>
                                        <p:cTn id="27" dur="500"/>
                                        <p:tgtEl>
                                          <p:spTgt spid="89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89105"/>
                                        </p:tgtEl>
                                        <p:attrNameLst>
                                          <p:attrName>style.visibility</p:attrName>
                                        </p:attrNameLst>
                                      </p:cBhvr>
                                      <p:to>
                                        <p:strVal val="visible"/>
                                      </p:to>
                                    </p:set>
                                    <p:animEffect transition="in" filter="box(in)">
                                      <p:cBhvr>
                                        <p:cTn id="32" dur="500"/>
                                        <p:tgtEl>
                                          <p:spTgt spid="8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666875" y="0"/>
            <a:ext cx="7477125" cy="1093788"/>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Life Cycle</a:t>
            </a:r>
          </a:p>
        </p:txBody>
      </p:sp>
      <p:sp>
        <p:nvSpPr>
          <p:cNvPr id="108548" name="AutoShape 4"/>
          <p:cNvSpPr>
            <a:spLocks noChangeArrowheads="1"/>
          </p:cNvSpPr>
          <p:nvPr/>
        </p:nvSpPr>
        <p:spPr bwMode="auto">
          <a:xfrm>
            <a:off x="4191000" y="1614488"/>
            <a:ext cx="2324100" cy="914400"/>
          </a:xfrm>
          <a:prstGeom prst="roundRect">
            <a:avLst>
              <a:gd name="adj" fmla="val 37329"/>
            </a:avLst>
          </a:prstGeom>
          <a:solidFill>
            <a:srgbClr val="FFFFFF"/>
          </a:solidFill>
          <a:ln w="9525">
            <a:solidFill>
              <a:srgbClr val="000000"/>
            </a:solidFill>
            <a:round/>
            <a:headEnd/>
            <a:tailEnd/>
          </a:ln>
          <a:effectLst>
            <a:outerShdw dist="127633" dir="5742636" algn="ctr" rotWithShape="0">
              <a:srgbClr val="993300"/>
            </a:outerShdw>
          </a:effectLst>
        </p:spPr>
        <p:txBody>
          <a:bodyPr wrap="none" anchor="ctr"/>
          <a:lstStyle/>
          <a:p>
            <a:pPr algn="ctr">
              <a:spcBef>
                <a:spcPct val="20000"/>
              </a:spcBef>
              <a:defRPr/>
            </a:pPr>
            <a:r>
              <a:rPr lang="en-US" sz="2400">
                <a:solidFill>
                  <a:srgbClr val="0033CC"/>
                </a:solidFill>
                <a:latin typeface="Times New Roman" pitchFamily="18" charset="0"/>
                <a:cs typeface="Times New Roman" pitchFamily="18" charset="0"/>
              </a:rPr>
              <a:t>_</a:t>
            </a:r>
            <a:r>
              <a:rPr lang="en-US" sz="2400" err="1">
                <a:solidFill>
                  <a:srgbClr val="0033CC"/>
                </a:solidFill>
                <a:latin typeface="Times New Roman" pitchFamily="18" charset="0"/>
                <a:cs typeface="Times New Roman" pitchFamily="18" charset="0"/>
              </a:rPr>
              <a:t>jspInit</a:t>
            </a:r>
            <a:r>
              <a:rPr lang="en-US" sz="2400">
                <a:solidFill>
                  <a:srgbClr val="0033CC"/>
                </a:solidFill>
                <a:latin typeface="Times New Roman" pitchFamily="18" charset="0"/>
                <a:cs typeface="Times New Roman" pitchFamily="18" charset="0"/>
              </a:rPr>
              <a:t>()</a:t>
            </a:r>
          </a:p>
        </p:txBody>
      </p:sp>
      <p:sp>
        <p:nvSpPr>
          <p:cNvPr id="108549" name="AutoShape 5"/>
          <p:cNvSpPr>
            <a:spLocks noChangeArrowheads="1"/>
          </p:cNvSpPr>
          <p:nvPr/>
        </p:nvSpPr>
        <p:spPr bwMode="auto">
          <a:xfrm>
            <a:off x="4267200" y="4433888"/>
            <a:ext cx="2324100" cy="914400"/>
          </a:xfrm>
          <a:prstGeom prst="roundRect">
            <a:avLst>
              <a:gd name="adj" fmla="val 37329"/>
            </a:avLst>
          </a:prstGeom>
          <a:solidFill>
            <a:srgbClr val="FFFFFF"/>
          </a:solidFill>
          <a:ln w="9525">
            <a:solidFill>
              <a:srgbClr val="000000"/>
            </a:solidFill>
            <a:round/>
            <a:headEnd/>
            <a:tailEnd/>
          </a:ln>
          <a:effectLst>
            <a:outerShdw dist="127633" dir="5742636" algn="ctr" rotWithShape="0">
              <a:srgbClr val="993300"/>
            </a:outerShdw>
          </a:effectLst>
        </p:spPr>
        <p:txBody>
          <a:bodyPr wrap="none" anchor="ctr"/>
          <a:lstStyle/>
          <a:p>
            <a:pPr algn="ctr">
              <a:spcBef>
                <a:spcPct val="20000"/>
              </a:spcBef>
              <a:defRPr/>
            </a:pPr>
            <a:r>
              <a:rPr lang="en-US" sz="2400">
                <a:solidFill>
                  <a:srgbClr val="0033CC"/>
                </a:solidFill>
                <a:latin typeface="Times New Roman" pitchFamily="18" charset="0"/>
                <a:cs typeface="Times New Roman" pitchFamily="18" charset="0"/>
              </a:rPr>
              <a:t>_</a:t>
            </a:r>
            <a:r>
              <a:rPr lang="en-US" sz="2400" err="1">
                <a:solidFill>
                  <a:srgbClr val="0033CC"/>
                </a:solidFill>
                <a:latin typeface="Times New Roman" pitchFamily="18" charset="0"/>
                <a:cs typeface="Times New Roman" pitchFamily="18" charset="0"/>
              </a:rPr>
              <a:t>jspDestroy</a:t>
            </a:r>
            <a:r>
              <a:rPr lang="en-US" sz="2400">
                <a:solidFill>
                  <a:srgbClr val="0033CC"/>
                </a:solidFill>
                <a:latin typeface="Times New Roman" pitchFamily="18" charset="0"/>
                <a:cs typeface="Times New Roman" pitchFamily="18" charset="0"/>
              </a:rPr>
              <a:t>()</a:t>
            </a:r>
          </a:p>
        </p:txBody>
      </p:sp>
      <p:sp>
        <p:nvSpPr>
          <p:cNvPr id="108550" name="AutoShape 6"/>
          <p:cNvSpPr>
            <a:spLocks noChangeArrowheads="1"/>
          </p:cNvSpPr>
          <p:nvPr/>
        </p:nvSpPr>
        <p:spPr bwMode="auto">
          <a:xfrm>
            <a:off x="3657600" y="2986088"/>
            <a:ext cx="3581400" cy="1066800"/>
          </a:xfrm>
          <a:prstGeom prst="octagon">
            <a:avLst>
              <a:gd name="adj" fmla="val 29912"/>
            </a:avLst>
          </a:prstGeom>
          <a:solidFill>
            <a:srgbClr val="FFFFFF"/>
          </a:solidFill>
          <a:ln w="9525">
            <a:solidFill>
              <a:srgbClr val="000000"/>
            </a:solidFill>
            <a:miter lim="800000"/>
            <a:headEnd/>
            <a:tailEnd/>
          </a:ln>
          <a:effectLst>
            <a:outerShdw dist="127633" dir="5742636" algn="ctr" rotWithShape="0">
              <a:srgbClr val="993300"/>
            </a:outerShdw>
          </a:effectLst>
        </p:spPr>
        <p:txBody>
          <a:bodyPr wrap="none" anchor="ctr"/>
          <a:lstStyle/>
          <a:p>
            <a:pPr algn="ctr">
              <a:spcBef>
                <a:spcPct val="20000"/>
              </a:spcBef>
              <a:defRPr/>
            </a:pPr>
            <a:r>
              <a:rPr lang="en-US" sz="2800">
                <a:solidFill>
                  <a:srgbClr val="0033CC"/>
                </a:solidFill>
                <a:latin typeface="Times New Roman" pitchFamily="18" charset="0"/>
                <a:cs typeface="Times New Roman" pitchFamily="18" charset="0"/>
              </a:rPr>
              <a:t>_</a:t>
            </a:r>
            <a:r>
              <a:rPr lang="en-US" sz="2800" err="1">
                <a:solidFill>
                  <a:srgbClr val="0033CC"/>
                </a:solidFill>
                <a:latin typeface="Times New Roman" pitchFamily="18" charset="0"/>
                <a:cs typeface="Times New Roman" pitchFamily="18" charset="0"/>
              </a:rPr>
              <a:t>jspService</a:t>
            </a:r>
            <a:r>
              <a:rPr lang="en-US" sz="2800">
                <a:solidFill>
                  <a:srgbClr val="0033CC"/>
                </a:solidFill>
                <a:latin typeface="Times New Roman" pitchFamily="18" charset="0"/>
                <a:cs typeface="Times New Roman" pitchFamily="18" charset="0"/>
              </a:rPr>
              <a:t>()</a:t>
            </a:r>
          </a:p>
        </p:txBody>
      </p:sp>
      <p:sp>
        <p:nvSpPr>
          <p:cNvPr id="37894" name="Rectangle 7"/>
          <p:cNvSpPr>
            <a:spLocks noChangeArrowheads="1"/>
          </p:cNvSpPr>
          <p:nvPr/>
        </p:nvSpPr>
        <p:spPr bwMode="auto">
          <a:xfrm>
            <a:off x="2438400" y="1233488"/>
            <a:ext cx="6172200" cy="4876800"/>
          </a:xfrm>
          <a:prstGeom prst="rect">
            <a:avLst/>
          </a:prstGeom>
          <a:noFill/>
          <a:ln w="57150">
            <a:solidFill>
              <a:srgbClr val="99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895" name="Text Box 8"/>
          <p:cNvSpPr txBox="1">
            <a:spLocks noChangeArrowheads="1"/>
          </p:cNvSpPr>
          <p:nvPr/>
        </p:nvSpPr>
        <p:spPr bwMode="auto">
          <a:xfrm>
            <a:off x="6477000" y="1233488"/>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solidFill>
                  <a:srgbClr val="0033CC"/>
                </a:solidFill>
                <a:latin typeface="Times New Roman" panose="02020603050405020304" pitchFamily="18" charset="0"/>
                <a:cs typeface="Times New Roman" panose="02020603050405020304" pitchFamily="18" charset="0"/>
              </a:rPr>
              <a:t>Servlet from JSP</a:t>
            </a:r>
          </a:p>
        </p:txBody>
      </p:sp>
      <p:sp>
        <p:nvSpPr>
          <p:cNvPr id="37896" name="Line 9"/>
          <p:cNvSpPr>
            <a:spLocks noChangeShapeType="1"/>
          </p:cNvSpPr>
          <p:nvPr/>
        </p:nvSpPr>
        <p:spPr bwMode="auto">
          <a:xfrm>
            <a:off x="5334000" y="2528888"/>
            <a:ext cx="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7" name="Line 10"/>
          <p:cNvSpPr>
            <a:spLocks noChangeShapeType="1"/>
          </p:cNvSpPr>
          <p:nvPr/>
        </p:nvSpPr>
        <p:spPr bwMode="auto">
          <a:xfrm>
            <a:off x="5410200" y="4052888"/>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8" name="Line 11"/>
          <p:cNvSpPr>
            <a:spLocks noChangeShapeType="1"/>
          </p:cNvSpPr>
          <p:nvPr/>
        </p:nvSpPr>
        <p:spPr bwMode="auto">
          <a:xfrm>
            <a:off x="762000" y="2147888"/>
            <a:ext cx="3429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899" name="Text Box 12"/>
          <p:cNvSpPr txBox="1">
            <a:spLocks noChangeArrowheads="1"/>
          </p:cNvSpPr>
          <p:nvPr/>
        </p:nvSpPr>
        <p:spPr bwMode="auto">
          <a:xfrm>
            <a:off x="471488" y="1827213"/>
            <a:ext cx="1662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latin typeface="Times New Roman" panose="02020603050405020304" pitchFamily="18" charset="0"/>
                <a:cs typeface="Times New Roman" panose="02020603050405020304" pitchFamily="18" charset="0"/>
              </a:rPr>
              <a:t>Init Event</a:t>
            </a:r>
          </a:p>
        </p:txBody>
      </p:sp>
      <p:sp>
        <p:nvSpPr>
          <p:cNvPr id="37900" name="Line 13"/>
          <p:cNvSpPr>
            <a:spLocks noChangeShapeType="1"/>
          </p:cNvSpPr>
          <p:nvPr/>
        </p:nvSpPr>
        <p:spPr bwMode="auto">
          <a:xfrm flipV="1">
            <a:off x="1676400" y="3443288"/>
            <a:ext cx="1981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1" name="Line 14"/>
          <p:cNvSpPr>
            <a:spLocks noChangeShapeType="1"/>
          </p:cNvSpPr>
          <p:nvPr/>
        </p:nvSpPr>
        <p:spPr bwMode="auto">
          <a:xfrm flipH="1">
            <a:off x="1828800" y="3671888"/>
            <a:ext cx="1828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2" name="Text Box 15"/>
          <p:cNvSpPr txBox="1">
            <a:spLocks noChangeArrowheads="1"/>
          </p:cNvSpPr>
          <p:nvPr/>
        </p:nvSpPr>
        <p:spPr bwMode="auto">
          <a:xfrm>
            <a:off x="617538" y="3187700"/>
            <a:ext cx="1001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latin typeface="Times New Roman" panose="02020603050405020304" pitchFamily="18" charset="0"/>
                <a:cs typeface="Times New Roman" panose="02020603050405020304" pitchFamily="18" charset="0"/>
              </a:rPr>
              <a:t>Request</a:t>
            </a:r>
          </a:p>
        </p:txBody>
      </p:sp>
      <p:sp>
        <p:nvSpPr>
          <p:cNvPr id="108560" name="Text Box 16"/>
          <p:cNvSpPr txBox="1">
            <a:spLocks noChangeArrowheads="1"/>
          </p:cNvSpPr>
          <p:nvPr/>
        </p:nvSpPr>
        <p:spPr bwMode="auto">
          <a:xfrm>
            <a:off x="838200" y="3748088"/>
            <a:ext cx="1390650" cy="396875"/>
          </a:xfrm>
          <a:prstGeom prst="rect">
            <a:avLst/>
          </a:prstGeom>
          <a:noFill/>
          <a:ln w="9525">
            <a:noFill/>
            <a:miter lim="800000"/>
            <a:headEnd/>
            <a:tailEnd/>
          </a:ln>
          <a:effectLst>
            <a:outerShdw dist="127633" dir="5742636" algn="ctr" rotWithShape="0">
              <a:srgbClr val="993300"/>
            </a:outerShdw>
          </a:effectLst>
        </p:spPr>
        <p:txBody>
          <a:bodyPr>
            <a:spAutoFit/>
          </a:bodyPr>
          <a:lstStyle/>
          <a:p>
            <a:pPr algn="ctr">
              <a:spcBef>
                <a:spcPct val="20000"/>
              </a:spcBef>
              <a:buFontTx/>
              <a:buChar char="•"/>
              <a:defRPr/>
            </a:pPr>
            <a:endParaRPr lang="en-US" sz="2000">
              <a:solidFill>
                <a:srgbClr val="0033CC"/>
              </a:solidFill>
              <a:latin typeface="Times New Roman" pitchFamily="18" charset="0"/>
              <a:cs typeface="Times New Roman" pitchFamily="18" charset="0"/>
            </a:endParaRPr>
          </a:p>
        </p:txBody>
      </p:sp>
      <p:sp>
        <p:nvSpPr>
          <p:cNvPr id="37904" name="Text Box 17"/>
          <p:cNvSpPr txBox="1">
            <a:spLocks noChangeArrowheads="1"/>
          </p:cNvSpPr>
          <p:nvPr/>
        </p:nvSpPr>
        <p:spPr bwMode="auto">
          <a:xfrm>
            <a:off x="635000" y="3476625"/>
            <a:ext cx="1157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latin typeface="Times New Roman" panose="02020603050405020304" pitchFamily="18" charset="0"/>
                <a:cs typeface="Times New Roman" panose="02020603050405020304" pitchFamily="18" charset="0"/>
              </a:rPr>
              <a:t>Response</a:t>
            </a:r>
          </a:p>
        </p:txBody>
      </p:sp>
      <p:sp>
        <p:nvSpPr>
          <p:cNvPr id="37905" name="Line 18"/>
          <p:cNvSpPr>
            <a:spLocks noChangeShapeType="1"/>
          </p:cNvSpPr>
          <p:nvPr/>
        </p:nvSpPr>
        <p:spPr bwMode="auto">
          <a:xfrm>
            <a:off x="762000" y="4967288"/>
            <a:ext cx="35052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06" name="Text Box 19"/>
          <p:cNvSpPr txBox="1">
            <a:spLocks noChangeArrowheads="1"/>
          </p:cNvSpPr>
          <p:nvPr/>
        </p:nvSpPr>
        <p:spPr bwMode="auto">
          <a:xfrm>
            <a:off x="457200" y="4605338"/>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20000"/>
              </a:spcBef>
            </a:pPr>
            <a:r>
              <a:rPr lang="en-US" altLang="en-US" sz="2000">
                <a:latin typeface="Times New Roman" panose="02020603050405020304" pitchFamily="18" charset="0"/>
                <a:cs typeface="Times New Roman" panose="02020603050405020304" pitchFamily="18" charset="0"/>
              </a:rPr>
              <a:t>Destroy Event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914400" y="0"/>
            <a:ext cx="8229600" cy="115252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Tags</a:t>
            </a:r>
          </a:p>
        </p:txBody>
      </p:sp>
      <p:sp>
        <p:nvSpPr>
          <p:cNvPr id="41987" name="Rectangle 3"/>
          <p:cNvSpPr>
            <a:spLocks noGrp="1"/>
          </p:cNvSpPr>
          <p:nvPr>
            <p:ph type="body" idx="4294967295"/>
          </p:nvPr>
        </p:nvSpPr>
        <p:spPr>
          <a:xfrm>
            <a:off x="236538" y="1020763"/>
            <a:ext cx="8907462" cy="5522912"/>
          </a:xfrm>
        </p:spPr>
        <p:txBody>
          <a:bodyPr/>
          <a:lstStyle/>
          <a:p>
            <a:pPr eaLnBrk="1" hangingPunct="1">
              <a:lnSpc>
                <a:spcPct val="90000"/>
              </a:lnSpc>
            </a:pPr>
            <a:r>
              <a:rPr lang="vi-VN" altLang="en-US">
                <a:latin typeface="Times New Roman" panose="02020603050405020304" pitchFamily="18" charset="0"/>
              </a:rPr>
              <a:t>Tags</a:t>
            </a:r>
          </a:p>
          <a:p>
            <a:pPr lvl="1" eaLnBrk="1" hangingPunct="1">
              <a:lnSpc>
                <a:spcPct val="90000"/>
              </a:lnSpc>
            </a:pPr>
            <a:r>
              <a:rPr lang="vi-VN" altLang="en-US">
                <a:latin typeface="Times New Roman" panose="02020603050405020304" pitchFamily="18" charset="0"/>
              </a:rPr>
              <a:t>Interface</a:t>
            </a:r>
          </a:p>
          <a:p>
            <a:pPr lvl="1" eaLnBrk="1" hangingPunct="1">
              <a:lnSpc>
                <a:spcPct val="90000"/>
              </a:lnSpc>
            </a:pPr>
            <a:r>
              <a:rPr lang="vi-VN" altLang="en-US">
                <a:latin typeface="Times New Roman" panose="02020603050405020304" pitchFamily="18" charset="0"/>
              </a:rPr>
              <a:t>Functional</a:t>
            </a:r>
          </a:p>
          <a:p>
            <a:pPr lvl="1" eaLnBrk="1" hangingPunct="1">
              <a:lnSpc>
                <a:spcPct val="90000"/>
              </a:lnSpc>
            </a:pPr>
            <a:r>
              <a:rPr lang="vi-VN" altLang="en-US">
                <a:latin typeface="Times New Roman" panose="02020603050405020304" pitchFamily="18" charset="0"/>
              </a:rPr>
              <a:t>Encapsulation</a:t>
            </a:r>
          </a:p>
          <a:p>
            <a:pPr lvl="1" eaLnBrk="1" hangingPunct="1">
              <a:lnSpc>
                <a:spcPct val="90000"/>
              </a:lnSpc>
            </a:pPr>
            <a:r>
              <a:rPr lang="vi-VN" altLang="en-US">
                <a:latin typeface="Times New Roman" panose="02020603050405020304" pitchFamily="18" charset="0"/>
              </a:rPr>
              <a:t>A tag starts with</a:t>
            </a:r>
            <a:r>
              <a:rPr lang="en-US" altLang="en-US">
                <a:latin typeface="Times New Roman" panose="02020603050405020304" pitchFamily="18" charset="0"/>
              </a:rPr>
              <a:t> “&lt;” and ends with “&gt;”. </a:t>
            </a:r>
          </a:p>
          <a:p>
            <a:pPr lvl="1" eaLnBrk="1" hangingPunct="1">
              <a:lnSpc>
                <a:spcPct val="90000"/>
              </a:lnSpc>
            </a:pPr>
            <a:r>
              <a:rPr lang="en-US" altLang="en-US">
                <a:latin typeface="Times New Roman" panose="02020603050405020304" pitchFamily="18" charset="0"/>
              </a:rPr>
              <a:t>The tags contain body and attributes.</a:t>
            </a:r>
            <a:endParaRPr lang="vi-VN" altLang="en-US">
              <a:latin typeface="Times New Roman" panose="02020603050405020304" pitchFamily="18" charset="0"/>
            </a:endParaRPr>
          </a:p>
          <a:p>
            <a:pPr eaLnBrk="1" hangingPunct="1">
              <a:lnSpc>
                <a:spcPct val="90000"/>
              </a:lnSpc>
            </a:pPr>
            <a:r>
              <a:rPr lang="vi-VN" altLang="en-US">
                <a:latin typeface="Times New Roman" panose="02020603050405020304" pitchFamily="18" charset="0"/>
              </a:rPr>
              <a:t>The </a:t>
            </a:r>
            <a:r>
              <a:rPr lang="en-US" altLang="en-US">
                <a:latin typeface="Times New Roman" panose="02020603050405020304" pitchFamily="18" charset="0"/>
              </a:rPr>
              <a:t>4 types of JSP tags</a:t>
            </a:r>
            <a:endParaRPr lang="fr-FR" altLang="en-US">
              <a:latin typeface="Times New Roman" panose="02020603050405020304" pitchFamily="18" charset="0"/>
            </a:endParaRPr>
          </a:p>
          <a:p>
            <a:pPr lvl="1" eaLnBrk="1" hangingPunct="1">
              <a:lnSpc>
                <a:spcPct val="90000"/>
              </a:lnSpc>
            </a:pPr>
            <a:r>
              <a:rPr lang="fr-FR" altLang="en-US">
                <a:latin typeface="Times New Roman" panose="02020603050405020304" pitchFamily="18" charset="0"/>
              </a:rPr>
              <a:t>Comment</a:t>
            </a:r>
          </a:p>
          <a:p>
            <a:pPr lvl="1" eaLnBrk="1" hangingPunct="1">
              <a:lnSpc>
                <a:spcPct val="90000"/>
              </a:lnSpc>
            </a:pPr>
            <a:r>
              <a:rPr lang="fr-FR" altLang="en-US">
                <a:latin typeface="Times New Roman" panose="02020603050405020304" pitchFamily="18" charset="0"/>
              </a:rPr>
              <a:t>Directives</a:t>
            </a:r>
          </a:p>
          <a:p>
            <a:pPr lvl="1" eaLnBrk="1" hangingPunct="1">
              <a:lnSpc>
                <a:spcPct val="90000"/>
              </a:lnSpc>
            </a:pPr>
            <a:r>
              <a:rPr lang="fr-FR" altLang="en-US">
                <a:latin typeface="Times New Roman" panose="02020603050405020304" pitchFamily="18" charset="0"/>
              </a:rPr>
              <a:t>Scripting elements</a:t>
            </a:r>
          </a:p>
          <a:p>
            <a:pPr lvl="1" eaLnBrk="1" hangingPunct="1">
              <a:lnSpc>
                <a:spcPct val="90000"/>
              </a:lnSpc>
            </a:pPr>
            <a:r>
              <a:rPr lang="fr-FR" altLang="en-US">
                <a:latin typeface="Times New Roman" panose="02020603050405020304" pitchFamily="18" charset="0"/>
              </a:rPr>
              <a:t>Standard actions</a:t>
            </a:r>
            <a:r>
              <a:rPr lang="vi-VN" altLang="en-US">
                <a:latin typeface="Times New Roman" panose="02020603050405020304"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914400" y="0"/>
            <a:ext cx="8229600" cy="96202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Comments</a:t>
            </a:r>
          </a:p>
        </p:txBody>
      </p:sp>
      <p:sp>
        <p:nvSpPr>
          <p:cNvPr id="17411" name="Rectangle 3"/>
          <p:cNvSpPr>
            <a:spLocks noGrp="1"/>
          </p:cNvSpPr>
          <p:nvPr>
            <p:ph type="body" idx="4294967295"/>
          </p:nvPr>
        </p:nvSpPr>
        <p:spPr>
          <a:xfrm>
            <a:off x="0" y="954088"/>
            <a:ext cx="9144000" cy="6008687"/>
          </a:xfrm>
        </p:spPr>
        <p:txBody>
          <a:bodyPr/>
          <a:lstStyle/>
          <a:p>
            <a:pPr algn="just" eaLnBrk="1" hangingPunct="1">
              <a:lnSpc>
                <a:spcPct val="80000"/>
              </a:lnSpc>
            </a:pPr>
            <a:r>
              <a:rPr lang="vi-VN" altLang="en-US" sz="2500">
                <a:latin typeface="Times New Roman" panose="02020603050405020304" pitchFamily="18" charset="0"/>
                <a:cs typeface="Times New Roman" panose="02020603050405020304" pitchFamily="18" charset="0"/>
              </a:rPr>
              <a:t>Are used for </a:t>
            </a:r>
            <a:r>
              <a:rPr lang="vi-VN" altLang="en-US" sz="2500" b="1">
                <a:latin typeface="Times New Roman" panose="02020603050405020304" pitchFamily="18" charset="0"/>
                <a:cs typeface="Times New Roman" panose="02020603050405020304" pitchFamily="18" charset="0"/>
              </a:rPr>
              <a:t>documenting</a:t>
            </a:r>
            <a:r>
              <a:rPr lang="vi-VN" altLang="en-US" sz="2500">
                <a:latin typeface="Times New Roman" panose="02020603050405020304" pitchFamily="18" charset="0"/>
                <a:cs typeface="Times New Roman" panose="02020603050405020304" pitchFamily="18" charset="0"/>
              </a:rPr>
              <a:t> JSP code</a:t>
            </a:r>
          </a:p>
          <a:p>
            <a:pPr algn="just" eaLnBrk="1" hangingPunct="1">
              <a:lnSpc>
                <a:spcPct val="80000"/>
              </a:lnSpc>
            </a:pPr>
            <a:r>
              <a:rPr lang="vi-VN" altLang="en-US" sz="2500">
                <a:latin typeface="Times New Roman" panose="02020603050405020304" pitchFamily="18" charset="0"/>
                <a:cs typeface="Times New Roman" panose="02020603050405020304" pitchFamily="18" charset="0"/>
              </a:rPr>
              <a:t>Should </a:t>
            </a:r>
            <a:r>
              <a:rPr lang="vi-VN" altLang="en-US" sz="2500" b="1">
                <a:latin typeface="Times New Roman" panose="02020603050405020304" pitchFamily="18" charset="0"/>
                <a:cs typeface="Times New Roman" panose="02020603050405020304" pitchFamily="18" charset="0"/>
              </a:rPr>
              <a:t>not be visible </a:t>
            </a:r>
            <a:r>
              <a:rPr lang="vi-VN" altLang="en-US" sz="2500">
                <a:latin typeface="Times New Roman" panose="02020603050405020304" pitchFamily="18" charset="0"/>
                <a:cs typeface="Times New Roman" panose="02020603050405020304" pitchFamily="18" charset="0"/>
              </a:rPr>
              <a:t>to the client </a:t>
            </a:r>
            <a:endParaRPr lang="en-US" altLang="en-US" sz="250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500" b="1">
                <a:latin typeface="Times New Roman" panose="02020603050405020304" pitchFamily="18" charset="0"/>
                <a:cs typeface="Times New Roman" panose="02020603050405020304" pitchFamily="18" charset="0"/>
              </a:rPr>
              <a:t>Explains</a:t>
            </a:r>
            <a:r>
              <a:rPr lang="en-US" altLang="en-US" sz="2500">
                <a:latin typeface="Times New Roman" panose="02020603050405020304" pitchFamily="18" charset="0"/>
                <a:cs typeface="Times New Roman" panose="02020603050405020304" pitchFamily="18" charset="0"/>
              </a:rPr>
              <a:t> the functioning of the code</a:t>
            </a:r>
          </a:p>
          <a:p>
            <a:pPr algn="just" eaLnBrk="1" hangingPunct="1">
              <a:lnSpc>
                <a:spcPct val="80000"/>
              </a:lnSpc>
            </a:pPr>
            <a:r>
              <a:rPr lang="en-US" altLang="en-US" sz="2500">
                <a:latin typeface="Times New Roman" panose="02020603050405020304" pitchFamily="18" charset="0"/>
                <a:cs typeface="Times New Roman" panose="02020603050405020304" pitchFamily="18" charset="0"/>
              </a:rPr>
              <a:t>Comments </a:t>
            </a:r>
            <a:r>
              <a:rPr lang="en-US" altLang="en-US" sz="2500" b="1">
                <a:latin typeface="Times New Roman" panose="02020603050405020304" pitchFamily="18" charset="0"/>
                <a:cs typeface="Times New Roman" panose="02020603050405020304" pitchFamily="18" charset="0"/>
              </a:rPr>
              <a:t>are ignored by the servlet </a:t>
            </a:r>
            <a:r>
              <a:rPr lang="en-US" altLang="en-US" sz="2500">
                <a:latin typeface="Times New Roman" panose="02020603050405020304" pitchFamily="18" charset="0"/>
                <a:cs typeface="Times New Roman" panose="02020603050405020304" pitchFamily="18" charset="0"/>
              </a:rPr>
              <a:t>during compilation</a:t>
            </a:r>
            <a:endParaRPr lang="fr-FR" altLang="en-US" sz="2500">
              <a:latin typeface="Times New Roman" panose="02020603050405020304" pitchFamily="18" charset="0"/>
              <a:cs typeface="Times New Roman" panose="02020603050405020304" pitchFamily="18" charset="0"/>
            </a:endParaRPr>
          </a:p>
          <a:p>
            <a:pPr algn="just" eaLnBrk="1" hangingPunct="1">
              <a:lnSpc>
                <a:spcPct val="80000"/>
              </a:lnSpc>
            </a:pPr>
            <a:r>
              <a:rPr lang="fr-FR" altLang="en-US" sz="2500">
                <a:latin typeface="Times New Roman" panose="02020603050405020304" pitchFamily="18" charset="0"/>
                <a:cs typeface="Times New Roman" panose="02020603050405020304" pitchFamily="18" charset="0"/>
              </a:rPr>
              <a:t>A</a:t>
            </a:r>
            <a:r>
              <a:rPr lang="vi-VN" altLang="en-US" sz="2500">
                <a:latin typeface="Times New Roman" panose="02020603050405020304" pitchFamily="18" charset="0"/>
                <a:cs typeface="Times New Roman" panose="02020603050405020304" pitchFamily="18" charset="0"/>
              </a:rPr>
              <a:t> JSP page contains </a:t>
            </a:r>
            <a:r>
              <a:rPr lang="vi-VN" altLang="en-US" sz="2500" b="1">
                <a:latin typeface="Times New Roman" panose="02020603050405020304" pitchFamily="18" charset="0"/>
                <a:cs typeface="Times New Roman" panose="02020603050405020304" pitchFamily="18" charset="0"/>
              </a:rPr>
              <a:t>0</a:t>
            </a:r>
            <a:r>
              <a:rPr lang="fr-FR" altLang="en-US" sz="2500" b="1">
                <a:latin typeface="Times New Roman" panose="02020603050405020304" pitchFamily="18" charset="0"/>
                <a:cs typeface="Times New Roman" panose="02020603050405020304" pitchFamily="18" charset="0"/>
              </a:rPr>
              <a:t>3</a:t>
            </a:r>
            <a:r>
              <a:rPr lang="vi-VN" altLang="en-US" sz="2500" b="1">
                <a:latin typeface="Times New Roman" panose="02020603050405020304" pitchFamily="18" charset="0"/>
                <a:cs typeface="Times New Roman" panose="02020603050405020304" pitchFamily="18" charset="0"/>
              </a:rPr>
              <a:t> types </a:t>
            </a:r>
            <a:r>
              <a:rPr lang="vi-VN" altLang="en-US" sz="2500">
                <a:latin typeface="Times New Roman" panose="02020603050405020304" pitchFamily="18" charset="0"/>
                <a:cs typeface="Times New Roman" panose="02020603050405020304" pitchFamily="18" charset="0"/>
              </a:rPr>
              <a:t>comments as JSP</a:t>
            </a:r>
            <a:r>
              <a:rPr lang="fr-FR" altLang="en-US" sz="2500">
                <a:latin typeface="Times New Roman" panose="02020603050405020304" pitchFamily="18" charset="0"/>
                <a:cs typeface="Times New Roman" panose="02020603050405020304" pitchFamily="18" charset="0"/>
              </a:rPr>
              <a:t>, </a:t>
            </a:r>
            <a:r>
              <a:rPr lang="vi-VN" altLang="en-US" sz="2500">
                <a:latin typeface="Times New Roman" panose="02020603050405020304" pitchFamily="18" charset="0"/>
                <a:cs typeface="Times New Roman" panose="02020603050405020304" pitchFamily="18" charset="0"/>
              </a:rPr>
              <a:t>HTML</a:t>
            </a:r>
            <a:r>
              <a:rPr lang="en-US" altLang="en-US" sz="2500">
                <a:latin typeface="Times New Roman" panose="02020603050405020304" pitchFamily="18" charset="0"/>
                <a:cs typeface="Times New Roman" panose="02020603050405020304" pitchFamily="18" charset="0"/>
              </a:rPr>
              <a:t>, and scripting</a:t>
            </a:r>
            <a:endParaRPr lang="vi-VN" altLang="en-US" sz="2500">
              <a:latin typeface="Times New Roman" panose="02020603050405020304" pitchFamily="18" charset="0"/>
              <a:cs typeface="Times New Roman" panose="02020603050405020304" pitchFamily="18" charset="0"/>
            </a:endParaRPr>
          </a:p>
          <a:p>
            <a:pPr lvl="1" algn="just" eaLnBrk="1" hangingPunct="1">
              <a:lnSpc>
                <a:spcPct val="80000"/>
              </a:lnSpc>
            </a:pPr>
            <a:r>
              <a:rPr lang="vi-VN" altLang="en-US" sz="2400" b="1">
                <a:latin typeface="Times New Roman" panose="02020603050405020304" pitchFamily="18" charset="0"/>
                <a:cs typeface="Times New Roman" panose="02020603050405020304" pitchFamily="18" charset="0"/>
              </a:rPr>
              <a:t>HTML comments </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Are passed to resulting HTML documents</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Are not visible in the output but the end user can view them.</a:t>
            </a:r>
          </a:p>
          <a:p>
            <a:pPr lvl="1" algn="just" eaLnBrk="1" hangingPunct="1">
              <a:lnSpc>
                <a:spcPct val="80000"/>
              </a:lnSpc>
            </a:pPr>
            <a:r>
              <a:rPr lang="vi-VN" altLang="en-US" sz="2400" b="1">
                <a:latin typeface="Times New Roman" panose="02020603050405020304" pitchFamily="18" charset="0"/>
                <a:cs typeface="Times New Roman" panose="02020603050405020304" pitchFamily="18" charset="0"/>
              </a:rPr>
              <a:t>JSP comments</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The browser cannot view these comments as a part of the source code</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Are ignored by the JSP to scriptlet translator.</a:t>
            </a:r>
            <a:endParaRPr lang="en-US" altLang="en-US" sz="200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Scripting language comments</a:t>
            </a:r>
            <a:endParaRPr lang="vi-VN" altLang="en-US" sz="2400" b="1">
              <a:latin typeface="Times New Roman" panose="02020603050405020304" pitchFamily="18" charset="0"/>
              <a:cs typeface="Times New Roman" panose="02020603050405020304" pitchFamily="18" charset="0"/>
            </a:endParaRP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Are written scriptlets in a JSP page.</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The comment should be in the same comment syntax used for scripting language.</a:t>
            </a:r>
          </a:p>
          <a:p>
            <a:pPr lvl="2" algn="just" eaLnBrk="1" hangingPunct="1">
              <a:lnSpc>
                <a:spcPct val="80000"/>
              </a:lnSpc>
            </a:pPr>
            <a:r>
              <a:rPr lang="vi-VN" altLang="en-US" sz="2000">
                <a:latin typeface="Times New Roman" panose="02020603050405020304" pitchFamily="18" charset="0"/>
                <a:cs typeface="Times New Roman" panose="02020603050405020304" pitchFamily="18" charset="0"/>
              </a:rPr>
              <a:t>Are not visible in the output of the JSP page</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animEffect transition="in" filter="box(in)">
                                      <p:cBhvr>
                                        <p:cTn id="7" dur="500"/>
                                        <p:tgtEl>
                                          <p:spTgt spid="17411">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7411">
                                            <p:txEl>
                                              <p:pRg st="6" end="6"/>
                                            </p:txEl>
                                          </p:spTgt>
                                        </p:tgtEl>
                                        <p:attrNameLst>
                                          <p:attrName>style.visibility</p:attrName>
                                        </p:attrNameLst>
                                      </p:cBhvr>
                                      <p:to>
                                        <p:strVal val="visible"/>
                                      </p:to>
                                    </p:set>
                                    <p:animEffect transition="in" filter="box(in)">
                                      <p:cBhvr>
                                        <p:cTn id="10" dur="500"/>
                                        <p:tgtEl>
                                          <p:spTgt spid="17411">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7411">
                                            <p:txEl>
                                              <p:pRg st="7" end="7"/>
                                            </p:txEl>
                                          </p:spTgt>
                                        </p:tgtEl>
                                        <p:attrNameLst>
                                          <p:attrName>style.visibility</p:attrName>
                                        </p:attrNameLst>
                                      </p:cBhvr>
                                      <p:to>
                                        <p:strVal val="visible"/>
                                      </p:to>
                                    </p:set>
                                    <p:animEffect transition="in" filter="box(in)">
                                      <p:cBhvr>
                                        <p:cTn id="13" dur="500"/>
                                        <p:tgtEl>
                                          <p:spTgt spid="17411">
                                            <p:txEl>
                                              <p:pRg st="7" end="7"/>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17411">
                                            <p:txEl>
                                              <p:pRg st="8" end="8"/>
                                            </p:txEl>
                                          </p:spTgt>
                                        </p:tgtEl>
                                        <p:attrNameLst>
                                          <p:attrName>style.visibility</p:attrName>
                                        </p:attrNameLst>
                                      </p:cBhvr>
                                      <p:to>
                                        <p:strVal val="visible"/>
                                      </p:to>
                                    </p:set>
                                    <p:animEffect transition="in" filter="diamond(in)">
                                      <p:cBhvr>
                                        <p:cTn id="18" dur="2000"/>
                                        <p:tgtEl>
                                          <p:spTgt spid="17411">
                                            <p:txEl>
                                              <p:pRg st="8" end="8"/>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17411">
                                            <p:txEl>
                                              <p:pRg st="9" end="9"/>
                                            </p:txEl>
                                          </p:spTgt>
                                        </p:tgtEl>
                                        <p:attrNameLst>
                                          <p:attrName>style.visibility</p:attrName>
                                        </p:attrNameLst>
                                      </p:cBhvr>
                                      <p:to>
                                        <p:strVal val="visible"/>
                                      </p:to>
                                    </p:set>
                                    <p:animEffect transition="in" filter="diamond(in)">
                                      <p:cBhvr>
                                        <p:cTn id="21" dur="2000"/>
                                        <p:tgtEl>
                                          <p:spTgt spid="17411">
                                            <p:txEl>
                                              <p:pRg st="9" end="9"/>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17411">
                                            <p:txEl>
                                              <p:pRg st="10" end="10"/>
                                            </p:txEl>
                                          </p:spTgt>
                                        </p:tgtEl>
                                        <p:attrNameLst>
                                          <p:attrName>style.visibility</p:attrName>
                                        </p:attrNameLst>
                                      </p:cBhvr>
                                      <p:to>
                                        <p:strVal val="visible"/>
                                      </p:to>
                                    </p:set>
                                    <p:animEffect transition="in" filter="diamond(in)">
                                      <p:cBhvr>
                                        <p:cTn id="24" dur="2000"/>
                                        <p:tgtEl>
                                          <p:spTgt spid="17411">
                                            <p:txEl>
                                              <p:pRg st="10" end="1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17411">
                                            <p:txEl>
                                              <p:pRg st="11" end="11"/>
                                            </p:txEl>
                                          </p:spTgt>
                                        </p:tgtEl>
                                        <p:attrNameLst>
                                          <p:attrName>style.visibility</p:attrName>
                                        </p:attrNameLst>
                                      </p:cBhvr>
                                      <p:to>
                                        <p:strVal val="visible"/>
                                      </p:to>
                                    </p:set>
                                    <p:animEffect transition="in" filter="slide(fromBottom)">
                                      <p:cBhvr>
                                        <p:cTn id="29" dur="500"/>
                                        <p:tgtEl>
                                          <p:spTgt spid="17411">
                                            <p:txEl>
                                              <p:pRg st="11" end="11"/>
                                            </p:txEl>
                                          </p:spTgt>
                                        </p:tgtEl>
                                      </p:cBhvr>
                                    </p:animEffect>
                                  </p:childTnLst>
                                </p:cTn>
                              </p:par>
                              <p:par>
                                <p:cTn id="30" presetID="12" presetClass="entr" presetSubtype="4" fill="hold" nodeType="withEffect">
                                  <p:stCondLst>
                                    <p:cond delay="0"/>
                                  </p:stCondLst>
                                  <p:childTnLst>
                                    <p:set>
                                      <p:cBhvr>
                                        <p:cTn id="31" dur="1" fill="hold">
                                          <p:stCondLst>
                                            <p:cond delay="0"/>
                                          </p:stCondLst>
                                        </p:cTn>
                                        <p:tgtEl>
                                          <p:spTgt spid="17411">
                                            <p:txEl>
                                              <p:pRg st="12" end="12"/>
                                            </p:txEl>
                                          </p:spTgt>
                                        </p:tgtEl>
                                        <p:attrNameLst>
                                          <p:attrName>style.visibility</p:attrName>
                                        </p:attrNameLst>
                                      </p:cBhvr>
                                      <p:to>
                                        <p:strVal val="visible"/>
                                      </p:to>
                                    </p:set>
                                    <p:animEffect transition="in" filter="slide(fromBottom)">
                                      <p:cBhvr>
                                        <p:cTn id="32" dur="500"/>
                                        <p:tgtEl>
                                          <p:spTgt spid="17411">
                                            <p:txEl>
                                              <p:pRg st="12" end="12"/>
                                            </p:txEl>
                                          </p:spTgt>
                                        </p:tgtEl>
                                      </p:cBhvr>
                                    </p:animEffect>
                                  </p:childTnLst>
                                </p:cTn>
                              </p:par>
                              <p:par>
                                <p:cTn id="33" presetID="12" presetClass="entr" presetSubtype="4" fill="hold" nodeType="withEffect">
                                  <p:stCondLst>
                                    <p:cond delay="0"/>
                                  </p:stCondLst>
                                  <p:childTnLst>
                                    <p:set>
                                      <p:cBhvr>
                                        <p:cTn id="34" dur="1" fill="hold">
                                          <p:stCondLst>
                                            <p:cond delay="0"/>
                                          </p:stCondLst>
                                        </p:cTn>
                                        <p:tgtEl>
                                          <p:spTgt spid="17411">
                                            <p:txEl>
                                              <p:pRg st="13" end="13"/>
                                            </p:txEl>
                                          </p:spTgt>
                                        </p:tgtEl>
                                        <p:attrNameLst>
                                          <p:attrName>style.visibility</p:attrName>
                                        </p:attrNameLst>
                                      </p:cBhvr>
                                      <p:to>
                                        <p:strVal val="visible"/>
                                      </p:to>
                                    </p:set>
                                    <p:animEffect transition="in" filter="slide(fromBottom)">
                                      <p:cBhvr>
                                        <p:cTn id="35" dur="500"/>
                                        <p:tgtEl>
                                          <p:spTgt spid="17411">
                                            <p:txEl>
                                              <p:pRg st="13" end="13"/>
                                            </p:txEl>
                                          </p:spTgt>
                                        </p:tgtEl>
                                      </p:cBhvr>
                                    </p:animEffect>
                                  </p:childTnLst>
                                </p:cTn>
                              </p:par>
                              <p:par>
                                <p:cTn id="36" presetID="12" presetClass="entr" presetSubtype="4" fill="hold" nodeType="withEffect">
                                  <p:stCondLst>
                                    <p:cond delay="0"/>
                                  </p:stCondLst>
                                  <p:childTnLst>
                                    <p:set>
                                      <p:cBhvr>
                                        <p:cTn id="37" dur="1" fill="hold">
                                          <p:stCondLst>
                                            <p:cond delay="0"/>
                                          </p:stCondLst>
                                        </p:cTn>
                                        <p:tgtEl>
                                          <p:spTgt spid="17411">
                                            <p:txEl>
                                              <p:pRg st="14" end="14"/>
                                            </p:txEl>
                                          </p:spTgt>
                                        </p:tgtEl>
                                        <p:attrNameLst>
                                          <p:attrName>style.visibility</p:attrName>
                                        </p:attrNameLst>
                                      </p:cBhvr>
                                      <p:to>
                                        <p:strVal val="visible"/>
                                      </p:to>
                                    </p:set>
                                    <p:animEffect transition="in" filter="slide(fromBottom)">
                                      <p:cBhvr>
                                        <p:cTn id="38" dur="500"/>
                                        <p:tgtEl>
                                          <p:spTgt spid="1741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24142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Comments</a:t>
            </a:r>
          </a:p>
        </p:txBody>
      </p:sp>
      <p:sp>
        <p:nvSpPr>
          <p:cNvPr id="44035" name="Rectangle 3"/>
          <p:cNvSpPr>
            <a:spLocks noGrp="1"/>
          </p:cNvSpPr>
          <p:nvPr>
            <p:ph type="body" idx="4294967295"/>
          </p:nvPr>
        </p:nvSpPr>
        <p:spPr>
          <a:xfrm>
            <a:off x="176213" y="1335088"/>
            <a:ext cx="8967787" cy="5522912"/>
          </a:xfrm>
        </p:spPr>
        <p:txBody>
          <a:bodyPr/>
          <a:lstStyle/>
          <a:p>
            <a:pPr eaLnBrk="1" hangingPunct="1"/>
            <a:r>
              <a:rPr lang="vi-VN" altLang="en-US">
                <a:latin typeface="Times New Roman" panose="02020603050405020304" pitchFamily="18" charset="0"/>
                <a:cs typeface="Times New Roman" panose="02020603050405020304" pitchFamily="18" charset="0"/>
              </a:rPr>
              <a:t>Syntax</a:t>
            </a:r>
            <a:endParaRPr lang="vi-VN" altLang="en-US" b="1">
              <a:latin typeface="Times New Roman" panose="02020603050405020304" pitchFamily="18" charset="0"/>
              <a:cs typeface="Times New Roman" panose="02020603050405020304" pitchFamily="18" charset="0"/>
            </a:endParaRPr>
          </a:p>
          <a:p>
            <a:pPr lvl="1" eaLnBrk="1" hangingPunct="1"/>
            <a:r>
              <a:rPr lang="vi-VN" altLang="en-US" b="1">
                <a:latin typeface="Times New Roman" panose="02020603050405020304" pitchFamily="18" charset="0"/>
                <a:cs typeface="Times New Roman" panose="02020603050405020304" pitchFamily="18" charset="0"/>
              </a:rPr>
              <a:t>JSP comments: </a:t>
            </a:r>
            <a:r>
              <a:rPr lang="vi-VN" altLang="en-US" b="1">
                <a:solidFill>
                  <a:srgbClr val="FF0000"/>
                </a:solidFill>
                <a:latin typeface="Times New Roman" panose="02020603050405020304" pitchFamily="18" charset="0"/>
                <a:cs typeface="Times New Roman" panose="02020603050405020304" pitchFamily="18" charset="0"/>
              </a:rPr>
              <a:t>&lt;%-- comments --%&gt;</a:t>
            </a:r>
            <a:endParaRPr lang="vi-VN" altLang="en-US">
              <a:solidFill>
                <a:srgbClr val="FF0000"/>
              </a:solidFill>
              <a:latin typeface="Times New Roman" panose="02020603050405020304" pitchFamily="18" charset="0"/>
              <a:cs typeface="Times New Roman" panose="02020603050405020304" pitchFamily="18" charset="0"/>
            </a:endParaRPr>
          </a:p>
          <a:p>
            <a:pPr lvl="1" eaLnBrk="1" hangingPunct="1"/>
            <a:r>
              <a:rPr lang="vi-VN" altLang="en-US">
                <a:latin typeface="Times New Roman" panose="02020603050405020304" pitchFamily="18" charset="0"/>
                <a:cs typeface="Times New Roman" panose="02020603050405020304" pitchFamily="18" charset="0"/>
              </a:rPr>
              <a:t>Ex: &lt;%-- a JSP comment --%&gt;</a:t>
            </a:r>
            <a:endParaRPr lang="vi-VN" altLang="en-US" b="1">
              <a:latin typeface="Times New Roman" panose="02020603050405020304" pitchFamily="18" charset="0"/>
              <a:cs typeface="Times New Roman" panose="02020603050405020304" pitchFamily="18" charset="0"/>
            </a:endParaRPr>
          </a:p>
          <a:p>
            <a:pPr lvl="1" eaLnBrk="1" hangingPunct="1"/>
            <a:r>
              <a:rPr lang="vi-VN" altLang="en-US" b="1">
                <a:latin typeface="Times New Roman" panose="02020603050405020304" pitchFamily="18" charset="0"/>
                <a:cs typeface="Times New Roman" panose="02020603050405020304" pitchFamily="18" charset="0"/>
              </a:rPr>
              <a:t>HTML comments: </a:t>
            </a:r>
            <a:r>
              <a:rPr lang="vi-VN" altLang="en-US" b="1">
                <a:solidFill>
                  <a:srgbClr val="FF0000"/>
                </a:solidFill>
                <a:latin typeface="Times New Roman" panose="02020603050405020304" pitchFamily="18" charset="0"/>
                <a:cs typeface="Times New Roman" panose="02020603050405020304" pitchFamily="18" charset="0"/>
              </a:rPr>
              <a:t>&lt;!</a:t>
            </a:r>
            <a:r>
              <a:rPr lang="en-US" altLang="en-US" b="1">
                <a:solidFill>
                  <a:srgbClr val="FF0000"/>
                </a:solidFill>
                <a:latin typeface="Times New Roman" panose="02020603050405020304" pitchFamily="18" charset="0"/>
                <a:cs typeface="Times New Roman" panose="02020603050405020304" pitchFamily="18" charset="0"/>
              </a:rPr>
              <a:t>--</a:t>
            </a:r>
            <a:r>
              <a:rPr lang="vi-VN" altLang="en-US" b="1">
                <a:solidFill>
                  <a:srgbClr val="FF0000"/>
                </a:solidFill>
                <a:latin typeface="Times New Roman" panose="02020603050405020304" pitchFamily="18" charset="0"/>
                <a:cs typeface="Times New Roman" panose="02020603050405020304" pitchFamily="18" charset="0"/>
              </a:rPr>
              <a:t> comments --&gt;</a:t>
            </a:r>
            <a:endParaRPr lang="vi-VN" altLang="en-US">
              <a:solidFill>
                <a:srgbClr val="FF0000"/>
              </a:solidFill>
              <a:latin typeface="Times New Roman" panose="02020603050405020304" pitchFamily="18" charset="0"/>
              <a:cs typeface="Times New Roman" panose="02020603050405020304" pitchFamily="18" charset="0"/>
            </a:endParaRPr>
          </a:p>
          <a:p>
            <a:pPr lvl="1" eaLnBrk="1" hangingPunct="1"/>
            <a:r>
              <a:rPr lang="vi-VN" altLang="en-US">
                <a:latin typeface="Times New Roman" panose="02020603050405020304" pitchFamily="18" charset="0"/>
                <a:cs typeface="Times New Roman" panose="02020603050405020304" pitchFamily="18" charset="0"/>
              </a:rPr>
              <a:t>Ex: &lt;!-- a HTML comment --&gt;</a:t>
            </a:r>
            <a:endParaRPr lang="vi-VN" altLang="en-US" b="1">
              <a:latin typeface="Times New Roman" panose="02020603050405020304" pitchFamily="18" charset="0"/>
              <a:cs typeface="Times New Roman" panose="02020603050405020304" pitchFamily="18" charset="0"/>
            </a:endParaRPr>
          </a:p>
          <a:p>
            <a:pPr lvl="1" eaLnBrk="1" hangingPunct="1"/>
            <a:r>
              <a:rPr lang="en-US" altLang="en-US" b="1">
                <a:latin typeface="Times New Roman" panose="02020603050405020304" pitchFamily="18" charset="0"/>
                <a:cs typeface="Times New Roman" panose="02020603050405020304" pitchFamily="18" charset="0"/>
              </a:rPr>
              <a:t>Scripting language comment</a:t>
            </a:r>
          </a:p>
          <a:p>
            <a:pPr lvl="1" eaLnBrk="1" hangingPunct="1"/>
            <a:r>
              <a:rPr lang="vi-VN" altLang="en-US" b="1">
                <a:solidFill>
                  <a:srgbClr val="FF0000"/>
                </a:solidFill>
                <a:latin typeface="Times New Roman" panose="02020603050405020304" pitchFamily="18" charset="0"/>
                <a:cs typeface="Times New Roman" panose="02020603050405020304" pitchFamily="18" charset="0"/>
              </a:rPr>
              <a:t>&lt;%/</a:t>
            </a:r>
            <a:r>
              <a:rPr lang="en-US" altLang="en-US" b="1">
                <a:solidFill>
                  <a:srgbClr val="FF0000"/>
                </a:solidFill>
                <a:latin typeface="Times New Roman" panose="02020603050405020304" pitchFamily="18" charset="0"/>
                <a:cs typeface="Times New Roman" panose="02020603050405020304" pitchFamily="18" charset="0"/>
              </a:rPr>
              <a:t>*</a:t>
            </a:r>
            <a:r>
              <a:rPr lang="vi-VN" altLang="en-US" b="1">
                <a:solidFill>
                  <a:srgbClr val="FF0000"/>
                </a:solidFill>
                <a:latin typeface="Times New Roman" panose="02020603050405020304" pitchFamily="18" charset="0"/>
                <a:cs typeface="Times New Roman" panose="02020603050405020304" pitchFamily="18" charset="0"/>
              </a:rPr>
              <a:t> comments </a:t>
            </a:r>
            <a:r>
              <a:rPr lang="en-US" altLang="en-US" b="1">
                <a:solidFill>
                  <a:srgbClr val="FF0000"/>
                </a:solidFill>
                <a:latin typeface="Times New Roman" panose="02020603050405020304" pitchFamily="18" charset="0"/>
                <a:cs typeface="Times New Roman" panose="02020603050405020304" pitchFamily="18" charset="0"/>
              </a:rPr>
              <a:t>*/</a:t>
            </a:r>
            <a:r>
              <a:rPr lang="vi-VN" altLang="en-US" b="1">
                <a:solidFill>
                  <a:srgbClr val="FF0000"/>
                </a:solidFill>
                <a:latin typeface="Times New Roman" panose="02020603050405020304" pitchFamily="18" charset="0"/>
                <a:cs typeface="Times New Roman" panose="02020603050405020304" pitchFamily="18" charset="0"/>
              </a:rPr>
              <a:t>%&gt;</a:t>
            </a:r>
          </a:p>
          <a:p>
            <a:pPr lvl="1" eaLnBrk="1" hangingPunct="1"/>
            <a:r>
              <a:rPr lang="vi-VN" altLang="en-US" b="1">
                <a:solidFill>
                  <a:srgbClr val="FF0000"/>
                </a:solidFill>
                <a:latin typeface="Times New Roman" panose="02020603050405020304" pitchFamily="18" charset="0"/>
                <a:cs typeface="Times New Roman" panose="02020603050405020304" pitchFamily="18" charset="0"/>
              </a:rPr>
              <a:t>&lt;%// comments %&gt;</a:t>
            </a:r>
            <a:endParaRPr lang="en-US" altLang="en-US" b="1">
              <a:solidFill>
                <a:srgbClr val="FF0000"/>
              </a:solidFill>
              <a:latin typeface="Times New Roman" panose="02020603050405020304" pitchFamily="18" charset="0"/>
              <a:cs typeface="Times New Roman" panose="02020603050405020304" pitchFamily="18" charset="0"/>
            </a:endParaRPr>
          </a:p>
          <a:p>
            <a:pPr lvl="1" eaLnBrk="1" hangingPunct="1"/>
            <a:r>
              <a:rPr lang="en-US" altLang="en-US">
                <a:latin typeface="Times New Roman" panose="02020603050405020304" pitchFamily="18" charset="0"/>
                <a:cs typeface="Times New Roman" panose="02020603050405020304" pitchFamily="18" charset="0"/>
              </a:rPr>
              <a:t>Ex: &lt;%//It’s is a variable declaration %&gt;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a:xfrm>
            <a:off x="914400" y="0"/>
            <a:ext cx="8229600" cy="124142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Scripting Elements</a:t>
            </a:r>
          </a:p>
        </p:txBody>
      </p:sp>
      <p:sp>
        <p:nvSpPr>
          <p:cNvPr id="19459" name="Rectangle 3"/>
          <p:cNvSpPr>
            <a:spLocks noGrp="1"/>
          </p:cNvSpPr>
          <p:nvPr>
            <p:ph type="body" idx="4294967295"/>
          </p:nvPr>
        </p:nvSpPr>
        <p:spPr>
          <a:xfrm>
            <a:off x="0" y="1335088"/>
            <a:ext cx="9144000" cy="5522912"/>
          </a:xfrm>
        </p:spPr>
        <p:txBody>
          <a:bodyPr/>
          <a:lstStyle/>
          <a:p>
            <a:pPr algn="just" eaLnBrk="1" hangingPunct="1"/>
            <a:r>
              <a:rPr lang="vi-VN" altLang="en-US" sz="2800">
                <a:latin typeface="Times New Roman" panose="02020603050405020304" pitchFamily="18" charset="0"/>
              </a:rPr>
              <a:t>A way of </a:t>
            </a:r>
            <a:r>
              <a:rPr lang="vi-VN" altLang="en-US" sz="2800" b="1">
                <a:latin typeface="Times New Roman" panose="02020603050405020304" pitchFamily="18" charset="0"/>
              </a:rPr>
              <a:t>performing server-side operations</a:t>
            </a:r>
            <a:r>
              <a:rPr lang="vi-VN" altLang="en-US" sz="2800">
                <a:latin typeface="Times New Roman" panose="02020603050405020304" pitchFamily="18" charset="0"/>
              </a:rPr>
              <a:t> in a JSP page</a:t>
            </a:r>
            <a:endParaRPr lang="fr-FR" altLang="en-US" sz="2800">
              <a:latin typeface="Times New Roman" panose="02020603050405020304" pitchFamily="18" charset="0"/>
            </a:endParaRPr>
          </a:p>
          <a:p>
            <a:pPr algn="just" eaLnBrk="1" hangingPunct="1"/>
            <a:r>
              <a:rPr lang="vi-VN" altLang="en-US" sz="2800">
                <a:latin typeface="Times New Roman" panose="02020603050405020304" pitchFamily="18" charset="0"/>
              </a:rPr>
              <a:t>Enable the </a:t>
            </a:r>
            <a:r>
              <a:rPr lang="vi-VN" altLang="en-US" sz="2800" b="1">
                <a:latin typeface="Times New Roman" panose="02020603050405020304" pitchFamily="18" charset="0"/>
              </a:rPr>
              <a:t>code to be directly embedded </a:t>
            </a:r>
            <a:r>
              <a:rPr lang="vi-VN" altLang="en-US" sz="2800">
                <a:latin typeface="Times New Roman" panose="02020603050405020304" pitchFamily="18" charset="0"/>
              </a:rPr>
              <a:t>in a JSP page</a:t>
            </a:r>
          </a:p>
          <a:p>
            <a:pPr algn="just" eaLnBrk="1" hangingPunct="1"/>
            <a:r>
              <a:rPr lang="vi-VN" altLang="en-US" sz="2800" b="1">
                <a:latin typeface="Times New Roman" panose="02020603050405020304" pitchFamily="18" charset="0"/>
              </a:rPr>
              <a:t>Insert</a:t>
            </a:r>
            <a:r>
              <a:rPr lang="vi-VN" altLang="en-US" sz="2800">
                <a:latin typeface="Times New Roman" panose="02020603050405020304" pitchFamily="18" charset="0"/>
              </a:rPr>
              <a:t> Java code into the JSP page </a:t>
            </a:r>
          </a:p>
          <a:p>
            <a:pPr algn="just" eaLnBrk="1" hangingPunct="1"/>
            <a:r>
              <a:rPr lang="vi-VN" altLang="en-US" sz="2800" b="1">
                <a:latin typeface="Times New Roman" panose="02020603050405020304" pitchFamily="18" charset="0"/>
              </a:rPr>
              <a:t>Declarations</a:t>
            </a:r>
            <a:r>
              <a:rPr lang="vi-VN" altLang="en-US" sz="2800">
                <a:latin typeface="Times New Roman" panose="02020603050405020304" pitchFamily="18" charset="0"/>
              </a:rPr>
              <a:t>:</a:t>
            </a:r>
          </a:p>
          <a:p>
            <a:pPr lvl="1" algn="just" eaLnBrk="1" hangingPunct="1"/>
            <a:r>
              <a:rPr lang="en-US" altLang="en-US" sz="2400">
                <a:latin typeface="Times New Roman" panose="02020603050405020304" pitchFamily="18" charset="0"/>
              </a:rPr>
              <a:t>Defines the </a:t>
            </a:r>
            <a:r>
              <a:rPr lang="en-US" altLang="en-US" sz="2400" b="1">
                <a:latin typeface="Times New Roman" panose="02020603050405020304" pitchFamily="18" charset="0"/>
              </a:rPr>
              <a:t>variables and methods </a:t>
            </a:r>
            <a:r>
              <a:rPr lang="en-US" altLang="en-US" sz="2400">
                <a:latin typeface="Times New Roman" panose="02020603050405020304" pitchFamily="18" charset="0"/>
              </a:rPr>
              <a:t>for a JSP page</a:t>
            </a:r>
          </a:p>
          <a:p>
            <a:pPr lvl="1" algn="just" eaLnBrk="1" hangingPunct="1"/>
            <a:r>
              <a:rPr lang="en-US" altLang="en-US" sz="2400">
                <a:latin typeface="Times New Roman" panose="02020603050405020304" pitchFamily="18" charset="0"/>
              </a:rPr>
              <a:t>Are </a:t>
            </a:r>
            <a:r>
              <a:rPr lang="en-US" altLang="en-US" sz="2400" b="1">
                <a:latin typeface="Times New Roman" panose="02020603050405020304" pitchFamily="18" charset="0"/>
              </a:rPr>
              <a:t>inserted</a:t>
            </a:r>
            <a:r>
              <a:rPr lang="en-US" altLang="en-US" sz="2400">
                <a:latin typeface="Times New Roman" panose="02020603050405020304" pitchFamily="18" charset="0"/>
              </a:rPr>
              <a:t> into the servlet, </a:t>
            </a:r>
            <a:r>
              <a:rPr lang="en-US" altLang="en-US" sz="2400" b="1">
                <a:latin typeface="Times New Roman" panose="02020603050405020304" pitchFamily="18" charset="0"/>
              </a:rPr>
              <a:t>outside</a:t>
            </a:r>
            <a:r>
              <a:rPr lang="en-US" altLang="en-US" sz="2400">
                <a:latin typeface="Times New Roman" panose="02020603050405020304" pitchFamily="18" charset="0"/>
              </a:rPr>
              <a:t> the _</a:t>
            </a:r>
            <a:r>
              <a:rPr lang="en-US" altLang="en-US" sz="2400" b="1">
                <a:latin typeface="Times New Roman" panose="02020603050405020304" pitchFamily="18" charset="0"/>
              </a:rPr>
              <a:t>jspservice</a:t>
            </a:r>
            <a:r>
              <a:rPr lang="en-US" altLang="en-US" sz="2400">
                <a:latin typeface="Times New Roman" panose="02020603050405020304" pitchFamily="18" charset="0"/>
              </a:rPr>
              <a:t>() method</a:t>
            </a:r>
          </a:p>
          <a:p>
            <a:pPr lvl="1" algn="just" eaLnBrk="1" hangingPunct="1"/>
            <a:r>
              <a:rPr lang="en-US" altLang="en-US" sz="2400">
                <a:latin typeface="Times New Roman" panose="02020603050405020304" pitchFamily="18" charset="0"/>
              </a:rPr>
              <a:t>Are used in </a:t>
            </a:r>
            <a:r>
              <a:rPr lang="en-US" altLang="en-US" sz="2400" b="1">
                <a:latin typeface="Times New Roman" panose="02020603050405020304" pitchFamily="18" charset="0"/>
              </a:rPr>
              <a:t>combination</a:t>
            </a:r>
            <a:r>
              <a:rPr lang="en-US" altLang="en-US" sz="2400">
                <a:latin typeface="Times New Roman" panose="02020603050405020304" pitchFamily="18" charset="0"/>
              </a:rPr>
              <a:t> with scriptlets and expressions to display an output. </a:t>
            </a:r>
          </a:p>
          <a:p>
            <a:pPr lvl="1" algn="just" eaLnBrk="1" hangingPunct="1"/>
            <a:r>
              <a:rPr lang="en-US" altLang="en-US" sz="2400">
                <a:latin typeface="Times New Roman" panose="02020603050405020304" pitchFamily="18" charset="0"/>
              </a:rPr>
              <a:t>A </a:t>
            </a:r>
            <a:r>
              <a:rPr lang="en-US" altLang="en-US" sz="2400" b="1">
                <a:latin typeface="Times New Roman" panose="02020603050405020304" pitchFamily="18" charset="0"/>
              </a:rPr>
              <a:t>single</a:t>
            </a:r>
            <a:r>
              <a:rPr lang="en-US" altLang="en-US" sz="2400">
                <a:latin typeface="Times New Roman" panose="02020603050405020304" pitchFamily="18" charset="0"/>
              </a:rPr>
              <a:t> declaration tag can be used to </a:t>
            </a:r>
            <a:r>
              <a:rPr lang="en-US" altLang="en-US" sz="2400" b="1">
                <a:latin typeface="Times New Roman" panose="02020603050405020304" pitchFamily="18" charset="0"/>
              </a:rPr>
              <a:t>define multiple variables</a:t>
            </a:r>
          </a:p>
          <a:p>
            <a:pPr lvl="1" algn="just" eaLnBrk="1" hangingPunct="1"/>
            <a:r>
              <a:rPr lang="en-US" altLang="en-US" sz="2400" b="1">
                <a:latin typeface="Times New Roman" panose="02020603050405020304" pitchFamily="18" charset="0"/>
              </a:rPr>
              <a:t>Syntax</a:t>
            </a:r>
            <a:r>
              <a:rPr lang="en-US" altLang="en-US" sz="2400">
                <a:solidFill>
                  <a:srgbClr val="FF0000"/>
                </a:solidFill>
                <a:latin typeface="Times New Roman" panose="02020603050405020304" pitchFamily="18" charset="0"/>
              </a:rPr>
              <a:t>: </a:t>
            </a:r>
            <a:r>
              <a:rPr lang="en-US" altLang="en-US" sz="2400" b="1">
                <a:solidFill>
                  <a:srgbClr val="FF0000"/>
                </a:solidFill>
                <a:latin typeface="Times New Roman" panose="02020603050405020304" pitchFamily="18" charset="0"/>
              </a:rPr>
              <a:t>&lt;%! Declaration; %&gt;</a:t>
            </a:r>
          </a:p>
          <a:p>
            <a:pPr lvl="1" algn="just" eaLnBrk="1" hangingPunct="1"/>
            <a:r>
              <a:rPr lang="en-US" altLang="en-US" sz="2400" b="1">
                <a:latin typeface="Times New Roman" panose="02020603050405020304" pitchFamily="18" charset="0"/>
              </a:rPr>
              <a:t>Ex</a:t>
            </a:r>
            <a:r>
              <a:rPr lang="en-US" altLang="en-US" sz="2400">
                <a:latin typeface="Times New Roman" panose="02020603050405020304" pitchFamily="18" charset="0"/>
              </a:rPr>
              <a:t>: &lt;%! String s = “Aptech”; %&gt;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7" dur="500"/>
                                        <p:tgtEl>
                                          <p:spTgt spid="19459">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459">
                                            <p:txEl>
                                              <p:pRg st="4" end="4"/>
                                            </p:txEl>
                                          </p:spTgt>
                                        </p:tgtEl>
                                        <p:attrNameLst>
                                          <p:attrName>style.visibility</p:attrName>
                                        </p:attrNameLst>
                                      </p:cBhvr>
                                      <p:to>
                                        <p:strVal val="visible"/>
                                      </p:to>
                                    </p:set>
                                    <p:animEffect transition="in" filter="checkerboard(across)">
                                      <p:cBhvr>
                                        <p:cTn id="10" dur="500"/>
                                        <p:tgtEl>
                                          <p:spTgt spid="19459">
                                            <p:txEl>
                                              <p:pRg st="4" end="4"/>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animEffect transition="in" filter="checkerboard(across)">
                                      <p:cBhvr>
                                        <p:cTn id="13" dur="500"/>
                                        <p:tgtEl>
                                          <p:spTgt spid="19459">
                                            <p:txEl>
                                              <p:pRg st="5" end="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9459">
                                            <p:txEl>
                                              <p:pRg st="6" end="6"/>
                                            </p:txEl>
                                          </p:spTgt>
                                        </p:tgtEl>
                                        <p:attrNameLst>
                                          <p:attrName>style.visibility</p:attrName>
                                        </p:attrNameLst>
                                      </p:cBhvr>
                                      <p:to>
                                        <p:strVal val="visible"/>
                                      </p:to>
                                    </p:set>
                                    <p:animEffect transition="in" filter="checkerboard(across)">
                                      <p:cBhvr>
                                        <p:cTn id="16" dur="500"/>
                                        <p:tgtEl>
                                          <p:spTgt spid="19459">
                                            <p:txEl>
                                              <p:pRg st="6" end="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animEffect transition="in" filter="checkerboard(across)">
                                      <p:cBhvr>
                                        <p:cTn id="19" dur="500"/>
                                        <p:tgtEl>
                                          <p:spTgt spid="19459">
                                            <p:txEl>
                                              <p:pRg st="7" end="7"/>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9459">
                                            <p:txEl>
                                              <p:pRg st="8" end="8"/>
                                            </p:txEl>
                                          </p:spTgt>
                                        </p:tgtEl>
                                        <p:attrNameLst>
                                          <p:attrName>style.visibility</p:attrName>
                                        </p:attrNameLst>
                                      </p:cBhvr>
                                      <p:to>
                                        <p:strVal val="visible"/>
                                      </p:to>
                                    </p:set>
                                    <p:animEffect transition="in" filter="checkerboard(across)">
                                      <p:cBhvr>
                                        <p:cTn id="22" dur="500"/>
                                        <p:tgtEl>
                                          <p:spTgt spid="19459">
                                            <p:txEl>
                                              <p:pRg st="8" end="8"/>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9459">
                                            <p:txEl>
                                              <p:pRg st="9" end="9"/>
                                            </p:txEl>
                                          </p:spTgt>
                                        </p:tgtEl>
                                        <p:attrNameLst>
                                          <p:attrName>style.visibility</p:attrName>
                                        </p:attrNameLst>
                                      </p:cBhvr>
                                      <p:to>
                                        <p:strVal val="visible"/>
                                      </p:to>
                                    </p:set>
                                    <p:animEffect transition="in" filter="checkerboard(across)">
                                      <p:cBhvr>
                                        <p:cTn id="25"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914400" y="0"/>
            <a:ext cx="8229600" cy="1092200"/>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Scripting Elements</a:t>
            </a:r>
          </a:p>
        </p:txBody>
      </p:sp>
      <p:sp>
        <p:nvSpPr>
          <p:cNvPr id="20483" name="Rectangle 3"/>
          <p:cNvSpPr>
            <a:spLocks noGrp="1"/>
          </p:cNvSpPr>
          <p:nvPr>
            <p:ph type="body" idx="4294967295"/>
          </p:nvPr>
        </p:nvSpPr>
        <p:spPr>
          <a:xfrm>
            <a:off x="0" y="858838"/>
            <a:ext cx="9144000" cy="5656262"/>
          </a:xfrm>
        </p:spPr>
        <p:txBody>
          <a:bodyPr/>
          <a:lstStyle/>
          <a:p>
            <a:pPr algn="just" eaLnBrk="1" hangingPunct="1">
              <a:lnSpc>
                <a:spcPct val="80000"/>
              </a:lnSpc>
            </a:pPr>
            <a:r>
              <a:rPr lang="en-US" altLang="en-US" sz="2400" b="1">
                <a:latin typeface="Times New Roman" panose="02020603050405020304" pitchFamily="18" charset="0"/>
              </a:rPr>
              <a:t>Scriptlets</a:t>
            </a:r>
          </a:p>
          <a:p>
            <a:pPr lvl="1" algn="just" eaLnBrk="1" hangingPunct="1">
              <a:lnSpc>
                <a:spcPct val="80000"/>
              </a:lnSpc>
            </a:pPr>
            <a:r>
              <a:rPr lang="en-US" altLang="en-US" sz="2000">
                <a:latin typeface="Times New Roman" panose="02020603050405020304" pitchFamily="18" charset="0"/>
              </a:rPr>
              <a:t>Is used to embed Java code, which is </a:t>
            </a:r>
            <a:r>
              <a:rPr lang="en-US" altLang="en-US" sz="2000" b="1">
                <a:latin typeface="Times New Roman" panose="02020603050405020304" pitchFamily="18" charset="0"/>
              </a:rPr>
              <a:t>inserted into the _jspService() method </a:t>
            </a:r>
            <a:r>
              <a:rPr lang="en-US" altLang="en-US" sz="2000">
                <a:latin typeface="Times New Roman" panose="02020603050405020304" pitchFamily="18" charset="0"/>
              </a:rPr>
              <a:t>of the servlet within an HTML code </a:t>
            </a:r>
          </a:p>
          <a:p>
            <a:pPr lvl="1" algn="just" eaLnBrk="1" hangingPunct="1">
              <a:lnSpc>
                <a:spcPct val="80000"/>
              </a:lnSpc>
            </a:pPr>
            <a:r>
              <a:rPr lang="en-US" altLang="en-US" sz="2000">
                <a:latin typeface="Times New Roman" panose="02020603050405020304" pitchFamily="18" charset="0"/>
              </a:rPr>
              <a:t>Refers to </a:t>
            </a:r>
            <a:r>
              <a:rPr lang="en-US" altLang="en-US" sz="2000" b="1">
                <a:latin typeface="Times New Roman" panose="02020603050405020304" pitchFamily="18" charset="0"/>
              </a:rPr>
              <a:t>code blocks </a:t>
            </a:r>
            <a:r>
              <a:rPr lang="en-US" altLang="en-US" sz="2000">
                <a:latin typeface="Times New Roman" panose="02020603050405020304" pitchFamily="18" charset="0"/>
              </a:rPr>
              <a:t>executed for every request (a </a:t>
            </a:r>
            <a:r>
              <a:rPr lang="en-US" altLang="en-US" sz="2000" b="1">
                <a:latin typeface="Times New Roman" panose="02020603050405020304" pitchFamily="18" charset="0"/>
              </a:rPr>
              <a:t>fragment</a:t>
            </a:r>
            <a:r>
              <a:rPr lang="en-US" altLang="en-US" sz="2000">
                <a:latin typeface="Times New Roman" panose="02020603050405020304" pitchFamily="18" charset="0"/>
              </a:rPr>
              <a:t> </a:t>
            </a:r>
            <a:r>
              <a:rPr lang="en-US" altLang="en-US" sz="2000" b="1">
                <a:latin typeface="Times New Roman" panose="02020603050405020304" pitchFamily="18" charset="0"/>
              </a:rPr>
              <a:t>codes</a:t>
            </a:r>
            <a:r>
              <a:rPr lang="en-US" altLang="en-US" sz="2000">
                <a:latin typeface="Times New Roman" panose="02020603050405020304" pitchFamily="18" charset="0"/>
              </a:rPr>
              <a:t>)</a:t>
            </a:r>
          </a:p>
          <a:p>
            <a:pPr lvl="1" algn="just" eaLnBrk="1" hangingPunct="1">
              <a:lnSpc>
                <a:spcPct val="80000"/>
              </a:lnSpc>
            </a:pPr>
            <a:r>
              <a:rPr lang="en-US" altLang="en-US" sz="2000">
                <a:latin typeface="Times New Roman" panose="02020603050405020304" pitchFamily="18" charset="0"/>
              </a:rPr>
              <a:t>Are used to add complex data to an HTML form</a:t>
            </a:r>
          </a:p>
          <a:p>
            <a:pPr lvl="1" algn="just" eaLnBrk="1" hangingPunct="1">
              <a:lnSpc>
                <a:spcPct val="80000"/>
              </a:lnSpc>
            </a:pPr>
            <a:r>
              <a:rPr lang="en-US" altLang="en-US" sz="2000" b="1">
                <a:latin typeface="Times New Roman" panose="02020603050405020304" pitchFamily="18" charset="0"/>
              </a:rPr>
              <a:t>Syntax</a:t>
            </a:r>
            <a:r>
              <a:rPr lang="en-US" altLang="en-US" sz="2000">
                <a:latin typeface="Times New Roman" panose="02020603050405020304" pitchFamily="18" charset="0"/>
              </a:rPr>
              <a:t>: </a:t>
            </a:r>
            <a:r>
              <a:rPr lang="en-US" altLang="en-US" sz="2000" b="1">
                <a:solidFill>
                  <a:srgbClr val="FF0000"/>
                </a:solidFill>
                <a:latin typeface="Times New Roman" panose="02020603050405020304" pitchFamily="18" charset="0"/>
              </a:rPr>
              <a:t>&lt;% scriptlet %&gt;</a:t>
            </a:r>
            <a:r>
              <a:rPr lang="vi-VN" altLang="en-US" sz="2000" b="1">
                <a:solidFill>
                  <a:srgbClr val="FF0000"/>
                </a:solidFill>
                <a:latin typeface="Times New Roman" panose="02020603050405020304" pitchFamily="18" charset="0"/>
              </a:rPr>
              <a:t> </a:t>
            </a:r>
          </a:p>
          <a:p>
            <a:pPr lvl="1" algn="just" eaLnBrk="1" hangingPunct="1">
              <a:lnSpc>
                <a:spcPct val="80000"/>
              </a:lnSpc>
            </a:pPr>
            <a:r>
              <a:rPr lang="vi-VN" altLang="en-US" sz="2000" b="1">
                <a:latin typeface="Times New Roman" panose="02020603050405020304" pitchFamily="18" charset="0"/>
              </a:rPr>
              <a:t>Ex</a:t>
            </a:r>
            <a:r>
              <a:rPr lang="vi-VN" altLang="en-US" sz="2000">
                <a:latin typeface="Times New Roman" panose="02020603050405020304" pitchFamily="18" charset="0"/>
              </a:rPr>
              <a:t>: &lt;% for (int i =0 ; i&lt;n; i++){</a:t>
            </a:r>
          </a:p>
          <a:p>
            <a:pPr lvl="1" algn="just" eaLnBrk="1" hangingPunct="1">
              <a:lnSpc>
                <a:spcPct val="80000"/>
              </a:lnSpc>
              <a:buFont typeface="Arial" panose="020B0604020202020204" pitchFamily="34" charset="0"/>
              <a:buNone/>
            </a:pPr>
            <a:r>
              <a:rPr lang="vi-VN" altLang="en-US" sz="2000">
                <a:latin typeface="Times New Roman" panose="02020603050405020304" pitchFamily="18" charset="0"/>
              </a:rPr>
              <a:t>		    System.out.println(i + “.</a:t>
            </a:r>
            <a:r>
              <a:rPr lang="en-US" altLang="en-US" sz="2000">
                <a:latin typeface="Times New Roman" panose="02020603050405020304" pitchFamily="18" charset="0"/>
              </a:rPr>
              <a:t>This is</a:t>
            </a:r>
            <a:r>
              <a:rPr lang="vi-VN" altLang="en-US" sz="2000">
                <a:latin typeface="Times New Roman" panose="02020603050405020304" pitchFamily="18" charset="0"/>
              </a:rPr>
              <a:t> scriptlets.”); } %&gt;</a:t>
            </a:r>
            <a:r>
              <a:rPr lang="en-US" altLang="en-US" sz="2000">
                <a:latin typeface="Times New Roman" panose="02020603050405020304" pitchFamily="18" charset="0"/>
              </a:rPr>
              <a:t> </a:t>
            </a:r>
          </a:p>
          <a:p>
            <a:pPr algn="just" eaLnBrk="1" hangingPunct="1">
              <a:lnSpc>
                <a:spcPct val="80000"/>
              </a:lnSpc>
            </a:pPr>
            <a:r>
              <a:rPr lang="vi-VN" altLang="en-US" sz="2400" b="1">
                <a:latin typeface="Times New Roman" panose="02020603050405020304" pitchFamily="18" charset="0"/>
              </a:rPr>
              <a:t>Expressions</a:t>
            </a:r>
          </a:p>
          <a:p>
            <a:pPr lvl="1" algn="just" eaLnBrk="1" hangingPunct="1">
              <a:lnSpc>
                <a:spcPct val="80000"/>
              </a:lnSpc>
            </a:pPr>
            <a:r>
              <a:rPr lang="en-US" altLang="en-US" sz="2000">
                <a:latin typeface="Times New Roman" panose="02020603050405020304" pitchFamily="18" charset="0"/>
              </a:rPr>
              <a:t>Can be used to </a:t>
            </a:r>
            <a:r>
              <a:rPr lang="en-US" altLang="en-US" sz="2000" b="1">
                <a:latin typeface="Times New Roman" panose="02020603050405020304" pitchFamily="18" charset="0"/>
              </a:rPr>
              <a:t>display individual variables or the result </a:t>
            </a:r>
            <a:r>
              <a:rPr lang="en-US" altLang="en-US" sz="2000">
                <a:latin typeface="Times New Roman" panose="02020603050405020304" pitchFamily="18" charset="0"/>
              </a:rPr>
              <a:t>of some calculation</a:t>
            </a:r>
          </a:p>
          <a:p>
            <a:pPr lvl="1" algn="just" eaLnBrk="1" hangingPunct="1">
              <a:lnSpc>
                <a:spcPct val="80000"/>
              </a:lnSpc>
            </a:pPr>
            <a:r>
              <a:rPr lang="en-US" altLang="en-US" sz="2000">
                <a:latin typeface="Times New Roman" panose="02020603050405020304" pitchFamily="18" charset="0"/>
              </a:rPr>
              <a:t>Contains a Java statement whose value will </a:t>
            </a:r>
            <a:r>
              <a:rPr lang="en-US" altLang="en-US" sz="2000" b="1">
                <a:latin typeface="Times New Roman" panose="02020603050405020304" pitchFamily="18" charset="0"/>
              </a:rPr>
              <a:t>be evaluated </a:t>
            </a:r>
            <a:r>
              <a:rPr lang="en-US" altLang="en-US" sz="2000">
                <a:latin typeface="Times New Roman" panose="02020603050405020304" pitchFamily="18" charset="0"/>
              </a:rPr>
              <a:t>and </a:t>
            </a:r>
            <a:r>
              <a:rPr lang="en-US" altLang="en-US" sz="2000" b="1">
                <a:latin typeface="Times New Roman" panose="02020603050405020304" pitchFamily="18" charset="0"/>
              </a:rPr>
              <a:t>inserted</a:t>
            </a:r>
            <a:r>
              <a:rPr lang="en-US" altLang="en-US" sz="2000">
                <a:latin typeface="Times New Roman" panose="02020603050405020304" pitchFamily="18" charset="0"/>
              </a:rPr>
              <a:t> into the generated web page</a:t>
            </a:r>
          </a:p>
          <a:p>
            <a:pPr lvl="1" algn="just" eaLnBrk="1" hangingPunct="1">
              <a:lnSpc>
                <a:spcPct val="80000"/>
              </a:lnSpc>
            </a:pPr>
            <a:r>
              <a:rPr lang="en-US" altLang="en-US" sz="2000">
                <a:latin typeface="Times New Roman" panose="02020603050405020304" pitchFamily="18" charset="0"/>
              </a:rPr>
              <a:t>Refers to </a:t>
            </a:r>
            <a:r>
              <a:rPr lang="en-US" altLang="en-US" sz="2000" b="1">
                <a:latin typeface="Times New Roman" panose="02020603050405020304" pitchFamily="18" charset="0"/>
              </a:rPr>
              <a:t>single line codes </a:t>
            </a:r>
            <a:r>
              <a:rPr lang="en-US" altLang="en-US" sz="2000">
                <a:latin typeface="Times New Roman" panose="02020603050405020304" pitchFamily="18" charset="0"/>
              </a:rPr>
              <a:t>executed for every request. </a:t>
            </a:r>
          </a:p>
          <a:p>
            <a:pPr lvl="1" algn="just" eaLnBrk="1" hangingPunct="1">
              <a:lnSpc>
                <a:spcPct val="80000"/>
              </a:lnSpc>
            </a:pPr>
            <a:r>
              <a:rPr lang="en-US" altLang="en-US" sz="2000">
                <a:latin typeface="Times New Roman" panose="02020603050405020304" pitchFamily="18" charset="0"/>
              </a:rPr>
              <a:t>Provides </a:t>
            </a:r>
            <a:r>
              <a:rPr lang="en-US" altLang="en-US" sz="2000" b="1">
                <a:latin typeface="Times New Roman" panose="02020603050405020304" pitchFamily="18" charset="0"/>
              </a:rPr>
              <a:t>dynamic output generation and the result </a:t>
            </a:r>
            <a:r>
              <a:rPr lang="en-US" altLang="en-US" sz="2000">
                <a:latin typeface="Times New Roman" panose="02020603050405020304" pitchFamily="18" charset="0"/>
              </a:rPr>
              <a:t>is converted into a string</a:t>
            </a:r>
          </a:p>
          <a:p>
            <a:pPr lvl="1" algn="just" eaLnBrk="1" hangingPunct="1">
              <a:lnSpc>
                <a:spcPct val="80000"/>
              </a:lnSpc>
            </a:pPr>
            <a:r>
              <a:rPr lang="en-US" altLang="en-US" sz="2000">
                <a:latin typeface="Times New Roman" panose="02020603050405020304" pitchFamily="18" charset="0"/>
              </a:rPr>
              <a:t>Evaluates at HTTP request</a:t>
            </a:r>
          </a:p>
          <a:p>
            <a:pPr lvl="1" algn="just" eaLnBrk="1" hangingPunct="1">
              <a:lnSpc>
                <a:spcPct val="80000"/>
              </a:lnSpc>
            </a:pPr>
            <a:r>
              <a:rPr lang="en-US" altLang="en-US" sz="2000">
                <a:latin typeface="Times New Roman" panose="02020603050405020304" pitchFamily="18" charset="0"/>
              </a:rPr>
              <a:t>A declaration block is enclosed between delimiters. </a:t>
            </a:r>
          </a:p>
          <a:p>
            <a:pPr lvl="1" algn="just" eaLnBrk="1" hangingPunct="1">
              <a:lnSpc>
                <a:spcPct val="80000"/>
              </a:lnSpc>
            </a:pPr>
            <a:r>
              <a:rPr lang="en-US" altLang="en-US" sz="2000" b="1">
                <a:latin typeface="Times New Roman" panose="02020603050405020304" pitchFamily="18" charset="0"/>
              </a:rPr>
              <a:t>Syntax</a:t>
            </a:r>
            <a:r>
              <a:rPr lang="en-US" altLang="en-US" sz="2000">
                <a:latin typeface="Times New Roman" panose="02020603050405020304" pitchFamily="18" charset="0"/>
              </a:rPr>
              <a:t>: </a:t>
            </a:r>
            <a:r>
              <a:rPr lang="en-US" altLang="en-US" sz="2000" b="1">
                <a:solidFill>
                  <a:srgbClr val="FF0000"/>
                </a:solidFill>
                <a:latin typeface="Times New Roman" panose="02020603050405020304" pitchFamily="18" charset="0"/>
              </a:rPr>
              <a:t>&lt;%= expression %&gt;</a:t>
            </a:r>
          </a:p>
          <a:p>
            <a:pPr lvl="1" algn="just" eaLnBrk="1" hangingPunct="1">
              <a:lnSpc>
                <a:spcPct val="80000"/>
              </a:lnSpc>
            </a:pPr>
            <a:r>
              <a:rPr lang="en-US" altLang="en-US" sz="2000" b="1">
                <a:latin typeface="Times New Roman" panose="02020603050405020304" pitchFamily="18" charset="0"/>
              </a:rPr>
              <a:t>Ex</a:t>
            </a:r>
            <a:r>
              <a:rPr lang="en-US" altLang="en-US" sz="2000">
                <a:latin typeface="Times New Roman" panose="02020603050405020304" pitchFamily="18" charset="0"/>
              </a:rPr>
              <a:t>: &lt;%= i %&gt;</a:t>
            </a:r>
            <a:r>
              <a:rPr lang="vi-VN" altLang="en-US" sz="20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3">
                                            <p:txEl>
                                              <p:pRg st="7" end="7"/>
                                            </p:txEl>
                                          </p:spTgt>
                                        </p:tgtEl>
                                        <p:attrNameLst>
                                          <p:attrName>style.visibility</p:attrName>
                                        </p:attrNameLst>
                                      </p:cBhvr>
                                      <p:to>
                                        <p:strVal val="visible"/>
                                      </p:to>
                                    </p:set>
                                    <p:animEffect transition="in" filter="checkerboard(across)">
                                      <p:cBhvr>
                                        <p:cTn id="7" dur="500"/>
                                        <p:tgtEl>
                                          <p:spTgt spid="2048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483">
                                            <p:txEl>
                                              <p:pRg st="8" end="8"/>
                                            </p:txEl>
                                          </p:spTgt>
                                        </p:tgtEl>
                                        <p:attrNameLst>
                                          <p:attrName>style.visibility</p:attrName>
                                        </p:attrNameLst>
                                      </p:cBhvr>
                                      <p:to>
                                        <p:strVal val="visible"/>
                                      </p:to>
                                    </p:set>
                                    <p:animEffect transition="in" filter="checkerboard(across)">
                                      <p:cBhvr>
                                        <p:cTn id="10" dur="500"/>
                                        <p:tgtEl>
                                          <p:spTgt spid="20483">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0483">
                                            <p:txEl>
                                              <p:pRg st="9" end="9"/>
                                            </p:txEl>
                                          </p:spTgt>
                                        </p:tgtEl>
                                        <p:attrNameLst>
                                          <p:attrName>style.visibility</p:attrName>
                                        </p:attrNameLst>
                                      </p:cBhvr>
                                      <p:to>
                                        <p:strVal val="visible"/>
                                      </p:to>
                                    </p:set>
                                    <p:animEffect transition="in" filter="checkerboard(across)">
                                      <p:cBhvr>
                                        <p:cTn id="13" dur="500"/>
                                        <p:tgtEl>
                                          <p:spTgt spid="20483">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0483">
                                            <p:txEl>
                                              <p:pRg st="10" end="10"/>
                                            </p:txEl>
                                          </p:spTgt>
                                        </p:tgtEl>
                                        <p:attrNameLst>
                                          <p:attrName>style.visibility</p:attrName>
                                        </p:attrNameLst>
                                      </p:cBhvr>
                                      <p:to>
                                        <p:strVal val="visible"/>
                                      </p:to>
                                    </p:set>
                                    <p:animEffect transition="in" filter="checkerboard(across)">
                                      <p:cBhvr>
                                        <p:cTn id="16" dur="500"/>
                                        <p:tgtEl>
                                          <p:spTgt spid="20483">
                                            <p:txEl>
                                              <p:pRg st="10" end="10"/>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0483">
                                            <p:txEl>
                                              <p:pRg st="11" end="11"/>
                                            </p:txEl>
                                          </p:spTgt>
                                        </p:tgtEl>
                                        <p:attrNameLst>
                                          <p:attrName>style.visibility</p:attrName>
                                        </p:attrNameLst>
                                      </p:cBhvr>
                                      <p:to>
                                        <p:strVal val="visible"/>
                                      </p:to>
                                    </p:set>
                                    <p:animEffect transition="in" filter="checkerboard(across)">
                                      <p:cBhvr>
                                        <p:cTn id="19" dur="500"/>
                                        <p:tgtEl>
                                          <p:spTgt spid="20483">
                                            <p:txEl>
                                              <p:pRg st="11" end="1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0483">
                                            <p:txEl>
                                              <p:pRg st="12" end="12"/>
                                            </p:txEl>
                                          </p:spTgt>
                                        </p:tgtEl>
                                        <p:attrNameLst>
                                          <p:attrName>style.visibility</p:attrName>
                                        </p:attrNameLst>
                                      </p:cBhvr>
                                      <p:to>
                                        <p:strVal val="visible"/>
                                      </p:to>
                                    </p:set>
                                    <p:animEffect transition="in" filter="checkerboard(across)">
                                      <p:cBhvr>
                                        <p:cTn id="22" dur="500"/>
                                        <p:tgtEl>
                                          <p:spTgt spid="20483">
                                            <p:txEl>
                                              <p:pRg st="12" end="12"/>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0483">
                                            <p:txEl>
                                              <p:pRg st="13" end="13"/>
                                            </p:txEl>
                                          </p:spTgt>
                                        </p:tgtEl>
                                        <p:attrNameLst>
                                          <p:attrName>style.visibility</p:attrName>
                                        </p:attrNameLst>
                                      </p:cBhvr>
                                      <p:to>
                                        <p:strVal val="visible"/>
                                      </p:to>
                                    </p:set>
                                    <p:animEffect transition="in" filter="checkerboard(across)">
                                      <p:cBhvr>
                                        <p:cTn id="25" dur="500"/>
                                        <p:tgtEl>
                                          <p:spTgt spid="20483">
                                            <p:txEl>
                                              <p:pRg st="13" end="1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0483">
                                            <p:txEl>
                                              <p:pRg st="14" end="14"/>
                                            </p:txEl>
                                          </p:spTgt>
                                        </p:tgtEl>
                                        <p:attrNameLst>
                                          <p:attrName>style.visibility</p:attrName>
                                        </p:attrNameLst>
                                      </p:cBhvr>
                                      <p:to>
                                        <p:strVal val="visible"/>
                                      </p:to>
                                    </p:set>
                                    <p:animEffect transition="in" filter="checkerboard(across)">
                                      <p:cBhvr>
                                        <p:cTn id="28" dur="500"/>
                                        <p:tgtEl>
                                          <p:spTgt spid="20483">
                                            <p:txEl>
                                              <p:pRg st="14" end="1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0483">
                                            <p:txEl>
                                              <p:pRg st="15" end="15"/>
                                            </p:txEl>
                                          </p:spTgt>
                                        </p:tgtEl>
                                        <p:attrNameLst>
                                          <p:attrName>style.visibility</p:attrName>
                                        </p:attrNameLst>
                                      </p:cBhvr>
                                      <p:to>
                                        <p:strVal val="visible"/>
                                      </p:to>
                                    </p:set>
                                    <p:animEffect transition="in" filter="checkerboard(across)">
                                      <p:cBhvr>
                                        <p:cTn id="31" dur="500"/>
                                        <p:tgtEl>
                                          <p:spTgt spid="2048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033463"/>
          </a:xfrm>
        </p:spPr>
        <p:txBody>
          <a:bodyPr/>
          <a:lstStyle/>
          <a:p>
            <a:r>
              <a:rPr lang="en-US" altLang="en-US" sz="4000" b="1">
                <a:latin typeface="Times New Roman" panose="02020603050405020304" pitchFamily="18" charset="0"/>
                <a:cs typeface="Times New Roman" panose="02020603050405020304" pitchFamily="18" charset="0"/>
              </a:rPr>
              <a:t>JSP Directives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Directives</a:t>
            </a:r>
          </a:p>
        </p:txBody>
      </p:sp>
      <p:sp>
        <p:nvSpPr>
          <p:cNvPr id="47107" name="Rectangle 3"/>
          <p:cNvSpPr>
            <a:spLocks noGrp="1"/>
          </p:cNvSpPr>
          <p:nvPr>
            <p:ph type="body" idx="4294967295"/>
          </p:nvPr>
        </p:nvSpPr>
        <p:spPr>
          <a:xfrm>
            <a:off x="0" y="1044575"/>
            <a:ext cx="9337675" cy="5907088"/>
          </a:xfrm>
        </p:spPr>
        <p:txBody>
          <a:bodyPr/>
          <a:lstStyle/>
          <a:p>
            <a:pPr eaLnBrk="1" hangingPunct="1">
              <a:lnSpc>
                <a:spcPct val="80000"/>
              </a:lnSpc>
            </a:pPr>
            <a:r>
              <a:rPr lang="vi-VN" altLang="en-US" sz="2400" b="1">
                <a:latin typeface="Times New Roman" panose="02020603050405020304" pitchFamily="18" charset="0"/>
                <a:cs typeface="Times New Roman" panose="02020603050405020304" pitchFamily="18" charset="0"/>
              </a:rPr>
              <a:t>Controls the structure of the servlet </a:t>
            </a:r>
            <a:r>
              <a:rPr lang="vi-VN" altLang="en-US" sz="2400">
                <a:latin typeface="Times New Roman" panose="02020603050405020304" pitchFamily="18" charset="0"/>
                <a:cs typeface="Times New Roman" panose="02020603050405020304" pitchFamily="18" charset="0"/>
              </a:rPr>
              <a:t>by sending messages from the JSP page to the JSP container.</a:t>
            </a:r>
          </a:p>
          <a:p>
            <a:pPr eaLnBrk="1" hangingPunct="1">
              <a:lnSpc>
                <a:spcPct val="80000"/>
              </a:lnSpc>
            </a:pPr>
            <a:r>
              <a:rPr lang="vi-VN" altLang="en-US" sz="2400">
                <a:latin typeface="Times New Roman" panose="02020603050405020304" pitchFamily="18" charset="0"/>
                <a:cs typeface="Times New Roman" panose="02020603050405020304" pitchFamily="18" charset="0"/>
              </a:rPr>
              <a:t>The </a:t>
            </a:r>
            <a:r>
              <a:rPr lang="vi-VN" altLang="en-US" sz="2400" b="1">
                <a:latin typeface="Times New Roman" panose="02020603050405020304" pitchFamily="18" charset="0"/>
                <a:cs typeface="Times New Roman" panose="02020603050405020304" pitchFamily="18" charset="0"/>
              </a:rPr>
              <a:t>scope</a:t>
            </a:r>
            <a:r>
              <a:rPr lang="vi-VN" altLang="en-US" sz="2400">
                <a:latin typeface="Times New Roman" panose="02020603050405020304" pitchFamily="18" charset="0"/>
                <a:cs typeface="Times New Roman" panose="02020603050405020304" pitchFamily="18" charset="0"/>
              </a:rPr>
              <a:t> of directives is the </a:t>
            </a:r>
            <a:r>
              <a:rPr lang="vi-VN" altLang="en-US" sz="2400" b="1">
                <a:latin typeface="Times New Roman" panose="02020603050405020304" pitchFamily="18" charset="0"/>
                <a:cs typeface="Times New Roman" panose="02020603050405020304" pitchFamily="18" charset="0"/>
              </a:rPr>
              <a:t>entire JSP file</a:t>
            </a:r>
          </a:p>
          <a:p>
            <a:pPr eaLnBrk="1" hangingPunct="1">
              <a:lnSpc>
                <a:spcPct val="80000"/>
              </a:lnSpc>
            </a:pPr>
            <a:r>
              <a:rPr lang="vi-VN" altLang="en-US" sz="2400">
                <a:latin typeface="Times New Roman" panose="02020603050405020304" pitchFamily="18" charset="0"/>
                <a:cs typeface="Times New Roman" panose="02020603050405020304" pitchFamily="18" charset="0"/>
              </a:rPr>
              <a:t>JSP uses directives for </a:t>
            </a:r>
            <a:r>
              <a:rPr lang="en-US" altLang="en-US" sz="2400" b="1">
                <a:latin typeface="Times New Roman" panose="02020603050405020304" pitchFamily="18" charset="0"/>
                <a:cs typeface="Times New Roman" panose="02020603050405020304" pitchFamily="18" charset="0"/>
              </a:rPr>
              <a:t>controlling the </a:t>
            </a:r>
            <a:r>
              <a:rPr lang="vi-VN" altLang="en-US" sz="2400" b="1">
                <a:latin typeface="Times New Roman" panose="02020603050405020304" pitchFamily="18" charset="0"/>
                <a:cs typeface="Times New Roman" panose="02020603050405020304" pitchFamily="18" charset="0"/>
              </a:rPr>
              <a:t>processing </a:t>
            </a:r>
            <a:r>
              <a:rPr lang="vi-VN" altLang="en-US" sz="2400">
                <a:latin typeface="Times New Roman" panose="02020603050405020304" pitchFamily="18" charset="0"/>
                <a:cs typeface="Times New Roman" panose="02020603050405020304" pitchFamily="18" charset="0"/>
              </a:rPr>
              <a:t>of JSP pages.</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Do not produce any output </a:t>
            </a:r>
            <a:r>
              <a:rPr lang="vi-VN" altLang="en-US" sz="2400">
                <a:latin typeface="Times New Roman" panose="02020603050405020304" pitchFamily="18" charset="0"/>
                <a:cs typeface="Times New Roman" panose="02020603050405020304" pitchFamily="18" charset="0"/>
              </a:rPr>
              <a:t>and </a:t>
            </a:r>
            <a:r>
              <a:rPr lang="vi-VN" altLang="en-US" sz="2400" b="1">
                <a:latin typeface="Times New Roman" panose="02020603050405020304" pitchFamily="18" charset="0"/>
                <a:cs typeface="Times New Roman" panose="02020603050405020304" pitchFamily="18" charset="0"/>
              </a:rPr>
              <a:t>inform</a:t>
            </a:r>
            <a:r>
              <a:rPr lang="vi-VN" altLang="en-US" sz="2400">
                <a:latin typeface="Times New Roman" panose="02020603050405020304" pitchFamily="18" charset="0"/>
                <a:cs typeface="Times New Roman" panose="02020603050405020304" pitchFamily="18" charset="0"/>
              </a:rPr>
              <a:t> the JSP </a:t>
            </a:r>
            <a:r>
              <a:rPr lang="vi-VN" altLang="en-US" sz="2400" b="1">
                <a:latin typeface="Times New Roman" panose="02020603050405020304" pitchFamily="18" charset="0"/>
                <a:cs typeface="Times New Roman" panose="02020603050405020304" pitchFamily="18" charset="0"/>
              </a:rPr>
              <a:t>engine</a:t>
            </a:r>
            <a:r>
              <a:rPr lang="vi-VN" altLang="en-US" sz="2400">
                <a:latin typeface="Times New Roman" panose="02020603050405020304" pitchFamily="18" charset="0"/>
                <a:cs typeface="Times New Roman" panose="02020603050405020304" pitchFamily="18" charset="0"/>
              </a:rPr>
              <a:t> about the </a:t>
            </a:r>
            <a:r>
              <a:rPr lang="vi-VN" altLang="en-US" sz="2400" b="1">
                <a:latin typeface="Times New Roman" panose="02020603050405020304" pitchFamily="18" charset="0"/>
                <a:cs typeface="Times New Roman" panose="02020603050405020304" pitchFamily="18" charset="0"/>
              </a:rPr>
              <a:t>actions</a:t>
            </a:r>
            <a:r>
              <a:rPr lang="vi-VN" altLang="en-US" sz="2400">
                <a:latin typeface="Times New Roman" panose="02020603050405020304" pitchFamily="18" charset="0"/>
                <a:cs typeface="Times New Roman" panose="02020603050405020304" pitchFamily="18" charset="0"/>
              </a:rPr>
              <a:t> to be performed on the JSP page</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Specify scripting language used</a:t>
            </a:r>
          </a:p>
          <a:p>
            <a:pPr lvl="1" eaLnBrk="1" hangingPunct="1">
              <a:lnSpc>
                <a:spcPct val="80000"/>
              </a:lnSpc>
            </a:pPr>
            <a:r>
              <a:rPr lang="vi-VN" altLang="en-US" sz="2000" b="1">
                <a:latin typeface="Times New Roman" panose="02020603050405020304" pitchFamily="18" charset="0"/>
                <a:cs typeface="Times New Roman" panose="02020603050405020304" pitchFamily="18" charset="0"/>
              </a:rPr>
              <a:t>Ex</a:t>
            </a:r>
            <a:r>
              <a:rPr lang="vi-VN" altLang="en-US" sz="2000">
                <a:latin typeface="Times New Roman" panose="02020603050405020304" pitchFamily="18" charset="0"/>
                <a:cs typeface="Times New Roman" panose="02020603050405020304" pitchFamily="18" charset="0"/>
              </a:rPr>
              <a:t>: &lt;%@ page language = “java” ...%&gt;</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Denote the use of custom tags library (taglib)</a:t>
            </a:r>
          </a:p>
          <a:p>
            <a:pPr lvl="1" eaLnBrk="1" hangingPunct="1">
              <a:lnSpc>
                <a:spcPct val="80000"/>
              </a:lnSpc>
            </a:pPr>
            <a:r>
              <a:rPr lang="vi-VN" altLang="en-US" sz="2000" b="1">
                <a:latin typeface="Times New Roman" panose="02020603050405020304" pitchFamily="18" charset="0"/>
                <a:cs typeface="Times New Roman" panose="02020603050405020304" pitchFamily="18" charset="0"/>
              </a:rPr>
              <a:t>Ex</a:t>
            </a:r>
            <a:r>
              <a:rPr lang="vi-VN" altLang="en-US" sz="2000">
                <a:latin typeface="Times New Roman" panose="02020603050405020304" pitchFamily="18" charset="0"/>
                <a:cs typeface="Times New Roman" panose="02020603050405020304" pitchFamily="18" charset="0"/>
              </a:rPr>
              <a:t>: &lt;%@ taglib uri = “c:\...” prefix = “abc” %&gt;</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Include the contents of another JSP page into the current page</a:t>
            </a:r>
          </a:p>
          <a:p>
            <a:pPr lvl="1" eaLnBrk="1" hangingPunct="1">
              <a:lnSpc>
                <a:spcPct val="80000"/>
              </a:lnSpc>
            </a:pPr>
            <a:r>
              <a:rPr lang="vi-VN" altLang="en-US" sz="2000" b="1">
                <a:latin typeface="Times New Roman" panose="02020603050405020304" pitchFamily="18" charset="0"/>
                <a:cs typeface="Times New Roman" panose="02020603050405020304" pitchFamily="18" charset="0"/>
              </a:rPr>
              <a:t>Ex</a:t>
            </a:r>
            <a:r>
              <a:rPr lang="vi-VN" altLang="en-US" sz="2000">
                <a:latin typeface="Times New Roman" panose="02020603050405020304" pitchFamily="18" charset="0"/>
                <a:cs typeface="Times New Roman" panose="02020603050405020304" pitchFamily="18" charset="0"/>
              </a:rPr>
              <a:t>: &lt;%@ include file = “c:\...” %&gt;</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Include Java file to Java packages list.</a:t>
            </a:r>
          </a:p>
          <a:p>
            <a:pPr lvl="1" eaLnBrk="1" hangingPunct="1">
              <a:lnSpc>
                <a:spcPct val="80000"/>
              </a:lnSpc>
            </a:pPr>
            <a:r>
              <a:rPr lang="vi-VN" altLang="en-US" sz="2000" b="1">
                <a:latin typeface="Times New Roman" panose="02020603050405020304" pitchFamily="18" charset="0"/>
                <a:cs typeface="Times New Roman" panose="02020603050405020304" pitchFamily="18" charset="0"/>
              </a:rPr>
              <a:t>Ex</a:t>
            </a:r>
            <a:r>
              <a:rPr lang="vi-VN" altLang="en-US" sz="2000">
                <a:latin typeface="Times New Roman" panose="02020603050405020304" pitchFamily="18" charset="0"/>
                <a:cs typeface="Times New Roman" panose="02020603050405020304" pitchFamily="18" charset="0"/>
              </a:rPr>
              <a:t>: &lt;%@ page …. import = “java.util.*, java.lang.*” %&gt;</a:t>
            </a:r>
          </a:p>
          <a:p>
            <a:pPr eaLnBrk="1" hangingPunct="1">
              <a:lnSpc>
                <a:spcPct val="80000"/>
              </a:lnSpc>
            </a:pPr>
            <a:r>
              <a:rPr lang="vi-VN" altLang="en-US" sz="2400" b="1">
                <a:latin typeface="Times New Roman" panose="02020603050405020304" pitchFamily="18" charset="0"/>
                <a:cs typeface="Times New Roman" panose="02020603050405020304" pitchFamily="18" charset="0"/>
              </a:rPr>
              <a:t>Error handle </a:t>
            </a:r>
            <a:r>
              <a:rPr lang="vi-VN" altLang="en-US" sz="2400">
                <a:latin typeface="Times New Roman" panose="02020603050405020304" pitchFamily="18" charset="0"/>
                <a:cs typeface="Times New Roman" panose="02020603050405020304" pitchFamily="18" charset="0"/>
              </a:rPr>
              <a:t>in JSP page and JSP page is catched errors (isErrorPage).  </a:t>
            </a:r>
          </a:p>
          <a:p>
            <a:pPr lvl="1" eaLnBrk="1" hangingPunct="1">
              <a:lnSpc>
                <a:spcPct val="80000"/>
              </a:lnSpc>
            </a:pPr>
            <a:r>
              <a:rPr lang="vi-VN" altLang="en-US" sz="2000" b="1">
                <a:latin typeface="Times New Roman" panose="02020603050405020304" pitchFamily="18" charset="0"/>
                <a:cs typeface="Times New Roman" panose="02020603050405020304" pitchFamily="18" charset="0"/>
              </a:rPr>
              <a:t>Ex</a:t>
            </a:r>
            <a:r>
              <a:rPr lang="vi-VN" altLang="en-US" sz="2000">
                <a:latin typeface="Times New Roman" panose="02020603050405020304" pitchFamily="18" charset="0"/>
                <a:cs typeface="Times New Roman" panose="02020603050405020304" pitchFamily="18" charset="0"/>
              </a:rPr>
              <a:t>: handle error &lt;%@ page … errorpage = “/error.jsp” … %&gt;</a:t>
            </a:r>
          </a:p>
          <a:p>
            <a:pPr eaLnBrk="1" hangingPunct="1">
              <a:lnSpc>
                <a:spcPct val="80000"/>
              </a:lnSpc>
              <a:buFont typeface="Arial" panose="020B0604020202020204" pitchFamily="34" charset="0"/>
              <a:buNone/>
            </a:pPr>
            <a:r>
              <a:rPr lang="vi-VN" altLang="en-US" sz="2400">
                <a:latin typeface="Times New Roman" panose="02020603050405020304" pitchFamily="18" charset="0"/>
                <a:cs typeface="Times New Roman" panose="02020603050405020304" pitchFamily="18" charset="0"/>
              </a:rPr>
              <a:t>                </a:t>
            </a:r>
            <a:r>
              <a:rPr lang="vi-VN" altLang="en-US" sz="2000">
                <a:latin typeface="Times New Roman" panose="02020603050405020304" pitchFamily="18" charset="0"/>
                <a:cs typeface="Times New Roman" panose="02020603050405020304" pitchFamily="18" charset="0"/>
              </a:rPr>
              <a:t>process error &lt;%@ page isErrorPage = “true” %&gt;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914400" y="0"/>
            <a:ext cx="8229600" cy="561975"/>
          </a:xfrm>
        </p:spPr>
        <p:txBody>
          <a:bodyPr/>
          <a:lstStyle/>
          <a:p>
            <a:r>
              <a:rPr lang="en-US" altLang="en-US" sz="3600">
                <a:latin typeface="Times New Roman" panose="02020603050405020304" pitchFamily="18" charset="0"/>
                <a:cs typeface="Times New Roman" panose="02020603050405020304" pitchFamily="18" charset="0"/>
              </a:rPr>
              <a:t>Page Directives</a:t>
            </a:r>
          </a:p>
        </p:txBody>
      </p:sp>
      <p:sp>
        <p:nvSpPr>
          <p:cNvPr id="48131" name="Rectangle 3"/>
          <p:cNvSpPr>
            <a:spLocks noGrp="1"/>
          </p:cNvSpPr>
          <p:nvPr>
            <p:ph type="body" idx="4294967295"/>
          </p:nvPr>
        </p:nvSpPr>
        <p:spPr>
          <a:xfrm>
            <a:off x="0" y="573088"/>
            <a:ext cx="9144000" cy="1481137"/>
          </a:xfrm>
        </p:spPr>
        <p:txBody>
          <a:bodyPr/>
          <a:lstStyle/>
          <a:p>
            <a:pPr eaLnBrk="1" hangingPunct="1">
              <a:lnSpc>
                <a:spcPct val="80000"/>
              </a:lnSpc>
            </a:pPr>
            <a:r>
              <a:rPr lang="en-US" altLang="en-US" sz="1600">
                <a:latin typeface="Times New Roman" panose="02020603050405020304" pitchFamily="18" charset="0"/>
                <a:cs typeface="Times New Roman" panose="02020603050405020304" pitchFamily="18" charset="0"/>
              </a:rPr>
              <a:t>Is used </a:t>
            </a:r>
            <a:r>
              <a:rPr lang="en-US" altLang="en-US" sz="1600" b="1">
                <a:latin typeface="Times New Roman" panose="02020603050405020304" pitchFamily="18" charset="0"/>
                <a:cs typeface="Times New Roman" panose="02020603050405020304" pitchFamily="18" charset="0"/>
              </a:rPr>
              <a:t>to define and manipulate </a:t>
            </a:r>
            <a:r>
              <a:rPr lang="en-US" altLang="en-US" sz="1600">
                <a:latin typeface="Times New Roman" panose="02020603050405020304" pitchFamily="18" charset="0"/>
                <a:cs typeface="Times New Roman" panose="02020603050405020304" pitchFamily="18" charset="0"/>
              </a:rPr>
              <a:t>a number of important attributes that affect the entire JSP page</a:t>
            </a:r>
          </a:p>
          <a:p>
            <a:pPr eaLnBrk="1" hangingPunct="1">
              <a:lnSpc>
                <a:spcPct val="80000"/>
              </a:lnSpc>
            </a:pPr>
            <a:r>
              <a:rPr lang="en-US" altLang="en-US" sz="1600">
                <a:latin typeface="Times New Roman" panose="02020603050405020304" pitchFamily="18" charset="0"/>
                <a:cs typeface="Times New Roman" panose="02020603050405020304" pitchFamily="18" charset="0"/>
              </a:rPr>
              <a:t>Is written </a:t>
            </a:r>
            <a:r>
              <a:rPr lang="en-US" altLang="en-US" sz="1600" b="1">
                <a:latin typeface="Times New Roman" panose="02020603050405020304" pitchFamily="18" charset="0"/>
                <a:cs typeface="Times New Roman" panose="02020603050405020304" pitchFamily="18" charset="0"/>
              </a:rPr>
              <a:t>at the beginning </a:t>
            </a:r>
            <a:r>
              <a:rPr lang="en-US" altLang="en-US" sz="1600">
                <a:latin typeface="Times New Roman" panose="02020603050405020304" pitchFamily="18" charset="0"/>
                <a:cs typeface="Times New Roman" panose="02020603050405020304" pitchFamily="18" charset="0"/>
              </a:rPr>
              <a:t>of a JSP page</a:t>
            </a:r>
          </a:p>
          <a:p>
            <a:pPr eaLnBrk="1" hangingPunct="1">
              <a:lnSpc>
                <a:spcPct val="80000"/>
              </a:lnSpc>
            </a:pPr>
            <a:r>
              <a:rPr lang="en-US" altLang="en-US" sz="1600">
                <a:latin typeface="Times New Roman" panose="02020603050405020304" pitchFamily="18" charset="0"/>
                <a:cs typeface="Times New Roman" panose="02020603050405020304" pitchFamily="18" charset="0"/>
              </a:rPr>
              <a:t>A JSP page can contain any number of page directives. All directives in the page are processed together during translation and result is applied together to the JSP page</a:t>
            </a:r>
            <a:r>
              <a:rPr lang="en-US" altLang="en-US" sz="1200">
                <a:latin typeface="Times New Roman" panose="02020603050405020304" pitchFamily="18" charset="0"/>
                <a:cs typeface="Times New Roman" panose="02020603050405020304" pitchFamily="18" charset="0"/>
              </a:rPr>
              <a:t> </a:t>
            </a:r>
            <a:endParaRPr lang="fr-FR" altLang="en-US" sz="1600">
              <a:latin typeface="Times New Roman" panose="02020603050405020304" pitchFamily="18" charset="0"/>
              <a:cs typeface="Times New Roman" panose="02020603050405020304" pitchFamily="18" charset="0"/>
            </a:endParaRPr>
          </a:p>
          <a:p>
            <a:pPr eaLnBrk="1" hangingPunct="1">
              <a:lnSpc>
                <a:spcPct val="80000"/>
              </a:lnSpc>
            </a:pPr>
            <a:r>
              <a:rPr lang="vi-VN" altLang="en-US" sz="1600" b="1">
                <a:latin typeface="Times New Roman" panose="02020603050405020304" pitchFamily="18" charset="0"/>
                <a:cs typeface="Times New Roman" panose="02020603050405020304" pitchFamily="18" charset="0"/>
              </a:rPr>
              <a:t>Syntax</a:t>
            </a:r>
            <a:r>
              <a:rPr lang="vi-VN" altLang="en-US" sz="1600">
                <a:latin typeface="Times New Roman" panose="02020603050405020304" pitchFamily="18" charset="0"/>
                <a:cs typeface="Times New Roman" panose="02020603050405020304" pitchFamily="18" charset="0"/>
              </a:rPr>
              <a:t>:</a:t>
            </a:r>
            <a:r>
              <a:rPr lang="vi-VN" altLang="en-US" sz="1600">
                <a:solidFill>
                  <a:srgbClr val="FF0000"/>
                </a:solidFill>
                <a:latin typeface="Times New Roman" panose="02020603050405020304" pitchFamily="18" charset="0"/>
                <a:cs typeface="Times New Roman" panose="02020603050405020304" pitchFamily="18" charset="0"/>
              </a:rPr>
              <a:t> &lt;%@ page </a:t>
            </a:r>
            <a:r>
              <a:rPr lang="vi-VN" altLang="en-US" sz="1600" b="1">
                <a:solidFill>
                  <a:srgbClr val="FF0000"/>
                </a:solidFill>
                <a:latin typeface="Times New Roman" panose="02020603050405020304" pitchFamily="18" charset="0"/>
                <a:cs typeface="Times New Roman" panose="02020603050405020304" pitchFamily="18" charset="0"/>
              </a:rPr>
              <a:t>attributes</a:t>
            </a:r>
            <a:r>
              <a:rPr lang="vi-VN" altLang="en-US" sz="1600">
                <a:solidFill>
                  <a:srgbClr val="FF0000"/>
                </a:solidFill>
                <a:latin typeface="Times New Roman" panose="02020603050405020304" pitchFamily="18" charset="0"/>
                <a:cs typeface="Times New Roman" panose="02020603050405020304" pitchFamily="18" charset="0"/>
              </a:rPr>
              <a:t> %&gt;</a:t>
            </a:r>
            <a:r>
              <a:rPr lang="vi-VN" altLang="en-US" sz="1400">
                <a:solidFill>
                  <a:srgbClr val="FF0000"/>
                </a:solidFill>
                <a:latin typeface="Times New Roman" panose="02020603050405020304" pitchFamily="18" charset="0"/>
                <a:cs typeface="Times New Roman" panose="02020603050405020304" pitchFamily="18" charset="0"/>
              </a:rPr>
              <a:t> </a:t>
            </a:r>
          </a:p>
        </p:txBody>
      </p:sp>
      <p:graphicFrame>
        <p:nvGraphicFramePr>
          <p:cNvPr id="131117" name="Group 45"/>
          <p:cNvGraphicFramePr>
            <a:graphicFrameLocks noGrp="1"/>
          </p:cNvGraphicFramePr>
          <p:nvPr>
            <p:ph type="tbl" idx="4294967295"/>
            <p:extLst>
              <p:ext uri="{D42A27DB-BD31-4B8C-83A1-F6EECF244321}">
                <p14:modId xmlns:p14="http://schemas.microsoft.com/office/powerpoint/2010/main" val="1126111638"/>
              </p:ext>
            </p:extLst>
          </p:nvPr>
        </p:nvGraphicFramePr>
        <p:xfrm>
          <a:off x="173038" y="1795463"/>
          <a:ext cx="8766175" cy="5075633"/>
        </p:xfrm>
        <a:graphic>
          <a:graphicData uri="http://schemas.openxmlformats.org/drawingml/2006/table">
            <a:tbl>
              <a:tblPr/>
              <a:tblGrid>
                <a:gridCol w="1916112">
                  <a:extLst>
                    <a:ext uri="{9D8B030D-6E8A-4147-A177-3AD203B41FA5}">
                      <a16:colId xmlns:a16="http://schemas.microsoft.com/office/drawing/2014/main" val="20000"/>
                    </a:ext>
                  </a:extLst>
                </a:gridCol>
                <a:gridCol w="6850063">
                  <a:extLst>
                    <a:ext uri="{9D8B030D-6E8A-4147-A177-3AD203B41FA5}">
                      <a16:colId xmlns:a16="http://schemas.microsoft.com/office/drawing/2014/main" val="20001"/>
                    </a:ext>
                  </a:extLst>
                </a:gridCol>
              </a:tblGrid>
              <a:tr h="335280">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vi-VN" sz="1600" b="1" i="0" u="none" strike="noStrike" cap="none" normalizeH="0" baseline="0">
                          <a:ln>
                            <a:noFill/>
                          </a:ln>
                          <a:solidFill>
                            <a:srgbClr val="FF0000"/>
                          </a:solidFill>
                          <a:effectLst/>
                          <a:latin typeface="Times New Roman" pitchFamily="18" charset="0"/>
                          <a:cs typeface="Times New Roman" pitchFamily="18" charset="0"/>
                        </a:rPr>
                        <a:t>Attributes</a:t>
                      </a:r>
                      <a:endParaRPr kumimoji="0" lang="fr-FR" sz="16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charset="0"/>
                        <a:buNone/>
                        <a:tabLst/>
                      </a:pPr>
                      <a:r>
                        <a:rPr kumimoji="0" lang="vi-VN" sz="1600" b="1" i="0" u="none" strike="noStrike" cap="none" normalizeH="0" baseline="0">
                          <a:ln>
                            <a:noFill/>
                          </a:ln>
                          <a:solidFill>
                            <a:srgbClr val="FF0000"/>
                          </a:solidFill>
                          <a:effectLst/>
                          <a:latin typeface="Times New Roman" pitchFamily="18" charset="0"/>
                          <a:cs typeface="Times New Roman" pitchFamily="18" charset="0"/>
                        </a:rPr>
                        <a:t>Descriptions</a:t>
                      </a:r>
                      <a:endParaRPr kumimoji="0" lang="fr-FR" sz="1600" b="0" i="0" u="none" strike="noStrike" cap="none" normalizeH="0" baseline="0">
                        <a:ln>
                          <a:noFill/>
                        </a:ln>
                        <a:solidFill>
                          <a:srgbClr val="FF0000"/>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24257">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language</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vi-VN" sz="1600" b="1" i="0" u="none" strike="noStrike" cap="none" normalizeH="0" baseline="0">
                          <a:ln>
                            <a:noFill/>
                          </a:ln>
                          <a:solidFill>
                            <a:schemeClr val="tx1"/>
                          </a:solidFill>
                          <a:effectLst/>
                          <a:latin typeface="Times New Roman" pitchFamily="18" charset="0"/>
                          <a:cs typeface="Times New Roman" pitchFamily="18" charset="0"/>
                        </a:rPr>
                        <a:t>Define</a:t>
                      </a:r>
                      <a:r>
                        <a:rPr kumimoji="0" lang="vi-VN" sz="1600" b="0" i="0" u="none" strike="noStrike" cap="none" normalizeH="0" baseline="0">
                          <a:ln>
                            <a:noFill/>
                          </a:ln>
                          <a:solidFill>
                            <a:schemeClr val="tx1"/>
                          </a:solidFill>
                          <a:effectLst/>
                          <a:latin typeface="Times New Roman" pitchFamily="18" charset="0"/>
                          <a:cs typeface="Times New Roman" pitchFamily="18" charset="0"/>
                        </a:rPr>
                        <a:t> the </a:t>
                      </a:r>
                      <a:r>
                        <a:rPr kumimoji="0" lang="vi-VN" sz="1600" b="1" i="0" u="none" strike="noStrike" cap="none" normalizeH="0" baseline="0">
                          <a:ln>
                            <a:noFill/>
                          </a:ln>
                          <a:solidFill>
                            <a:schemeClr val="tx1"/>
                          </a:solidFill>
                          <a:effectLst/>
                          <a:latin typeface="Times New Roman" pitchFamily="18" charset="0"/>
                          <a:cs typeface="Times New Roman" pitchFamily="18" charset="0"/>
                        </a:rPr>
                        <a:t>scripting language</a:t>
                      </a:r>
                      <a:r>
                        <a:rPr kumimoji="0" lang="vi-VN" sz="1600" b="0" i="0" u="none" strike="noStrike" cap="none" normalizeH="0" baseline="0">
                          <a:ln>
                            <a:noFill/>
                          </a:ln>
                          <a:solidFill>
                            <a:schemeClr val="tx1"/>
                          </a:solidFill>
                          <a:effectLst/>
                          <a:latin typeface="Times New Roman" pitchFamily="18" charset="0"/>
                          <a:cs typeface="Times New Roman" pitchFamily="18" charset="0"/>
                        </a:rPr>
                        <a:t> used in the page</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vi-VN" sz="1600" b="0" i="0" u="none" strike="noStrike" cap="none" normalizeH="0" baseline="0">
                          <a:ln>
                            <a:noFill/>
                          </a:ln>
                          <a:solidFill>
                            <a:schemeClr val="tx1"/>
                          </a:solidFill>
                          <a:effectLst/>
                          <a:latin typeface="Times New Roman" pitchFamily="18" charset="0"/>
                          <a:cs typeface="Times New Roman" pitchFamily="18" charset="0"/>
                        </a:rPr>
                        <a:t>Default value is</a:t>
                      </a:r>
                      <a:r>
                        <a:rPr kumimoji="0" lang="fr-FR" sz="1600" b="0" i="0" u="none" strike="noStrike" cap="none" normalizeH="0" baseline="0">
                          <a:ln>
                            <a:noFill/>
                          </a:ln>
                          <a:solidFill>
                            <a:schemeClr val="tx1"/>
                          </a:solidFill>
                          <a:effectLst/>
                          <a:latin typeface="Times New Roman" pitchFamily="18" charset="0"/>
                          <a:cs typeface="Times New Roman" pitchFamily="18" charset="0"/>
                        </a:rPr>
                        <a:t> Java</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extends</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vi-VN" sz="1600" b="0" i="0" u="none" strike="noStrike" cap="none" normalizeH="0" baseline="0">
                          <a:ln>
                            <a:noFill/>
                          </a:ln>
                          <a:solidFill>
                            <a:schemeClr val="tx1"/>
                          </a:solidFill>
                          <a:effectLst/>
                          <a:latin typeface="Times New Roman" pitchFamily="18" charset="0"/>
                          <a:cs typeface="Times New Roman" pitchFamily="18" charset="0"/>
                        </a:rPr>
                        <a:t>Change the content of the servlet that is generated</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pitchFamily="18" charset="0"/>
                          <a:cs typeface="Times New Roman" pitchFamily="18" charset="0"/>
                        </a:rPr>
                        <a:t>import</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vi-VN" sz="1600" b="1" i="0" u="none" strike="noStrike" cap="none" normalizeH="0" baseline="0">
                          <a:ln>
                            <a:noFill/>
                          </a:ln>
                          <a:solidFill>
                            <a:schemeClr val="tx1"/>
                          </a:solidFill>
                          <a:effectLst/>
                          <a:latin typeface="Times New Roman" pitchFamily="18" charset="0"/>
                          <a:cs typeface="Times New Roman" pitchFamily="18" charset="0"/>
                        </a:rPr>
                        <a:t>Include</a:t>
                      </a:r>
                      <a:r>
                        <a:rPr kumimoji="0" lang="vi-VN" sz="1600" b="0" i="0" u="none" strike="noStrike" cap="none" normalizeH="0" baseline="0">
                          <a:ln>
                            <a:noFill/>
                          </a:ln>
                          <a:solidFill>
                            <a:schemeClr val="tx1"/>
                          </a:solidFill>
                          <a:effectLst/>
                          <a:latin typeface="Times New Roman" pitchFamily="18" charset="0"/>
                          <a:cs typeface="Times New Roman" pitchFamily="18" charset="0"/>
                        </a:rPr>
                        <a:t> Java files to the Java package import list</a:t>
                      </a:r>
                      <a:r>
                        <a:rPr kumimoji="0" lang="en-US" sz="1600" b="0" i="0" u="none" strike="noStrike" cap="none" normalizeH="0" baseline="0">
                          <a:ln>
                            <a:noFill/>
                          </a:ln>
                          <a:solidFill>
                            <a:schemeClr val="tx1"/>
                          </a:solidFill>
                          <a:effectLst/>
                          <a:latin typeface="Times New Roman" pitchFamily="18" charset="0"/>
                          <a:cs typeface="Times New Roman" pitchFamily="18" charset="0"/>
                        </a:rPr>
                        <a:t>. Separating uses commas</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3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pitchFamily="18" charset="0"/>
                          <a:cs typeface="Times New Roman" pitchFamily="18" charset="0"/>
                        </a:rPr>
                        <a:t>session</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Specify</a:t>
                      </a:r>
                      <a:r>
                        <a:rPr kumimoji="0" lang="fr-FR" sz="1600" b="0" i="0" u="none" strike="noStrike" cap="none" normalizeH="0" baseline="0">
                          <a:ln>
                            <a:noFill/>
                          </a:ln>
                          <a:solidFill>
                            <a:schemeClr val="tx1"/>
                          </a:solidFill>
                          <a:effectLst/>
                          <a:latin typeface="Times New Roman" pitchFamily="18" charset="0"/>
                          <a:cs typeface="Times New Roman" pitchFamily="18" charset="0"/>
                        </a:rPr>
                        <a:t> if the JSP page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takes</a:t>
                      </a:r>
                      <a:r>
                        <a:rPr kumimoji="0" lang="fr-FR" sz="1600" b="0" i="0" u="none" strike="noStrike" cap="none" normalizeH="0" baseline="0">
                          <a:ln>
                            <a:noFill/>
                          </a:ln>
                          <a:solidFill>
                            <a:schemeClr val="tx1"/>
                          </a:solidFill>
                          <a:effectLst/>
                          <a:latin typeface="Times New Roman" pitchFamily="18" charset="0"/>
                          <a:cs typeface="Times New Roman" pitchFamily="18" charset="0"/>
                        </a:rPr>
                        <a:t> part in a HTTP session. Default value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is</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true</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pitchFamily="18" charset="0"/>
                          <a:cs typeface="Times New Roman" pitchFamily="18" charset="0"/>
                        </a:rPr>
                        <a:t>buffer</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Specify</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size of the page </a:t>
                      </a:r>
                      <a:r>
                        <a:rPr kumimoji="0" lang="fr-FR" sz="1600" b="1" i="0" u="none" strike="noStrike" cap="none" normalizeH="0" baseline="0">
                          <a:ln>
                            <a:noFill/>
                          </a:ln>
                          <a:solidFill>
                            <a:schemeClr val="tx1"/>
                          </a:solidFill>
                          <a:effectLst/>
                          <a:latin typeface="Times New Roman" pitchFamily="18" charset="0"/>
                          <a:cs typeface="Times New Roman" pitchFamily="18" charset="0"/>
                        </a:rPr>
                        <a:t>buffer</a:t>
                      </a:r>
                      <a:r>
                        <a:rPr kumimoji="0" lang="fr-FR" sz="1600" b="0" i="0" u="none" strike="noStrike" cap="none" normalizeH="0" baseline="0">
                          <a:ln>
                            <a:noFill/>
                          </a:ln>
                          <a:solidFill>
                            <a:schemeClr val="tx1"/>
                          </a:solidFill>
                          <a:effectLst/>
                          <a:latin typeface="Times New Roman" pitchFamily="18" charset="0"/>
                          <a:cs typeface="Times New Roman" pitchFamily="18" charset="0"/>
                        </a:rPr>
                        <a:t>. Default value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is</a:t>
                      </a:r>
                      <a:r>
                        <a:rPr kumimoji="0" lang="fr-FR" sz="1600" b="0" i="0" u="none" strike="noStrike" cap="none" normalizeH="0" baseline="0">
                          <a:ln>
                            <a:noFill/>
                          </a:ln>
                          <a:solidFill>
                            <a:schemeClr val="tx1"/>
                          </a:solidFill>
                          <a:effectLst/>
                          <a:latin typeface="Times New Roman" pitchFamily="18" charset="0"/>
                          <a:cs typeface="Times New Roman" pitchFamily="18" charset="0"/>
                        </a:rPr>
                        <a:t> 8KB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autoflush</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pitchFamily="18" charset="0"/>
                          <a:cs typeface="Times New Roman" pitchFamily="18" charset="0"/>
                        </a:rPr>
                        <a:t>Flush</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page buffer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is</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filled</a:t>
                      </a:r>
                      <a:r>
                        <a:rPr kumimoji="0" lang="fr-FR" sz="1600" b="0" i="0" u="none" strike="noStrike" cap="none" normalizeH="0" baseline="0">
                          <a:ln>
                            <a:noFill/>
                          </a:ln>
                          <a:solidFill>
                            <a:schemeClr val="tx1"/>
                          </a:solidFill>
                          <a:effectLst/>
                          <a:latin typeface="Times New Roman" pitchFamily="18" charset="0"/>
                          <a:cs typeface="Times New Roman" pitchFamily="18" charset="0"/>
                        </a:rPr>
                        <a:t>. Default value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is</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true</a:t>
                      </a:r>
                      <a:endParaRPr kumimoji="0" lang="fr-FR" sz="16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5405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a:cs typeface="Times New Roman"/>
                        </a:rPr>
                        <a:t>isThreadSafe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a:cs typeface="Times New Roman"/>
                        </a:rPr>
                        <a:t>Define</a:t>
                      </a:r>
                      <a:r>
                        <a:rPr kumimoji="0" lang="fr-FR" sz="1600" b="1" i="0" u="none" strike="noStrike" cap="none" normalizeH="0" baseline="0">
                          <a:ln>
                            <a:noFill/>
                          </a:ln>
                          <a:solidFill>
                            <a:schemeClr val="tx1"/>
                          </a:solidFill>
                          <a:effectLst/>
                          <a:latin typeface="Times New Roman"/>
                          <a:cs typeface="Times New Roman"/>
                        </a:rPr>
                        <a:t> the </a:t>
                      </a:r>
                      <a:r>
                        <a:rPr kumimoji="0" lang="fr-FR" sz="1600" b="1" i="0" u="none" strike="noStrike" cap="none" normalizeH="0" baseline="0" err="1">
                          <a:ln>
                            <a:noFill/>
                          </a:ln>
                          <a:solidFill>
                            <a:schemeClr val="tx1"/>
                          </a:solidFill>
                          <a:effectLst/>
                          <a:latin typeface="Times New Roman"/>
                          <a:cs typeface="Times New Roman"/>
                        </a:rPr>
                        <a:t>safety</a:t>
                      </a:r>
                      <a:r>
                        <a:rPr kumimoji="0" lang="fr-FR" sz="1600" b="1" i="0" u="none" strike="noStrike" cap="none" normalizeH="0" baseline="0">
                          <a:ln>
                            <a:noFill/>
                          </a:ln>
                          <a:solidFill>
                            <a:schemeClr val="tx1"/>
                          </a:solidFill>
                          <a:effectLst/>
                          <a:latin typeface="Times New Roman"/>
                          <a:cs typeface="Times New Roman"/>
                        </a:rPr>
                        <a:t> </a:t>
                      </a:r>
                      <a:r>
                        <a:rPr kumimoji="0" lang="fr-FR" sz="1600" b="1" i="0" u="none" strike="noStrike" cap="none" normalizeH="0" baseline="0" err="1">
                          <a:ln>
                            <a:noFill/>
                          </a:ln>
                          <a:solidFill>
                            <a:schemeClr val="tx1"/>
                          </a:solidFill>
                          <a:effectLst/>
                          <a:latin typeface="Times New Roman"/>
                          <a:cs typeface="Times New Roman"/>
                        </a:rPr>
                        <a:t>level</a:t>
                      </a:r>
                      <a:r>
                        <a:rPr kumimoji="0" lang="fr-FR" sz="1600" b="1" i="0" u="none" strike="noStrike" cap="none" normalizeH="0" baseline="0">
                          <a:ln>
                            <a:noFill/>
                          </a:ln>
                          <a:solidFill>
                            <a:schemeClr val="tx1"/>
                          </a:solidFill>
                          <a:effectLst/>
                          <a:latin typeface="Times New Roman"/>
                          <a:cs typeface="Times New Roman"/>
                        </a:rPr>
                        <a:t> </a:t>
                      </a:r>
                      <a:r>
                        <a:rPr kumimoji="0" lang="fr-FR" sz="1600" b="0" i="0" u="none" strike="noStrike" cap="none" normalizeH="0" baseline="0">
                          <a:ln>
                            <a:noFill/>
                          </a:ln>
                          <a:solidFill>
                            <a:schemeClr val="tx1"/>
                          </a:solidFill>
                          <a:effectLst/>
                          <a:latin typeface="Times New Roman"/>
                          <a:cs typeface="Times New Roman"/>
                        </a:rPr>
                        <a:t>of threads in the page. The JSP engine queues the </a:t>
                      </a:r>
                      <a:r>
                        <a:rPr kumimoji="0" lang="fr-FR" sz="1600" b="0" i="0" u="none" strike="noStrike" cap="none" normalizeH="0" baseline="0" err="1">
                          <a:ln>
                            <a:noFill/>
                          </a:ln>
                          <a:solidFill>
                            <a:schemeClr val="tx1"/>
                          </a:solidFill>
                          <a:effectLst/>
                          <a:latin typeface="Times New Roman"/>
                          <a:cs typeface="Times New Roman"/>
                        </a:rPr>
                        <a:t>requests</a:t>
                      </a:r>
                      <a:r>
                        <a:rPr kumimoji="0" lang="fr-FR" sz="1600" b="0" i="0" u="none" strike="noStrike" cap="none" normalizeH="0" baseline="0">
                          <a:ln>
                            <a:noFill/>
                          </a:ln>
                          <a:solidFill>
                            <a:schemeClr val="tx1"/>
                          </a:solidFill>
                          <a:effectLst/>
                          <a:latin typeface="Times New Roman"/>
                          <a:cs typeface="Times New Roman"/>
                        </a:rPr>
                        <a:t> sent for </a:t>
                      </a:r>
                      <a:r>
                        <a:rPr kumimoji="0" lang="fr-FR" sz="1600" b="0" i="0" u="none" strike="noStrike" cap="none" normalizeH="0" baseline="0" err="1">
                          <a:ln>
                            <a:noFill/>
                          </a:ln>
                          <a:solidFill>
                            <a:schemeClr val="tx1"/>
                          </a:solidFill>
                          <a:effectLst/>
                          <a:latin typeface="Times New Roman"/>
                          <a:cs typeface="Times New Roman"/>
                        </a:rPr>
                        <a:t>processing</a:t>
                      </a:r>
                      <a:r>
                        <a:rPr kumimoji="0" lang="fr-FR" sz="1600" b="0" i="0" u="none" strike="noStrike" cap="none" normalizeH="0" baseline="0">
                          <a:ln>
                            <a:noFill/>
                          </a:ln>
                          <a:solidFill>
                            <a:schemeClr val="tx1"/>
                          </a:solidFill>
                          <a:effectLst/>
                          <a:latin typeface="Times New Roman"/>
                          <a:cs typeface="Times New Roman"/>
                        </a:rPr>
                        <a:t> </a:t>
                      </a:r>
                      <a:r>
                        <a:rPr kumimoji="0" lang="fr-FR" sz="1600" b="0" i="0" u="none" strike="noStrike" cap="none" normalizeH="0" baseline="0" err="1">
                          <a:ln>
                            <a:noFill/>
                          </a:ln>
                          <a:solidFill>
                            <a:schemeClr val="tx1"/>
                          </a:solidFill>
                          <a:effectLst/>
                          <a:latin typeface="Times New Roman"/>
                          <a:cs typeface="Times New Roman"/>
                        </a:rPr>
                        <a:t>when</a:t>
                      </a:r>
                      <a:r>
                        <a:rPr kumimoji="0" lang="fr-FR" sz="1600" b="0" i="0" u="none" strike="noStrike" cap="none" normalizeH="0" baseline="0">
                          <a:ln>
                            <a:noFill/>
                          </a:ln>
                          <a:solidFill>
                            <a:schemeClr val="tx1"/>
                          </a:solidFill>
                          <a:effectLst/>
                          <a:latin typeface="Times New Roman"/>
                          <a:cs typeface="Times New Roman"/>
                        </a:rPr>
                        <a:t> the value </a:t>
                      </a:r>
                      <a:r>
                        <a:rPr kumimoji="0" lang="fr-FR" sz="1600" b="0" i="0" u="none" strike="noStrike" cap="none" normalizeH="0" baseline="0" err="1">
                          <a:ln>
                            <a:noFill/>
                          </a:ln>
                          <a:solidFill>
                            <a:schemeClr val="tx1"/>
                          </a:solidFill>
                          <a:effectLst/>
                          <a:latin typeface="Times New Roman"/>
                          <a:cs typeface="Times New Roman"/>
                        </a:rPr>
                        <a:t>is</a:t>
                      </a:r>
                      <a:r>
                        <a:rPr kumimoji="0" lang="fr-FR" sz="1600" b="0" i="0" u="none" strike="noStrike" cap="none" normalizeH="0" baseline="0">
                          <a:ln>
                            <a:noFill/>
                          </a:ln>
                          <a:solidFill>
                            <a:schemeClr val="tx1"/>
                          </a:solidFill>
                          <a:effectLst/>
                          <a:latin typeface="Times New Roman"/>
                          <a:cs typeface="Times New Roman"/>
                        </a:rPr>
                        <a:t> set to false. Default value </a:t>
                      </a:r>
                      <a:r>
                        <a:rPr kumimoji="0" lang="fr-FR" sz="1600" b="0" i="0" u="none" strike="noStrike" cap="none" normalizeH="0" baseline="0" err="1">
                          <a:ln>
                            <a:noFill/>
                          </a:ln>
                          <a:solidFill>
                            <a:schemeClr val="tx1"/>
                          </a:solidFill>
                          <a:effectLst/>
                          <a:latin typeface="Times New Roman"/>
                          <a:cs typeface="Times New Roman"/>
                        </a:rPr>
                        <a:t>is</a:t>
                      </a:r>
                      <a:r>
                        <a:rPr kumimoji="0" lang="fr-FR" sz="1600" b="0" i="0" u="none" strike="noStrike" cap="none" normalizeH="0" baseline="0">
                          <a:ln>
                            <a:noFill/>
                          </a:ln>
                          <a:solidFill>
                            <a:schemeClr val="tx1"/>
                          </a:solidFill>
                          <a:effectLst/>
                          <a:latin typeface="Times New Roman"/>
                          <a:cs typeface="Times New Roman"/>
                        </a:rPr>
                        <a:t> </a:t>
                      </a:r>
                      <a:r>
                        <a:rPr kumimoji="0" lang="fr-FR" sz="1600" b="0" i="0" u="none" strike="noStrike" cap="none" normalizeH="0" baseline="0" err="1">
                          <a:ln>
                            <a:noFill/>
                          </a:ln>
                          <a:solidFill>
                            <a:schemeClr val="tx1"/>
                          </a:solidFill>
                          <a:effectLst/>
                          <a:latin typeface="Times New Roman"/>
                          <a:cs typeface="Times New Roman"/>
                        </a:rPr>
                        <a:t>true</a:t>
                      </a:r>
                      <a:endParaRPr kumimoji="0" lang="fr-FR" sz="1600" b="0" i="0" u="none" strike="noStrike" cap="none" normalizeH="0" baseline="0">
                        <a:ln>
                          <a:noFill/>
                        </a:ln>
                        <a:solidFill>
                          <a:schemeClr val="tx1"/>
                        </a:solidFill>
                        <a:effectLst/>
                        <a:latin typeface="Times New Roman"/>
                        <a:cs typeface="Times New Roman"/>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5763">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a:cs typeface="Times New Roman"/>
                        </a:rPr>
                        <a:t>info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Describe</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page</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a:cs typeface="Times New Roman"/>
                        </a:rPr>
                        <a:t>errorPage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rtl="0" eaLnBrk="1" fontAlgn="base" latinLnBrk="0" hangingPunct="1">
                        <a:lnSpc>
                          <a:spcPct val="100000"/>
                        </a:lnSpc>
                        <a:spcBef>
                          <a:spcPct val="0"/>
                        </a:spcBef>
                        <a:spcAft>
                          <a:spcPct val="0"/>
                        </a:spcAft>
                        <a:buClrTx/>
                        <a:buSzTx/>
                        <a:buFont typeface="Arial" charset="0"/>
                        <a:buNone/>
                      </a:pPr>
                      <a:r>
                        <a:rPr lang="fr-FR" sz="1600" b="1" i="0" u="none" strike="noStrike" cap="none" normalizeH="0" baseline="0" err="1">
                          <a:ln>
                            <a:noFill/>
                          </a:ln>
                          <a:solidFill>
                            <a:schemeClr val="tx1"/>
                          </a:solidFill>
                          <a:effectLst/>
                          <a:latin typeface="Times New Roman"/>
                          <a:cs typeface="Times New Roman"/>
                        </a:rPr>
                        <a:t>Define</a:t>
                      </a:r>
                      <a:r>
                        <a:rPr lang="fr-FR" sz="1600" b="0" i="0" u="none" strike="noStrike" cap="none" normalizeH="0" baseline="0">
                          <a:ln>
                            <a:noFill/>
                          </a:ln>
                          <a:solidFill>
                            <a:schemeClr val="tx1"/>
                          </a:solidFill>
                          <a:effectLst/>
                          <a:latin typeface="Times New Roman"/>
                          <a:cs typeface="Times New Roman"/>
                        </a:rPr>
                        <a:t> the page to display </a:t>
                      </a:r>
                      <a:r>
                        <a:rPr lang="fr-FR" sz="1600" b="1" i="0" u="none" strike="noStrike" cap="none" normalizeH="0" baseline="0" err="1">
                          <a:ln>
                            <a:noFill/>
                          </a:ln>
                          <a:solidFill>
                            <a:schemeClr val="tx1"/>
                          </a:solidFill>
                          <a:effectLst/>
                          <a:latin typeface="Times New Roman"/>
                          <a:cs typeface="Times New Roman"/>
                        </a:rPr>
                        <a:t>errors</a:t>
                      </a:r>
                      <a:r>
                        <a:rPr lang="fr-FR" sz="1600" b="1" i="0" u="none" strike="noStrike" cap="none" normalizeH="0" baseline="0">
                          <a:ln>
                            <a:noFill/>
                          </a:ln>
                          <a:solidFill>
                            <a:schemeClr val="tx1"/>
                          </a:solidFill>
                          <a:effectLst/>
                          <a:latin typeface="Times New Roman"/>
                          <a:cs typeface="Times New Roman"/>
                        </a:rPr>
                        <a:t> </a:t>
                      </a:r>
                      <a:r>
                        <a:rPr lang="fr-FR" sz="1600" b="1" i="0" u="none" strike="noStrike" cap="none" normalizeH="0" baseline="0" err="1">
                          <a:ln>
                            <a:noFill/>
                          </a:ln>
                          <a:solidFill>
                            <a:schemeClr val="tx1"/>
                          </a:solidFill>
                          <a:effectLst/>
                          <a:latin typeface="Times New Roman"/>
                          <a:cs typeface="Times New Roman"/>
                        </a:rPr>
                        <a:t>ocurring</a:t>
                      </a:r>
                      <a:r>
                        <a:rPr lang="fr-FR" sz="1600" b="1" i="0" u="none" strike="noStrike" cap="none" normalizeH="0" baseline="0">
                          <a:ln>
                            <a:noFill/>
                          </a:ln>
                          <a:solidFill>
                            <a:schemeClr val="tx1"/>
                          </a:solidFill>
                          <a:effectLst/>
                          <a:latin typeface="Times New Roman"/>
                          <a:cs typeface="Times New Roman"/>
                        </a:rPr>
                        <a:t> </a:t>
                      </a:r>
                      <a:r>
                        <a:rPr lang="fr-FR" sz="1600" b="0" i="0" u="none" strike="noStrike" cap="none" normalizeH="0" baseline="0">
                          <a:ln>
                            <a:noFill/>
                          </a:ln>
                          <a:solidFill>
                            <a:schemeClr val="tx1"/>
                          </a:solidFill>
                          <a:effectLst/>
                          <a:latin typeface="Times New Roman"/>
                          <a:cs typeface="Times New Roman"/>
                        </a:rPr>
                        <a:t>in the JSP page</a:t>
                      </a:r>
                      <a:endParaRPr kumimoji="0" lang="fr-FR" sz="1600" b="0" i="0" u="none" strike="noStrike" cap="none" normalizeH="0" baseline="0">
                        <a:ln>
                          <a:noFill/>
                        </a:ln>
                        <a:solidFill>
                          <a:schemeClr val="tx1"/>
                        </a:solidFill>
                        <a:effectLst/>
                        <a:latin typeface="Times New Roman"/>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a:cs typeface="Times New Roman"/>
                        </a:rPr>
                        <a:t>isErrorPage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Indicate</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600" b="1" i="0" u="none" strike="noStrike" cap="none" normalizeH="0" baseline="0" err="1">
                          <a:ln>
                            <a:noFill/>
                          </a:ln>
                          <a:solidFill>
                            <a:schemeClr val="tx1"/>
                          </a:solidFill>
                          <a:effectLst/>
                          <a:latin typeface="Times New Roman" pitchFamily="18" charset="0"/>
                          <a:cs typeface="Times New Roman" pitchFamily="18" charset="0"/>
                        </a:rPr>
                        <a:t>current</a:t>
                      </a:r>
                      <a:r>
                        <a:rPr kumimoji="0" lang="fr-FR" sz="1600" b="0" i="0" u="none" strike="noStrike" cap="none" normalizeH="0" baseline="0">
                          <a:ln>
                            <a:noFill/>
                          </a:ln>
                          <a:solidFill>
                            <a:schemeClr val="tx1"/>
                          </a:solidFill>
                          <a:effectLst/>
                          <a:latin typeface="Times New Roman" pitchFamily="18" charset="0"/>
                          <a:cs typeface="Times New Roman" pitchFamily="18" charset="0"/>
                        </a:rPr>
                        <a:t> JSP page if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contains</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path</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another</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error</a:t>
                      </a:r>
                      <a:r>
                        <a:rPr kumimoji="0" lang="fr-FR" sz="1600" b="0" i="0" u="none" strike="noStrike" cap="none" normalizeH="0" baseline="0">
                          <a:ln>
                            <a:noFill/>
                          </a:ln>
                          <a:solidFill>
                            <a:schemeClr val="tx1"/>
                          </a:solidFill>
                          <a:effectLst/>
                          <a:latin typeface="Times New Roman" pitchFamily="18" charset="0"/>
                          <a:cs typeface="Times New Roman" pitchFamily="18" charset="0"/>
                        </a:rPr>
                        <a:t> page of JSP</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79120">
                <a:tc>
                  <a:txBody>
                    <a:bodyPr/>
                    <a:lstStyle/>
                    <a:p>
                      <a:pPr marL="0" marR="0" lvl="0" indent="0" algn="l"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err="1">
                          <a:ln>
                            <a:noFill/>
                          </a:ln>
                          <a:solidFill>
                            <a:schemeClr val="tx1"/>
                          </a:solidFill>
                          <a:effectLst/>
                          <a:latin typeface="Times New Roman" pitchFamily="18" charset="0"/>
                          <a:cs typeface="Times New Roman" pitchFamily="18" charset="0"/>
                        </a:rPr>
                        <a:t>contentType</a:t>
                      </a:r>
                      <a:endParaRPr kumimoji="0" lang="fr-FR" sz="1600" b="1"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 typeface="Arial" charset="0"/>
                        <a:buNone/>
                        <a:tabLst/>
                      </a:pPr>
                      <a:r>
                        <a:rPr kumimoji="0" lang="fr-FR" sz="1600" b="1" i="0" u="none" strike="noStrike" cap="none" normalizeH="0" baseline="0">
                          <a:ln>
                            <a:noFill/>
                          </a:ln>
                          <a:solidFill>
                            <a:schemeClr val="tx1"/>
                          </a:solidFill>
                          <a:effectLst/>
                          <a:latin typeface="Times New Roman" pitchFamily="18" charset="0"/>
                          <a:cs typeface="Times New Roman" pitchFamily="18" charset="0"/>
                        </a:rPr>
                        <a:t>Set</a:t>
                      </a:r>
                      <a:r>
                        <a:rPr kumimoji="0" lang="fr-FR" sz="16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600" b="1" i="0" u="none" strike="noStrike" cap="none" normalizeH="0" baseline="0">
                          <a:ln>
                            <a:noFill/>
                          </a:ln>
                          <a:solidFill>
                            <a:schemeClr val="tx1"/>
                          </a:solidFill>
                          <a:effectLst/>
                          <a:latin typeface="Times New Roman" pitchFamily="18" charset="0"/>
                          <a:cs typeface="Times New Roman" pitchFamily="18" charset="0"/>
                        </a:rPr>
                        <a:t>content type </a:t>
                      </a:r>
                      <a:r>
                        <a:rPr kumimoji="0" lang="fr-FR" sz="1600" b="0" i="0" u="none" strike="noStrike" cap="none" normalizeH="0" baseline="0">
                          <a:ln>
                            <a:noFill/>
                          </a:ln>
                          <a:solidFill>
                            <a:schemeClr val="tx1"/>
                          </a:solidFill>
                          <a:effectLst/>
                          <a:latin typeface="Times New Roman" pitchFamily="18" charset="0"/>
                          <a:cs typeface="Times New Roman" pitchFamily="18" charset="0"/>
                        </a:rPr>
                        <a:t>or MIME type and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character</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encoding</a:t>
                      </a:r>
                      <a:r>
                        <a:rPr kumimoji="0" lang="fr-FR" sz="1600" b="0" i="0" u="none" strike="noStrike" cap="none" normalizeH="0" baseline="0">
                          <a:ln>
                            <a:noFill/>
                          </a:ln>
                          <a:solidFill>
                            <a:schemeClr val="tx1"/>
                          </a:solidFill>
                          <a:effectLst/>
                          <a:latin typeface="Times New Roman" pitchFamily="18" charset="0"/>
                          <a:cs typeface="Times New Roman" pitchFamily="18" charset="0"/>
                        </a:rPr>
                        <a:t> for JSP. Default value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is</a:t>
                      </a:r>
                      <a:r>
                        <a:rPr kumimoji="0" lang="fr-FR" sz="1600" b="0" i="0" u="none" strike="noStrike" cap="none" normalizeH="0" baseline="0">
                          <a:ln>
                            <a:noFill/>
                          </a:ln>
                          <a:solidFill>
                            <a:schemeClr val="tx1"/>
                          </a:solidFill>
                          <a:effectLst/>
                          <a:latin typeface="Times New Roman" pitchFamily="18" charset="0"/>
                          <a:cs typeface="Times New Roman" pitchFamily="18" charset="0"/>
                        </a:rPr>
                        <a:t> </a:t>
                      </a:r>
                      <a:r>
                        <a:rPr kumimoji="0" lang="fr-FR" sz="1600" b="0" i="0" u="none" strike="noStrike" cap="none" normalizeH="0" baseline="0" err="1">
                          <a:ln>
                            <a:noFill/>
                          </a:ln>
                          <a:solidFill>
                            <a:schemeClr val="tx1"/>
                          </a:solidFill>
                          <a:effectLst/>
                          <a:latin typeface="Times New Roman" pitchFamily="18" charset="0"/>
                          <a:cs typeface="Times New Roman" pitchFamily="18" charset="0"/>
                        </a:rPr>
                        <a:t>text</a:t>
                      </a:r>
                      <a:r>
                        <a:rPr kumimoji="0" lang="fr-FR" sz="1600" b="0" i="0" u="none" strike="noStrike" cap="none" normalizeH="0" baseline="0">
                          <a:ln>
                            <a:noFill/>
                          </a:ln>
                          <a:solidFill>
                            <a:schemeClr val="tx1"/>
                          </a:solidFill>
                          <a:effectLst/>
                          <a:latin typeface="Times New Roman" pitchFamily="18" charset="0"/>
                          <a:cs typeface="Times New Roman" pitchFamily="18" charset="0"/>
                        </a:rPr>
                        <a:t>/html</a:t>
                      </a:r>
                      <a:endParaRPr kumimoji="0" lang="fr-FR" sz="16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31117"/>
                                        </p:tgtEl>
                                        <p:attrNameLst>
                                          <p:attrName>style.visibility</p:attrName>
                                        </p:attrNameLst>
                                      </p:cBhvr>
                                      <p:to>
                                        <p:strVal val="visible"/>
                                      </p:to>
                                    </p:set>
                                    <p:animEffect transition="in" filter="checkerboard(across)">
                                      <p:cBhvr>
                                        <p:cTn id="7" dur="500"/>
                                        <p:tgtEl>
                                          <p:spTgt spid="131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914400" y="0"/>
            <a:ext cx="8229600" cy="1122363"/>
          </a:xfrm>
        </p:spPr>
        <p:txBody>
          <a:bodyPr/>
          <a:lstStyle/>
          <a:p>
            <a:r>
              <a:rPr lang="en-US" altLang="en-US" sz="4000" b="1">
                <a:latin typeface="Times New Roman" panose="02020603050405020304" pitchFamily="18" charset="0"/>
                <a:cs typeface="Times New Roman" panose="02020603050405020304" pitchFamily="18" charset="0"/>
              </a:rPr>
              <a:t>JSP Directives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Include &amp; Tablib</a:t>
            </a:r>
            <a:r>
              <a:rPr lang="en-US" altLang="en-US" sz="40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Directives</a:t>
            </a:r>
          </a:p>
        </p:txBody>
      </p:sp>
      <p:sp>
        <p:nvSpPr>
          <p:cNvPr id="23555" name="Rectangle 3"/>
          <p:cNvSpPr>
            <a:spLocks noGrp="1"/>
          </p:cNvSpPr>
          <p:nvPr>
            <p:ph type="body" idx="4294967295"/>
          </p:nvPr>
        </p:nvSpPr>
        <p:spPr>
          <a:xfrm>
            <a:off x="0" y="773113"/>
            <a:ext cx="9144000" cy="5907087"/>
          </a:xfrm>
        </p:spPr>
        <p:txBody>
          <a:bodyPr/>
          <a:lstStyle/>
          <a:p>
            <a:pPr algn="just" eaLnBrk="1" hangingPunct="1">
              <a:lnSpc>
                <a:spcPct val="90000"/>
              </a:lnSpc>
            </a:pPr>
            <a:r>
              <a:rPr lang="vi-VN" altLang="en-US" sz="2800" b="1">
                <a:latin typeface="Times New Roman" panose="02020603050405020304" pitchFamily="18" charset="0"/>
              </a:rPr>
              <a:t>Include</a:t>
            </a:r>
            <a:endParaRPr lang="en-US" altLang="en-US" sz="2800" b="1">
              <a:latin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rPr>
              <a:t>Is used to </a:t>
            </a:r>
            <a:r>
              <a:rPr lang="en-US" altLang="en-US" sz="2400" b="1">
                <a:latin typeface="Times New Roman" panose="02020603050405020304" pitchFamily="18" charset="0"/>
              </a:rPr>
              <a:t>physically include </a:t>
            </a:r>
            <a:r>
              <a:rPr lang="en-US" altLang="en-US" sz="2400">
                <a:latin typeface="Times New Roman" panose="02020603050405020304" pitchFamily="18" charset="0"/>
              </a:rPr>
              <a:t>the contents of another file sending to the server. The included file can be a HTML or JSP</a:t>
            </a:r>
            <a:endParaRPr lang="vi-VN" altLang="en-US" sz="2400">
              <a:latin typeface="Times New Roman" panose="02020603050405020304" pitchFamily="18" charset="0"/>
            </a:endParaRPr>
          </a:p>
          <a:p>
            <a:pPr lvl="1" eaLnBrk="1" hangingPunct="1">
              <a:lnSpc>
                <a:spcPct val="90000"/>
              </a:lnSpc>
            </a:pPr>
            <a:r>
              <a:rPr lang="vi-VN" altLang="en-US" sz="2400">
                <a:latin typeface="Times New Roman" panose="02020603050405020304" pitchFamily="18" charset="0"/>
              </a:rPr>
              <a:t>Identify the file through the local URL</a:t>
            </a:r>
          </a:p>
          <a:p>
            <a:pPr lvl="1" eaLnBrk="1" hangingPunct="1">
              <a:lnSpc>
                <a:spcPct val="90000"/>
              </a:lnSpc>
            </a:pPr>
            <a:r>
              <a:rPr lang="vi-VN" altLang="en-US" sz="2400">
                <a:latin typeface="Times New Roman" panose="02020603050405020304" pitchFamily="18" charset="0"/>
              </a:rPr>
              <a:t>A single JSP file can include multiple include directives</a:t>
            </a:r>
          </a:p>
          <a:p>
            <a:pPr lvl="1" eaLnBrk="1" hangingPunct="1">
              <a:lnSpc>
                <a:spcPct val="90000"/>
              </a:lnSpc>
            </a:pPr>
            <a:r>
              <a:rPr lang="vi-VN" altLang="en-US" b="1">
                <a:latin typeface="Times New Roman" panose="02020603050405020304" pitchFamily="18" charset="0"/>
              </a:rPr>
              <a:t>Syntax</a:t>
            </a:r>
            <a:r>
              <a:rPr lang="vi-VN" altLang="en-US">
                <a:latin typeface="Times New Roman" panose="02020603050405020304" pitchFamily="18" charset="0"/>
              </a:rPr>
              <a:t>: </a:t>
            </a:r>
            <a:r>
              <a:rPr lang="vi-VN" altLang="en-US" b="1">
                <a:solidFill>
                  <a:srgbClr val="FF0000"/>
                </a:solidFill>
                <a:latin typeface="Times New Roman" panose="02020603050405020304" pitchFamily="18" charset="0"/>
              </a:rPr>
              <a:t>&lt;%@ include file = “URL” %&gt;</a:t>
            </a:r>
            <a:r>
              <a:rPr lang="en-US" altLang="en-US" b="1">
                <a:solidFill>
                  <a:srgbClr val="FF0000"/>
                </a:solidFill>
                <a:latin typeface="Times New Roman" panose="02020603050405020304" pitchFamily="18" charset="0"/>
              </a:rPr>
              <a:t> </a:t>
            </a:r>
            <a:endParaRPr lang="vi-VN" altLang="en-US" b="1">
              <a:solidFill>
                <a:srgbClr val="FF0000"/>
              </a:solidFill>
              <a:latin typeface="Times New Roman" panose="02020603050405020304" pitchFamily="18" charset="0"/>
            </a:endParaRPr>
          </a:p>
          <a:p>
            <a:pPr algn="just" eaLnBrk="1" hangingPunct="1">
              <a:lnSpc>
                <a:spcPct val="90000"/>
              </a:lnSpc>
            </a:pPr>
            <a:r>
              <a:rPr lang="vi-VN" altLang="en-US" sz="2800" b="1">
                <a:latin typeface="Times New Roman" panose="02020603050405020304" pitchFamily="18" charset="0"/>
              </a:rPr>
              <a:t>Taglib</a:t>
            </a:r>
          </a:p>
          <a:p>
            <a:pPr lvl="1" algn="just" eaLnBrk="1" hangingPunct="1">
              <a:lnSpc>
                <a:spcPct val="90000"/>
              </a:lnSpc>
            </a:pPr>
            <a:r>
              <a:rPr lang="en-US" altLang="en-US" sz="2400">
                <a:latin typeface="Times New Roman" panose="02020603050405020304" pitchFamily="18" charset="0"/>
              </a:rPr>
              <a:t>Enables the </a:t>
            </a:r>
            <a:r>
              <a:rPr lang="en-US" altLang="en-US" sz="2400" b="1">
                <a:latin typeface="Times New Roman" panose="02020603050405020304" pitchFamily="18" charset="0"/>
              </a:rPr>
              <a:t>use of custom tags </a:t>
            </a:r>
            <a:r>
              <a:rPr lang="en-US" altLang="en-US" sz="2400">
                <a:latin typeface="Times New Roman" panose="02020603050405020304" pitchFamily="18" charset="0"/>
              </a:rPr>
              <a:t>in the JSP page</a:t>
            </a:r>
          </a:p>
          <a:p>
            <a:pPr lvl="1" algn="just" eaLnBrk="1" hangingPunct="1">
              <a:lnSpc>
                <a:spcPct val="90000"/>
              </a:lnSpc>
            </a:pPr>
            <a:r>
              <a:rPr lang="en-US" altLang="en-US" sz="2400">
                <a:latin typeface="Times New Roman" panose="02020603050405020304" pitchFamily="18" charset="0"/>
              </a:rPr>
              <a:t>Access to all the objects that are available for a JSP page</a:t>
            </a:r>
          </a:p>
          <a:p>
            <a:pPr lvl="1" algn="just" eaLnBrk="1" hangingPunct="1">
              <a:lnSpc>
                <a:spcPct val="90000"/>
              </a:lnSpc>
            </a:pPr>
            <a:r>
              <a:rPr lang="en-US" altLang="en-US" sz="2400">
                <a:latin typeface="Times New Roman" panose="02020603050405020304" pitchFamily="18" charset="0"/>
              </a:rPr>
              <a:t>Extend the functionality of a JSP page one after the other</a:t>
            </a:r>
            <a:endParaRPr lang="vi-VN" altLang="en-US" sz="2400">
              <a:latin typeface="Times New Roman" panose="02020603050405020304" pitchFamily="18" charset="0"/>
            </a:endParaRPr>
          </a:p>
          <a:p>
            <a:pPr lvl="1" algn="just" eaLnBrk="1" hangingPunct="1">
              <a:lnSpc>
                <a:spcPct val="90000"/>
              </a:lnSpc>
            </a:pPr>
            <a:r>
              <a:rPr lang="vi-VN" altLang="en-US" sz="2400">
                <a:latin typeface="Times New Roman" panose="02020603050405020304" pitchFamily="18" charset="0"/>
              </a:rPr>
              <a:t>The TLD – Tag Library Descriptor is identified through the URI – Uniform Resource Identifier and prefix describes the prefix string used to define the custom tag</a:t>
            </a:r>
          </a:p>
          <a:p>
            <a:pPr lvl="1" algn="just" eaLnBrk="1" hangingPunct="1">
              <a:lnSpc>
                <a:spcPct val="90000"/>
              </a:lnSpc>
            </a:pPr>
            <a:r>
              <a:rPr lang="vi-VN" altLang="en-US" sz="2400" b="1">
                <a:latin typeface="Times New Roman" panose="02020603050405020304" pitchFamily="18" charset="0"/>
              </a:rPr>
              <a:t>Syntax</a:t>
            </a:r>
            <a:r>
              <a:rPr lang="vi-VN" altLang="en-US" sz="2400">
                <a:latin typeface="Times New Roman" panose="02020603050405020304" pitchFamily="18" charset="0"/>
              </a:rPr>
              <a:t>: </a:t>
            </a:r>
            <a:r>
              <a:rPr lang="vi-VN" altLang="en-US" sz="2400" b="1">
                <a:solidFill>
                  <a:srgbClr val="FF0000"/>
                </a:solidFill>
                <a:latin typeface="Times New Roman" panose="02020603050405020304" pitchFamily="18" charset="0"/>
              </a:rPr>
              <a:t>&lt;%@ taglib uri = “URL” prefix = “name” %&gt;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55">
                                            <p:txEl>
                                              <p:pRg st="5" end="5"/>
                                            </p:txEl>
                                          </p:spTgt>
                                        </p:tgtEl>
                                        <p:attrNameLst>
                                          <p:attrName>style.visibility</p:attrName>
                                        </p:attrNameLst>
                                      </p:cBhvr>
                                      <p:to>
                                        <p:strVal val="visible"/>
                                      </p:to>
                                    </p:set>
                                    <p:animEffect transition="in" filter="box(in)">
                                      <p:cBhvr>
                                        <p:cTn id="7" dur="500"/>
                                        <p:tgtEl>
                                          <p:spTgt spid="23555">
                                            <p:txEl>
                                              <p:pRg st="5" end="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3555">
                                            <p:txEl>
                                              <p:pRg st="6" end="6"/>
                                            </p:txEl>
                                          </p:spTgt>
                                        </p:tgtEl>
                                        <p:attrNameLst>
                                          <p:attrName>style.visibility</p:attrName>
                                        </p:attrNameLst>
                                      </p:cBhvr>
                                      <p:to>
                                        <p:strVal val="visible"/>
                                      </p:to>
                                    </p:set>
                                    <p:animEffect transition="in" filter="box(in)">
                                      <p:cBhvr>
                                        <p:cTn id="10" dur="500"/>
                                        <p:tgtEl>
                                          <p:spTgt spid="23555">
                                            <p:txEl>
                                              <p:pRg st="6" end="6"/>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3555">
                                            <p:txEl>
                                              <p:pRg st="7" end="7"/>
                                            </p:txEl>
                                          </p:spTgt>
                                        </p:tgtEl>
                                        <p:attrNameLst>
                                          <p:attrName>style.visibility</p:attrName>
                                        </p:attrNameLst>
                                      </p:cBhvr>
                                      <p:to>
                                        <p:strVal val="visible"/>
                                      </p:to>
                                    </p:set>
                                    <p:animEffect transition="in" filter="box(in)">
                                      <p:cBhvr>
                                        <p:cTn id="13" dur="500"/>
                                        <p:tgtEl>
                                          <p:spTgt spid="23555">
                                            <p:txEl>
                                              <p:pRg st="7" end="7"/>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3555">
                                            <p:txEl>
                                              <p:pRg st="8" end="8"/>
                                            </p:txEl>
                                          </p:spTgt>
                                        </p:tgtEl>
                                        <p:attrNameLst>
                                          <p:attrName>style.visibility</p:attrName>
                                        </p:attrNameLst>
                                      </p:cBhvr>
                                      <p:to>
                                        <p:strVal val="visible"/>
                                      </p:to>
                                    </p:set>
                                    <p:animEffect transition="in" filter="box(in)">
                                      <p:cBhvr>
                                        <p:cTn id="16" dur="500"/>
                                        <p:tgtEl>
                                          <p:spTgt spid="23555">
                                            <p:txEl>
                                              <p:pRg st="8" end="8"/>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23555">
                                            <p:txEl>
                                              <p:pRg st="9" end="9"/>
                                            </p:txEl>
                                          </p:spTgt>
                                        </p:tgtEl>
                                        <p:attrNameLst>
                                          <p:attrName>style.visibility</p:attrName>
                                        </p:attrNameLst>
                                      </p:cBhvr>
                                      <p:to>
                                        <p:strVal val="visible"/>
                                      </p:to>
                                    </p:set>
                                    <p:animEffect transition="in" filter="box(in)">
                                      <p:cBhvr>
                                        <p:cTn id="19" dur="500"/>
                                        <p:tgtEl>
                                          <p:spTgt spid="23555">
                                            <p:txEl>
                                              <p:pRg st="9" end="9"/>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23555">
                                            <p:txEl>
                                              <p:pRg st="10" end="10"/>
                                            </p:txEl>
                                          </p:spTgt>
                                        </p:tgtEl>
                                        <p:attrNameLst>
                                          <p:attrName>style.visibility</p:attrName>
                                        </p:attrNameLst>
                                      </p:cBhvr>
                                      <p:to>
                                        <p:strVal val="visible"/>
                                      </p:to>
                                    </p:set>
                                    <p:animEffect transition="in" filter="box(in)">
                                      <p:cBhvr>
                                        <p:cTn id="22" dur="500"/>
                                        <p:tgtEl>
                                          <p:spTgt spid="235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0"/>
            <a:ext cx="8229600" cy="685800"/>
          </a:xfrm>
        </p:spPr>
        <p:txBody>
          <a:bodyPr/>
          <a:lstStyle/>
          <a:p>
            <a:r>
              <a:rPr lang="en-US" altLang="en-US" sz="4000" b="1">
                <a:latin typeface="Times New Roman" panose="02020603050405020304" pitchFamily="18" charset="0"/>
                <a:cs typeface="Times New Roman" panose="02020603050405020304" pitchFamily="18" charset="0"/>
              </a:rPr>
              <a:t>Objectives</a:t>
            </a:r>
          </a:p>
        </p:txBody>
      </p:sp>
      <p:sp>
        <p:nvSpPr>
          <p:cNvPr id="4099" name="Rectangle 3"/>
          <p:cNvSpPr>
            <a:spLocks noGrp="1"/>
          </p:cNvSpPr>
          <p:nvPr>
            <p:ph type="body" idx="1"/>
          </p:nvPr>
        </p:nvSpPr>
        <p:spPr>
          <a:xfrm>
            <a:off x="360363" y="538163"/>
            <a:ext cx="8783637" cy="6248400"/>
          </a:xfrm>
        </p:spPr>
        <p:txBody>
          <a:bodyPr/>
          <a:lstStyle/>
          <a:p>
            <a:pPr algn="just">
              <a:lnSpc>
                <a:spcPct val="9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build web application applying MVC model using Servlet, JSP + Scripting Element</a:t>
            </a:r>
          </a:p>
          <a:p>
            <a:pPr lvl="1" algn="just">
              <a:lnSpc>
                <a:spcPct val="90000"/>
              </a:lnSpc>
            </a:pPr>
            <a:r>
              <a:rPr lang="en-US" altLang="en-US">
                <a:latin typeface="Times New Roman" panose="02020603050405020304" pitchFamily="18" charset="0"/>
                <a:cs typeface="Times New Roman" panose="02020603050405020304" pitchFamily="18" charset="0"/>
              </a:rPr>
              <a:t>MVC Model</a:t>
            </a:r>
          </a:p>
          <a:p>
            <a:pPr lvl="1" algn="just">
              <a:lnSpc>
                <a:spcPct val="90000"/>
              </a:lnSpc>
            </a:pPr>
            <a:r>
              <a:rPr lang="en-US" altLang="en-US">
                <a:latin typeface="Times New Roman" panose="02020603050405020304" pitchFamily="18" charset="0"/>
                <a:cs typeface="Times New Roman" panose="02020603050405020304" pitchFamily="18" charset="0"/>
              </a:rPr>
              <a:t>JSP vs. Servlet</a:t>
            </a:r>
          </a:p>
          <a:p>
            <a:pPr lvl="1" algn="just">
              <a:lnSpc>
                <a:spcPct val="90000"/>
              </a:lnSpc>
            </a:pPr>
            <a:r>
              <a:rPr lang="en-US" altLang="en-US">
                <a:latin typeface="Times New Roman" panose="02020603050405020304" pitchFamily="18" charset="0"/>
                <a:cs typeface="Times New Roman" panose="02020603050405020304" pitchFamily="18" charset="0"/>
              </a:rPr>
              <a:t>JSP mechanism, syntax</a:t>
            </a:r>
          </a:p>
          <a:p>
            <a:pPr lvl="1" algn="just">
              <a:lnSpc>
                <a:spcPct val="90000"/>
              </a:lnSpc>
            </a:pPr>
            <a:r>
              <a:rPr lang="en-US" altLang="en-US">
                <a:latin typeface="Times New Roman" panose="02020603050405020304" pitchFamily="18" charset="0"/>
                <a:cs typeface="Times New Roman" panose="02020603050405020304" pitchFamily="18" charset="0"/>
              </a:rPr>
              <a:t>How to use JSP combining the Servlets and Java objects</a:t>
            </a:r>
          </a:p>
          <a:p>
            <a:pPr lvl="1" algn="just">
              <a:lnSpc>
                <a:spcPct val="90000"/>
              </a:lnSpc>
            </a:pPr>
            <a:r>
              <a:rPr lang="en-US" altLang="en-US">
                <a:latin typeface="Times New Roman" panose="02020603050405020304" pitchFamily="18" charset="0"/>
                <a:cs typeface="Times New Roman" panose="02020603050405020304" pitchFamily="18" charset="0"/>
              </a:rPr>
              <a:t>How to connect DB using Dynamic connection or DataSource</a:t>
            </a:r>
          </a:p>
        </p:txBody>
      </p:sp>
    </p:spTree>
    <p:extLst>
      <p:ext uri="{BB962C8B-B14F-4D97-AF65-F5344CB8AC3E}">
        <p14:creationId xmlns:p14="http://schemas.microsoft.com/office/powerpoint/2010/main" val="4115311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a:xfrm>
            <a:off x="914400" y="0"/>
            <a:ext cx="8229600" cy="666750"/>
          </a:xfrm>
        </p:spPr>
        <p:txBody>
          <a:bodyPr/>
          <a:lstStyle/>
          <a:p>
            <a:r>
              <a:rPr lang="en-US" altLang="en-US" sz="4000" b="1">
                <a:latin typeface="Times New Roman" panose="02020603050405020304" pitchFamily="18" charset="0"/>
                <a:cs typeface="Times New Roman" panose="02020603050405020304" pitchFamily="18" charset="0"/>
              </a:rPr>
              <a:t>Example</a:t>
            </a:r>
            <a:endParaRPr lang="en-US" altLang="en-US" sz="3600">
              <a:latin typeface="Times New Roman" panose="02020603050405020304" pitchFamily="18" charset="0"/>
              <a:cs typeface="Times New Roman" panose="02020603050405020304" pitchFamily="18" charset="0"/>
            </a:endParaRPr>
          </a:p>
        </p:txBody>
      </p:sp>
      <p:sp>
        <p:nvSpPr>
          <p:cNvPr id="50179" name="Rectangle 50"/>
          <p:cNvSpPr>
            <a:spLocks noChangeArrowheads="1"/>
          </p:cNvSpPr>
          <p:nvPr/>
        </p:nvSpPr>
        <p:spPr bwMode="auto">
          <a:xfrm>
            <a:off x="206375" y="1109663"/>
            <a:ext cx="8686800" cy="574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None/>
            </a:pPr>
            <a:r>
              <a:rPr lang="vi-VN" altLang="en-US" sz="2400">
                <a:latin typeface="Times New Roman" panose="02020603050405020304" pitchFamily="18" charset="0"/>
              </a:rPr>
              <a:t>&lt;%@ page import="java.util.Date" %&gt;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&lt;html&gt;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&lt;head&gt;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&lt;title&gt;First JSP program&lt;/title&gt;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&lt;/head&gt;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&lt;body&gt;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 myFirstProgram.jsp --&gt;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 out.println("Hello there!"); %&gt;&lt;br&gt;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  	&lt;%= "Current date is " + new Date() %&gt;</a:t>
            </a:r>
          </a:p>
          <a:p>
            <a:pPr eaLnBrk="1" hangingPunct="1">
              <a:spcBef>
                <a:spcPct val="20000"/>
              </a:spcBef>
              <a:buFont typeface="Arial" panose="020B0604020202020204" pitchFamily="34" charset="0"/>
              <a:buNone/>
            </a:pPr>
            <a:r>
              <a:rPr lang="en-US" altLang="en-US" sz="2400">
                <a:latin typeface="Times New Roman" panose="02020603050405020304" pitchFamily="18" charset="0"/>
              </a:rPr>
              <a:t>	&lt;%-- end Program --%&gt;</a:t>
            </a:r>
            <a:r>
              <a:rPr lang="vi-VN" altLang="en-US" sz="2400">
                <a:latin typeface="Times New Roman" panose="02020603050405020304" pitchFamily="18" charset="0"/>
              </a:rPr>
              <a:t>  </a:t>
            </a:r>
            <a:endParaRPr lang="en-US" altLang="en-US" sz="2400">
              <a:latin typeface="Times New Roman" panose="02020603050405020304" pitchFamily="18" charset="0"/>
            </a:endParaRPr>
          </a:p>
          <a:p>
            <a:pPr eaLnBrk="1" hangingPunct="1">
              <a:spcBef>
                <a:spcPct val="20000"/>
              </a:spcBef>
              <a:buFont typeface="Arial" panose="020B0604020202020204" pitchFamily="34" charset="0"/>
              <a:buNone/>
            </a:pPr>
            <a:r>
              <a:rPr lang="vi-VN" altLang="en-US" sz="2400">
                <a:latin typeface="Times New Roman" panose="02020603050405020304" pitchFamily="18" charset="0"/>
              </a:rPr>
              <a:t>&lt;/body&gt;</a:t>
            </a:r>
          </a:p>
          <a:p>
            <a:pPr eaLnBrk="1" hangingPunct="1">
              <a:spcBef>
                <a:spcPct val="20000"/>
              </a:spcBef>
              <a:buFont typeface="Arial" panose="020B0604020202020204" pitchFamily="34" charset="0"/>
              <a:buNone/>
            </a:pPr>
            <a:r>
              <a:rPr lang="vi-VN" altLang="en-US" sz="2400">
                <a:latin typeface="Times New Roman" panose="02020603050405020304" pitchFamily="18" charset="0"/>
              </a:rPr>
              <a:t>&lt;/html&gt;</a:t>
            </a:r>
          </a:p>
        </p:txBody>
      </p:sp>
      <p:grpSp>
        <p:nvGrpSpPr>
          <p:cNvPr id="2" name="Group 40"/>
          <p:cNvGrpSpPr>
            <a:grpSpLocks/>
          </p:cNvGrpSpPr>
          <p:nvPr/>
        </p:nvGrpSpPr>
        <p:grpSpPr bwMode="auto">
          <a:xfrm>
            <a:off x="220663" y="1017588"/>
            <a:ext cx="7019925" cy="1347787"/>
            <a:chOff x="139" y="641"/>
            <a:chExt cx="4422" cy="849"/>
          </a:xfrm>
        </p:grpSpPr>
        <p:sp>
          <p:nvSpPr>
            <p:cNvPr id="50192" name="Oval 51"/>
            <p:cNvSpPr>
              <a:spLocks noChangeArrowheads="1"/>
            </p:cNvSpPr>
            <p:nvPr/>
          </p:nvSpPr>
          <p:spPr bwMode="auto">
            <a:xfrm>
              <a:off x="139" y="641"/>
              <a:ext cx="3219" cy="38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0193" name="AutoShape 52"/>
            <p:cNvSpPr>
              <a:spLocks noChangeArrowheads="1"/>
            </p:cNvSpPr>
            <p:nvPr/>
          </p:nvSpPr>
          <p:spPr bwMode="auto">
            <a:xfrm>
              <a:off x="2792" y="1173"/>
              <a:ext cx="1769" cy="317"/>
            </a:xfrm>
            <a:prstGeom prst="wedgeEllipseCallout">
              <a:avLst>
                <a:gd name="adj1" fmla="val -18569"/>
                <a:gd name="adj2" fmla="val -155995"/>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Directives - page</a:t>
              </a:r>
            </a:p>
          </p:txBody>
        </p:sp>
      </p:grpSp>
      <p:grpSp>
        <p:nvGrpSpPr>
          <p:cNvPr id="3" name="Group 41"/>
          <p:cNvGrpSpPr>
            <a:grpSpLocks/>
          </p:cNvGrpSpPr>
          <p:nvPr/>
        </p:nvGrpSpPr>
        <p:grpSpPr bwMode="auto">
          <a:xfrm>
            <a:off x="468313" y="3021013"/>
            <a:ext cx="4146550" cy="1169987"/>
            <a:chOff x="295" y="1903"/>
            <a:chExt cx="2612" cy="737"/>
          </a:xfrm>
        </p:grpSpPr>
        <p:sp>
          <p:nvSpPr>
            <p:cNvPr id="50190" name="Oval 55"/>
            <p:cNvSpPr>
              <a:spLocks noChangeArrowheads="1"/>
            </p:cNvSpPr>
            <p:nvPr/>
          </p:nvSpPr>
          <p:spPr bwMode="auto">
            <a:xfrm>
              <a:off x="295" y="2355"/>
              <a:ext cx="2363" cy="28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0191" name="AutoShape 56"/>
            <p:cNvSpPr>
              <a:spLocks noChangeArrowheads="1"/>
            </p:cNvSpPr>
            <p:nvPr/>
          </p:nvSpPr>
          <p:spPr bwMode="auto">
            <a:xfrm>
              <a:off x="1138" y="1903"/>
              <a:ext cx="1769" cy="270"/>
            </a:xfrm>
            <a:prstGeom prst="wedgeEllipseCallout">
              <a:avLst>
                <a:gd name="adj1" fmla="val 22755"/>
                <a:gd name="adj2" fmla="val 133912"/>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HTML Comments</a:t>
              </a:r>
            </a:p>
          </p:txBody>
        </p:sp>
      </p:grpSp>
      <p:grpSp>
        <p:nvGrpSpPr>
          <p:cNvPr id="4" name="Group 42"/>
          <p:cNvGrpSpPr>
            <a:grpSpLocks/>
          </p:cNvGrpSpPr>
          <p:nvPr/>
        </p:nvGrpSpPr>
        <p:grpSpPr bwMode="auto">
          <a:xfrm>
            <a:off x="500063" y="3597275"/>
            <a:ext cx="7140575" cy="1085850"/>
            <a:chOff x="315" y="2266"/>
            <a:chExt cx="4498" cy="684"/>
          </a:xfrm>
        </p:grpSpPr>
        <p:sp>
          <p:nvSpPr>
            <p:cNvPr id="50188" name="Oval 59"/>
            <p:cNvSpPr>
              <a:spLocks noChangeArrowheads="1"/>
            </p:cNvSpPr>
            <p:nvPr/>
          </p:nvSpPr>
          <p:spPr bwMode="auto">
            <a:xfrm>
              <a:off x="315" y="2627"/>
              <a:ext cx="3275" cy="32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0189" name="AutoShape 60"/>
            <p:cNvSpPr>
              <a:spLocks noChangeArrowheads="1"/>
            </p:cNvSpPr>
            <p:nvPr/>
          </p:nvSpPr>
          <p:spPr bwMode="auto">
            <a:xfrm>
              <a:off x="3044" y="2266"/>
              <a:ext cx="1769" cy="251"/>
            </a:xfrm>
            <a:prstGeom prst="wedgeEllipseCallout">
              <a:avLst>
                <a:gd name="adj1" fmla="val -27106"/>
                <a:gd name="adj2" fmla="val 139588"/>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Scriptlet</a:t>
              </a:r>
            </a:p>
          </p:txBody>
        </p:sp>
      </p:grpSp>
      <p:grpSp>
        <p:nvGrpSpPr>
          <p:cNvPr id="5" name="Group 43"/>
          <p:cNvGrpSpPr>
            <a:grpSpLocks/>
          </p:cNvGrpSpPr>
          <p:nvPr/>
        </p:nvGrpSpPr>
        <p:grpSpPr bwMode="auto">
          <a:xfrm>
            <a:off x="433388" y="4656138"/>
            <a:ext cx="7553325" cy="1027112"/>
            <a:chOff x="273" y="2933"/>
            <a:chExt cx="4758" cy="647"/>
          </a:xfrm>
        </p:grpSpPr>
        <p:sp>
          <p:nvSpPr>
            <p:cNvPr id="50186" name="Oval 63"/>
            <p:cNvSpPr>
              <a:spLocks noChangeArrowheads="1"/>
            </p:cNvSpPr>
            <p:nvPr/>
          </p:nvSpPr>
          <p:spPr bwMode="auto">
            <a:xfrm>
              <a:off x="273" y="2933"/>
              <a:ext cx="3349" cy="28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0187" name="AutoShape 64"/>
            <p:cNvSpPr>
              <a:spLocks noChangeArrowheads="1"/>
            </p:cNvSpPr>
            <p:nvPr/>
          </p:nvSpPr>
          <p:spPr bwMode="auto">
            <a:xfrm>
              <a:off x="3262" y="3338"/>
              <a:ext cx="1769" cy="242"/>
            </a:xfrm>
            <a:prstGeom prst="wedgeEllipseCallout">
              <a:avLst>
                <a:gd name="adj1" fmla="val -31065"/>
                <a:gd name="adj2" fmla="val -149370"/>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Expression</a:t>
              </a:r>
            </a:p>
          </p:txBody>
        </p:sp>
      </p:grpSp>
      <p:sp>
        <p:nvSpPr>
          <p:cNvPr id="135185" name="Oval 63"/>
          <p:cNvSpPr>
            <a:spLocks noChangeArrowheads="1"/>
          </p:cNvSpPr>
          <p:nvPr/>
        </p:nvSpPr>
        <p:spPr bwMode="auto">
          <a:xfrm>
            <a:off x="506413" y="5064125"/>
            <a:ext cx="3357562" cy="43338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135186" name="AutoShape 64"/>
          <p:cNvSpPr>
            <a:spLocks noChangeArrowheads="1"/>
          </p:cNvSpPr>
          <p:nvPr/>
        </p:nvSpPr>
        <p:spPr bwMode="auto">
          <a:xfrm>
            <a:off x="2806700" y="5810250"/>
            <a:ext cx="2808288" cy="384175"/>
          </a:xfrm>
          <a:prstGeom prst="wedgeEllipseCallout">
            <a:avLst>
              <a:gd name="adj1" fmla="val -31065"/>
              <a:gd name="adj2" fmla="val -149370"/>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imes New Roman" panose="02020603050405020304" pitchFamily="18" charset="0"/>
                <a:cs typeface="Arial" panose="020B0604020202020204" pitchFamily="34" charset="0"/>
              </a:rPr>
              <a:t>JSP Comments</a:t>
            </a:r>
            <a:endParaRPr lang="vi-VN"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nodeType="afterGroup">
                            <p:stCondLst>
                              <p:cond delay="500"/>
                            </p:stCondLst>
                            <p:childTnLst>
                              <p:par>
                                <p:cTn id="18" presetID="4" presetClass="entr" presetSubtype="16" fill="hold" grpId="0" nodeType="afterEffect">
                                  <p:stCondLst>
                                    <p:cond delay="0"/>
                                  </p:stCondLst>
                                  <p:childTnLst>
                                    <p:set>
                                      <p:cBhvr>
                                        <p:cTn id="19" dur="1" fill="hold">
                                          <p:stCondLst>
                                            <p:cond delay="0"/>
                                          </p:stCondLst>
                                        </p:cTn>
                                        <p:tgtEl>
                                          <p:spTgt spid="135185"/>
                                        </p:tgtEl>
                                        <p:attrNameLst>
                                          <p:attrName>style.visibility</p:attrName>
                                        </p:attrNameLst>
                                      </p:cBhvr>
                                      <p:to>
                                        <p:strVal val="visible"/>
                                      </p:to>
                                    </p:set>
                                    <p:animEffect transition="in" filter="box(in)">
                                      <p:cBhvr>
                                        <p:cTn id="20" dur="500"/>
                                        <p:tgtEl>
                                          <p:spTgt spid="135185"/>
                                        </p:tgtEl>
                                      </p:cBhvr>
                                    </p:animEffect>
                                  </p:childTnLst>
                                </p:cTn>
                              </p:par>
                            </p:childTnLst>
                          </p:cTn>
                        </p:par>
                        <p:par>
                          <p:cTn id="21" fill="hold" nodeType="afterGroup">
                            <p:stCondLst>
                              <p:cond delay="1000"/>
                            </p:stCondLst>
                            <p:childTnLst>
                              <p:par>
                                <p:cTn id="22" presetID="4" presetClass="entr" presetSubtype="16" fill="hold" grpId="0" nodeType="afterEffect">
                                  <p:stCondLst>
                                    <p:cond delay="0"/>
                                  </p:stCondLst>
                                  <p:childTnLst>
                                    <p:set>
                                      <p:cBhvr>
                                        <p:cTn id="23" dur="1" fill="hold">
                                          <p:stCondLst>
                                            <p:cond delay="0"/>
                                          </p:stCondLst>
                                        </p:cTn>
                                        <p:tgtEl>
                                          <p:spTgt spid="135186"/>
                                        </p:tgtEl>
                                        <p:attrNameLst>
                                          <p:attrName>style.visibility</p:attrName>
                                        </p:attrNameLst>
                                      </p:cBhvr>
                                      <p:to>
                                        <p:strVal val="visible"/>
                                      </p:to>
                                    </p:set>
                                    <p:animEffect transition="in" filter="box(in)">
                                      <p:cBhvr>
                                        <p:cTn id="24" dur="500"/>
                                        <p:tgtEl>
                                          <p:spTgt spid="135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5" grpId="0" animBg="1"/>
      <p:bldP spid="13518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0875"/>
            <a:ext cx="4411663"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p:cNvSpPr>
          <p:nvPr>
            <p:ph type="title" idx="4294967295"/>
          </p:nvPr>
        </p:nvSpPr>
        <p:spPr>
          <a:xfrm>
            <a:off x="914400" y="100013"/>
            <a:ext cx="8229600" cy="812800"/>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pic>
        <p:nvPicPr>
          <p:cNvPr id="266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0463" y="2830513"/>
            <a:ext cx="7983537" cy="402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box(in)">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914400" y="0"/>
            <a:ext cx="8229600" cy="1035050"/>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52227" name="Rectangle 3"/>
          <p:cNvSpPr>
            <a:spLocks noChangeArrowheads="1"/>
          </p:cNvSpPr>
          <p:nvPr/>
        </p:nvSpPr>
        <p:spPr bwMode="auto">
          <a:xfrm>
            <a:off x="457200" y="709613"/>
            <a:ext cx="86868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Char char="•"/>
            </a:pPr>
            <a:r>
              <a:rPr lang="vi-VN" altLang="en-US" b="1">
                <a:latin typeface="Times New Roman" panose="02020603050405020304" pitchFamily="18" charset="0"/>
              </a:rPr>
              <a:t>Main </a:t>
            </a:r>
            <a:r>
              <a:rPr lang="en-US" altLang="en-US" b="1">
                <a:latin typeface="Times New Roman" panose="02020603050405020304" pitchFamily="18" charset="0"/>
              </a:rPr>
              <a:t>(main.jsp) </a:t>
            </a:r>
            <a:r>
              <a:rPr lang="vi-VN" altLang="en-US" b="1">
                <a:latin typeface="Times New Roman" panose="02020603050405020304" pitchFamily="18" charset="0"/>
              </a:rPr>
              <a:t>file</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&lt;html&gt;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&lt;head&gt;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&lt;title&gt;Directive Includes JSP program&lt;/title&gt;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&lt;/head&gt;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&lt;body&gt;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 include use directives --%&gt;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Current date is</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 include file = "myDate.jsp" %&gt;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&lt;/body&gt;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&lt;/html&gt;</a:t>
            </a:r>
            <a:endParaRPr lang="vi-VN" altLang="en-US">
              <a:latin typeface="Times New Roman" panose="02020603050405020304" pitchFamily="18" charset="0"/>
            </a:endParaRPr>
          </a:p>
          <a:p>
            <a:pPr eaLnBrk="1" hangingPunct="1">
              <a:lnSpc>
                <a:spcPct val="80000"/>
              </a:lnSpc>
              <a:spcBef>
                <a:spcPct val="20000"/>
              </a:spcBef>
              <a:buFont typeface="Arial" panose="020B0604020202020204" pitchFamily="34" charset="0"/>
              <a:buChar char="•"/>
            </a:pPr>
            <a:r>
              <a:rPr lang="vi-VN" altLang="en-US" b="1">
                <a:latin typeface="Times New Roman" panose="02020603050405020304" pitchFamily="18" charset="0"/>
              </a:rPr>
              <a:t>Include </a:t>
            </a:r>
            <a:r>
              <a:rPr lang="en-US" altLang="en-US" b="1">
                <a:latin typeface="Times New Roman" panose="02020603050405020304" pitchFamily="18" charset="0"/>
              </a:rPr>
              <a:t>(myDate.jsp) </a:t>
            </a:r>
            <a:r>
              <a:rPr lang="vi-VN" altLang="en-US" b="1">
                <a:latin typeface="Times New Roman" panose="02020603050405020304" pitchFamily="18" charset="0"/>
              </a:rPr>
              <a:t>file</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&lt;%@ page import="java.util.Date" %&gt;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&lt;html&gt;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&lt;head&gt;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&lt;title&gt;Date JSP program&lt;/title&gt;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&lt;/head&gt;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&lt;body&gt;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 new Date().toLocaleString() %&gt;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  &lt;/body&gt;</a:t>
            </a:r>
          </a:p>
          <a:p>
            <a:pPr eaLnBrk="1" hangingPunct="1">
              <a:lnSpc>
                <a:spcPct val="80000"/>
              </a:lnSpc>
              <a:spcBef>
                <a:spcPct val="20000"/>
              </a:spcBef>
              <a:buFont typeface="Arial" panose="020B0604020202020204" pitchFamily="34" charset="0"/>
              <a:buNone/>
            </a:pPr>
            <a:r>
              <a:rPr lang="en-US" altLang="en-US">
                <a:latin typeface="Times New Roman" panose="02020603050405020304" pitchFamily="18" charset="0"/>
              </a:rPr>
              <a:t>&lt;/html&gt;</a:t>
            </a:r>
            <a:endParaRPr lang="vi-VN" altLang="en-US">
              <a:latin typeface="Times New Roman" panose="02020603050405020304" pitchFamily="18" charset="0"/>
            </a:endParaRPr>
          </a:p>
        </p:txBody>
      </p:sp>
      <p:grpSp>
        <p:nvGrpSpPr>
          <p:cNvPr id="2" name="Group 29"/>
          <p:cNvGrpSpPr>
            <a:grpSpLocks/>
          </p:cNvGrpSpPr>
          <p:nvPr/>
        </p:nvGrpSpPr>
        <p:grpSpPr bwMode="auto">
          <a:xfrm>
            <a:off x="671513" y="2078038"/>
            <a:ext cx="6480175" cy="1152525"/>
            <a:chOff x="423" y="1543"/>
            <a:chExt cx="4082" cy="726"/>
          </a:xfrm>
        </p:grpSpPr>
        <p:sp>
          <p:nvSpPr>
            <p:cNvPr id="52238" name="Oval 5"/>
            <p:cNvSpPr>
              <a:spLocks noChangeArrowheads="1"/>
            </p:cNvSpPr>
            <p:nvPr/>
          </p:nvSpPr>
          <p:spPr bwMode="auto">
            <a:xfrm>
              <a:off x="423" y="2042"/>
              <a:ext cx="2540" cy="22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2239" name="AutoShape 6"/>
            <p:cNvSpPr>
              <a:spLocks noChangeArrowheads="1"/>
            </p:cNvSpPr>
            <p:nvPr/>
          </p:nvSpPr>
          <p:spPr bwMode="auto">
            <a:xfrm>
              <a:off x="2600" y="1543"/>
              <a:ext cx="1905" cy="317"/>
            </a:xfrm>
            <a:prstGeom prst="wedgeEllipseCallout">
              <a:avLst>
                <a:gd name="adj1" fmla="val -52153"/>
                <a:gd name="adj2" fmla="val 116560"/>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Directives - include</a:t>
              </a:r>
            </a:p>
          </p:txBody>
        </p:sp>
      </p:grpSp>
      <p:grpSp>
        <p:nvGrpSpPr>
          <p:cNvPr id="3" name="Group 30"/>
          <p:cNvGrpSpPr>
            <a:grpSpLocks/>
          </p:cNvGrpSpPr>
          <p:nvPr/>
        </p:nvGrpSpPr>
        <p:grpSpPr bwMode="auto">
          <a:xfrm>
            <a:off x="741363" y="1792288"/>
            <a:ext cx="3529012" cy="863600"/>
            <a:chOff x="467" y="1363"/>
            <a:chExt cx="2223" cy="544"/>
          </a:xfrm>
        </p:grpSpPr>
        <p:sp>
          <p:nvSpPr>
            <p:cNvPr id="52236" name="Oval 8"/>
            <p:cNvSpPr>
              <a:spLocks noChangeArrowheads="1"/>
            </p:cNvSpPr>
            <p:nvPr/>
          </p:nvSpPr>
          <p:spPr bwMode="auto">
            <a:xfrm>
              <a:off x="467" y="1726"/>
              <a:ext cx="2065" cy="181"/>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2237" name="AutoShape 9"/>
            <p:cNvSpPr>
              <a:spLocks noChangeArrowheads="1"/>
            </p:cNvSpPr>
            <p:nvPr/>
          </p:nvSpPr>
          <p:spPr bwMode="auto">
            <a:xfrm>
              <a:off x="921" y="1363"/>
              <a:ext cx="1769" cy="317"/>
            </a:xfrm>
            <a:prstGeom prst="wedgeEllipseCallout">
              <a:avLst>
                <a:gd name="adj1" fmla="val -199"/>
                <a:gd name="adj2" fmla="val 66403"/>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JSP Comments</a:t>
              </a:r>
            </a:p>
          </p:txBody>
        </p:sp>
      </p:grpSp>
      <p:grpSp>
        <p:nvGrpSpPr>
          <p:cNvPr id="4" name="Group 27"/>
          <p:cNvGrpSpPr>
            <a:grpSpLocks/>
          </p:cNvGrpSpPr>
          <p:nvPr/>
        </p:nvGrpSpPr>
        <p:grpSpPr bwMode="auto">
          <a:xfrm>
            <a:off x="787400" y="4913313"/>
            <a:ext cx="5975350" cy="1081087"/>
            <a:chOff x="496" y="3329"/>
            <a:chExt cx="3764" cy="681"/>
          </a:xfrm>
        </p:grpSpPr>
        <p:sp>
          <p:nvSpPr>
            <p:cNvPr id="52234" name="Oval 14"/>
            <p:cNvSpPr>
              <a:spLocks noChangeArrowheads="1"/>
            </p:cNvSpPr>
            <p:nvPr/>
          </p:nvSpPr>
          <p:spPr bwMode="auto">
            <a:xfrm>
              <a:off x="496" y="3737"/>
              <a:ext cx="2404" cy="273"/>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2235" name="AutoShape 15"/>
            <p:cNvSpPr>
              <a:spLocks noChangeArrowheads="1"/>
            </p:cNvSpPr>
            <p:nvPr/>
          </p:nvSpPr>
          <p:spPr bwMode="auto">
            <a:xfrm>
              <a:off x="2491" y="3329"/>
              <a:ext cx="1769" cy="317"/>
            </a:xfrm>
            <a:prstGeom prst="wedgeEllipseCallout">
              <a:avLst>
                <a:gd name="adj1" fmla="val -44120"/>
                <a:gd name="adj2" fmla="val 91954"/>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Expression</a:t>
              </a:r>
            </a:p>
          </p:txBody>
        </p:sp>
      </p:grpSp>
      <p:grpSp>
        <p:nvGrpSpPr>
          <p:cNvPr id="5" name="Group 28"/>
          <p:cNvGrpSpPr>
            <a:grpSpLocks/>
          </p:cNvGrpSpPr>
          <p:nvPr/>
        </p:nvGrpSpPr>
        <p:grpSpPr bwMode="auto">
          <a:xfrm>
            <a:off x="423863" y="3186113"/>
            <a:ext cx="6480175" cy="1152525"/>
            <a:chOff x="267" y="2241"/>
            <a:chExt cx="4082" cy="726"/>
          </a:xfrm>
        </p:grpSpPr>
        <p:sp>
          <p:nvSpPr>
            <p:cNvPr id="52232" name="Oval 19"/>
            <p:cNvSpPr>
              <a:spLocks noChangeArrowheads="1"/>
            </p:cNvSpPr>
            <p:nvPr/>
          </p:nvSpPr>
          <p:spPr bwMode="auto">
            <a:xfrm>
              <a:off x="267" y="2740"/>
              <a:ext cx="2540" cy="227"/>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Times New Roman" panose="02020603050405020304" pitchFamily="18" charset="0"/>
                <a:cs typeface="Arial" panose="020B0604020202020204" pitchFamily="34" charset="0"/>
              </a:endParaRPr>
            </a:p>
          </p:txBody>
        </p:sp>
        <p:sp>
          <p:nvSpPr>
            <p:cNvPr id="52233" name="AutoShape 20"/>
            <p:cNvSpPr>
              <a:spLocks noChangeArrowheads="1"/>
            </p:cNvSpPr>
            <p:nvPr/>
          </p:nvSpPr>
          <p:spPr bwMode="auto">
            <a:xfrm>
              <a:off x="2444" y="2241"/>
              <a:ext cx="1905" cy="317"/>
            </a:xfrm>
            <a:prstGeom prst="wedgeEllipseCallout">
              <a:avLst>
                <a:gd name="adj1" fmla="val -52153"/>
                <a:gd name="adj2" fmla="val 116560"/>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b="1">
                  <a:latin typeface="Times New Roman" panose="02020603050405020304" pitchFamily="18" charset="0"/>
                  <a:cs typeface="Arial" panose="020B0604020202020204" pitchFamily="34" charset="0"/>
                </a:rPr>
                <a:t>Directives - page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cTn>
                              </p:par>
                              <p:par>
                                <p:cTn id="14" presetID="5" presetClass="entr" presetSubtype="1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heckerboard(across)">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914400" y="0"/>
            <a:ext cx="8229600" cy="636588"/>
          </a:xfrm>
        </p:spPr>
        <p:txBody>
          <a:bodyPr/>
          <a:lstStyle/>
          <a:p>
            <a:r>
              <a:rPr lang="en-US" altLang="en-US" sz="4000" b="1">
                <a:latin typeface="Times New Roman" panose="02020603050405020304" pitchFamily="18" charset="0"/>
                <a:cs typeface="Times New Roman" panose="02020603050405020304" pitchFamily="18" charset="0"/>
              </a:rPr>
              <a:t>JSP Elements   </a:t>
            </a:r>
            <a:r>
              <a:rPr lang="en-US" altLang="en-US" sz="3600">
                <a:latin typeface="Times New Roman" panose="02020603050405020304" pitchFamily="18" charset="0"/>
                <a:cs typeface="Times New Roman" panose="02020603050405020304" pitchFamily="18" charset="0"/>
              </a:rPr>
              <a:t>Example</a:t>
            </a:r>
          </a:p>
        </p:txBody>
      </p:sp>
      <p:pic>
        <p:nvPicPr>
          <p:cNvPr id="532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25475"/>
            <a:ext cx="29622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000250"/>
            <a:ext cx="64293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2441575"/>
            <a:ext cx="747712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82"/>
                                        </p:tgtEl>
                                        <p:attrNameLst>
                                          <p:attrName>style.visibility</p:attrName>
                                        </p:attrNameLst>
                                      </p:cBhvr>
                                      <p:to>
                                        <p:strVal val="visible"/>
                                      </p:to>
                                    </p:set>
                                    <p:animEffect transition="in" filter="checkerboard(across)">
                                      <p:cBhvr>
                                        <p:cTn id="7" dur="500"/>
                                        <p:tgtEl>
                                          <p:spTgt spid="28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checkerboard(across)">
                                      <p:cBhvr>
                                        <p:cTn id="12"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3563"/>
            <a:ext cx="7913688" cy="629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p:cNvSpPr>
          <p:nvPr>
            <p:ph type="title" idx="4294967295"/>
          </p:nvPr>
        </p:nvSpPr>
        <p:spPr>
          <a:xfrm>
            <a:off x="1520825" y="0"/>
            <a:ext cx="7623175" cy="106362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157704" name="Rectangle 8"/>
          <p:cNvSpPr>
            <a:spLocks noChangeArrowheads="1"/>
          </p:cNvSpPr>
          <p:nvPr/>
        </p:nvSpPr>
        <p:spPr bwMode="auto">
          <a:xfrm>
            <a:off x="1187450" y="1535113"/>
            <a:ext cx="6711950" cy="18637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 name="Rectangle 8"/>
          <p:cNvSpPr>
            <a:spLocks noChangeArrowheads="1"/>
          </p:cNvSpPr>
          <p:nvPr/>
        </p:nvSpPr>
        <p:spPr bwMode="auto">
          <a:xfrm>
            <a:off x="1228725" y="4360863"/>
            <a:ext cx="6708775" cy="24971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57704"/>
                                        </p:tgtEl>
                                        <p:attrNameLst>
                                          <p:attrName>style.visibility</p:attrName>
                                        </p:attrNameLst>
                                      </p:cBhvr>
                                      <p:to>
                                        <p:strVal val="visible"/>
                                      </p:to>
                                    </p:set>
                                    <p:animEffect transition="in" filter="box(in)">
                                      <p:cBhvr>
                                        <p:cTn id="7" dur="500"/>
                                        <p:tgtEl>
                                          <p:spTgt spid="15770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4" grpId="0" animBg="1"/>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 y="568325"/>
            <a:ext cx="5832475" cy="53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2"/>
          <p:cNvSpPr>
            <a:spLocks noGrp="1"/>
          </p:cNvSpPr>
          <p:nvPr>
            <p:ph type="title" idx="4294967295"/>
          </p:nvPr>
        </p:nvSpPr>
        <p:spPr>
          <a:xfrm>
            <a:off x="1520825" y="0"/>
            <a:ext cx="7623175" cy="650875"/>
          </a:xfrm>
        </p:spPr>
        <p:txBody>
          <a:bodyPr/>
          <a:lstStyle/>
          <a:p>
            <a:r>
              <a:rPr lang="en-US" altLang="en-US" sz="4000" b="1">
                <a:latin typeface="Times New Roman" panose="02020603050405020304" pitchFamily="18" charset="0"/>
                <a:cs typeface="Times New Roman" panose="02020603050405020304" pitchFamily="18" charset="0"/>
              </a:rPr>
              <a:t>JSP Elements  </a:t>
            </a:r>
            <a:r>
              <a:rPr lang="en-US" altLang="en-US" sz="3600">
                <a:latin typeface="Times New Roman" panose="02020603050405020304" pitchFamily="18" charset="0"/>
                <a:cs typeface="Times New Roman" panose="02020603050405020304" pitchFamily="18" charset="0"/>
              </a:rPr>
              <a:t>Example</a:t>
            </a:r>
          </a:p>
        </p:txBody>
      </p:sp>
      <p:sp>
        <p:nvSpPr>
          <p:cNvPr id="21" name="Rectangle 5"/>
          <p:cNvSpPr>
            <a:spLocks noChangeArrowheads="1"/>
          </p:cNvSpPr>
          <p:nvPr/>
        </p:nvSpPr>
        <p:spPr bwMode="auto">
          <a:xfrm>
            <a:off x="222250" y="760413"/>
            <a:ext cx="5862638" cy="44497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2" name="AutoShape 6"/>
          <p:cNvSpPr>
            <a:spLocks noChangeArrowheads="1"/>
          </p:cNvSpPr>
          <p:nvPr/>
        </p:nvSpPr>
        <p:spPr bwMode="auto">
          <a:xfrm>
            <a:off x="6623050" y="2538413"/>
            <a:ext cx="2520950" cy="574675"/>
          </a:xfrm>
          <a:prstGeom prst="wedgeRoundRectCallout">
            <a:avLst>
              <a:gd name="adj1" fmla="val -71241"/>
              <a:gd name="adj2" fmla="val 75917"/>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2400" b="1">
                <a:latin typeface="Times New Roman" panose="02020603050405020304" pitchFamily="18" charset="0"/>
                <a:cs typeface="Arial" panose="020B0604020202020204" pitchFamily="34" charset="0"/>
              </a:rPr>
              <a:t>Declarations</a:t>
            </a:r>
          </a:p>
        </p:txBody>
      </p:sp>
      <p:sp>
        <p:nvSpPr>
          <p:cNvPr id="24" name="Oval 8"/>
          <p:cNvSpPr>
            <a:spLocks noChangeArrowheads="1"/>
          </p:cNvSpPr>
          <p:nvPr/>
        </p:nvSpPr>
        <p:spPr bwMode="auto">
          <a:xfrm>
            <a:off x="227013" y="969963"/>
            <a:ext cx="5399087" cy="149225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5" name="AutoShape 9"/>
          <p:cNvSpPr>
            <a:spLocks noChangeArrowheads="1"/>
          </p:cNvSpPr>
          <p:nvPr/>
        </p:nvSpPr>
        <p:spPr bwMode="auto">
          <a:xfrm>
            <a:off x="4046538" y="595313"/>
            <a:ext cx="2016125" cy="484187"/>
          </a:xfrm>
          <a:prstGeom prst="wedgeRoundRectCallout">
            <a:avLst>
              <a:gd name="adj1" fmla="val -19949"/>
              <a:gd name="adj2" fmla="val 69764"/>
              <a:gd name="adj3" fmla="val 16667"/>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2400" b="1">
                <a:latin typeface="Times New Roman" panose="02020603050405020304" pitchFamily="18" charset="0"/>
                <a:cs typeface="Arial" panose="020B0604020202020204" pitchFamily="34" charset="0"/>
              </a:rPr>
              <a:t>jspInit</a:t>
            </a:r>
          </a:p>
        </p:txBody>
      </p:sp>
      <p:sp>
        <p:nvSpPr>
          <p:cNvPr id="27" name="Oval 11"/>
          <p:cNvSpPr>
            <a:spLocks noChangeArrowheads="1"/>
          </p:cNvSpPr>
          <p:nvPr/>
        </p:nvSpPr>
        <p:spPr bwMode="auto">
          <a:xfrm>
            <a:off x="182563" y="2239963"/>
            <a:ext cx="5819775" cy="152717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8" name="AutoShape 12"/>
          <p:cNvSpPr>
            <a:spLocks noChangeArrowheads="1"/>
          </p:cNvSpPr>
          <p:nvPr/>
        </p:nvSpPr>
        <p:spPr bwMode="auto">
          <a:xfrm>
            <a:off x="6518275" y="3468688"/>
            <a:ext cx="2016125" cy="431800"/>
          </a:xfrm>
          <a:prstGeom prst="wedgeRoundRectCallout">
            <a:avLst>
              <a:gd name="adj1" fmla="val -100352"/>
              <a:gd name="adj2" fmla="val -48398"/>
              <a:gd name="adj3" fmla="val 16667"/>
            </a:avLst>
          </a:prstGeom>
          <a:solidFill>
            <a:srgbClr val="FFFF66"/>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2400" b="1">
                <a:latin typeface="Times New Roman" panose="02020603050405020304" pitchFamily="18" charset="0"/>
                <a:cs typeface="Arial" panose="020B0604020202020204" pitchFamily="34" charset="0"/>
              </a:rPr>
              <a:t>jspDestroy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ox(in)">
                                      <p:cBhvr>
                                        <p:cTn id="18" dur="500"/>
                                        <p:tgtEl>
                                          <p:spTgt spid="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500"/>
                                        <p:tgtEl>
                                          <p:spTgt spid="27"/>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ox(in)">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4" grpId="0" animBg="1"/>
      <p:bldP spid="25" grpId="0" animBg="1"/>
      <p:bldP spid="27" grpId="0" animBg="1"/>
      <p:bldP spid="2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520825" y="0"/>
            <a:ext cx="7623175" cy="650875"/>
          </a:xfrm>
        </p:spPr>
        <p:txBody>
          <a:bodyPr/>
          <a:lstStyle/>
          <a:p>
            <a:r>
              <a:rPr lang="en-US" altLang="en-US" sz="4000" b="1">
                <a:latin typeface="Times New Roman" panose="02020603050405020304" pitchFamily="18" charset="0"/>
                <a:cs typeface="Times New Roman" panose="02020603050405020304" pitchFamily="18" charset="0"/>
              </a:rPr>
              <a:t>JSP Elements  </a:t>
            </a:r>
            <a:r>
              <a:rPr lang="en-US" altLang="en-US" sz="3600">
                <a:latin typeface="Times New Roman" panose="02020603050405020304" pitchFamily="18" charset="0"/>
                <a:cs typeface="Times New Roman" panose="02020603050405020304" pitchFamily="18" charset="0"/>
              </a:rPr>
              <a:t>Example</a:t>
            </a:r>
          </a:p>
        </p:txBody>
      </p:sp>
      <p:pic>
        <p:nvPicPr>
          <p:cNvPr id="563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00088"/>
            <a:ext cx="326707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567113"/>
            <a:ext cx="32861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1850" y="1330325"/>
            <a:ext cx="5507038"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9313" y="3667125"/>
            <a:ext cx="5562600"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780"/>
                                        </p:tgtEl>
                                        <p:attrNameLst>
                                          <p:attrName>style.visibility</p:attrName>
                                        </p:attrNameLst>
                                      </p:cBhvr>
                                      <p:to>
                                        <p:strVal val="visible"/>
                                      </p:to>
                                    </p:set>
                                    <p:animEffect transition="in" filter="checkerboard(across)">
                                      <p:cBhvr>
                                        <p:cTn id="7" dur="500"/>
                                        <p:tgtEl>
                                          <p:spTgt spid="32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2778"/>
                                        </p:tgtEl>
                                        <p:attrNameLst>
                                          <p:attrName>style.visibility</p:attrName>
                                        </p:attrNameLst>
                                      </p:cBhvr>
                                      <p:to>
                                        <p:strVal val="visible"/>
                                      </p:to>
                                    </p:set>
                                    <p:animEffect transition="in" filter="diamond(in)">
                                      <p:cBhvr>
                                        <p:cTn id="12" dur="2000"/>
                                        <p:tgtEl>
                                          <p:spTgt spid="32778"/>
                                        </p:tgtEl>
                                      </p:cBhvr>
                                    </p:animEffect>
                                  </p:childTnLst>
                                </p:cTn>
                              </p:par>
                              <p:par>
                                <p:cTn id="13" presetID="8" presetClass="entr" presetSubtype="16" fill="hold" nodeType="withEffect">
                                  <p:stCondLst>
                                    <p:cond delay="0"/>
                                  </p:stCondLst>
                                  <p:childTnLst>
                                    <p:set>
                                      <p:cBhvr>
                                        <p:cTn id="14" dur="1" fill="hold">
                                          <p:stCondLst>
                                            <p:cond delay="0"/>
                                          </p:stCondLst>
                                        </p:cTn>
                                        <p:tgtEl>
                                          <p:spTgt spid="32781"/>
                                        </p:tgtEl>
                                        <p:attrNameLst>
                                          <p:attrName>style.visibility</p:attrName>
                                        </p:attrNameLst>
                                      </p:cBhvr>
                                      <p:to>
                                        <p:strVal val="visible"/>
                                      </p:to>
                                    </p:set>
                                    <p:animEffect transition="in" filter="diamond(in)">
                                      <p:cBhvr>
                                        <p:cTn id="15" dur="20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4106863"/>
            <a:ext cx="6505575"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4275"/>
            <a:ext cx="9144000"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p:cNvSpPr>
          <p:nvPr>
            <p:ph type="title" idx="4294967295"/>
          </p:nvPr>
        </p:nvSpPr>
        <p:spPr>
          <a:xfrm>
            <a:off x="1520825" y="0"/>
            <a:ext cx="7623175" cy="1108075"/>
          </a:xfrm>
        </p:spPr>
        <p:txBody>
          <a:bodyPr/>
          <a:lstStyle/>
          <a:p>
            <a:r>
              <a:rPr lang="en-US" altLang="en-US" sz="4000" b="1">
                <a:latin typeface="Times New Roman" panose="02020603050405020304" pitchFamily="18" charset="0"/>
                <a:cs typeface="Times New Roman" panose="02020603050405020304" pitchFamily="18" charset="0"/>
              </a:rPr>
              <a:t>JSP Elements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a:t>
            </a:r>
          </a:p>
        </p:txBody>
      </p:sp>
      <p:sp>
        <p:nvSpPr>
          <p:cNvPr id="2" name="Rectangle 7"/>
          <p:cNvSpPr>
            <a:spLocks noChangeArrowheads="1"/>
          </p:cNvSpPr>
          <p:nvPr/>
        </p:nvSpPr>
        <p:spPr bwMode="auto">
          <a:xfrm>
            <a:off x="2909888" y="5116513"/>
            <a:ext cx="6234112" cy="10699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a:p>
            <a:pPr eaLnBrk="1" hangingPunct="1"/>
            <a:endParaRPr lang="en-US" altLang="en-US" b="1">
              <a:latin typeface="Times New Roman" panose="02020603050405020304" pitchFamily="18" charset="0"/>
              <a:cs typeface="Arial" panose="020B0604020202020204" pitchFamily="34" charset="0"/>
            </a:endParaRPr>
          </a:p>
          <a:p>
            <a:pPr eaLnBrk="1" hangingPunct="1"/>
            <a:endParaRPr lang="en-US" altLang="en-US" b="1">
              <a:latin typeface="Times New Roman" panose="02020603050405020304" pitchFamily="18" charset="0"/>
              <a:cs typeface="Arial" panose="020B0604020202020204" pitchFamily="34" charset="0"/>
            </a:endParaRPr>
          </a:p>
          <a:p>
            <a:pPr eaLnBrk="1" hangingPunct="1"/>
            <a:r>
              <a:rPr lang="en-US" altLang="en-US" b="1">
                <a:solidFill>
                  <a:srgbClr val="FF3300"/>
                </a:solidFill>
                <a:latin typeface="Times New Roman" panose="02020603050405020304" pitchFamily="18" charset="0"/>
                <a:cs typeface="Arial" panose="020B0604020202020204" pitchFamily="34" charset="0"/>
              </a:rPr>
              <a:t>Clean and Build Application</a:t>
            </a:r>
          </a:p>
        </p:txBody>
      </p:sp>
      <p:sp>
        <p:nvSpPr>
          <p:cNvPr id="140295" name="Rectangle 7"/>
          <p:cNvSpPr>
            <a:spLocks noChangeArrowheads="1"/>
          </p:cNvSpPr>
          <p:nvPr/>
        </p:nvSpPr>
        <p:spPr bwMode="auto">
          <a:xfrm>
            <a:off x="301625" y="2628900"/>
            <a:ext cx="8842375" cy="712788"/>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pic>
        <p:nvPicPr>
          <p:cNvPr id="3380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216400"/>
            <a:ext cx="25812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box(in)">
                                      <p:cBhvr>
                                        <p:cTn id="7" dur="500"/>
                                        <p:tgtEl>
                                          <p:spTgt spid="1402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805"/>
                                        </p:tgtEl>
                                        <p:attrNameLst>
                                          <p:attrName>style.visibility</p:attrName>
                                        </p:attrNameLst>
                                      </p:cBhvr>
                                      <p:to>
                                        <p:strVal val="visible"/>
                                      </p:to>
                                    </p:set>
                                    <p:animEffect transition="in" filter="box(in)">
                                      <p:cBhvr>
                                        <p:cTn id="12" dur="500"/>
                                        <p:tgtEl>
                                          <p:spTgt spid="33805"/>
                                        </p:tgtEl>
                                      </p:cBhvr>
                                    </p:animEffect>
                                  </p:childTnLst>
                                </p:cTn>
                              </p:par>
                            </p:childTnLst>
                          </p:cTn>
                        </p:par>
                        <p:par>
                          <p:cTn id="13" fill="hold" nodeType="afterGroup">
                            <p:stCondLst>
                              <p:cond delay="500"/>
                            </p:stCondLst>
                            <p:childTnLst>
                              <p:par>
                                <p:cTn id="14" presetID="5" presetClass="entr" presetSubtype="10" fill="hold" nodeType="afterEffect">
                                  <p:stCondLst>
                                    <p:cond delay="0"/>
                                  </p:stCondLst>
                                  <p:childTnLst>
                                    <p:set>
                                      <p:cBhvr>
                                        <p:cTn id="15" dur="1" fill="hold">
                                          <p:stCondLst>
                                            <p:cond delay="0"/>
                                          </p:stCondLst>
                                        </p:cTn>
                                        <p:tgtEl>
                                          <p:spTgt spid="33807"/>
                                        </p:tgtEl>
                                        <p:attrNameLst>
                                          <p:attrName>style.visibility</p:attrName>
                                        </p:attrNameLst>
                                      </p:cBhvr>
                                      <p:to>
                                        <p:strVal val="visible"/>
                                      </p:to>
                                    </p:set>
                                    <p:animEffect transition="in" filter="checkerboard(across)">
                                      <p:cBhvr>
                                        <p:cTn id="16" dur="500"/>
                                        <p:tgtEl>
                                          <p:spTgt spid="33807"/>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ox(in)">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029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1520825" y="0"/>
            <a:ext cx="7623175" cy="592138"/>
          </a:xfrm>
        </p:spPr>
        <p:txBody>
          <a:bodyPr/>
          <a:lstStyle/>
          <a:p>
            <a:r>
              <a:rPr lang="en-US" altLang="en-US" sz="4000" b="1">
                <a:latin typeface="Times New Roman" panose="02020603050405020304" pitchFamily="18" charset="0"/>
                <a:cs typeface="Times New Roman" panose="02020603050405020304" pitchFamily="18" charset="0"/>
              </a:rPr>
              <a:t>JSP Elements  </a:t>
            </a:r>
            <a:r>
              <a:rPr lang="en-US" altLang="en-US" sz="3600">
                <a:latin typeface="Times New Roman" panose="02020603050405020304" pitchFamily="18" charset="0"/>
                <a:cs typeface="Times New Roman" panose="02020603050405020304" pitchFamily="18" charset="0"/>
              </a:rPr>
              <a:t>Example</a:t>
            </a:r>
          </a:p>
        </p:txBody>
      </p:sp>
      <p:pic>
        <p:nvPicPr>
          <p:cNvPr id="5837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8325"/>
            <a:ext cx="6838950" cy="62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0" name="Oval 5"/>
          <p:cNvSpPr>
            <a:spLocks noChangeArrowheads="1"/>
          </p:cNvSpPr>
          <p:nvPr/>
        </p:nvSpPr>
        <p:spPr bwMode="auto">
          <a:xfrm>
            <a:off x="1273175" y="4289425"/>
            <a:ext cx="2376488" cy="503238"/>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32781" name="AutoShape 6"/>
          <p:cNvSpPr>
            <a:spLocks noChangeArrowheads="1"/>
          </p:cNvSpPr>
          <p:nvPr/>
        </p:nvSpPr>
        <p:spPr bwMode="auto">
          <a:xfrm>
            <a:off x="5786438" y="3640138"/>
            <a:ext cx="2233612" cy="431800"/>
          </a:xfrm>
          <a:prstGeom prst="wedgeRectCallout">
            <a:avLst>
              <a:gd name="adj1" fmla="val -153556"/>
              <a:gd name="adj2" fmla="val 122796"/>
            </a:avLst>
          </a:prstGeom>
          <a:solidFill>
            <a:srgbClr val="FFFF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a:latin typeface="Times New Roman" panose="02020603050405020304" pitchFamily="18" charset="0"/>
                <a:cs typeface="Arial" panose="020B0604020202020204" pitchFamily="34" charset="0"/>
              </a:rPr>
              <a:t>Expression!!!</a:t>
            </a:r>
          </a:p>
        </p:txBody>
      </p:sp>
      <p:sp>
        <p:nvSpPr>
          <p:cNvPr id="32782" name="Rectangle 3"/>
          <p:cNvSpPr>
            <a:spLocks noChangeArrowheads="1"/>
          </p:cNvSpPr>
          <p:nvPr/>
        </p:nvSpPr>
        <p:spPr bwMode="auto">
          <a:xfrm>
            <a:off x="3360738" y="6100763"/>
            <a:ext cx="57832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buFont typeface="Arial" panose="020B0604020202020204" pitchFamily="34" charset="0"/>
              <a:buChar char="•"/>
            </a:pPr>
            <a:r>
              <a:rPr lang="vi-VN" altLang="en-US" sz="2000">
                <a:latin typeface="Times New Roman" panose="02020603050405020304" pitchFamily="18" charset="0"/>
              </a:rPr>
              <a:t>Run jsp page without parameters</a:t>
            </a:r>
          </a:p>
          <a:p>
            <a:pPr eaLnBrk="1" hangingPunct="1">
              <a:lnSpc>
                <a:spcPct val="80000"/>
              </a:lnSpc>
              <a:spcBef>
                <a:spcPct val="20000"/>
              </a:spcBef>
              <a:buFont typeface="Arial" panose="020B0604020202020204" pitchFamily="34" charset="0"/>
              <a:buChar char="•"/>
            </a:pPr>
            <a:r>
              <a:rPr lang="vi-VN" altLang="en-US" sz="2000">
                <a:latin typeface="Times New Roman" panose="02020603050405020304" pitchFamily="18" charset="0"/>
              </a:rPr>
              <a:t>Run with parameters as </a:t>
            </a:r>
            <a:r>
              <a:rPr lang="vi-VN" altLang="en-US" sz="2000" b="1">
                <a:latin typeface="Times New Roman" panose="02020603050405020304" pitchFamily="18" charset="0"/>
              </a:rPr>
              <a:t>yellow,</a:t>
            </a:r>
            <a:r>
              <a:rPr lang="vi-VN" altLang="en-US" sz="2000">
                <a:latin typeface="Times New Roman" panose="02020603050405020304" pitchFamily="18" charset="0"/>
              </a:rPr>
              <a:t> </a:t>
            </a:r>
            <a:r>
              <a:rPr lang="vi-VN" altLang="en-US" sz="2000" b="1">
                <a:latin typeface="Times New Roman" panose="02020603050405020304" pitchFamily="18" charset="0"/>
              </a:rPr>
              <a:t>blue, red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781"/>
                                        </p:tgtEl>
                                        <p:attrNameLst>
                                          <p:attrName>style.visibility</p:attrName>
                                        </p:attrNameLst>
                                      </p:cBhvr>
                                      <p:to>
                                        <p:strVal val="visible"/>
                                      </p:to>
                                    </p:set>
                                    <p:animEffect transition="in" filter="checkerboard(across)">
                                      <p:cBhvr>
                                        <p:cTn id="7" dur="500"/>
                                        <p:tgtEl>
                                          <p:spTgt spid="3278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2780"/>
                                        </p:tgtEl>
                                        <p:attrNameLst>
                                          <p:attrName>style.visibility</p:attrName>
                                        </p:attrNameLst>
                                      </p:cBhvr>
                                      <p:to>
                                        <p:strVal val="visible"/>
                                      </p:to>
                                    </p:set>
                                    <p:animEffect transition="in" filter="checkerboard(across)">
                                      <p:cBhvr>
                                        <p:cTn id="10" dur="500"/>
                                        <p:tgtEl>
                                          <p:spTgt spid="3278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2782"/>
                                        </p:tgtEl>
                                        <p:attrNameLst>
                                          <p:attrName>style.visibility</p:attrName>
                                        </p:attrNameLst>
                                      </p:cBhvr>
                                      <p:to>
                                        <p:strVal val="visible"/>
                                      </p:to>
                                    </p:set>
                                    <p:animEffect transition="in" filter="checkerboard(across)">
                                      <p:cBhvr>
                                        <p:cTn id="15" dur="500"/>
                                        <p:tgtEl>
                                          <p:spTgt spid="32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0" grpId="0" animBg="1"/>
      <p:bldP spid="32781" grpId="0" animBg="1"/>
      <p:bldP spid="3278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787775"/>
            <a:ext cx="7523162"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96913"/>
            <a:ext cx="641985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p:cNvSpPr>
          <p:nvPr>
            <p:ph type="title" idx="4294967295"/>
          </p:nvPr>
        </p:nvSpPr>
        <p:spPr>
          <a:xfrm>
            <a:off x="1520825" y="0"/>
            <a:ext cx="7623175" cy="592138"/>
          </a:xfrm>
        </p:spPr>
        <p:txBody>
          <a:bodyPr/>
          <a:lstStyle/>
          <a:p>
            <a:r>
              <a:rPr lang="en-US" altLang="en-US" sz="4000" b="1">
                <a:latin typeface="Times New Roman" panose="02020603050405020304" pitchFamily="18" charset="0"/>
                <a:cs typeface="Times New Roman" panose="02020603050405020304" pitchFamily="18" charset="0"/>
              </a:rPr>
              <a:t>JSP Elements  </a:t>
            </a:r>
            <a:r>
              <a:rPr lang="en-US" altLang="en-US" sz="3600">
                <a:latin typeface="Times New Roman" panose="02020603050405020304" pitchFamily="18" charset="0"/>
                <a:cs typeface="Times New Roman" panose="02020603050405020304" pitchFamily="18" charset="0"/>
              </a:rPr>
              <a:t>Example</a:t>
            </a:r>
          </a:p>
        </p:txBody>
      </p:sp>
      <p:sp>
        <p:nvSpPr>
          <p:cNvPr id="140295" name="Rectangle 7"/>
          <p:cNvSpPr>
            <a:spLocks noChangeArrowheads="1"/>
          </p:cNvSpPr>
          <p:nvPr/>
        </p:nvSpPr>
        <p:spPr bwMode="auto">
          <a:xfrm>
            <a:off x="3336925" y="1196975"/>
            <a:ext cx="1646238" cy="29686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 name="Rectangle 7"/>
          <p:cNvSpPr>
            <a:spLocks noChangeArrowheads="1"/>
          </p:cNvSpPr>
          <p:nvPr/>
        </p:nvSpPr>
        <p:spPr bwMode="auto">
          <a:xfrm>
            <a:off x="5243513" y="4205288"/>
            <a:ext cx="2884487" cy="3683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box(in)">
                                      <p:cBhvr>
                                        <p:cTn id="7" dur="500"/>
                                        <p:tgtEl>
                                          <p:spTgt spid="14029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Objectives</a:t>
            </a:r>
            <a:endParaRPr lang="en-US" altLang="en-US" b="1">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9D2D398F-5018-4B7D-9333-96922073F00D}"/>
              </a:ext>
            </a:extLst>
          </p:cNvPr>
          <p:cNvGraphicFramePr/>
          <p:nvPr>
            <p:extLst>
              <p:ext uri="{D42A27DB-BD31-4B8C-83A1-F6EECF244321}">
                <p14:modId xmlns:p14="http://schemas.microsoft.com/office/powerpoint/2010/main" val="1195657920"/>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C:\Program Files (x86)\Microsoft Office\MEDIA\OFFICE12\Bullets\BD21301_.gif">
            <a:extLst>
              <a:ext uri="{FF2B5EF4-FFF2-40B4-BE49-F238E27FC236}">
                <a16:creationId xmlns:a16="http://schemas.microsoft.com/office/drawing/2014/main" id="{CD3432A1-878A-4906-A87C-794C2D8ED8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Program Files (x86)\Microsoft Office\MEDIA\OFFICE12\Bullets\BD21301_.gif">
            <a:extLst>
              <a:ext uri="{FF2B5EF4-FFF2-40B4-BE49-F238E27FC236}">
                <a16:creationId xmlns:a16="http://schemas.microsoft.com/office/drawing/2014/main" id="{9DA2579F-9DE3-4BF3-A19D-D917462658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11238"/>
            <a:ext cx="5943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p:cNvSpPr>
            <a:spLocks noGrp="1"/>
          </p:cNvSpPr>
          <p:nvPr>
            <p:ph type="title" idx="4294967295"/>
          </p:nvPr>
        </p:nvSpPr>
        <p:spPr>
          <a:xfrm>
            <a:off x="1520825" y="0"/>
            <a:ext cx="7623175" cy="1108075"/>
          </a:xfrm>
        </p:spPr>
        <p:txBody>
          <a:bodyPr/>
          <a:lstStyle/>
          <a:p>
            <a:r>
              <a:rPr lang="en-US" altLang="en-US" sz="4000" b="1">
                <a:latin typeface="Times New Roman" panose="02020603050405020304" pitchFamily="18" charset="0"/>
                <a:cs typeface="Times New Roman" panose="02020603050405020304" pitchFamily="18" charset="0"/>
              </a:rPr>
              <a:t>JSP Elements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 – Exception </a:t>
            </a:r>
          </a:p>
        </p:txBody>
      </p:sp>
      <p:sp>
        <p:nvSpPr>
          <p:cNvPr id="140301" name="Rectangle 13"/>
          <p:cNvSpPr>
            <a:spLocks noChangeArrowheads="1"/>
          </p:cNvSpPr>
          <p:nvPr/>
        </p:nvSpPr>
        <p:spPr bwMode="auto">
          <a:xfrm>
            <a:off x="0" y="4232275"/>
            <a:ext cx="5978525" cy="5111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pic>
        <p:nvPicPr>
          <p:cNvPr id="399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332413"/>
            <a:ext cx="9144000"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box(in)">
                                      <p:cBhvr>
                                        <p:cTn id="7" dur="500"/>
                                        <p:tgtEl>
                                          <p:spTgt spid="3994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0301"/>
                                        </p:tgtEl>
                                        <p:attrNameLst>
                                          <p:attrName>style.visibility</p:attrName>
                                        </p:attrNameLst>
                                      </p:cBhvr>
                                      <p:to>
                                        <p:strVal val="visible"/>
                                      </p:to>
                                    </p:set>
                                    <p:animEffect transition="in" filter="box(in)">
                                      <p:cBhvr>
                                        <p:cTn id="10" dur="500"/>
                                        <p:tgtEl>
                                          <p:spTgt spid="140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1520825" y="0"/>
            <a:ext cx="7623175" cy="1108075"/>
          </a:xfrm>
        </p:spPr>
        <p:txBody>
          <a:bodyPr/>
          <a:lstStyle/>
          <a:p>
            <a:r>
              <a:rPr lang="en-US" altLang="en-US" sz="4000" b="1">
                <a:latin typeface="Times New Roman" panose="02020603050405020304" pitchFamily="18" charset="0"/>
                <a:cs typeface="Times New Roman" panose="02020603050405020304" pitchFamily="18" charset="0"/>
              </a:rPr>
              <a:t>JSP Elements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Example – Exception </a:t>
            </a:r>
          </a:p>
        </p:txBody>
      </p:sp>
      <p:pic>
        <p:nvPicPr>
          <p:cNvPr id="614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9650"/>
            <a:ext cx="4762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2700" y="1163638"/>
            <a:ext cx="65913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4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0" y="3759200"/>
            <a:ext cx="67627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4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5850" y="4302125"/>
            <a:ext cx="64674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301" name="Rectangle 13"/>
          <p:cNvSpPr>
            <a:spLocks noChangeArrowheads="1"/>
          </p:cNvSpPr>
          <p:nvPr/>
        </p:nvSpPr>
        <p:spPr bwMode="auto">
          <a:xfrm>
            <a:off x="473075" y="2808288"/>
            <a:ext cx="4208463" cy="879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 name="Rectangle 13"/>
          <p:cNvSpPr>
            <a:spLocks noChangeArrowheads="1"/>
          </p:cNvSpPr>
          <p:nvPr/>
        </p:nvSpPr>
        <p:spPr bwMode="auto">
          <a:xfrm>
            <a:off x="3663950" y="1943100"/>
            <a:ext cx="4576763" cy="87947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3" name="Rectangle 13"/>
          <p:cNvSpPr>
            <a:spLocks noChangeArrowheads="1"/>
          </p:cNvSpPr>
          <p:nvPr/>
        </p:nvSpPr>
        <p:spPr bwMode="auto">
          <a:xfrm>
            <a:off x="242888" y="3948113"/>
            <a:ext cx="2187575" cy="5857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4" name="Rectangle 13"/>
          <p:cNvSpPr>
            <a:spLocks noChangeArrowheads="1"/>
          </p:cNvSpPr>
          <p:nvPr/>
        </p:nvSpPr>
        <p:spPr bwMode="auto">
          <a:xfrm>
            <a:off x="3590925" y="5408613"/>
            <a:ext cx="2039938" cy="3492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5" name="Rectangle 13"/>
          <p:cNvSpPr>
            <a:spLocks noChangeArrowheads="1"/>
          </p:cNvSpPr>
          <p:nvPr/>
        </p:nvSpPr>
        <p:spPr bwMode="auto">
          <a:xfrm>
            <a:off x="2725738" y="3760788"/>
            <a:ext cx="6418262" cy="49688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pic>
        <p:nvPicPr>
          <p:cNvPr id="172048"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76925" y="5926138"/>
            <a:ext cx="106362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49"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64375" y="6003925"/>
            <a:ext cx="2079625"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3"/>
          <p:cNvSpPr>
            <a:spLocks noChangeArrowheads="1"/>
          </p:cNvSpPr>
          <p:nvPr/>
        </p:nvSpPr>
        <p:spPr bwMode="auto">
          <a:xfrm>
            <a:off x="5735638" y="5988050"/>
            <a:ext cx="3160712" cy="3492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72039"/>
                                        </p:tgtEl>
                                        <p:attrNameLst>
                                          <p:attrName>style.visibility</p:attrName>
                                        </p:attrNameLst>
                                      </p:cBhvr>
                                      <p:to>
                                        <p:strVal val="visible"/>
                                      </p:to>
                                    </p:set>
                                    <p:animEffect transition="in" filter="box(in)">
                                      <p:cBhvr>
                                        <p:cTn id="7" dur="500"/>
                                        <p:tgtEl>
                                          <p:spTgt spid="17203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0301"/>
                                        </p:tgtEl>
                                        <p:attrNameLst>
                                          <p:attrName>style.visibility</p:attrName>
                                        </p:attrNameLst>
                                      </p:cBhvr>
                                      <p:to>
                                        <p:strVal val="visible"/>
                                      </p:to>
                                    </p:set>
                                    <p:animEffect transition="in" filter="box(in)">
                                      <p:cBhvr>
                                        <p:cTn id="10" dur="500"/>
                                        <p:tgtEl>
                                          <p:spTgt spid="140301"/>
                                        </p:tgtEl>
                                      </p:cBhvr>
                                    </p:animEffect>
                                  </p:childTnLst>
                                </p:cTn>
                              </p:par>
                            </p:childTnLst>
                          </p:cTn>
                        </p:par>
                        <p:par>
                          <p:cTn id="11" fill="hold" nodeType="afterGroup">
                            <p:stCondLst>
                              <p:cond delay="500"/>
                            </p:stCondLst>
                            <p:childTnLst>
                              <p:par>
                                <p:cTn id="12" presetID="4"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in)">
                                      <p:cBhvr>
                                        <p:cTn id="14" dur="5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in)">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172042"/>
                                        </p:tgtEl>
                                        <p:attrNameLst>
                                          <p:attrName>style.visibility</p:attrName>
                                        </p:attrNameLst>
                                      </p:cBhvr>
                                      <p:to>
                                        <p:strVal val="visible"/>
                                      </p:to>
                                    </p:set>
                                    <p:animEffect transition="in" filter="box(in)">
                                      <p:cBhvr>
                                        <p:cTn id="24" dur="500"/>
                                        <p:tgtEl>
                                          <p:spTgt spid="172042"/>
                                        </p:tgtEl>
                                      </p:cBhvr>
                                    </p:animEffect>
                                  </p:childTnLst>
                                </p:cTn>
                              </p:par>
                              <p:par>
                                <p:cTn id="25" presetID="4" presetClass="entr" presetSubtype="16" fill="hold" nodeType="withEffect">
                                  <p:stCondLst>
                                    <p:cond delay="0"/>
                                  </p:stCondLst>
                                  <p:childTnLst>
                                    <p:set>
                                      <p:cBhvr>
                                        <p:cTn id="26" dur="1" fill="hold">
                                          <p:stCondLst>
                                            <p:cond delay="0"/>
                                          </p:stCondLst>
                                        </p:cTn>
                                        <p:tgtEl>
                                          <p:spTgt spid="172041"/>
                                        </p:tgtEl>
                                        <p:attrNameLst>
                                          <p:attrName>style.visibility</p:attrName>
                                        </p:attrNameLst>
                                      </p:cBhvr>
                                      <p:to>
                                        <p:strVal val="visible"/>
                                      </p:to>
                                    </p:set>
                                    <p:animEffect transition="in" filter="box(in)">
                                      <p:cBhvr>
                                        <p:cTn id="27" dur="500"/>
                                        <p:tgtEl>
                                          <p:spTgt spid="172041"/>
                                        </p:tgtEl>
                                      </p:cBhvr>
                                    </p:animEffec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ox(in)">
                                      <p:cBhvr>
                                        <p:cTn id="31" dur="500"/>
                                        <p:tgtEl>
                                          <p:spTgt spid="4"/>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72049"/>
                                        </p:tgtEl>
                                        <p:attrNameLst>
                                          <p:attrName>style.visibility</p:attrName>
                                        </p:attrNameLst>
                                      </p:cBhvr>
                                      <p:to>
                                        <p:strVal val="visible"/>
                                      </p:to>
                                    </p:set>
                                    <p:animEffect transition="in" filter="blinds(horizontal)">
                                      <p:cBhvr>
                                        <p:cTn id="39" dur="500"/>
                                        <p:tgtEl>
                                          <p:spTgt spid="172049"/>
                                        </p:tgtEl>
                                      </p:cBhvr>
                                    </p:animEffect>
                                  </p:childTnLst>
                                </p:cTn>
                              </p:par>
                              <p:par>
                                <p:cTn id="40" presetID="3" presetClass="entr" presetSubtype="10" fill="hold" nodeType="withEffect">
                                  <p:stCondLst>
                                    <p:cond delay="0"/>
                                  </p:stCondLst>
                                  <p:childTnLst>
                                    <p:set>
                                      <p:cBhvr>
                                        <p:cTn id="41" dur="1" fill="hold">
                                          <p:stCondLst>
                                            <p:cond delay="0"/>
                                          </p:stCondLst>
                                        </p:cTn>
                                        <p:tgtEl>
                                          <p:spTgt spid="172048"/>
                                        </p:tgtEl>
                                        <p:attrNameLst>
                                          <p:attrName>style.visibility</p:attrName>
                                        </p:attrNameLst>
                                      </p:cBhvr>
                                      <p:to>
                                        <p:strVal val="visible"/>
                                      </p:to>
                                    </p:set>
                                    <p:animEffect transition="in" filter="blinds(horizontal)">
                                      <p:cBhvr>
                                        <p:cTn id="42" dur="500"/>
                                        <p:tgtEl>
                                          <p:spTgt spid="17204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ox(in)">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01" grpId="0" animBg="1"/>
      <p:bldP spid="2" grpId="0" animBg="1"/>
      <p:bldP spid="3" grpId="0" animBg="1"/>
      <p:bldP spid="4"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1504950" y="0"/>
            <a:ext cx="7639050" cy="1065213"/>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Implicit Objects</a:t>
            </a:r>
          </a:p>
        </p:txBody>
      </p:sp>
      <p:sp>
        <p:nvSpPr>
          <p:cNvPr id="34819" name="Rectangle 3"/>
          <p:cNvSpPr>
            <a:spLocks noGrp="1"/>
          </p:cNvSpPr>
          <p:nvPr>
            <p:ph type="body" idx="4294967295"/>
          </p:nvPr>
        </p:nvSpPr>
        <p:spPr>
          <a:xfrm>
            <a:off x="0" y="974725"/>
            <a:ext cx="9144000" cy="5832475"/>
          </a:xfrm>
        </p:spPr>
        <p:txBody>
          <a:bodyPr/>
          <a:lstStyle/>
          <a:p>
            <a:pPr algn="just" eaLnBrk="1" hangingPunct="1">
              <a:lnSpc>
                <a:spcPct val="80000"/>
              </a:lnSpc>
            </a:pPr>
            <a:r>
              <a:rPr lang="en-US" altLang="en-US" sz="2200" b="1">
                <a:latin typeface="Times New Roman" panose="02020603050405020304" pitchFamily="18" charset="0"/>
                <a:cs typeface="Times New Roman" panose="02020603050405020304" pitchFamily="18" charset="0"/>
              </a:rPr>
              <a:t>Does not initialize or declare </a:t>
            </a:r>
            <a:endParaRPr lang="en-US" altLang="en-US" sz="2200">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200" b="1">
                <a:latin typeface="Times New Roman" panose="02020603050405020304" pitchFamily="18" charset="0"/>
                <a:cs typeface="Times New Roman" panose="02020603050405020304" pitchFamily="18" charset="0"/>
              </a:rPr>
              <a:t>Are loaded </a:t>
            </a:r>
            <a:r>
              <a:rPr lang="en-US" altLang="en-US" sz="2200">
                <a:latin typeface="Times New Roman" panose="02020603050405020304" pitchFamily="18" charset="0"/>
                <a:cs typeface="Times New Roman" panose="02020603050405020304" pitchFamily="18" charset="0"/>
              </a:rPr>
              <a:t>by the Web Container </a:t>
            </a:r>
            <a:r>
              <a:rPr lang="en-US" altLang="en-US" sz="2200" b="1">
                <a:latin typeface="Times New Roman" panose="02020603050405020304" pitchFamily="18" charset="0"/>
                <a:cs typeface="Times New Roman" panose="02020603050405020304" pitchFamily="18" charset="0"/>
              </a:rPr>
              <a:t>automatically and maintains </a:t>
            </a:r>
            <a:r>
              <a:rPr lang="en-US" altLang="en-US" sz="2200">
                <a:latin typeface="Times New Roman" panose="02020603050405020304" pitchFamily="18" charset="0"/>
                <a:cs typeface="Times New Roman" panose="02020603050405020304" pitchFamily="18" charset="0"/>
              </a:rPr>
              <a:t>them in a JSP page (</a:t>
            </a:r>
            <a:r>
              <a:rPr lang="en-US" altLang="en-US" sz="2200" b="1">
                <a:latin typeface="Times New Roman" panose="02020603050405020304" pitchFamily="18" charset="0"/>
                <a:cs typeface="Times New Roman" panose="02020603050405020304" pitchFamily="18" charset="0"/>
              </a:rPr>
              <a:t>Available for scriptlets or expressions</a:t>
            </a:r>
            <a:r>
              <a:rPr lang="en-US" altLang="en-US" sz="2200">
                <a:latin typeface="Times New Roman" panose="02020603050405020304" pitchFamily="18" charset="0"/>
                <a:cs typeface="Times New Roman" panose="02020603050405020304" pitchFamily="18" charset="0"/>
              </a:rPr>
              <a:t>)</a:t>
            </a:r>
          </a:p>
          <a:p>
            <a:pPr algn="just" eaLnBrk="1" hangingPunct="1">
              <a:lnSpc>
                <a:spcPct val="80000"/>
              </a:lnSpc>
            </a:pPr>
            <a:r>
              <a:rPr lang="en-US" altLang="en-US" sz="2200">
                <a:latin typeface="Times New Roman" panose="02020603050405020304" pitchFamily="18" charset="0"/>
                <a:cs typeface="Times New Roman" panose="02020603050405020304" pitchFamily="18" charset="0"/>
              </a:rPr>
              <a:t>Created using directives and accessible according to the </a:t>
            </a:r>
            <a:r>
              <a:rPr lang="en-US" altLang="en-US" sz="2200" b="1">
                <a:latin typeface="Times New Roman" panose="02020603050405020304" pitchFamily="18" charset="0"/>
                <a:cs typeface="Times New Roman" panose="02020603050405020304" pitchFamily="18" charset="0"/>
              </a:rPr>
              <a:t>specified scopes</a:t>
            </a:r>
          </a:p>
          <a:p>
            <a:pPr algn="just" eaLnBrk="1" hangingPunct="1">
              <a:lnSpc>
                <a:spcPct val="80000"/>
              </a:lnSpc>
            </a:pPr>
            <a:r>
              <a:rPr lang="en-US" altLang="en-US" sz="2200">
                <a:latin typeface="Times New Roman" panose="02020603050405020304" pitchFamily="18" charset="0"/>
                <a:cs typeface="Times New Roman" panose="02020603050405020304" pitchFamily="18" charset="0"/>
              </a:rPr>
              <a:t>The names of the implicit objects </a:t>
            </a:r>
            <a:r>
              <a:rPr lang="en-US" altLang="en-US" sz="2200" b="1">
                <a:latin typeface="Times New Roman" panose="02020603050405020304" pitchFamily="18" charset="0"/>
                <a:cs typeface="Times New Roman" panose="02020603050405020304" pitchFamily="18" charset="0"/>
              </a:rPr>
              <a:t>are reserved words </a:t>
            </a:r>
            <a:r>
              <a:rPr lang="en-US" altLang="en-US" sz="2200">
                <a:latin typeface="Times New Roman" panose="02020603050405020304" pitchFamily="18" charset="0"/>
                <a:cs typeface="Times New Roman" panose="02020603050405020304" pitchFamily="18" charset="0"/>
              </a:rPr>
              <a:t>of JSP</a:t>
            </a:r>
          </a:p>
          <a:p>
            <a:pPr algn="just" eaLnBrk="1" hangingPunct="1">
              <a:lnSpc>
                <a:spcPct val="80000"/>
              </a:lnSpc>
            </a:pPr>
            <a:r>
              <a:rPr lang="en-US" altLang="en-US" sz="2200">
                <a:latin typeface="Times New Roman" panose="02020603050405020304" pitchFamily="18" charset="0"/>
                <a:cs typeface="Times New Roman" panose="02020603050405020304" pitchFamily="18" charset="0"/>
              </a:rPr>
              <a:t>The scopes for the IB in JSP page including </a:t>
            </a:r>
            <a:r>
              <a:rPr lang="en-US" altLang="en-US" sz="2200" b="1">
                <a:latin typeface="Times New Roman" panose="02020603050405020304" pitchFamily="18" charset="0"/>
                <a:cs typeface="Times New Roman" panose="02020603050405020304" pitchFamily="18" charset="0"/>
              </a:rPr>
              <a:t>page, request, session, and application</a:t>
            </a:r>
          </a:p>
          <a:p>
            <a:pPr algn="just" eaLnBrk="1" hangingPunct="1">
              <a:lnSpc>
                <a:spcPct val="80000"/>
              </a:lnSpc>
            </a:pPr>
            <a:r>
              <a:rPr lang="en-US" altLang="en-US" sz="2200" b="1">
                <a:latin typeface="Times New Roman" panose="02020603050405020304" pitchFamily="18" charset="0"/>
                <a:cs typeface="Times New Roman" panose="02020603050405020304" pitchFamily="18" charset="0"/>
              </a:rPr>
              <a:t>Access dynamic content </a:t>
            </a:r>
            <a:r>
              <a:rPr lang="en-US" altLang="en-US" sz="2200">
                <a:latin typeface="Times New Roman" panose="02020603050405020304" pitchFamily="18" charset="0"/>
                <a:cs typeface="Times New Roman" panose="02020603050405020304" pitchFamily="18" charset="0"/>
              </a:rPr>
              <a:t>using JavaBeans</a:t>
            </a:r>
          </a:p>
          <a:p>
            <a:pPr algn="just" eaLnBrk="1" hangingPunct="1">
              <a:lnSpc>
                <a:spcPct val="80000"/>
              </a:lnSpc>
            </a:pPr>
            <a:r>
              <a:rPr lang="en-US" altLang="en-US" sz="2200" b="1">
                <a:latin typeface="Times New Roman" panose="02020603050405020304" pitchFamily="18" charset="0"/>
                <a:cs typeface="Times New Roman" panose="02020603050405020304" pitchFamily="18" charset="0"/>
              </a:rPr>
              <a:t>Syntax</a:t>
            </a:r>
            <a:r>
              <a:rPr lang="en-US" altLang="en-US" sz="2200">
                <a:latin typeface="Times New Roman" panose="02020603050405020304" pitchFamily="18" charset="0"/>
                <a:cs typeface="Times New Roman" panose="02020603050405020304" pitchFamily="18" charset="0"/>
              </a:rPr>
              <a:t>: </a:t>
            </a:r>
            <a:r>
              <a:rPr lang="en-US" altLang="en-US" sz="2200" b="1">
                <a:solidFill>
                  <a:srgbClr val="FF0000"/>
                </a:solidFill>
                <a:latin typeface="Times New Roman" panose="02020603050405020304" pitchFamily="18" charset="0"/>
                <a:cs typeface="Times New Roman" panose="02020603050405020304" pitchFamily="18" charset="0"/>
              </a:rPr>
              <a:t>ImplicitObject.method(params) </a:t>
            </a:r>
          </a:p>
          <a:p>
            <a:pPr algn="just" eaLnBrk="1" hangingPunct="1">
              <a:lnSpc>
                <a:spcPct val="80000"/>
              </a:lnSpc>
            </a:pPr>
            <a:r>
              <a:rPr lang="en-US" altLang="en-US" sz="2200" b="1">
                <a:latin typeface="Times New Roman" panose="02020603050405020304" pitchFamily="18" charset="0"/>
                <a:cs typeface="Times New Roman" panose="02020603050405020304" pitchFamily="18" charset="0"/>
              </a:rPr>
              <a:t>Types</a:t>
            </a:r>
            <a:r>
              <a:rPr lang="en-US" altLang="en-US" sz="2200">
                <a:latin typeface="Times New Roman" panose="02020603050405020304" pitchFamily="18" charset="0"/>
                <a:cs typeface="Times New Roman" panose="02020603050405020304" pitchFamily="18" charset="0"/>
              </a:rPr>
              <a:t> of Implicit Objects</a:t>
            </a:r>
          </a:p>
          <a:p>
            <a:pPr lvl="1" algn="just" eaLnBrk="1" hangingPunct="1">
              <a:lnSpc>
                <a:spcPct val="80000"/>
              </a:lnSpc>
            </a:pPr>
            <a:r>
              <a:rPr lang="en-US" altLang="en-US" sz="2000" b="1" i="1">
                <a:latin typeface="Times New Roman" panose="02020603050405020304" pitchFamily="18" charset="0"/>
                <a:cs typeface="Times New Roman" panose="02020603050405020304" pitchFamily="18" charset="0"/>
              </a:rPr>
              <a:t>Input &amp; Output Objects</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The objects control page input and output</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Are request, response and out</a:t>
            </a:r>
          </a:p>
          <a:p>
            <a:pPr lvl="1" algn="just" eaLnBrk="1" hangingPunct="1">
              <a:lnSpc>
                <a:spcPct val="80000"/>
              </a:lnSpc>
            </a:pPr>
            <a:r>
              <a:rPr lang="en-US" altLang="en-US" sz="2000" b="1" i="1">
                <a:latin typeface="Times New Roman" panose="02020603050405020304" pitchFamily="18" charset="0"/>
                <a:cs typeface="Times New Roman" panose="02020603050405020304" pitchFamily="18" charset="0"/>
              </a:rPr>
              <a:t>Scope Communication Objects</a:t>
            </a:r>
            <a:r>
              <a:rPr lang="en-US" altLang="en-US" sz="2000">
                <a:latin typeface="Times New Roman" panose="02020603050405020304" pitchFamily="18" charset="0"/>
                <a:cs typeface="Times New Roman" panose="02020603050405020304" pitchFamily="18" charset="0"/>
              </a:rPr>
              <a:t>: provide access to all objects available in the given scope </a:t>
            </a:r>
          </a:p>
          <a:p>
            <a:pPr lvl="1" algn="just" eaLnBrk="1" hangingPunct="1">
              <a:lnSpc>
                <a:spcPct val="80000"/>
              </a:lnSpc>
            </a:pPr>
            <a:r>
              <a:rPr lang="en-US" altLang="en-US" sz="2000" b="1" i="1">
                <a:latin typeface="Times New Roman" panose="02020603050405020304" pitchFamily="18" charset="0"/>
                <a:cs typeface="Times New Roman" panose="02020603050405020304" pitchFamily="18" charset="0"/>
              </a:rPr>
              <a:t>Servlet Objects</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Provides information about the page context</a:t>
            </a:r>
          </a:p>
          <a:p>
            <a:pPr lvl="2" algn="just" eaLnBrk="1" hangingPunct="1">
              <a:lnSpc>
                <a:spcPct val="80000"/>
              </a:lnSpc>
            </a:pPr>
            <a:r>
              <a:rPr lang="en-US" altLang="en-US" sz="1800">
                <a:latin typeface="Times New Roman" panose="02020603050405020304" pitchFamily="18" charset="0"/>
                <a:cs typeface="Times New Roman" panose="02020603050405020304" pitchFamily="18" charset="0"/>
              </a:rPr>
              <a:t>Processes request objects from a client and sends the response objects back to the client </a:t>
            </a:r>
            <a:endParaRPr lang="vi-VN" altLang="en-US" sz="1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819">
                                            <p:txEl>
                                              <p:pRg st="7" end="7"/>
                                            </p:txEl>
                                          </p:spTgt>
                                        </p:tgtEl>
                                        <p:attrNameLst>
                                          <p:attrName>style.visibility</p:attrName>
                                        </p:attrNameLst>
                                      </p:cBhvr>
                                      <p:to>
                                        <p:strVal val="visible"/>
                                      </p:to>
                                    </p:set>
                                    <p:animEffect transition="in" filter="box(in)">
                                      <p:cBhvr>
                                        <p:cTn id="7" dur="500"/>
                                        <p:tgtEl>
                                          <p:spTgt spid="34819">
                                            <p:txEl>
                                              <p:pRg st="7" end="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819">
                                            <p:txEl>
                                              <p:pRg st="8" end="8"/>
                                            </p:txEl>
                                          </p:spTgt>
                                        </p:tgtEl>
                                        <p:attrNameLst>
                                          <p:attrName>style.visibility</p:attrName>
                                        </p:attrNameLst>
                                      </p:cBhvr>
                                      <p:to>
                                        <p:strVal val="visible"/>
                                      </p:to>
                                    </p:set>
                                    <p:animEffect transition="in" filter="box(in)">
                                      <p:cBhvr>
                                        <p:cTn id="10" dur="500"/>
                                        <p:tgtEl>
                                          <p:spTgt spid="34819">
                                            <p:txEl>
                                              <p:pRg st="8" end="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4819">
                                            <p:txEl>
                                              <p:pRg st="9" end="9"/>
                                            </p:txEl>
                                          </p:spTgt>
                                        </p:tgtEl>
                                        <p:attrNameLst>
                                          <p:attrName>style.visibility</p:attrName>
                                        </p:attrNameLst>
                                      </p:cBhvr>
                                      <p:to>
                                        <p:strVal val="visible"/>
                                      </p:to>
                                    </p:set>
                                    <p:animEffect transition="in" filter="box(in)">
                                      <p:cBhvr>
                                        <p:cTn id="13" dur="500"/>
                                        <p:tgtEl>
                                          <p:spTgt spid="34819">
                                            <p:txEl>
                                              <p:pRg st="9" end="9"/>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4819">
                                            <p:txEl>
                                              <p:pRg st="10" end="10"/>
                                            </p:txEl>
                                          </p:spTgt>
                                        </p:tgtEl>
                                        <p:attrNameLst>
                                          <p:attrName>style.visibility</p:attrName>
                                        </p:attrNameLst>
                                      </p:cBhvr>
                                      <p:to>
                                        <p:strVal val="visible"/>
                                      </p:to>
                                    </p:set>
                                    <p:animEffect transition="in" filter="box(in)">
                                      <p:cBhvr>
                                        <p:cTn id="16" dur="500"/>
                                        <p:tgtEl>
                                          <p:spTgt spid="34819">
                                            <p:txEl>
                                              <p:pRg st="10" end="10"/>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4819">
                                            <p:txEl>
                                              <p:pRg st="11" end="11"/>
                                            </p:txEl>
                                          </p:spTgt>
                                        </p:tgtEl>
                                        <p:attrNameLst>
                                          <p:attrName>style.visibility</p:attrName>
                                        </p:attrNameLst>
                                      </p:cBhvr>
                                      <p:to>
                                        <p:strVal val="visible"/>
                                      </p:to>
                                    </p:set>
                                    <p:animEffect transition="in" filter="box(in)">
                                      <p:cBhvr>
                                        <p:cTn id="19" dur="500"/>
                                        <p:tgtEl>
                                          <p:spTgt spid="34819">
                                            <p:txEl>
                                              <p:pRg st="11" end="11"/>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4819">
                                            <p:txEl>
                                              <p:pRg st="12" end="12"/>
                                            </p:txEl>
                                          </p:spTgt>
                                        </p:tgtEl>
                                        <p:attrNameLst>
                                          <p:attrName>style.visibility</p:attrName>
                                        </p:attrNameLst>
                                      </p:cBhvr>
                                      <p:to>
                                        <p:strVal val="visible"/>
                                      </p:to>
                                    </p:set>
                                    <p:animEffect transition="in" filter="box(in)">
                                      <p:cBhvr>
                                        <p:cTn id="22" dur="500"/>
                                        <p:tgtEl>
                                          <p:spTgt spid="34819">
                                            <p:txEl>
                                              <p:pRg st="12" end="12"/>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4819">
                                            <p:txEl>
                                              <p:pRg st="13" end="13"/>
                                            </p:txEl>
                                          </p:spTgt>
                                        </p:tgtEl>
                                        <p:attrNameLst>
                                          <p:attrName>style.visibility</p:attrName>
                                        </p:attrNameLst>
                                      </p:cBhvr>
                                      <p:to>
                                        <p:strVal val="visible"/>
                                      </p:to>
                                    </p:set>
                                    <p:animEffect transition="in" filter="box(in)">
                                      <p:cBhvr>
                                        <p:cTn id="25" dur="500"/>
                                        <p:tgtEl>
                                          <p:spTgt spid="34819">
                                            <p:txEl>
                                              <p:pRg st="13" end="13"/>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4819">
                                            <p:txEl>
                                              <p:pRg st="14" end="14"/>
                                            </p:txEl>
                                          </p:spTgt>
                                        </p:tgtEl>
                                        <p:attrNameLst>
                                          <p:attrName>style.visibility</p:attrName>
                                        </p:attrNameLst>
                                      </p:cBhvr>
                                      <p:to>
                                        <p:strVal val="visible"/>
                                      </p:to>
                                    </p:set>
                                    <p:animEffect transition="in" filter="box(in)">
                                      <p:cBhvr>
                                        <p:cTn id="28" dur="500"/>
                                        <p:tgtEl>
                                          <p:spTgt spid="3481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1328738" y="0"/>
            <a:ext cx="7815262" cy="593725"/>
          </a:xfrm>
        </p:spPr>
        <p:txBody>
          <a:bodyPr/>
          <a:lstStyle/>
          <a:p>
            <a:r>
              <a:rPr lang="en-US" altLang="en-US" sz="4000" b="1">
                <a:latin typeface="Times New Roman" panose="02020603050405020304" pitchFamily="18" charset="0"/>
                <a:cs typeface="Times New Roman" panose="02020603050405020304" pitchFamily="18" charset="0"/>
              </a:rPr>
              <a:t>JSP Implicit Objects </a:t>
            </a:r>
            <a:endParaRPr lang="en-US" altLang="en-US" sz="3600">
              <a:latin typeface="Times New Roman" panose="02020603050405020304" pitchFamily="18" charset="0"/>
              <a:cs typeface="Times New Roman" panose="02020603050405020304" pitchFamily="18" charset="0"/>
            </a:endParaRPr>
          </a:p>
        </p:txBody>
      </p:sp>
      <p:sp>
        <p:nvSpPr>
          <p:cNvPr id="63491" name="Rectangle 3"/>
          <p:cNvSpPr>
            <a:spLocks noGrp="1"/>
          </p:cNvSpPr>
          <p:nvPr>
            <p:ph type="body" idx="4294967295"/>
          </p:nvPr>
        </p:nvSpPr>
        <p:spPr>
          <a:xfrm>
            <a:off x="0" y="552450"/>
            <a:ext cx="9144000" cy="2116138"/>
          </a:xfrm>
        </p:spPr>
        <p:txBody>
          <a:bodyPr/>
          <a:lstStyle/>
          <a:p>
            <a:pPr algn="just" eaLnBrk="1" hangingPunct="1"/>
            <a:r>
              <a:rPr lang="en-US" altLang="en-US" sz="2800">
                <a:latin typeface="Times New Roman" panose="02020603050405020304" pitchFamily="18" charset="0"/>
                <a:cs typeface="Times New Roman" panose="02020603050405020304" pitchFamily="18" charset="0"/>
              </a:rPr>
              <a:t>Types of Implicit Objects (cont)</a:t>
            </a:r>
          </a:p>
          <a:p>
            <a:pPr lvl="1" algn="just" eaLnBrk="1" hangingPunct="1"/>
            <a:r>
              <a:rPr lang="en-US" altLang="en-US" sz="2400">
                <a:latin typeface="Times New Roman" panose="02020603050405020304" pitchFamily="18" charset="0"/>
                <a:cs typeface="Times New Roman" panose="02020603050405020304" pitchFamily="18" charset="0"/>
              </a:rPr>
              <a:t>The Error Objects</a:t>
            </a:r>
          </a:p>
          <a:p>
            <a:pPr lvl="2" algn="just" eaLnBrk="1" hangingPunct="1"/>
            <a:r>
              <a:rPr lang="en-US" altLang="en-US" sz="2000">
                <a:latin typeface="Times New Roman" panose="02020603050405020304" pitchFamily="18" charset="0"/>
                <a:cs typeface="Times New Roman" panose="02020603050405020304" pitchFamily="18" charset="0"/>
              </a:rPr>
              <a:t>The object handles errors in a JSP page (exception)</a:t>
            </a:r>
          </a:p>
          <a:p>
            <a:pPr lvl="2" algn="just" eaLnBrk="1" hangingPunct="1"/>
            <a:r>
              <a:rPr lang="en-US" altLang="en-US" sz="2000">
                <a:latin typeface="Times New Roman" panose="02020603050405020304" pitchFamily="18" charset="0"/>
                <a:cs typeface="Times New Roman" panose="02020603050405020304" pitchFamily="18" charset="0"/>
              </a:rPr>
              <a:t>Can access this object by declaring your JSP page as an error page </a:t>
            </a:r>
            <a:r>
              <a:rPr lang="en-US" altLang="en-US" sz="2000">
                <a:solidFill>
                  <a:srgbClr val="FF0000"/>
                </a:solidFill>
                <a:latin typeface="Times New Roman" panose="02020603050405020304" pitchFamily="18" charset="0"/>
                <a:cs typeface="Times New Roman" panose="02020603050405020304" pitchFamily="18" charset="0"/>
              </a:rPr>
              <a:t>&lt;%@page isErrorPage=“true” %&gt; </a:t>
            </a:r>
          </a:p>
        </p:txBody>
      </p:sp>
      <p:graphicFrame>
        <p:nvGraphicFramePr>
          <p:cNvPr id="27694" name="Group 46"/>
          <p:cNvGraphicFramePr>
            <a:graphicFrameLocks noGrp="1"/>
          </p:cNvGraphicFramePr>
          <p:nvPr/>
        </p:nvGraphicFramePr>
        <p:xfrm>
          <a:off x="465138" y="2606675"/>
          <a:ext cx="8313737" cy="4113254"/>
        </p:xfrm>
        <a:graphic>
          <a:graphicData uri="http://schemas.openxmlformats.org/drawingml/2006/table">
            <a:tbl>
              <a:tblPr/>
              <a:tblGrid>
                <a:gridCol w="1668462">
                  <a:extLst>
                    <a:ext uri="{9D8B030D-6E8A-4147-A177-3AD203B41FA5}">
                      <a16:colId xmlns:a16="http://schemas.microsoft.com/office/drawing/2014/main" val="20000"/>
                    </a:ext>
                  </a:extLst>
                </a:gridCol>
                <a:gridCol w="6645275">
                  <a:extLst>
                    <a:ext uri="{9D8B030D-6E8A-4147-A177-3AD203B41FA5}">
                      <a16:colId xmlns:a16="http://schemas.microsoft.com/office/drawing/2014/main" val="20001"/>
                    </a:ext>
                  </a:extLst>
                </a:gridCol>
              </a:tblGrid>
              <a:tr h="36570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1" i="0" u="none" strike="noStrike" cap="none" normalizeH="0" baseline="0">
                          <a:ln>
                            <a:noFill/>
                          </a:ln>
                          <a:solidFill>
                            <a:srgbClr val="FF3300"/>
                          </a:solidFill>
                          <a:effectLst/>
                          <a:latin typeface="Times New Roman" pitchFamily="18" charset="0"/>
                        </a:rPr>
                        <a:t>Object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800" b="1" i="0" u="none" strike="noStrike" cap="none" normalizeH="0" baseline="0">
                          <a:ln>
                            <a:noFill/>
                          </a:ln>
                          <a:solidFill>
                            <a:srgbClr val="FF3300"/>
                          </a:solidFill>
                          <a:effectLst/>
                          <a:latin typeface="Times New Roman" pitchFamily="18" charset="0"/>
                        </a:rPr>
                        <a:t>Class / Interface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page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javax.servlet.jsp.HttpJspPage </a:t>
                      </a:r>
                      <a:r>
                        <a:rPr kumimoji="0" lang="en-US" sz="1800" b="0" i="0" u="none" strike="noStrike" cap="none" normalizeH="0" baseline="0">
                          <a:ln>
                            <a:noFill/>
                          </a:ln>
                          <a:solidFill>
                            <a:schemeClr val="tx1"/>
                          </a:solidFill>
                          <a:effectLst/>
                          <a:latin typeface="Times New Roman" pitchFamily="18" charset="0"/>
                          <a:cs typeface="Times New Roman" pitchFamily="18" charset="0"/>
                        </a:rPr>
                        <a:t>– variable  synonym for this object </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config</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javax.servlet.ServletConfig</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request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javax.servlet.http.HttpServletRequest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response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javax.servlet.http.HttpServletResponse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7449">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out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javax.servlet.jsp.JspWriter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session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javax.servlet.http.HttpSession</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application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javax.servlet.ServletContext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903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pageContext</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javax.servlet.jsp.PageContext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1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exception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Times New Roman" pitchFamily="18" charset="0"/>
                        </a:rPr>
                        <a:t>java.lang.Throwable</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694"/>
                                        </p:tgtEl>
                                        <p:attrNameLst>
                                          <p:attrName>style.visibility</p:attrName>
                                        </p:attrNameLst>
                                      </p:cBhvr>
                                      <p:to>
                                        <p:strVal val="visible"/>
                                      </p:to>
                                    </p:set>
                                    <p:anim calcmode="lin" valueType="num">
                                      <p:cBhvr additive="base">
                                        <p:cTn id="7" dur="500" fill="hold"/>
                                        <p:tgtEl>
                                          <p:spTgt spid="27694"/>
                                        </p:tgtEl>
                                        <p:attrNameLst>
                                          <p:attrName>ppt_x</p:attrName>
                                        </p:attrNameLst>
                                      </p:cBhvr>
                                      <p:tavLst>
                                        <p:tav tm="0">
                                          <p:val>
                                            <p:strVal val="0-#ppt_w/2"/>
                                          </p:val>
                                        </p:tav>
                                        <p:tav tm="100000">
                                          <p:val>
                                            <p:strVal val="#ppt_x"/>
                                          </p:val>
                                        </p:tav>
                                      </p:tavLst>
                                    </p:anim>
                                    <p:anim calcmode="lin" valueType="num">
                                      <p:cBhvr additive="base">
                                        <p:cTn id="8" dur="500" fill="hold"/>
                                        <p:tgtEl>
                                          <p:spTgt spid="276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1666875" y="0"/>
            <a:ext cx="7477125" cy="10636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Input &amp; Output Objects</a:t>
            </a:r>
          </a:p>
        </p:txBody>
      </p:sp>
      <p:graphicFrame>
        <p:nvGraphicFramePr>
          <p:cNvPr id="36887" name="Group 23"/>
          <p:cNvGraphicFramePr>
            <a:graphicFrameLocks noGrp="1"/>
          </p:cNvGraphicFramePr>
          <p:nvPr/>
        </p:nvGraphicFramePr>
        <p:xfrm>
          <a:off x="142875" y="1039813"/>
          <a:ext cx="8839200" cy="5547320"/>
        </p:xfrm>
        <a:graphic>
          <a:graphicData uri="http://schemas.openxmlformats.org/drawingml/2006/table">
            <a:tbl>
              <a:tblPr/>
              <a:tblGrid>
                <a:gridCol w="1081088">
                  <a:extLst>
                    <a:ext uri="{9D8B030D-6E8A-4147-A177-3AD203B41FA5}">
                      <a16:colId xmlns:a16="http://schemas.microsoft.com/office/drawing/2014/main" val="20000"/>
                    </a:ext>
                  </a:extLst>
                </a:gridCol>
                <a:gridCol w="7758112">
                  <a:extLst>
                    <a:ext uri="{9D8B030D-6E8A-4147-A177-3AD203B41FA5}">
                      <a16:colId xmlns:a16="http://schemas.microsoft.com/office/drawing/2014/main" val="20001"/>
                    </a:ext>
                  </a:extLst>
                </a:gridCol>
              </a:tblGrid>
              <a:tr h="335242">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3300"/>
                          </a:solidFill>
                          <a:effectLst/>
                          <a:latin typeface="Times New Roman" pitchFamily="18" charset="0"/>
                          <a:cs typeface="Times New Roman" pitchFamily="18" charset="0"/>
                        </a:rPr>
                        <a:t>Objects</a:t>
                      </a:r>
                      <a:endParaRPr kumimoji="0" lang="en-US" sz="1600" b="1" i="0" u="none" strike="noStrike" cap="none" normalizeH="0" baseline="0">
                        <a:ln>
                          <a:noFill/>
                        </a:ln>
                        <a:solidFill>
                          <a:srgbClr val="FF3300"/>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6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600" b="1" i="0" u="none" strike="noStrike" cap="none" normalizeH="0" baseline="0">
                        <a:ln>
                          <a:noFill/>
                        </a:ln>
                        <a:solidFill>
                          <a:srgbClr val="FF3300"/>
                        </a:solidFill>
                        <a:effectLst/>
                        <a:latin typeface="Times New Roman" pitchFamily="18" charset="0"/>
                      </a:endParaRPr>
                    </a:p>
                  </a:txBody>
                  <a:tcPr marT="45715" marB="4571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01145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request</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Refer to the current request made by the client that is being processed by JSP container. The container passed the request IB to JSP page as a parameter to the _</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jspservice</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Implement</a:t>
                      </a:r>
                      <a:r>
                        <a:rPr kumimoji="0" lang="fr-FR" sz="18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800" b="1" i="0" u="none" strike="noStrike" cap="none" normalizeH="0" baseline="0" err="1">
                          <a:ln>
                            <a:noFill/>
                          </a:ln>
                          <a:solidFill>
                            <a:schemeClr val="tx1"/>
                          </a:solidFill>
                          <a:effectLst/>
                          <a:latin typeface="Times New Roman" pitchFamily="18" charset="0"/>
                          <a:cs typeface="Times New Roman" pitchFamily="18" charset="0"/>
                        </a:rPr>
                        <a:t>javax.servlet.http.HttpServletRequest</a:t>
                      </a:r>
                      <a:r>
                        <a:rPr kumimoji="0" lang="fr-FR" sz="18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request.method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Scope</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request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1" i="0" u="none" strike="noStrike" cap="none" normalizeH="0" baseline="0">
                          <a:ln>
                            <a:noFill/>
                          </a:ln>
                          <a:solidFill>
                            <a:schemeClr val="tx1"/>
                          </a:solidFill>
                          <a:effectLst/>
                          <a:latin typeface="Times New Roman" pitchFamily="18" charset="0"/>
                          <a:cs typeface="Times New Roman" pitchFamily="18" charset="0"/>
                        </a:rPr>
                        <a:t>Ex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request.getParameter</a:t>
                      </a:r>
                      <a:r>
                        <a:rPr kumimoji="0" lang="en-US" sz="1800" b="0" i="0" u="none" strike="noStrike" cap="none" normalizeH="0" baseline="0">
                          <a:ln>
                            <a:noFill/>
                          </a:ln>
                          <a:solidFill>
                            <a:schemeClr val="tx1"/>
                          </a:solidFill>
                          <a:effectLst/>
                          <a:latin typeface="Times New Roman" pitchFamily="18" charset="0"/>
                          <a:cs typeface="Times New Roman" pitchFamily="18" charset="0"/>
                        </a:rPr>
                        <a:t>(“username”);</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6287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response</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Refers the result that is returned to the user after a JSP processed</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Implement</a:t>
                      </a:r>
                      <a:r>
                        <a:rPr kumimoji="0" lang="fr-FR" sz="18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800" b="1" i="0" u="none" strike="noStrike" cap="none" normalizeH="0" baseline="0" err="1">
                          <a:ln>
                            <a:noFill/>
                          </a:ln>
                          <a:solidFill>
                            <a:schemeClr val="tx1"/>
                          </a:solidFill>
                          <a:effectLst/>
                          <a:latin typeface="Times New Roman" pitchFamily="18" charset="0"/>
                          <a:cs typeface="Times New Roman" pitchFamily="18" charset="0"/>
                        </a:rPr>
                        <a:t>javax.servlet.http.HttpServletResponse</a:t>
                      </a:r>
                      <a:r>
                        <a:rPr kumimoji="0" lang="fr-FR" sz="18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response.method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Scope</a:t>
                      </a:r>
                      <a:r>
                        <a:rPr kumimoji="0" lang="fr-FR" sz="1800" b="0" i="0" u="none" strike="noStrike" cap="none" normalizeH="0" baseline="0">
                          <a:ln>
                            <a:noFill/>
                          </a:ln>
                          <a:solidFill>
                            <a:schemeClr val="tx1"/>
                          </a:solidFill>
                          <a:effectLst/>
                          <a:latin typeface="Times New Roman" pitchFamily="18" charset="0"/>
                          <a:cs typeface="Times New Roman" pitchFamily="18" charset="0"/>
                        </a:rPr>
                        <a:t>: page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Ex</a:t>
                      </a:r>
                      <a:r>
                        <a:rPr kumimoji="0" lang="en-US" sz="1800" b="0" i="0" u="none" strike="noStrike" cap="none" normalizeH="0" baseline="0">
                          <a:ln>
                            <a:noFill/>
                          </a:ln>
                          <a:solidFill>
                            <a:schemeClr val="tx1"/>
                          </a:solidFill>
                          <a:effectLst/>
                          <a:latin typeface="Times New Roman" pitchFamily="18" charset="0"/>
                          <a:cs typeface="Times New Roman" pitchFamily="18" charset="0"/>
                        </a:rPr>
                        <a:t> :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response.addCookie</a:t>
                      </a:r>
                      <a:r>
                        <a:rPr kumimoji="0" lang="en-US" sz="1800" b="0" i="0" u="none" strike="noStrike" cap="none" normalizeH="0" baseline="0">
                          <a:ln>
                            <a:noFill/>
                          </a:ln>
                          <a:solidFill>
                            <a:schemeClr val="tx1"/>
                          </a:solidFill>
                          <a:effectLst/>
                          <a:latin typeface="Times New Roman" pitchFamily="18" charset="0"/>
                          <a:cs typeface="Times New Roman" pitchFamily="18" charset="0"/>
                        </a:rPr>
                        <a:t>(cookie)</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7161">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out</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Represent the output stream for the JSP page (send to client)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Implement the </a:t>
                      </a:r>
                      <a:r>
                        <a:rPr kumimoji="0" lang="en-US" sz="1800" b="1" i="0" u="none" strike="noStrike" cap="none" normalizeH="0" baseline="0" err="1">
                          <a:ln>
                            <a:noFill/>
                          </a:ln>
                          <a:solidFill>
                            <a:schemeClr val="tx1"/>
                          </a:solidFill>
                          <a:effectLst/>
                          <a:latin typeface="Times New Roman" pitchFamily="18" charset="0"/>
                          <a:cs typeface="Times New Roman" pitchFamily="18" charset="0"/>
                        </a:rPr>
                        <a:t>javax.servlet.jsp.JspWriter</a:t>
                      </a:r>
                      <a:r>
                        <a:rPr kumimoji="0" lang="en-US" sz="1800" b="0" i="0" u="none" strike="noStrike" cap="none" normalizeH="0" baseline="0">
                          <a:ln>
                            <a:noFill/>
                          </a:ln>
                          <a:solidFill>
                            <a:schemeClr val="tx1"/>
                          </a:solidFill>
                          <a:effectLst/>
                          <a:latin typeface="Times New Roman" pitchFamily="18" charset="0"/>
                          <a:cs typeface="Times New Roman" pitchFamily="18" charset="0"/>
                        </a:rPr>
                        <a:t> interface (the buffer size is supported by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out.method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Scope</a:t>
                      </a:r>
                      <a:r>
                        <a:rPr kumimoji="0" lang="fr-FR" sz="1800" b="0" i="0" u="none" strike="noStrike" cap="none" normalizeH="0" baseline="0">
                          <a:ln>
                            <a:noFill/>
                          </a:ln>
                          <a:solidFill>
                            <a:schemeClr val="tx1"/>
                          </a:solidFill>
                          <a:effectLst/>
                          <a:latin typeface="Times New Roman" pitchFamily="18" charset="0"/>
                          <a:cs typeface="Times New Roman" pitchFamily="18" charset="0"/>
                        </a:rPr>
                        <a:t>: page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Ex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out.println</a:t>
                      </a:r>
                      <a:r>
                        <a:rPr kumimoji="0" lang="en-US" sz="1800" b="0" i="0" u="none" strike="noStrike" cap="none" normalizeH="0" baseline="0">
                          <a:ln>
                            <a:noFill/>
                          </a:ln>
                          <a:solidFill>
                            <a:schemeClr val="tx1"/>
                          </a:solidFill>
                          <a:effectLst/>
                          <a:latin typeface="Times New Roman" pitchFamily="18" charset="0"/>
                          <a:cs typeface="Times New Roman" pitchFamily="18" charset="0"/>
                        </a:rPr>
                        <a:t>(“output stream”)</a:t>
                      </a:r>
                      <a:endParaRPr kumimoji="0" lang="en-US" sz="1800" b="0" i="0" u="none" strike="noStrike" cap="none" normalizeH="0" baseline="0">
                        <a:ln>
                          <a:noFill/>
                        </a:ln>
                        <a:solidFill>
                          <a:schemeClr val="tx1"/>
                        </a:solidFill>
                        <a:effectLst/>
                        <a:latin typeface="Times New Roman" pitchFamily="18" charset="0"/>
                      </a:endParaRPr>
                    </a:p>
                  </a:txBody>
                  <a:tcPr marT="45715" marB="4571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1328738" y="0"/>
            <a:ext cx="7815262" cy="1122363"/>
          </a:xfrm>
        </p:spPr>
        <p:txBody>
          <a:bodyPr/>
          <a:lstStyle/>
          <a:p>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Input &amp; Output Objects – Example </a:t>
            </a:r>
          </a:p>
        </p:txBody>
      </p:sp>
      <p:pic>
        <p:nvPicPr>
          <p:cNvPr id="655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1147763"/>
            <a:ext cx="8215313" cy="564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p:nvSpPr>
        <p:spPr bwMode="auto">
          <a:xfrm>
            <a:off x="1655763" y="4983163"/>
            <a:ext cx="941387" cy="34925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 name="Rectangle 13"/>
          <p:cNvSpPr>
            <a:spLocks noChangeArrowheads="1"/>
          </p:cNvSpPr>
          <p:nvPr/>
        </p:nvSpPr>
        <p:spPr bwMode="auto">
          <a:xfrm>
            <a:off x="2051050" y="5362575"/>
            <a:ext cx="668338" cy="2127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3" name="Rectangle 13"/>
          <p:cNvSpPr>
            <a:spLocks noChangeArrowheads="1"/>
          </p:cNvSpPr>
          <p:nvPr/>
        </p:nvSpPr>
        <p:spPr bwMode="auto">
          <a:xfrm>
            <a:off x="1822450" y="5759450"/>
            <a:ext cx="668338" cy="2127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1328738" y="0"/>
            <a:ext cx="7815262" cy="1122363"/>
          </a:xfrm>
        </p:spPr>
        <p:txBody>
          <a:bodyPr/>
          <a:lstStyle/>
          <a:p>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Input &amp; Output Objects – Example </a:t>
            </a:r>
          </a:p>
        </p:txBody>
      </p:sp>
      <p:pic>
        <p:nvPicPr>
          <p:cNvPr id="6656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435100"/>
            <a:ext cx="7666037"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1328738" y="0"/>
            <a:ext cx="7815262" cy="1152525"/>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Scope Communication Objects</a:t>
            </a:r>
          </a:p>
        </p:txBody>
      </p:sp>
      <p:graphicFrame>
        <p:nvGraphicFramePr>
          <p:cNvPr id="38935" name="Group 23"/>
          <p:cNvGraphicFramePr>
            <a:graphicFrameLocks noGrp="1"/>
          </p:cNvGraphicFramePr>
          <p:nvPr/>
        </p:nvGraphicFramePr>
        <p:xfrm>
          <a:off x="279400" y="1147763"/>
          <a:ext cx="8642350" cy="5383212"/>
        </p:xfrm>
        <a:graphic>
          <a:graphicData uri="http://schemas.openxmlformats.org/drawingml/2006/table">
            <a:tbl>
              <a:tblPr/>
              <a:tblGrid>
                <a:gridCol w="1512888">
                  <a:extLst>
                    <a:ext uri="{9D8B030D-6E8A-4147-A177-3AD203B41FA5}">
                      <a16:colId xmlns:a16="http://schemas.microsoft.com/office/drawing/2014/main" val="20000"/>
                    </a:ext>
                  </a:extLst>
                </a:gridCol>
                <a:gridCol w="7129462">
                  <a:extLst>
                    <a:ext uri="{9D8B030D-6E8A-4147-A177-3AD203B41FA5}">
                      <a16:colId xmlns:a16="http://schemas.microsoft.com/office/drawing/2014/main" val="20001"/>
                    </a:ext>
                  </a:extLst>
                </a:gridCol>
              </a:tblGrid>
              <a:tr h="43341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rgbClr val="FF3300"/>
                          </a:solidFill>
                          <a:effectLst/>
                          <a:latin typeface="Times New Roman" pitchFamily="18" charset="0"/>
                          <a:cs typeface="Times New Roman" pitchFamily="18" charset="0"/>
                        </a:rPr>
                        <a:t>Objects</a:t>
                      </a:r>
                      <a:endParaRPr kumimoji="0" lang="en-US" sz="1800" b="0" i="0" u="none" strike="noStrike" cap="none" normalizeH="0" baseline="0">
                        <a:ln>
                          <a:noFill/>
                        </a:ln>
                        <a:solidFill>
                          <a:srgbClr val="FF3300"/>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1800" b="1" i="0" u="none" strike="noStrike" cap="none" normalizeH="0" baseline="0">
                          <a:ln>
                            <a:noFill/>
                          </a:ln>
                          <a:solidFill>
                            <a:srgbClr val="FF3300"/>
                          </a:solidFill>
                          <a:effectLst/>
                          <a:latin typeface="Times New Roman" pitchFamily="18" charset="0"/>
                          <a:cs typeface="Times New Roman" pitchFamily="18" charset="0"/>
                        </a:rPr>
                        <a:t>Descriptions</a:t>
                      </a:r>
                      <a:endParaRPr kumimoji="0" lang="en-US" sz="1800" b="0" i="0" u="none" strike="noStrike" cap="none" normalizeH="0" baseline="0">
                        <a:ln>
                          <a:noFill/>
                        </a:ln>
                        <a:solidFill>
                          <a:srgbClr val="FF3300"/>
                        </a:solidFill>
                        <a:effectLst/>
                        <a:latin typeface="Times New Roman" pitchFamily="18"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1474875">
                <a:tc>
                  <a:txBody>
                    <a:bodyPr/>
                    <a:lstStyle/>
                    <a:p>
                      <a:pPr marL="342900" marR="0" lvl="0" indent="-342900" algn="just"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session</a:t>
                      </a:r>
                      <a:endParaRPr kumimoji="0" lang="en-US" sz="2000" b="0" i="0" u="none" strike="noStrike" cap="none" normalizeH="0" baseline="0">
                        <a:ln>
                          <a:noFill/>
                        </a:ln>
                        <a:solidFill>
                          <a:schemeClr val="tx1"/>
                        </a:solidFill>
                        <a:effectLst/>
                        <a:latin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Specify data and store information in the current session.</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Implement</a:t>
                      </a:r>
                      <a:r>
                        <a:rPr kumimoji="0" lang="fr-FR" sz="1800" b="0" i="0" u="none" strike="noStrike" cap="none" normalizeH="0" baseline="0">
                          <a:ln>
                            <a:noFill/>
                          </a:ln>
                          <a:solidFill>
                            <a:schemeClr val="tx1"/>
                          </a:solidFill>
                          <a:effectLst/>
                          <a:latin typeface="Times New Roman" pitchFamily="18" charset="0"/>
                          <a:cs typeface="Times New Roman" pitchFamily="18" charset="0"/>
                        </a:rPr>
                        <a:t> the </a:t>
                      </a:r>
                      <a:r>
                        <a:rPr kumimoji="0" lang="fr-FR" sz="1800" b="1" i="0" u="none" strike="noStrike" cap="none" normalizeH="0" baseline="0" err="1">
                          <a:ln>
                            <a:noFill/>
                          </a:ln>
                          <a:solidFill>
                            <a:schemeClr val="tx1"/>
                          </a:solidFill>
                          <a:effectLst/>
                          <a:latin typeface="Times New Roman" pitchFamily="18" charset="0"/>
                          <a:cs typeface="Times New Roman" pitchFamily="18" charset="0"/>
                        </a:rPr>
                        <a:t>javax.servlet.http.HttpSession</a:t>
                      </a:r>
                      <a:r>
                        <a:rPr kumimoji="0" lang="fr-FR" sz="18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session.method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Scope</a:t>
                      </a:r>
                      <a:r>
                        <a:rPr kumimoji="0" lang="fr-FR" sz="1800" b="0" i="0" u="none" strike="noStrike" cap="none" normalizeH="0" baseline="0">
                          <a:ln>
                            <a:noFill/>
                          </a:ln>
                          <a:solidFill>
                            <a:schemeClr val="tx1"/>
                          </a:solidFill>
                          <a:effectLst/>
                          <a:latin typeface="Times New Roman" pitchFamily="18" charset="0"/>
                          <a:cs typeface="Times New Roman" pitchFamily="18" charset="0"/>
                        </a:rPr>
                        <a:t>: session</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Ex</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session.setAttribute</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username</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Aptech</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37462">
                <a:tc>
                  <a:txBody>
                    <a:bodyPr/>
                    <a:lstStyle/>
                    <a:p>
                      <a:pPr marL="342900" marR="0" lvl="0" indent="-342900" algn="just" defTabSz="914400" rtl="0" eaLnBrk="1" fontAlgn="base" latinLnBrk="0" hangingPunct="1">
                        <a:lnSpc>
                          <a:spcPct val="100000"/>
                        </a:lnSpc>
                        <a:spcBef>
                          <a:spcPct val="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application</a:t>
                      </a:r>
                      <a:endParaRPr kumimoji="0" lang="en-US" sz="2000" b="0" i="0" u="none" strike="noStrike" cap="none" normalizeH="0" baseline="0">
                        <a:ln>
                          <a:noFill/>
                        </a:ln>
                        <a:solidFill>
                          <a:schemeClr val="tx1"/>
                        </a:solidFill>
                        <a:effectLst/>
                        <a:latin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Represent the application of the required JSP page and represent the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1800" b="0" i="0" u="none" strike="noStrike" cap="none" normalizeH="0" baseline="0">
                          <a:ln>
                            <a:noFill/>
                          </a:ln>
                          <a:solidFill>
                            <a:schemeClr val="tx1"/>
                          </a:solidFill>
                          <a:effectLst/>
                          <a:latin typeface="Times New Roman" pitchFamily="18" charset="0"/>
                          <a:cs typeface="Times New Roman" pitchFamily="18" charset="0"/>
                        </a:rPr>
                        <a:t> context about Web Application in which it is running.</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Implement the </a:t>
                      </a:r>
                      <a:r>
                        <a:rPr kumimoji="0" lang="en-US" sz="1800" b="1" i="0" u="none" strike="noStrike" cap="none" normalizeH="0" baseline="0" err="1">
                          <a:ln>
                            <a:noFill/>
                          </a:ln>
                          <a:solidFill>
                            <a:schemeClr val="tx1"/>
                          </a:solidFill>
                          <a:effectLst/>
                          <a:latin typeface="Times New Roman" pitchFamily="18" charset="0"/>
                          <a:cs typeface="Times New Roman" pitchFamily="18" charset="0"/>
                        </a:rPr>
                        <a:t>javax.servlet.ServletContext</a:t>
                      </a:r>
                      <a:r>
                        <a:rPr kumimoji="0" lang="en-US" sz="18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application.method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Scope</a:t>
                      </a:r>
                      <a:r>
                        <a:rPr kumimoji="0" lang="fr-FR" sz="1800" b="0" i="0" u="none" strike="noStrike" cap="none" normalizeH="0" baseline="0">
                          <a:ln>
                            <a:noFill/>
                          </a:ln>
                          <a:solidFill>
                            <a:schemeClr val="tx1"/>
                          </a:solidFill>
                          <a:effectLst/>
                          <a:latin typeface="Times New Roman" pitchFamily="18" charset="0"/>
                          <a:cs typeface="Times New Roman" pitchFamily="18" charset="0"/>
                        </a:rPr>
                        <a:t>: application</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Ex</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application.setAttribute</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username</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Aptech</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endParaRPr kumimoji="0" lang="fr-FR" sz="1800" b="0" i="0" u="none" strike="noStrike" cap="none" normalizeH="0" baseline="0">
                        <a:ln>
                          <a:noFill/>
                        </a:ln>
                        <a:solidFill>
                          <a:schemeClr val="tx1"/>
                        </a:solidFill>
                        <a:effectLst/>
                        <a:latin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37462">
                <a:tc>
                  <a:txBody>
                    <a:bodyPr/>
                    <a:lstStyle/>
                    <a:p>
                      <a:pPr marL="342900" marR="0" lvl="0" indent="-342900" algn="just" defTabSz="914400" rtl="0" eaLnBrk="1" fontAlgn="base" latinLnBrk="0" hangingPunct="1">
                        <a:lnSpc>
                          <a:spcPct val="100000"/>
                        </a:lnSpc>
                        <a:spcBef>
                          <a:spcPct val="0"/>
                        </a:spcBef>
                        <a:spcAft>
                          <a:spcPct val="0"/>
                        </a:spcAft>
                        <a:buClrTx/>
                        <a:buSzTx/>
                        <a:buFont typeface="Arial" charset="0"/>
                        <a:buNone/>
                        <a:tabLst/>
                      </a:pPr>
                      <a:r>
                        <a:rPr kumimoji="0" lang="fr-FR" sz="2000" b="0" i="0" u="none" strike="noStrike" cap="none" normalizeH="0" baseline="0">
                          <a:ln>
                            <a:noFill/>
                          </a:ln>
                          <a:solidFill>
                            <a:schemeClr val="tx1"/>
                          </a:solidFill>
                          <a:effectLst/>
                          <a:latin typeface="Times New Roman" pitchFamily="18" charset="0"/>
                          <a:cs typeface="Times New Roman" pitchFamily="18" charset="0"/>
                        </a:rPr>
                        <a:t>pageContext</a:t>
                      </a:r>
                      <a:endParaRPr kumimoji="0" lang="fr-FR" sz="2000" b="0" i="0" u="none" strike="noStrike" cap="none" normalizeH="0" baseline="0">
                        <a:ln>
                          <a:noFill/>
                        </a:ln>
                        <a:solidFill>
                          <a:schemeClr val="tx1"/>
                        </a:solidFill>
                        <a:effectLst/>
                        <a:latin typeface="Times New Roman" pitchFamily="18"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An instance of Pages (</a:t>
                      </a:r>
                      <a:r>
                        <a:rPr kumimoji="0" lang="fr-FR" sz="1800" b="1" i="0" u="none" strike="noStrike" cap="none" normalizeH="0" baseline="0">
                          <a:ln>
                            <a:noFill/>
                          </a:ln>
                          <a:solidFill>
                            <a:schemeClr val="tx1"/>
                          </a:solidFill>
                          <a:effectLst/>
                          <a:latin typeface="Times New Roman" pitchFamily="18" charset="0"/>
                          <a:cs typeface="Times New Roman" pitchFamily="18" charset="0"/>
                        </a:rPr>
                        <a:t>javax.jsp.PageContext</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Char char="-"/>
                        <a:tabLst/>
                      </a:pPr>
                      <a:r>
                        <a:rPr kumimoji="0" lang="fr-FR" sz="1800" b="0" i="0" u="none" strike="noStrike" cap="none" normalizeH="0" baseline="0" err="1">
                          <a:ln>
                            <a:noFill/>
                          </a:ln>
                          <a:solidFill>
                            <a:schemeClr val="tx1"/>
                          </a:solidFill>
                          <a:effectLst/>
                          <a:latin typeface="Times New Roman" pitchFamily="18" charset="0"/>
                          <a:cs typeface="Times New Roman" pitchFamily="18" charset="0"/>
                        </a:rPr>
                        <a:t>Enable</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access</a:t>
                      </a:r>
                      <a:r>
                        <a:rPr kumimoji="0" lang="fr-FR" sz="1800" b="0" i="0" u="none" strike="noStrike" cap="none" normalizeH="0" baseline="0">
                          <a:ln>
                            <a:noFill/>
                          </a:ln>
                          <a:solidFill>
                            <a:schemeClr val="tx1"/>
                          </a:solidFill>
                          <a:effectLst/>
                          <a:latin typeface="Times New Roman" pitchFamily="18" charset="0"/>
                          <a:cs typeface="Times New Roman" pitchFamily="18" charset="0"/>
                        </a:rPr>
                        <a:t> to the JSP page and the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attributes</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associated</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with</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that</a:t>
                      </a:r>
                      <a:r>
                        <a:rPr kumimoji="0" lang="fr-FR" sz="1800" b="0" i="0" u="none" strike="noStrike" cap="none" normalizeH="0" baseline="0">
                          <a:ln>
                            <a:noFill/>
                          </a:ln>
                          <a:solidFill>
                            <a:schemeClr val="tx1"/>
                          </a:solidFill>
                          <a:effectLst/>
                          <a:latin typeface="Times New Roman" pitchFamily="18" charset="0"/>
                          <a:cs typeface="Times New Roman" pitchFamily="18" charset="0"/>
                        </a:rPr>
                        <a:t> page</a:t>
                      </a:r>
                    </a:p>
                    <a:p>
                      <a:pPr marL="182563" marR="0" lvl="0" indent="-182563" algn="just" defTabSz="914400" rtl="0" eaLnBrk="1" fontAlgn="base" latinLnBrk="0" hangingPunct="1">
                        <a:lnSpc>
                          <a:spcPct val="100000"/>
                        </a:lnSpc>
                        <a:spcBef>
                          <a:spcPct val="0"/>
                        </a:spcBef>
                        <a:spcAft>
                          <a:spcPct val="0"/>
                        </a:spcAft>
                        <a:buClrTx/>
                        <a:buSzTx/>
                        <a:buFont typeface="Arial" charset="0"/>
                        <a:buChar char="-"/>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provides following fields to find the scope or specify the scope of the objects (PAGE, REQUEST, SESSION, and APPLICATION)</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1" i="0" u="none" strike="noStrike" cap="none" normalizeH="0" baseline="0">
                          <a:ln>
                            <a:noFill/>
                          </a:ln>
                          <a:solidFill>
                            <a:schemeClr val="tx1"/>
                          </a:solidFill>
                          <a:effectLst/>
                          <a:latin typeface="Times New Roman" pitchFamily="18" charset="0"/>
                          <a:cs typeface="Times New Roman" pitchFamily="18" charset="0"/>
                        </a:rPr>
                        <a:t>Syntax</a:t>
                      </a:r>
                      <a:r>
                        <a:rPr kumimoji="0" lang="en-US" sz="1800" b="0" i="0" u="none" strike="noStrike" cap="none" normalizeH="0" baseline="0">
                          <a:ln>
                            <a:noFill/>
                          </a:ln>
                          <a:solidFill>
                            <a:schemeClr val="tx1"/>
                          </a:solidFill>
                          <a:effectLst/>
                          <a:latin typeface="Times New Roman" pitchFamily="18" charset="0"/>
                          <a:cs typeface="Times New Roman" pitchFamily="18" charset="0"/>
                        </a:rPr>
                        <a:t>: </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pageContext.method</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r>
                        <a:rPr kumimoji="0" lang="en-US" sz="1800" b="0" i="0" u="none" strike="noStrike" cap="none" normalizeH="0" baseline="0" err="1">
                          <a:ln>
                            <a:noFill/>
                          </a:ln>
                          <a:solidFill>
                            <a:schemeClr val="tx1"/>
                          </a:solidFill>
                          <a:effectLst/>
                          <a:latin typeface="Times New Roman" pitchFamily="18" charset="0"/>
                          <a:cs typeface="Times New Roman" pitchFamily="18" charset="0"/>
                        </a:rPr>
                        <a:t>params</a:t>
                      </a:r>
                      <a:r>
                        <a:rPr kumimoji="0" lang="en-US" sz="1800" b="0" i="0" u="none" strike="noStrike" cap="none" normalizeH="0" baseline="0">
                          <a:ln>
                            <a:noFill/>
                          </a:ln>
                          <a:solidFill>
                            <a:schemeClr val="tx1"/>
                          </a:solidFill>
                          <a:effectLst/>
                          <a:latin typeface="Times New Roman" pitchFamily="18" charset="0"/>
                          <a:cs typeface="Times New Roman" pitchFamily="18" charset="0"/>
                        </a:rPr>
                        <a:t>)</a:t>
                      </a:r>
                      <a:endParaRPr kumimoji="0" lang="vi-VN" sz="18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1" i="0" u="none" strike="noStrike" cap="none" normalizeH="0" baseline="0">
                          <a:ln>
                            <a:noFill/>
                          </a:ln>
                          <a:solidFill>
                            <a:schemeClr val="tx1"/>
                          </a:solidFill>
                          <a:effectLst/>
                          <a:latin typeface="Times New Roman" pitchFamily="18" charset="0"/>
                          <a:cs typeface="Times New Roman" pitchFamily="18" charset="0"/>
                        </a:rPr>
                        <a:t>Ex</a:t>
                      </a:r>
                      <a:r>
                        <a:rPr kumimoji="0" lang="fr-FR" sz="1800" b="0" i="0" u="none" strike="noStrike" cap="none" normalizeH="0" baseline="0">
                          <a:ln>
                            <a:noFill/>
                          </a:ln>
                          <a:solidFill>
                            <a:schemeClr val="tx1"/>
                          </a:solidFill>
                          <a:effectLst/>
                          <a:latin typeface="Times New Roman" pitchFamily="18" charset="0"/>
                          <a:cs typeface="Times New Roman" pitchFamily="18" charset="0"/>
                        </a:rPr>
                        <a:t>: </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pageContext.getAttributes</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r>
                        <a:rPr kumimoji="0" lang="fr-FR" sz="1800" b="0" i="0" u="none" strike="noStrike" cap="none" normalizeH="0" baseline="0" err="1">
                          <a:ln>
                            <a:noFill/>
                          </a:ln>
                          <a:solidFill>
                            <a:schemeClr val="tx1"/>
                          </a:solidFill>
                          <a:effectLst/>
                          <a:latin typeface="Times New Roman" pitchFamily="18" charset="0"/>
                          <a:cs typeface="Times New Roman" pitchFamily="18" charset="0"/>
                        </a:rPr>
                        <a:t>username</a:t>
                      </a:r>
                      <a:r>
                        <a:rPr kumimoji="0" lang="fr-FR" sz="1800" b="0" i="0" u="none" strike="noStrike" cap="none" normalizeH="0" baseline="0">
                          <a:ln>
                            <a:noFill/>
                          </a:ln>
                          <a:solidFill>
                            <a:schemeClr val="tx1"/>
                          </a:solidFill>
                          <a:effectLst/>
                          <a:latin typeface="Times New Roman" pitchFamily="18" charset="0"/>
                          <a:cs typeface="Times New Roman" pitchFamily="18" charset="0"/>
                        </a:rPr>
                        <a:t>”);</a:t>
                      </a: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960438" y="0"/>
            <a:ext cx="8183562" cy="1166813"/>
          </a:xfrm>
        </p:spPr>
        <p:txBody>
          <a:bodyPr/>
          <a:lstStyle/>
          <a:p>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Scope Communication Objects – Example </a:t>
            </a:r>
          </a:p>
        </p:txBody>
      </p:sp>
      <p:pic>
        <p:nvPicPr>
          <p:cNvPr id="686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304925"/>
            <a:ext cx="7648575" cy="555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p:nvSpPr>
        <p:spPr bwMode="auto">
          <a:xfrm>
            <a:off x="2187575" y="2573338"/>
            <a:ext cx="973138"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 name="Rectangle 13"/>
          <p:cNvSpPr>
            <a:spLocks noChangeArrowheads="1"/>
          </p:cNvSpPr>
          <p:nvPr/>
        </p:nvSpPr>
        <p:spPr bwMode="auto">
          <a:xfrm>
            <a:off x="2233613" y="3625850"/>
            <a:ext cx="973137"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3" name="Rectangle 13"/>
          <p:cNvSpPr>
            <a:spLocks noChangeArrowheads="1"/>
          </p:cNvSpPr>
          <p:nvPr/>
        </p:nvSpPr>
        <p:spPr bwMode="auto">
          <a:xfrm>
            <a:off x="2249488" y="3092450"/>
            <a:ext cx="668337"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nodeType="afterGroup">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841375" y="0"/>
            <a:ext cx="8302625" cy="1152525"/>
          </a:xfrm>
        </p:spPr>
        <p:txBody>
          <a:bodyPr/>
          <a:lstStyle/>
          <a:p>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Scope Communication Objects – Example</a:t>
            </a:r>
          </a:p>
        </p:txBody>
      </p:sp>
      <p:pic>
        <p:nvPicPr>
          <p:cNvPr id="696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4925"/>
            <a:ext cx="74168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4121150"/>
            <a:ext cx="30861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0" y="4000500"/>
            <a:ext cx="45910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box(in)">
                                      <p:cBhvr>
                                        <p:cTn id="7" dur="500"/>
                                        <p:tgtEl>
                                          <p:spTgt spid="491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checkerboard(across)">
                                      <p:cBhvr>
                                        <p:cTn id="12"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614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208088"/>
            <a:ext cx="29718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88" y="1236663"/>
            <a:ext cx="46767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3981450"/>
            <a:ext cx="36861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716"/>
                                        </p:tgtEl>
                                        <p:attrNameLst>
                                          <p:attrName>style.visibility</p:attrName>
                                        </p:attrNameLst>
                                      </p:cBhvr>
                                      <p:to>
                                        <p:strVal val="visible"/>
                                      </p:to>
                                    </p:set>
                                    <p:animEffect transition="in" filter="box(in)">
                                      <p:cBhvr>
                                        <p:cTn id="7" dur="500"/>
                                        <p:tgtEl>
                                          <p:spTgt spid="72716"/>
                                        </p:tgtEl>
                                      </p:cBhvr>
                                    </p:animEffect>
                                  </p:childTnLst>
                                </p:cTn>
                              </p:par>
                              <p:par>
                                <p:cTn id="8" presetID="4" presetClass="entr" presetSubtype="16" fill="hold" nodeType="withEffect">
                                  <p:stCondLst>
                                    <p:cond delay="0"/>
                                  </p:stCondLst>
                                  <p:childTnLst>
                                    <p:set>
                                      <p:cBhvr>
                                        <p:cTn id="9" dur="1" fill="hold">
                                          <p:stCondLst>
                                            <p:cond delay="0"/>
                                          </p:stCondLst>
                                        </p:cTn>
                                        <p:tgtEl>
                                          <p:spTgt spid="72717"/>
                                        </p:tgtEl>
                                        <p:attrNameLst>
                                          <p:attrName>style.visibility</p:attrName>
                                        </p:attrNameLst>
                                      </p:cBhvr>
                                      <p:to>
                                        <p:strVal val="visible"/>
                                      </p:to>
                                    </p:set>
                                    <p:animEffect transition="in" filter="box(in)">
                                      <p:cBhvr>
                                        <p:cTn id="10"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1666875" y="0"/>
            <a:ext cx="7477125" cy="1138238"/>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 Objects</a:t>
            </a:r>
          </a:p>
        </p:txBody>
      </p:sp>
      <p:graphicFrame>
        <p:nvGraphicFramePr>
          <p:cNvPr id="60469" name="Group 53"/>
          <p:cNvGraphicFramePr>
            <a:graphicFrameLocks noGrp="1"/>
          </p:cNvGraphicFramePr>
          <p:nvPr>
            <p:ph type="tbl" idx="4294967295"/>
          </p:nvPr>
        </p:nvGraphicFramePr>
        <p:xfrm>
          <a:off x="263525" y="1193800"/>
          <a:ext cx="8569325" cy="4537075"/>
        </p:xfrm>
        <a:graphic>
          <a:graphicData uri="http://schemas.openxmlformats.org/drawingml/2006/table">
            <a:tbl>
              <a:tblPr/>
              <a:tblGrid>
                <a:gridCol w="1223963">
                  <a:extLst>
                    <a:ext uri="{9D8B030D-6E8A-4147-A177-3AD203B41FA5}">
                      <a16:colId xmlns:a16="http://schemas.microsoft.com/office/drawing/2014/main" val="20000"/>
                    </a:ext>
                  </a:extLst>
                </a:gridCol>
                <a:gridCol w="7345362">
                  <a:extLst>
                    <a:ext uri="{9D8B030D-6E8A-4147-A177-3AD203B41FA5}">
                      <a16:colId xmlns:a16="http://schemas.microsoft.com/office/drawing/2014/main" val="20001"/>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Objects</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Descriptions</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28875">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page</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Represents the </a:t>
                      </a:r>
                      <a:r>
                        <a:rPr kumimoji="0" lang="en-US" sz="2400" b="0" i="0" u="none" strike="noStrike" cap="none" normalizeH="0" baseline="0" err="1">
                          <a:ln>
                            <a:noFill/>
                          </a:ln>
                          <a:solidFill>
                            <a:schemeClr val="tx1"/>
                          </a:solidFill>
                          <a:effectLst/>
                          <a:latin typeface="Times New Roman" pitchFamily="18" charset="0"/>
                          <a:cs typeface="Times New Roman" pitchFamily="18" charset="0"/>
                        </a:rPr>
                        <a:t>servlets</a:t>
                      </a:r>
                      <a:r>
                        <a:rPr kumimoji="0" lang="en-US" sz="2400" b="0" i="0" u="none" strike="noStrike" cap="none" normalizeH="0" baseline="0">
                          <a:ln>
                            <a:noFill/>
                          </a:ln>
                          <a:solidFill>
                            <a:schemeClr val="tx1"/>
                          </a:solidFill>
                          <a:effectLst/>
                          <a:latin typeface="Times New Roman" pitchFamily="18" charset="0"/>
                          <a:cs typeface="Times New Roman" pitchFamily="18" charset="0"/>
                        </a:rPr>
                        <a:t> and the initialization parameters of the </a:t>
                      </a:r>
                      <a:r>
                        <a:rPr kumimoji="0" lang="en-US" sz="24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400" b="0" i="0" u="none" strike="noStrike" cap="none" normalizeH="0" baseline="0">
                          <a:ln>
                            <a:noFill/>
                          </a:ln>
                          <a:solidFill>
                            <a:schemeClr val="tx1"/>
                          </a:solidFill>
                          <a:effectLst/>
                          <a:latin typeface="Times New Roman" pitchFamily="18" charset="0"/>
                          <a:cs typeface="Times New Roman" pitchFamily="18" charset="0"/>
                        </a:rPr>
                        <a:t> are stored in the </a:t>
                      </a:r>
                      <a:r>
                        <a:rPr kumimoji="0" lang="en-US" sz="2400" b="0" i="0" u="none" strike="noStrike" cap="none" normalizeH="0" baseline="0" err="1">
                          <a:ln>
                            <a:noFill/>
                          </a:ln>
                          <a:solidFill>
                            <a:schemeClr val="tx1"/>
                          </a:solidFill>
                          <a:effectLst/>
                          <a:latin typeface="Times New Roman" pitchFamily="18" charset="0"/>
                          <a:cs typeface="Times New Roman" pitchFamily="18" charset="0"/>
                        </a:rPr>
                        <a:t>config</a:t>
                      </a:r>
                      <a:r>
                        <a:rPr kumimoji="0" lang="en-US" sz="2400" b="0" i="0" u="none" strike="noStrike" cap="none" normalizeH="0" baseline="0">
                          <a:ln>
                            <a:noFill/>
                          </a:ln>
                          <a:solidFill>
                            <a:schemeClr val="tx1"/>
                          </a:solidFill>
                          <a:effectLst/>
                          <a:latin typeface="Times New Roman" pitchFamily="18" charset="0"/>
                          <a:cs typeface="Times New Roman" pitchFamily="18" charset="0"/>
                        </a:rPr>
                        <a:t> IB</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Use “this” reference and the page IB represents it.</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Implements</a:t>
                      </a:r>
                      <a:r>
                        <a:rPr kumimoji="0" lang="fr-FR" sz="2400" b="0" i="0" u="none" strike="noStrike" cap="none" normalizeH="0" baseline="0">
                          <a:ln>
                            <a:noFill/>
                          </a:ln>
                          <a:solidFill>
                            <a:schemeClr val="tx1"/>
                          </a:solidFill>
                          <a:effectLst/>
                          <a:latin typeface="Times New Roman" pitchFamily="18" charset="0"/>
                          <a:cs typeface="Times New Roman" pitchFamily="18" charset="0"/>
                        </a:rPr>
                        <a:t> the </a:t>
                      </a:r>
                      <a:r>
                        <a:rPr kumimoji="0" lang="fr-FR" sz="2400" b="1" i="0" u="none" strike="noStrike" cap="none" normalizeH="0" baseline="0" err="1">
                          <a:ln>
                            <a:noFill/>
                          </a:ln>
                          <a:solidFill>
                            <a:schemeClr val="tx1"/>
                          </a:solidFill>
                          <a:effectLst/>
                          <a:latin typeface="Times New Roman" pitchFamily="18" charset="0"/>
                          <a:cs typeface="Times New Roman" pitchFamily="18" charset="0"/>
                        </a:rPr>
                        <a:t>javax.lang.object</a:t>
                      </a:r>
                      <a:r>
                        <a:rPr kumimoji="0" lang="fr-FR" sz="24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1" i="0" u="none" strike="noStrike" cap="none" normalizeH="0" baseline="0" err="1">
                          <a:ln>
                            <a:noFill/>
                          </a:ln>
                          <a:solidFill>
                            <a:schemeClr val="tx1"/>
                          </a:solidFill>
                          <a:effectLst/>
                          <a:latin typeface="Times New Roman" pitchFamily="18" charset="0"/>
                          <a:cs typeface="Times New Roman" pitchFamily="18" charset="0"/>
                        </a:rPr>
                        <a:t>Syntax</a:t>
                      </a: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1" i="0" u="none" strike="noStrike" cap="none" normalizeH="0" baseline="0">
                          <a:ln>
                            <a:noFill/>
                          </a:ln>
                          <a:solidFill>
                            <a:srgbClr val="FF0000"/>
                          </a:solidFill>
                          <a:effectLst/>
                          <a:latin typeface="Times New Roman" pitchFamily="18" charset="0"/>
                          <a:cs typeface="Times New Roman" pitchFamily="18" charset="0"/>
                        </a:rPr>
                        <a:t>&lt;%@ page info = </a:t>
                      </a:r>
                      <a:r>
                        <a:rPr kumimoji="0" lang="en-US" sz="2400" b="1" i="0" u="none" strike="noStrike" cap="none" normalizeH="0" baseline="0">
                          <a:ln>
                            <a:noFill/>
                          </a:ln>
                          <a:solidFill>
                            <a:srgbClr val="FF0000"/>
                          </a:solidFill>
                          <a:effectLst/>
                          <a:latin typeface="Times New Roman" pitchFamily="18" charset="0"/>
                          <a:cs typeface="Times New Roman" pitchFamily="18" charset="0"/>
                        </a:rPr>
                        <a:t>“</a:t>
                      </a:r>
                      <a:r>
                        <a:rPr kumimoji="0" lang="fr-FR" sz="2400" b="1" i="0" u="none" strike="noStrike" cap="none" normalizeH="0" baseline="0">
                          <a:ln>
                            <a:noFill/>
                          </a:ln>
                          <a:solidFill>
                            <a:srgbClr val="FF0000"/>
                          </a:solidFill>
                          <a:effectLst/>
                          <a:latin typeface="Times New Roman" pitchFamily="18" charset="0"/>
                          <a:cs typeface="Times New Roman" pitchFamily="18" charset="0"/>
                        </a:rPr>
                        <a:t>information</a:t>
                      </a:r>
                      <a:r>
                        <a:rPr kumimoji="0" lang="en-US" sz="2400" b="1" i="0" u="none" strike="noStrike" cap="none" normalizeH="0" baseline="0">
                          <a:ln>
                            <a:noFill/>
                          </a:ln>
                          <a:solidFill>
                            <a:srgbClr val="FF0000"/>
                          </a:solidFill>
                          <a:effectLst/>
                          <a:latin typeface="Times New Roman" pitchFamily="18" charset="0"/>
                          <a:cs typeface="Times New Roman" pitchFamily="18" charset="0"/>
                        </a:rPr>
                        <a:t>” %&gt;</a:t>
                      </a:r>
                      <a:endParaRPr kumimoji="0" lang="vi-VN" sz="2400" b="1" i="0" u="none" strike="noStrike" cap="none" normalizeH="0" baseline="0">
                        <a:ln>
                          <a:noFill/>
                        </a:ln>
                        <a:solidFill>
                          <a:srgbClr val="FF0000"/>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a:t>
                      </a:r>
                      <a:r>
                        <a:rPr kumimoji="0" lang="en-US" sz="2400" b="1" i="0" u="none" strike="noStrike" cap="none" normalizeH="0" baseline="0">
                          <a:ln>
                            <a:noFill/>
                          </a:ln>
                          <a:solidFill>
                            <a:schemeClr val="tx1"/>
                          </a:solidFill>
                          <a:effectLst/>
                          <a:latin typeface="Times New Roman" pitchFamily="18" charset="0"/>
                          <a:cs typeface="Times New Roman" pitchFamily="18" charset="0"/>
                        </a:rPr>
                        <a:t>Scope</a:t>
                      </a:r>
                      <a:r>
                        <a:rPr kumimoji="0" lang="en-US" sz="2400" b="0" i="0" u="none" strike="noStrike" cap="none" normalizeH="0" baseline="0">
                          <a:ln>
                            <a:noFill/>
                          </a:ln>
                          <a:solidFill>
                            <a:schemeClr val="tx1"/>
                          </a:solidFill>
                          <a:effectLst/>
                          <a:latin typeface="Times New Roman" pitchFamily="18" charset="0"/>
                          <a:cs typeface="Times New Roman" pitchFamily="18" charset="0"/>
                        </a:rPr>
                        <a:t>: page</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51000">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config</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Represent the configuration of the </a:t>
                      </a:r>
                      <a:r>
                        <a:rPr kumimoji="0" lang="en-US" sz="2400" b="0" i="0" u="none" strike="noStrike" cap="none" normalizeH="0" baseline="0" err="1">
                          <a:ln>
                            <a:noFill/>
                          </a:ln>
                          <a:solidFill>
                            <a:schemeClr val="tx1"/>
                          </a:solidFill>
                          <a:effectLst/>
                          <a:latin typeface="Times New Roman" pitchFamily="18" charset="0"/>
                          <a:cs typeface="Times New Roman" pitchFamily="18" charset="0"/>
                        </a:rPr>
                        <a:t>servlet</a:t>
                      </a:r>
                      <a:r>
                        <a:rPr kumimoji="0" lang="en-US" sz="2400" b="0" i="0" u="none" strike="noStrike" cap="none" normalizeH="0" baseline="0">
                          <a:ln>
                            <a:noFill/>
                          </a:ln>
                          <a:solidFill>
                            <a:schemeClr val="tx1"/>
                          </a:solidFill>
                          <a:effectLst/>
                          <a:latin typeface="Times New Roman" pitchFamily="18" charset="0"/>
                          <a:cs typeface="Times New Roman" pitchFamily="18" charset="0"/>
                        </a:rPr>
                        <a:t> data</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Implement the </a:t>
                      </a:r>
                      <a:r>
                        <a:rPr kumimoji="0" lang="en-US" sz="2400" b="1" i="0" u="none" strike="noStrike" cap="none" normalizeH="0" baseline="0" err="1">
                          <a:ln>
                            <a:noFill/>
                          </a:ln>
                          <a:solidFill>
                            <a:schemeClr val="tx1"/>
                          </a:solidFill>
                          <a:effectLst/>
                          <a:latin typeface="Times New Roman" pitchFamily="18" charset="0"/>
                          <a:cs typeface="Times New Roman" pitchFamily="18" charset="0"/>
                        </a:rPr>
                        <a:t>javax.Servlet.ServletConfig</a:t>
                      </a:r>
                      <a:r>
                        <a:rPr kumimoji="0" lang="en-US" sz="24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Char char="-"/>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Access objects through </a:t>
                      </a:r>
                      <a:r>
                        <a:rPr kumimoji="0" lang="en-US" sz="2400" b="0" i="0" u="none" strike="noStrike" cap="none" normalizeH="0" baseline="0" err="1">
                          <a:ln>
                            <a:noFill/>
                          </a:ln>
                          <a:solidFill>
                            <a:schemeClr val="tx1"/>
                          </a:solidFill>
                          <a:effectLst/>
                          <a:latin typeface="Times New Roman" pitchFamily="18" charset="0"/>
                          <a:cs typeface="Times New Roman" pitchFamily="18" charset="0"/>
                        </a:rPr>
                        <a:t>config.getInitParameter</a:t>
                      </a:r>
                      <a:r>
                        <a:rPr kumimoji="0" lang="en-US" sz="2400" b="0" i="0" u="none" strike="noStrike" cap="none" normalizeH="0" baseline="0">
                          <a:ln>
                            <a:noFill/>
                          </a:ln>
                          <a:solidFill>
                            <a:schemeClr val="tx1"/>
                          </a:solidFill>
                          <a:effectLst/>
                          <a:latin typeface="Times New Roman" pitchFamily="18" charset="0"/>
                          <a:cs typeface="Times New Roman" pitchFamily="18" charset="0"/>
                        </a:rPr>
                        <a:t>(“par”) </a:t>
                      </a: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a:t>
                      </a:r>
                      <a:r>
                        <a:rPr kumimoji="0" lang="en-US" sz="2400" b="1" i="0" u="none" strike="noStrike" cap="none" normalizeH="0" baseline="0">
                          <a:ln>
                            <a:noFill/>
                          </a:ln>
                          <a:solidFill>
                            <a:schemeClr val="tx1"/>
                          </a:solidFill>
                          <a:effectLst/>
                          <a:latin typeface="Times New Roman" pitchFamily="18" charset="0"/>
                          <a:cs typeface="Times New Roman" pitchFamily="18" charset="0"/>
                        </a:rPr>
                        <a:t>Scope</a:t>
                      </a:r>
                      <a:r>
                        <a:rPr kumimoji="0" lang="en-US" sz="2400" b="0" i="0" u="none" strike="noStrike" cap="none" normalizeH="0" baseline="0">
                          <a:ln>
                            <a:noFill/>
                          </a:ln>
                          <a:solidFill>
                            <a:schemeClr val="tx1"/>
                          </a:solidFill>
                          <a:effectLst/>
                          <a:latin typeface="Times New Roman" pitchFamily="18" charset="0"/>
                          <a:cs typeface="Times New Roman" pitchFamily="18" charset="0"/>
                        </a:rPr>
                        <a:t>: page</a:t>
                      </a:r>
                      <a:r>
                        <a:rPr kumimoji="0" lang="vi-VN" sz="2400" b="0" i="0" u="none" strike="noStrike" cap="none" normalizeH="0" baseline="0">
                          <a:ln>
                            <a:noFill/>
                          </a:ln>
                          <a:solidFill>
                            <a:schemeClr val="tx1"/>
                          </a:solidFill>
                          <a:effectLst/>
                          <a:latin typeface="Times New Roman" pitchFamily="18" charset="0"/>
                          <a:cs typeface="Times New Roman" pitchFamily="18" charset="0"/>
                        </a:rPr>
                        <a:t> </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328738" y="0"/>
            <a:ext cx="7815262" cy="1122363"/>
          </a:xfrm>
        </p:spPr>
        <p:txBody>
          <a:bodyPr/>
          <a:lstStyle/>
          <a:p>
            <a:r>
              <a:rPr lang="en-US" altLang="en-US" sz="4000" b="1">
                <a:latin typeface="Times New Roman" panose="02020603050405020304" pitchFamily="18" charset="0"/>
                <a:cs typeface="Times New Roman" panose="02020603050405020304" pitchFamily="18" charset="0"/>
              </a:rPr>
              <a:t>JSP Implicit Objects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Servlet Objects – Example </a:t>
            </a:r>
          </a:p>
        </p:txBody>
      </p:sp>
      <p:pic>
        <p:nvPicPr>
          <p:cNvPr id="716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6200"/>
            <a:ext cx="91440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p:nvSpPr>
        <p:spPr bwMode="auto">
          <a:xfrm>
            <a:off x="5937250" y="5727700"/>
            <a:ext cx="439738"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pic>
        <p:nvPicPr>
          <p:cNvPr id="5120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0" y="1228725"/>
            <a:ext cx="35242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1207"/>
                                        </p:tgtEl>
                                        <p:attrNameLst>
                                          <p:attrName>style.visibility</p:attrName>
                                        </p:attrNameLst>
                                      </p:cBhvr>
                                      <p:to>
                                        <p:strVal val="visible"/>
                                      </p:to>
                                    </p:set>
                                    <p:animEffect transition="in" filter="checkerboard(across)">
                                      <p:cBhvr>
                                        <p:cTn id="12"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1666875" y="106363"/>
            <a:ext cx="7477125" cy="9620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Implicit Objects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Error Objects</a:t>
            </a:r>
          </a:p>
        </p:txBody>
      </p:sp>
      <p:graphicFrame>
        <p:nvGraphicFramePr>
          <p:cNvPr id="122902" name="Group 22"/>
          <p:cNvGraphicFramePr>
            <a:graphicFrameLocks noGrp="1"/>
          </p:cNvGraphicFramePr>
          <p:nvPr>
            <p:ph type="tbl" idx="4294967295"/>
          </p:nvPr>
        </p:nvGraphicFramePr>
        <p:xfrm>
          <a:off x="323850" y="1133475"/>
          <a:ext cx="8497888" cy="5364163"/>
        </p:xfrm>
        <a:graphic>
          <a:graphicData uri="http://schemas.openxmlformats.org/drawingml/2006/table">
            <a:tbl>
              <a:tblPr/>
              <a:tblGrid>
                <a:gridCol w="1439863">
                  <a:extLst>
                    <a:ext uri="{9D8B030D-6E8A-4147-A177-3AD203B41FA5}">
                      <a16:colId xmlns:a16="http://schemas.microsoft.com/office/drawing/2014/main" val="20000"/>
                    </a:ext>
                  </a:extLst>
                </a:gridCol>
                <a:gridCol w="7058025">
                  <a:extLst>
                    <a:ext uri="{9D8B030D-6E8A-4147-A177-3AD203B41FA5}">
                      <a16:colId xmlns:a16="http://schemas.microsoft.com/office/drawing/2014/main" val="20001"/>
                    </a:ext>
                  </a:extLst>
                </a:gridCol>
              </a:tblGrid>
              <a:tr h="457200">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Objects</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charset="0"/>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Descriptions</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6963">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exception</a:t>
                      </a:r>
                      <a:endParaRPr kumimoji="0" lang="en-US" sz="2400" b="0" i="0" u="none" strike="noStrike" cap="none" normalizeH="0" baseline="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Refer to the runtime exception in an error page</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Is available only on pages that are assigned as error page using the </a:t>
                      </a:r>
                      <a:r>
                        <a:rPr kumimoji="0" lang="en-US" sz="2400" b="1" i="0" u="none" strike="noStrike" cap="none" normalizeH="0" baseline="0" err="1">
                          <a:ln>
                            <a:noFill/>
                          </a:ln>
                          <a:solidFill>
                            <a:schemeClr val="tx1"/>
                          </a:solidFill>
                          <a:effectLst/>
                          <a:latin typeface="Times New Roman" pitchFamily="18" charset="0"/>
                          <a:cs typeface="Times New Roman" pitchFamily="18" charset="0"/>
                        </a:rPr>
                        <a:t>isErrorPage</a:t>
                      </a:r>
                      <a:r>
                        <a:rPr kumimoji="0" lang="en-US" sz="2400" b="0" i="0" u="none" strike="noStrike" cap="none" normalizeH="0" baseline="0">
                          <a:ln>
                            <a:noFill/>
                          </a:ln>
                          <a:solidFill>
                            <a:schemeClr val="tx1"/>
                          </a:solidFill>
                          <a:effectLst/>
                          <a:latin typeface="Times New Roman" pitchFamily="18" charset="0"/>
                          <a:cs typeface="Times New Roman" pitchFamily="18" charset="0"/>
                        </a:rPr>
                        <a:t> attribute of the page directive.</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 Implement the </a:t>
                      </a:r>
                      <a:r>
                        <a:rPr kumimoji="0" lang="en-US" sz="2400" b="1" i="0" u="none" strike="noStrike" cap="none" normalizeH="0" baseline="0" err="1">
                          <a:ln>
                            <a:noFill/>
                          </a:ln>
                          <a:solidFill>
                            <a:schemeClr val="tx1"/>
                          </a:solidFill>
                          <a:effectLst/>
                          <a:latin typeface="Times New Roman" pitchFamily="18" charset="0"/>
                          <a:cs typeface="Times New Roman" pitchFamily="18" charset="0"/>
                        </a:rPr>
                        <a:t>javax.lang.Throwable</a:t>
                      </a:r>
                      <a:r>
                        <a:rPr kumimoji="0" lang="en-US" sz="2400" b="0" i="0" u="none" strike="noStrike" cap="none" normalizeH="0" baseline="0">
                          <a:ln>
                            <a:noFill/>
                          </a:ln>
                          <a:solidFill>
                            <a:schemeClr val="tx1"/>
                          </a:solidFill>
                          <a:effectLst/>
                          <a:latin typeface="Times New Roman" pitchFamily="18" charset="0"/>
                          <a:cs typeface="Times New Roman" pitchFamily="18" charset="0"/>
                        </a:rPr>
                        <a:t> interface</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1" i="0" u="none" strike="noStrike" cap="none" normalizeH="0" baseline="0">
                          <a:ln>
                            <a:noFill/>
                          </a:ln>
                          <a:solidFill>
                            <a:schemeClr val="tx1"/>
                          </a:solidFill>
                          <a:effectLst/>
                          <a:latin typeface="Times New Roman" pitchFamily="18" charset="0"/>
                          <a:cs typeface="Times New Roman" pitchFamily="18" charset="0"/>
                        </a:rPr>
                        <a:t>Exception</a:t>
                      </a: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methods</a:t>
                      </a:r>
                      <a:r>
                        <a:rPr kumimoji="0" lang="fr-FR" sz="2400" b="0" i="0" u="none" strike="noStrike" cap="none" normalizeH="0" baseline="0">
                          <a:ln>
                            <a:noFill/>
                          </a:ln>
                          <a:solidFill>
                            <a:schemeClr val="tx1"/>
                          </a:solidFill>
                          <a:effectLst/>
                          <a:latin typeface="Times New Roman" pitchFamily="18" charset="0"/>
                          <a:cs typeface="Times New Roman" pitchFamily="18" charset="0"/>
                        </a:rPr>
                        <a:t> are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supported</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2400" b="0" i="0" u="none" strike="noStrike" cap="none" normalizeH="0" baseline="0">
                          <a:ln>
                            <a:noFill/>
                          </a:ln>
                          <a:solidFill>
                            <a:schemeClr val="tx1"/>
                          </a:solidFill>
                          <a:effectLst/>
                          <a:latin typeface="Times New Roman" pitchFamily="18" charset="0"/>
                          <a:cs typeface="Times New Roman" pitchFamily="18" charset="0"/>
                        </a:rPr>
                        <a:t>	+ </a:t>
                      </a:r>
                      <a:r>
                        <a:rPr kumimoji="0" lang="fr-FR" sz="2400" b="1" i="0" u="none" strike="noStrike" cap="none" normalizeH="0" baseline="0" err="1">
                          <a:ln>
                            <a:noFill/>
                          </a:ln>
                          <a:solidFill>
                            <a:schemeClr val="tx1"/>
                          </a:solidFill>
                          <a:effectLst/>
                          <a:latin typeface="Times New Roman" pitchFamily="18" charset="0"/>
                          <a:cs typeface="Times New Roman" pitchFamily="18" charset="0"/>
                        </a:rPr>
                        <a:t>getMessage</a:t>
                      </a:r>
                      <a:r>
                        <a:rPr kumimoji="0" lang="fr-FR" sz="2400" b="0" i="0" u="none" strike="noStrike" cap="none" normalizeH="0" baseline="0">
                          <a:ln>
                            <a:noFill/>
                          </a:ln>
                          <a:solidFill>
                            <a:schemeClr val="tx1"/>
                          </a:solidFill>
                          <a:effectLst/>
                          <a:latin typeface="Times New Roman" pitchFamily="18" charset="0"/>
                          <a:cs typeface="Times New Roman" pitchFamily="18" charset="0"/>
                        </a:rPr>
                        <a:t>() : return the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error</a:t>
                      </a:r>
                      <a:r>
                        <a:rPr kumimoji="0" lang="fr-FR" sz="2400" b="0" i="0" u="none" strike="noStrike" cap="none" normalizeH="0" baseline="0">
                          <a:ln>
                            <a:noFill/>
                          </a:ln>
                          <a:solidFill>
                            <a:schemeClr val="tx1"/>
                          </a:solidFill>
                          <a:effectLst/>
                          <a:latin typeface="Times New Roman" pitchFamily="18" charset="0"/>
                          <a:cs typeface="Times New Roman" pitchFamily="18" charset="0"/>
                        </a:rPr>
                        <a:t> message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associated</a:t>
                      </a: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fr-FR" sz="2400" b="0" i="0" u="none" strike="noStrike" cap="none" normalizeH="0" baseline="0" err="1">
                          <a:ln>
                            <a:noFill/>
                          </a:ln>
                          <a:solidFill>
                            <a:schemeClr val="tx1"/>
                          </a:solidFill>
                          <a:effectLst/>
                          <a:latin typeface="Times New Roman" pitchFamily="18" charset="0"/>
                          <a:cs typeface="Times New Roman" pitchFamily="18" charset="0"/>
                        </a:rPr>
                        <a:t>with</a:t>
                      </a:r>
                      <a:r>
                        <a:rPr kumimoji="0" lang="fr-FR" sz="2400" b="0" i="0" u="none" strike="noStrike" cap="none" normalizeH="0" baseline="0">
                          <a:ln>
                            <a:noFill/>
                          </a:ln>
                          <a:solidFill>
                            <a:schemeClr val="tx1"/>
                          </a:solidFill>
                          <a:effectLst/>
                          <a:latin typeface="Times New Roman" pitchFamily="18" charset="0"/>
                          <a:cs typeface="Times New Roman" pitchFamily="18" charset="0"/>
                        </a:rPr>
                        <a:t> the exception</a:t>
                      </a:r>
                      <a:endParaRPr kumimoji="0" lang="vi-VN" sz="2400" b="0" i="0" u="none" strike="noStrike" cap="none" normalizeH="0" baseline="0">
                        <a:ln>
                          <a:noFill/>
                        </a:ln>
                        <a:solidFill>
                          <a:schemeClr val="tx1"/>
                        </a:solidFill>
                        <a:effectLst/>
                        <a:latin typeface="Times New Roman" pitchFamily="18" charset="0"/>
                        <a:cs typeface="Times New Roman" pitchFamily="18" charset="0"/>
                      </a:endParaRP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fr-FR" sz="2400" b="0" i="0" u="none" strike="noStrike" cap="none" normalizeH="0" baseline="0">
                          <a:ln>
                            <a:noFill/>
                          </a:ln>
                          <a:solidFill>
                            <a:schemeClr val="tx1"/>
                          </a:solidFill>
                          <a:effectLst/>
                          <a:latin typeface="Times New Roman" pitchFamily="18" charset="0"/>
                          <a:cs typeface="Times New Roman" pitchFamily="18" charset="0"/>
                        </a:rPr>
                        <a:t>	</a:t>
                      </a:r>
                      <a:r>
                        <a:rPr kumimoji="0" lang="en-US" sz="2400" b="0" i="0" u="none" strike="noStrike" cap="none" normalizeH="0" baseline="0">
                          <a:ln>
                            <a:noFill/>
                          </a:ln>
                          <a:solidFill>
                            <a:schemeClr val="tx1"/>
                          </a:solidFill>
                          <a:effectLst/>
                          <a:latin typeface="Times New Roman" pitchFamily="18" charset="0"/>
                          <a:cs typeface="Times New Roman" pitchFamily="18" charset="0"/>
                        </a:rPr>
                        <a:t>+ </a:t>
                      </a:r>
                      <a:r>
                        <a:rPr kumimoji="0" lang="en-US" sz="2400" b="1" i="0" u="none" strike="noStrike" cap="none" normalizeH="0" baseline="0" err="1">
                          <a:ln>
                            <a:noFill/>
                          </a:ln>
                          <a:solidFill>
                            <a:schemeClr val="tx1"/>
                          </a:solidFill>
                          <a:effectLst/>
                          <a:latin typeface="Times New Roman" pitchFamily="18" charset="0"/>
                          <a:cs typeface="Times New Roman" pitchFamily="18" charset="0"/>
                        </a:rPr>
                        <a:t>toString</a:t>
                      </a:r>
                      <a:r>
                        <a:rPr kumimoji="0" lang="en-US" sz="2400" b="0" i="0" u="none" strike="noStrike" cap="none" normalizeH="0" baseline="0">
                          <a:ln>
                            <a:noFill/>
                          </a:ln>
                          <a:solidFill>
                            <a:schemeClr val="tx1"/>
                          </a:solidFill>
                          <a:effectLst/>
                          <a:latin typeface="Times New Roman" pitchFamily="18" charset="0"/>
                          <a:cs typeface="Times New Roman" pitchFamily="18" charset="0"/>
                        </a:rPr>
                        <a:t>() : Return a string with the class name of the exception within the error message.</a:t>
                      </a:r>
                    </a:p>
                    <a:p>
                      <a:pPr marL="182563" marR="0" lvl="0" indent="-182563" algn="just" defTabSz="914400" rtl="0" eaLnBrk="1" fontAlgn="base" latinLnBrk="0" hangingPunct="1">
                        <a:lnSpc>
                          <a:spcPct val="100000"/>
                        </a:lnSpc>
                        <a:spcBef>
                          <a:spcPct val="0"/>
                        </a:spcBef>
                        <a:spcAft>
                          <a:spcPct val="0"/>
                        </a:spcAft>
                        <a:buClrTx/>
                        <a:buSzTx/>
                        <a:buFont typeface="Arial" charset="0"/>
                        <a:buNone/>
                        <a:tabLst/>
                      </a:pPr>
                      <a:r>
                        <a:rPr kumimoji="0" lang="en-US" sz="2400" b="0" i="0" u="none" strike="noStrike" cap="none" normalizeH="0" baseline="0">
                          <a:ln>
                            <a:noFill/>
                          </a:ln>
                          <a:solidFill>
                            <a:schemeClr val="tx1"/>
                          </a:solidFill>
                          <a:effectLst/>
                          <a:latin typeface="Times New Roman" pitchFamily="18" charset="0"/>
                        </a:rPr>
                        <a:t>	+ </a:t>
                      </a:r>
                      <a:r>
                        <a:rPr kumimoji="0" lang="en-US" sz="2400" b="1" i="0" u="none" strike="noStrike" kern="1200" cap="none" normalizeH="0" baseline="0" err="1">
                          <a:ln>
                            <a:noFill/>
                          </a:ln>
                          <a:solidFill>
                            <a:schemeClr val="tx1"/>
                          </a:solidFill>
                          <a:effectLst/>
                          <a:latin typeface="Times New Roman" pitchFamily="18" charset="0"/>
                          <a:ea typeface="+mn-ea"/>
                          <a:cs typeface="Times New Roman" pitchFamily="18" charset="0"/>
                        </a:rPr>
                        <a:t>printStackTrace</a:t>
                      </a:r>
                      <a:r>
                        <a:rPr kumimoji="0" lang="en-US" sz="2400" b="0" i="0" u="none" strike="noStrike" kern="1200" cap="none" normalizeH="0" baseline="0">
                          <a:ln>
                            <a:noFill/>
                          </a:ln>
                          <a:solidFill>
                            <a:schemeClr val="tx1"/>
                          </a:solidFill>
                          <a:effectLst/>
                          <a:latin typeface="Times New Roman" pitchFamily="18" charset="0"/>
                          <a:ea typeface="+mn-ea"/>
                          <a:cs typeface="Times New Roman" pitchFamily="18" charset="0"/>
                        </a:rPr>
                        <a:t>(): prints the execution stack in effect when the exception was thrown to the designated output stream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1666875" y="120650"/>
            <a:ext cx="7477125" cy="9620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JSP Implicit Objects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Error Objects – Example </a:t>
            </a:r>
          </a:p>
        </p:txBody>
      </p:sp>
      <p:pic>
        <p:nvPicPr>
          <p:cNvPr id="737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1249363"/>
            <a:ext cx="7096125" cy="512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p:nvSpPr>
        <p:spPr bwMode="auto">
          <a:xfrm>
            <a:off x="785813" y="1689100"/>
            <a:ext cx="5376862"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1666875" y="206375"/>
            <a:ext cx="7477125" cy="814388"/>
          </a:xfrm>
        </p:spPr>
        <p:txBody>
          <a:bodyPr/>
          <a:lstStyle/>
          <a:p>
            <a:r>
              <a:rPr lang="en-US" altLang="en-US" sz="4000" b="1">
                <a:latin typeface="Times New Roman" panose="02020603050405020304" pitchFamily="18" charset="0"/>
                <a:cs typeface="Times New Roman" panose="02020603050405020304" pitchFamily="18" charset="0"/>
              </a:rPr>
              <a:t>JSP Implicit Objects</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4800"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Error Objects – Example </a:t>
            </a:r>
          </a:p>
        </p:txBody>
      </p:sp>
      <p:pic>
        <p:nvPicPr>
          <p:cNvPr id="747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1425"/>
            <a:ext cx="7464425"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3"/>
          <p:cNvSpPr>
            <a:spLocks noChangeArrowheads="1"/>
          </p:cNvSpPr>
          <p:nvPr/>
        </p:nvSpPr>
        <p:spPr bwMode="auto">
          <a:xfrm>
            <a:off x="496888" y="3014663"/>
            <a:ext cx="2755900" cy="228600"/>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2" name="Rectangle 13"/>
          <p:cNvSpPr>
            <a:spLocks noChangeArrowheads="1"/>
          </p:cNvSpPr>
          <p:nvPr/>
        </p:nvSpPr>
        <p:spPr bwMode="auto">
          <a:xfrm>
            <a:off x="3255963" y="4598988"/>
            <a:ext cx="852487" cy="3651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pic>
        <p:nvPicPr>
          <p:cNvPr id="5428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725" y="4695825"/>
            <a:ext cx="33432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54280"/>
                                        </p:tgtEl>
                                        <p:attrNameLst>
                                          <p:attrName>style.visibility</p:attrName>
                                        </p:attrNameLst>
                                      </p:cBhvr>
                                      <p:to>
                                        <p:strVal val="visible"/>
                                      </p:to>
                                    </p:set>
                                    <p:animEffect transition="in" filter="box(in)">
                                      <p:cBhvr>
                                        <p:cTn id="16"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83971" name="Rectangle 3"/>
          <p:cNvSpPr>
            <a:spLocks noGrp="1"/>
          </p:cNvSpPr>
          <p:nvPr>
            <p:ph type="body" idx="1"/>
          </p:nvPr>
        </p:nvSpPr>
        <p:spPr>
          <a:xfrm>
            <a:off x="457200" y="1600200"/>
            <a:ext cx="8229600" cy="3827463"/>
          </a:xfrm>
        </p:spPr>
        <p:txBody>
          <a:bodyPr/>
          <a:lstStyle/>
          <a:p>
            <a:pPr algn="just">
              <a:lnSpc>
                <a:spcPct val="90000"/>
              </a:lnSpc>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How to build web application applying MVC model using Servlet, JSP + Scripting Element</a:t>
            </a:r>
          </a:p>
          <a:p>
            <a:pPr lvl="1" algn="just">
              <a:lnSpc>
                <a:spcPct val="90000"/>
              </a:lnSpc>
            </a:pPr>
            <a:r>
              <a:rPr lang="en-US" altLang="en-US">
                <a:latin typeface="Times New Roman" panose="02020603050405020304" pitchFamily="18" charset="0"/>
                <a:cs typeface="Times New Roman" panose="02020603050405020304" pitchFamily="18" charset="0"/>
              </a:rPr>
              <a:t>JSP vs. Servlet</a:t>
            </a:r>
          </a:p>
          <a:p>
            <a:pPr lvl="1" algn="just">
              <a:lnSpc>
                <a:spcPct val="90000"/>
              </a:lnSpc>
            </a:pPr>
            <a:r>
              <a:rPr lang="en-US" altLang="en-US">
                <a:latin typeface="Times New Roman" panose="02020603050405020304" pitchFamily="18" charset="0"/>
                <a:cs typeface="Times New Roman" panose="02020603050405020304" pitchFamily="18" charset="0"/>
              </a:rPr>
              <a:t>JSP mechanism, syntax</a:t>
            </a:r>
          </a:p>
          <a:p>
            <a:pPr lvl="1" algn="just">
              <a:lnSpc>
                <a:spcPct val="90000"/>
              </a:lnSpc>
            </a:pPr>
            <a:r>
              <a:rPr lang="en-US" altLang="en-US">
                <a:latin typeface="Times New Roman" panose="02020603050405020304" pitchFamily="18" charset="0"/>
                <a:cs typeface="Times New Roman" panose="02020603050405020304" pitchFamily="18" charset="0"/>
              </a:rPr>
              <a:t>MVC Model</a:t>
            </a:r>
          </a:p>
          <a:p>
            <a:pPr lvl="1" algn="just">
              <a:lnSpc>
                <a:spcPct val="90000"/>
              </a:lnSpc>
            </a:pPr>
            <a:r>
              <a:rPr lang="en-US" altLang="en-US">
                <a:latin typeface="Times New Roman" panose="02020603050405020304" pitchFamily="18" charset="0"/>
                <a:cs typeface="Times New Roman" panose="02020603050405020304" pitchFamily="18" charset="0"/>
              </a:rPr>
              <a:t>How to use JSP combining the Servlets and Java objects</a:t>
            </a:r>
          </a:p>
          <a:p>
            <a:pPr lvl="1" algn="just">
              <a:lnSpc>
                <a:spcPct val="90000"/>
              </a:lnSpc>
            </a:pPr>
            <a:r>
              <a:rPr lang="en-US" altLang="en-US">
                <a:latin typeface="Times New Roman" panose="02020603050405020304" pitchFamily="18" charset="0"/>
                <a:cs typeface="Times New Roman" panose="02020603050405020304" pitchFamily="18" charset="0"/>
              </a:rPr>
              <a:t>How to connect DB using Dynamic connection or DataSource</a:t>
            </a:r>
          </a:p>
          <a:p>
            <a:pPr>
              <a:buClrTx/>
              <a:buSzTx/>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p:txBody>
      </p:sp>
      <p:sp>
        <p:nvSpPr>
          <p:cNvPr id="83972" name="Text Box 4"/>
          <p:cNvSpPr txBox="1">
            <a:spLocks noChangeArrowheads="1"/>
          </p:cNvSpPr>
          <p:nvPr/>
        </p:nvSpPr>
        <p:spPr bwMode="auto">
          <a:xfrm>
            <a:off x="1309688" y="5611813"/>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914400" y="0"/>
            <a:ext cx="8229600" cy="1143000"/>
          </a:xfrm>
        </p:spPr>
        <p:txBody>
          <a:bodyPr/>
          <a:lstStyle/>
          <a:p>
            <a:r>
              <a:rPr lang="en-US" altLang="en-US" b="1">
                <a:latin typeface="Times New Roman" panose="02020603050405020304" pitchFamily="18" charset="0"/>
                <a:cs typeface="Times New Roman" panose="02020603050405020304" pitchFamily="18" charset="0"/>
              </a:rPr>
              <a:t>Next Lecture</a:t>
            </a:r>
          </a:p>
        </p:txBody>
      </p:sp>
      <p:sp>
        <p:nvSpPr>
          <p:cNvPr id="110595" name="Rectangle 3"/>
          <p:cNvSpPr>
            <a:spLocks noGrp="1"/>
          </p:cNvSpPr>
          <p:nvPr>
            <p:ph type="body" idx="4294967295"/>
          </p:nvPr>
        </p:nvSpPr>
        <p:spPr>
          <a:xfrm>
            <a:off x="457200" y="1216025"/>
            <a:ext cx="8229600" cy="4843463"/>
          </a:xfrm>
        </p:spPr>
        <p:txBody>
          <a:bodyPr/>
          <a:lstStyle/>
          <a:p>
            <a:r>
              <a:rPr lang="en-US" altLang="en-US" b="1">
                <a:latin typeface="Times New Roman" panose="02020603050405020304" pitchFamily="18" charset="0"/>
                <a:cs typeface="Times New Roman" panose="02020603050405020304" pitchFamily="18" charset="0"/>
              </a:rPr>
              <a:t>How to write CUD Web Application</a:t>
            </a:r>
          </a:p>
          <a:p>
            <a:pPr lvl="1"/>
            <a:r>
              <a:rPr lang="en-US" altLang="en-US">
                <a:latin typeface="Times New Roman" panose="02020603050405020304" pitchFamily="18" charset="0"/>
                <a:cs typeface="Times New Roman" panose="02020603050405020304" pitchFamily="18" charset="0"/>
              </a:rPr>
              <a:t>Session Tracking Techniques</a:t>
            </a:r>
          </a:p>
          <a:p>
            <a:pPr lvl="1"/>
            <a:r>
              <a:rPr lang="en-US" altLang="en-US">
                <a:latin typeface="Times New Roman" panose="02020603050405020304" pitchFamily="18" charset="0"/>
                <a:cs typeface="Times New Roman" panose="02020603050405020304" pitchFamily="18" charset="0"/>
              </a:rPr>
              <a:t>Manipulate DB Techniques in Web Application</a:t>
            </a:r>
          </a:p>
          <a:p>
            <a:pPr lvl="1" algn="just"/>
            <a:r>
              <a:rPr lang="en-US" altLang="en-US">
                <a:latin typeface="Times New Roman" panose="02020603050405020304" pitchFamily="18" charset="0"/>
                <a:cs typeface="Times New Roman" panose="02020603050405020304" pitchFamily="18" charset="0"/>
              </a:rPr>
              <a:t>Break down structure component in building web application</a:t>
            </a:r>
          </a:p>
          <a:p>
            <a:r>
              <a:rPr lang="en-US" altLang="en-US" b="1">
                <a:latin typeface="Times New Roman" panose="02020603050405020304" pitchFamily="18" charset="0"/>
                <a:cs typeface="Times New Roman" panose="02020603050405020304" pitchFamily="18" charset="0"/>
              </a:rPr>
              <a:t>Techniques: Error Handling in Servlets</a:t>
            </a:r>
          </a:p>
          <a:p>
            <a:pPr lvl="1"/>
            <a:r>
              <a:rPr lang="en-US" altLang="en-US">
                <a:latin typeface="Times New Roman" panose="02020603050405020304" pitchFamily="18" charset="0"/>
                <a:cs typeface="Times New Roman" panose="02020603050405020304" pitchFamily="18" charset="0"/>
              </a:rPr>
              <a:t>Reporting Errors</a:t>
            </a:r>
          </a:p>
          <a:p>
            <a:pPr lvl="1"/>
            <a:r>
              <a:rPr lang="en-US" altLang="en-US">
                <a:latin typeface="Times New Roman" panose="02020603050405020304" pitchFamily="18" charset="0"/>
                <a:cs typeface="Times New Roman" panose="02020603050405020304" pitchFamily="18" charset="0"/>
              </a:rPr>
              <a:t>Logging Errors</a:t>
            </a:r>
          </a:p>
          <a:p>
            <a:pPr lvl="1"/>
            <a:r>
              <a:rPr lang="en-US" altLang="en-US">
                <a:latin typeface="Times New Roman" panose="02020603050405020304" pitchFamily="18" charset="0"/>
                <a:cs typeface="Times New Roman" panose="02020603050405020304" pitchFamily="18" charset="0"/>
              </a:rPr>
              <a:t>Users Errors vs. System Errors</a:t>
            </a:r>
          </a:p>
        </p:txBody>
      </p:sp>
    </p:spTree>
    <p:extLst>
      <p:ext uri="{BB962C8B-B14F-4D97-AF65-F5344CB8AC3E}">
        <p14:creationId xmlns:p14="http://schemas.microsoft.com/office/powerpoint/2010/main" val="341548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914400" y="0"/>
            <a:ext cx="8229600" cy="719138"/>
          </a:xfrm>
        </p:spPr>
        <p:txBody>
          <a:bodyPr/>
          <a:lstStyle/>
          <a:p>
            <a:r>
              <a:rPr lang="en-US" altLang="en-US" sz="4000" b="1">
                <a:latin typeface="Times New Roman" panose="02020603050405020304" pitchFamily="18" charset="0"/>
                <a:cs typeface="Times New Roman" panose="02020603050405020304" pitchFamily="18" charset="0"/>
              </a:rPr>
              <a:t>Next Lecture</a:t>
            </a:r>
            <a:endParaRPr lang="en-US" altLang="en-US" b="1">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553EF46E-1E21-4F3B-AAAC-BB856F5EFF3E}"/>
              </a:ext>
            </a:extLst>
          </p:cNvPr>
          <p:cNvGraphicFramePr/>
          <p:nvPr>
            <p:extLst>
              <p:ext uri="{D42A27DB-BD31-4B8C-83A1-F6EECF244321}">
                <p14:modId xmlns:p14="http://schemas.microsoft.com/office/powerpoint/2010/main" val="69014287"/>
              </p:ext>
            </p:extLst>
          </p:nvPr>
        </p:nvGraphicFramePr>
        <p:xfrm>
          <a:off x="0" y="735178"/>
          <a:ext cx="9144000" cy="59288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2" descr="C:\Program Files (x86)\Microsoft Office\MEDIA\OFFICE12\Bullets\BD21301_.gif">
            <a:extLst>
              <a:ext uri="{FF2B5EF4-FFF2-40B4-BE49-F238E27FC236}">
                <a16:creationId xmlns:a16="http://schemas.microsoft.com/office/drawing/2014/main" id="{64B66182-6A64-40BD-9150-088A0B88CD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900536"/>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Program Files (x86)\Microsoft Office\MEDIA\OFFICE12\Bullets\BD21301_.gif">
            <a:extLst>
              <a:ext uri="{FF2B5EF4-FFF2-40B4-BE49-F238E27FC236}">
                <a16:creationId xmlns:a16="http://schemas.microsoft.com/office/drawing/2014/main" id="{F0165C2B-53D7-4736-A203-B287BB1B50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1759518"/>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Program Files (x86)\Microsoft Office\MEDIA\OFFICE12\Bullets\BD21301_.gif">
            <a:extLst>
              <a:ext uri="{FF2B5EF4-FFF2-40B4-BE49-F238E27FC236}">
                <a16:creationId xmlns:a16="http://schemas.microsoft.com/office/drawing/2014/main" id="{3014F37B-0C01-42BE-ADCD-B7BAD3E878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4744" y="2618500"/>
            <a:ext cx="4175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Appendix – 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sp>
        <p:nvSpPr>
          <p:cNvPr id="8195" name="Rectangle 3"/>
          <p:cNvSpPr>
            <a:spLocks noGrp="1"/>
          </p:cNvSpPr>
          <p:nvPr>
            <p:ph type="body" idx="4294967295"/>
          </p:nvPr>
        </p:nvSpPr>
        <p:spPr>
          <a:xfrm>
            <a:off x="0" y="1160463"/>
            <a:ext cx="9144000" cy="5697537"/>
          </a:xfrm>
        </p:spPr>
        <p:txBody>
          <a:bodyPr/>
          <a:lstStyle/>
          <a:p>
            <a:pPr algn="just" eaLnBrk="1" hangingPunct="1">
              <a:lnSpc>
                <a:spcPct val="90000"/>
              </a:lnSpc>
            </a:pPr>
            <a:r>
              <a:rPr lang="en-US" altLang="en-US" b="1">
                <a:latin typeface="Times New Roman" panose="02020603050405020304" pitchFamily="18" charset="0"/>
                <a:cs typeface="Times New Roman" panose="02020603050405020304" pitchFamily="18" charset="0"/>
              </a:rPr>
              <a:t>Main</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concern</a:t>
            </a:r>
            <a:r>
              <a:rPr lang="en-US" altLang="en-US">
                <a:latin typeface="Times New Roman" panose="02020603050405020304" pitchFamily="18" charset="0"/>
                <a:cs typeface="Times New Roman" panose="02020603050405020304" pitchFamily="18" charset="0"/>
              </a:rPr>
              <a:t> of MVC is to </a:t>
            </a:r>
            <a:r>
              <a:rPr lang="en-US" altLang="en-US" b="1">
                <a:latin typeface="Times New Roman" panose="02020603050405020304" pitchFamily="18" charset="0"/>
                <a:cs typeface="Times New Roman" panose="02020603050405020304" pitchFamily="18" charset="0"/>
              </a:rPr>
              <a:t>separate</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data</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model</a:t>
            </a:r>
            <a:r>
              <a:rPr lang="en-US" altLang="en-US">
                <a:latin typeface="Times New Roman" panose="02020603050405020304" pitchFamily="18" charset="0"/>
                <a:cs typeface="Times New Roman" panose="02020603050405020304" pitchFamily="18" charset="0"/>
              </a:rPr>
              <a:t>) and the </a:t>
            </a:r>
            <a:r>
              <a:rPr lang="en-US" altLang="en-US" b="1">
                <a:latin typeface="Times New Roman" panose="02020603050405020304" pitchFamily="18" charset="0"/>
                <a:cs typeface="Times New Roman" panose="02020603050405020304" pitchFamily="18" charset="0"/>
              </a:rPr>
              <a:t>user interface </a:t>
            </a:r>
            <a:r>
              <a:rPr lang="en-US" altLang="en-US">
                <a:latin typeface="Times New Roman" panose="02020603050405020304" pitchFamily="18" charset="0"/>
                <a:cs typeface="Times New Roman" panose="02020603050405020304" pitchFamily="18" charset="0"/>
              </a:rPr>
              <a:t>(</a:t>
            </a:r>
            <a:r>
              <a:rPr lang="en-US" altLang="en-US" b="1">
                <a:latin typeface="Times New Roman" panose="02020603050405020304" pitchFamily="18" charset="0"/>
                <a:cs typeface="Times New Roman" panose="02020603050405020304" pitchFamily="18" charset="0"/>
              </a:rPr>
              <a:t>view</a:t>
            </a:r>
            <a:r>
              <a:rPr lang="en-US" altLang="en-US">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a:latin typeface="Times New Roman" panose="02020603050405020304" pitchFamily="18" charset="0"/>
                <a:cs typeface="Times New Roman" panose="02020603050405020304" pitchFamily="18" charset="0"/>
              </a:rPr>
              <a:t>Helps the developer </a:t>
            </a:r>
            <a:r>
              <a:rPr lang="en-US" altLang="en-US" b="1">
                <a:latin typeface="Times New Roman" panose="02020603050405020304" pitchFamily="18" charset="0"/>
                <a:cs typeface="Times New Roman" panose="02020603050405020304" pitchFamily="18" charset="0"/>
              </a:rPr>
              <a:t>changing</a:t>
            </a:r>
            <a:r>
              <a:rPr lang="en-US" altLang="en-US">
                <a:latin typeface="Times New Roman" panose="02020603050405020304" pitchFamily="18" charset="0"/>
                <a:cs typeface="Times New Roman" panose="02020603050405020304" pitchFamily="18" charset="0"/>
              </a:rPr>
              <a:t> to the </a:t>
            </a:r>
            <a:r>
              <a:rPr lang="en-US" altLang="en-US" b="1">
                <a:latin typeface="Times New Roman" panose="02020603050405020304" pitchFamily="18" charset="0"/>
                <a:cs typeface="Times New Roman" panose="02020603050405020304" pitchFamily="18" charset="0"/>
              </a:rPr>
              <a:t>user interface </a:t>
            </a:r>
            <a:r>
              <a:rPr lang="en-US" altLang="en-US">
                <a:latin typeface="Times New Roman" panose="02020603050405020304" pitchFamily="18" charset="0"/>
                <a:cs typeface="Times New Roman" panose="02020603050405020304" pitchFamily="18" charset="0"/>
              </a:rPr>
              <a:t>can be made </a:t>
            </a:r>
            <a:r>
              <a:rPr lang="en-US" altLang="en-US" b="1">
                <a:latin typeface="Times New Roman" panose="02020603050405020304" pitchFamily="18" charset="0"/>
                <a:cs typeface="Times New Roman" panose="02020603050405020304" pitchFamily="18" charset="0"/>
              </a:rPr>
              <a:t>without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affecting</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underlying data </a:t>
            </a:r>
            <a:r>
              <a:rPr lang="en-US" altLang="en-US">
                <a:latin typeface="Times New Roman" panose="02020603050405020304" pitchFamily="18" charset="0"/>
                <a:cs typeface="Times New Roman" panose="02020603050405020304" pitchFamily="18" charset="0"/>
              </a:rPr>
              <a:t>handling logic. </a:t>
            </a:r>
          </a:p>
          <a:p>
            <a:pPr lvl="1" algn="just" eaLnBrk="1" hangingPunct="1">
              <a:lnSpc>
                <a:spcPct val="90000"/>
              </a:lnSpc>
            </a:pPr>
            <a:r>
              <a:rPr lang="en-US" altLang="en-US">
                <a:latin typeface="Times New Roman" panose="02020603050405020304" pitchFamily="18" charset="0"/>
                <a:cs typeface="Times New Roman" panose="02020603050405020304" pitchFamily="18" charset="0"/>
              </a:rPr>
              <a:t>The data can be </a:t>
            </a:r>
            <a:r>
              <a:rPr lang="en-US" altLang="en-US" b="1">
                <a:latin typeface="Times New Roman" panose="02020603050405020304" pitchFamily="18" charset="0"/>
                <a:cs typeface="Times New Roman" panose="02020603050405020304" pitchFamily="18" charset="0"/>
              </a:rPr>
              <a:t>reorganized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without</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changing</a:t>
            </a:r>
            <a:r>
              <a:rPr lang="en-US" altLang="en-US">
                <a:latin typeface="Times New Roman" panose="02020603050405020304" pitchFamily="18" charset="0"/>
                <a:cs typeface="Times New Roman" panose="02020603050405020304" pitchFamily="18" charset="0"/>
              </a:rPr>
              <a:t> the user interface.</a:t>
            </a:r>
          </a:p>
          <a:p>
            <a:pPr algn="just" eaLnBrk="1" hangingPunct="1">
              <a:lnSpc>
                <a:spcPct val="90000"/>
              </a:lnSpc>
            </a:pPr>
            <a:r>
              <a:rPr lang="en-US" altLang="en-US" b="1">
                <a:latin typeface="Times New Roman" panose="02020603050405020304" pitchFamily="18" charset="0"/>
                <a:cs typeface="Times New Roman" panose="02020603050405020304" pitchFamily="18" charset="0"/>
              </a:rPr>
              <a:t>Separation</a:t>
            </a:r>
            <a:r>
              <a:rPr lang="en-US" altLang="en-US">
                <a:latin typeface="Times New Roman" panose="02020603050405020304" pitchFamily="18" charset="0"/>
                <a:cs typeface="Times New Roman" panose="02020603050405020304" pitchFamily="18" charset="0"/>
              </a:rPr>
              <a:t> is </a:t>
            </a:r>
            <a:r>
              <a:rPr lang="en-US" altLang="en-US" b="1">
                <a:latin typeface="Times New Roman" panose="02020603050405020304" pitchFamily="18" charset="0"/>
                <a:cs typeface="Times New Roman" panose="02020603050405020304" pitchFamily="18" charset="0"/>
              </a:rPr>
              <a:t>achieved</a:t>
            </a:r>
            <a:r>
              <a:rPr lang="en-US" altLang="en-US">
                <a:latin typeface="Times New Roman" panose="02020603050405020304" pitchFamily="18" charset="0"/>
                <a:cs typeface="Times New Roman" panose="02020603050405020304" pitchFamily="18" charset="0"/>
              </a:rPr>
              <a:t> by introducing an </a:t>
            </a:r>
            <a:r>
              <a:rPr lang="en-US" altLang="en-US" b="1">
                <a:latin typeface="Times New Roman" panose="02020603050405020304" pitchFamily="18" charset="0"/>
                <a:cs typeface="Times New Roman" panose="02020603050405020304" pitchFamily="18" charset="0"/>
              </a:rPr>
              <a:t>controller</a:t>
            </a:r>
            <a:r>
              <a:rPr lang="en-US" altLang="en-US">
                <a:latin typeface="Times New Roman" panose="02020603050405020304" pitchFamily="18" charset="0"/>
                <a:cs typeface="Times New Roman" panose="02020603050405020304" pitchFamily="18" charset="0"/>
              </a:rPr>
              <a:t> component </a:t>
            </a:r>
          </a:p>
          <a:p>
            <a:pPr lvl="1" algn="just" eaLnBrk="1" hangingPunct="1">
              <a:lnSpc>
                <a:spcPct val="90000"/>
              </a:lnSpc>
            </a:pPr>
            <a:r>
              <a:rPr lang="en-US" altLang="en-US" b="1">
                <a:latin typeface="Times New Roman" panose="02020603050405020304" pitchFamily="18" charset="0"/>
                <a:cs typeface="Times New Roman" panose="02020603050405020304" pitchFamily="18" charset="0"/>
              </a:rPr>
              <a:t>Controller</a:t>
            </a:r>
            <a:r>
              <a:rPr lang="en-US" altLang="en-US">
                <a:latin typeface="Times New Roman" panose="02020603050405020304" pitchFamily="18" charset="0"/>
                <a:cs typeface="Times New Roman" panose="02020603050405020304" pitchFamily="18" charset="0"/>
              </a:rPr>
              <a:t> is an </a:t>
            </a:r>
            <a:r>
              <a:rPr lang="en-US" altLang="en-US" b="1">
                <a:latin typeface="Times New Roman" panose="02020603050405020304" pitchFamily="18" charset="0"/>
                <a:cs typeface="Times New Roman" panose="02020603050405020304" pitchFamily="18" charset="0"/>
              </a:rPr>
              <a:t>intermediate component</a:t>
            </a:r>
          </a:p>
          <a:p>
            <a:pPr lvl="1" algn="just" eaLnBrk="1" hangingPunct="1">
              <a:lnSpc>
                <a:spcPct val="90000"/>
              </a:lnSpc>
            </a:pPr>
            <a:r>
              <a:rPr lang="en-US" altLang="en-US">
                <a:latin typeface="Times New Roman" panose="02020603050405020304" pitchFamily="18" charset="0"/>
                <a:cs typeface="Times New Roman" panose="02020603050405020304" pitchFamily="18" charset="0"/>
              </a:rPr>
              <a:t>Controller </a:t>
            </a:r>
            <a:r>
              <a:rPr lang="en-US" altLang="en-US" b="1">
                <a:latin typeface="Times New Roman" panose="02020603050405020304" pitchFamily="18" charset="0"/>
                <a:cs typeface="Times New Roman" panose="02020603050405020304" pitchFamily="18" charset="0"/>
              </a:rPr>
              <a:t>defines</a:t>
            </a:r>
            <a:r>
              <a:rPr lang="en-US" altLang="en-US">
                <a:latin typeface="Times New Roman" panose="02020603050405020304" pitchFamily="18" charset="0"/>
                <a:cs typeface="Times New Roman" panose="02020603050405020304" pitchFamily="18" charset="0"/>
              </a:rPr>
              <a:t> as how the </a:t>
            </a:r>
            <a:r>
              <a:rPr lang="en-US" altLang="en-US" b="1">
                <a:latin typeface="Times New Roman" panose="02020603050405020304" pitchFamily="18" charset="0"/>
                <a:cs typeface="Times New Roman" panose="02020603050405020304" pitchFamily="18" charset="0"/>
              </a:rPr>
              <a:t>user interface </a:t>
            </a:r>
            <a:r>
              <a:rPr lang="en-US" altLang="en-US">
                <a:latin typeface="Times New Roman" panose="02020603050405020304" pitchFamily="18" charset="0"/>
                <a:cs typeface="Times New Roman" panose="02020603050405020304" pitchFamily="18" charset="0"/>
              </a:rPr>
              <a:t>should </a:t>
            </a:r>
            <a:r>
              <a:rPr lang="en-US" altLang="en-US" b="1">
                <a:latin typeface="Times New Roman" panose="02020603050405020304" pitchFamily="18" charset="0"/>
                <a:cs typeface="Times New Roman" panose="02020603050405020304" pitchFamily="18" charset="0"/>
              </a:rPr>
              <a:t>react</a:t>
            </a:r>
            <a:r>
              <a:rPr lang="en-US" altLang="en-US">
                <a:latin typeface="Times New Roman" panose="02020603050405020304" pitchFamily="18" charset="0"/>
                <a:cs typeface="Times New Roman" panose="02020603050405020304" pitchFamily="18" charset="0"/>
              </a:rPr>
              <a:t> to a </a:t>
            </a:r>
            <a:r>
              <a:rPr lang="en-US" altLang="en-US" b="1">
                <a:latin typeface="Times New Roman" panose="02020603050405020304" pitchFamily="18" charset="0"/>
                <a:cs typeface="Times New Roman" panose="02020603050405020304" pitchFamily="18" charset="0"/>
              </a:rPr>
              <a:t>user input</a:t>
            </a:r>
            <a:endParaRPr lang="vi-V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9021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Appendix – 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sp>
        <p:nvSpPr>
          <p:cNvPr id="12291" name="Rectangle 3"/>
          <p:cNvSpPr>
            <a:spLocks noGrp="1"/>
          </p:cNvSpPr>
          <p:nvPr>
            <p:ph type="body" idx="4294967295"/>
          </p:nvPr>
        </p:nvSpPr>
        <p:spPr>
          <a:xfrm>
            <a:off x="0" y="917575"/>
            <a:ext cx="9144000" cy="5697538"/>
          </a:xfrm>
        </p:spPr>
        <p:txBody>
          <a:bodyPr/>
          <a:lstStyle/>
          <a:p>
            <a:pPr algn="just" eaLnBrk="1" hangingPunct="1">
              <a:lnSpc>
                <a:spcPct val="80000"/>
              </a:lnSpc>
            </a:pPr>
            <a:r>
              <a:rPr lang="en-US" altLang="en-US" sz="2600" b="1">
                <a:latin typeface="Times New Roman" panose="02020603050405020304" pitchFamily="18" charset="0"/>
                <a:cs typeface="Times New Roman" panose="02020603050405020304" pitchFamily="18" charset="0"/>
              </a:rPr>
              <a:t>Model</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Contains only the pure application data (it </a:t>
            </a:r>
            <a:r>
              <a:rPr lang="en-US" altLang="en-US" sz="2200" b="1">
                <a:latin typeface="Times New Roman" panose="02020603050405020304" pitchFamily="18" charset="0"/>
                <a:cs typeface="Times New Roman" panose="02020603050405020304" pitchFamily="18" charset="0"/>
              </a:rPr>
              <a:t>contains</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no logic </a:t>
            </a:r>
            <a:r>
              <a:rPr lang="en-US" altLang="en-US" sz="2200">
                <a:latin typeface="Times New Roman" panose="02020603050405020304" pitchFamily="18" charset="0"/>
                <a:cs typeface="Times New Roman" panose="02020603050405020304" pitchFamily="18" charset="0"/>
              </a:rPr>
              <a:t>describing how to </a:t>
            </a:r>
            <a:r>
              <a:rPr lang="en-US" altLang="en-US" sz="2200" b="1">
                <a:latin typeface="Times New Roman" panose="02020603050405020304" pitchFamily="18" charset="0"/>
                <a:cs typeface="Times New Roman" panose="02020603050405020304" pitchFamily="18" charset="0"/>
              </a:rPr>
              <a:t>present</a:t>
            </a:r>
            <a:r>
              <a:rPr lang="en-US" altLang="en-US" sz="2200">
                <a:latin typeface="Times New Roman" panose="02020603050405020304" pitchFamily="18" charset="0"/>
                <a:cs typeface="Times New Roman" panose="02020603050405020304" pitchFamily="18" charset="0"/>
              </a:rPr>
              <a:t> the </a:t>
            </a:r>
            <a:r>
              <a:rPr lang="en-US" altLang="en-US" sz="2200" b="1">
                <a:latin typeface="Times New Roman" panose="02020603050405020304" pitchFamily="18" charset="0"/>
                <a:cs typeface="Times New Roman" panose="02020603050405020304" pitchFamily="18" charset="0"/>
              </a:rPr>
              <a:t>data</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to</a:t>
            </a:r>
            <a:r>
              <a:rPr lang="en-US" altLang="en-US" sz="2200">
                <a:latin typeface="Times New Roman" panose="02020603050405020304" pitchFamily="18" charset="0"/>
                <a:cs typeface="Times New Roman" panose="02020603050405020304" pitchFamily="18" charset="0"/>
              </a:rPr>
              <a:t> a </a:t>
            </a:r>
            <a:r>
              <a:rPr lang="en-US" altLang="en-US" sz="2200" b="1">
                <a:latin typeface="Times New Roman" panose="02020603050405020304" pitchFamily="18" charset="0"/>
                <a:cs typeface="Times New Roman" panose="02020603050405020304" pitchFamily="18" charset="0"/>
              </a:rPr>
              <a:t>user</a:t>
            </a:r>
            <a:r>
              <a:rPr lang="en-US" altLang="en-US" sz="22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Models </a:t>
            </a:r>
            <a:r>
              <a:rPr lang="en-US" altLang="en-US" sz="2200" b="1">
                <a:latin typeface="Times New Roman" panose="02020603050405020304" pitchFamily="18" charset="0"/>
                <a:cs typeface="Times New Roman" panose="02020603050405020304" pitchFamily="18" charset="0"/>
              </a:rPr>
              <a:t>data</a:t>
            </a:r>
            <a:r>
              <a:rPr lang="en-US" altLang="en-US" sz="2200">
                <a:latin typeface="Times New Roman" panose="02020603050405020304" pitchFamily="18" charset="0"/>
                <a:cs typeface="Times New Roman" panose="02020603050405020304" pitchFamily="18" charset="0"/>
              </a:rPr>
              <a:t> and </a:t>
            </a:r>
            <a:r>
              <a:rPr lang="en-US" altLang="en-US" sz="2200" b="1">
                <a:latin typeface="Times New Roman" panose="02020603050405020304" pitchFamily="18" charset="0"/>
                <a:cs typeface="Times New Roman" panose="02020603050405020304" pitchFamily="18" charset="0"/>
              </a:rPr>
              <a:t>behavior</a:t>
            </a:r>
            <a:r>
              <a:rPr lang="en-US" altLang="en-US" sz="2200">
                <a:latin typeface="Times New Roman" panose="02020603050405020304" pitchFamily="18" charset="0"/>
                <a:cs typeface="Times New Roman" panose="02020603050405020304" pitchFamily="18" charset="0"/>
              </a:rPr>
              <a:t> </a:t>
            </a:r>
            <a:r>
              <a:rPr lang="en-US" altLang="en-US" sz="2200" b="1">
                <a:latin typeface="Times New Roman" panose="02020603050405020304" pitchFamily="18" charset="0"/>
                <a:cs typeface="Times New Roman" panose="02020603050405020304" pitchFamily="18" charset="0"/>
              </a:rPr>
              <a:t>behind</a:t>
            </a:r>
            <a:r>
              <a:rPr lang="en-US" altLang="en-US" sz="2200">
                <a:latin typeface="Times New Roman" panose="02020603050405020304" pitchFamily="18" charset="0"/>
                <a:cs typeface="Times New Roman" panose="02020603050405020304" pitchFamily="18" charset="0"/>
              </a:rPr>
              <a:t> business process</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Manages information (</a:t>
            </a:r>
            <a:r>
              <a:rPr lang="en-US" altLang="en-US" sz="2200" b="1">
                <a:latin typeface="Times New Roman" panose="02020603050405020304" pitchFamily="18" charset="0"/>
                <a:cs typeface="Times New Roman" panose="02020603050405020304" pitchFamily="18" charset="0"/>
              </a:rPr>
              <a:t>access, modify, and represent application’s data</a:t>
            </a:r>
            <a:r>
              <a:rPr lang="en-US" altLang="en-US" sz="2200">
                <a:latin typeface="Times New Roman" panose="02020603050405020304" pitchFamily="18" charset="0"/>
                <a:cs typeface="Times New Roman" panose="02020603050405020304" pitchFamily="18" charset="0"/>
              </a:rPr>
              <a:t>) and notifies observers whenever the information changes</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Maps Real-World Entities (</a:t>
            </a:r>
            <a:r>
              <a:rPr lang="en-US" altLang="en-US" sz="2200" b="1">
                <a:latin typeface="Times New Roman" panose="02020603050405020304" pitchFamily="18" charset="0"/>
                <a:cs typeface="Times New Roman" panose="02020603050405020304" pitchFamily="18" charset="0"/>
              </a:rPr>
              <a:t>implement business logic, workflow</a:t>
            </a:r>
            <a:r>
              <a:rPr lang="en-US" altLang="en-US" sz="220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Performing</a:t>
            </a:r>
            <a:r>
              <a:rPr lang="en-US" altLang="en-US" sz="2200">
                <a:latin typeface="Times New Roman" panose="02020603050405020304" pitchFamily="18" charset="0"/>
                <a:cs typeface="Times New Roman" panose="02020603050405020304" pitchFamily="18" charset="0"/>
              </a:rPr>
              <a:t> DB </a:t>
            </a:r>
            <a:r>
              <a:rPr lang="en-US" altLang="en-US" sz="2200" b="1">
                <a:latin typeface="Times New Roman" panose="02020603050405020304" pitchFamily="18" charset="0"/>
                <a:cs typeface="Times New Roman" panose="02020603050405020304" pitchFamily="18" charset="0"/>
              </a:rPr>
              <a:t>Queries</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Calculating</a:t>
            </a:r>
            <a:r>
              <a:rPr lang="en-US" altLang="en-US" sz="2200">
                <a:latin typeface="Times New Roman" panose="02020603050405020304" pitchFamily="18" charset="0"/>
                <a:cs typeface="Times New Roman" panose="02020603050405020304" pitchFamily="18" charset="0"/>
              </a:rPr>
              <a:t> Business Process</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Encapsulates Domain Logic</a:t>
            </a:r>
            <a:r>
              <a:rPr lang="en-US" altLang="en-US" sz="2200">
                <a:latin typeface="Times New Roman" panose="02020603050405020304" pitchFamily="18" charset="0"/>
                <a:cs typeface="Times New Roman" panose="02020603050405020304" pitchFamily="18" charset="0"/>
              </a:rPr>
              <a:t> (a Java Object – </a:t>
            </a:r>
            <a:r>
              <a:rPr lang="en-US" altLang="en-US" sz="2200" b="1">
                <a:latin typeface="Times New Roman" panose="02020603050405020304" pitchFamily="18" charset="0"/>
                <a:cs typeface="Times New Roman" panose="02020603050405020304" pitchFamily="18" charset="0"/>
              </a:rPr>
              <a:t>Java Bean</a:t>
            </a:r>
            <a:r>
              <a:rPr lang="en-US" altLang="en-US" sz="2200">
                <a:latin typeface="Times New Roman" panose="02020603050405020304" pitchFamily="18" charset="0"/>
                <a:cs typeface="Times New Roman" panose="02020603050405020304" pitchFamily="18" charset="0"/>
              </a:rPr>
              <a:t>) which are independent of Presentation </a:t>
            </a:r>
          </a:p>
          <a:p>
            <a:pPr algn="just" eaLnBrk="1" hangingPunct="1">
              <a:lnSpc>
                <a:spcPct val="80000"/>
              </a:lnSpc>
            </a:pPr>
            <a:r>
              <a:rPr lang="en-US" altLang="en-US" sz="2600" b="1">
                <a:latin typeface="Times New Roman" panose="02020603050405020304" pitchFamily="18" charset="0"/>
                <a:cs typeface="Times New Roman" panose="02020603050405020304" pitchFamily="18" charset="0"/>
              </a:rPr>
              <a:t>View</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Obtains data from model &amp; presents the model's data to the user</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Represents</a:t>
            </a:r>
            <a:r>
              <a:rPr lang="en-US" altLang="en-US" sz="2200">
                <a:latin typeface="Times New Roman" panose="02020603050405020304" pitchFamily="18" charset="0"/>
                <a:cs typeface="Times New Roman" panose="02020603050405020304" pitchFamily="18" charset="0"/>
              </a:rPr>
              <a:t> Output/Input of the application </a:t>
            </a:r>
            <a:r>
              <a:rPr lang="en-US" altLang="en-US" sz="2200" b="1">
                <a:latin typeface="Times New Roman" panose="02020603050405020304" pitchFamily="18" charset="0"/>
                <a:cs typeface="Times New Roman" panose="02020603050405020304" pitchFamily="18" charset="0"/>
              </a:rPr>
              <a:t>(GUI – JSP &amp; HTML …)</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Display</a:t>
            </a:r>
            <a:r>
              <a:rPr lang="en-US" altLang="en-US" sz="2200">
                <a:latin typeface="Times New Roman" panose="02020603050405020304" pitchFamily="18" charset="0"/>
                <a:cs typeface="Times New Roman" panose="02020603050405020304" pitchFamily="18" charset="0"/>
              </a:rPr>
              <a:t> results of Business Logic</a:t>
            </a:r>
          </a:p>
          <a:p>
            <a:pPr lvl="1" algn="just" eaLnBrk="1" hangingPunct="1">
              <a:lnSpc>
                <a:spcPct val="80000"/>
              </a:lnSpc>
            </a:pPr>
            <a:r>
              <a:rPr lang="en-US" altLang="en-US" sz="2200">
                <a:latin typeface="Times New Roman" panose="02020603050405020304" pitchFamily="18" charset="0"/>
                <a:cs typeface="Times New Roman" panose="02020603050405020304" pitchFamily="18" charset="0"/>
              </a:rPr>
              <a:t>Free Access to Model, but should not change the state of the model.</a:t>
            </a:r>
          </a:p>
          <a:p>
            <a:pPr lvl="1" algn="just" eaLnBrk="1" hangingPunct="1">
              <a:lnSpc>
                <a:spcPct val="80000"/>
              </a:lnSpc>
            </a:pPr>
            <a:r>
              <a:rPr lang="en-US" altLang="en-US" sz="2200" b="1">
                <a:latin typeface="Times New Roman" panose="02020603050405020304" pitchFamily="18" charset="0"/>
                <a:cs typeface="Times New Roman" panose="02020603050405020304" pitchFamily="18" charset="0"/>
              </a:rPr>
              <a:t>Reads</a:t>
            </a:r>
            <a:r>
              <a:rPr lang="en-US" altLang="en-US" sz="2200">
                <a:latin typeface="Times New Roman" panose="02020603050405020304" pitchFamily="18" charset="0"/>
                <a:cs typeface="Times New Roman" panose="02020603050405020304" pitchFamily="18" charset="0"/>
              </a:rPr>
              <a:t> Data from Model – Using Query Methods </a:t>
            </a:r>
          </a:p>
        </p:txBody>
      </p:sp>
    </p:spTree>
    <p:extLst>
      <p:ext uri="{BB962C8B-B14F-4D97-AF65-F5344CB8AC3E}">
        <p14:creationId xmlns:p14="http://schemas.microsoft.com/office/powerpoint/2010/main" val="194787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2" name="Picture 1"/>
          <p:cNvPicPr>
            <a:picLocks noChangeAspect="1"/>
          </p:cNvPicPr>
          <p:nvPr/>
        </p:nvPicPr>
        <p:blipFill>
          <a:blip r:embed="rId3"/>
          <a:stretch>
            <a:fillRect/>
          </a:stretch>
        </p:blipFill>
        <p:spPr>
          <a:xfrm>
            <a:off x="468380" y="1241425"/>
            <a:ext cx="6727549" cy="561444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Appendix – 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sp>
        <p:nvSpPr>
          <p:cNvPr id="13315" name="Rectangle 3"/>
          <p:cNvSpPr>
            <a:spLocks noGrp="1"/>
          </p:cNvSpPr>
          <p:nvPr>
            <p:ph type="body" idx="4294967295"/>
          </p:nvPr>
        </p:nvSpPr>
        <p:spPr>
          <a:xfrm>
            <a:off x="0" y="917575"/>
            <a:ext cx="9144000" cy="5697538"/>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Controller</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Serves </a:t>
            </a:r>
            <a:r>
              <a:rPr lang="en-US" altLang="en-US" sz="2400" b="1">
                <a:latin typeface="Times New Roman" panose="02020603050405020304" pitchFamily="18" charset="0"/>
                <a:cs typeface="Times New Roman" panose="02020603050405020304" pitchFamily="18" charset="0"/>
              </a:rPr>
              <a:t>logical</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connection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between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user’s</a:t>
            </a:r>
            <a:r>
              <a:rPr lang="en-US" altLang="en-US" sz="2400">
                <a:latin typeface="Times New Roman" panose="02020603050405020304" pitchFamily="18" charset="0"/>
                <a:cs typeface="Times New Roman" panose="02020603050405020304" pitchFamily="18" charset="0"/>
              </a:rPr>
              <a:t> interaction and the </a:t>
            </a:r>
            <a:r>
              <a:rPr lang="en-US" altLang="en-US" sz="2400" b="1">
                <a:latin typeface="Times New Roman" panose="02020603050405020304" pitchFamily="18" charset="0"/>
                <a:cs typeface="Times New Roman" panose="02020603050405020304" pitchFamily="18" charset="0"/>
              </a:rPr>
              <a:t>business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process</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It </a:t>
            </a:r>
            <a:r>
              <a:rPr lang="en-US" altLang="en-US" sz="2400" b="1">
                <a:latin typeface="Times New Roman" panose="02020603050405020304" pitchFamily="18" charset="0"/>
                <a:cs typeface="Times New Roman" panose="02020603050405020304" pitchFamily="18" charset="0"/>
              </a:rPr>
              <a:t>receives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translates</a:t>
            </a:r>
            <a:r>
              <a:rPr lang="en-US" altLang="en-US" sz="2400">
                <a:latin typeface="Times New Roman" panose="02020603050405020304" pitchFamily="18" charset="0"/>
                <a:cs typeface="Times New Roman" panose="02020603050405020304" pitchFamily="18" charset="0"/>
              </a:rPr>
              <a:t> input to request on model or view</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Input</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from</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user</a:t>
            </a:r>
            <a:r>
              <a:rPr lang="en-US" altLang="en-US" sz="2400">
                <a:latin typeface="Times New Roman" panose="02020603050405020304" pitchFamily="18" charset="0"/>
                <a:cs typeface="Times New Roman" panose="02020603050405020304" pitchFamily="18" charset="0"/>
              </a:rPr>
              <a:t> and instructs the model and view to perform action</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Responsible</a:t>
            </a:r>
            <a:r>
              <a:rPr lang="en-US" altLang="en-US" sz="2400">
                <a:latin typeface="Times New Roman" panose="02020603050405020304" pitchFamily="18" charset="0"/>
                <a:cs typeface="Times New Roman" panose="02020603050405020304" pitchFamily="18" charset="0"/>
              </a:rPr>
              <a:t> for making decision among multiple presentation</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Maps</a:t>
            </a:r>
            <a:r>
              <a:rPr lang="en-US" altLang="en-US" sz="2400">
                <a:latin typeface="Times New Roman" panose="02020603050405020304" pitchFamily="18" charset="0"/>
                <a:cs typeface="Times New Roman" panose="02020603050405020304" pitchFamily="18" charset="0"/>
              </a:rPr>
              <a:t> the end-user action to the application response</a:t>
            </a:r>
          </a:p>
          <a:p>
            <a:pPr lvl="1" algn="just" eaLnBrk="1" hangingPunct="1">
              <a:lnSpc>
                <a:spcPct val="80000"/>
              </a:lnSpc>
            </a:pPr>
            <a:r>
              <a:rPr lang="en-US" altLang="en-US" sz="2400">
                <a:latin typeface="Times New Roman" panose="02020603050405020304" pitchFamily="18" charset="0"/>
                <a:cs typeface="Times New Roman" panose="02020603050405020304" pitchFamily="18" charset="0"/>
              </a:rPr>
              <a:t>Is </a:t>
            </a:r>
            <a:r>
              <a:rPr lang="en-US" altLang="en-US" sz="2400" b="1">
                <a:latin typeface="Times New Roman" panose="02020603050405020304" pitchFamily="18" charset="0"/>
                <a:cs typeface="Times New Roman" panose="02020603050405020304" pitchFamily="18" charset="0"/>
              </a:rPr>
              <a:t>responsible</a:t>
            </a:r>
            <a:r>
              <a:rPr lang="en-US" altLang="en-US" sz="2400">
                <a:latin typeface="Times New Roman" panose="02020603050405020304" pitchFamily="18" charset="0"/>
                <a:cs typeface="Times New Roman" panose="02020603050405020304" pitchFamily="18" charset="0"/>
              </a:rPr>
              <a:t> for </a:t>
            </a:r>
            <a:r>
              <a:rPr lang="en-US" altLang="en-US" sz="2400" b="1">
                <a:latin typeface="Times New Roman" panose="02020603050405020304" pitchFamily="18" charset="0"/>
                <a:cs typeface="Times New Roman" panose="02020603050405020304" pitchFamily="18" charset="0"/>
              </a:rPr>
              <a:t>calling</a:t>
            </a:r>
            <a:r>
              <a:rPr lang="en-US" altLang="en-US" sz="2400">
                <a:latin typeface="Times New Roman" panose="02020603050405020304" pitchFamily="18" charset="0"/>
                <a:cs typeface="Times New Roman" panose="02020603050405020304" pitchFamily="18" charset="0"/>
              </a:rPr>
              <a:t> methods on the model that changes the state of the model</a:t>
            </a:r>
          </a:p>
          <a:p>
            <a:pPr lvl="1" algn="just" eaLnBrk="1" hangingPunct="1">
              <a:lnSpc>
                <a:spcPct val="80000"/>
              </a:lnSpc>
            </a:pPr>
            <a:r>
              <a:rPr lang="en-US" altLang="en-US" sz="2400" b="1">
                <a:latin typeface="Times New Roman" panose="02020603050405020304" pitchFamily="18" charset="0"/>
                <a:cs typeface="Times New Roman" panose="02020603050405020304" pitchFamily="18" charset="0"/>
              </a:rPr>
              <a:t>Updates the state of the Model and generates one or more views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servlets</a:t>
            </a:r>
            <a:r>
              <a:rPr lang="en-US" altLang="en-US" sz="2400">
                <a:latin typeface="Times New Roman" panose="02020603050405020304" pitchFamily="18" charset="0"/>
                <a:cs typeface="Times New Roman" panose="02020603050405020304" pitchFamily="18" charset="0"/>
              </a:rPr>
              <a:t>) </a:t>
            </a: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Evolution</a:t>
            </a:r>
            <a:r>
              <a:rPr lang="en-US" altLang="en-US" sz="2800">
                <a:latin typeface="Times New Roman" panose="02020603050405020304" pitchFamily="18" charset="0"/>
                <a:cs typeface="Times New Roman" panose="02020603050405020304" pitchFamily="18" charset="0"/>
              </a:rPr>
              <a:t> of MVC Architecture</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NO MVC</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MVC Model 1 [</a:t>
            </a:r>
            <a:r>
              <a:rPr lang="en-US" altLang="en-US" sz="2400" b="1">
                <a:latin typeface="Times New Roman" panose="02020603050405020304" pitchFamily="18" charset="0"/>
                <a:cs typeface="Times New Roman" panose="02020603050405020304" pitchFamily="18" charset="0"/>
              </a:rPr>
              <a:t>Page-centric</a:t>
            </a:r>
            <a:r>
              <a:rPr lang="en-US" altLang="en-US" sz="2400">
                <a:latin typeface="Times New Roman" panose="02020603050405020304" pitchFamily="18" charset="0"/>
                <a:cs typeface="Times New Roman" panose="02020603050405020304" pitchFamily="18" charset="0"/>
              </a:rPr>
              <a:t>] – JSP Model 1</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MVC Model 2 [</a:t>
            </a:r>
            <a:r>
              <a:rPr lang="en-US" altLang="en-US" sz="2400" b="1">
                <a:latin typeface="Times New Roman" panose="02020603050405020304" pitchFamily="18" charset="0"/>
                <a:cs typeface="Times New Roman" panose="02020603050405020304" pitchFamily="18" charset="0"/>
              </a:rPr>
              <a:t>Servlet-centric</a:t>
            </a:r>
            <a:r>
              <a:rPr lang="en-US" altLang="en-US" sz="2400">
                <a:latin typeface="Times New Roman" panose="02020603050405020304" pitchFamily="18" charset="0"/>
                <a:cs typeface="Times New Roman" panose="02020603050405020304" pitchFamily="18" charset="0"/>
              </a:rPr>
              <a:t>] – JSP Model 2</a:t>
            </a:r>
          </a:p>
        </p:txBody>
      </p:sp>
    </p:spTree>
    <p:extLst>
      <p:ext uri="{BB962C8B-B14F-4D97-AF65-F5344CB8AC3E}">
        <p14:creationId xmlns:p14="http://schemas.microsoft.com/office/powerpoint/2010/main" val="1738340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Appendix – 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sp>
        <p:nvSpPr>
          <p:cNvPr id="14339" name="Rectangle 3"/>
          <p:cNvSpPr>
            <a:spLocks noGrp="1"/>
          </p:cNvSpPr>
          <p:nvPr>
            <p:ph type="body" idx="4294967295"/>
          </p:nvPr>
        </p:nvSpPr>
        <p:spPr>
          <a:xfrm>
            <a:off x="0" y="1031875"/>
            <a:ext cx="9144000" cy="5697538"/>
          </a:xfrm>
        </p:spPr>
        <p:txBody>
          <a:bodyPr/>
          <a:lstStyle/>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Relationships</a:t>
            </a:r>
            <a:r>
              <a:rPr lang="en-US" altLang="en-US" sz="2800">
                <a:latin typeface="Times New Roman" panose="02020603050405020304" pitchFamily="18" charset="0"/>
                <a:cs typeface="Times New Roman" panose="02020603050405020304" pitchFamily="18" charset="0"/>
              </a:rPr>
              <a:t> between components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View</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Controller is responsible for creating or selecting view</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Model</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View</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View depends on Model</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If a change is made to the model then there might be required to make parallel changes in the view</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Model</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Controller</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Controller depends on model</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If a change is made to the model then there might be required to make parallel changes in the Controller </a:t>
            </a:r>
          </a:p>
          <a:p>
            <a:pPr algn="just" eaLnBrk="1" hangingPunct="1">
              <a:lnSpc>
                <a:spcPct val="90000"/>
              </a:lnSpc>
            </a:pPr>
            <a:r>
              <a:rPr lang="en-US" altLang="en-US" sz="2800" b="1">
                <a:latin typeface="Times New Roman" panose="02020603050405020304" pitchFamily="18" charset="0"/>
                <a:cs typeface="Times New Roman" panose="02020603050405020304" pitchFamily="18" charset="0"/>
              </a:rPr>
              <a:t>Logical</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Layers</a:t>
            </a:r>
            <a:r>
              <a:rPr lang="en-US" altLang="en-US" sz="2800">
                <a:latin typeface="Times New Roman" panose="02020603050405020304" pitchFamily="18" charset="0"/>
                <a:cs typeface="Times New Roman" panose="02020603050405020304" pitchFamily="18" charset="0"/>
              </a:rPr>
              <a:t> in Web application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Model</a:t>
            </a:r>
            <a:r>
              <a:rPr lang="en-US" altLang="en-US" sz="2400">
                <a:latin typeface="Times New Roman" panose="02020603050405020304" pitchFamily="18" charset="0"/>
                <a:cs typeface="Times New Roman" panose="02020603050405020304" pitchFamily="18" charset="0"/>
              </a:rPr>
              <a:t> [Business Process Layer]</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View</a:t>
            </a:r>
            <a:r>
              <a:rPr lang="en-US" altLang="en-US" sz="2400">
                <a:latin typeface="Times New Roman" panose="02020603050405020304" pitchFamily="18" charset="0"/>
                <a:cs typeface="Times New Roman" panose="02020603050405020304" pitchFamily="18" charset="0"/>
              </a:rPr>
              <a:t> [Presentation Layer]</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Controller</a:t>
            </a:r>
            <a:r>
              <a:rPr lang="en-US" altLang="en-US" sz="2400">
                <a:latin typeface="Times New Roman" panose="02020603050405020304" pitchFamily="18" charset="0"/>
                <a:cs typeface="Times New Roman" panose="02020603050405020304" pitchFamily="18" charset="0"/>
              </a:rPr>
              <a:t> [Control Layer]</a:t>
            </a:r>
            <a:endParaRPr lang="vi-VN"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4544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Appendix – 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1 </a:t>
            </a:r>
          </a:p>
        </p:txBody>
      </p:sp>
      <p:sp>
        <p:nvSpPr>
          <p:cNvPr id="17411" name="Rectangle 3"/>
          <p:cNvSpPr>
            <a:spLocks noGrp="1"/>
          </p:cNvSpPr>
          <p:nvPr>
            <p:ph type="body" idx="4294967295"/>
          </p:nvPr>
        </p:nvSpPr>
        <p:spPr>
          <a:xfrm>
            <a:off x="0" y="1160463"/>
            <a:ext cx="9144000" cy="5697537"/>
          </a:xfrm>
        </p:spPr>
        <p:txBody>
          <a:bodyPr/>
          <a:lstStyle/>
          <a:p>
            <a:pPr eaLnBrk="1" hangingPunct="1">
              <a:lnSpc>
                <a:spcPct val="80000"/>
              </a:lnSpc>
            </a:pPr>
            <a:r>
              <a:rPr lang="en-US" altLang="en-US" sz="2800">
                <a:latin typeface="Times New Roman" panose="02020603050405020304" pitchFamily="18" charset="0"/>
                <a:cs typeface="Times New Roman" panose="02020603050405020304" pitchFamily="18" charset="0"/>
              </a:rPr>
              <a:t>Composed of a </a:t>
            </a:r>
            <a:r>
              <a:rPr lang="en-US" altLang="en-US" sz="2800" b="1">
                <a:latin typeface="Times New Roman" panose="02020603050405020304" pitchFamily="18" charset="0"/>
                <a:cs typeface="Times New Roman" panose="02020603050405020304" pitchFamily="18" charset="0"/>
              </a:rPr>
              <a:t>series of interrelated JSP pages</a:t>
            </a:r>
          </a:p>
          <a:p>
            <a:pPr eaLnBrk="1" hangingPunct="1">
              <a:lnSpc>
                <a:spcPct val="80000"/>
              </a:lnSpc>
            </a:pPr>
            <a:r>
              <a:rPr lang="en-US" altLang="en-US" sz="2800" b="1">
                <a:latin typeface="Times New Roman" panose="02020603050405020304" pitchFamily="18" charset="0"/>
                <a:cs typeface="Times New Roman" panose="02020603050405020304" pitchFamily="18" charset="0"/>
              </a:rPr>
              <a:t>JSP</a:t>
            </a:r>
            <a:r>
              <a:rPr lang="en-US" altLang="en-US" sz="2800">
                <a:latin typeface="Times New Roman" panose="02020603050405020304" pitchFamily="18" charset="0"/>
                <a:cs typeface="Times New Roman" panose="02020603050405020304" pitchFamily="18" charset="0"/>
              </a:rPr>
              <a:t> page </a:t>
            </a:r>
            <a:r>
              <a:rPr lang="en-US" altLang="en-US" sz="2800" b="1">
                <a:latin typeface="Times New Roman" panose="02020603050405020304" pitchFamily="18" charset="0"/>
                <a:cs typeface="Times New Roman" panose="02020603050405020304" pitchFamily="18" charset="0"/>
              </a:rPr>
              <a:t>handles</a:t>
            </a:r>
            <a:r>
              <a:rPr lang="en-US" altLang="en-US" sz="2800">
                <a:latin typeface="Times New Roman" panose="02020603050405020304" pitchFamily="18" charset="0"/>
                <a:cs typeface="Times New Roman" panose="02020603050405020304" pitchFamily="18" charset="0"/>
              </a:rPr>
              <a:t> the entire request processing mechanism</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Extract the HTTP request parameters</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Invoke the business logic (through Java Beans)</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Process the business logic</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Handle the HTTP session</a:t>
            </a:r>
          </a:p>
          <a:p>
            <a:pPr algn="just" eaLnBrk="1" hangingPunct="1">
              <a:lnSpc>
                <a:spcPct val="80000"/>
              </a:lnSpc>
            </a:pPr>
            <a:r>
              <a:rPr lang="en-US" altLang="en-US" sz="2800">
                <a:latin typeface="Times New Roman" panose="02020603050405020304" pitchFamily="18" charset="0"/>
                <a:cs typeface="Times New Roman" panose="02020603050405020304" pitchFamily="18" charset="0"/>
              </a:rPr>
              <a:t>JSP page </a:t>
            </a:r>
            <a:r>
              <a:rPr lang="en-US" altLang="en-US" sz="2800" b="1">
                <a:latin typeface="Times New Roman" panose="02020603050405020304" pitchFamily="18" charset="0"/>
                <a:cs typeface="Times New Roman" panose="02020603050405020304" pitchFamily="18" charset="0"/>
              </a:rPr>
              <a:t>responsible</a:t>
            </a:r>
            <a:r>
              <a:rPr lang="en-US" altLang="en-US" sz="2800">
                <a:latin typeface="Times New Roman" panose="02020603050405020304" pitchFamily="18" charset="0"/>
                <a:cs typeface="Times New Roman" panose="02020603050405020304" pitchFamily="18" charset="0"/>
              </a:rPr>
              <a:t> for </a:t>
            </a:r>
            <a:r>
              <a:rPr lang="en-US" altLang="en-US" sz="2800" b="1">
                <a:latin typeface="Times New Roman" panose="02020603050405020304" pitchFamily="18" charset="0"/>
                <a:cs typeface="Times New Roman" panose="02020603050405020304" pitchFamily="18" charset="0"/>
              </a:rPr>
              <a:t>displaying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output</a:t>
            </a:r>
            <a:r>
              <a:rPr lang="en-US" altLang="en-US" sz="2800">
                <a:latin typeface="Times New Roman" panose="02020603050405020304" pitchFamily="18" charset="0"/>
                <a:cs typeface="Times New Roman" panose="02020603050405020304" pitchFamily="18" charset="0"/>
              </a:rPr>
              <a:t> to the client</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There is no extra Servlet involved in the process.</a:t>
            </a:r>
            <a:endParaRPr lang="en-US" altLang="en-US" sz="2400" b="1">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A page centric architecture</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Business process logic and control decisions are hard coded inside JSP pages</a:t>
            </a:r>
            <a:r>
              <a:rPr lang="en-US" altLang="en-US" sz="2800">
                <a:latin typeface="Times New Roman" panose="02020603050405020304" pitchFamily="18" charset="0"/>
                <a:cs typeface="Times New Roman" panose="02020603050405020304" pitchFamily="18" charset="0"/>
              </a:rPr>
              <a:t>)</a:t>
            </a:r>
          </a:p>
          <a:p>
            <a:pPr eaLnBrk="1" hangingPunct="1">
              <a:lnSpc>
                <a:spcPct val="80000"/>
              </a:lnSpc>
            </a:pPr>
            <a:r>
              <a:rPr lang="en-US" altLang="en-US" sz="2800">
                <a:latin typeface="Times New Roman" panose="02020603050405020304" pitchFamily="18" charset="0"/>
                <a:cs typeface="Times New Roman" panose="02020603050405020304" pitchFamily="18" charset="0"/>
              </a:rPr>
              <a:t>Next page selection is determined by </a:t>
            </a:r>
            <a:r>
              <a:rPr lang="en-US" altLang="en-US" sz="2800" b="1">
                <a:latin typeface="Times New Roman" panose="02020603050405020304" pitchFamily="18" charset="0"/>
                <a:cs typeface="Times New Roman" panose="02020603050405020304" pitchFamily="18" charset="0"/>
              </a:rPr>
              <a:t>hyperlink</a:t>
            </a:r>
            <a:r>
              <a:rPr lang="en-US" altLang="en-US" sz="2800">
                <a:latin typeface="Times New Roman" panose="02020603050405020304" pitchFamily="18" charset="0"/>
                <a:cs typeface="Times New Roman" panose="02020603050405020304" pitchFamily="18" charset="0"/>
              </a:rPr>
              <a:t> or </a:t>
            </a:r>
            <a:r>
              <a:rPr lang="en-US" altLang="en-US" sz="2800" b="1">
                <a:latin typeface="Times New Roman" panose="02020603050405020304" pitchFamily="18" charset="0"/>
                <a:cs typeface="Times New Roman" panose="02020603050405020304" pitchFamily="18" charset="0"/>
              </a:rPr>
              <a:t>action</a:t>
            </a:r>
            <a:r>
              <a:rPr lang="en-US" altLang="en-US" sz="2800">
                <a:latin typeface="Times New Roman" panose="02020603050405020304" pitchFamily="18" charset="0"/>
                <a:cs typeface="Times New Roman" panose="02020603050405020304" pitchFamily="18" charset="0"/>
              </a:rPr>
              <a:t> of submitting a form. </a:t>
            </a:r>
            <a:r>
              <a:rPr lang="en-US" altLang="en-US" sz="2800" b="1">
                <a:latin typeface="Times New Roman" panose="02020603050405020304" pitchFamily="18" charset="0"/>
                <a:cs typeface="Times New Roman" panose="02020603050405020304" pitchFamily="18" charset="0"/>
              </a:rPr>
              <a:t>Ex</a:t>
            </a:r>
            <a:r>
              <a:rPr lang="en-US" altLang="en-US" sz="2800">
                <a:latin typeface="Times New Roman" panose="02020603050405020304" pitchFamily="18" charset="0"/>
                <a:cs typeface="Times New Roman" panose="02020603050405020304" pitchFamily="18" charset="0"/>
              </a:rPr>
              <a:t>: </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&lt;a href=“find.jsp”&gt; Search &lt;/a&gt;</a:t>
            </a:r>
          </a:p>
          <a:p>
            <a:pPr lvl="1" eaLnBrk="1" hangingPunct="1">
              <a:lnSpc>
                <a:spcPct val="80000"/>
              </a:lnSpc>
            </a:pPr>
            <a:r>
              <a:rPr lang="en-US" altLang="en-US" sz="2400">
                <a:latin typeface="Times New Roman" panose="02020603050405020304" pitchFamily="18" charset="0"/>
                <a:cs typeface="Times New Roman" panose="02020603050405020304" pitchFamily="18" charset="0"/>
              </a:rPr>
              <a:t>&lt;form action=“find.jsp”&gt; … &lt;/form&gt;</a:t>
            </a:r>
          </a:p>
        </p:txBody>
      </p:sp>
    </p:spTree>
    <p:extLst>
      <p:ext uri="{BB962C8B-B14F-4D97-AF65-F5344CB8AC3E}">
        <p14:creationId xmlns:p14="http://schemas.microsoft.com/office/powerpoint/2010/main" val="16784052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1520825" y="0"/>
            <a:ext cx="7623175" cy="109537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the JSP Page on NetBeans</a:t>
            </a:r>
            <a:endParaRPr lang="en-US" altLang="en-US" sz="4800" b="1">
              <a:latin typeface="Times New Roman" panose="02020603050405020304" pitchFamily="18" charset="0"/>
              <a:cs typeface="Times New Roman" panose="02020603050405020304" pitchFamily="18" charset="0"/>
            </a:endParaRPr>
          </a:p>
        </p:txBody>
      </p:sp>
      <p:pic>
        <p:nvPicPr>
          <p:cNvPr id="870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5200"/>
            <a:ext cx="32004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66925"/>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0" name="Rectangle 10"/>
          <p:cNvSpPr>
            <a:spLocks noChangeArrowheads="1"/>
          </p:cNvSpPr>
          <p:nvPr/>
        </p:nvSpPr>
        <p:spPr bwMode="auto">
          <a:xfrm>
            <a:off x="319088" y="5451475"/>
            <a:ext cx="88249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 typeface="Arial" panose="020B0604020202020204" pitchFamily="34" charset="0"/>
              <a:buChar char="•"/>
            </a:pPr>
            <a:r>
              <a:rPr lang="en-US" altLang="en-US" sz="2400">
                <a:solidFill>
                  <a:srgbClr val="FF3300"/>
                </a:solidFill>
                <a:latin typeface="Times New Roman" panose="02020603050405020304" pitchFamily="18" charset="0"/>
                <a:cs typeface="Times New Roman" panose="02020603050405020304" pitchFamily="18" charset="0"/>
              </a:rPr>
              <a:t>Click </a:t>
            </a:r>
            <a:r>
              <a:rPr lang="en-US" altLang="en-US" sz="2400" b="1">
                <a:solidFill>
                  <a:srgbClr val="FF3300"/>
                </a:solidFill>
                <a:latin typeface="Times New Roman" panose="02020603050405020304" pitchFamily="18" charset="0"/>
                <a:cs typeface="Times New Roman" panose="02020603050405020304" pitchFamily="18" charset="0"/>
              </a:rPr>
              <a:t>Next</a:t>
            </a:r>
            <a:r>
              <a:rPr lang="en-US" altLang="en-US" sz="2400">
                <a:solidFill>
                  <a:srgbClr val="FF3300"/>
                </a:solidFill>
                <a:latin typeface="Times New Roman" panose="02020603050405020304" pitchFamily="18" charset="0"/>
                <a:cs typeface="Times New Roman" panose="02020603050405020304" pitchFamily="18" charset="0"/>
              </a:rPr>
              <a:t> Button</a:t>
            </a:r>
            <a:endParaRPr lang="vi-VN" altLang="en-US" sz="2400">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73"/>
                                        </p:tgtEl>
                                        <p:attrNameLst>
                                          <p:attrName>style.visibility</p:attrName>
                                        </p:attrNameLst>
                                      </p:cBhvr>
                                      <p:to>
                                        <p:strVal val="visible"/>
                                      </p:to>
                                    </p:set>
                                    <p:animEffect transition="in" filter="checkerboard(across)">
                                      <p:cBhvr>
                                        <p:cTn id="7" dur="500"/>
                                        <p:tgtEl>
                                          <p:spTgt spid="36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8250">
                                            <p:txEl>
                                              <p:pRg st="0" end="0"/>
                                            </p:txEl>
                                          </p:spTgt>
                                        </p:tgtEl>
                                        <p:attrNameLst>
                                          <p:attrName>style.visibility</p:attrName>
                                        </p:attrNameLst>
                                      </p:cBhvr>
                                      <p:to>
                                        <p:strVal val="visible"/>
                                      </p:to>
                                    </p:set>
                                    <p:animEffect transition="in" filter="blinds(horizontal)">
                                      <p:cBhvr>
                                        <p:cTn id="12" dur="500"/>
                                        <p:tgtEl>
                                          <p:spTgt spid="138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0"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1150938"/>
            <a:ext cx="69437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2"/>
          <p:cNvSpPr>
            <a:spLocks noGrp="1"/>
          </p:cNvSpPr>
          <p:nvPr>
            <p:ph type="title" idx="4294967295"/>
          </p:nvPr>
        </p:nvSpPr>
        <p:spPr>
          <a:xfrm>
            <a:off x="1520825" y="0"/>
            <a:ext cx="7623175" cy="1108075"/>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the JSP Page on NetBeans</a:t>
            </a:r>
          </a:p>
        </p:txBody>
      </p:sp>
      <p:sp>
        <p:nvSpPr>
          <p:cNvPr id="140295" name="Rectangle 7"/>
          <p:cNvSpPr>
            <a:spLocks noChangeArrowheads="1"/>
          </p:cNvSpPr>
          <p:nvPr/>
        </p:nvSpPr>
        <p:spPr bwMode="auto">
          <a:xfrm>
            <a:off x="2730500" y="1822450"/>
            <a:ext cx="523875" cy="187325"/>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140296" name="Line 8"/>
          <p:cNvSpPr>
            <a:spLocks noChangeShapeType="1"/>
          </p:cNvSpPr>
          <p:nvPr/>
        </p:nvSpPr>
        <p:spPr bwMode="auto">
          <a:xfrm>
            <a:off x="3268663" y="1914525"/>
            <a:ext cx="3817937"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297" name="Text Box 9"/>
          <p:cNvSpPr txBox="1">
            <a:spLocks noChangeArrowheads="1"/>
          </p:cNvSpPr>
          <p:nvPr/>
        </p:nvSpPr>
        <p:spPr bwMode="auto">
          <a:xfrm>
            <a:off x="7085013" y="1638300"/>
            <a:ext cx="16557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Arial" panose="020B0604020202020204" pitchFamily="34" charset="0"/>
              </a:rPr>
              <a:t>Fill your file name without .jsp</a:t>
            </a:r>
          </a:p>
        </p:txBody>
      </p:sp>
      <p:sp>
        <p:nvSpPr>
          <p:cNvPr id="140298" name="Rectangle 10"/>
          <p:cNvSpPr>
            <a:spLocks noChangeArrowheads="1"/>
          </p:cNvSpPr>
          <p:nvPr/>
        </p:nvSpPr>
        <p:spPr bwMode="auto">
          <a:xfrm>
            <a:off x="6049963" y="2616200"/>
            <a:ext cx="752475" cy="214313"/>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140299" name="Line 11"/>
          <p:cNvSpPr>
            <a:spLocks noChangeShapeType="1"/>
          </p:cNvSpPr>
          <p:nvPr/>
        </p:nvSpPr>
        <p:spPr bwMode="auto">
          <a:xfrm>
            <a:off x="6816725" y="2749550"/>
            <a:ext cx="401638"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0" name="Text Box 12"/>
          <p:cNvSpPr txBox="1">
            <a:spLocks noChangeArrowheads="1"/>
          </p:cNvSpPr>
          <p:nvPr/>
        </p:nvSpPr>
        <p:spPr bwMode="auto">
          <a:xfrm>
            <a:off x="7124700" y="2206625"/>
            <a:ext cx="16557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Arial" panose="020B0604020202020204" pitchFamily="34" charset="0"/>
              </a:rPr>
              <a:t>Locate the directory store jsp file in current project</a:t>
            </a:r>
          </a:p>
        </p:txBody>
      </p:sp>
      <p:sp>
        <p:nvSpPr>
          <p:cNvPr id="140301" name="Rectangle 13"/>
          <p:cNvSpPr>
            <a:spLocks noChangeArrowheads="1"/>
          </p:cNvSpPr>
          <p:nvPr/>
        </p:nvSpPr>
        <p:spPr bwMode="auto">
          <a:xfrm>
            <a:off x="2112963" y="3449638"/>
            <a:ext cx="1450975" cy="2016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140302" name="Line 14"/>
          <p:cNvSpPr>
            <a:spLocks noChangeShapeType="1"/>
          </p:cNvSpPr>
          <p:nvPr/>
        </p:nvSpPr>
        <p:spPr bwMode="auto">
          <a:xfrm>
            <a:off x="3565525" y="3502025"/>
            <a:ext cx="3573463" cy="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3" name="Text Box 15"/>
          <p:cNvSpPr txBox="1">
            <a:spLocks noChangeArrowheads="1"/>
          </p:cNvSpPr>
          <p:nvPr/>
        </p:nvSpPr>
        <p:spPr bwMode="auto">
          <a:xfrm>
            <a:off x="7085013" y="3268663"/>
            <a:ext cx="165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cs typeface="Arial" panose="020B0604020202020204" pitchFamily="34" charset="0"/>
              </a:rPr>
              <a:t>Using JSP File</a:t>
            </a:r>
          </a:p>
        </p:txBody>
      </p:sp>
      <p:sp>
        <p:nvSpPr>
          <p:cNvPr id="140294" name="Rectangle 6"/>
          <p:cNvSpPr>
            <a:spLocks noChangeArrowheads="1"/>
          </p:cNvSpPr>
          <p:nvPr/>
        </p:nvSpPr>
        <p:spPr bwMode="auto">
          <a:xfrm>
            <a:off x="319088" y="6019800"/>
            <a:ext cx="8824912"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 typeface="Arial" panose="020B0604020202020204" pitchFamily="34" charset="0"/>
              <a:buChar char="•"/>
            </a:pPr>
            <a:r>
              <a:rPr lang="en-US" altLang="en-US" sz="3200">
                <a:solidFill>
                  <a:srgbClr val="FF3300"/>
                </a:solidFill>
                <a:latin typeface="Times New Roman" panose="02020603050405020304" pitchFamily="18" charset="0"/>
                <a:cs typeface="Times New Roman" panose="02020603050405020304" pitchFamily="18" charset="0"/>
              </a:rPr>
              <a:t>Click </a:t>
            </a:r>
            <a:r>
              <a:rPr lang="en-US" altLang="en-US" sz="3200" b="1">
                <a:solidFill>
                  <a:srgbClr val="FF3300"/>
                </a:solidFill>
                <a:latin typeface="Times New Roman" panose="02020603050405020304" pitchFamily="18" charset="0"/>
                <a:cs typeface="Times New Roman" panose="02020603050405020304" pitchFamily="18" charset="0"/>
              </a:rPr>
              <a:t>Finish </a:t>
            </a:r>
            <a:r>
              <a:rPr lang="en-US" altLang="en-US" sz="3200">
                <a:solidFill>
                  <a:srgbClr val="FF3300"/>
                </a:solidFill>
                <a:latin typeface="Times New Roman" panose="02020603050405020304" pitchFamily="18" charset="0"/>
                <a:cs typeface="Times New Roman" panose="02020603050405020304" pitchFamily="18" charset="0"/>
              </a:rPr>
              <a:t>Button</a:t>
            </a:r>
            <a:endParaRPr lang="vi-VN" altLang="en-US" sz="3200">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0295"/>
                                        </p:tgtEl>
                                        <p:attrNameLst>
                                          <p:attrName>style.visibility</p:attrName>
                                        </p:attrNameLst>
                                      </p:cBhvr>
                                      <p:to>
                                        <p:strVal val="visible"/>
                                      </p:to>
                                    </p:set>
                                    <p:animEffect transition="in" filter="box(in)">
                                      <p:cBhvr>
                                        <p:cTn id="7" dur="500"/>
                                        <p:tgtEl>
                                          <p:spTgt spid="140295"/>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0296"/>
                                        </p:tgtEl>
                                        <p:attrNameLst>
                                          <p:attrName>style.visibility</p:attrName>
                                        </p:attrNameLst>
                                      </p:cBhvr>
                                      <p:to>
                                        <p:strVal val="visible"/>
                                      </p:to>
                                    </p:set>
                                    <p:animEffect transition="in" filter="slide(fromLeft)">
                                      <p:cBhvr>
                                        <p:cTn id="11" dur="500"/>
                                        <p:tgtEl>
                                          <p:spTgt spid="14029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140297"/>
                                        </p:tgtEl>
                                        <p:attrNameLst>
                                          <p:attrName>style.visibility</p:attrName>
                                        </p:attrNameLst>
                                      </p:cBhvr>
                                      <p:to>
                                        <p:strVal val="visible"/>
                                      </p:to>
                                    </p:set>
                                    <p:animEffect transition="in" filter="checkerboard(across)">
                                      <p:cBhvr>
                                        <p:cTn id="14" dur="500"/>
                                        <p:tgtEl>
                                          <p:spTgt spid="14029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40298"/>
                                        </p:tgtEl>
                                        <p:attrNameLst>
                                          <p:attrName>style.visibility</p:attrName>
                                        </p:attrNameLst>
                                      </p:cBhvr>
                                      <p:to>
                                        <p:strVal val="visible"/>
                                      </p:to>
                                    </p:set>
                                    <p:animEffect transition="in" filter="box(in)">
                                      <p:cBhvr>
                                        <p:cTn id="19" dur="500"/>
                                        <p:tgtEl>
                                          <p:spTgt spid="140298"/>
                                        </p:tgtEl>
                                      </p:cBhvr>
                                    </p:animEffect>
                                  </p:childTnLst>
                                </p:cTn>
                              </p:par>
                            </p:childTnLst>
                          </p:cTn>
                        </p:par>
                        <p:par>
                          <p:cTn id="20" fill="hold" nodeType="afterGroup">
                            <p:stCondLst>
                              <p:cond delay="500"/>
                            </p:stCondLst>
                            <p:childTnLst>
                              <p:par>
                                <p:cTn id="21" presetID="12" presetClass="entr" presetSubtype="8" fill="hold" nodeType="afterEffect">
                                  <p:stCondLst>
                                    <p:cond delay="0"/>
                                  </p:stCondLst>
                                  <p:childTnLst>
                                    <p:set>
                                      <p:cBhvr>
                                        <p:cTn id="22" dur="1" fill="hold">
                                          <p:stCondLst>
                                            <p:cond delay="0"/>
                                          </p:stCondLst>
                                        </p:cTn>
                                        <p:tgtEl>
                                          <p:spTgt spid="140299"/>
                                        </p:tgtEl>
                                        <p:attrNameLst>
                                          <p:attrName>style.visibility</p:attrName>
                                        </p:attrNameLst>
                                      </p:cBhvr>
                                      <p:to>
                                        <p:strVal val="visible"/>
                                      </p:to>
                                    </p:set>
                                    <p:animEffect transition="in" filter="slide(fromLeft)">
                                      <p:cBhvr>
                                        <p:cTn id="23" dur="500"/>
                                        <p:tgtEl>
                                          <p:spTgt spid="14029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300"/>
                                        </p:tgtEl>
                                        <p:attrNameLst>
                                          <p:attrName>style.visibility</p:attrName>
                                        </p:attrNameLst>
                                      </p:cBhvr>
                                      <p:to>
                                        <p:strVal val="visible"/>
                                      </p:to>
                                    </p:set>
                                    <p:animEffect transition="in" filter="checkerboard(across)">
                                      <p:cBhvr>
                                        <p:cTn id="26" dur="500"/>
                                        <p:tgtEl>
                                          <p:spTgt spid="1403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40301"/>
                                        </p:tgtEl>
                                        <p:attrNameLst>
                                          <p:attrName>style.visibility</p:attrName>
                                        </p:attrNameLst>
                                      </p:cBhvr>
                                      <p:to>
                                        <p:strVal val="visible"/>
                                      </p:to>
                                    </p:set>
                                    <p:animEffect transition="in" filter="box(in)">
                                      <p:cBhvr>
                                        <p:cTn id="31" dur="500"/>
                                        <p:tgtEl>
                                          <p:spTgt spid="140301"/>
                                        </p:tgtEl>
                                      </p:cBhvr>
                                    </p:animEffect>
                                  </p:childTnLst>
                                </p:cTn>
                              </p:par>
                            </p:childTnLst>
                          </p:cTn>
                        </p:par>
                        <p:par>
                          <p:cTn id="32" fill="hold" nodeType="afterGroup">
                            <p:stCondLst>
                              <p:cond delay="500"/>
                            </p:stCondLst>
                            <p:childTnLst>
                              <p:par>
                                <p:cTn id="33" presetID="12" presetClass="entr" presetSubtype="8" fill="hold" nodeType="afterEffect">
                                  <p:stCondLst>
                                    <p:cond delay="0"/>
                                  </p:stCondLst>
                                  <p:childTnLst>
                                    <p:set>
                                      <p:cBhvr>
                                        <p:cTn id="34" dur="1" fill="hold">
                                          <p:stCondLst>
                                            <p:cond delay="0"/>
                                          </p:stCondLst>
                                        </p:cTn>
                                        <p:tgtEl>
                                          <p:spTgt spid="140302"/>
                                        </p:tgtEl>
                                        <p:attrNameLst>
                                          <p:attrName>style.visibility</p:attrName>
                                        </p:attrNameLst>
                                      </p:cBhvr>
                                      <p:to>
                                        <p:strVal val="visible"/>
                                      </p:to>
                                    </p:set>
                                    <p:animEffect transition="in" filter="slide(fromLeft)">
                                      <p:cBhvr>
                                        <p:cTn id="35" dur="500"/>
                                        <p:tgtEl>
                                          <p:spTgt spid="140302"/>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0303"/>
                                        </p:tgtEl>
                                        <p:attrNameLst>
                                          <p:attrName>style.visibility</p:attrName>
                                        </p:attrNameLst>
                                      </p:cBhvr>
                                      <p:to>
                                        <p:strVal val="visible"/>
                                      </p:to>
                                    </p:set>
                                    <p:animEffect transition="in" filter="checkerboard(across)">
                                      <p:cBhvr>
                                        <p:cTn id="38" dur="500"/>
                                        <p:tgtEl>
                                          <p:spTgt spid="14030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40294">
                                            <p:txEl>
                                              <p:pRg st="0" end="0"/>
                                            </p:txEl>
                                          </p:spTgt>
                                        </p:tgtEl>
                                        <p:attrNameLst>
                                          <p:attrName>style.visibility</p:attrName>
                                        </p:attrNameLst>
                                      </p:cBhvr>
                                      <p:to>
                                        <p:strVal val="visible"/>
                                      </p:to>
                                    </p:set>
                                    <p:animEffect transition="in" filter="blinds(horizontal)">
                                      <p:cBhvr>
                                        <p:cTn id="43" dur="500"/>
                                        <p:tgtEl>
                                          <p:spTgt spid="1402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5" grpId="0" animBg="1"/>
      <p:bldP spid="140297" grpId="0"/>
      <p:bldP spid="140298" grpId="0" animBg="1"/>
      <p:bldP spid="140300" grpId="0"/>
      <p:bldP spid="140301" grpId="0" animBg="1"/>
      <p:bldP spid="140303" grpId="0"/>
      <p:bldP spid="140294" grpId="0"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1328738" y="0"/>
            <a:ext cx="7815262" cy="1033463"/>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Create the JSP Page on NetBeans</a:t>
            </a:r>
          </a:p>
        </p:txBody>
      </p:sp>
      <p:pic>
        <p:nvPicPr>
          <p:cNvPr id="8909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1071563"/>
            <a:ext cx="3074987" cy="57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914400" y="0"/>
            <a:ext cx="8229600" cy="1063625"/>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Life Cycle</a:t>
            </a:r>
          </a:p>
        </p:txBody>
      </p:sp>
      <p:sp>
        <p:nvSpPr>
          <p:cNvPr id="36867" name="Rectangle 3"/>
          <p:cNvSpPr>
            <a:spLocks noGrp="1"/>
          </p:cNvSpPr>
          <p:nvPr>
            <p:ph type="body" idx="4294967295"/>
          </p:nvPr>
        </p:nvSpPr>
        <p:spPr>
          <a:xfrm>
            <a:off x="2166938" y="930275"/>
            <a:ext cx="6977062" cy="5656263"/>
          </a:xfrm>
        </p:spPr>
        <p:txBody>
          <a:bodyPr/>
          <a:lstStyle/>
          <a:p>
            <a:pPr algn="just" eaLnBrk="1" hangingPunct="1"/>
            <a:r>
              <a:rPr lang="en-US" altLang="en-US" sz="2800" b="1">
                <a:latin typeface="Times New Roman" panose="02020603050405020304" pitchFamily="18" charset="0"/>
              </a:rPr>
              <a:t>Translation</a:t>
            </a:r>
          </a:p>
          <a:p>
            <a:pPr lvl="1" algn="just" eaLnBrk="1" hangingPunct="1"/>
            <a:r>
              <a:rPr lang="en-US" altLang="en-US" sz="2400">
                <a:latin typeface="Times New Roman" panose="02020603050405020304" pitchFamily="18" charset="0"/>
                <a:cs typeface="Times New Roman" panose="02020603050405020304" pitchFamily="18" charset="0"/>
              </a:rPr>
              <a:t>A servlet code to implement JSP tags is automatically generated, complied and loaded into the servlet container. </a:t>
            </a:r>
          </a:p>
          <a:p>
            <a:pPr lvl="1" algn="just" eaLnBrk="1" hangingPunct="1"/>
            <a:r>
              <a:rPr lang="en-US" altLang="en-US" sz="2400" b="1">
                <a:latin typeface="Times New Roman" panose="02020603050405020304" pitchFamily="18" charset="0"/>
                <a:cs typeface="Times New Roman" panose="02020603050405020304" pitchFamily="18" charset="0"/>
              </a:rPr>
              <a:t>jspInit</a:t>
            </a:r>
            <a:r>
              <a:rPr lang="en-US" altLang="en-US" sz="2400">
                <a:latin typeface="Times New Roman" panose="02020603050405020304" pitchFamily="18" charset="0"/>
                <a:cs typeface="Times New Roman" panose="02020603050405020304" pitchFamily="18" charset="0"/>
              </a:rPr>
              <a:t>() method is invoked when the JSP page is </a:t>
            </a:r>
            <a:r>
              <a:rPr lang="en-US" altLang="en-US" sz="2400" b="1">
                <a:latin typeface="Times New Roman" panose="02020603050405020304" pitchFamily="18" charset="0"/>
                <a:cs typeface="Times New Roman" panose="02020603050405020304" pitchFamily="18" charset="0"/>
              </a:rPr>
              <a:t>initialized</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requested</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_jspService</a:t>
            </a:r>
            <a:r>
              <a:rPr lang="en-US" altLang="en-US" sz="2400">
                <a:latin typeface="Times New Roman" panose="02020603050405020304" pitchFamily="18" charset="0"/>
                <a:cs typeface="Times New Roman" panose="02020603050405020304" pitchFamily="18" charset="0"/>
              </a:rPr>
              <a:t>() method corresponds to the body of the JSP page and is </a:t>
            </a:r>
            <a:r>
              <a:rPr lang="en-US" altLang="en-US" sz="2400" b="1">
                <a:latin typeface="Times New Roman" panose="02020603050405020304" pitchFamily="18" charset="0"/>
                <a:cs typeface="Times New Roman" panose="02020603050405020304" pitchFamily="18" charset="0"/>
              </a:rPr>
              <a:t>defined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automatically</a:t>
            </a:r>
            <a:r>
              <a:rPr lang="en-US" altLang="en-US" sz="2400">
                <a:latin typeface="Times New Roman" panose="02020603050405020304" pitchFamily="18" charset="0"/>
                <a:cs typeface="Times New Roman" panose="02020603050405020304" pitchFamily="18" charset="0"/>
              </a:rPr>
              <a:t> by the JSP container and </a:t>
            </a:r>
            <a:r>
              <a:rPr lang="en-US" altLang="en-US" sz="2400" b="1">
                <a:latin typeface="Times New Roman" panose="02020603050405020304" pitchFamily="18" charset="0"/>
                <a:cs typeface="Times New Roman" panose="02020603050405020304" pitchFamily="18" charset="0"/>
              </a:rPr>
              <a:t>never</a:t>
            </a:r>
            <a:r>
              <a:rPr lang="en-US" altLang="en-US" sz="2400">
                <a:latin typeface="Times New Roman" panose="02020603050405020304" pitchFamily="18" charset="0"/>
                <a:cs typeface="Times New Roman" panose="02020603050405020304" pitchFamily="18" charset="0"/>
              </a:rPr>
              <a:t> be </a:t>
            </a:r>
            <a:r>
              <a:rPr lang="en-US" altLang="en-US" sz="2400" b="1">
                <a:latin typeface="Times New Roman" panose="02020603050405020304" pitchFamily="18" charset="0"/>
                <a:cs typeface="Times New Roman" panose="02020603050405020304" pitchFamily="18" charset="0"/>
              </a:rPr>
              <a:t>defined</a:t>
            </a:r>
            <a:r>
              <a:rPr lang="en-US" altLang="en-US" sz="2400">
                <a:latin typeface="Times New Roman" panose="02020603050405020304" pitchFamily="18" charset="0"/>
                <a:cs typeface="Times New Roman" panose="02020603050405020304" pitchFamily="18" charset="0"/>
              </a:rPr>
              <a:t> by the JSP page </a:t>
            </a:r>
          </a:p>
          <a:p>
            <a:pPr lvl="1" algn="just" eaLnBrk="1" hangingPunct="1"/>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jspDestroy</a:t>
            </a:r>
            <a:r>
              <a:rPr lang="en-US" altLang="en-US" sz="2400">
                <a:latin typeface="Times New Roman" panose="02020603050405020304" pitchFamily="18" charset="0"/>
                <a:cs typeface="Times New Roman" panose="02020603050405020304" pitchFamily="18" charset="0"/>
              </a:rPr>
              <a:t>() method is invoke when the JSP page is going to be </a:t>
            </a:r>
            <a:r>
              <a:rPr lang="en-US" altLang="en-US" sz="2400" b="1">
                <a:latin typeface="Times New Roman" panose="02020603050405020304" pitchFamily="18" charset="0"/>
                <a:cs typeface="Times New Roman" panose="02020603050405020304" pitchFamily="18" charset="0"/>
              </a:rPr>
              <a:t>destroyed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requested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again</a:t>
            </a:r>
            <a:r>
              <a:rPr lang="en-US" altLang="en-US" sz="2400">
                <a:latin typeface="Times New Roman" panose="02020603050405020304" pitchFamily="18" charset="0"/>
                <a:cs typeface="Times New Roman" panose="02020603050405020304" pitchFamily="18" charset="0"/>
              </a:rPr>
              <a:t>) </a:t>
            </a:r>
          </a:p>
          <a:p>
            <a:pPr lvl="1" algn="just" eaLnBrk="1" hangingPunct="1"/>
            <a:r>
              <a:rPr lang="en-US" altLang="en-US" sz="2400" b="1">
                <a:latin typeface="Times New Roman" panose="02020603050405020304" pitchFamily="18" charset="0"/>
                <a:cs typeface="Times New Roman" panose="02020603050405020304" pitchFamily="18" charset="0"/>
              </a:rPr>
              <a:t>Notes</a:t>
            </a:r>
            <a:r>
              <a:rPr lang="en-US" altLang="en-US" sz="2400">
                <a:latin typeface="Times New Roman" panose="02020603050405020304" pitchFamily="18" charset="0"/>
                <a:cs typeface="Times New Roman" panose="02020603050405020304" pitchFamily="18" charset="0"/>
              </a:rPr>
              <a:t>: the servlet must implement the </a:t>
            </a:r>
            <a:r>
              <a:rPr lang="en-US" altLang="en-US" sz="2400" b="1">
                <a:latin typeface="Times New Roman" panose="02020603050405020304" pitchFamily="18" charset="0"/>
                <a:cs typeface="Times New Roman" panose="02020603050405020304" pitchFamily="18" charset="0"/>
              </a:rPr>
              <a:t>javax.servlet.jsp.HttpJspPage interface</a:t>
            </a:r>
            <a:endParaRPr lang="vi-VN" altLang="en-US" sz="2400" b="1">
              <a:latin typeface="Times New Roman" panose="02020603050405020304" pitchFamily="18" charset="0"/>
              <a:cs typeface="Times New Roman" panose="02020603050405020304" pitchFamily="18" charset="0"/>
            </a:endParaRPr>
          </a:p>
        </p:txBody>
      </p:sp>
      <p:pic>
        <p:nvPicPr>
          <p:cNvPr id="3686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25" y="939800"/>
            <a:ext cx="2024063"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319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914400" y="0"/>
            <a:ext cx="8229600" cy="1227138"/>
          </a:xfrm>
        </p:spPr>
        <p:txBody>
          <a:bodyPr/>
          <a:lstStyle/>
          <a:p>
            <a:r>
              <a:rPr lang="en-US" altLang="en-US" sz="4000" b="1">
                <a:latin typeface="Times New Roman" panose="02020603050405020304" pitchFamily="18" charset="0"/>
                <a:cs typeface="Times New Roman" panose="02020603050405020304" pitchFamily="18" charset="0"/>
              </a:rPr>
              <a:t>Java Server Pages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JSP Life Cycle</a:t>
            </a:r>
          </a:p>
        </p:txBody>
      </p:sp>
      <p:sp>
        <p:nvSpPr>
          <p:cNvPr id="38915" name="Rectangle 3"/>
          <p:cNvSpPr>
            <a:spLocks noGrp="1"/>
          </p:cNvSpPr>
          <p:nvPr>
            <p:ph type="body" idx="4294967295"/>
          </p:nvPr>
        </p:nvSpPr>
        <p:spPr>
          <a:xfrm>
            <a:off x="2314575" y="2544763"/>
            <a:ext cx="6829425" cy="3886200"/>
          </a:xfrm>
        </p:spPr>
        <p:txBody>
          <a:bodyPr/>
          <a:lstStyle/>
          <a:p>
            <a:pPr algn="just" eaLnBrk="1" hangingPunct="1"/>
            <a:r>
              <a:rPr lang="en-US" altLang="en-US" sz="2800" b="1">
                <a:latin typeface="Times New Roman" panose="02020603050405020304" pitchFamily="18" charset="0"/>
              </a:rPr>
              <a:t>Complication</a:t>
            </a:r>
          </a:p>
          <a:p>
            <a:pPr lvl="1" algn="just" eaLnBrk="1" hangingPunct="1"/>
            <a:r>
              <a:rPr lang="en-US" altLang="en-US" sz="2400">
                <a:latin typeface="Times New Roman" panose="02020603050405020304" pitchFamily="18" charset="0"/>
                <a:cs typeface="Times New Roman" panose="02020603050405020304" pitchFamily="18" charset="0"/>
              </a:rPr>
              <a:t>The JSP page is automatically compiled and executed again by JSP/ Servlet Engine</a:t>
            </a:r>
          </a:p>
          <a:p>
            <a:pPr algn="just" eaLnBrk="1" hangingPunct="1"/>
            <a:r>
              <a:rPr lang="en-US" altLang="en-US" sz="2800" b="1">
                <a:latin typeface="Times New Roman" panose="02020603050405020304" pitchFamily="18" charset="0"/>
                <a:cs typeface="Times New Roman" panose="02020603050405020304" pitchFamily="18" charset="0"/>
              </a:rPr>
              <a:t>Execution</a:t>
            </a:r>
          </a:p>
          <a:p>
            <a:pPr lvl="1" algn="just" eaLnBrk="1" hangingPunct="1"/>
            <a:r>
              <a:rPr lang="en-US" altLang="en-US" sz="2400">
                <a:latin typeface="Times New Roman" panose="02020603050405020304" pitchFamily="18" charset="0"/>
                <a:cs typeface="Times New Roman" panose="02020603050405020304" pitchFamily="18" charset="0"/>
              </a:rPr>
              <a:t>Is carried out with the help of page directives controlling various execution parameters and are used for buffering output and handling errors </a:t>
            </a:r>
          </a:p>
        </p:txBody>
      </p:sp>
      <p:pic>
        <p:nvPicPr>
          <p:cNvPr id="38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 y="1254125"/>
            <a:ext cx="2024063"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21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914400" y="0"/>
            <a:ext cx="8229600" cy="1182688"/>
          </a:xfrm>
        </p:spPr>
        <p:txBody>
          <a:bodyPr/>
          <a:lstStyle/>
          <a:p>
            <a:pPr>
              <a:lnSpc>
                <a:spcPct val="85000"/>
              </a:lnSpc>
            </a:pPr>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Overview</a:t>
            </a:r>
            <a:r>
              <a:rPr lang="en-US" altLang="en-US" b="1">
                <a:latin typeface="Times New Roman" panose="02020603050405020304" pitchFamily="18" charset="0"/>
                <a:cs typeface="Times New Roman" panose="02020603050405020304" pitchFamily="18" charset="0"/>
              </a:rPr>
              <a:t> </a:t>
            </a:r>
          </a:p>
        </p:txBody>
      </p:sp>
      <p:sp>
        <p:nvSpPr>
          <p:cNvPr id="39939" name="Rectangle 3"/>
          <p:cNvSpPr>
            <a:spLocks noGrp="1"/>
          </p:cNvSpPr>
          <p:nvPr>
            <p:ph type="body" idx="4294967295"/>
          </p:nvPr>
        </p:nvSpPr>
        <p:spPr>
          <a:xfrm>
            <a:off x="0" y="1006475"/>
            <a:ext cx="9144000" cy="965200"/>
          </a:xfrm>
        </p:spPr>
        <p:txBody>
          <a:bodyPr/>
          <a:lstStyle/>
          <a:p>
            <a:pPr algn="just" eaLnBrk="1" hangingPunct="1">
              <a:lnSpc>
                <a:spcPct val="90000"/>
              </a:lnSpc>
            </a:pPr>
            <a:r>
              <a:rPr lang="en-US" altLang="en-US" sz="2800">
                <a:latin typeface="Times New Roman" panose="02020603050405020304" pitchFamily="18" charset="0"/>
              </a:rPr>
              <a:t>Enables to </a:t>
            </a:r>
            <a:r>
              <a:rPr lang="en-US" altLang="en-US" sz="2800" b="1">
                <a:latin typeface="Times New Roman" panose="02020603050405020304" pitchFamily="18" charset="0"/>
              </a:rPr>
              <a:t>create dynamic JSP pages</a:t>
            </a:r>
          </a:p>
          <a:p>
            <a:pPr algn="just" eaLnBrk="1" hangingPunct="1">
              <a:lnSpc>
                <a:spcPct val="90000"/>
              </a:lnSpc>
            </a:pPr>
            <a:r>
              <a:rPr lang="en-US" altLang="en-US" sz="2800">
                <a:latin typeface="Times New Roman" panose="02020603050405020304" pitchFamily="18" charset="0"/>
              </a:rPr>
              <a:t>The JSP server </a:t>
            </a:r>
            <a:r>
              <a:rPr lang="en-US" altLang="en-US" sz="2800" b="1">
                <a:latin typeface="Times New Roman" panose="02020603050405020304" pitchFamily="18" charset="0"/>
              </a:rPr>
              <a:t>translates</a:t>
            </a:r>
            <a:r>
              <a:rPr lang="en-US" altLang="en-US" sz="2800">
                <a:latin typeface="Times New Roman" panose="02020603050405020304" pitchFamily="18" charset="0"/>
              </a:rPr>
              <a:t> and </a:t>
            </a:r>
            <a:r>
              <a:rPr lang="en-US" altLang="en-US" sz="2800" b="1">
                <a:latin typeface="Times New Roman" panose="02020603050405020304" pitchFamily="18" charset="0"/>
              </a:rPr>
              <a:t>executes</a:t>
            </a:r>
            <a:r>
              <a:rPr lang="en-US" altLang="en-US" sz="2800">
                <a:latin typeface="Times New Roman" panose="02020603050405020304" pitchFamily="18" charset="0"/>
              </a:rPr>
              <a:t> JSP elements</a:t>
            </a:r>
          </a:p>
        </p:txBody>
      </p:sp>
      <p:graphicFrame>
        <p:nvGraphicFramePr>
          <p:cNvPr id="80951" name="Group 55"/>
          <p:cNvGraphicFramePr>
            <a:graphicFrameLocks noGrp="1"/>
          </p:cNvGraphicFramePr>
          <p:nvPr/>
        </p:nvGraphicFramePr>
        <p:xfrm>
          <a:off x="304800" y="2068513"/>
          <a:ext cx="8712200" cy="4179887"/>
        </p:xfrm>
        <a:graphic>
          <a:graphicData uri="http://schemas.openxmlformats.org/drawingml/2006/table">
            <a:tbl>
              <a:tblPr/>
              <a:tblGrid>
                <a:gridCol w="2160588">
                  <a:extLst>
                    <a:ext uri="{9D8B030D-6E8A-4147-A177-3AD203B41FA5}">
                      <a16:colId xmlns:a16="http://schemas.microsoft.com/office/drawing/2014/main" val="20000"/>
                    </a:ext>
                  </a:extLst>
                </a:gridCol>
                <a:gridCol w="6551612">
                  <a:extLst>
                    <a:ext uri="{9D8B030D-6E8A-4147-A177-3AD203B41FA5}">
                      <a16:colId xmlns:a16="http://schemas.microsoft.com/office/drawing/2014/main" val="20001"/>
                    </a:ext>
                  </a:extLst>
                </a:gridCol>
              </a:tblGrid>
              <a:tr h="396300">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rgbClr val="FF0000"/>
                          </a:solidFill>
                          <a:effectLst/>
                          <a:latin typeface="Times New Roman" pitchFamily="18" charset="0"/>
                        </a:rPr>
                        <a:t>Elements</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rgbClr val="FF0000"/>
                          </a:solidFill>
                          <a:effectLst/>
                          <a:latin typeface="Times New Roman" pitchFamily="18" charset="0"/>
                        </a:rPr>
                        <a:t>Description</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701781">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Root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Classifies standard elements and attributes of namespaces in tag library</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523">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Comment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Used in JSP file documentation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93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Declaration</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Declares variables and methods in a scripting language page.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158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Expression</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expression in a scripting language page</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8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Scriptlet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code fragment in a scripting language page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158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Text</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data and text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158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include Directive</a:t>
                      </a:r>
                    </a:p>
                  </a:txBody>
                  <a:tcPr marT="45727" marB="4572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content of one JSP page into the current JSP page </a:t>
                      </a:r>
                    </a:p>
                  </a:txBody>
                  <a:tcPr marT="45727" marB="4572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546519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0951"/>
                                        </p:tgtEl>
                                        <p:attrNameLst>
                                          <p:attrName>style.visibility</p:attrName>
                                        </p:attrNameLst>
                                      </p:cBhvr>
                                      <p:to>
                                        <p:strVal val="visible"/>
                                      </p:to>
                                    </p:set>
                                    <p:animEffect transition="in" filter="box(in)">
                                      <p:cBhvr>
                                        <p:cTn id="7" dur="500"/>
                                        <p:tgtEl>
                                          <p:spTgt spid="80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914400" y="0"/>
            <a:ext cx="8229600" cy="1108075"/>
          </a:xfrm>
        </p:spPr>
        <p:txBody>
          <a:bodyPr/>
          <a:lstStyle/>
          <a:p>
            <a:r>
              <a:rPr lang="en-US" altLang="en-US" sz="4000" b="1">
                <a:latin typeface="Times New Roman" panose="02020603050405020304" pitchFamily="18" charset="0"/>
                <a:cs typeface="Times New Roman" panose="02020603050405020304" pitchFamily="18" charset="0"/>
              </a:rPr>
              <a:t>JSP Elements</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Overview</a:t>
            </a:r>
          </a:p>
        </p:txBody>
      </p:sp>
      <p:graphicFrame>
        <p:nvGraphicFramePr>
          <p:cNvPr id="90166" name="Group 54"/>
          <p:cNvGraphicFramePr>
            <a:graphicFrameLocks noGrp="1"/>
          </p:cNvGraphicFramePr>
          <p:nvPr/>
        </p:nvGraphicFramePr>
        <p:xfrm>
          <a:off x="214313" y="1211263"/>
          <a:ext cx="8729662" cy="5551621"/>
        </p:xfrm>
        <a:graphic>
          <a:graphicData uri="http://schemas.openxmlformats.org/drawingml/2006/table">
            <a:tbl>
              <a:tblPr/>
              <a:tblGrid>
                <a:gridCol w="2386012">
                  <a:extLst>
                    <a:ext uri="{9D8B030D-6E8A-4147-A177-3AD203B41FA5}">
                      <a16:colId xmlns:a16="http://schemas.microsoft.com/office/drawing/2014/main" val="20000"/>
                    </a:ext>
                  </a:extLst>
                </a:gridCol>
                <a:gridCol w="6343650">
                  <a:extLst>
                    <a:ext uri="{9D8B030D-6E8A-4147-A177-3AD203B41FA5}">
                      <a16:colId xmlns:a16="http://schemas.microsoft.com/office/drawing/2014/main" val="20001"/>
                    </a:ext>
                  </a:extLst>
                </a:gridCol>
              </a:tblGrid>
              <a:tr h="557181">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Elements</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D7D7"/>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Description</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7D7D7"/>
                    </a:solidFill>
                  </a:tcPr>
                </a:tc>
                <a:extLst>
                  <a:ext uri="{0D108BD9-81ED-4DB2-BD59-A6C34878D82A}">
                    <a16:rowId xmlns:a16="http://schemas.microsoft.com/office/drawing/2014/main" val="10000"/>
                  </a:ext>
                </a:extLst>
              </a:tr>
              <a:tr h="701000">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page </a:t>
                      </a:r>
                      <a:r>
                        <a:rPr kumimoji="0" lang="en-US" sz="2000" b="0" i="0" u="none" strike="noStrike" cap="none" normalizeH="0" baseline="0">
                          <a:ln>
                            <a:noFill/>
                          </a:ln>
                          <a:solidFill>
                            <a:schemeClr val="tx1"/>
                          </a:solidFill>
                          <a:effectLst/>
                          <a:latin typeface="Times New Roman" pitchFamily="18" charset="0"/>
                        </a:rPr>
                        <a:t>Directive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Defines attribute of JSP page and passes processing information about JSP page to JSP container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taglib </a:t>
                      </a:r>
                      <a:r>
                        <a:rPr kumimoji="0" lang="en-US" sz="2000" b="0" i="0" u="none" strike="noStrike" cap="none" normalizeH="0" baseline="0">
                          <a:ln>
                            <a:noFill/>
                          </a:ln>
                          <a:solidFill>
                            <a:schemeClr val="tx1"/>
                          </a:solidFill>
                          <a:effectLst/>
                          <a:latin typeface="Times New Roman" pitchFamily="18" charset="0"/>
                        </a:rPr>
                        <a:t>Directive</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Defines custom tags in JSP page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1005">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&lt;jsp:param&gt;</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Adds value of parameter  to a request sent to another JSP page using &lt;jsp:include&gt; or &lt;jsp:forward&gt;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&lt;jsp:forward&gt; </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Forwards request from a client to the Web server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1139">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&lt;jsp:include&gt; </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the output from one file into the other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&lt;tagPrefix:name&gt; </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Accesses the functions of custom tags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&lt;jsp:setProperty&gt;</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Sets the value of a Java Bean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&lt;jsp:getProperty&gt; </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Includes the bean property and value into the result set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17">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&lt;jsp:plugin&gt;</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Uses a plugin to execute an applet or Bean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72385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a:ln>
                            <a:noFill/>
                          </a:ln>
                          <a:solidFill>
                            <a:schemeClr val="tx1"/>
                          </a:solidFill>
                          <a:effectLst/>
                          <a:latin typeface="Times New Roman" pitchFamily="18" charset="0"/>
                        </a:rPr>
                        <a:t>&lt;jsp:useBean&gt;</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Arial" charset="0"/>
                        <a:buNone/>
                        <a:tabLst/>
                      </a:pPr>
                      <a:r>
                        <a:rPr kumimoji="0" lang="en-US" sz="2000" b="0" i="0" u="none" strike="noStrike" cap="none" normalizeH="0" baseline="0">
                          <a:ln>
                            <a:noFill/>
                          </a:ln>
                          <a:solidFill>
                            <a:schemeClr val="tx1"/>
                          </a:solidFill>
                          <a:effectLst/>
                          <a:latin typeface="Times New Roman" pitchFamily="18" charset="0"/>
                        </a:rPr>
                        <a:t>Sets the location and initializes the bean with a specific name and scope </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7503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sp>
        <p:nvSpPr>
          <p:cNvPr id="9219" name="Text Box 9"/>
          <p:cNvSpPr txBox="1">
            <a:spLocks noChangeArrowheads="1"/>
          </p:cNvSpPr>
          <p:nvPr/>
        </p:nvSpPr>
        <p:spPr bwMode="auto">
          <a:xfrm>
            <a:off x="4164013" y="250507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User</a:t>
            </a:r>
          </a:p>
        </p:txBody>
      </p:sp>
      <p:sp>
        <p:nvSpPr>
          <p:cNvPr id="6279" name="Line 13"/>
          <p:cNvSpPr>
            <a:spLocks noChangeShapeType="1"/>
          </p:cNvSpPr>
          <p:nvPr/>
        </p:nvSpPr>
        <p:spPr bwMode="auto">
          <a:xfrm>
            <a:off x="5092700" y="2392363"/>
            <a:ext cx="1073150" cy="1030287"/>
          </a:xfrm>
          <a:prstGeom prst="line">
            <a:avLst/>
          </a:prstGeom>
          <a:noFill/>
          <a:ln w="1587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1" name="Picture 18" descr="C:\My Documents\images\couch-t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093788"/>
            <a:ext cx="11604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10"/>
          <p:cNvSpPr txBox="1">
            <a:spLocks noChangeArrowheads="1"/>
          </p:cNvSpPr>
          <p:nvPr/>
        </p:nvSpPr>
        <p:spPr bwMode="auto">
          <a:xfrm>
            <a:off x="5562600" y="4333875"/>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Controller</a:t>
            </a:r>
          </a:p>
        </p:txBody>
      </p:sp>
      <p:sp>
        <p:nvSpPr>
          <p:cNvPr id="6283" name="Line 15"/>
          <p:cNvSpPr>
            <a:spLocks noChangeShapeType="1"/>
          </p:cNvSpPr>
          <p:nvPr/>
        </p:nvSpPr>
        <p:spPr bwMode="auto">
          <a:xfrm flipH="1">
            <a:off x="4876800" y="4105275"/>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4" name="Picture 19" descr="C:\My Documents\images\remot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886075"/>
            <a:ext cx="11334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3810000" y="54768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Model</a:t>
            </a:r>
          </a:p>
        </p:txBody>
      </p:sp>
      <p:sp>
        <p:nvSpPr>
          <p:cNvPr id="6287" name="Line 16"/>
          <p:cNvSpPr>
            <a:spLocks noChangeShapeType="1"/>
          </p:cNvSpPr>
          <p:nvPr/>
        </p:nvSpPr>
        <p:spPr bwMode="auto">
          <a:xfrm flipH="1" flipV="1">
            <a:off x="2971800" y="4029075"/>
            <a:ext cx="990600" cy="762000"/>
          </a:xfrm>
          <a:prstGeom prst="line">
            <a:avLst/>
          </a:prstGeom>
          <a:noFill/>
          <a:ln w="952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27" name="Picture 20" descr="C:\My Documents\images\vc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4791075"/>
            <a:ext cx="1905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Text Box 12"/>
          <p:cNvSpPr txBox="1">
            <a:spLocks noChangeArrowheads="1"/>
          </p:cNvSpPr>
          <p:nvPr/>
        </p:nvSpPr>
        <p:spPr bwMode="auto">
          <a:xfrm>
            <a:off x="1905000" y="4333875"/>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View</a:t>
            </a:r>
          </a:p>
        </p:txBody>
      </p:sp>
      <p:sp>
        <p:nvSpPr>
          <p:cNvPr id="6291" name="Line 17"/>
          <p:cNvSpPr>
            <a:spLocks noChangeShapeType="1"/>
          </p:cNvSpPr>
          <p:nvPr/>
        </p:nvSpPr>
        <p:spPr bwMode="auto">
          <a:xfrm flipV="1">
            <a:off x="2971800" y="2413000"/>
            <a:ext cx="1062038" cy="715963"/>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pic>
        <p:nvPicPr>
          <p:cNvPr id="9230" name="Picture 22" descr="C:\My Documents\images\tv.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886075"/>
            <a:ext cx="1187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93" name="Text Box 149"/>
          <p:cNvSpPr txBox="1">
            <a:spLocks noChangeArrowheads="1"/>
          </p:cNvSpPr>
          <p:nvPr/>
        </p:nvSpPr>
        <p:spPr bwMode="auto">
          <a:xfrm>
            <a:off x="1263650" y="5803900"/>
            <a:ext cx="6724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latin typeface="Times New Roman" panose="02020603050405020304" pitchFamily="18" charset="0"/>
                <a:cs typeface="Arial" panose="020B0604020202020204" pitchFamily="34" charset="0"/>
              </a:rPr>
              <a:t>This is a MVC Model</a:t>
            </a:r>
          </a:p>
        </p:txBody>
      </p:sp>
      <p:cxnSp>
        <p:nvCxnSpPr>
          <p:cNvPr id="17" name="Straight Arrow Connector 16"/>
          <p:cNvCxnSpPr>
            <a:endCxn id="56334" idx="3"/>
          </p:cNvCxnSpPr>
          <p:nvPr/>
        </p:nvCxnSpPr>
        <p:spPr>
          <a:xfrm rot="10800000">
            <a:off x="2940050" y="3548063"/>
            <a:ext cx="3044825" cy="53975"/>
          </a:xfrm>
          <a:prstGeom prst="straightConnector1">
            <a:avLst/>
          </a:prstGeom>
          <a:ln w="158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337" name="Text Box 10"/>
          <p:cNvSpPr txBox="1">
            <a:spLocks noChangeArrowheads="1"/>
          </p:cNvSpPr>
          <p:nvPr/>
        </p:nvSpPr>
        <p:spPr bwMode="auto">
          <a:xfrm rot="2527738">
            <a:off x="5119688" y="239395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Uses</a:t>
            </a:r>
          </a:p>
        </p:txBody>
      </p:sp>
      <p:sp>
        <p:nvSpPr>
          <p:cNvPr id="56338" name="Text Box 10"/>
          <p:cNvSpPr txBox="1">
            <a:spLocks noChangeArrowheads="1"/>
          </p:cNvSpPr>
          <p:nvPr/>
        </p:nvSpPr>
        <p:spPr bwMode="auto">
          <a:xfrm rot="-2374083">
            <a:off x="2389188" y="2214563"/>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Sees</a:t>
            </a:r>
          </a:p>
        </p:txBody>
      </p:sp>
      <p:sp>
        <p:nvSpPr>
          <p:cNvPr id="56339" name="Text Box 10"/>
          <p:cNvSpPr txBox="1">
            <a:spLocks noChangeArrowheads="1"/>
          </p:cNvSpPr>
          <p:nvPr/>
        </p:nvSpPr>
        <p:spPr bwMode="auto">
          <a:xfrm rot="-2372124">
            <a:off x="4217988" y="4029075"/>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Manipulates</a:t>
            </a:r>
          </a:p>
        </p:txBody>
      </p:sp>
      <p:sp>
        <p:nvSpPr>
          <p:cNvPr id="56340" name="Text Box 10"/>
          <p:cNvSpPr txBox="1">
            <a:spLocks noChangeArrowheads="1"/>
          </p:cNvSpPr>
          <p:nvPr/>
        </p:nvSpPr>
        <p:spPr bwMode="auto">
          <a:xfrm rot="2052344">
            <a:off x="2778125" y="40020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a:latin typeface="Times New Roman" panose="02020603050405020304" pitchFamily="18" charset="0"/>
                <a:cs typeface="Times New Roman" panose="02020603050405020304" pitchFamily="18" charset="0"/>
              </a:rPr>
              <a:t>Updates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279"/>
                                        </p:tgtEl>
                                        <p:attrNameLst>
                                          <p:attrName>style.visibility</p:attrName>
                                        </p:attrNameLst>
                                      </p:cBhvr>
                                      <p:to>
                                        <p:strVal val="visible"/>
                                      </p:to>
                                    </p:set>
                                    <p:animEffect transition="in" filter="strips(downRight)">
                                      <p:cBhvr>
                                        <p:cTn id="7" dur="500"/>
                                        <p:tgtEl>
                                          <p:spTgt spid="6279"/>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6337"/>
                                        </p:tgtEl>
                                        <p:attrNameLst>
                                          <p:attrName>style.visibility</p:attrName>
                                        </p:attrNameLst>
                                      </p:cBhvr>
                                      <p:to>
                                        <p:strVal val="visible"/>
                                      </p:to>
                                    </p:set>
                                    <p:animEffect transition="in" filter="strips(downLeft)">
                                      <p:cBhvr>
                                        <p:cTn id="10" dur="500"/>
                                        <p:tgtEl>
                                          <p:spTgt spid="5633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6283"/>
                                        </p:tgtEl>
                                        <p:attrNameLst>
                                          <p:attrName>style.visibility</p:attrName>
                                        </p:attrNameLst>
                                      </p:cBhvr>
                                      <p:to>
                                        <p:strVal val="visible"/>
                                      </p:to>
                                    </p:set>
                                    <p:animEffect transition="in" filter="strips(downLeft)">
                                      <p:cBhvr>
                                        <p:cTn id="15" dur="500"/>
                                        <p:tgtEl>
                                          <p:spTgt spid="6283"/>
                                        </p:tgtEl>
                                      </p:cBhvr>
                                    </p:animEffect>
                                  </p:childTnLst>
                                </p:cTn>
                              </p:par>
                              <p:par>
                                <p:cTn id="16" presetID="4" presetClass="entr" presetSubtype="1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ox(in)">
                                      <p:cBhvr>
                                        <p:cTn id="18" dur="500"/>
                                        <p:tgtEl>
                                          <p:spTgt spid="17"/>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56339"/>
                                        </p:tgtEl>
                                        <p:attrNameLst>
                                          <p:attrName>style.visibility</p:attrName>
                                        </p:attrNameLst>
                                      </p:cBhvr>
                                      <p:to>
                                        <p:strVal val="visible"/>
                                      </p:to>
                                    </p:set>
                                    <p:animEffect transition="in" filter="strips(downLeft)">
                                      <p:cBhvr>
                                        <p:cTn id="21" dur="500"/>
                                        <p:tgtEl>
                                          <p:spTgt spid="563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9" fill="hold" nodeType="clickEffect">
                                  <p:stCondLst>
                                    <p:cond delay="0"/>
                                  </p:stCondLst>
                                  <p:childTnLst>
                                    <p:set>
                                      <p:cBhvr>
                                        <p:cTn id="25" dur="1" fill="hold">
                                          <p:stCondLst>
                                            <p:cond delay="0"/>
                                          </p:stCondLst>
                                        </p:cTn>
                                        <p:tgtEl>
                                          <p:spTgt spid="6287"/>
                                        </p:tgtEl>
                                        <p:attrNameLst>
                                          <p:attrName>style.visibility</p:attrName>
                                        </p:attrNameLst>
                                      </p:cBhvr>
                                      <p:to>
                                        <p:strVal val="visible"/>
                                      </p:to>
                                    </p:set>
                                    <p:animEffect transition="in" filter="strips(upLeft)">
                                      <p:cBhvr>
                                        <p:cTn id="26" dur="500"/>
                                        <p:tgtEl>
                                          <p:spTgt spid="6287"/>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56340"/>
                                        </p:tgtEl>
                                        <p:attrNameLst>
                                          <p:attrName>style.visibility</p:attrName>
                                        </p:attrNameLst>
                                      </p:cBhvr>
                                      <p:to>
                                        <p:strVal val="visible"/>
                                      </p:to>
                                    </p:set>
                                    <p:animEffect transition="in" filter="strips(downLeft)">
                                      <p:cBhvr>
                                        <p:cTn id="29" dur="500"/>
                                        <p:tgtEl>
                                          <p:spTgt spid="5634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6291"/>
                                        </p:tgtEl>
                                        <p:attrNameLst>
                                          <p:attrName>style.visibility</p:attrName>
                                        </p:attrNameLst>
                                      </p:cBhvr>
                                      <p:to>
                                        <p:strVal val="visible"/>
                                      </p:to>
                                    </p:set>
                                    <p:animEffect transition="in" filter="strips(upRight)">
                                      <p:cBhvr>
                                        <p:cTn id="34" dur="500"/>
                                        <p:tgtEl>
                                          <p:spTgt spid="6291"/>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56338"/>
                                        </p:tgtEl>
                                        <p:attrNameLst>
                                          <p:attrName>style.visibility</p:attrName>
                                        </p:attrNameLst>
                                      </p:cBhvr>
                                      <p:to>
                                        <p:strVal val="visible"/>
                                      </p:to>
                                    </p:set>
                                    <p:animEffect transition="in" filter="strips(downLeft)">
                                      <p:cBhvr>
                                        <p:cTn id="37" dur="500"/>
                                        <p:tgtEl>
                                          <p:spTgt spid="56338"/>
                                        </p:tgtEl>
                                      </p:cBhvr>
                                    </p:animEffect>
                                  </p:childTnLst>
                                </p:cTn>
                              </p:par>
                            </p:childTnLst>
                          </p:cTn>
                        </p:par>
                        <p:par>
                          <p:cTn id="38" fill="hold" nodeType="afterGroup">
                            <p:stCondLst>
                              <p:cond delay="500"/>
                            </p:stCondLst>
                            <p:childTnLst>
                              <p:par>
                                <p:cTn id="39" presetID="4" presetClass="entr" presetSubtype="16" fill="hold" grpId="0" nodeType="afterEffect">
                                  <p:stCondLst>
                                    <p:cond delay="0"/>
                                  </p:stCondLst>
                                  <p:childTnLst>
                                    <p:set>
                                      <p:cBhvr>
                                        <p:cTn id="40" dur="1" fill="hold">
                                          <p:stCondLst>
                                            <p:cond delay="0"/>
                                          </p:stCondLst>
                                        </p:cTn>
                                        <p:tgtEl>
                                          <p:spTgt spid="6293"/>
                                        </p:tgtEl>
                                        <p:attrNameLst>
                                          <p:attrName>style.visibility</p:attrName>
                                        </p:attrNameLst>
                                      </p:cBhvr>
                                      <p:to>
                                        <p:strVal val="visible"/>
                                      </p:to>
                                    </p:set>
                                    <p:animEffect transition="in" filter="box(in)">
                                      <p:cBhvr>
                                        <p:cTn id="41" dur="500"/>
                                        <p:tgtEl>
                                          <p:spTgt spid="6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3" grpId="0"/>
      <p:bldP spid="56337" grpId="0"/>
      <p:bldP spid="56338" grpId="0"/>
      <p:bldP spid="56339" grpId="0"/>
      <p:bldP spid="5634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757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8" y="1208088"/>
            <a:ext cx="297180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3188" y="1236663"/>
            <a:ext cx="46767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1900" y="3981450"/>
            <a:ext cx="36861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8564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2716"/>
                                        </p:tgtEl>
                                        <p:attrNameLst>
                                          <p:attrName>style.visibility</p:attrName>
                                        </p:attrNameLst>
                                      </p:cBhvr>
                                      <p:to>
                                        <p:strVal val="visible"/>
                                      </p:to>
                                    </p:set>
                                    <p:animEffect transition="in" filter="box(in)">
                                      <p:cBhvr>
                                        <p:cTn id="7" dur="500"/>
                                        <p:tgtEl>
                                          <p:spTgt spid="72716"/>
                                        </p:tgtEl>
                                      </p:cBhvr>
                                    </p:animEffect>
                                  </p:childTnLst>
                                </p:cTn>
                              </p:par>
                              <p:par>
                                <p:cTn id="8" presetID="4" presetClass="entr" presetSubtype="16" fill="hold" nodeType="withEffect">
                                  <p:stCondLst>
                                    <p:cond delay="0"/>
                                  </p:stCondLst>
                                  <p:childTnLst>
                                    <p:set>
                                      <p:cBhvr>
                                        <p:cTn id="9" dur="1" fill="hold">
                                          <p:stCondLst>
                                            <p:cond delay="0"/>
                                          </p:stCondLst>
                                        </p:cTn>
                                        <p:tgtEl>
                                          <p:spTgt spid="72717"/>
                                        </p:tgtEl>
                                        <p:attrNameLst>
                                          <p:attrName>style.visibility</p:attrName>
                                        </p:attrNameLst>
                                      </p:cBhvr>
                                      <p:to>
                                        <p:strVal val="visible"/>
                                      </p:to>
                                    </p:set>
                                    <p:animEffect transition="in" filter="box(in)">
                                      <p:cBhvr>
                                        <p:cTn id="10" dur="500"/>
                                        <p:tgtEl>
                                          <p:spTgt spid="72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2" name="Picture 1"/>
          <p:cNvPicPr>
            <a:picLocks noChangeAspect="1"/>
          </p:cNvPicPr>
          <p:nvPr/>
        </p:nvPicPr>
        <p:blipFill>
          <a:blip r:embed="rId3"/>
          <a:stretch>
            <a:fillRect/>
          </a:stretch>
        </p:blipFill>
        <p:spPr>
          <a:xfrm>
            <a:off x="852694" y="1349029"/>
            <a:ext cx="6621532" cy="5525969"/>
          </a:xfrm>
          <a:prstGeom prst="rect">
            <a:avLst/>
          </a:prstGeom>
        </p:spPr>
      </p:pic>
    </p:spTree>
    <p:extLst>
      <p:ext uri="{BB962C8B-B14F-4D97-AF65-F5344CB8AC3E}">
        <p14:creationId xmlns:p14="http://schemas.microsoft.com/office/powerpoint/2010/main" val="780005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027872"/>
            <a:ext cx="6113809" cy="5830128"/>
          </a:xfrm>
          <a:prstGeom prst="rect">
            <a:avLst/>
          </a:prstGeom>
        </p:spPr>
      </p:pic>
      <p:sp>
        <p:nvSpPr>
          <p:cNvPr id="77827"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sp>
        <p:nvSpPr>
          <p:cNvPr id="5" name="Rectangle 7"/>
          <p:cNvSpPr>
            <a:spLocks noChangeArrowheads="1"/>
          </p:cNvSpPr>
          <p:nvPr/>
        </p:nvSpPr>
        <p:spPr bwMode="auto">
          <a:xfrm>
            <a:off x="919783" y="2416107"/>
            <a:ext cx="4273550" cy="17621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4509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1241424"/>
            <a:ext cx="8229600" cy="4862945"/>
          </a:xfrm>
          <a:prstGeom prst="rect">
            <a:avLst/>
          </a:prstGeom>
        </p:spPr>
      </p:pic>
      <p:sp>
        <p:nvSpPr>
          <p:cNvPr id="77827"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sp>
        <p:nvSpPr>
          <p:cNvPr id="5" name="Rectangle 7"/>
          <p:cNvSpPr>
            <a:spLocks noChangeArrowheads="1"/>
          </p:cNvSpPr>
          <p:nvPr/>
        </p:nvSpPr>
        <p:spPr bwMode="auto">
          <a:xfrm>
            <a:off x="1158321" y="2946193"/>
            <a:ext cx="4831661" cy="194571"/>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
        <p:nvSpPr>
          <p:cNvPr id="6" name="Rectangle 7"/>
          <p:cNvSpPr>
            <a:spLocks noChangeArrowheads="1"/>
          </p:cNvSpPr>
          <p:nvPr/>
        </p:nvSpPr>
        <p:spPr bwMode="auto">
          <a:xfrm>
            <a:off x="1158321" y="3381040"/>
            <a:ext cx="5414757" cy="210299"/>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95513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079638"/>
            <a:ext cx="7381461" cy="5748926"/>
          </a:xfrm>
          <a:prstGeom prst="rect">
            <a:avLst/>
          </a:prstGeom>
        </p:spPr>
      </p:pic>
      <p:sp>
        <p:nvSpPr>
          <p:cNvPr id="78851"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sp>
        <p:nvSpPr>
          <p:cNvPr id="2" name="Rectangle 7"/>
          <p:cNvSpPr>
            <a:spLocks noChangeArrowheads="1"/>
          </p:cNvSpPr>
          <p:nvPr/>
        </p:nvSpPr>
        <p:spPr bwMode="auto">
          <a:xfrm>
            <a:off x="1504949" y="5751442"/>
            <a:ext cx="5876511" cy="1106557"/>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58779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 y="957975"/>
            <a:ext cx="6665843" cy="5900026"/>
          </a:xfrm>
          <a:prstGeom prst="rect">
            <a:avLst/>
          </a:prstGeom>
        </p:spPr>
      </p:pic>
      <p:sp>
        <p:nvSpPr>
          <p:cNvPr id="79874"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spTree>
    <p:extLst>
      <p:ext uri="{BB962C8B-B14F-4D97-AF65-F5344CB8AC3E}">
        <p14:creationId xmlns:p14="http://schemas.microsoft.com/office/powerpoint/2010/main" val="33005616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5" name="Picture 4"/>
          <p:cNvPicPr>
            <a:picLocks noChangeAspect="1"/>
          </p:cNvPicPr>
          <p:nvPr/>
        </p:nvPicPr>
        <p:blipFill>
          <a:blip r:embed="rId3"/>
          <a:stretch>
            <a:fillRect/>
          </a:stretch>
        </p:blipFill>
        <p:spPr>
          <a:xfrm>
            <a:off x="0" y="1241425"/>
            <a:ext cx="7851870" cy="5503932"/>
          </a:xfrm>
          <a:prstGeom prst="rect">
            <a:avLst/>
          </a:prstGeom>
        </p:spPr>
      </p:pic>
    </p:spTree>
    <p:extLst>
      <p:ext uri="{BB962C8B-B14F-4D97-AF65-F5344CB8AC3E}">
        <p14:creationId xmlns:p14="http://schemas.microsoft.com/office/powerpoint/2010/main" val="38308851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504950" y="0"/>
            <a:ext cx="7639050" cy="1241425"/>
          </a:xfrm>
        </p:spPr>
        <p:txBody>
          <a:bodyPr/>
          <a:lstStyle/>
          <a:p>
            <a:pPr>
              <a:lnSpc>
                <a:spcPct val="80000"/>
              </a:lnSpc>
            </a:pPr>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MVC Model 2</a:t>
            </a:r>
          </a:p>
        </p:txBody>
      </p:sp>
      <p:pic>
        <p:nvPicPr>
          <p:cNvPr id="2" name="Picture 1"/>
          <p:cNvPicPr>
            <a:picLocks noChangeAspect="1"/>
          </p:cNvPicPr>
          <p:nvPr/>
        </p:nvPicPr>
        <p:blipFill>
          <a:blip r:embed="rId3"/>
          <a:stretch>
            <a:fillRect/>
          </a:stretch>
        </p:blipFill>
        <p:spPr>
          <a:xfrm>
            <a:off x="2444198" y="1117116"/>
            <a:ext cx="4274654" cy="5776194"/>
          </a:xfrm>
          <a:prstGeom prst="rect">
            <a:avLst/>
          </a:prstGeom>
        </p:spPr>
      </p:pic>
    </p:spTree>
    <p:extLst>
      <p:ext uri="{BB962C8B-B14F-4D97-AF65-F5344CB8AC3E}">
        <p14:creationId xmlns:p14="http://schemas.microsoft.com/office/powerpoint/2010/main" val="40679198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914400" y="0"/>
            <a:ext cx="8229600" cy="955675"/>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Data Source</a:t>
            </a:r>
          </a:p>
        </p:txBody>
      </p:sp>
      <p:sp>
        <p:nvSpPr>
          <p:cNvPr id="90115" name="Rectangle 3"/>
          <p:cNvSpPr>
            <a:spLocks noGrp="1"/>
          </p:cNvSpPr>
          <p:nvPr>
            <p:ph type="body" idx="4294967295"/>
          </p:nvPr>
        </p:nvSpPr>
        <p:spPr>
          <a:xfrm>
            <a:off x="0" y="1052513"/>
            <a:ext cx="9144000" cy="5657850"/>
          </a:xfrm>
        </p:spPr>
        <p:txBody>
          <a:bodyPr/>
          <a:lstStyle/>
          <a:p>
            <a:pPr algn="just" eaLnBrk="1" hangingPunct="1">
              <a:lnSpc>
                <a:spcPct val="90000"/>
              </a:lnSpc>
            </a:pPr>
            <a:r>
              <a:rPr lang="en-US" altLang="en-US" sz="2400">
                <a:latin typeface="Times New Roman" panose="02020603050405020304" pitchFamily="18" charset="0"/>
              </a:rPr>
              <a:t>Java EE applications use </a:t>
            </a:r>
            <a:r>
              <a:rPr lang="en-US" altLang="en-US" sz="2400" b="1">
                <a:latin typeface="Times New Roman" panose="02020603050405020304" pitchFamily="18" charset="0"/>
              </a:rPr>
              <a:t>DataSource objects </a:t>
            </a:r>
            <a:r>
              <a:rPr lang="en-US" altLang="en-US" sz="2400">
                <a:latin typeface="Times New Roman" panose="02020603050405020304" pitchFamily="18" charset="0"/>
              </a:rPr>
              <a:t>when they </a:t>
            </a:r>
            <a:r>
              <a:rPr lang="en-US" altLang="en-US" sz="2400" b="1">
                <a:latin typeface="Times New Roman" panose="02020603050405020304" pitchFamily="18" charset="0"/>
              </a:rPr>
              <a:t>access</a:t>
            </a:r>
            <a:r>
              <a:rPr lang="en-US" altLang="en-US" sz="2400">
                <a:latin typeface="Times New Roman" panose="02020603050405020304" pitchFamily="18" charset="0"/>
              </a:rPr>
              <a:t> </a:t>
            </a:r>
            <a:r>
              <a:rPr lang="en-US" altLang="en-US" sz="2400" b="1">
                <a:latin typeface="Times New Roman" panose="02020603050405020304" pitchFamily="18" charset="0"/>
              </a:rPr>
              <a:t>relational databases </a:t>
            </a:r>
            <a:r>
              <a:rPr lang="en-US" altLang="en-US" sz="2400">
                <a:latin typeface="Times New Roman" panose="02020603050405020304" pitchFamily="18" charset="0"/>
              </a:rPr>
              <a:t>through the JDBC API</a:t>
            </a:r>
          </a:p>
          <a:p>
            <a:pPr lvl="1" algn="just" eaLnBrk="1" hangingPunct="1">
              <a:lnSpc>
                <a:spcPct val="90000"/>
              </a:lnSpc>
            </a:pPr>
            <a:r>
              <a:rPr lang="en-US" altLang="en-US" sz="2000">
                <a:latin typeface="Times New Roman" panose="02020603050405020304" pitchFamily="18" charset="0"/>
              </a:rPr>
              <a:t>A DataSource object </a:t>
            </a:r>
            <a:r>
              <a:rPr lang="en-US" altLang="en-US" sz="2000" b="1">
                <a:latin typeface="Times New Roman" panose="02020603050405020304" pitchFamily="18" charset="0"/>
              </a:rPr>
              <a:t>works with </a:t>
            </a:r>
            <a:r>
              <a:rPr lang="en-US" altLang="en-US" sz="2000">
                <a:latin typeface="Times New Roman" panose="02020603050405020304" pitchFamily="18" charset="0"/>
              </a:rPr>
              <a:t>a </a:t>
            </a:r>
            <a:r>
              <a:rPr lang="en-US" altLang="en-US" sz="2000" b="1">
                <a:latin typeface="Times New Roman" panose="02020603050405020304" pitchFamily="18" charset="0"/>
              </a:rPr>
              <a:t>JNDI</a:t>
            </a:r>
            <a:r>
              <a:rPr lang="en-US" altLang="en-US" sz="2000">
                <a:latin typeface="Times New Roman" panose="02020603050405020304" pitchFamily="18" charset="0"/>
              </a:rPr>
              <a:t> naming service</a:t>
            </a:r>
          </a:p>
          <a:p>
            <a:pPr lvl="1" algn="just" eaLnBrk="1" hangingPunct="1">
              <a:lnSpc>
                <a:spcPct val="90000"/>
              </a:lnSpc>
            </a:pPr>
            <a:r>
              <a:rPr lang="en-US" altLang="en-US" sz="2000">
                <a:latin typeface="Times New Roman" panose="02020603050405020304" pitchFamily="18" charset="0"/>
              </a:rPr>
              <a:t>After it is registered with a JNDI naming service, an application can </a:t>
            </a:r>
            <a:r>
              <a:rPr lang="en-US" altLang="en-US" sz="2000" b="1">
                <a:latin typeface="Times New Roman" panose="02020603050405020304" pitchFamily="18" charset="0"/>
              </a:rPr>
              <a:t>use</a:t>
            </a:r>
            <a:r>
              <a:rPr lang="en-US" altLang="en-US" sz="2000">
                <a:latin typeface="Times New Roman" panose="02020603050405020304" pitchFamily="18" charset="0"/>
              </a:rPr>
              <a:t> the JNDI API to </a:t>
            </a:r>
            <a:r>
              <a:rPr lang="en-US" altLang="en-US" sz="2000" b="1">
                <a:latin typeface="Times New Roman" panose="02020603050405020304" pitchFamily="18" charset="0"/>
              </a:rPr>
              <a:t>access</a:t>
            </a:r>
            <a:r>
              <a:rPr lang="en-US" altLang="en-US" sz="2000">
                <a:latin typeface="Times New Roman" panose="02020603050405020304" pitchFamily="18" charset="0"/>
              </a:rPr>
              <a:t> that </a:t>
            </a:r>
            <a:r>
              <a:rPr lang="en-US" altLang="en-US" sz="2000" b="1">
                <a:latin typeface="Times New Roman" panose="02020603050405020304" pitchFamily="18" charset="0"/>
              </a:rPr>
              <a:t>DataSource object</a:t>
            </a:r>
          </a:p>
          <a:p>
            <a:pPr algn="just" eaLnBrk="1" hangingPunct="1">
              <a:lnSpc>
                <a:spcPct val="90000"/>
              </a:lnSpc>
            </a:pPr>
            <a:r>
              <a:rPr lang="en-US" altLang="en-US" sz="2400">
                <a:latin typeface="Times New Roman" panose="02020603050405020304" pitchFamily="18" charset="0"/>
              </a:rPr>
              <a:t>A DataSource has a </a:t>
            </a:r>
            <a:r>
              <a:rPr lang="en-US" altLang="en-US" sz="2400" b="1">
                <a:latin typeface="Times New Roman" panose="02020603050405020304" pitchFamily="18" charset="0"/>
              </a:rPr>
              <a:t>set of properties </a:t>
            </a:r>
            <a:r>
              <a:rPr lang="en-US" altLang="en-US" sz="2400">
                <a:latin typeface="Times New Roman" panose="02020603050405020304" pitchFamily="18" charset="0"/>
              </a:rPr>
              <a:t>that </a:t>
            </a:r>
            <a:r>
              <a:rPr lang="en-US" altLang="en-US" sz="2400" b="1">
                <a:latin typeface="Times New Roman" panose="02020603050405020304" pitchFamily="18" charset="0"/>
              </a:rPr>
              <a:t>identify</a:t>
            </a:r>
            <a:r>
              <a:rPr lang="en-US" altLang="en-US" sz="2400">
                <a:latin typeface="Times New Roman" panose="02020603050405020304" pitchFamily="18" charset="0"/>
              </a:rPr>
              <a:t> and </a:t>
            </a:r>
            <a:r>
              <a:rPr lang="en-US" altLang="en-US" sz="2400" b="1">
                <a:latin typeface="Times New Roman" panose="02020603050405020304" pitchFamily="18" charset="0"/>
              </a:rPr>
              <a:t>describe</a:t>
            </a:r>
            <a:r>
              <a:rPr lang="en-US" altLang="en-US" sz="2400">
                <a:latin typeface="Times New Roman" panose="02020603050405020304" pitchFamily="18" charset="0"/>
              </a:rPr>
              <a:t> the </a:t>
            </a:r>
            <a:r>
              <a:rPr lang="en-US" altLang="en-US" sz="2400" b="1">
                <a:latin typeface="Times New Roman" panose="02020603050405020304" pitchFamily="18" charset="0"/>
              </a:rPr>
              <a:t>real-world data source </a:t>
            </a:r>
            <a:r>
              <a:rPr lang="en-US" altLang="en-US" sz="2400">
                <a:latin typeface="Times New Roman" panose="02020603050405020304" pitchFamily="18" charset="0"/>
              </a:rPr>
              <a:t>that it represents</a:t>
            </a:r>
            <a:endParaRPr lang="vi-VN" altLang="en-US" sz="2400">
              <a:latin typeface="Times New Roman" panose="02020603050405020304" pitchFamily="18" charset="0"/>
            </a:endParaRPr>
          </a:p>
          <a:p>
            <a:pPr lvl="1" algn="just" eaLnBrk="1" hangingPunct="1">
              <a:lnSpc>
                <a:spcPct val="90000"/>
              </a:lnSpc>
            </a:pPr>
            <a:r>
              <a:rPr lang="en-US" altLang="en-US" sz="2000" b="1">
                <a:latin typeface="Times New Roman" panose="02020603050405020304" pitchFamily="18" charset="0"/>
              </a:rPr>
              <a:t>A DataSource XML descriptor </a:t>
            </a:r>
            <a:r>
              <a:rPr lang="en-US" altLang="en-US" sz="2000">
                <a:latin typeface="Times New Roman" panose="02020603050405020304" pitchFamily="18" charset="0"/>
              </a:rPr>
              <a:t>that contains </a:t>
            </a:r>
            <a:r>
              <a:rPr lang="en-US" altLang="en-US" sz="2000" b="1">
                <a:latin typeface="Times New Roman" panose="02020603050405020304" pitchFamily="18" charset="0"/>
              </a:rPr>
              <a:t>essential information</a:t>
            </a:r>
            <a:r>
              <a:rPr lang="en-US" altLang="en-US" sz="2000">
                <a:latin typeface="Times New Roman" panose="02020603050405020304" pitchFamily="18" charset="0"/>
              </a:rPr>
              <a:t>, such as the name of the underlying JDBC driver, database URL, the name of the database, and the network protocol, connection pooling properties, and so on</a:t>
            </a:r>
          </a:p>
          <a:p>
            <a:pPr lvl="1" algn="just" eaLnBrk="1" hangingPunct="1">
              <a:lnSpc>
                <a:spcPct val="90000"/>
              </a:lnSpc>
            </a:pPr>
            <a:r>
              <a:rPr lang="en-US" altLang="en-US" sz="2000">
                <a:latin typeface="Times New Roman" panose="02020603050405020304" pitchFamily="18" charset="0"/>
              </a:rPr>
              <a:t>A DataSource </a:t>
            </a:r>
            <a:r>
              <a:rPr lang="en-US" altLang="en-US" sz="2000" b="1">
                <a:latin typeface="Times New Roman" panose="02020603050405020304" pitchFamily="18" charset="0"/>
              </a:rPr>
              <a:t>alias</a:t>
            </a:r>
            <a:r>
              <a:rPr lang="en-US" altLang="en-US" sz="2000">
                <a:latin typeface="Times New Roman" panose="02020603050405020304" pitchFamily="18" charset="0"/>
              </a:rPr>
              <a:t> is a </a:t>
            </a:r>
            <a:r>
              <a:rPr lang="en-US" altLang="en-US" sz="2000" b="1">
                <a:latin typeface="Times New Roman" panose="02020603050405020304" pitchFamily="18" charset="0"/>
              </a:rPr>
              <a:t>logical name mapped </a:t>
            </a:r>
            <a:r>
              <a:rPr lang="en-US" altLang="en-US" sz="2000">
                <a:latin typeface="Times New Roman" panose="02020603050405020304" pitchFamily="18" charset="0"/>
              </a:rPr>
              <a:t>to the name of a </a:t>
            </a:r>
            <a:r>
              <a:rPr lang="en-US" altLang="en-US" sz="2000" b="1">
                <a:latin typeface="Times New Roman" panose="02020603050405020304" pitchFamily="18" charset="0"/>
              </a:rPr>
              <a:t>real DataSource available</a:t>
            </a:r>
            <a:r>
              <a:rPr lang="en-US" altLang="en-US" sz="2000">
                <a:latin typeface="Times New Roman" panose="02020603050405020304" pitchFamily="18" charset="0"/>
              </a:rPr>
              <a:t> in the system. It specified in the name element begins with a namespace scope</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java:comp/env/, the </a:t>
            </a:r>
            <a:r>
              <a:rPr lang="en-US" altLang="en-US" sz="2000" b="1">
                <a:latin typeface="Times New Roman" panose="02020603050405020304" pitchFamily="18" charset="0"/>
                <a:cs typeface="Times New Roman" panose="02020603050405020304" pitchFamily="18" charset="0"/>
              </a:rPr>
              <a:t>datasource</a:t>
            </a:r>
            <a:r>
              <a:rPr lang="en-US" altLang="en-US" sz="2000">
                <a:latin typeface="Times New Roman" panose="02020603050405020304" pitchFamily="18" charset="0"/>
                <a:cs typeface="Times New Roman" panose="02020603050405020304" pitchFamily="18" charset="0"/>
              </a:rPr>
              <a:t> will be </a:t>
            </a:r>
            <a:r>
              <a:rPr lang="en-US" altLang="en-US" sz="2000" b="1">
                <a:latin typeface="Times New Roman" panose="02020603050405020304" pitchFamily="18" charset="0"/>
                <a:cs typeface="Times New Roman" panose="02020603050405020304" pitchFamily="18" charset="0"/>
              </a:rPr>
              <a:t>available</a:t>
            </a:r>
            <a:r>
              <a:rPr lang="en-US" altLang="en-US" sz="2000">
                <a:latin typeface="Times New Roman" panose="02020603050405020304" pitchFamily="18" charset="0"/>
                <a:cs typeface="Times New Roman" panose="02020603050405020304" pitchFamily="18" charset="0"/>
              </a:rPr>
              <a:t> for the component in which it is </a:t>
            </a:r>
            <a:r>
              <a:rPr lang="en-US" altLang="en-US" sz="2000" b="1">
                <a:latin typeface="Times New Roman" panose="02020603050405020304" pitchFamily="18" charset="0"/>
                <a:cs typeface="Times New Roman" panose="02020603050405020304" pitchFamily="18" charset="0"/>
              </a:rPr>
              <a:t>defined</a:t>
            </a:r>
            <a:r>
              <a:rPr lang="en-US" altLang="en-US" sz="2000">
                <a:latin typeface="Times New Roman" panose="02020603050405020304" pitchFamily="18" charset="0"/>
                <a:cs typeface="Times New Roman" panose="02020603050405020304" pitchFamily="18" charset="0"/>
              </a:rPr>
              <a:t>, such as a servlet, EJB, or application client component</a:t>
            </a:r>
          </a:p>
          <a:p>
            <a:pPr lvl="1" algn="just" eaLnBrk="1" hangingPunct="1">
              <a:lnSpc>
                <a:spcPct val="90000"/>
              </a:lnSpc>
            </a:pPr>
            <a:r>
              <a:rPr lang="en-US" altLang="en-US" sz="2000">
                <a:latin typeface="Times New Roman" panose="02020603050405020304" pitchFamily="18" charset="0"/>
              </a:rPr>
              <a:t>The </a:t>
            </a:r>
            <a:r>
              <a:rPr lang="en-US" altLang="en-US" sz="2000" b="1">
                <a:latin typeface="Times New Roman" panose="02020603050405020304" pitchFamily="18" charset="0"/>
              </a:rPr>
              <a:t>DataSource</a:t>
            </a:r>
            <a:r>
              <a:rPr lang="en-US" altLang="en-US" sz="2000">
                <a:latin typeface="Times New Roman" panose="02020603050405020304" pitchFamily="18" charset="0"/>
              </a:rPr>
              <a:t> alias is used in </a:t>
            </a:r>
            <a:r>
              <a:rPr lang="en-US" altLang="en-US" sz="2000" b="1">
                <a:latin typeface="Times New Roman" panose="02020603050405020304" pitchFamily="18" charset="0"/>
              </a:rPr>
              <a:t>application</a:t>
            </a:r>
            <a:r>
              <a:rPr lang="en-US" altLang="en-US" sz="2000">
                <a:latin typeface="Times New Roman" panose="02020603050405020304" pitchFamily="18" charset="0"/>
              </a:rPr>
              <a:t> code to </a:t>
            </a:r>
            <a:r>
              <a:rPr lang="en-US" altLang="en-US" sz="2000" b="1">
                <a:latin typeface="Times New Roman" panose="02020603050405020304" pitchFamily="18" charset="0"/>
              </a:rPr>
              <a:t>connect</a:t>
            </a:r>
            <a:r>
              <a:rPr lang="en-US" altLang="en-US" sz="2000">
                <a:latin typeface="Times New Roman" panose="02020603050405020304" pitchFamily="18" charset="0"/>
              </a:rPr>
              <a:t> to the underlying data source</a:t>
            </a:r>
            <a:endParaRPr lang="vi-VN" altLang="en-US" sz="2000">
              <a:latin typeface="Times New Roman" panose="02020603050405020304"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504950" y="0"/>
            <a:ext cx="7639050" cy="1050925"/>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Dynamic DB Connection</a:t>
            </a:r>
          </a:p>
        </p:txBody>
      </p:sp>
      <p:sp>
        <p:nvSpPr>
          <p:cNvPr id="91139" name="Rectangle 3"/>
          <p:cNvSpPr>
            <a:spLocks noGrp="1"/>
          </p:cNvSpPr>
          <p:nvPr>
            <p:ph type="body" idx="4294967295"/>
          </p:nvPr>
        </p:nvSpPr>
        <p:spPr>
          <a:xfrm>
            <a:off x="0" y="965200"/>
            <a:ext cx="9144000" cy="5610225"/>
          </a:xfrm>
        </p:spPr>
        <p:txBody>
          <a:bodyPr/>
          <a:lstStyle/>
          <a:p>
            <a:pPr eaLnBrk="1" hangingPunct="1">
              <a:lnSpc>
                <a:spcPct val="80000"/>
              </a:lnSpc>
            </a:pPr>
            <a:r>
              <a:rPr lang="en-US" altLang="en-US" sz="2800" b="1">
                <a:latin typeface="Times New Roman" panose="02020603050405020304" pitchFamily="18" charset="0"/>
                <a:cs typeface="Times New Roman" panose="02020603050405020304" pitchFamily="18" charset="0"/>
              </a:rPr>
              <a:t>Adding</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modify</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web.xml</a:t>
            </a:r>
            <a:r>
              <a:rPr lang="en-US" altLang="en-US" sz="2800">
                <a:latin typeface="Times New Roman" panose="02020603050405020304" pitchFamily="18" charset="0"/>
                <a:cs typeface="Times New Roman" panose="02020603050405020304" pitchFamily="18" charset="0"/>
              </a:rPr>
              <a:t> as following</a:t>
            </a:r>
            <a:endParaRPr lang="en-US" altLang="en-US" sz="2800" b="1">
              <a:latin typeface="Times New Roman" panose="02020603050405020304" pitchFamily="18" charset="0"/>
              <a:cs typeface="Times New Roman" panose="02020603050405020304" pitchFamily="18" charset="0"/>
            </a:endParaRPr>
          </a:p>
        </p:txBody>
      </p:sp>
      <p:pic>
        <p:nvPicPr>
          <p:cNvPr id="911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3988"/>
            <a:ext cx="4268788"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3" y="1368425"/>
            <a:ext cx="366712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0" y="2185988"/>
            <a:ext cx="27717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 y="5057775"/>
            <a:ext cx="84201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8422"/>
                                        </p:tgtEl>
                                        <p:attrNameLst>
                                          <p:attrName>style.visibility</p:attrName>
                                        </p:attrNameLst>
                                      </p:cBhvr>
                                      <p:to>
                                        <p:strVal val="visible"/>
                                      </p:to>
                                    </p:set>
                                    <p:animEffect transition="in" filter="box(in)">
                                      <p:cBhvr>
                                        <p:cTn id="7" dur="500"/>
                                        <p:tgtEl>
                                          <p:spTgt spid="188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8423"/>
                                        </p:tgtEl>
                                        <p:attrNameLst>
                                          <p:attrName>style.visibility</p:attrName>
                                        </p:attrNameLst>
                                      </p:cBhvr>
                                      <p:to>
                                        <p:strVal val="visible"/>
                                      </p:to>
                                    </p:set>
                                    <p:animEffect transition="in" filter="checkerboard(across)">
                                      <p:cBhvr>
                                        <p:cTn id="12" dur="500"/>
                                        <p:tgtEl>
                                          <p:spTgt spid="188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8423"/>
                                        </p:tgtEl>
                                        <p:attrNameLst>
                                          <p:attrName>style.visibility</p:attrName>
                                        </p:attrNameLst>
                                      </p:cBhvr>
                                      <p:to>
                                        <p:strVal val="visible"/>
                                      </p:to>
                                    </p:set>
                                    <p:animEffect transition="in" filter="checkerboard(across)">
                                      <p:cBhvr>
                                        <p:cTn id="17" dur="500"/>
                                        <p:tgtEl>
                                          <p:spTgt spid="1884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188424"/>
                                        </p:tgtEl>
                                        <p:attrNameLst>
                                          <p:attrName>style.visibility</p:attrName>
                                        </p:attrNameLst>
                                      </p:cBhvr>
                                      <p:to>
                                        <p:strVal val="visible"/>
                                      </p:to>
                                    </p:set>
                                    <p:animEffect transition="in" filter="diamond(in)">
                                      <p:cBhvr>
                                        <p:cTn id="22" dur="20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504950" y="0"/>
            <a:ext cx="7639050" cy="1241425"/>
          </a:xfrm>
        </p:spPr>
        <p:txBody>
          <a:bodyPr/>
          <a:lstStyle/>
          <a:p>
            <a:r>
              <a:rPr lang="en-US" altLang="en-US" sz="4000" b="1">
                <a:latin typeface="Times New Roman" panose="02020603050405020304" pitchFamily="18" charset="0"/>
                <a:cs typeface="Times New Roman" panose="02020603050405020304" pitchFamily="18" charset="0"/>
              </a:rPr>
              <a:t>MVC Design Pattern </a:t>
            </a:r>
            <a:br>
              <a:rPr lang="en-US" altLang="en-US" sz="4000"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Model – View – Controller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2263"/>
            <a:ext cx="9112250"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49"/>
          <p:cNvSpPr txBox="1">
            <a:spLocks noChangeArrowheads="1"/>
          </p:cNvSpPr>
          <p:nvPr/>
        </p:nvSpPr>
        <p:spPr bwMode="auto">
          <a:xfrm>
            <a:off x="1263650" y="5803900"/>
            <a:ext cx="6724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800" b="1">
                <a:latin typeface="Times New Roman" panose="02020603050405020304" pitchFamily="18" charset="0"/>
                <a:cs typeface="Arial" panose="020B0604020202020204" pitchFamily="34" charset="0"/>
                <a:hlinkClick r:id="rId4"/>
              </a:rPr>
              <a:t>www.netbeans.org</a:t>
            </a:r>
            <a:r>
              <a:rPr lang="en-US" altLang="en-US" sz="2800" b="1">
                <a:latin typeface="Times New Roman" panose="02020603050405020304" pitchFamily="18" charset="0"/>
                <a:cs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2750"/>
            <a:ext cx="9144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3" name="Rectangle 2"/>
          <p:cNvSpPr>
            <a:spLocks noGrp="1"/>
          </p:cNvSpPr>
          <p:nvPr>
            <p:ph type="title" idx="4294967295"/>
          </p:nvPr>
        </p:nvSpPr>
        <p:spPr>
          <a:xfrm>
            <a:off x="1504950" y="0"/>
            <a:ext cx="7639050" cy="1050925"/>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Dynamic DB Connection</a:t>
            </a:r>
          </a:p>
        </p:txBody>
      </p:sp>
      <p:sp>
        <p:nvSpPr>
          <p:cNvPr id="92164" name="Rectangle 3"/>
          <p:cNvSpPr>
            <a:spLocks noGrp="1"/>
          </p:cNvSpPr>
          <p:nvPr>
            <p:ph type="body" idx="4294967295"/>
          </p:nvPr>
        </p:nvSpPr>
        <p:spPr>
          <a:xfrm>
            <a:off x="0" y="1168400"/>
            <a:ext cx="9144000" cy="5610225"/>
          </a:xfrm>
        </p:spPr>
        <p:txBody>
          <a:bodyPr/>
          <a:lstStyle/>
          <a:p>
            <a:pPr eaLnBrk="1" hangingPunct="1">
              <a:lnSpc>
                <a:spcPct val="80000"/>
              </a:lnSpc>
            </a:pPr>
            <a:r>
              <a:rPr lang="en-US" altLang="en-US" sz="2800" b="1">
                <a:latin typeface="Times New Roman" panose="02020603050405020304" pitchFamily="18" charset="0"/>
                <a:cs typeface="Times New Roman" panose="02020603050405020304" pitchFamily="18" charset="0"/>
              </a:rPr>
              <a:t>Adding</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modify</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web.xml</a:t>
            </a:r>
            <a:r>
              <a:rPr lang="en-US" altLang="en-US" sz="2800">
                <a:latin typeface="Times New Roman" panose="02020603050405020304" pitchFamily="18" charset="0"/>
                <a:cs typeface="Times New Roman" panose="02020603050405020304" pitchFamily="18" charset="0"/>
              </a:rPr>
              <a:t> as following</a:t>
            </a:r>
            <a:endParaRPr lang="en-US" altLang="en-US" sz="2800" b="1">
              <a:latin typeface="Times New Roman" panose="02020603050405020304" pitchFamily="18" charset="0"/>
              <a:cs typeface="Times New Roman" panose="02020603050405020304" pitchFamily="18" charset="0"/>
            </a:endParaRPr>
          </a:p>
        </p:txBody>
      </p:sp>
      <p:sp>
        <p:nvSpPr>
          <p:cNvPr id="2" name="Rectangle 7"/>
          <p:cNvSpPr>
            <a:spLocks noChangeArrowheads="1"/>
          </p:cNvSpPr>
          <p:nvPr/>
        </p:nvSpPr>
        <p:spPr bwMode="auto">
          <a:xfrm>
            <a:off x="828675" y="4494213"/>
            <a:ext cx="8315325" cy="1858962"/>
          </a:xfrm>
          <a:prstGeom prst="rect">
            <a:avLst/>
          </a:prstGeom>
          <a:noFill/>
          <a:ln w="254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latin typeface="Times New Roman" panose="0202060305040502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504950" y="0"/>
            <a:ext cx="7639050" cy="944563"/>
          </a:xfrm>
        </p:spPr>
        <p:txBody>
          <a:bodyPr/>
          <a:lstStyle/>
          <a:p>
            <a:r>
              <a:rPr lang="en-US" altLang="en-US" sz="4000" b="1">
                <a:latin typeface="Times New Roman" panose="02020603050405020304" pitchFamily="18" charset="0"/>
                <a:cs typeface="Times New Roman" panose="02020603050405020304" pitchFamily="18" charset="0"/>
              </a:rPr>
              <a:t>Appendix </a:t>
            </a:r>
            <a:br>
              <a:rPr lang="en-US" altLang="en-US" sz="4000" b="1">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Dynamic DB Connection</a:t>
            </a:r>
          </a:p>
        </p:txBody>
      </p:sp>
      <p:sp>
        <p:nvSpPr>
          <p:cNvPr id="82947" name="Rectangle 3"/>
          <p:cNvSpPr>
            <a:spLocks noGrp="1"/>
          </p:cNvSpPr>
          <p:nvPr>
            <p:ph type="body" idx="4294967295"/>
          </p:nvPr>
        </p:nvSpPr>
        <p:spPr>
          <a:xfrm>
            <a:off x="0" y="1016000"/>
            <a:ext cx="9144000" cy="5610225"/>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Adding</a:t>
            </a:r>
            <a:r>
              <a:rPr lang="en-US" altLang="en-US" sz="2800">
                <a:latin typeface="Times New Roman" panose="02020603050405020304" pitchFamily="18" charset="0"/>
                <a:cs typeface="Times New Roman" panose="02020603050405020304" pitchFamily="18" charset="0"/>
              </a:rPr>
              <a:t> and </a:t>
            </a:r>
            <a:r>
              <a:rPr lang="en-US" altLang="en-US" sz="2800" b="1">
                <a:latin typeface="Times New Roman" panose="02020603050405020304" pitchFamily="18" charset="0"/>
                <a:cs typeface="Times New Roman" panose="02020603050405020304" pitchFamily="18" charset="0"/>
              </a:rPr>
              <a:t>modify</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context.xml</a:t>
            </a:r>
            <a:r>
              <a:rPr lang="en-US" altLang="en-US" sz="2800">
                <a:latin typeface="Times New Roman" panose="02020603050405020304" pitchFamily="18" charset="0"/>
                <a:cs typeface="Times New Roman" panose="02020603050405020304" pitchFamily="18" charset="0"/>
              </a:rPr>
              <a:t> in the </a:t>
            </a:r>
            <a:r>
              <a:rPr lang="en-US" altLang="en-US" sz="2800" b="1">
                <a:latin typeface="Times New Roman" panose="02020603050405020304" pitchFamily="18" charset="0"/>
                <a:cs typeface="Times New Roman" panose="02020603050405020304" pitchFamily="18" charset="0"/>
              </a:rPr>
              <a:t>META-INF</a:t>
            </a:r>
            <a:r>
              <a:rPr lang="en-US" altLang="en-US" sz="2800">
                <a:latin typeface="Times New Roman" panose="02020603050405020304" pitchFamily="18" charset="0"/>
                <a:cs typeface="Times New Roman" panose="02020603050405020304" pitchFamily="18" charset="0"/>
              </a:rPr>
              <a:t> directory as following</a:t>
            </a: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endParaRPr lang="en-US" altLang="en-US" sz="2800" b="1">
              <a:latin typeface="Times New Roman" panose="02020603050405020304" pitchFamily="18" charset="0"/>
              <a:cs typeface="Times New Roman" panose="02020603050405020304" pitchFamily="18" charset="0"/>
            </a:endParaRPr>
          </a:p>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Implement code to use</a:t>
            </a:r>
          </a:p>
          <a:p>
            <a:pPr algn="just" eaLnBrk="1" hangingPunct="1">
              <a:lnSpc>
                <a:spcPct val="80000"/>
              </a:lnSpc>
              <a:buFont typeface="Arial" panose="020B0604020202020204" pitchFamily="34" charset="0"/>
              <a:buNone/>
            </a:pPr>
            <a:endParaRPr lang="en-US" altLang="en-US" sz="2800" b="1">
              <a:latin typeface="Times New Roman" panose="02020603050405020304" pitchFamily="18" charset="0"/>
              <a:cs typeface="Times New Roman" panose="02020603050405020304" pitchFamily="18" charset="0"/>
            </a:endParaRPr>
          </a:p>
        </p:txBody>
      </p:sp>
      <p:pic>
        <p:nvPicPr>
          <p:cNvPr id="184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280025"/>
            <a:ext cx="750728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25625"/>
            <a:ext cx="91440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47">
                                            <p:txEl>
                                              <p:pRg st="8" end="8"/>
                                            </p:txEl>
                                          </p:spTgt>
                                        </p:tgtEl>
                                        <p:attrNameLst>
                                          <p:attrName>style.visibility</p:attrName>
                                        </p:attrNameLst>
                                      </p:cBhvr>
                                      <p:to>
                                        <p:strVal val="visible"/>
                                      </p:to>
                                    </p:set>
                                    <p:animEffect transition="in" filter="box(in)">
                                      <p:cBhvr>
                                        <p:cTn id="7" dur="500"/>
                                        <p:tgtEl>
                                          <p:spTgt spid="82947">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84322"/>
                                        </p:tgtEl>
                                        <p:attrNameLst>
                                          <p:attrName>style.visibility</p:attrName>
                                        </p:attrNameLst>
                                      </p:cBhvr>
                                      <p:to>
                                        <p:strVal val="visible"/>
                                      </p:to>
                                    </p:set>
                                    <p:animEffect transition="in" filter="checkerboard(across)">
                                      <p:cBhvr>
                                        <p:cTn id="10"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91</Slides>
  <Notes>88</Notes>
  <HiddenSlides>0</HiddenSlide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Office Theme</vt:lpstr>
      <vt:lpstr>Java Server Pages   JSP Syntax Techniques:  MVC Design Pattern  Dynamic DB Connection  #JSP #MVC #JavaEE</vt:lpstr>
      <vt:lpstr>Review</vt:lpstr>
      <vt:lpstr>Review</vt:lpstr>
      <vt:lpstr>Objectives</vt:lpstr>
      <vt:lpstr>Objectives</vt:lpstr>
      <vt:lpstr>MVC Design Pattern   MVC Model 2</vt:lpstr>
      <vt:lpstr>MVC Design Pattern   MVC Model 2</vt:lpstr>
      <vt:lpstr>MVC Design Pattern   Model – View – Controller </vt:lpstr>
      <vt:lpstr>MVC Design Pattern   Model – View – Controller </vt:lpstr>
      <vt:lpstr>MVC Design Pattern   Model – View – Controller </vt:lpstr>
      <vt:lpstr>MVC Design Pattern   No MVC </vt:lpstr>
      <vt:lpstr>MVC Design Pattern   MVC Model 1</vt:lpstr>
      <vt:lpstr>MVC Design Pattern   MVC Model 1 </vt:lpstr>
      <vt:lpstr>MVC Design Pattern   MVC Model 1 – Example  </vt:lpstr>
      <vt:lpstr>MVC Design Pattern   MVC Model 1 – Generalization  </vt:lpstr>
      <vt:lpstr>MVC Design Pattern   MVC Model 1 – Generalization </vt:lpstr>
      <vt:lpstr>MVC Design Pattern   MVC Model 2 </vt:lpstr>
      <vt:lpstr>MVC Design Pattern   MVC Model 2 </vt:lpstr>
      <vt:lpstr>MVC Design Pattern   MVC Model 2 – Generalization  </vt:lpstr>
      <vt:lpstr>MVC Design Pattern   MVC Model 2 – Generalization  </vt:lpstr>
      <vt:lpstr>MVC Design Pattern   MVC Model 1 &amp; Model 2 Comparison  </vt:lpstr>
      <vt:lpstr>Java Server Pages  Need for JSP </vt:lpstr>
      <vt:lpstr>Java Server Pages  JSP </vt:lpstr>
      <vt:lpstr>Java Server Pages  JSP</vt:lpstr>
      <vt:lpstr>Java Server Pages  JSP – Example                           </vt:lpstr>
      <vt:lpstr>Java Server Pages  JSP – In Nature </vt:lpstr>
      <vt:lpstr>Java Server Pages  JSP – In Nature                           </vt:lpstr>
      <vt:lpstr>Java Server Pages  JSP</vt:lpstr>
      <vt:lpstr>Java Server Pages  JSP Life Cycle</vt:lpstr>
      <vt:lpstr>Java Server Pages  JSP Life Cycle</vt:lpstr>
      <vt:lpstr>Java Server Pages  JSP Life Cycle</vt:lpstr>
      <vt:lpstr>JSP Elements JSP Tags</vt:lpstr>
      <vt:lpstr>JSP Elements Comments</vt:lpstr>
      <vt:lpstr>JSP Elements Comments</vt:lpstr>
      <vt:lpstr>JSP Elements Scripting Elements</vt:lpstr>
      <vt:lpstr>JSP Elements Scripting Elements</vt:lpstr>
      <vt:lpstr>JSP Directives Directives</vt:lpstr>
      <vt:lpstr>Page Directives</vt:lpstr>
      <vt:lpstr>JSP Directives Include &amp; Tablib Directives</vt:lpstr>
      <vt:lpstr>Example</vt:lpstr>
      <vt:lpstr>JSP Elements Example</vt:lpstr>
      <vt:lpstr>JSP Elements Example</vt:lpstr>
      <vt:lpstr>JSP Elements   Example</vt:lpstr>
      <vt:lpstr>JSP Elements Example</vt:lpstr>
      <vt:lpstr>JSP Elements  Example</vt:lpstr>
      <vt:lpstr>JSP Elements  Example</vt:lpstr>
      <vt:lpstr>JSP Elements   Example</vt:lpstr>
      <vt:lpstr>JSP Elements  Example</vt:lpstr>
      <vt:lpstr>JSP Elements  Example</vt:lpstr>
      <vt:lpstr>JSP Elements   Example – Exception </vt:lpstr>
      <vt:lpstr>JSP Elements   Example – Exception </vt:lpstr>
      <vt:lpstr>JSP Implicit Objects   Implicit Objects</vt:lpstr>
      <vt:lpstr>JSP Implicit Objects </vt:lpstr>
      <vt:lpstr>JSP Implicit Objects   Input &amp; Output Objects</vt:lpstr>
      <vt:lpstr>JSP Implicit Objects   Input &amp; Output Objects – Example </vt:lpstr>
      <vt:lpstr>JSP Implicit Objects   Input &amp; Output Objects – Example </vt:lpstr>
      <vt:lpstr>JSP Implicit Objects   Scope Communication Objects</vt:lpstr>
      <vt:lpstr>JSP Implicit Objects   Scope Communication Objects – Example </vt:lpstr>
      <vt:lpstr>JSP Implicit Objects   Scope Communication Objects – Example</vt:lpstr>
      <vt:lpstr>JSP Implicit Objects   Servlet Objects</vt:lpstr>
      <vt:lpstr>JSP Implicit Objects   Servlet Objects – Example </vt:lpstr>
      <vt:lpstr>JSP Implicit Objects   Error Objects</vt:lpstr>
      <vt:lpstr>JSP Implicit Objects   Error Objects – Example </vt:lpstr>
      <vt:lpstr>JSP Implicit Objects   Error Objects – Example </vt:lpstr>
      <vt:lpstr>Summary</vt:lpstr>
      <vt:lpstr>Next Lecture</vt:lpstr>
      <vt:lpstr>Next Lecture</vt:lpstr>
      <vt:lpstr>Appendix – MVC Design Pattern   Model – View – Controller </vt:lpstr>
      <vt:lpstr>Appendix – MVC Design Pattern   Model – View – Controller </vt:lpstr>
      <vt:lpstr>Appendix – MVC Design Pattern   Model – View – Controller </vt:lpstr>
      <vt:lpstr>Appendix – MVC Design Pattern   Model – View – Controller </vt:lpstr>
      <vt:lpstr>Appendix – MVC Design Pattern   MVC Model 1 </vt:lpstr>
      <vt:lpstr>Appendix   Create the JSP Page on NetBeans</vt:lpstr>
      <vt:lpstr>Appendix   Create the JSP Page on NetBeans</vt:lpstr>
      <vt:lpstr>Appendix   Create the JSP Page on NetBeans</vt:lpstr>
      <vt:lpstr>Java Server Pages  JSP Life Cycle</vt:lpstr>
      <vt:lpstr>Java Server Pages  JSP Life Cycle</vt:lpstr>
      <vt:lpstr>JSP Elements Overview </vt:lpstr>
      <vt:lpstr>JSP Elements Overview</vt:lpstr>
      <vt:lpstr>MVC Design Pattern   MVC Model 2</vt:lpstr>
      <vt:lpstr>MVC Design Pattern   MVC Model 2</vt:lpstr>
      <vt:lpstr>MVC Design Pattern   MVC Model 2</vt:lpstr>
      <vt:lpstr>MVC Design Pattern   MVC Model 2</vt:lpstr>
      <vt:lpstr>MVC Design Pattern   MVC Model 2</vt:lpstr>
      <vt:lpstr>MVC Design Pattern   MVC Model 2</vt:lpstr>
      <vt:lpstr>MVC Design Pattern   MVC Model 2</vt:lpstr>
      <vt:lpstr>MVC Design Pattern   MVC Model 2</vt:lpstr>
      <vt:lpstr>Appendix  Data Source</vt:lpstr>
      <vt:lpstr>Appendix  Dynamic DB Connection</vt:lpstr>
      <vt:lpstr>Appendix  Dynamic DB Connection</vt:lpstr>
      <vt:lpstr>Appendix  Dynamic DB Connection</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 Java Fundamentals</dc:title>
  <dc:creator>Kieu Trong Khanh</dc:creator>
  <cp:revision>1</cp:revision>
  <dcterms:created xsi:type="dcterms:W3CDTF">2007-08-21T04:43:22Z</dcterms:created>
  <dcterms:modified xsi:type="dcterms:W3CDTF">2022-12-01T02:43:34Z</dcterms:modified>
</cp:coreProperties>
</file>