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86"/>
  </p:notesMasterIdLst>
  <p:sldIdLst>
    <p:sldId id="256" r:id="rId2"/>
    <p:sldId id="565" r:id="rId3"/>
    <p:sldId id="359" r:id="rId4"/>
    <p:sldId id="547" r:id="rId5"/>
    <p:sldId id="520" r:id="rId6"/>
    <p:sldId id="522" r:id="rId7"/>
    <p:sldId id="521" r:id="rId8"/>
    <p:sldId id="439" r:id="rId9"/>
    <p:sldId id="441" r:id="rId10"/>
    <p:sldId id="442" r:id="rId11"/>
    <p:sldId id="566" r:id="rId12"/>
    <p:sldId id="443" r:id="rId13"/>
    <p:sldId id="508" r:id="rId14"/>
    <p:sldId id="446" r:id="rId15"/>
    <p:sldId id="509" r:id="rId16"/>
    <p:sldId id="447" r:id="rId17"/>
    <p:sldId id="448" r:id="rId18"/>
    <p:sldId id="512" r:id="rId19"/>
    <p:sldId id="493" r:id="rId20"/>
    <p:sldId id="438" r:id="rId21"/>
    <p:sldId id="451" r:id="rId22"/>
    <p:sldId id="473" r:id="rId23"/>
    <p:sldId id="450" r:id="rId24"/>
    <p:sldId id="452" r:id="rId25"/>
    <p:sldId id="506" r:id="rId26"/>
    <p:sldId id="515" r:id="rId27"/>
    <p:sldId id="458" r:id="rId28"/>
    <p:sldId id="457" r:id="rId29"/>
    <p:sldId id="472" r:id="rId30"/>
    <p:sldId id="454" r:id="rId31"/>
    <p:sldId id="455" r:id="rId32"/>
    <p:sldId id="465" r:id="rId33"/>
    <p:sldId id="463" r:id="rId34"/>
    <p:sldId id="464" r:id="rId35"/>
    <p:sldId id="517" r:id="rId36"/>
    <p:sldId id="466" r:id="rId37"/>
    <p:sldId id="467" r:id="rId38"/>
    <p:sldId id="491" r:id="rId39"/>
    <p:sldId id="474" r:id="rId40"/>
    <p:sldId id="468" r:id="rId41"/>
    <p:sldId id="499" r:id="rId42"/>
    <p:sldId id="549" r:id="rId43"/>
    <p:sldId id="475" r:id="rId44"/>
    <p:sldId id="394" r:id="rId45"/>
    <p:sldId id="492" r:id="rId46"/>
    <p:sldId id="548" r:id="rId47"/>
    <p:sldId id="550" r:id="rId48"/>
    <p:sldId id="551" r:id="rId49"/>
    <p:sldId id="552" r:id="rId50"/>
    <p:sldId id="553" r:id="rId51"/>
    <p:sldId id="554" r:id="rId52"/>
    <p:sldId id="555" r:id="rId53"/>
    <p:sldId id="556" r:id="rId54"/>
    <p:sldId id="557" r:id="rId55"/>
    <p:sldId id="558" r:id="rId56"/>
    <p:sldId id="559" r:id="rId57"/>
    <p:sldId id="560" r:id="rId58"/>
    <p:sldId id="561" r:id="rId59"/>
    <p:sldId id="562" r:id="rId60"/>
    <p:sldId id="563" r:id="rId61"/>
    <p:sldId id="523" r:id="rId62"/>
    <p:sldId id="524" r:id="rId63"/>
    <p:sldId id="525" r:id="rId64"/>
    <p:sldId id="526" r:id="rId65"/>
    <p:sldId id="527" r:id="rId66"/>
    <p:sldId id="528" r:id="rId67"/>
    <p:sldId id="529" r:id="rId68"/>
    <p:sldId id="530" r:id="rId69"/>
    <p:sldId id="531" r:id="rId70"/>
    <p:sldId id="532" r:id="rId71"/>
    <p:sldId id="533" r:id="rId72"/>
    <p:sldId id="534" r:id="rId73"/>
    <p:sldId id="535" r:id="rId74"/>
    <p:sldId id="536" r:id="rId75"/>
    <p:sldId id="537" r:id="rId76"/>
    <p:sldId id="538" r:id="rId77"/>
    <p:sldId id="539" r:id="rId78"/>
    <p:sldId id="540" r:id="rId79"/>
    <p:sldId id="541" r:id="rId80"/>
    <p:sldId id="542" r:id="rId81"/>
    <p:sldId id="543" r:id="rId82"/>
    <p:sldId id="544" r:id="rId83"/>
    <p:sldId id="545" r:id="rId84"/>
    <p:sldId id="546" r:id="rId8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6600"/>
    <a:srgbClr val="66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77AF3C-93BB-8A90-0D06-858B027CD625}" v="1" dt="2023-02-08T00:22:11.0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54" autoAdjust="0"/>
    <p:restoredTop sz="98944" autoAdjust="0"/>
  </p:normalViewPr>
  <p:slideViewPr>
    <p:cSldViewPr snapToGrid="0">
      <p:cViewPr varScale="1">
        <p:scale>
          <a:sx n="64" d="100"/>
          <a:sy n="64" d="100"/>
        </p:scale>
        <p:origin x="1854" y="96"/>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9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5/10/relationships/revisionInfo" Target="revisionInfo.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ac90874be34b4404dd08ae1399485e0cb66509c8a3228cd65f38728c3bb3025b::" providerId="AD" clId="Web-{8577AF3C-93BB-8A90-0D06-858B027CD625}"/>
    <pc:docChg chg="modSld">
      <pc:chgData name="Guest User" userId="S::urn:spo:anon#ac90874be34b4404dd08ae1399485e0cb66509c8a3228cd65f38728c3bb3025b::" providerId="AD" clId="Web-{8577AF3C-93BB-8A90-0D06-858B027CD625}" dt="2023-02-08T00:22:11.007" v="0" actId="1076"/>
      <pc:docMkLst>
        <pc:docMk/>
      </pc:docMkLst>
      <pc:sldChg chg="modSp">
        <pc:chgData name="Guest User" userId="S::urn:spo:anon#ac90874be34b4404dd08ae1399485e0cb66509c8a3228cd65f38728c3bb3025b::" providerId="AD" clId="Web-{8577AF3C-93BB-8A90-0D06-858B027CD625}" dt="2023-02-08T00:22:11.007" v="0" actId="1076"/>
        <pc:sldMkLst>
          <pc:docMk/>
          <pc:sldMk cId="0" sldId="550"/>
        </pc:sldMkLst>
        <pc:picChg chg="mod">
          <ac:chgData name="Guest User" userId="S::urn:spo:anon#ac90874be34b4404dd08ae1399485e0cb66509c8a3228cd65f38728c3bb3025b::" providerId="AD" clId="Web-{8577AF3C-93BB-8A90-0D06-858B027CD625}" dt="2023-02-08T00:22:11.007" v="0" actId="1076"/>
          <ac:picMkLst>
            <pc:docMk/>
            <pc:sldMk cId="0" sldId="550"/>
            <ac:picMk id="49154"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0F2071-8E85-4669-93D5-51D8BD59791A}"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2ADF3186-04A4-4DD6-8165-CD7CB213DA44}">
      <dgm:prSet phldrT="[Text]" custT="1"/>
      <dgm:spPr>
        <a:solidFill>
          <a:schemeClr val="bg1"/>
        </a:solidFill>
        <a:ln>
          <a:solidFill>
            <a:schemeClr val="tx1"/>
          </a:solidFill>
        </a:ln>
      </dgm:spPr>
      <dgm:t>
        <a:bodyPr/>
        <a:lstStyle/>
        <a:p>
          <a:r>
            <a:rPr lang="en-US" sz="2000" dirty="0">
              <a:solidFill>
                <a:schemeClr val="tx1"/>
              </a:solidFill>
              <a:latin typeface="Times New Roman" pitchFamily="18" charset="0"/>
              <a:cs typeface="Times New Roman" pitchFamily="18" charset="0"/>
            </a:rPr>
            <a:t>Web based App - PBL</a:t>
          </a:r>
        </a:p>
      </dgm:t>
    </dgm:pt>
    <dgm:pt modelId="{25692CDF-904B-4E5F-A849-6B1E4DC789BF}" type="parTrans" cxnId="{B393B06B-4D9B-40EA-AE44-192267F1B4B8}">
      <dgm:prSet/>
      <dgm:spPr/>
      <dgm:t>
        <a:bodyPr/>
        <a:lstStyle/>
        <a:p>
          <a:endParaRPr lang="en-US">
            <a:solidFill>
              <a:schemeClr val="tx1"/>
            </a:solidFill>
            <a:latin typeface="Times New Roman" pitchFamily="18" charset="0"/>
            <a:cs typeface="Times New Roman" pitchFamily="18" charset="0"/>
          </a:endParaRPr>
        </a:p>
      </dgm:t>
    </dgm:pt>
    <dgm:pt modelId="{C019922A-2826-4292-9C46-C78881081F59}" type="sibTrans" cxnId="{B393B06B-4D9B-40EA-AE44-192267F1B4B8}">
      <dgm:prSet/>
      <dgm:spPr/>
      <dgm:t>
        <a:bodyPr/>
        <a:lstStyle/>
        <a:p>
          <a:endParaRPr lang="en-US">
            <a:solidFill>
              <a:schemeClr val="tx1"/>
            </a:solidFill>
            <a:latin typeface="Times New Roman" pitchFamily="18" charset="0"/>
            <a:cs typeface="Times New Roman" pitchFamily="18" charset="0"/>
          </a:endParaRPr>
        </a:p>
      </dgm:t>
    </dgm:pt>
    <dgm:pt modelId="{A9111697-A322-4D55-A1FD-81B2214A8E51}">
      <dgm:prSet phldrT="[Text]" custT="1"/>
      <dgm:spPr>
        <a:solidFill>
          <a:schemeClr val="bg1"/>
        </a:solidFill>
        <a:ln>
          <a:solidFill>
            <a:schemeClr val="tx1"/>
          </a:solidFill>
        </a:ln>
      </dgm:spPr>
      <dgm:t>
        <a:bodyPr/>
        <a:lstStyle/>
        <a:p>
          <a:r>
            <a:rPr lang="en-US" sz="2000" dirty="0">
              <a:solidFill>
                <a:schemeClr val="tx1"/>
              </a:solidFill>
              <a:latin typeface="Times New Roman" pitchFamily="18" charset="0"/>
              <a:cs typeface="Times New Roman" pitchFamily="18" charset="0"/>
            </a:rPr>
            <a:t>Web</a:t>
          </a:r>
        </a:p>
      </dgm:t>
    </dgm:pt>
    <dgm:pt modelId="{E82D20C4-1813-49B1-89EB-5300F0BCF07A}" type="parTrans" cxnId="{A084B16F-F3B0-4A0E-A03D-7F18BFF67CEC}">
      <dgm:prSet/>
      <dgm:spPr/>
      <dgm:t>
        <a:bodyPr/>
        <a:lstStyle/>
        <a:p>
          <a:endParaRPr lang="en-US">
            <a:solidFill>
              <a:schemeClr val="tx1"/>
            </a:solidFill>
            <a:latin typeface="Times New Roman" pitchFamily="18" charset="0"/>
            <a:cs typeface="Times New Roman" pitchFamily="18" charset="0"/>
          </a:endParaRPr>
        </a:p>
      </dgm:t>
    </dgm:pt>
    <dgm:pt modelId="{8838D7AA-3187-4A8D-B22E-E4EF172DFF22}" type="sibTrans" cxnId="{A084B16F-F3B0-4A0E-A03D-7F18BFF67CEC}">
      <dgm:prSet/>
      <dgm:spPr/>
      <dgm:t>
        <a:bodyPr/>
        <a:lstStyle/>
        <a:p>
          <a:endParaRPr lang="en-US">
            <a:solidFill>
              <a:schemeClr val="tx1"/>
            </a:solidFill>
            <a:latin typeface="Times New Roman" pitchFamily="18" charset="0"/>
            <a:cs typeface="Times New Roman" pitchFamily="18" charset="0"/>
          </a:endParaRPr>
        </a:p>
      </dgm:t>
    </dgm:pt>
    <dgm:pt modelId="{89DE9B08-869C-4BC8-9464-EB80ACB505C3}">
      <dgm:prSet phldrT="[Text]" custT="1"/>
      <dgm:spPr>
        <a:solidFill>
          <a:srgbClr val="FFFF00"/>
        </a:solidFill>
        <a:ln w="25400" cap="flat" cmpd="sng" algn="ctr">
          <a:solidFill>
            <a:prstClr val="black"/>
          </a:solidFill>
          <a:prstDash val="solid"/>
        </a:ln>
        <a:effectLst/>
      </dgm:spPr>
      <dgm:t>
        <a:bodyPr spcFirstLastPara="0" vert="horz" wrap="square" lIns="11430" tIns="11430" rIns="11430" bIns="11430" numCol="1" spcCol="1270" anchor="ctr" anchorCtr="0"/>
        <a:lstStyle/>
        <a:p>
          <a:pPr marL="0" lvl="0" algn="ctr" defTabSz="800100">
            <a:lnSpc>
              <a:spcPct val="90000"/>
            </a:lnSpc>
            <a:spcBef>
              <a:spcPct val="0"/>
            </a:spcBef>
            <a:spcAft>
              <a:spcPct val="35000"/>
            </a:spcAft>
            <a:buNone/>
          </a:pPr>
          <a:r>
            <a:rPr lang="en-US" sz="1800" kern="1200" dirty="0">
              <a:solidFill>
                <a:prstClr val="black"/>
              </a:solidFill>
              <a:latin typeface="Times New Roman" pitchFamily="18" charset="0"/>
              <a:ea typeface="+mn-ea"/>
              <a:cs typeface="Times New Roman" pitchFamily="18" charset="0"/>
            </a:rPr>
            <a:t>Day 1, 2, 3, 4, 5, 6 – Login   </a:t>
          </a:r>
        </a:p>
        <a:p>
          <a:pPr marL="0" lvl="0" algn="ctr" defTabSz="800100">
            <a:lnSpc>
              <a:spcPct val="90000"/>
            </a:lnSpc>
            <a:spcBef>
              <a:spcPct val="0"/>
            </a:spcBef>
            <a:spcAft>
              <a:spcPct val="35000"/>
            </a:spcAft>
            <a:buNone/>
          </a:pPr>
          <a:r>
            <a:rPr lang="en-US" sz="1800" kern="1200" dirty="0">
              <a:solidFill>
                <a:prstClr val="black"/>
              </a:solidFill>
              <a:latin typeface="Times New Roman" pitchFamily="18" charset="0"/>
              <a:ea typeface="+mn-ea"/>
              <a:cs typeface="Times New Roman" pitchFamily="18" charset="0"/>
            </a:rPr>
            <a:t>Servlet, JDBC</a:t>
          </a:r>
        </a:p>
      </dgm:t>
    </dgm:pt>
    <dgm:pt modelId="{4DB411FD-E991-4948-8A30-2FCDDC4BCA7A}" type="parTrans" cxnId="{5A80C1A7-6FAD-48E9-87F8-88C229725D92}">
      <dgm:prSet/>
      <dgm:spPr/>
      <dgm:t>
        <a:bodyPr/>
        <a:lstStyle/>
        <a:p>
          <a:endParaRPr lang="en-US">
            <a:solidFill>
              <a:schemeClr val="tx1"/>
            </a:solidFill>
            <a:latin typeface="Times New Roman" pitchFamily="18" charset="0"/>
            <a:cs typeface="Times New Roman" pitchFamily="18" charset="0"/>
          </a:endParaRPr>
        </a:p>
      </dgm:t>
    </dgm:pt>
    <dgm:pt modelId="{6357AC9F-B6E9-4385-95E5-087BA009183C}" type="sibTrans" cxnId="{5A80C1A7-6FAD-48E9-87F8-88C229725D92}">
      <dgm:prSet/>
      <dgm:spPr/>
      <dgm:t>
        <a:bodyPr/>
        <a:lstStyle/>
        <a:p>
          <a:endParaRPr lang="en-US">
            <a:solidFill>
              <a:schemeClr val="tx1"/>
            </a:solidFill>
            <a:latin typeface="Times New Roman" pitchFamily="18" charset="0"/>
            <a:cs typeface="Times New Roman" pitchFamily="18" charset="0"/>
          </a:endParaRPr>
        </a:p>
      </dgm:t>
    </dgm:pt>
    <dgm:pt modelId="{75D81277-B4F1-42A5-B188-EE7C7BC31F29}">
      <dgm:prSet phldrT="[Text]" custT="1"/>
      <dgm:spPr>
        <a:solidFill>
          <a:srgbClr val="FFFF66"/>
        </a:solidFill>
        <a:ln>
          <a:solidFill>
            <a:schemeClr val="tx1"/>
          </a:solidFill>
        </a:ln>
      </dgm:spPr>
      <dgm:t>
        <a:bodyPr/>
        <a:lstStyle/>
        <a:p>
          <a:r>
            <a:rPr lang="en-US" sz="1800" dirty="0">
              <a:solidFill>
                <a:schemeClr val="tx1"/>
              </a:solidFill>
              <a:latin typeface="Times New Roman" pitchFamily="18" charset="0"/>
              <a:cs typeface="Times New Roman" pitchFamily="18" charset="0"/>
            </a:rPr>
            <a:t>Day 7, 8, 9 – Search </a:t>
          </a:r>
        </a:p>
        <a:p>
          <a:r>
            <a:rPr lang="en-US" sz="1800" dirty="0">
              <a:solidFill>
                <a:schemeClr val="tx1"/>
              </a:solidFill>
              <a:latin typeface="Times New Roman" pitchFamily="18" charset="0"/>
              <a:cs typeface="Times New Roman" pitchFamily="18" charset="0"/>
            </a:rPr>
            <a:t>Break Down</a:t>
          </a:r>
        </a:p>
      </dgm:t>
    </dgm:pt>
    <dgm:pt modelId="{A4A85903-AB5B-4D32-9376-41084376B6C3}" type="parTrans" cxnId="{C0661EAD-54AF-4A11-88E2-C90C54640CE8}">
      <dgm:prSet/>
      <dgm:spPr/>
      <dgm:t>
        <a:bodyPr/>
        <a:lstStyle/>
        <a:p>
          <a:endParaRPr lang="en-US">
            <a:solidFill>
              <a:schemeClr val="tx1"/>
            </a:solidFill>
            <a:latin typeface="Times New Roman" pitchFamily="18" charset="0"/>
            <a:cs typeface="Times New Roman" pitchFamily="18" charset="0"/>
          </a:endParaRPr>
        </a:p>
      </dgm:t>
    </dgm:pt>
    <dgm:pt modelId="{D6417E59-CCA8-4C3E-9FF6-19185BD79B4D}" type="sibTrans" cxnId="{C0661EAD-54AF-4A11-88E2-C90C54640CE8}">
      <dgm:prSet/>
      <dgm:spPr/>
      <dgm:t>
        <a:bodyPr/>
        <a:lstStyle/>
        <a:p>
          <a:endParaRPr lang="en-US">
            <a:solidFill>
              <a:schemeClr val="tx1"/>
            </a:solidFill>
            <a:latin typeface="Times New Roman" pitchFamily="18" charset="0"/>
            <a:cs typeface="Times New Roman" pitchFamily="18" charset="0"/>
          </a:endParaRPr>
        </a:p>
      </dgm:t>
    </dgm:pt>
    <dgm:pt modelId="{3D6CEEE2-6F5D-44DD-939F-13C32CA7145C}">
      <dgm:prSet phldrT="[Text]" custT="1"/>
      <dgm:spPr>
        <a:solidFill>
          <a:srgbClr val="FFFF66"/>
        </a:solidFill>
        <a:ln>
          <a:solidFill>
            <a:schemeClr val="tx1"/>
          </a:solidFill>
        </a:ln>
      </dgm:spPr>
      <dgm:t>
        <a:bodyPr/>
        <a:lstStyle/>
        <a:p>
          <a:r>
            <a:rPr lang="en-US" sz="1800" dirty="0">
              <a:solidFill>
                <a:schemeClr val="tx1"/>
              </a:solidFill>
              <a:latin typeface="Times New Roman" pitchFamily="18" charset="0"/>
              <a:cs typeface="Times New Roman" pitchFamily="18" charset="0"/>
            </a:rPr>
            <a:t>Day 10, 11 – MVC2</a:t>
          </a:r>
        </a:p>
        <a:p>
          <a:r>
            <a:rPr lang="en-US" sz="1800" dirty="0">
              <a:solidFill>
                <a:schemeClr val="tx1"/>
              </a:solidFill>
              <a:latin typeface="Times New Roman" pitchFamily="18" charset="0"/>
              <a:cs typeface="Times New Roman" pitchFamily="18" charset="0"/>
            </a:rPr>
            <a:t>JSP</a:t>
          </a:r>
          <a:endParaRPr lang="en-US" sz="1800" dirty="0">
            <a:solidFill>
              <a:schemeClr val="bg1">
                <a:lumMod val="75000"/>
              </a:schemeClr>
            </a:solidFill>
            <a:latin typeface="Times New Roman" pitchFamily="18" charset="0"/>
            <a:cs typeface="Times New Roman" pitchFamily="18" charset="0"/>
          </a:endParaRPr>
        </a:p>
      </dgm:t>
    </dgm:pt>
    <dgm:pt modelId="{705102EF-0ECE-4ACE-B5EA-E16748FCDFA7}" type="parTrans" cxnId="{EF6519D7-C1F5-4523-8588-826C83C7EF5B}">
      <dgm:prSet/>
      <dgm:spPr/>
      <dgm:t>
        <a:bodyPr/>
        <a:lstStyle/>
        <a:p>
          <a:endParaRPr lang="en-US"/>
        </a:p>
      </dgm:t>
    </dgm:pt>
    <dgm:pt modelId="{3828EEE5-DF91-49E0-B262-42F4C6EBE385}" type="sibTrans" cxnId="{EF6519D7-C1F5-4523-8588-826C83C7EF5B}">
      <dgm:prSet/>
      <dgm:spPr/>
      <dgm:t>
        <a:bodyPr/>
        <a:lstStyle/>
        <a:p>
          <a:endParaRPr lang="en-US"/>
        </a:p>
      </dgm:t>
    </dgm:pt>
    <dgm:pt modelId="{06AA33E7-E134-4CD2-8FA1-13AE526FAF2F}">
      <dgm:prSet phldrT="[Text]" custT="1"/>
      <dgm:spPr>
        <a:solidFill>
          <a:srgbClr val="FFFF66"/>
        </a:solidFill>
        <a:ln>
          <a:solidFill>
            <a:schemeClr val="tx1"/>
          </a:solidFill>
        </a:ln>
      </dgm:spPr>
      <dgm:t>
        <a:bodyPr/>
        <a:lstStyle/>
        <a:p>
          <a:r>
            <a:rPr lang="en-US" sz="1800" dirty="0">
              <a:solidFill>
                <a:schemeClr val="tx1"/>
              </a:solidFill>
              <a:latin typeface="Times New Roman" pitchFamily="18" charset="0"/>
              <a:cs typeface="Times New Roman" pitchFamily="18" charset="0"/>
            </a:rPr>
            <a:t>Day 12, 13, 14, 15 – CUD, Shopping Carts </a:t>
          </a:r>
        </a:p>
        <a:p>
          <a:r>
            <a:rPr lang="en-US" sz="1800" dirty="0">
              <a:solidFill>
                <a:schemeClr val="tx1"/>
              </a:solidFill>
              <a:latin typeface="Times New Roman" pitchFamily="18" charset="0"/>
              <a:cs typeface="Times New Roman" pitchFamily="18" charset="0"/>
            </a:rPr>
            <a:t>Sessions</a:t>
          </a:r>
          <a:endParaRPr lang="en-US" sz="1800" dirty="0">
            <a:solidFill>
              <a:schemeClr val="bg1">
                <a:lumMod val="75000"/>
              </a:schemeClr>
            </a:solidFill>
            <a:latin typeface="Times New Roman" pitchFamily="18" charset="0"/>
            <a:cs typeface="Times New Roman" pitchFamily="18" charset="0"/>
          </a:endParaRPr>
        </a:p>
      </dgm:t>
    </dgm:pt>
    <dgm:pt modelId="{80A686AD-4193-4EB5-B978-70243B88BC14}" type="parTrans" cxnId="{EE794DA9-C20E-42FA-97D5-9976D87C050A}">
      <dgm:prSet/>
      <dgm:spPr/>
      <dgm:t>
        <a:bodyPr/>
        <a:lstStyle/>
        <a:p>
          <a:endParaRPr lang="en-US"/>
        </a:p>
      </dgm:t>
    </dgm:pt>
    <dgm:pt modelId="{8A02884A-2D2B-4E5C-91E4-3B11A2350CB4}" type="sibTrans" cxnId="{EE794DA9-C20E-42FA-97D5-9976D87C050A}">
      <dgm:prSet/>
      <dgm:spPr/>
      <dgm:t>
        <a:bodyPr/>
        <a:lstStyle/>
        <a:p>
          <a:endParaRPr lang="en-US"/>
        </a:p>
      </dgm:t>
    </dgm:pt>
    <dgm:pt modelId="{7FC16D79-0B17-4904-96CF-E748F01345FB}">
      <dgm:prSet phldrT="[Text]" custT="1"/>
      <dgm:spPr>
        <a:solidFill>
          <a:schemeClr val="bg1"/>
        </a:solidFill>
        <a:ln>
          <a:solidFill>
            <a:schemeClr val="tx1"/>
          </a:solidFill>
        </a:ln>
      </dgm:spPr>
      <dgm:t>
        <a:bodyPr/>
        <a:lstStyle/>
        <a:p>
          <a:r>
            <a:rPr lang="en-US" sz="1800" dirty="0">
              <a:solidFill>
                <a:schemeClr val="tx1"/>
              </a:solidFill>
              <a:latin typeface="Times New Roman" pitchFamily="18" charset="0"/>
              <a:cs typeface="Times New Roman" pitchFamily="18" charset="0"/>
            </a:rPr>
            <a:t>Day 16, 17 – Login </a:t>
          </a:r>
        </a:p>
        <a:p>
          <a:r>
            <a:rPr lang="en-US" sz="1800" dirty="0">
              <a:solidFill>
                <a:schemeClr val="tx1"/>
              </a:solidFill>
              <a:latin typeface="Times New Roman" pitchFamily="18" charset="0"/>
              <a:cs typeface="Times New Roman" pitchFamily="18" charset="0"/>
            </a:rPr>
            <a:t>JavaBeans</a:t>
          </a:r>
          <a:endParaRPr lang="en-US" sz="1800" dirty="0">
            <a:solidFill>
              <a:schemeClr val="bg1">
                <a:lumMod val="75000"/>
              </a:schemeClr>
            </a:solidFill>
            <a:latin typeface="Times New Roman" pitchFamily="18" charset="0"/>
            <a:cs typeface="Times New Roman" pitchFamily="18" charset="0"/>
          </a:endParaRPr>
        </a:p>
      </dgm:t>
    </dgm:pt>
    <dgm:pt modelId="{FA9FF383-95B1-4CCC-80A1-CC34A2BDA580}" type="parTrans" cxnId="{619B100B-2ECD-4D7D-9BD0-5DC5551326EF}">
      <dgm:prSet/>
      <dgm:spPr/>
      <dgm:t>
        <a:bodyPr/>
        <a:lstStyle/>
        <a:p>
          <a:endParaRPr lang="en-US"/>
        </a:p>
      </dgm:t>
    </dgm:pt>
    <dgm:pt modelId="{1AE02CFD-DA5D-4938-8561-A9C74CD23F17}" type="sibTrans" cxnId="{619B100B-2ECD-4D7D-9BD0-5DC5551326EF}">
      <dgm:prSet/>
      <dgm:spPr/>
      <dgm:t>
        <a:bodyPr/>
        <a:lstStyle/>
        <a:p>
          <a:endParaRPr lang="en-US"/>
        </a:p>
      </dgm:t>
    </dgm:pt>
    <dgm:pt modelId="{4C1DCB25-9E88-44D4-8FCD-0815FC397047}">
      <dgm:prSet phldrT="[Text]" custT="1"/>
      <dgm:spPr>
        <a:solidFill>
          <a:schemeClr val="bg1">
            <a:lumMod val="50000"/>
          </a:schemeClr>
        </a:solidFill>
        <a:ln>
          <a:solidFill>
            <a:schemeClr val="tx1"/>
          </a:solidFill>
        </a:ln>
      </dgm:spPr>
      <dgm:t>
        <a:bodyPr/>
        <a:lstStyle/>
        <a:p>
          <a:r>
            <a:rPr lang="en-US" sz="1800" dirty="0">
              <a:solidFill>
                <a:schemeClr val="tx1"/>
              </a:solidFill>
              <a:latin typeface="Times New Roman" pitchFamily="18" charset="0"/>
              <a:cs typeface="Times New Roman" pitchFamily="18" charset="0"/>
            </a:rPr>
            <a:t>Day 18, 19, 20 – CRUD</a:t>
          </a:r>
        </a:p>
        <a:p>
          <a:r>
            <a:rPr lang="en-US" sz="1800" dirty="0">
              <a:solidFill>
                <a:schemeClr val="tx1"/>
              </a:solidFill>
              <a:latin typeface="Times New Roman" pitchFamily="18" charset="0"/>
              <a:cs typeface="Times New Roman" pitchFamily="18" charset="0"/>
            </a:rPr>
            <a:t>MVC 2 Complete - JSTL - </a:t>
          </a:r>
          <a:r>
            <a:rPr lang="en-US" sz="1800" dirty="0" err="1">
              <a:solidFill>
                <a:schemeClr val="tx1"/>
              </a:solidFill>
              <a:latin typeface="Times New Roman" pitchFamily="18" charset="0"/>
              <a:cs typeface="Times New Roman" pitchFamily="18" charset="0"/>
            </a:rPr>
            <a:t>Taglib</a:t>
          </a:r>
          <a:endParaRPr lang="en-US" sz="1800" dirty="0">
            <a:solidFill>
              <a:schemeClr val="bg1">
                <a:lumMod val="75000"/>
              </a:schemeClr>
            </a:solidFill>
            <a:latin typeface="Times New Roman" pitchFamily="18" charset="0"/>
            <a:cs typeface="Times New Roman" pitchFamily="18" charset="0"/>
          </a:endParaRPr>
        </a:p>
      </dgm:t>
    </dgm:pt>
    <dgm:pt modelId="{FC8DADF2-F14C-4680-9F35-46EF0A29CE93}" type="parTrans" cxnId="{EA53687F-B713-429E-A56F-DB2F5E31CC68}">
      <dgm:prSet/>
      <dgm:spPr/>
      <dgm:t>
        <a:bodyPr/>
        <a:lstStyle/>
        <a:p>
          <a:endParaRPr lang="en-US"/>
        </a:p>
      </dgm:t>
    </dgm:pt>
    <dgm:pt modelId="{3A1A23E6-6765-4C85-BEB5-6F29A8B401D1}" type="sibTrans" cxnId="{EA53687F-B713-429E-A56F-DB2F5E31CC68}">
      <dgm:prSet/>
      <dgm:spPr/>
      <dgm:t>
        <a:bodyPr/>
        <a:lstStyle/>
        <a:p>
          <a:endParaRPr lang="en-US"/>
        </a:p>
      </dgm:t>
    </dgm:pt>
    <dgm:pt modelId="{B9F26F7F-17B2-4E6F-B958-576AB12320D8}">
      <dgm:prSet phldrT="[Text]" custT="1"/>
      <dgm:spPr>
        <a:solidFill>
          <a:schemeClr val="bg1">
            <a:lumMod val="50000"/>
          </a:schemeClr>
        </a:solidFill>
        <a:ln>
          <a:solidFill>
            <a:schemeClr val="tx1"/>
          </a:solidFill>
        </a:ln>
      </dgm:spPr>
      <dgm:t>
        <a:bodyPr/>
        <a:lstStyle/>
        <a:p>
          <a:r>
            <a:rPr lang="en-US" sz="1800" dirty="0">
              <a:solidFill>
                <a:schemeClr val="tx1"/>
              </a:solidFill>
              <a:latin typeface="Times New Roman" pitchFamily="18" charset="0"/>
              <a:cs typeface="Times New Roman" pitchFamily="18" charset="0"/>
            </a:rPr>
            <a:t>Day 21, 22, 23 – Filter </a:t>
          </a:r>
        </a:p>
        <a:p>
          <a:r>
            <a:rPr lang="en-US" sz="1800" dirty="0">
              <a:solidFill>
                <a:schemeClr val="tx1"/>
              </a:solidFill>
              <a:latin typeface="Times New Roman" pitchFamily="18" charset="0"/>
              <a:cs typeface="Times New Roman" pitchFamily="18" charset="0"/>
            </a:rPr>
            <a:t>MVC2 Using Filter as Controller</a:t>
          </a:r>
          <a:endParaRPr lang="en-US" sz="1800" dirty="0">
            <a:solidFill>
              <a:schemeClr val="bg1">
                <a:lumMod val="75000"/>
              </a:schemeClr>
            </a:solidFill>
            <a:latin typeface="Times New Roman" pitchFamily="18" charset="0"/>
            <a:cs typeface="Times New Roman" pitchFamily="18" charset="0"/>
          </a:endParaRPr>
        </a:p>
      </dgm:t>
    </dgm:pt>
    <dgm:pt modelId="{A20BB670-3464-4FF0-85D6-8AD3A58205C8}" type="parTrans" cxnId="{FDCAA874-A726-4A78-85D4-BC6833DAE251}">
      <dgm:prSet/>
      <dgm:spPr/>
      <dgm:t>
        <a:bodyPr/>
        <a:lstStyle/>
        <a:p>
          <a:endParaRPr lang="en-US"/>
        </a:p>
      </dgm:t>
    </dgm:pt>
    <dgm:pt modelId="{764994EB-15A6-477B-AE09-4E3E39EFEC3F}" type="sibTrans" cxnId="{FDCAA874-A726-4A78-85D4-BC6833DAE251}">
      <dgm:prSet/>
      <dgm:spPr/>
      <dgm:t>
        <a:bodyPr/>
        <a:lstStyle/>
        <a:p>
          <a:endParaRPr lang="en-US"/>
        </a:p>
      </dgm:t>
    </dgm:pt>
    <dgm:pt modelId="{1330248F-60A2-4D00-BFEC-B6F6C53BD276}" type="pres">
      <dgm:prSet presAssocID="{FE0F2071-8E85-4669-93D5-51D8BD59791A}" presName="diagram" presStyleCnt="0">
        <dgm:presLayoutVars>
          <dgm:chPref val="1"/>
          <dgm:dir/>
          <dgm:animOne val="branch"/>
          <dgm:animLvl val="lvl"/>
          <dgm:resizeHandles val="exact"/>
        </dgm:presLayoutVars>
      </dgm:prSet>
      <dgm:spPr/>
    </dgm:pt>
    <dgm:pt modelId="{480C9D48-4378-4D7A-B773-CC7DC24C746A}" type="pres">
      <dgm:prSet presAssocID="{2ADF3186-04A4-4DD6-8165-CD7CB213DA44}" presName="root1" presStyleCnt="0"/>
      <dgm:spPr/>
    </dgm:pt>
    <dgm:pt modelId="{A9E37FC1-BDBB-4C43-AAAB-3A26587CE5AD}" type="pres">
      <dgm:prSet presAssocID="{2ADF3186-04A4-4DD6-8165-CD7CB213DA44}" presName="LevelOneTextNode" presStyleLbl="node0" presStyleIdx="0" presStyleCnt="1" custLinFactX="-14885" custLinFactNeighborX="-100000" custLinFactNeighborY="7486">
        <dgm:presLayoutVars>
          <dgm:chPref val="3"/>
        </dgm:presLayoutVars>
      </dgm:prSet>
      <dgm:spPr/>
    </dgm:pt>
    <dgm:pt modelId="{5B85B382-6A6F-48FF-A2BD-761B97327DA9}" type="pres">
      <dgm:prSet presAssocID="{2ADF3186-04A4-4DD6-8165-CD7CB213DA44}" presName="level2hierChild" presStyleCnt="0"/>
      <dgm:spPr/>
    </dgm:pt>
    <dgm:pt modelId="{0F100F55-7DFF-40CD-95EF-C419D3D82EF1}" type="pres">
      <dgm:prSet presAssocID="{E82D20C4-1813-49B1-89EB-5300F0BCF07A}" presName="conn2-1" presStyleLbl="parChTrans1D2" presStyleIdx="0" presStyleCnt="1"/>
      <dgm:spPr/>
    </dgm:pt>
    <dgm:pt modelId="{412239BE-C94B-492C-A671-76A19EEF755F}" type="pres">
      <dgm:prSet presAssocID="{E82D20C4-1813-49B1-89EB-5300F0BCF07A}" presName="connTx" presStyleLbl="parChTrans1D2" presStyleIdx="0" presStyleCnt="1"/>
      <dgm:spPr/>
    </dgm:pt>
    <dgm:pt modelId="{B6619EBA-F572-471B-A6F4-7FC231F8B39E}" type="pres">
      <dgm:prSet presAssocID="{A9111697-A322-4D55-A1FD-81B2214A8E51}" presName="root2" presStyleCnt="0"/>
      <dgm:spPr/>
    </dgm:pt>
    <dgm:pt modelId="{2134026E-3E69-44D2-B5CF-A3F57395C2DF}" type="pres">
      <dgm:prSet presAssocID="{A9111697-A322-4D55-A1FD-81B2214A8E51}" presName="LevelTwoTextNode" presStyleLbl="node2" presStyleIdx="0" presStyleCnt="1" custLinFactNeighborX="-31472" custLinFactNeighborY="-29887">
        <dgm:presLayoutVars>
          <dgm:chPref val="3"/>
        </dgm:presLayoutVars>
      </dgm:prSet>
      <dgm:spPr/>
    </dgm:pt>
    <dgm:pt modelId="{C81D9540-69BC-4384-861F-E75823743DFB}" type="pres">
      <dgm:prSet presAssocID="{A9111697-A322-4D55-A1FD-81B2214A8E51}" presName="level3hierChild" presStyleCnt="0"/>
      <dgm:spPr/>
    </dgm:pt>
    <dgm:pt modelId="{5BBAFC3C-264E-4707-82B8-E775B3336497}" type="pres">
      <dgm:prSet presAssocID="{4DB411FD-E991-4948-8A30-2FCDDC4BCA7A}" presName="conn2-1" presStyleLbl="parChTrans1D3" presStyleIdx="0" presStyleCnt="7"/>
      <dgm:spPr/>
    </dgm:pt>
    <dgm:pt modelId="{3952AF58-B334-4043-8358-DFD11F4A7B50}" type="pres">
      <dgm:prSet presAssocID="{4DB411FD-E991-4948-8A30-2FCDDC4BCA7A}" presName="connTx" presStyleLbl="parChTrans1D3" presStyleIdx="0" presStyleCnt="7"/>
      <dgm:spPr/>
    </dgm:pt>
    <dgm:pt modelId="{3207AB07-776E-4BD8-BB9E-F2C6D93DC369}" type="pres">
      <dgm:prSet presAssocID="{89DE9B08-869C-4BC8-9464-EB80ACB505C3}" presName="root2" presStyleCnt="0"/>
      <dgm:spPr/>
    </dgm:pt>
    <dgm:pt modelId="{F84F2CF0-7374-41A0-91A4-469B641C6B37}" type="pres">
      <dgm:prSet presAssocID="{89DE9B08-869C-4BC8-9464-EB80ACB505C3}" presName="LevelTwoTextNode" presStyleLbl="node3" presStyleIdx="0" presStyleCnt="7" custScaleX="274576" custLinFactNeighborY="5519">
        <dgm:presLayoutVars>
          <dgm:chPref val="3"/>
        </dgm:presLayoutVars>
      </dgm:prSet>
      <dgm:spPr>
        <a:xfrm>
          <a:off x="4594247" y="46983"/>
          <a:ext cx="4085772" cy="749058"/>
        </a:xfrm>
        <a:prstGeom prst="roundRect">
          <a:avLst>
            <a:gd name="adj" fmla="val 10000"/>
          </a:avLst>
        </a:prstGeom>
      </dgm:spPr>
    </dgm:pt>
    <dgm:pt modelId="{FB4C5876-2D11-4F31-A2C4-CDC8189AA49C}" type="pres">
      <dgm:prSet presAssocID="{89DE9B08-869C-4BC8-9464-EB80ACB505C3}" presName="level3hierChild" presStyleCnt="0"/>
      <dgm:spPr/>
    </dgm:pt>
    <dgm:pt modelId="{217D920D-8794-4A2C-9EDF-E0A1421ECAFC}" type="pres">
      <dgm:prSet presAssocID="{A4A85903-AB5B-4D32-9376-41084376B6C3}" presName="conn2-1" presStyleLbl="parChTrans1D3" presStyleIdx="1" presStyleCnt="7"/>
      <dgm:spPr/>
    </dgm:pt>
    <dgm:pt modelId="{C386E81E-216B-4145-A263-DF83CBB3B9D6}" type="pres">
      <dgm:prSet presAssocID="{A4A85903-AB5B-4D32-9376-41084376B6C3}" presName="connTx" presStyleLbl="parChTrans1D3" presStyleIdx="1" presStyleCnt="7"/>
      <dgm:spPr/>
    </dgm:pt>
    <dgm:pt modelId="{30133F3E-FB0C-4AB2-9A35-9B7D281D9EFC}" type="pres">
      <dgm:prSet presAssocID="{75D81277-B4F1-42A5-B188-EE7C7BC31F29}" presName="root2" presStyleCnt="0"/>
      <dgm:spPr/>
    </dgm:pt>
    <dgm:pt modelId="{FFEF549B-6708-4C9D-9C35-D64F152DE1CA}" type="pres">
      <dgm:prSet presAssocID="{75D81277-B4F1-42A5-B188-EE7C7BC31F29}" presName="LevelTwoTextNode" presStyleLbl="node3" presStyleIdx="1" presStyleCnt="7" custScaleX="274325" custLinFactNeighborY="5519">
        <dgm:presLayoutVars>
          <dgm:chPref val="3"/>
        </dgm:presLayoutVars>
      </dgm:prSet>
      <dgm:spPr/>
    </dgm:pt>
    <dgm:pt modelId="{AE7E3EEF-638A-467E-AE44-E616C6C56505}" type="pres">
      <dgm:prSet presAssocID="{75D81277-B4F1-42A5-B188-EE7C7BC31F29}" presName="level3hierChild" presStyleCnt="0"/>
      <dgm:spPr/>
    </dgm:pt>
    <dgm:pt modelId="{862C1B45-A08E-41CF-977B-5C1075B5A742}" type="pres">
      <dgm:prSet presAssocID="{705102EF-0ECE-4ACE-B5EA-E16748FCDFA7}" presName="conn2-1" presStyleLbl="parChTrans1D3" presStyleIdx="2" presStyleCnt="7"/>
      <dgm:spPr/>
    </dgm:pt>
    <dgm:pt modelId="{F1A7FC27-88A2-4D06-9F40-8F3F4503170B}" type="pres">
      <dgm:prSet presAssocID="{705102EF-0ECE-4ACE-B5EA-E16748FCDFA7}" presName="connTx" presStyleLbl="parChTrans1D3" presStyleIdx="2" presStyleCnt="7"/>
      <dgm:spPr/>
    </dgm:pt>
    <dgm:pt modelId="{57404EE0-5F5C-4B58-AEE4-FD7E0E6B2D7F}" type="pres">
      <dgm:prSet presAssocID="{3D6CEEE2-6F5D-44DD-939F-13C32CA7145C}" presName="root2" presStyleCnt="0"/>
      <dgm:spPr/>
    </dgm:pt>
    <dgm:pt modelId="{0CF05F64-2A98-4F0F-9AC8-065F65BFC66E}" type="pres">
      <dgm:prSet presAssocID="{3D6CEEE2-6F5D-44DD-939F-13C32CA7145C}" presName="LevelTwoTextNode" presStyleLbl="node3" presStyleIdx="2" presStyleCnt="7" custScaleX="274694" custLinFactNeighborY="5519">
        <dgm:presLayoutVars>
          <dgm:chPref val="3"/>
        </dgm:presLayoutVars>
      </dgm:prSet>
      <dgm:spPr/>
    </dgm:pt>
    <dgm:pt modelId="{6B18F824-C498-4C39-98B7-5B693D1C2764}" type="pres">
      <dgm:prSet presAssocID="{3D6CEEE2-6F5D-44DD-939F-13C32CA7145C}" presName="level3hierChild" presStyleCnt="0"/>
      <dgm:spPr/>
    </dgm:pt>
    <dgm:pt modelId="{F1A39FF7-D184-4029-9ACB-884CFBAF31EA}" type="pres">
      <dgm:prSet presAssocID="{80A686AD-4193-4EB5-B978-70243B88BC14}" presName="conn2-1" presStyleLbl="parChTrans1D3" presStyleIdx="3" presStyleCnt="7"/>
      <dgm:spPr/>
    </dgm:pt>
    <dgm:pt modelId="{9F362412-3B63-4503-802E-E908C8F9F242}" type="pres">
      <dgm:prSet presAssocID="{80A686AD-4193-4EB5-B978-70243B88BC14}" presName="connTx" presStyleLbl="parChTrans1D3" presStyleIdx="3" presStyleCnt="7"/>
      <dgm:spPr/>
    </dgm:pt>
    <dgm:pt modelId="{B6151E84-ABAB-4577-A219-9E5EB46EDC09}" type="pres">
      <dgm:prSet presAssocID="{06AA33E7-E134-4CD2-8FA1-13AE526FAF2F}" presName="root2" presStyleCnt="0"/>
      <dgm:spPr/>
    </dgm:pt>
    <dgm:pt modelId="{F5D1E02A-DC05-4D32-9025-EEFA03D59424}" type="pres">
      <dgm:prSet presAssocID="{06AA33E7-E134-4CD2-8FA1-13AE526FAF2F}" presName="LevelTwoTextNode" presStyleLbl="node3" presStyleIdx="3" presStyleCnt="7" custScaleX="274325" custLinFactNeighborY="5519">
        <dgm:presLayoutVars>
          <dgm:chPref val="3"/>
        </dgm:presLayoutVars>
      </dgm:prSet>
      <dgm:spPr/>
    </dgm:pt>
    <dgm:pt modelId="{3E29DC99-AA02-40D5-A897-6881354D0248}" type="pres">
      <dgm:prSet presAssocID="{06AA33E7-E134-4CD2-8FA1-13AE526FAF2F}" presName="level3hierChild" presStyleCnt="0"/>
      <dgm:spPr/>
    </dgm:pt>
    <dgm:pt modelId="{943E3EFD-52E8-4882-AC9F-15AE8A74F7FA}" type="pres">
      <dgm:prSet presAssocID="{FA9FF383-95B1-4CCC-80A1-CC34A2BDA580}" presName="conn2-1" presStyleLbl="parChTrans1D3" presStyleIdx="4" presStyleCnt="7"/>
      <dgm:spPr/>
    </dgm:pt>
    <dgm:pt modelId="{C0C93B01-FE03-47A5-BC4E-BC98E0568D66}" type="pres">
      <dgm:prSet presAssocID="{FA9FF383-95B1-4CCC-80A1-CC34A2BDA580}" presName="connTx" presStyleLbl="parChTrans1D3" presStyleIdx="4" presStyleCnt="7"/>
      <dgm:spPr/>
    </dgm:pt>
    <dgm:pt modelId="{A045400C-CDBC-44F7-959A-72698AB50373}" type="pres">
      <dgm:prSet presAssocID="{7FC16D79-0B17-4904-96CF-E748F01345FB}" presName="root2" presStyleCnt="0"/>
      <dgm:spPr/>
    </dgm:pt>
    <dgm:pt modelId="{B2F82A37-B133-4909-B918-7AEA048CB870}" type="pres">
      <dgm:prSet presAssocID="{7FC16D79-0B17-4904-96CF-E748F01345FB}" presName="LevelTwoTextNode" presStyleLbl="node3" presStyleIdx="4" presStyleCnt="7" custScaleX="277030" custLinFactNeighborY="5519">
        <dgm:presLayoutVars>
          <dgm:chPref val="3"/>
        </dgm:presLayoutVars>
      </dgm:prSet>
      <dgm:spPr/>
    </dgm:pt>
    <dgm:pt modelId="{7A75255B-EACC-4F2C-80C9-CFFE1DCECBD1}" type="pres">
      <dgm:prSet presAssocID="{7FC16D79-0B17-4904-96CF-E748F01345FB}" presName="level3hierChild" presStyleCnt="0"/>
      <dgm:spPr/>
    </dgm:pt>
    <dgm:pt modelId="{AE51605E-796F-4756-8FE6-E0971E14E031}" type="pres">
      <dgm:prSet presAssocID="{FC8DADF2-F14C-4680-9F35-46EF0A29CE93}" presName="conn2-1" presStyleLbl="parChTrans1D3" presStyleIdx="5" presStyleCnt="7"/>
      <dgm:spPr/>
    </dgm:pt>
    <dgm:pt modelId="{FF523282-AE10-4E66-BE5A-C1EFA07EB45A}" type="pres">
      <dgm:prSet presAssocID="{FC8DADF2-F14C-4680-9F35-46EF0A29CE93}" presName="connTx" presStyleLbl="parChTrans1D3" presStyleIdx="5" presStyleCnt="7"/>
      <dgm:spPr/>
    </dgm:pt>
    <dgm:pt modelId="{8C039914-DF55-4FDA-8E1B-3975C7B3C602}" type="pres">
      <dgm:prSet presAssocID="{4C1DCB25-9E88-44D4-8FCD-0815FC397047}" presName="root2" presStyleCnt="0"/>
      <dgm:spPr/>
    </dgm:pt>
    <dgm:pt modelId="{68E50797-BC72-4EF3-8593-FD0ECC494BA2}" type="pres">
      <dgm:prSet presAssocID="{4C1DCB25-9E88-44D4-8FCD-0815FC397047}" presName="LevelTwoTextNode" presStyleLbl="node3" presStyleIdx="5" presStyleCnt="7" custScaleX="273096" custLinFactNeighborY="5519">
        <dgm:presLayoutVars>
          <dgm:chPref val="3"/>
        </dgm:presLayoutVars>
      </dgm:prSet>
      <dgm:spPr/>
    </dgm:pt>
    <dgm:pt modelId="{81E6294C-45B5-4ACD-B8F6-FA9BC394BC06}" type="pres">
      <dgm:prSet presAssocID="{4C1DCB25-9E88-44D4-8FCD-0815FC397047}" presName="level3hierChild" presStyleCnt="0"/>
      <dgm:spPr/>
    </dgm:pt>
    <dgm:pt modelId="{BA83D13F-AE0E-4F18-8A9F-471BFD5D70D9}" type="pres">
      <dgm:prSet presAssocID="{A20BB670-3464-4FF0-85D6-8AD3A58205C8}" presName="conn2-1" presStyleLbl="parChTrans1D3" presStyleIdx="6" presStyleCnt="7"/>
      <dgm:spPr/>
    </dgm:pt>
    <dgm:pt modelId="{DFD8D9B8-D246-4018-88BB-528FC836AE23}" type="pres">
      <dgm:prSet presAssocID="{A20BB670-3464-4FF0-85D6-8AD3A58205C8}" presName="connTx" presStyleLbl="parChTrans1D3" presStyleIdx="6" presStyleCnt="7"/>
      <dgm:spPr/>
    </dgm:pt>
    <dgm:pt modelId="{94AE4586-2120-40DE-9689-50572A6984CA}" type="pres">
      <dgm:prSet presAssocID="{B9F26F7F-17B2-4E6F-B958-576AB12320D8}" presName="root2" presStyleCnt="0"/>
      <dgm:spPr/>
    </dgm:pt>
    <dgm:pt modelId="{1A21D977-A654-40BF-BC59-E7B25818CC25}" type="pres">
      <dgm:prSet presAssocID="{B9F26F7F-17B2-4E6F-B958-576AB12320D8}" presName="LevelTwoTextNode" presStyleLbl="node3" presStyleIdx="6" presStyleCnt="7" custScaleX="274694" custLinFactNeighborY="5519">
        <dgm:presLayoutVars>
          <dgm:chPref val="3"/>
        </dgm:presLayoutVars>
      </dgm:prSet>
      <dgm:spPr/>
    </dgm:pt>
    <dgm:pt modelId="{9A7DB76E-58B8-445F-87F3-54029EB04258}" type="pres">
      <dgm:prSet presAssocID="{B9F26F7F-17B2-4E6F-B958-576AB12320D8}" presName="level3hierChild" presStyleCnt="0"/>
      <dgm:spPr/>
    </dgm:pt>
  </dgm:ptLst>
  <dgm:cxnLst>
    <dgm:cxn modelId="{11D08002-D6E9-4388-9B1D-C314F408E4B8}" type="presOf" srcId="{B9F26F7F-17B2-4E6F-B958-576AB12320D8}" destId="{1A21D977-A654-40BF-BC59-E7B25818CC25}" srcOrd="0" destOrd="0" presId="urn:microsoft.com/office/officeart/2005/8/layout/hierarchy2"/>
    <dgm:cxn modelId="{5B3A3708-4E1B-4BC0-BA29-7A7B7E8A5E91}" type="presOf" srcId="{2ADF3186-04A4-4DD6-8165-CD7CB213DA44}" destId="{A9E37FC1-BDBB-4C43-AAAB-3A26587CE5AD}" srcOrd="0" destOrd="0" presId="urn:microsoft.com/office/officeart/2005/8/layout/hierarchy2"/>
    <dgm:cxn modelId="{619B100B-2ECD-4D7D-9BD0-5DC5551326EF}" srcId="{A9111697-A322-4D55-A1FD-81B2214A8E51}" destId="{7FC16D79-0B17-4904-96CF-E748F01345FB}" srcOrd="4" destOrd="0" parTransId="{FA9FF383-95B1-4CCC-80A1-CC34A2BDA580}" sibTransId="{1AE02CFD-DA5D-4938-8561-A9C74CD23F17}"/>
    <dgm:cxn modelId="{AAC2BF13-5D1F-4AB0-8F85-17FC6A1DD028}" type="presOf" srcId="{80A686AD-4193-4EB5-B978-70243B88BC14}" destId="{9F362412-3B63-4503-802E-E908C8F9F242}" srcOrd="1" destOrd="0" presId="urn:microsoft.com/office/officeart/2005/8/layout/hierarchy2"/>
    <dgm:cxn modelId="{28B6751E-BEBA-4DE3-AF91-BBA02D54CD89}" type="presOf" srcId="{A9111697-A322-4D55-A1FD-81B2214A8E51}" destId="{2134026E-3E69-44D2-B5CF-A3F57395C2DF}" srcOrd="0" destOrd="0" presId="urn:microsoft.com/office/officeart/2005/8/layout/hierarchy2"/>
    <dgm:cxn modelId="{821B3823-25C2-419B-A399-AB15ED960C7F}" type="presOf" srcId="{4C1DCB25-9E88-44D4-8FCD-0815FC397047}" destId="{68E50797-BC72-4EF3-8593-FD0ECC494BA2}" srcOrd="0" destOrd="0" presId="urn:microsoft.com/office/officeart/2005/8/layout/hierarchy2"/>
    <dgm:cxn modelId="{9D193B38-D608-4837-8033-B8C53CC9AD03}" type="presOf" srcId="{A4A85903-AB5B-4D32-9376-41084376B6C3}" destId="{C386E81E-216B-4145-A263-DF83CBB3B9D6}" srcOrd="1" destOrd="0" presId="urn:microsoft.com/office/officeart/2005/8/layout/hierarchy2"/>
    <dgm:cxn modelId="{AA65D13A-234F-45C9-BA48-BA27CF9D11D5}" type="presOf" srcId="{7FC16D79-0B17-4904-96CF-E748F01345FB}" destId="{B2F82A37-B133-4909-B918-7AEA048CB870}" srcOrd="0" destOrd="0" presId="urn:microsoft.com/office/officeart/2005/8/layout/hierarchy2"/>
    <dgm:cxn modelId="{440BE03E-702A-4C6F-804E-ED99930B3C5D}" type="presOf" srcId="{E82D20C4-1813-49B1-89EB-5300F0BCF07A}" destId="{412239BE-C94B-492C-A671-76A19EEF755F}" srcOrd="1" destOrd="0" presId="urn:microsoft.com/office/officeart/2005/8/layout/hierarchy2"/>
    <dgm:cxn modelId="{B55F3340-10EC-4757-BD31-803D6CDBFFBD}" type="presOf" srcId="{E82D20C4-1813-49B1-89EB-5300F0BCF07A}" destId="{0F100F55-7DFF-40CD-95EF-C419D3D82EF1}" srcOrd="0" destOrd="0" presId="urn:microsoft.com/office/officeart/2005/8/layout/hierarchy2"/>
    <dgm:cxn modelId="{22E27A44-E13E-4F7A-8C93-519DDCF4D207}" type="presOf" srcId="{3D6CEEE2-6F5D-44DD-939F-13C32CA7145C}" destId="{0CF05F64-2A98-4F0F-9AC8-065F65BFC66E}" srcOrd="0" destOrd="0" presId="urn:microsoft.com/office/officeart/2005/8/layout/hierarchy2"/>
    <dgm:cxn modelId="{7FD12D65-A085-46F5-A791-D7100256E454}" type="presOf" srcId="{FA9FF383-95B1-4CCC-80A1-CC34A2BDA580}" destId="{C0C93B01-FE03-47A5-BC4E-BC98E0568D66}" srcOrd="1" destOrd="0" presId="urn:microsoft.com/office/officeart/2005/8/layout/hierarchy2"/>
    <dgm:cxn modelId="{92D29145-7EF5-4843-A5E2-087A8E30B400}" type="presOf" srcId="{FE0F2071-8E85-4669-93D5-51D8BD59791A}" destId="{1330248F-60A2-4D00-BFEC-B6F6C53BD276}" srcOrd="0" destOrd="0" presId="urn:microsoft.com/office/officeart/2005/8/layout/hierarchy2"/>
    <dgm:cxn modelId="{B618BB67-EFE2-4C99-86DB-799C7BDC7A31}" type="presOf" srcId="{80A686AD-4193-4EB5-B978-70243B88BC14}" destId="{F1A39FF7-D184-4029-9ACB-884CFBAF31EA}" srcOrd="0" destOrd="0" presId="urn:microsoft.com/office/officeart/2005/8/layout/hierarchy2"/>
    <dgm:cxn modelId="{D2516F6B-5D27-458A-B326-C958A71BECCC}" type="presOf" srcId="{4DB411FD-E991-4948-8A30-2FCDDC4BCA7A}" destId="{5BBAFC3C-264E-4707-82B8-E775B3336497}" srcOrd="0" destOrd="0" presId="urn:microsoft.com/office/officeart/2005/8/layout/hierarchy2"/>
    <dgm:cxn modelId="{B393B06B-4D9B-40EA-AE44-192267F1B4B8}" srcId="{FE0F2071-8E85-4669-93D5-51D8BD59791A}" destId="{2ADF3186-04A4-4DD6-8165-CD7CB213DA44}" srcOrd="0" destOrd="0" parTransId="{25692CDF-904B-4E5F-A849-6B1E4DC789BF}" sibTransId="{C019922A-2826-4292-9C46-C78881081F59}"/>
    <dgm:cxn modelId="{FA84B36B-0350-4389-96E9-388AD96D1D66}" type="presOf" srcId="{705102EF-0ECE-4ACE-B5EA-E16748FCDFA7}" destId="{862C1B45-A08E-41CF-977B-5C1075B5A742}" srcOrd="0" destOrd="0" presId="urn:microsoft.com/office/officeart/2005/8/layout/hierarchy2"/>
    <dgm:cxn modelId="{A084B16F-F3B0-4A0E-A03D-7F18BFF67CEC}" srcId="{2ADF3186-04A4-4DD6-8165-CD7CB213DA44}" destId="{A9111697-A322-4D55-A1FD-81B2214A8E51}" srcOrd="0" destOrd="0" parTransId="{E82D20C4-1813-49B1-89EB-5300F0BCF07A}" sibTransId="{8838D7AA-3187-4A8D-B22E-E4EF172DFF22}"/>
    <dgm:cxn modelId="{98FA3B73-A85B-4B34-96BE-EAD614838378}" type="presOf" srcId="{89DE9B08-869C-4BC8-9464-EB80ACB505C3}" destId="{F84F2CF0-7374-41A0-91A4-469B641C6B37}" srcOrd="0" destOrd="0" presId="urn:microsoft.com/office/officeart/2005/8/layout/hierarchy2"/>
    <dgm:cxn modelId="{FDCAA874-A726-4A78-85D4-BC6833DAE251}" srcId="{A9111697-A322-4D55-A1FD-81B2214A8E51}" destId="{B9F26F7F-17B2-4E6F-B958-576AB12320D8}" srcOrd="6" destOrd="0" parTransId="{A20BB670-3464-4FF0-85D6-8AD3A58205C8}" sibTransId="{764994EB-15A6-477B-AE09-4E3E39EFEC3F}"/>
    <dgm:cxn modelId="{EA53687F-B713-429E-A56F-DB2F5E31CC68}" srcId="{A9111697-A322-4D55-A1FD-81B2214A8E51}" destId="{4C1DCB25-9E88-44D4-8FCD-0815FC397047}" srcOrd="5" destOrd="0" parTransId="{FC8DADF2-F14C-4680-9F35-46EF0A29CE93}" sibTransId="{3A1A23E6-6765-4C85-BEB5-6F29A8B401D1}"/>
    <dgm:cxn modelId="{758B5E9F-D093-4BAF-BCDC-8D5B8D096C45}" type="presOf" srcId="{A4A85903-AB5B-4D32-9376-41084376B6C3}" destId="{217D920D-8794-4A2C-9EDF-E0A1421ECAFC}" srcOrd="0" destOrd="0" presId="urn:microsoft.com/office/officeart/2005/8/layout/hierarchy2"/>
    <dgm:cxn modelId="{38E489A5-A90D-47C3-A3AF-0581E8D28D9D}" type="presOf" srcId="{75D81277-B4F1-42A5-B188-EE7C7BC31F29}" destId="{FFEF549B-6708-4C9D-9C35-D64F152DE1CA}" srcOrd="0" destOrd="0" presId="urn:microsoft.com/office/officeart/2005/8/layout/hierarchy2"/>
    <dgm:cxn modelId="{5A80C1A7-6FAD-48E9-87F8-88C229725D92}" srcId="{A9111697-A322-4D55-A1FD-81B2214A8E51}" destId="{89DE9B08-869C-4BC8-9464-EB80ACB505C3}" srcOrd="0" destOrd="0" parTransId="{4DB411FD-E991-4948-8A30-2FCDDC4BCA7A}" sibTransId="{6357AC9F-B6E9-4385-95E5-087BA009183C}"/>
    <dgm:cxn modelId="{EE794DA9-C20E-42FA-97D5-9976D87C050A}" srcId="{A9111697-A322-4D55-A1FD-81B2214A8E51}" destId="{06AA33E7-E134-4CD2-8FA1-13AE526FAF2F}" srcOrd="3" destOrd="0" parTransId="{80A686AD-4193-4EB5-B978-70243B88BC14}" sibTransId="{8A02884A-2D2B-4E5C-91E4-3B11A2350CB4}"/>
    <dgm:cxn modelId="{ABA72DAC-800B-4F5F-9E18-1544A9F75107}" type="presOf" srcId="{A20BB670-3464-4FF0-85D6-8AD3A58205C8}" destId="{DFD8D9B8-D246-4018-88BB-528FC836AE23}" srcOrd="1" destOrd="0" presId="urn:microsoft.com/office/officeart/2005/8/layout/hierarchy2"/>
    <dgm:cxn modelId="{C0661EAD-54AF-4A11-88E2-C90C54640CE8}" srcId="{A9111697-A322-4D55-A1FD-81B2214A8E51}" destId="{75D81277-B4F1-42A5-B188-EE7C7BC31F29}" srcOrd="1" destOrd="0" parTransId="{A4A85903-AB5B-4D32-9376-41084376B6C3}" sibTransId="{D6417E59-CCA8-4C3E-9FF6-19185BD79B4D}"/>
    <dgm:cxn modelId="{79E0AABC-D9E2-4F2A-A006-7D5E7037BDF3}" type="presOf" srcId="{4DB411FD-E991-4948-8A30-2FCDDC4BCA7A}" destId="{3952AF58-B334-4043-8358-DFD11F4A7B50}" srcOrd="1" destOrd="0" presId="urn:microsoft.com/office/officeart/2005/8/layout/hierarchy2"/>
    <dgm:cxn modelId="{AA6923C7-9240-4D79-8D74-E793CF783423}" type="presOf" srcId="{A20BB670-3464-4FF0-85D6-8AD3A58205C8}" destId="{BA83D13F-AE0E-4F18-8A9F-471BFD5D70D9}" srcOrd="0" destOrd="0" presId="urn:microsoft.com/office/officeart/2005/8/layout/hierarchy2"/>
    <dgm:cxn modelId="{17B59BCA-54BC-4CB1-9A67-D76F49338AF9}" type="presOf" srcId="{FC8DADF2-F14C-4680-9F35-46EF0A29CE93}" destId="{AE51605E-796F-4756-8FE6-E0971E14E031}" srcOrd="0" destOrd="0" presId="urn:microsoft.com/office/officeart/2005/8/layout/hierarchy2"/>
    <dgm:cxn modelId="{EF6519D7-C1F5-4523-8588-826C83C7EF5B}" srcId="{A9111697-A322-4D55-A1FD-81B2214A8E51}" destId="{3D6CEEE2-6F5D-44DD-939F-13C32CA7145C}" srcOrd="2" destOrd="0" parTransId="{705102EF-0ECE-4ACE-B5EA-E16748FCDFA7}" sibTransId="{3828EEE5-DF91-49E0-B262-42F4C6EBE385}"/>
    <dgm:cxn modelId="{7F081CD7-176E-467F-96AA-A9838DB65EAD}" type="presOf" srcId="{FC8DADF2-F14C-4680-9F35-46EF0A29CE93}" destId="{FF523282-AE10-4E66-BE5A-C1EFA07EB45A}" srcOrd="1" destOrd="0" presId="urn:microsoft.com/office/officeart/2005/8/layout/hierarchy2"/>
    <dgm:cxn modelId="{C190F0D7-7447-4FDE-A385-9BE0C957D099}" type="presOf" srcId="{06AA33E7-E134-4CD2-8FA1-13AE526FAF2F}" destId="{F5D1E02A-DC05-4D32-9025-EEFA03D59424}" srcOrd="0" destOrd="0" presId="urn:microsoft.com/office/officeart/2005/8/layout/hierarchy2"/>
    <dgm:cxn modelId="{15DEE0DF-CF82-4468-ADA6-1AFC41C28F55}" type="presOf" srcId="{FA9FF383-95B1-4CCC-80A1-CC34A2BDA580}" destId="{943E3EFD-52E8-4882-AC9F-15AE8A74F7FA}" srcOrd="0" destOrd="0" presId="urn:microsoft.com/office/officeart/2005/8/layout/hierarchy2"/>
    <dgm:cxn modelId="{842CB0FB-AD27-4F25-8D45-628C7AF73B69}" type="presOf" srcId="{705102EF-0ECE-4ACE-B5EA-E16748FCDFA7}" destId="{F1A7FC27-88A2-4D06-9F40-8F3F4503170B}" srcOrd="1" destOrd="0" presId="urn:microsoft.com/office/officeart/2005/8/layout/hierarchy2"/>
    <dgm:cxn modelId="{431571C7-6AA3-486F-B0B7-183498FF26A1}" type="presParOf" srcId="{1330248F-60A2-4D00-BFEC-B6F6C53BD276}" destId="{480C9D48-4378-4D7A-B773-CC7DC24C746A}" srcOrd="0" destOrd="0" presId="urn:microsoft.com/office/officeart/2005/8/layout/hierarchy2"/>
    <dgm:cxn modelId="{49A6E3E8-F44D-4C60-9980-C9FC79F37F77}" type="presParOf" srcId="{480C9D48-4378-4D7A-B773-CC7DC24C746A}" destId="{A9E37FC1-BDBB-4C43-AAAB-3A26587CE5AD}" srcOrd="0" destOrd="0" presId="urn:microsoft.com/office/officeart/2005/8/layout/hierarchy2"/>
    <dgm:cxn modelId="{01DC0D97-0E8B-4E0F-BA17-A23763C5974E}" type="presParOf" srcId="{480C9D48-4378-4D7A-B773-CC7DC24C746A}" destId="{5B85B382-6A6F-48FF-A2BD-761B97327DA9}" srcOrd="1" destOrd="0" presId="urn:microsoft.com/office/officeart/2005/8/layout/hierarchy2"/>
    <dgm:cxn modelId="{94970734-AD3E-4298-B7BE-A32AAC752C12}" type="presParOf" srcId="{5B85B382-6A6F-48FF-A2BD-761B97327DA9}" destId="{0F100F55-7DFF-40CD-95EF-C419D3D82EF1}" srcOrd="0" destOrd="0" presId="urn:microsoft.com/office/officeart/2005/8/layout/hierarchy2"/>
    <dgm:cxn modelId="{6D72B7D5-F49B-4130-8029-F47A98EB9C90}" type="presParOf" srcId="{0F100F55-7DFF-40CD-95EF-C419D3D82EF1}" destId="{412239BE-C94B-492C-A671-76A19EEF755F}" srcOrd="0" destOrd="0" presId="urn:microsoft.com/office/officeart/2005/8/layout/hierarchy2"/>
    <dgm:cxn modelId="{DE0F84E8-05E4-4831-815C-0A7579A20903}" type="presParOf" srcId="{5B85B382-6A6F-48FF-A2BD-761B97327DA9}" destId="{B6619EBA-F572-471B-A6F4-7FC231F8B39E}" srcOrd="1" destOrd="0" presId="urn:microsoft.com/office/officeart/2005/8/layout/hierarchy2"/>
    <dgm:cxn modelId="{DD117F18-A781-4630-8557-66ECF14FF4B6}" type="presParOf" srcId="{B6619EBA-F572-471B-A6F4-7FC231F8B39E}" destId="{2134026E-3E69-44D2-B5CF-A3F57395C2DF}" srcOrd="0" destOrd="0" presId="urn:microsoft.com/office/officeart/2005/8/layout/hierarchy2"/>
    <dgm:cxn modelId="{F0336AF4-8CC3-4C25-8CF7-679E0F0C43A8}" type="presParOf" srcId="{B6619EBA-F572-471B-A6F4-7FC231F8B39E}" destId="{C81D9540-69BC-4384-861F-E75823743DFB}" srcOrd="1" destOrd="0" presId="urn:microsoft.com/office/officeart/2005/8/layout/hierarchy2"/>
    <dgm:cxn modelId="{179A1A2C-3DA7-4344-866A-578E812D67B1}" type="presParOf" srcId="{C81D9540-69BC-4384-861F-E75823743DFB}" destId="{5BBAFC3C-264E-4707-82B8-E775B3336497}" srcOrd="0" destOrd="0" presId="urn:microsoft.com/office/officeart/2005/8/layout/hierarchy2"/>
    <dgm:cxn modelId="{0C354A8C-CF0C-4458-8DDD-2DCB3BA31F91}" type="presParOf" srcId="{5BBAFC3C-264E-4707-82B8-E775B3336497}" destId="{3952AF58-B334-4043-8358-DFD11F4A7B50}" srcOrd="0" destOrd="0" presId="urn:microsoft.com/office/officeart/2005/8/layout/hierarchy2"/>
    <dgm:cxn modelId="{3B5E650A-CCB5-44EC-AE34-9120BC8928E0}" type="presParOf" srcId="{C81D9540-69BC-4384-861F-E75823743DFB}" destId="{3207AB07-776E-4BD8-BB9E-F2C6D93DC369}" srcOrd="1" destOrd="0" presId="urn:microsoft.com/office/officeart/2005/8/layout/hierarchy2"/>
    <dgm:cxn modelId="{EF84C35D-B55F-4B7A-A28C-DA4A556DF440}" type="presParOf" srcId="{3207AB07-776E-4BD8-BB9E-F2C6D93DC369}" destId="{F84F2CF0-7374-41A0-91A4-469B641C6B37}" srcOrd="0" destOrd="0" presId="urn:microsoft.com/office/officeart/2005/8/layout/hierarchy2"/>
    <dgm:cxn modelId="{C2B00D49-062A-456B-B62B-C5EFB019EFB1}" type="presParOf" srcId="{3207AB07-776E-4BD8-BB9E-F2C6D93DC369}" destId="{FB4C5876-2D11-4F31-A2C4-CDC8189AA49C}" srcOrd="1" destOrd="0" presId="urn:microsoft.com/office/officeart/2005/8/layout/hierarchy2"/>
    <dgm:cxn modelId="{E870E3A0-881F-422E-9F31-572DF92425A3}" type="presParOf" srcId="{C81D9540-69BC-4384-861F-E75823743DFB}" destId="{217D920D-8794-4A2C-9EDF-E0A1421ECAFC}" srcOrd="2" destOrd="0" presId="urn:microsoft.com/office/officeart/2005/8/layout/hierarchy2"/>
    <dgm:cxn modelId="{95315274-05C1-47B2-842E-98A71D6F06D2}" type="presParOf" srcId="{217D920D-8794-4A2C-9EDF-E0A1421ECAFC}" destId="{C386E81E-216B-4145-A263-DF83CBB3B9D6}" srcOrd="0" destOrd="0" presId="urn:microsoft.com/office/officeart/2005/8/layout/hierarchy2"/>
    <dgm:cxn modelId="{2B8FA3D6-E62D-4864-BA78-7B4BBC9683D7}" type="presParOf" srcId="{C81D9540-69BC-4384-861F-E75823743DFB}" destId="{30133F3E-FB0C-4AB2-9A35-9B7D281D9EFC}" srcOrd="3" destOrd="0" presId="urn:microsoft.com/office/officeart/2005/8/layout/hierarchy2"/>
    <dgm:cxn modelId="{BD1CD24E-50DD-4D91-89D9-FDD296DC110D}" type="presParOf" srcId="{30133F3E-FB0C-4AB2-9A35-9B7D281D9EFC}" destId="{FFEF549B-6708-4C9D-9C35-D64F152DE1CA}" srcOrd="0" destOrd="0" presId="urn:microsoft.com/office/officeart/2005/8/layout/hierarchy2"/>
    <dgm:cxn modelId="{73AD6C69-5FA5-4DB1-B8F6-CACF756CF8FF}" type="presParOf" srcId="{30133F3E-FB0C-4AB2-9A35-9B7D281D9EFC}" destId="{AE7E3EEF-638A-467E-AE44-E616C6C56505}" srcOrd="1" destOrd="0" presId="urn:microsoft.com/office/officeart/2005/8/layout/hierarchy2"/>
    <dgm:cxn modelId="{0C7BB0F9-B979-47FE-B5A3-67E73A71FC84}" type="presParOf" srcId="{C81D9540-69BC-4384-861F-E75823743DFB}" destId="{862C1B45-A08E-41CF-977B-5C1075B5A742}" srcOrd="4" destOrd="0" presId="urn:microsoft.com/office/officeart/2005/8/layout/hierarchy2"/>
    <dgm:cxn modelId="{15585B64-2073-42FF-A208-22BA5F037445}" type="presParOf" srcId="{862C1B45-A08E-41CF-977B-5C1075B5A742}" destId="{F1A7FC27-88A2-4D06-9F40-8F3F4503170B}" srcOrd="0" destOrd="0" presId="urn:microsoft.com/office/officeart/2005/8/layout/hierarchy2"/>
    <dgm:cxn modelId="{632D1CC3-7D0F-4B10-ADE1-54C778EE90C9}" type="presParOf" srcId="{C81D9540-69BC-4384-861F-E75823743DFB}" destId="{57404EE0-5F5C-4B58-AEE4-FD7E0E6B2D7F}" srcOrd="5" destOrd="0" presId="urn:microsoft.com/office/officeart/2005/8/layout/hierarchy2"/>
    <dgm:cxn modelId="{9B2B7094-3E4C-4134-B727-1621D857ABD2}" type="presParOf" srcId="{57404EE0-5F5C-4B58-AEE4-FD7E0E6B2D7F}" destId="{0CF05F64-2A98-4F0F-9AC8-065F65BFC66E}" srcOrd="0" destOrd="0" presId="urn:microsoft.com/office/officeart/2005/8/layout/hierarchy2"/>
    <dgm:cxn modelId="{821681FD-6726-4B74-B0C4-7716E7DBEEC7}" type="presParOf" srcId="{57404EE0-5F5C-4B58-AEE4-FD7E0E6B2D7F}" destId="{6B18F824-C498-4C39-98B7-5B693D1C2764}" srcOrd="1" destOrd="0" presId="urn:microsoft.com/office/officeart/2005/8/layout/hierarchy2"/>
    <dgm:cxn modelId="{38A60894-052C-4CB9-89F7-530C78B5C1AB}" type="presParOf" srcId="{C81D9540-69BC-4384-861F-E75823743DFB}" destId="{F1A39FF7-D184-4029-9ACB-884CFBAF31EA}" srcOrd="6" destOrd="0" presId="urn:microsoft.com/office/officeart/2005/8/layout/hierarchy2"/>
    <dgm:cxn modelId="{47FC0161-B6B2-4B54-B6B9-ACAC1E423C04}" type="presParOf" srcId="{F1A39FF7-D184-4029-9ACB-884CFBAF31EA}" destId="{9F362412-3B63-4503-802E-E908C8F9F242}" srcOrd="0" destOrd="0" presId="urn:microsoft.com/office/officeart/2005/8/layout/hierarchy2"/>
    <dgm:cxn modelId="{04850E37-AD56-4A03-B9D0-6E131DF16345}" type="presParOf" srcId="{C81D9540-69BC-4384-861F-E75823743DFB}" destId="{B6151E84-ABAB-4577-A219-9E5EB46EDC09}" srcOrd="7" destOrd="0" presId="urn:microsoft.com/office/officeart/2005/8/layout/hierarchy2"/>
    <dgm:cxn modelId="{85A46FDF-9875-4ADF-9A8A-781AB5B39130}" type="presParOf" srcId="{B6151E84-ABAB-4577-A219-9E5EB46EDC09}" destId="{F5D1E02A-DC05-4D32-9025-EEFA03D59424}" srcOrd="0" destOrd="0" presId="urn:microsoft.com/office/officeart/2005/8/layout/hierarchy2"/>
    <dgm:cxn modelId="{143FA0C7-0AEB-4B16-93FB-6F115D2A53C9}" type="presParOf" srcId="{B6151E84-ABAB-4577-A219-9E5EB46EDC09}" destId="{3E29DC99-AA02-40D5-A897-6881354D0248}" srcOrd="1" destOrd="0" presId="urn:microsoft.com/office/officeart/2005/8/layout/hierarchy2"/>
    <dgm:cxn modelId="{54F873FA-5AFF-4F30-9D7C-35AF270599E6}" type="presParOf" srcId="{C81D9540-69BC-4384-861F-E75823743DFB}" destId="{943E3EFD-52E8-4882-AC9F-15AE8A74F7FA}" srcOrd="8" destOrd="0" presId="urn:microsoft.com/office/officeart/2005/8/layout/hierarchy2"/>
    <dgm:cxn modelId="{490B6312-B575-4277-958C-5B18EBAD2604}" type="presParOf" srcId="{943E3EFD-52E8-4882-AC9F-15AE8A74F7FA}" destId="{C0C93B01-FE03-47A5-BC4E-BC98E0568D66}" srcOrd="0" destOrd="0" presId="urn:microsoft.com/office/officeart/2005/8/layout/hierarchy2"/>
    <dgm:cxn modelId="{F8B7AF31-11C9-496E-B38C-CA113492C7A0}" type="presParOf" srcId="{C81D9540-69BC-4384-861F-E75823743DFB}" destId="{A045400C-CDBC-44F7-959A-72698AB50373}" srcOrd="9" destOrd="0" presId="urn:microsoft.com/office/officeart/2005/8/layout/hierarchy2"/>
    <dgm:cxn modelId="{30FFE875-65D0-4BF2-94FB-1C3DD602EA0A}" type="presParOf" srcId="{A045400C-CDBC-44F7-959A-72698AB50373}" destId="{B2F82A37-B133-4909-B918-7AEA048CB870}" srcOrd="0" destOrd="0" presId="urn:microsoft.com/office/officeart/2005/8/layout/hierarchy2"/>
    <dgm:cxn modelId="{6BDBDEB7-32E8-4820-B6A8-4162BD9A816F}" type="presParOf" srcId="{A045400C-CDBC-44F7-959A-72698AB50373}" destId="{7A75255B-EACC-4F2C-80C9-CFFE1DCECBD1}" srcOrd="1" destOrd="0" presId="urn:microsoft.com/office/officeart/2005/8/layout/hierarchy2"/>
    <dgm:cxn modelId="{1B107100-8E93-41AA-BB6B-72FEDD700BE2}" type="presParOf" srcId="{C81D9540-69BC-4384-861F-E75823743DFB}" destId="{AE51605E-796F-4756-8FE6-E0971E14E031}" srcOrd="10" destOrd="0" presId="urn:microsoft.com/office/officeart/2005/8/layout/hierarchy2"/>
    <dgm:cxn modelId="{6CE2586E-193D-4408-8B21-C35A4FF5F4BD}" type="presParOf" srcId="{AE51605E-796F-4756-8FE6-E0971E14E031}" destId="{FF523282-AE10-4E66-BE5A-C1EFA07EB45A}" srcOrd="0" destOrd="0" presId="urn:microsoft.com/office/officeart/2005/8/layout/hierarchy2"/>
    <dgm:cxn modelId="{CDDE896A-29A4-4518-A9F8-F2A7250B6ECE}" type="presParOf" srcId="{C81D9540-69BC-4384-861F-E75823743DFB}" destId="{8C039914-DF55-4FDA-8E1B-3975C7B3C602}" srcOrd="11" destOrd="0" presId="urn:microsoft.com/office/officeart/2005/8/layout/hierarchy2"/>
    <dgm:cxn modelId="{62B288EE-B87D-487B-9119-4E59A1043521}" type="presParOf" srcId="{8C039914-DF55-4FDA-8E1B-3975C7B3C602}" destId="{68E50797-BC72-4EF3-8593-FD0ECC494BA2}" srcOrd="0" destOrd="0" presId="urn:microsoft.com/office/officeart/2005/8/layout/hierarchy2"/>
    <dgm:cxn modelId="{E6E31EA8-0744-4CAB-87A8-0BF4BFDF9186}" type="presParOf" srcId="{8C039914-DF55-4FDA-8E1B-3975C7B3C602}" destId="{81E6294C-45B5-4ACD-B8F6-FA9BC394BC06}" srcOrd="1" destOrd="0" presId="urn:microsoft.com/office/officeart/2005/8/layout/hierarchy2"/>
    <dgm:cxn modelId="{03FA0E06-B2D2-4050-AD7E-FDADAFA7670C}" type="presParOf" srcId="{C81D9540-69BC-4384-861F-E75823743DFB}" destId="{BA83D13F-AE0E-4F18-8A9F-471BFD5D70D9}" srcOrd="12" destOrd="0" presId="urn:microsoft.com/office/officeart/2005/8/layout/hierarchy2"/>
    <dgm:cxn modelId="{E7A7C49E-FF84-4C16-AC85-F89C8EBFC65E}" type="presParOf" srcId="{BA83D13F-AE0E-4F18-8A9F-471BFD5D70D9}" destId="{DFD8D9B8-D246-4018-88BB-528FC836AE23}" srcOrd="0" destOrd="0" presId="urn:microsoft.com/office/officeart/2005/8/layout/hierarchy2"/>
    <dgm:cxn modelId="{4FE345D6-C755-4ED2-8AD0-6172AEE23F31}" type="presParOf" srcId="{C81D9540-69BC-4384-861F-E75823743DFB}" destId="{94AE4586-2120-40DE-9689-50572A6984CA}" srcOrd="13" destOrd="0" presId="urn:microsoft.com/office/officeart/2005/8/layout/hierarchy2"/>
    <dgm:cxn modelId="{7EE29FDC-EC3C-4BBB-A657-AF5998B0891C}" type="presParOf" srcId="{94AE4586-2120-40DE-9689-50572A6984CA}" destId="{1A21D977-A654-40BF-BC59-E7B25818CC25}" srcOrd="0" destOrd="0" presId="urn:microsoft.com/office/officeart/2005/8/layout/hierarchy2"/>
    <dgm:cxn modelId="{026B692F-014C-4F11-82EF-97CCC34F1E32}" type="presParOf" srcId="{94AE4586-2120-40DE-9689-50572A6984CA}" destId="{9A7DB76E-58B8-445F-87F3-54029EB04258}" srcOrd="1" destOrd="0" presId="urn:microsoft.com/office/officeart/2005/8/layout/hierarchy2"/>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0F2071-8E85-4669-93D5-51D8BD59791A}"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2ADF3186-04A4-4DD6-8165-CD7CB213DA44}">
      <dgm:prSet phldrT="[Text]" custT="1"/>
      <dgm:spPr>
        <a:solidFill>
          <a:schemeClr val="bg1"/>
        </a:solidFill>
        <a:ln>
          <a:solidFill>
            <a:schemeClr val="tx1"/>
          </a:solidFill>
        </a:ln>
      </dgm:spPr>
      <dgm:t>
        <a:bodyPr/>
        <a:lstStyle/>
        <a:p>
          <a:r>
            <a:rPr lang="en-US" sz="2000" dirty="0">
              <a:solidFill>
                <a:schemeClr val="tx1"/>
              </a:solidFill>
              <a:latin typeface="Times New Roman" pitchFamily="18" charset="0"/>
              <a:cs typeface="Times New Roman" pitchFamily="18" charset="0"/>
            </a:rPr>
            <a:t>Web based App - PBL</a:t>
          </a:r>
        </a:p>
      </dgm:t>
    </dgm:pt>
    <dgm:pt modelId="{25692CDF-904B-4E5F-A849-6B1E4DC789BF}" type="parTrans" cxnId="{B393B06B-4D9B-40EA-AE44-192267F1B4B8}">
      <dgm:prSet/>
      <dgm:spPr/>
      <dgm:t>
        <a:bodyPr/>
        <a:lstStyle/>
        <a:p>
          <a:endParaRPr lang="en-US">
            <a:solidFill>
              <a:schemeClr val="tx1"/>
            </a:solidFill>
            <a:latin typeface="Times New Roman" pitchFamily="18" charset="0"/>
            <a:cs typeface="Times New Roman" pitchFamily="18" charset="0"/>
          </a:endParaRPr>
        </a:p>
      </dgm:t>
    </dgm:pt>
    <dgm:pt modelId="{C019922A-2826-4292-9C46-C78881081F59}" type="sibTrans" cxnId="{B393B06B-4D9B-40EA-AE44-192267F1B4B8}">
      <dgm:prSet/>
      <dgm:spPr/>
      <dgm:t>
        <a:bodyPr/>
        <a:lstStyle/>
        <a:p>
          <a:endParaRPr lang="en-US">
            <a:solidFill>
              <a:schemeClr val="tx1"/>
            </a:solidFill>
            <a:latin typeface="Times New Roman" pitchFamily="18" charset="0"/>
            <a:cs typeface="Times New Roman" pitchFamily="18" charset="0"/>
          </a:endParaRPr>
        </a:p>
      </dgm:t>
    </dgm:pt>
    <dgm:pt modelId="{A9111697-A322-4D55-A1FD-81B2214A8E51}">
      <dgm:prSet phldrT="[Text]" custT="1"/>
      <dgm:spPr>
        <a:solidFill>
          <a:schemeClr val="bg1"/>
        </a:solidFill>
        <a:ln>
          <a:solidFill>
            <a:schemeClr val="tx1"/>
          </a:solidFill>
        </a:ln>
      </dgm:spPr>
      <dgm:t>
        <a:bodyPr/>
        <a:lstStyle/>
        <a:p>
          <a:r>
            <a:rPr lang="en-US" sz="2000" dirty="0">
              <a:solidFill>
                <a:schemeClr val="tx1"/>
              </a:solidFill>
              <a:latin typeface="Times New Roman" pitchFamily="18" charset="0"/>
              <a:cs typeface="Times New Roman" pitchFamily="18" charset="0"/>
            </a:rPr>
            <a:t>Web</a:t>
          </a:r>
        </a:p>
      </dgm:t>
    </dgm:pt>
    <dgm:pt modelId="{E82D20C4-1813-49B1-89EB-5300F0BCF07A}" type="parTrans" cxnId="{A084B16F-F3B0-4A0E-A03D-7F18BFF67CEC}">
      <dgm:prSet/>
      <dgm:spPr/>
      <dgm:t>
        <a:bodyPr/>
        <a:lstStyle/>
        <a:p>
          <a:endParaRPr lang="en-US">
            <a:solidFill>
              <a:schemeClr val="tx1"/>
            </a:solidFill>
            <a:latin typeface="Times New Roman" pitchFamily="18" charset="0"/>
            <a:cs typeface="Times New Roman" pitchFamily="18" charset="0"/>
          </a:endParaRPr>
        </a:p>
      </dgm:t>
    </dgm:pt>
    <dgm:pt modelId="{8838D7AA-3187-4A8D-B22E-E4EF172DFF22}" type="sibTrans" cxnId="{A084B16F-F3B0-4A0E-A03D-7F18BFF67CEC}">
      <dgm:prSet/>
      <dgm:spPr/>
      <dgm:t>
        <a:bodyPr/>
        <a:lstStyle/>
        <a:p>
          <a:endParaRPr lang="en-US">
            <a:solidFill>
              <a:schemeClr val="tx1"/>
            </a:solidFill>
            <a:latin typeface="Times New Roman" pitchFamily="18" charset="0"/>
            <a:cs typeface="Times New Roman" pitchFamily="18" charset="0"/>
          </a:endParaRPr>
        </a:p>
      </dgm:t>
    </dgm:pt>
    <dgm:pt modelId="{89DE9B08-869C-4BC8-9464-EB80ACB505C3}">
      <dgm:prSet phldrT="[Text]" custT="1"/>
      <dgm:spPr>
        <a:solidFill>
          <a:srgbClr val="FFFF00"/>
        </a:solidFill>
        <a:ln w="25400" cap="flat" cmpd="sng" algn="ctr">
          <a:solidFill>
            <a:prstClr val="black"/>
          </a:solidFill>
          <a:prstDash val="solid"/>
        </a:ln>
        <a:effectLst/>
      </dgm:spPr>
      <dgm:t>
        <a:bodyPr spcFirstLastPara="0" vert="horz" wrap="square" lIns="11430" tIns="11430" rIns="11430" bIns="11430" numCol="1" spcCol="1270" anchor="ctr" anchorCtr="0"/>
        <a:lstStyle/>
        <a:p>
          <a:pPr marL="0" lvl="0" algn="ctr" defTabSz="800100">
            <a:lnSpc>
              <a:spcPct val="90000"/>
            </a:lnSpc>
            <a:spcBef>
              <a:spcPct val="0"/>
            </a:spcBef>
            <a:spcAft>
              <a:spcPct val="35000"/>
            </a:spcAft>
            <a:buNone/>
          </a:pPr>
          <a:r>
            <a:rPr lang="en-US" sz="1800" kern="1200" dirty="0">
              <a:solidFill>
                <a:prstClr val="black"/>
              </a:solidFill>
              <a:latin typeface="Times New Roman" pitchFamily="18" charset="0"/>
              <a:ea typeface="+mn-ea"/>
              <a:cs typeface="Times New Roman" pitchFamily="18" charset="0"/>
            </a:rPr>
            <a:t>Day 1, 2, 3, 4, 5, 6 – Login   </a:t>
          </a:r>
        </a:p>
        <a:p>
          <a:pPr marL="0" lvl="0" algn="ctr" defTabSz="800100">
            <a:lnSpc>
              <a:spcPct val="90000"/>
            </a:lnSpc>
            <a:spcBef>
              <a:spcPct val="0"/>
            </a:spcBef>
            <a:spcAft>
              <a:spcPct val="35000"/>
            </a:spcAft>
            <a:buNone/>
          </a:pPr>
          <a:r>
            <a:rPr lang="en-US" sz="1800" kern="1200" dirty="0">
              <a:solidFill>
                <a:prstClr val="black"/>
              </a:solidFill>
              <a:latin typeface="Times New Roman" pitchFamily="18" charset="0"/>
              <a:ea typeface="+mn-ea"/>
              <a:cs typeface="Times New Roman" pitchFamily="18" charset="0"/>
            </a:rPr>
            <a:t>Servlet, JDBC</a:t>
          </a:r>
        </a:p>
      </dgm:t>
    </dgm:pt>
    <dgm:pt modelId="{4DB411FD-E991-4948-8A30-2FCDDC4BCA7A}" type="parTrans" cxnId="{5A80C1A7-6FAD-48E9-87F8-88C229725D92}">
      <dgm:prSet/>
      <dgm:spPr/>
      <dgm:t>
        <a:bodyPr/>
        <a:lstStyle/>
        <a:p>
          <a:endParaRPr lang="en-US">
            <a:solidFill>
              <a:schemeClr val="tx1"/>
            </a:solidFill>
            <a:latin typeface="Times New Roman" pitchFamily="18" charset="0"/>
            <a:cs typeface="Times New Roman" pitchFamily="18" charset="0"/>
          </a:endParaRPr>
        </a:p>
      </dgm:t>
    </dgm:pt>
    <dgm:pt modelId="{6357AC9F-B6E9-4385-95E5-087BA009183C}" type="sibTrans" cxnId="{5A80C1A7-6FAD-48E9-87F8-88C229725D92}">
      <dgm:prSet/>
      <dgm:spPr/>
      <dgm:t>
        <a:bodyPr/>
        <a:lstStyle/>
        <a:p>
          <a:endParaRPr lang="en-US">
            <a:solidFill>
              <a:schemeClr val="tx1"/>
            </a:solidFill>
            <a:latin typeface="Times New Roman" pitchFamily="18" charset="0"/>
            <a:cs typeface="Times New Roman" pitchFamily="18" charset="0"/>
          </a:endParaRPr>
        </a:p>
      </dgm:t>
    </dgm:pt>
    <dgm:pt modelId="{75D81277-B4F1-42A5-B188-EE7C7BC31F29}">
      <dgm:prSet phldrT="[Text]" custT="1"/>
      <dgm:spPr>
        <a:solidFill>
          <a:srgbClr val="FFFF66"/>
        </a:solidFill>
        <a:ln>
          <a:solidFill>
            <a:schemeClr val="tx1"/>
          </a:solidFill>
        </a:ln>
      </dgm:spPr>
      <dgm:t>
        <a:bodyPr/>
        <a:lstStyle/>
        <a:p>
          <a:r>
            <a:rPr lang="en-US" sz="1800" dirty="0">
              <a:solidFill>
                <a:schemeClr val="tx1"/>
              </a:solidFill>
              <a:latin typeface="Times New Roman" pitchFamily="18" charset="0"/>
              <a:cs typeface="Times New Roman" pitchFamily="18" charset="0"/>
            </a:rPr>
            <a:t>Day 7, 8, 9 – Search </a:t>
          </a:r>
        </a:p>
        <a:p>
          <a:r>
            <a:rPr lang="en-US" sz="1800" dirty="0">
              <a:solidFill>
                <a:schemeClr val="tx1"/>
              </a:solidFill>
              <a:latin typeface="Times New Roman" pitchFamily="18" charset="0"/>
              <a:cs typeface="Times New Roman" pitchFamily="18" charset="0"/>
            </a:rPr>
            <a:t>Break Down</a:t>
          </a:r>
        </a:p>
      </dgm:t>
    </dgm:pt>
    <dgm:pt modelId="{A4A85903-AB5B-4D32-9376-41084376B6C3}" type="parTrans" cxnId="{C0661EAD-54AF-4A11-88E2-C90C54640CE8}">
      <dgm:prSet/>
      <dgm:spPr/>
      <dgm:t>
        <a:bodyPr/>
        <a:lstStyle/>
        <a:p>
          <a:endParaRPr lang="en-US">
            <a:solidFill>
              <a:schemeClr val="tx1"/>
            </a:solidFill>
            <a:latin typeface="Times New Roman" pitchFamily="18" charset="0"/>
            <a:cs typeface="Times New Roman" pitchFamily="18" charset="0"/>
          </a:endParaRPr>
        </a:p>
      </dgm:t>
    </dgm:pt>
    <dgm:pt modelId="{D6417E59-CCA8-4C3E-9FF6-19185BD79B4D}" type="sibTrans" cxnId="{C0661EAD-54AF-4A11-88E2-C90C54640CE8}">
      <dgm:prSet/>
      <dgm:spPr/>
      <dgm:t>
        <a:bodyPr/>
        <a:lstStyle/>
        <a:p>
          <a:endParaRPr lang="en-US">
            <a:solidFill>
              <a:schemeClr val="tx1"/>
            </a:solidFill>
            <a:latin typeface="Times New Roman" pitchFamily="18" charset="0"/>
            <a:cs typeface="Times New Roman" pitchFamily="18" charset="0"/>
          </a:endParaRPr>
        </a:p>
      </dgm:t>
    </dgm:pt>
    <dgm:pt modelId="{3D6CEEE2-6F5D-44DD-939F-13C32CA7145C}">
      <dgm:prSet phldrT="[Text]" custT="1"/>
      <dgm:spPr>
        <a:solidFill>
          <a:srgbClr val="FFFF66"/>
        </a:solidFill>
        <a:ln>
          <a:solidFill>
            <a:schemeClr val="tx1"/>
          </a:solidFill>
        </a:ln>
      </dgm:spPr>
      <dgm:t>
        <a:bodyPr/>
        <a:lstStyle/>
        <a:p>
          <a:r>
            <a:rPr lang="en-US" sz="1800" dirty="0">
              <a:solidFill>
                <a:schemeClr val="tx1"/>
              </a:solidFill>
              <a:latin typeface="Times New Roman" pitchFamily="18" charset="0"/>
              <a:cs typeface="Times New Roman" pitchFamily="18" charset="0"/>
            </a:rPr>
            <a:t>Day 10, 11 – MVC2</a:t>
          </a:r>
        </a:p>
        <a:p>
          <a:r>
            <a:rPr lang="en-US" sz="1800" dirty="0">
              <a:solidFill>
                <a:schemeClr val="tx1"/>
              </a:solidFill>
              <a:latin typeface="Times New Roman" pitchFamily="18" charset="0"/>
              <a:cs typeface="Times New Roman" pitchFamily="18" charset="0"/>
            </a:rPr>
            <a:t>JSP</a:t>
          </a:r>
          <a:endParaRPr lang="en-US" sz="1800" dirty="0">
            <a:solidFill>
              <a:schemeClr val="bg1">
                <a:lumMod val="75000"/>
              </a:schemeClr>
            </a:solidFill>
            <a:latin typeface="Times New Roman" pitchFamily="18" charset="0"/>
            <a:cs typeface="Times New Roman" pitchFamily="18" charset="0"/>
          </a:endParaRPr>
        </a:p>
      </dgm:t>
    </dgm:pt>
    <dgm:pt modelId="{705102EF-0ECE-4ACE-B5EA-E16748FCDFA7}" type="parTrans" cxnId="{EF6519D7-C1F5-4523-8588-826C83C7EF5B}">
      <dgm:prSet/>
      <dgm:spPr/>
      <dgm:t>
        <a:bodyPr/>
        <a:lstStyle/>
        <a:p>
          <a:endParaRPr lang="en-US"/>
        </a:p>
      </dgm:t>
    </dgm:pt>
    <dgm:pt modelId="{3828EEE5-DF91-49E0-B262-42F4C6EBE385}" type="sibTrans" cxnId="{EF6519D7-C1F5-4523-8588-826C83C7EF5B}">
      <dgm:prSet/>
      <dgm:spPr/>
      <dgm:t>
        <a:bodyPr/>
        <a:lstStyle/>
        <a:p>
          <a:endParaRPr lang="en-US"/>
        </a:p>
      </dgm:t>
    </dgm:pt>
    <dgm:pt modelId="{06AA33E7-E134-4CD2-8FA1-13AE526FAF2F}">
      <dgm:prSet phldrT="[Text]" custT="1"/>
      <dgm:spPr>
        <a:solidFill>
          <a:srgbClr val="FFFF66"/>
        </a:solidFill>
        <a:ln>
          <a:solidFill>
            <a:schemeClr val="tx1"/>
          </a:solidFill>
        </a:ln>
      </dgm:spPr>
      <dgm:t>
        <a:bodyPr/>
        <a:lstStyle/>
        <a:p>
          <a:r>
            <a:rPr lang="en-US" sz="1800" dirty="0">
              <a:solidFill>
                <a:schemeClr val="tx1"/>
              </a:solidFill>
              <a:latin typeface="Times New Roman" pitchFamily="18" charset="0"/>
              <a:cs typeface="Times New Roman" pitchFamily="18" charset="0"/>
            </a:rPr>
            <a:t>Day 12, 13, 14, 15 – CUD, Shopping Carts </a:t>
          </a:r>
        </a:p>
        <a:p>
          <a:r>
            <a:rPr lang="en-US" sz="1800" dirty="0">
              <a:solidFill>
                <a:schemeClr val="tx1"/>
              </a:solidFill>
              <a:latin typeface="Times New Roman" pitchFamily="18" charset="0"/>
              <a:cs typeface="Times New Roman" pitchFamily="18" charset="0"/>
            </a:rPr>
            <a:t>Sessions</a:t>
          </a:r>
          <a:endParaRPr lang="en-US" sz="1800" dirty="0">
            <a:solidFill>
              <a:schemeClr val="bg1">
                <a:lumMod val="75000"/>
              </a:schemeClr>
            </a:solidFill>
            <a:latin typeface="Times New Roman" pitchFamily="18" charset="0"/>
            <a:cs typeface="Times New Roman" pitchFamily="18" charset="0"/>
          </a:endParaRPr>
        </a:p>
      </dgm:t>
    </dgm:pt>
    <dgm:pt modelId="{80A686AD-4193-4EB5-B978-70243B88BC14}" type="parTrans" cxnId="{EE794DA9-C20E-42FA-97D5-9976D87C050A}">
      <dgm:prSet/>
      <dgm:spPr/>
      <dgm:t>
        <a:bodyPr/>
        <a:lstStyle/>
        <a:p>
          <a:endParaRPr lang="en-US"/>
        </a:p>
      </dgm:t>
    </dgm:pt>
    <dgm:pt modelId="{8A02884A-2D2B-4E5C-91E4-3B11A2350CB4}" type="sibTrans" cxnId="{EE794DA9-C20E-42FA-97D5-9976D87C050A}">
      <dgm:prSet/>
      <dgm:spPr/>
      <dgm:t>
        <a:bodyPr/>
        <a:lstStyle/>
        <a:p>
          <a:endParaRPr lang="en-US"/>
        </a:p>
      </dgm:t>
    </dgm:pt>
    <dgm:pt modelId="{7FC16D79-0B17-4904-96CF-E748F01345FB}">
      <dgm:prSet phldrT="[Text]" custT="1"/>
      <dgm:spPr>
        <a:solidFill>
          <a:srgbClr val="FFFF66"/>
        </a:solidFill>
        <a:ln>
          <a:solidFill>
            <a:schemeClr val="tx1"/>
          </a:solidFill>
        </a:ln>
      </dgm:spPr>
      <dgm:t>
        <a:bodyPr/>
        <a:lstStyle/>
        <a:p>
          <a:r>
            <a:rPr lang="en-US" sz="1800" dirty="0">
              <a:solidFill>
                <a:schemeClr val="tx1"/>
              </a:solidFill>
              <a:latin typeface="Times New Roman" pitchFamily="18" charset="0"/>
              <a:cs typeface="Times New Roman" pitchFamily="18" charset="0"/>
            </a:rPr>
            <a:t>Day 16, 17 – Login </a:t>
          </a:r>
        </a:p>
        <a:p>
          <a:r>
            <a:rPr lang="en-US" sz="1800" dirty="0">
              <a:solidFill>
                <a:schemeClr val="tx1"/>
              </a:solidFill>
              <a:latin typeface="Times New Roman" pitchFamily="18" charset="0"/>
              <a:cs typeface="Times New Roman" pitchFamily="18" charset="0"/>
            </a:rPr>
            <a:t>JavaBeans</a:t>
          </a:r>
          <a:endParaRPr lang="en-US" sz="1800" dirty="0">
            <a:solidFill>
              <a:schemeClr val="bg1">
                <a:lumMod val="75000"/>
              </a:schemeClr>
            </a:solidFill>
            <a:latin typeface="Times New Roman" pitchFamily="18" charset="0"/>
            <a:cs typeface="Times New Roman" pitchFamily="18" charset="0"/>
          </a:endParaRPr>
        </a:p>
      </dgm:t>
    </dgm:pt>
    <dgm:pt modelId="{FA9FF383-95B1-4CCC-80A1-CC34A2BDA580}" type="parTrans" cxnId="{619B100B-2ECD-4D7D-9BD0-5DC5551326EF}">
      <dgm:prSet/>
      <dgm:spPr/>
      <dgm:t>
        <a:bodyPr/>
        <a:lstStyle/>
        <a:p>
          <a:endParaRPr lang="en-US"/>
        </a:p>
      </dgm:t>
    </dgm:pt>
    <dgm:pt modelId="{1AE02CFD-DA5D-4938-8561-A9C74CD23F17}" type="sibTrans" cxnId="{619B100B-2ECD-4D7D-9BD0-5DC5551326EF}">
      <dgm:prSet/>
      <dgm:spPr/>
      <dgm:t>
        <a:bodyPr/>
        <a:lstStyle/>
        <a:p>
          <a:endParaRPr lang="en-US"/>
        </a:p>
      </dgm:t>
    </dgm:pt>
    <dgm:pt modelId="{4C1DCB25-9E88-44D4-8FCD-0815FC397047}">
      <dgm:prSet phldrT="[Text]" custT="1"/>
      <dgm:spPr>
        <a:solidFill>
          <a:schemeClr val="bg1"/>
        </a:solidFill>
        <a:ln>
          <a:solidFill>
            <a:schemeClr val="tx1"/>
          </a:solidFill>
        </a:ln>
      </dgm:spPr>
      <dgm:t>
        <a:bodyPr/>
        <a:lstStyle/>
        <a:p>
          <a:r>
            <a:rPr lang="en-US" sz="1800" dirty="0">
              <a:solidFill>
                <a:schemeClr val="tx1"/>
              </a:solidFill>
              <a:latin typeface="Times New Roman" pitchFamily="18" charset="0"/>
              <a:cs typeface="Times New Roman" pitchFamily="18" charset="0"/>
            </a:rPr>
            <a:t>Day 18, 19, 20 – CRUD</a:t>
          </a:r>
        </a:p>
        <a:p>
          <a:r>
            <a:rPr lang="en-US" sz="1800" dirty="0">
              <a:solidFill>
                <a:schemeClr val="tx1"/>
              </a:solidFill>
              <a:latin typeface="Times New Roman" pitchFamily="18" charset="0"/>
              <a:cs typeface="Times New Roman" pitchFamily="18" charset="0"/>
            </a:rPr>
            <a:t>MVC 2 Complete - JSTL - </a:t>
          </a:r>
          <a:r>
            <a:rPr lang="en-US" sz="1800" dirty="0" err="1">
              <a:solidFill>
                <a:schemeClr val="tx1"/>
              </a:solidFill>
              <a:latin typeface="Times New Roman" pitchFamily="18" charset="0"/>
              <a:cs typeface="Times New Roman" pitchFamily="18" charset="0"/>
            </a:rPr>
            <a:t>Taglib</a:t>
          </a:r>
          <a:endParaRPr lang="en-US" sz="1800" dirty="0">
            <a:solidFill>
              <a:schemeClr val="bg1">
                <a:lumMod val="75000"/>
              </a:schemeClr>
            </a:solidFill>
            <a:latin typeface="Times New Roman" pitchFamily="18" charset="0"/>
            <a:cs typeface="Times New Roman" pitchFamily="18" charset="0"/>
          </a:endParaRPr>
        </a:p>
      </dgm:t>
    </dgm:pt>
    <dgm:pt modelId="{FC8DADF2-F14C-4680-9F35-46EF0A29CE93}" type="parTrans" cxnId="{EA53687F-B713-429E-A56F-DB2F5E31CC68}">
      <dgm:prSet/>
      <dgm:spPr/>
      <dgm:t>
        <a:bodyPr/>
        <a:lstStyle/>
        <a:p>
          <a:endParaRPr lang="en-US"/>
        </a:p>
      </dgm:t>
    </dgm:pt>
    <dgm:pt modelId="{3A1A23E6-6765-4C85-BEB5-6F29A8B401D1}" type="sibTrans" cxnId="{EA53687F-B713-429E-A56F-DB2F5E31CC68}">
      <dgm:prSet/>
      <dgm:spPr/>
      <dgm:t>
        <a:bodyPr/>
        <a:lstStyle/>
        <a:p>
          <a:endParaRPr lang="en-US"/>
        </a:p>
      </dgm:t>
    </dgm:pt>
    <dgm:pt modelId="{B9F26F7F-17B2-4E6F-B958-576AB12320D8}">
      <dgm:prSet phldrT="[Text]" custT="1"/>
      <dgm:spPr>
        <a:solidFill>
          <a:schemeClr val="bg1">
            <a:lumMod val="50000"/>
          </a:schemeClr>
        </a:solidFill>
        <a:ln>
          <a:solidFill>
            <a:schemeClr val="tx1"/>
          </a:solidFill>
        </a:ln>
      </dgm:spPr>
      <dgm:t>
        <a:bodyPr/>
        <a:lstStyle/>
        <a:p>
          <a:r>
            <a:rPr lang="en-US" sz="1800" dirty="0">
              <a:solidFill>
                <a:schemeClr val="tx1"/>
              </a:solidFill>
              <a:latin typeface="Times New Roman" pitchFamily="18" charset="0"/>
              <a:cs typeface="Times New Roman" pitchFamily="18" charset="0"/>
            </a:rPr>
            <a:t>Day 21, 22, 23 – Filter </a:t>
          </a:r>
        </a:p>
        <a:p>
          <a:r>
            <a:rPr lang="en-US" sz="1800" dirty="0">
              <a:solidFill>
                <a:schemeClr val="tx1"/>
              </a:solidFill>
              <a:latin typeface="Times New Roman" pitchFamily="18" charset="0"/>
              <a:cs typeface="Times New Roman" pitchFamily="18" charset="0"/>
            </a:rPr>
            <a:t>MVC2 Using Filter as Controller</a:t>
          </a:r>
          <a:endParaRPr lang="en-US" sz="1800" dirty="0">
            <a:solidFill>
              <a:schemeClr val="bg1">
                <a:lumMod val="75000"/>
              </a:schemeClr>
            </a:solidFill>
            <a:latin typeface="Times New Roman" pitchFamily="18" charset="0"/>
            <a:cs typeface="Times New Roman" pitchFamily="18" charset="0"/>
          </a:endParaRPr>
        </a:p>
      </dgm:t>
    </dgm:pt>
    <dgm:pt modelId="{A20BB670-3464-4FF0-85D6-8AD3A58205C8}" type="parTrans" cxnId="{FDCAA874-A726-4A78-85D4-BC6833DAE251}">
      <dgm:prSet/>
      <dgm:spPr/>
      <dgm:t>
        <a:bodyPr/>
        <a:lstStyle/>
        <a:p>
          <a:endParaRPr lang="en-US"/>
        </a:p>
      </dgm:t>
    </dgm:pt>
    <dgm:pt modelId="{764994EB-15A6-477B-AE09-4E3E39EFEC3F}" type="sibTrans" cxnId="{FDCAA874-A726-4A78-85D4-BC6833DAE251}">
      <dgm:prSet/>
      <dgm:spPr/>
      <dgm:t>
        <a:bodyPr/>
        <a:lstStyle/>
        <a:p>
          <a:endParaRPr lang="en-US"/>
        </a:p>
      </dgm:t>
    </dgm:pt>
    <dgm:pt modelId="{1330248F-60A2-4D00-BFEC-B6F6C53BD276}" type="pres">
      <dgm:prSet presAssocID="{FE0F2071-8E85-4669-93D5-51D8BD59791A}" presName="diagram" presStyleCnt="0">
        <dgm:presLayoutVars>
          <dgm:chPref val="1"/>
          <dgm:dir/>
          <dgm:animOne val="branch"/>
          <dgm:animLvl val="lvl"/>
          <dgm:resizeHandles val="exact"/>
        </dgm:presLayoutVars>
      </dgm:prSet>
      <dgm:spPr/>
    </dgm:pt>
    <dgm:pt modelId="{480C9D48-4378-4D7A-B773-CC7DC24C746A}" type="pres">
      <dgm:prSet presAssocID="{2ADF3186-04A4-4DD6-8165-CD7CB213DA44}" presName="root1" presStyleCnt="0"/>
      <dgm:spPr/>
    </dgm:pt>
    <dgm:pt modelId="{A9E37FC1-BDBB-4C43-AAAB-3A26587CE5AD}" type="pres">
      <dgm:prSet presAssocID="{2ADF3186-04A4-4DD6-8165-CD7CB213DA44}" presName="LevelOneTextNode" presStyleLbl="node0" presStyleIdx="0" presStyleCnt="1" custLinFactX="-14885" custLinFactNeighborX="-100000" custLinFactNeighborY="7486">
        <dgm:presLayoutVars>
          <dgm:chPref val="3"/>
        </dgm:presLayoutVars>
      </dgm:prSet>
      <dgm:spPr/>
    </dgm:pt>
    <dgm:pt modelId="{5B85B382-6A6F-48FF-A2BD-761B97327DA9}" type="pres">
      <dgm:prSet presAssocID="{2ADF3186-04A4-4DD6-8165-CD7CB213DA44}" presName="level2hierChild" presStyleCnt="0"/>
      <dgm:spPr/>
    </dgm:pt>
    <dgm:pt modelId="{0F100F55-7DFF-40CD-95EF-C419D3D82EF1}" type="pres">
      <dgm:prSet presAssocID="{E82D20C4-1813-49B1-89EB-5300F0BCF07A}" presName="conn2-1" presStyleLbl="parChTrans1D2" presStyleIdx="0" presStyleCnt="1"/>
      <dgm:spPr/>
    </dgm:pt>
    <dgm:pt modelId="{412239BE-C94B-492C-A671-76A19EEF755F}" type="pres">
      <dgm:prSet presAssocID="{E82D20C4-1813-49B1-89EB-5300F0BCF07A}" presName="connTx" presStyleLbl="parChTrans1D2" presStyleIdx="0" presStyleCnt="1"/>
      <dgm:spPr/>
    </dgm:pt>
    <dgm:pt modelId="{B6619EBA-F572-471B-A6F4-7FC231F8B39E}" type="pres">
      <dgm:prSet presAssocID="{A9111697-A322-4D55-A1FD-81B2214A8E51}" presName="root2" presStyleCnt="0"/>
      <dgm:spPr/>
    </dgm:pt>
    <dgm:pt modelId="{2134026E-3E69-44D2-B5CF-A3F57395C2DF}" type="pres">
      <dgm:prSet presAssocID="{A9111697-A322-4D55-A1FD-81B2214A8E51}" presName="LevelTwoTextNode" presStyleLbl="node2" presStyleIdx="0" presStyleCnt="1" custLinFactNeighborX="-31472" custLinFactNeighborY="-29887">
        <dgm:presLayoutVars>
          <dgm:chPref val="3"/>
        </dgm:presLayoutVars>
      </dgm:prSet>
      <dgm:spPr/>
    </dgm:pt>
    <dgm:pt modelId="{C81D9540-69BC-4384-861F-E75823743DFB}" type="pres">
      <dgm:prSet presAssocID="{A9111697-A322-4D55-A1FD-81B2214A8E51}" presName="level3hierChild" presStyleCnt="0"/>
      <dgm:spPr/>
    </dgm:pt>
    <dgm:pt modelId="{5BBAFC3C-264E-4707-82B8-E775B3336497}" type="pres">
      <dgm:prSet presAssocID="{4DB411FD-E991-4948-8A30-2FCDDC4BCA7A}" presName="conn2-1" presStyleLbl="parChTrans1D3" presStyleIdx="0" presStyleCnt="7"/>
      <dgm:spPr/>
    </dgm:pt>
    <dgm:pt modelId="{3952AF58-B334-4043-8358-DFD11F4A7B50}" type="pres">
      <dgm:prSet presAssocID="{4DB411FD-E991-4948-8A30-2FCDDC4BCA7A}" presName="connTx" presStyleLbl="parChTrans1D3" presStyleIdx="0" presStyleCnt="7"/>
      <dgm:spPr/>
    </dgm:pt>
    <dgm:pt modelId="{3207AB07-776E-4BD8-BB9E-F2C6D93DC369}" type="pres">
      <dgm:prSet presAssocID="{89DE9B08-869C-4BC8-9464-EB80ACB505C3}" presName="root2" presStyleCnt="0"/>
      <dgm:spPr/>
    </dgm:pt>
    <dgm:pt modelId="{F84F2CF0-7374-41A0-91A4-469B641C6B37}" type="pres">
      <dgm:prSet presAssocID="{89DE9B08-869C-4BC8-9464-EB80ACB505C3}" presName="LevelTwoTextNode" presStyleLbl="node3" presStyleIdx="0" presStyleCnt="7" custScaleX="274576" custLinFactNeighborY="5519">
        <dgm:presLayoutVars>
          <dgm:chPref val="3"/>
        </dgm:presLayoutVars>
      </dgm:prSet>
      <dgm:spPr>
        <a:xfrm>
          <a:off x="4594247" y="46983"/>
          <a:ext cx="4085772" cy="749058"/>
        </a:xfrm>
        <a:prstGeom prst="roundRect">
          <a:avLst>
            <a:gd name="adj" fmla="val 10000"/>
          </a:avLst>
        </a:prstGeom>
      </dgm:spPr>
    </dgm:pt>
    <dgm:pt modelId="{FB4C5876-2D11-4F31-A2C4-CDC8189AA49C}" type="pres">
      <dgm:prSet presAssocID="{89DE9B08-869C-4BC8-9464-EB80ACB505C3}" presName="level3hierChild" presStyleCnt="0"/>
      <dgm:spPr/>
    </dgm:pt>
    <dgm:pt modelId="{217D920D-8794-4A2C-9EDF-E0A1421ECAFC}" type="pres">
      <dgm:prSet presAssocID="{A4A85903-AB5B-4D32-9376-41084376B6C3}" presName="conn2-1" presStyleLbl="parChTrans1D3" presStyleIdx="1" presStyleCnt="7"/>
      <dgm:spPr/>
    </dgm:pt>
    <dgm:pt modelId="{C386E81E-216B-4145-A263-DF83CBB3B9D6}" type="pres">
      <dgm:prSet presAssocID="{A4A85903-AB5B-4D32-9376-41084376B6C3}" presName="connTx" presStyleLbl="parChTrans1D3" presStyleIdx="1" presStyleCnt="7"/>
      <dgm:spPr/>
    </dgm:pt>
    <dgm:pt modelId="{30133F3E-FB0C-4AB2-9A35-9B7D281D9EFC}" type="pres">
      <dgm:prSet presAssocID="{75D81277-B4F1-42A5-B188-EE7C7BC31F29}" presName="root2" presStyleCnt="0"/>
      <dgm:spPr/>
    </dgm:pt>
    <dgm:pt modelId="{FFEF549B-6708-4C9D-9C35-D64F152DE1CA}" type="pres">
      <dgm:prSet presAssocID="{75D81277-B4F1-42A5-B188-EE7C7BC31F29}" presName="LevelTwoTextNode" presStyleLbl="node3" presStyleIdx="1" presStyleCnt="7" custScaleX="274325" custLinFactNeighborY="5519">
        <dgm:presLayoutVars>
          <dgm:chPref val="3"/>
        </dgm:presLayoutVars>
      </dgm:prSet>
      <dgm:spPr/>
    </dgm:pt>
    <dgm:pt modelId="{AE7E3EEF-638A-467E-AE44-E616C6C56505}" type="pres">
      <dgm:prSet presAssocID="{75D81277-B4F1-42A5-B188-EE7C7BC31F29}" presName="level3hierChild" presStyleCnt="0"/>
      <dgm:spPr/>
    </dgm:pt>
    <dgm:pt modelId="{862C1B45-A08E-41CF-977B-5C1075B5A742}" type="pres">
      <dgm:prSet presAssocID="{705102EF-0ECE-4ACE-B5EA-E16748FCDFA7}" presName="conn2-1" presStyleLbl="parChTrans1D3" presStyleIdx="2" presStyleCnt="7"/>
      <dgm:spPr/>
    </dgm:pt>
    <dgm:pt modelId="{F1A7FC27-88A2-4D06-9F40-8F3F4503170B}" type="pres">
      <dgm:prSet presAssocID="{705102EF-0ECE-4ACE-B5EA-E16748FCDFA7}" presName="connTx" presStyleLbl="parChTrans1D3" presStyleIdx="2" presStyleCnt="7"/>
      <dgm:spPr/>
    </dgm:pt>
    <dgm:pt modelId="{57404EE0-5F5C-4B58-AEE4-FD7E0E6B2D7F}" type="pres">
      <dgm:prSet presAssocID="{3D6CEEE2-6F5D-44DD-939F-13C32CA7145C}" presName="root2" presStyleCnt="0"/>
      <dgm:spPr/>
    </dgm:pt>
    <dgm:pt modelId="{0CF05F64-2A98-4F0F-9AC8-065F65BFC66E}" type="pres">
      <dgm:prSet presAssocID="{3D6CEEE2-6F5D-44DD-939F-13C32CA7145C}" presName="LevelTwoTextNode" presStyleLbl="node3" presStyleIdx="2" presStyleCnt="7" custScaleX="274694" custLinFactNeighborY="5519">
        <dgm:presLayoutVars>
          <dgm:chPref val="3"/>
        </dgm:presLayoutVars>
      </dgm:prSet>
      <dgm:spPr/>
    </dgm:pt>
    <dgm:pt modelId="{6B18F824-C498-4C39-98B7-5B693D1C2764}" type="pres">
      <dgm:prSet presAssocID="{3D6CEEE2-6F5D-44DD-939F-13C32CA7145C}" presName="level3hierChild" presStyleCnt="0"/>
      <dgm:spPr/>
    </dgm:pt>
    <dgm:pt modelId="{F1A39FF7-D184-4029-9ACB-884CFBAF31EA}" type="pres">
      <dgm:prSet presAssocID="{80A686AD-4193-4EB5-B978-70243B88BC14}" presName="conn2-1" presStyleLbl="parChTrans1D3" presStyleIdx="3" presStyleCnt="7"/>
      <dgm:spPr/>
    </dgm:pt>
    <dgm:pt modelId="{9F362412-3B63-4503-802E-E908C8F9F242}" type="pres">
      <dgm:prSet presAssocID="{80A686AD-4193-4EB5-B978-70243B88BC14}" presName="connTx" presStyleLbl="parChTrans1D3" presStyleIdx="3" presStyleCnt="7"/>
      <dgm:spPr/>
    </dgm:pt>
    <dgm:pt modelId="{B6151E84-ABAB-4577-A219-9E5EB46EDC09}" type="pres">
      <dgm:prSet presAssocID="{06AA33E7-E134-4CD2-8FA1-13AE526FAF2F}" presName="root2" presStyleCnt="0"/>
      <dgm:spPr/>
    </dgm:pt>
    <dgm:pt modelId="{F5D1E02A-DC05-4D32-9025-EEFA03D59424}" type="pres">
      <dgm:prSet presAssocID="{06AA33E7-E134-4CD2-8FA1-13AE526FAF2F}" presName="LevelTwoTextNode" presStyleLbl="node3" presStyleIdx="3" presStyleCnt="7" custScaleX="274325" custLinFactNeighborY="5519">
        <dgm:presLayoutVars>
          <dgm:chPref val="3"/>
        </dgm:presLayoutVars>
      </dgm:prSet>
      <dgm:spPr/>
    </dgm:pt>
    <dgm:pt modelId="{3E29DC99-AA02-40D5-A897-6881354D0248}" type="pres">
      <dgm:prSet presAssocID="{06AA33E7-E134-4CD2-8FA1-13AE526FAF2F}" presName="level3hierChild" presStyleCnt="0"/>
      <dgm:spPr/>
    </dgm:pt>
    <dgm:pt modelId="{943E3EFD-52E8-4882-AC9F-15AE8A74F7FA}" type="pres">
      <dgm:prSet presAssocID="{FA9FF383-95B1-4CCC-80A1-CC34A2BDA580}" presName="conn2-1" presStyleLbl="parChTrans1D3" presStyleIdx="4" presStyleCnt="7"/>
      <dgm:spPr/>
    </dgm:pt>
    <dgm:pt modelId="{C0C93B01-FE03-47A5-BC4E-BC98E0568D66}" type="pres">
      <dgm:prSet presAssocID="{FA9FF383-95B1-4CCC-80A1-CC34A2BDA580}" presName="connTx" presStyleLbl="parChTrans1D3" presStyleIdx="4" presStyleCnt="7"/>
      <dgm:spPr/>
    </dgm:pt>
    <dgm:pt modelId="{A045400C-CDBC-44F7-959A-72698AB50373}" type="pres">
      <dgm:prSet presAssocID="{7FC16D79-0B17-4904-96CF-E748F01345FB}" presName="root2" presStyleCnt="0"/>
      <dgm:spPr/>
    </dgm:pt>
    <dgm:pt modelId="{B2F82A37-B133-4909-B918-7AEA048CB870}" type="pres">
      <dgm:prSet presAssocID="{7FC16D79-0B17-4904-96CF-E748F01345FB}" presName="LevelTwoTextNode" presStyleLbl="node3" presStyleIdx="4" presStyleCnt="7" custScaleX="277030" custLinFactNeighborY="5519">
        <dgm:presLayoutVars>
          <dgm:chPref val="3"/>
        </dgm:presLayoutVars>
      </dgm:prSet>
      <dgm:spPr/>
    </dgm:pt>
    <dgm:pt modelId="{7A75255B-EACC-4F2C-80C9-CFFE1DCECBD1}" type="pres">
      <dgm:prSet presAssocID="{7FC16D79-0B17-4904-96CF-E748F01345FB}" presName="level3hierChild" presStyleCnt="0"/>
      <dgm:spPr/>
    </dgm:pt>
    <dgm:pt modelId="{AE51605E-796F-4756-8FE6-E0971E14E031}" type="pres">
      <dgm:prSet presAssocID="{FC8DADF2-F14C-4680-9F35-46EF0A29CE93}" presName="conn2-1" presStyleLbl="parChTrans1D3" presStyleIdx="5" presStyleCnt="7"/>
      <dgm:spPr/>
    </dgm:pt>
    <dgm:pt modelId="{FF523282-AE10-4E66-BE5A-C1EFA07EB45A}" type="pres">
      <dgm:prSet presAssocID="{FC8DADF2-F14C-4680-9F35-46EF0A29CE93}" presName="connTx" presStyleLbl="parChTrans1D3" presStyleIdx="5" presStyleCnt="7"/>
      <dgm:spPr/>
    </dgm:pt>
    <dgm:pt modelId="{8C039914-DF55-4FDA-8E1B-3975C7B3C602}" type="pres">
      <dgm:prSet presAssocID="{4C1DCB25-9E88-44D4-8FCD-0815FC397047}" presName="root2" presStyleCnt="0"/>
      <dgm:spPr/>
    </dgm:pt>
    <dgm:pt modelId="{68E50797-BC72-4EF3-8593-FD0ECC494BA2}" type="pres">
      <dgm:prSet presAssocID="{4C1DCB25-9E88-44D4-8FCD-0815FC397047}" presName="LevelTwoTextNode" presStyleLbl="node3" presStyleIdx="5" presStyleCnt="7" custScaleX="273096" custLinFactNeighborY="5519">
        <dgm:presLayoutVars>
          <dgm:chPref val="3"/>
        </dgm:presLayoutVars>
      </dgm:prSet>
      <dgm:spPr/>
    </dgm:pt>
    <dgm:pt modelId="{81E6294C-45B5-4ACD-B8F6-FA9BC394BC06}" type="pres">
      <dgm:prSet presAssocID="{4C1DCB25-9E88-44D4-8FCD-0815FC397047}" presName="level3hierChild" presStyleCnt="0"/>
      <dgm:spPr/>
    </dgm:pt>
    <dgm:pt modelId="{BA83D13F-AE0E-4F18-8A9F-471BFD5D70D9}" type="pres">
      <dgm:prSet presAssocID="{A20BB670-3464-4FF0-85D6-8AD3A58205C8}" presName="conn2-1" presStyleLbl="parChTrans1D3" presStyleIdx="6" presStyleCnt="7"/>
      <dgm:spPr/>
    </dgm:pt>
    <dgm:pt modelId="{DFD8D9B8-D246-4018-88BB-528FC836AE23}" type="pres">
      <dgm:prSet presAssocID="{A20BB670-3464-4FF0-85D6-8AD3A58205C8}" presName="connTx" presStyleLbl="parChTrans1D3" presStyleIdx="6" presStyleCnt="7"/>
      <dgm:spPr/>
    </dgm:pt>
    <dgm:pt modelId="{94AE4586-2120-40DE-9689-50572A6984CA}" type="pres">
      <dgm:prSet presAssocID="{B9F26F7F-17B2-4E6F-B958-576AB12320D8}" presName="root2" presStyleCnt="0"/>
      <dgm:spPr/>
    </dgm:pt>
    <dgm:pt modelId="{1A21D977-A654-40BF-BC59-E7B25818CC25}" type="pres">
      <dgm:prSet presAssocID="{B9F26F7F-17B2-4E6F-B958-576AB12320D8}" presName="LevelTwoTextNode" presStyleLbl="node3" presStyleIdx="6" presStyleCnt="7" custScaleX="274694" custLinFactNeighborY="5519">
        <dgm:presLayoutVars>
          <dgm:chPref val="3"/>
        </dgm:presLayoutVars>
      </dgm:prSet>
      <dgm:spPr/>
    </dgm:pt>
    <dgm:pt modelId="{9A7DB76E-58B8-445F-87F3-54029EB04258}" type="pres">
      <dgm:prSet presAssocID="{B9F26F7F-17B2-4E6F-B958-576AB12320D8}" presName="level3hierChild" presStyleCnt="0"/>
      <dgm:spPr/>
    </dgm:pt>
  </dgm:ptLst>
  <dgm:cxnLst>
    <dgm:cxn modelId="{11D08002-D6E9-4388-9B1D-C314F408E4B8}" type="presOf" srcId="{B9F26F7F-17B2-4E6F-B958-576AB12320D8}" destId="{1A21D977-A654-40BF-BC59-E7B25818CC25}" srcOrd="0" destOrd="0" presId="urn:microsoft.com/office/officeart/2005/8/layout/hierarchy2"/>
    <dgm:cxn modelId="{5B3A3708-4E1B-4BC0-BA29-7A7B7E8A5E91}" type="presOf" srcId="{2ADF3186-04A4-4DD6-8165-CD7CB213DA44}" destId="{A9E37FC1-BDBB-4C43-AAAB-3A26587CE5AD}" srcOrd="0" destOrd="0" presId="urn:microsoft.com/office/officeart/2005/8/layout/hierarchy2"/>
    <dgm:cxn modelId="{619B100B-2ECD-4D7D-9BD0-5DC5551326EF}" srcId="{A9111697-A322-4D55-A1FD-81B2214A8E51}" destId="{7FC16D79-0B17-4904-96CF-E748F01345FB}" srcOrd="4" destOrd="0" parTransId="{FA9FF383-95B1-4CCC-80A1-CC34A2BDA580}" sibTransId="{1AE02CFD-DA5D-4938-8561-A9C74CD23F17}"/>
    <dgm:cxn modelId="{AAC2BF13-5D1F-4AB0-8F85-17FC6A1DD028}" type="presOf" srcId="{80A686AD-4193-4EB5-B978-70243B88BC14}" destId="{9F362412-3B63-4503-802E-E908C8F9F242}" srcOrd="1" destOrd="0" presId="urn:microsoft.com/office/officeart/2005/8/layout/hierarchy2"/>
    <dgm:cxn modelId="{28B6751E-BEBA-4DE3-AF91-BBA02D54CD89}" type="presOf" srcId="{A9111697-A322-4D55-A1FD-81B2214A8E51}" destId="{2134026E-3E69-44D2-B5CF-A3F57395C2DF}" srcOrd="0" destOrd="0" presId="urn:microsoft.com/office/officeart/2005/8/layout/hierarchy2"/>
    <dgm:cxn modelId="{821B3823-25C2-419B-A399-AB15ED960C7F}" type="presOf" srcId="{4C1DCB25-9E88-44D4-8FCD-0815FC397047}" destId="{68E50797-BC72-4EF3-8593-FD0ECC494BA2}" srcOrd="0" destOrd="0" presId="urn:microsoft.com/office/officeart/2005/8/layout/hierarchy2"/>
    <dgm:cxn modelId="{9D193B38-D608-4837-8033-B8C53CC9AD03}" type="presOf" srcId="{A4A85903-AB5B-4D32-9376-41084376B6C3}" destId="{C386E81E-216B-4145-A263-DF83CBB3B9D6}" srcOrd="1" destOrd="0" presId="urn:microsoft.com/office/officeart/2005/8/layout/hierarchy2"/>
    <dgm:cxn modelId="{AA65D13A-234F-45C9-BA48-BA27CF9D11D5}" type="presOf" srcId="{7FC16D79-0B17-4904-96CF-E748F01345FB}" destId="{B2F82A37-B133-4909-B918-7AEA048CB870}" srcOrd="0" destOrd="0" presId="urn:microsoft.com/office/officeart/2005/8/layout/hierarchy2"/>
    <dgm:cxn modelId="{440BE03E-702A-4C6F-804E-ED99930B3C5D}" type="presOf" srcId="{E82D20C4-1813-49B1-89EB-5300F0BCF07A}" destId="{412239BE-C94B-492C-A671-76A19EEF755F}" srcOrd="1" destOrd="0" presId="urn:microsoft.com/office/officeart/2005/8/layout/hierarchy2"/>
    <dgm:cxn modelId="{B55F3340-10EC-4757-BD31-803D6CDBFFBD}" type="presOf" srcId="{E82D20C4-1813-49B1-89EB-5300F0BCF07A}" destId="{0F100F55-7DFF-40CD-95EF-C419D3D82EF1}" srcOrd="0" destOrd="0" presId="urn:microsoft.com/office/officeart/2005/8/layout/hierarchy2"/>
    <dgm:cxn modelId="{22E27A44-E13E-4F7A-8C93-519DDCF4D207}" type="presOf" srcId="{3D6CEEE2-6F5D-44DD-939F-13C32CA7145C}" destId="{0CF05F64-2A98-4F0F-9AC8-065F65BFC66E}" srcOrd="0" destOrd="0" presId="urn:microsoft.com/office/officeart/2005/8/layout/hierarchy2"/>
    <dgm:cxn modelId="{7FD12D65-A085-46F5-A791-D7100256E454}" type="presOf" srcId="{FA9FF383-95B1-4CCC-80A1-CC34A2BDA580}" destId="{C0C93B01-FE03-47A5-BC4E-BC98E0568D66}" srcOrd="1" destOrd="0" presId="urn:microsoft.com/office/officeart/2005/8/layout/hierarchy2"/>
    <dgm:cxn modelId="{92D29145-7EF5-4843-A5E2-087A8E30B400}" type="presOf" srcId="{FE0F2071-8E85-4669-93D5-51D8BD59791A}" destId="{1330248F-60A2-4D00-BFEC-B6F6C53BD276}" srcOrd="0" destOrd="0" presId="urn:microsoft.com/office/officeart/2005/8/layout/hierarchy2"/>
    <dgm:cxn modelId="{B618BB67-EFE2-4C99-86DB-799C7BDC7A31}" type="presOf" srcId="{80A686AD-4193-4EB5-B978-70243B88BC14}" destId="{F1A39FF7-D184-4029-9ACB-884CFBAF31EA}" srcOrd="0" destOrd="0" presId="urn:microsoft.com/office/officeart/2005/8/layout/hierarchy2"/>
    <dgm:cxn modelId="{D2516F6B-5D27-458A-B326-C958A71BECCC}" type="presOf" srcId="{4DB411FD-E991-4948-8A30-2FCDDC4BCA7A}" destId="{5BBAFC3C-264E-4707-82B8-E775B3336497}" srcOrd="0" destOrd="0" presId="urn:microsoft.com/office/officeart/2005/8/layout/hierarchy2"/>
    <dgm:cxn modelId="{B393B06B-4D9B-40EA-AE44-192267F1B4B8}" srcId="{FE0F2071-8E85-4669-93D5-51D8BD59791A}" destId="{2ADF3186-04A4-4DD6-8165-CD7CB213DA44}" srcOrd="0" destOrd="0" parTransId="{25692CDF-904B-4E5F-A849-6B1E4DC789BF}" sibTransId="{C019922A-2826-4292-9C46-C78881081F59}"/>
    <dgm:cxn modelId="{FA84B36B-0350-4389-96E9-388AD96D1D66}" type="presOf" srcId="{705102EF-0ECE-4ACE-B5EA-E16748FCDFA7}" destId="{862C1B45-A08E-41CF-977B-5C1075B5A742}" srcOrd="0" destOrd="0" presId="urn:microsoft.com/office/officeart/2005/8/layout/hierarchy2"/>
    <dgm:cxn modelId="{A084B16F-F3B0-4A0E-A03D-7F18BFF67CEC}" srcId="{2ADF3186-04A4-4DD6-8165-CD7CB213DA44}" destId="{A9111697-A322-4D55-A1FD-81B2214A8E51}" srcOrd="0" destOrd="0" parTransId="{E82D20C4-1813-49B1-89EB-5300F0BCF07A}" sibTransId="{8838D7AA-3187-4A8D-B22E-E4EF172DFF22}"/>
    <dgm:cxn modelId="{98FA3B73-A85B-4B34-96BE-EAD614838378}" type="presOf" srcId="{89DE9B08-869C-4BC8-9464-EB80ACB505C3}" destId="{F84F2CF0-7374-41A0-91A4-469B641C6B37}" srcOrd="0" destOrd="0" presId="urn:microsoft.com/office/officeart/2005/8/layout/hierarchy2"/>
    <dgm:cxn modelId="{FDCAA874-A726-4A78-85D4-BC6833DAE251}" srcId="{A9111697-A322-4D55-A1FD-81B2214A8E51}" destId="{B9F26F7F-17B2-4E6F-B958-576AB12320D8}" srcOrd="6" destOrd="0" parTransId="{A20BB670-3464-4FF0-85D6-8AD3A58205C8}" sibTransId="{764994EB-15A6-477B-AE09-4E3E39EFEC3F}"/>
    <dgm:cxn modelId="{EA53687F-B713-429E-A56F-DB2F5E31CC68}" srcId="{A9111697-A322-4D55-A1FD-81B2214A8E51}" destId="{4C1DCB25-9E88-44D4-8FCD-0815FC397047}" srcOrd="5" destOrd="0" parTransId="{FC8DADF2-F14C-4680-9F35-46EF0A29CE93}" sibTransId="{3A1A23E6-6765-4C85-BEB5-6F29A8B401D1}"/>
    <dgm:cxn modelId="{758B5E9F-D093-4BAF-BCDC-8D5B8D096C45}" type="presOf" srcId="{A4A85903-AB5B-4D32-9376-41084376B6C3}" destId="{217D920D-8794-4A2C-9EDF-E0A1421ECAFC}" srcOrd="0" destOrd="0" presId="urn:microsoft.com/office/officeart/2005/8/layout/hierarchy2"/>
    <dgm:cxn modelId="{38E489A5-A90D-47C3-A3AF-0581E8D28D9D}" type="presOf" srcId="{75D81277-B4F1-42A5-B188-EE7C7BC31F29}" destId="{FFEF549B-6708-4C9D-9C35-D64F152DE1CA}" srcOrd="0" destOrd="0" presId="urn:microsoft.com/office/officeart/2005/8/layout/hierarchy2"/>
    <dgm:cxn modelId="{5A80C1A7-6FAD-48E9-87F8-88C229725D92}" srcId="{A9111697-A322-4D55-A1FD-81B2214A8E51}" destId="{89DE9B08-869C-4BC8-9464-EB80ACB505C3}" srcOrd="0" destOrd="0" parTransId="{4DB411FD-E991-4948-8A30-2FCDDC4BCA7A}" sibTransId="{6357AC9F-B6E9-4385-95E5-087BA009183C}"/>
    <dgm:cxn modelId="{EE794DA9-C20E-42FA-97D5-9976D87C050A}" srcId="{A9111697-A322-4D55-A1FD-81B2214A8E51}" destId="{06AA33E7-E134-4CD2-8FA1-13AE526FAF2F}" srcOrd="3" destOrd="0" parTransId="{80A686AD-4193-4EB5-B978-70243B88BC14}" sibTransId="{8A02884A-2D2B-4E5C-91E4-3B11A2350CB4}"/>
    <dgm:cxn modelId="{ABA72DAC-800B-4F5F-9E18-1544A9F75107}" type="presOf" srcId="{A20BB670-3464-4FF0-85D6-8AD3A58205C8}" destId="{DFD8D9B8-D246-4018-88BB-528FC836AE23}" srcOrd="1" destOrd="0" presId="urn:microsoft.com/office/officeart/2005/8/layout/hierarchy2"/>
    <dgm:cxn modelId="{C0661EAD-54AF-4A11-88E2-C90C54640CE8}" srcId="{A9111697-A322-4D55-A1FD-81B2214A8E51}" destId="{75D81277-B4F1-42A5-B188-EE7C7BC31F29}" srcOrd="1" destOrd="0" parTransId="{A4A85903-AB5B-4D32-9376-41084376B6C3}" sibTransId="{D6417E59-CCA8-4C3E-9FF6-19185BD79B4D}"/>
    <dgm:cxn modelId="{79E0AABC-D9E2-4F2A-A006-7D5E7037BDF3}" type="presOf" srcId="{4DB411FD-E991-4948-8A30-2FCDDC4BCA7A}" destId="{3952AF58-B334-4043-8358-DFD11F4A7B50}" srcOrd="1" destOrd="0" presId="urn:microsoft.com/office/officeart/2005/8/layout/hierarchy2"/>
    <dgm:cxn modelId="{AA6923C7-9240-4D79-8D74-E793CF783423}" type="presOf" srcId="{A20BB670-3464-4FF0-85D6-8AD3A58205C8}" destId="{BA83D13F-AE0E-4F18-8A9F-471BFD5D70D9}" srcOrd="0" destOrd="0" presId="urn:microsoft.com/office/officeart/2005/8/layout/hierarchy2"/>
    <dgm:cxn modelId="{17B59BCA-54BC-4CB1-9A67-D76F49338AF9}" type="presOf" srcId="{FC8DADF2-F14C-4680-9F35-46EF0A29CE93}" destId="{AE51605E-796F-4756-8FE6-E0971E14E031}" srcOrd="0" destOrd="0" presId="urn:microsoft.com/office/officeart/2005/8/layout/hierarchy2"/>
    <dgm:cxn modelId="{EF6519D7-C1F5-4523-8588-826C83C7EF5B}" srcId="{A9111697-A322-4D55-A1FD-81B2214A8E51}" destId="{3D6CEEE2-6F5D-44DD-939F-13C32CA7145C}" srcOrd="2" destOrd="0" parTransId="{705102EF-0ECE-4ACE-B5EA-E16748FCDFA7}" sibTransId="{3828EEE5-DF91-49E0-B262-42F4C6EBE385}"/>
    <dgm:cxn modelId="{7F081CD7-176E-467F-96AA-A9838DB65EAD}" type="presOf" srcId="{FC8DADF2-F14C-4680-9F35-46EF0A29CE93}" destId="{FF523282-AE10-4E66-BE5A-C1EFA07EB45A}" srcOrd="1" destOrd="0" presId="urn:microsoft.com/office/officeart/2005/8/layout/hierarchy2"/>
    <dgm:cxn modelId="{C190F0D7-7447-4FDE-A385-9BE0C957D099}" type="presOf" srcId="{06AA33E7-E134-4CD2-8FA1-13AE526FAF2F}" destId="{F5D1E02A-DC05-4D32-9025-EEFA03D59424}" srcOrd="0" destOrd="0" presId="urn:microsoft.com/office/officeart/2005/8/layout/hierarchy2"/>
    <dgm:cxn modelId="{15DEE0DF-CF82-4468-ADA6-1AFC41C28F55}" type="presOf" srcId="{FA9FF383-95B1-4CCC-80A1-CC34A2BDA580}" destId="{943E3EFD-52E8-4882-AC9F-15AE8A74F7FA}" srcOrd="0" destOrd="0" presId="urn:microsoft.com/office/officeart/2005/8/layout/hierarchy2"/>
    <dgm:cxn modelId="{842CB0FB-AD27-4F25-8D45-628C7AF73B69}" type="presOf" srcId="{705102EF-0ECE-4ACE-B5EA-E16748FCDFA7}" destId="{F1A7FC27-88A2-4D06-9F40-8F3F4503170B}" srcOrd="1" destOrd="0" presId="urn:microsoft.com/office/officeart/2005/8/layout/hierarchy2"/>
    <dgm:cxn modelId="{431571C7-6AA3-486F-B0B7-183498FF26A1}" type="presParOf" srcId="{1330248F-60A2-4D00-BFEC-B6F6C53BD276}" destId="{480C9D48-4378-4D7A-B773-CC7DC24C746A}" srcOrd="0" destOrd="0" presId="urn:microsoft.com/office/officeart/2005/8/layout/hierarchy2"/>
    <dgm:cxn modelId="{49A6E3E8-F44D-4C60-9980-C9FC79F37F77}" type="presParOf" srcId="{480C9D48-4378-4D7A-B773-CC7DC24C746A}" destId="{A9E37FC1-BDBB-4C43-AAAB-3A26587CE5AD}" srcOrd="0" destOrd="0" presId="urn:microsoft.com/office/officeart/2005/8/layout/hierarchy2"/>
    <dgm:cxn modelId="{01DC0D97-0E8B-4E0F-BA17-A23763C5974E}" type="presParOf" srcId="{480C9D48-4378-4D7A-B773-CC7DC24C746A}" destId="{5B85B382-6A6F-48FF-A2BD-761B97327DA9}" srcOrd="1" destOrd="0" presId="urn:microsoft.com/office/officeart/2005/8/layout/hierarchy2"/>
    <dgm:cxn modelId="{94970734-AD3E-4298-B7BE-A32AAC752C12}" type="presParOf" srcId="{5B85B382-6A6F-48FF-A2BD-761B97327DA9}" destId="{0F100F55-7DFF-40CD-95EF-C419D3D82EF1}" srcOrd="0" destOrd="0" presId="urn:microsoft.com/office/officeart/2005/8/layout/hierarchy2"/>
    <dgm:cxn modelId="{6D72B7D5-F49B-4130-8029-F47A98EB9C90}" type="presParOf" srcId="{0F100F55-7DFF-40CD-95EF-C419D3D82EF1}" destId="{412239BE-C94B-492C-A671-76A19EEF755F}" srcOrd="0" destOrd="0" presId="urn:microsoft.com/office/officeart/2005/8/layout/hierarchy2"/>
    <dgm:cxn modelId="{DE0F84E8-05E4-4831-815C-0A7579A20903}" type="presParOf" srcId="{5B85B382-6A6F-48FF-A2BD-761B97327DA9}" destId="{B6619EBA-F572-471B-A6F4-7FC231F8B39E}" srcOrd="1" destOrd="0" presId="urn:microsoft.com/office/officeart/2005/8/layout/hierarchy2"/>
    <dgm:cxn modelId="{DD117F18-A781-4630-8557-66ECF14FF4B6}" type="presParOf" srcId="{B6619EBA-F572-471B-A6F4-7FC231F8B39E}" destId="{2134026E-3E69-44D2-B5CF-A3F57395C2DF}" srcOrd="0" destOrd="0" presId="urn:microsoft.com/office/officeart/2005/8/layout/hierarchy2"/>
    <dgm:cxn modelId="{F0336AF4-8CC3-4C25-8CF7-679E0F0C43A8}" type="presParOf" srcId="{B6619EBA-F572-471B-A6F4-7FC231F8B39E}" destId="{C81D9540-69BC-4384-861F-E75823743DFB}" srcOrd="1" destOrd="0" presId="urn:microsoft.com/office/officeart/2005/8/layout/hierarchy2"/>
    <dgm:cxn modelId="{179A1A2C-3DA7-4344-866A-578E812D67B1}" type="presParOf" srcId="{C81D9540-69BC-4384-861F-E75823743DFB}" destId="{5BBAFC3C-264E-4707-82B8-E775B3336497}" srcOrd="0" destOrd="0" presId="urn:microsoft.com/office/officeart/2005/8/layout/hierarchy2"/>
    <dgm:cxn modelId="{0C354A8C-CF0C-4458-8DDD-2DCB3BA31F91}" type="presParOf" srcId="{5BBAFC3C-264E-4707-82B8-E775B3336497}" destId="{3952AF58-B334-4043-8358-DFD11F4A7B50}" srcOrd="0" destOrd="0" presId="urn:microsoft.com/office/officeart/2005/8/layout/hierarchy2"/>
    <dgm:cxn modelId="{3B5E650A-CCB5-44EC-AE34-9120BC8928E0}" type="presParOf" srcId="{C81D9540-69BC-4384-861F-E75823743DFB}" destId="{3207AB07-776E-4BD8-BB9E-F2C6D93DC369}" srcOrd="1" destOrd="0" presId="urn:microsoft.com/office/officeart/2005/8/layout/hierarchy2"/>
    <dgm:cxn modelId="{EF84C35D-B55F-4B7A-A28C-DA4A556DF440}" type="presParOf" srcId="{3207AB07-776E-4BD8-BB9E-F2C6D93DC369}" destId="{F84F2CF0-7374-41A0-91A4-469B641C6B37}" srcOrd="0" destOrd="0" presId="urn:microsoft.com/office/officeart/2005/8/layout/hierarchy2"/>
    <dgm:cxn modelId="{C2B00D49-062A-456B-B62B-C5EFB019EFB1}" type="presParOf" srcId="{3207AB07-776E-4BD8-BB9E-F2C6D93DC369}" destId="{FB4C5876-2D11-4F31-A2C4-CDC8189AA49C}" srcOrd="1" destOrd="0" presId="urn:microsoft.com/office/officeart/2005/8/layout/hierarchy2"/>
    <dgm:cxn modelId="{E870E3A0-881F-422E-9F31-572DF92425A3}" type="presParOf" srcId="{C81D9540-69BC-4384-861F-E75823743DFB}" destId="{217D920D-8794-4A2C-9EDF-E0A1421ECAFC}" srcOrd="2" destOrd="0" presId="urn:microsoft.com/office/officeart/2005/8/layout/hierarchy2"/>
    <dgm:cxn modelId="{95315274-05C1-47B2-842E-98A71D6F06D2}" type="presParOf" srcId="{217D920D-8794-4A2C-9EDF-E0A1421ECAFC}" destId="{C386E81E-216B-4145-A263-DF83CBB3B9D6}" srcOrd="0" destOrd="0" presId="urn:microsoft.com/office/officeart/2005/8/layout/hierarchy2"/>
    <dgm:cxn modelId="{2B8FA3D6-E62D-4864-BA78-7B4BBC9683D7}" type="presParOf" srcId="{C81D9540-69BC-4384-861F-E75823743DFB}" destId="{30133F3E-FB0C-4AB2-9A35-9B7D281D9EFC}" srcOrd="3" destOrd="0" presId="urn:microsoft.com/office/officeart/2005/8/layout/hierarchy2"/>
    <dgm:cxn modelId="{BD1CD24E-50DD-4D91-89D9-FDD296DC110D}" type="presParOf" srcId="{30133F3E-FB0C-4AB2-9A35-9B7D281D9EFC}" destId="{FFEF549B-6708-4C9D-9C35-D64F152DE1CA}" srcOrd="0" destOrd="0" presId="urn:microsoft.com/office/officeart/2005/8/layout/hierarchy2"/>
    <dgm:cxn modelId="{73AD6C69-5FA5-4DB1-B8F6-CACF756CF8FF}" type="presParOf" srcId="{30133F3E-FB0C-4AB2-9A35-9B7D281D9EFC}" destId="{AE7E3EEF-638A-467E-AE44-E616C6C56505}" srcOrd="1" destOrd="0" presId="urn:microsoft.com/office/officeart/2005/8/layout/hierarchy2"/>
    <dgm:cxn modelId="{0C7BB0F9-B979-47FE-B5A3-67E73A71FC84}" type="presParOf" srcId="{C81D9540-69BC-4384-861F-E75823743DFB}" destId="{862C1B45-A08E-41CF-977B-5C1075B5A742}" srcOrd="4" destOrd="0" presId="urn:microsoft.com/office/officeart/2005/8/layout/hierarchy2"/>
    <dgm:cxn modelId="{15585B64-2073-42FF-A208-22BA5F037445}" type="presParOf" srcId="{862C1B45-A08E-41CF-977B-5C1075B5A742}" destId="{F1A7FC27-88A2-4D06-9F40-8F3F4503170B}" srcOrd="0" destOrd="0" presId="urn:microsoft.com/office/officeart/2005/8/layout/hierarchy2"/>
    <dgm:cxn modelId="{632D1CC3-7D0F-4B10-ADE1-54C778EE90C9}" type="presParOf" srcId="{C81D9540-69BC-4384-861F-E75823743DFB}" destId="{57404EE0-5F5C-4B58-AEE4-FD7E0E6B2D7F}" srcOrd="5" destOrd="0" presId="urn:microsoft.com/office/officeart/2005/8/layout/hierarchy2"/>
    <dgm:cxn modelId="{9B2B7094-3E4C-4134-B727-1621D857ABD2}" type="presParOf" srcId="{57404EE0-5F5C-4B58-AEE4-FD7E0E6B2D7F}" destId="{0CF05F64-2A98-4F0F-9AC8-065F65BFC66E}" srcOrd="0" destOrd="0" presId="urn:microsoft.com/office/officeart/2005/8/layout/hierarchy2"/>
    <dgm:cxn modelId="{821681FD-6726-4B74-B0C4-7716E7DBEEC7}" type="presParOf" srcId="{57404EE0-5F5C-4B58-AEE4-FD7E0E6B2D7F}" destId="{6B18F824-C498-4C39-98B7-5B693D1C2764}" srcOrd="1" destOrd="0" presId="urn:microsoft.com/office/officeart/2005/8/layout/hierarchy2"/>
    <dgm:cxn modelId="{38A60894-052C-4CB9-89F7-530C78B5C1AB}" type="presParOf" srcId="{C81D9540-69BC-4384-861F-E75823743DFB}" destId="{F1A39FF7-D184-4029-9ACB-884CFBAF31EA}" srcOrd="6" destOrd="0" presId="urn:microsoft.com/office/officeart/2005/8/layout/hierarchy2"/>
    <dgm:cxn modelId="{47FC0161-B6B2-4B54-B6B9-ACAC1E423C04}" type="presParOf" srcId="{F1A39FF7-D184-4029-9ACB-884CFBAF31EA}" destId="{9F362412-3B63-4503-802E-E908C8F9F242}" srcOrd="0" destOrd="0" presId="urn:microsoft.com/office/officeart/2005/8/layout/hierarchy2"/>
    <dgm:cxn modelId="{04850E37-AD56-4A03-B9D0-6E131DF16345}" type="presParOf" srcId="{C81D9540-69BC-4384-861F-E75823743DFB}" destId="{B6151E84-ABAB-4577-A219-9E5EB46EDC09}" srcOrd="7" destOrd="0" presId="urn:microsoft.com/office/officeart/2005/8/layout/hierarchy2"/>
    <dgm:cxn modelId="{85A46FDF-9875-4ADF-9A8A-781AB5B39130}" type="presParOf" srcId="{B6151E84-ABAB-4577-A219-9E5EB46EDC09}" destId="{F5D1E02A-DC05-4D32-9025-EEFA03D59424}" srcOrd="0" destOrd="0" presId="urn:microsoft.com/office/officeart/2005/8/layout/hierarchy2"/>
    <dgm:cxn modelId="{143FA0C7-0AEB-4B16-93FB-6F115D2A53C9}" type="presParOf" srcId="{B6151E84-ABAB-4577-A219-9E5EB46EDC09}" destId="{3E29DC99-AA02-40D5-A897-6881354D0248}" srcOrd="1" destOrd="0" presId="urn:microsoft.com/office/officeart/2005/8/layout/hierarchy2"/>
    <dgm:cxn modelId="{54F873FA-5AFF-4F30-9D7C-35AF270599E6}" type="presParOf" srcId="{C81D9540-69BC-4384-861F-E75823743DFB}" destId="{943E3EFD-52E8-4882-AC9F-15AE8A74F7FA}" srcOrd="8" destOrd="0" presId="urn:microsoft.com/office/officeart/2005/8/layout/hierarchy2"/>
    <dgm:cxn modelId="{490B6312-B575-4277-958C-5B18EBAD2604}" type="presParOf" srcId="{943E3EFD-52E8-4882-AC9F-15AE8A74F7FA}" destId="{C0C93B01-FE03-47A5-BC4E-BC98E0568D66}" srcOrd="0" destOrd="0" presId="urn:microsoft.com/office/officeart/2005/8/layout/hierarchy2"/>
    <dgm:cxn modelId="{F8B7AF31-11C9-496E-B38C-CA113492C7A0}" type="presParOf" srcId="{C81D9540-69BC-4384-861F-E75823743DFB}" destId="{A045400C-CDBC-44F7-959A-72698AB50373}" srcOrd="9" destOrd="0" presId="urn:microsoft.com/office/officeart/2005/8/layout/hierarchy2"/>
    <dgm:cxn modelId="{30FFE875-65D0-4BF2-94FB-1C3DD602EA0A}" type="presParOf" srcId="{A045400C-CDBC-44F7-959A-72698AB50373}" destId="{B2F82A37-B133-4909-B918-7AEA048CB870}" srcOrd="0" destOrd="0" presId="urn:microsoft.com/office/officeart/2005/8/layout/hierarchy2"/>
    <dgm:cxn modelId="{6BDBDEB7-32E8-4820-B6A8-4162BD9A816F}" type="presParOf" srcId="{A045400C-CDBC-44F7-959A-72698AB50373}" destId="{7A75255B-EACC-4F2C-80C9-CFFE1DCECBD1}" srcOrd="1" destOrd="0" presId="urn:microsoft.com/office/officeart/2005/8/layout/hierarchy2"/>
    <dgm:cxn modelId="{1B107100-8E93-41AA-BB6B-72FEDD700BE2}" type="presParOf" srcId="{C81D9540-69BC-4384-861F-E75823743DFB}" destId="{AE51605E-796F-4756-8FE6-E0971E14E031}" srcOrd="10" destOrd="0" presId="urn:microsoft.com/office/officeart/2005/8/layout/hierarchy2"/>
    <dgm:cxn modelId="{6CE2586E-193D-4408-8B21-C35A4FF5F4BD}" type="presParOf" srcId="{AE51605E-796F-4756-8FE6-E0971E14E031}" destId="{FF523282-AE10-4E66-BE5A-C1EFA07EB45A}" srcOrd="0" destOrd="0" presId="urn:microsoft.com/office/officeart/2005/8/layout/hierarchy2"/>
    <dgm:cxn modelId="{CDDE896A-29A4-4518-A9F8-F2A7250B6ECE}" type="presParOf" srcId="{C81D9540-69BC-4384-861F-E75823743DFB}" destId="{8C039914-DF55-4FDA-8E1B-3975C7B3C602}" srcOrd="11" destOrd="0" presId="urn:microsoft.com/office/officeart/2005/8/layout/hierarchy2"/>
    <dgm:cxn modelId="{62B288EE-B87D-487B-9119-4E59A1043521}" type="presParOf" srcId="{8C039914-DF55-4FDA-8E1B-3975C7B3C602}" destId="{68E50797-BC72-4EF3-8593-FD0ECC494BA2}" srcOrd="0" destOrd="0" presId="urn:microsoft.com/office/officeart/2005/8/layout/hierarchy2"/>
    <dgm:cxn modelId="{E6E31EA8-0744-4CAB-87A8-0BF4BFDF9186}" type="presParOf" srcId="{8C039914-DF55-4FDA-8E1B-3975C7B3C602}" destId="{81E6294C-45B5-4ACD-B8F6-FA9BC394BC06}" srcOrd="1" destOrd="0" presId="urn:microsoft.com/office/officeart/2005/8/layout/hierarchy2"/>
    <dgm:cxn modelId="{03FA0E06-B2D2-4050-AD7E-FDADAFA7670C}" type="presParOf" srcId="{C81D9540-69BC-4384-861F-E75823743DFB}" destId="{BA83D13F-AE0E-4F18-8A9F-471BFD5D70D9}" srcOrd="12" destOrd="0" presId="urn:microsoft.com/office/officeart/2005/8/layout/hierarchy2"/>
    <dgm:cxn modelId="{E7A7C49E-FF84-4C16-AC85-F89C8EBFC65E}" type="presParOf" srcId="{BA83D13F-AE0E-4F18-8A9F-471BFD5D70D9}" destId="{DFD8D9B8-D246-4018-88BB-528FC836AE23}" srcOrd="0" destOrd="0" presId="urn:microsoft.com/office/officeart/2005/8/layout/hierarchy2"/>
    <dgm:cxn modelId="{4FE345D6-C755-4ED2-8AD0-6172AEE23F31}" type="presParOf" srcId="{C81D9540-69BC-4384-861F-E75823743DFB}" destId="{94AE4586-2120-40DE-9689-50572A6984CA}" srcOrd="13" destOrd="0" presId="urn:microsoft.com/office/officeart/2005/8/layout/hierarchy2"/>
    <dgm:cxn modelId="{7EE29FDC-EC3C-4BBB-A657-AF5998B0891C}" type="presParOf" srcId="{94AE4586-2120-40DE-9689-50572A6984CA}" destId="{1A21D977-A654-40BF-BC59-E7B25818CC25}" srcOrd="0" destOrd="0" presId="urn:microsoft.com/office/officeart/2005/8/layout/hierarchy2"/>
    <dgm:cxn modelId="{026B692F-014C-4F11-82EF-97CCC34F1E32}" type="presParOf" srcId="{94AE4586-2120-40DE-9689-50572A6984CA}" destId="{9A7DB76E-58B8-445F-87F3-54029EB04258}" srcOrd="1" destOrd="0" presId="urn:microsoft.com/office/officeart/2005/8/layout/hierarchy2"/>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E37FC1-BDBB-4C43-AAAB-3A26587CE5AD}">
      <dsp:nvSpPr>
        <dsp:cNvPr id="0" name=""/>
        <dsp:cNvSpPr/>
      </dsp:nvSpPr>
      <dsp:spPr>
        <a:xfrm>
          <a:off x="0" y="2645970"/>
          <a:ext cx="1498117" cy="749058"/>
        </a:xfrm>
        <a:prstGeom prst="roundRect">
          <a:avLst>
            <a:gd name="adj" fmla="val 10000"/>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Times New Roman" pitchFamily="18" charset="0"/>
              <a:cs typeface="Times New Roman" pitchFamily="18" charset="0"/>
            </a:rPr>
            <a:t>Web based App - PBL</a:t>
          </a:r>
        </a:p>
      </dsp:txBody>
      <dsp:txXfrm>
        <a:off x="21939" y="2667909"/>
        <a:ext cx="1454239" cy="705180"/>
      </dsp:txXfrm>
    </dsp:sp>
    <dsp:sp modelId="{0F100F55-7DFF-40CD-95EF-C419D3D82EF1}">
      <dsp:nvSpPr>
        <dsp:cNvPr id="0" name=""/>
        <dsp:cNvSpPr/>
      </dsp:nvSpPr>
      <dsp:spPr>
        <a:xfrm rot="19922094">
          <a:off x="1463264" y="2869156"/>
          <a:ext cx="596983" cy="22741"/>
        </a:xfrm>
        <a:custGeom>
          <a:avLst/>
          <a:gdLst/>
          <a:ahLst/>
          <a:cxnLst/>
          <a:rect l="0" t="0" r="0" b="0"/>
          <a:pathLst>
            <a:path>
              <a:moveTo>
                <a:pt x="0" y="11370"/>
              </a:moveTo>
              <a:lnTo>
                <a:pt x="596983" y="113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tx1"/>
            </a:solidFill>
            <a:latin typeface="Times New Roman" pitchFamily="18" charset="0"/>
            <a:cs typeface="Times New Roman" pitchFamily="18" charset="0"/>
          </a:endParaRPr>
        </a:p>
      </dsp:txBody>
      <dsp:txXfrm>
        <a:off x="1746831" y="2865602"/>
        <a:ext cx="29849" cy="29849"/>
      </dsp:txXfrm>
    </dsp:sp>
    <dsp:sp modelId="{2134026E-3E69-44D2-B5CF-A3F57395C2DF}">
      <dsp:nvSpPr>
        <dsp:cNvPr id="0" name=""/>
        <dsp:cNvSpPr/>
      </dsp:nvSpPr>
      <dsp:spPr>
        <a:xfrm>
          <a:off x="2025394" y="2366024"/>
          <a:ext cx="1498117" cy="749058"/>
        </a:xfrm>
        <a:prstGeom prst="roundRect">
          <a:avLst>
            <a:gd name="adj" fmla="val 10000"/>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Times New Roman" pitchFamily="18" charset="0"/>
              <a:cs typeface="Times New Roman" pitchFamily="18" charset="0"/>
            </a:rPr>
            <a:t>Web</a:t>
          </a:r>
        </a:p>
      </dsp:txBody>
      <dsp:txXfrm>
        <a:off x="2047333" y="2387963"/>
        <a:ext cx="1454239" cy="705180"/>
      </dsp:txXfrm>
    </dsp:sp>
    <dsp:sp modelId="{5BBAFC3C-264E-4707-82B8-E775B3336497}">
      <dsp:nvSpPr>
        <dsp:cNvPr id="0" name=""/>
        <dsp:cNvSpPr/>
      </dsp:nvSpPr>
      <dsp:spPr>
        <a:xfrm rot="17687007">
          <a:off x="2781731" y="1569662"/>
          <a:ext cx="2554295" cy="22741"/>
        </a:xfrm>
        <a:custGeom>
          <a:avLst/>
          <a:gdLst/>
          <a:ahLst/>
          <a:cxnLst/>
          <a:rect l="0" t="0" r="0" b="0"/>
          <a:pathLst>
            <a:path>
              <a:moveTo>
                <a:pt x="0" y="11370"/>
              </a:moveTo>
              <a:lnTo>
                <a:pt x="2554295"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solidFill>
              <a:schemeClr val="tx1"/>
            </a:solidFill>
            <a:latin typeface="Times New Roman" pitchFamily="18" charset="0"/>
            <a:cs typeface="Times New Roman" pitchFamily="18" charset="0"/>
          </a:endParaRPr>
        </a:p>
      </dsp:txBody>
      <dsp:txXfrm>
        <a:off x="3995022" y="1517175"/>
        <a:ext cx="127714" cy="127714"/>
      </dsp:txXfrm>
    </dsp:sp>
    <dsp:sp modelId="{F84F2CF0-7374-41A0-91A4-469B641C6B37}">
      <dsp:nvSpPr>
        <dsp:cNvPr id="0" name=""/>
        <dsp:cNvSpPr/>
      </dsp:nvSpPr>
      <dsp:spPr>
        <a:xfrm>
          <a:off x="4594247" y="46983"/>
          <a:ext cx="4113472" cy="749058"/>
        </a:xfrm>
        <a:prstGeom prst="roundRect">
          <a:avLst>
            <a:gd name="adj" fmla="val 10000"/>
          </a:avLst>
        </a:prstGeom>
        <a:solidFill>
          <a:srgbClr val="FFFF00"/>
        </a:solidFill>
        <a:ln w="25400" cap="flat" cmpd="sng" algn="ctr">
          <a:solidFill>
            <a:prstClr val="black"/>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prstClr val="black"/>
              </a:solidFill>
              <a:latin typeface="Times New Roman" pitchFamily="18" charset="0"/>
              <a:ea typeface="+mn-ea"/>
              <a:cs typeface="Times New Roman" pitchFamily="18" charset="0"/>
            </a:rPr>
            <a:t>Day 1, 2, 3, 4, 5, 6 – Login   </a:t>
          </a:r>
        </a:p>
        <a:p>
          <a:pPr marL="0" lvl="0" indent="0" algn="ctr" defTabSz="800100">
            <a:lnSpc>
              <a:spcPct val="90000"/>
            </a:lnSpc>
            <a:spcBef>
              <a:spcPct val="0"/>
            </a:spcBef>
            <a:spcAft>
              <a:spcPct val="35000"/>
            </a:spcAft>
            <a:buNone/>
          </a:pPr>
          <a:r>
            <a:rPr lang="en-US" sz="1800" kern="1200" dirty="0">
              <a:solidFill>
                <a:prstClr val="black"/>
              </a:solidFill>
              <a:latin typeface="Times New Roman" pitchFamily="18" charset="0"/>
              <a:ea typeface="+mn-ea"/>
              <a:cs typeface="Times New Roman" pitchFamily="18" charset="0"/>
            </a:rPr>
            <a:t>Servlet, JDBC</a:t>
          </a:r>
        </a:p>
      </dsp:txBody>
      <dsp:txXfrm>
        <a:off x="4616186" y="68922"/>
        <a:ext cx="4069594" cy="705180"/>
      </dsp:txXfrm>
    </dsp:sp>
    <dsp:sp modelId="{217D920D-8794-4A2C-9EDF-E0A1421ECAFC}">
      <dsp:nvSpPr>
        <dsp:cNvPr id="0" name=""/>
        <dsp:cNvSpPr/>
      </dsp:nvSpPr>
      <dsp:spPr>
        <a:xfrm rot="18378006">
          <a:off x="3154564" y="2000371"/>
          <a:ext cx="1808629" cy="22741"/>
        </a:xfrm>
        <a:custGeom>
          <a:avLst/>
          <a:gdLst/>
          <a:ahLst/>
          <a:cxnLst/>
          <a:rect l="0" t="0" r="0" b="0"/>
          <a:pathLst>
            <a:path>
              <a:moveTo>
                <a:pt x="0" y="11370"/>
              </a:moveTo>
              <a:lnTo>
                <a:pt x="1808629"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chemeClr val="tx1"/>
            </a:solidFill>
            <a:latin typeface="Times New Roman" pitchFamily="18" charset="0"/>
            <a:cs typeface="Times New Roman" pitchFamily="18" charset="0"/>
          </a:endParaRPr>
        </a:p>
      </dsp:txBody>
      <dsp:txXfrm>
        <a:off x="4013663" y="1966526"/>
        <a:ext cx="90431" cy="90431"/>
      </dsp:txXfrm>
    </dsp:sp>
    <dsp:sp modelId="{FFEF549B-6708-4C9D-9C35-D64F152DE1CA}">
      <dsp:nvSpPr>
        <dsp:cNvPr id="0" name=""/>
        <dsp:cNvSpPr/>
      </dsp:nvSpPr>
      <dsp:spPr>
        <a:xfrm>
          <a:off x="4594247" y="908400"/>
          <a:ext cx="4109712" cy="749058"/>
        </a:xfrm>
        <a:prstGeom prst="roundRect">
          <a:avLst>
            <a:gd name="adj" fmla="val 10000"/>
          </a:avLst>
        </a:prstGeom>
        <a:solidFill>
          <a:srgbClr val="FFFF66"/>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Day 7, 8, 9 – Search </a:t>
          </a:r>
        </a:p>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Break Down</a:t>
          </a:r>
        </a:p>
      </dsp:txBody>
      <dsp:txXfrm>
        <a:off x="4616186" y="930339"/>
        <a:ext cx="4065834" cy="705180"/>
      </dsp:txXfrm>
    </dsp:sp>
    <dsp:sp modelId="{862C1B45-A08E-41CF-977B-5C1075B5A742}">
      <dsp:nvSpPr>
        <dsp:cNvPr id="0" name=""/>
        <dsp:cNvSpPr/>
      </dsp:nvSpPr>
      <dsp:spPr>
        <a:xfrm rot="19853405">
          <a:off x="3446112" y="2431080"/>
          <a:ext cx="1225534" cy="22741"/>
        </a:xfrm>
        <a:custGeom>
          <a:avLst/>
          <a:gdLst/>
          <a:ahLst/>
          <a:cxnLst/>
          <a:rect l="0" t="0" r="0" b="0"/>
          <a:pathLst>
            <a:path>
              <a:moveTo>
                <a:pt x="0" y="11370"/>
              </a:moveTo>
              <a:lnTo>
                <a:pt x="1225534"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28241" y="2411812"/>
        <a:ext cx="61276" cy="61276"/>
      </dsp:txXfrm>
    </dsp:sp>
    <dsp:sp modelId="{0CF05F64-2A98-4F0F-9AC8-065F65BFC66E}">
      <dsp:nvSpPr>
        <dsp:cNvPr id="0" name=""/>
        <dsp:cNvSpPr/>
      </dsp:nvSpPr>
      <dsp:spPr>
        <a:xfrm>
          <a:off x="4594247" y="1769818"/>
          <a:ext cx="4115240" cy="749058"/>
        </a:xfrm>
        <a:prstGeom prst="roundRect">
          <a:avLst>
            <a:gd name="adj" fmla="val 10000"/>
          </a:avLst>
        </a:prstGeom>
        <a:solidFill>
          <a:srgbClr val="FFFF66"/>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Day 10, 11 – MVC2</a:t>
          </a:r>
        </a:p>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JSP</a:t>
          </a:r>
          <a:endParaRPr lang="en-US" sz="1800" kern="1200" dirty="0">
            <a:solidFill>
              <a:schemeClr val="bg1">
                <a:lumMod val="75000"/>
              </a:schemeClr>
            </a:solidFill>
            <a:latin typeface="Times New Roman" pitchFamily="18" charset="0"/>
            <a:cs typeface="Times New Roman" pitchFamily="18" charset="0"/>
          </a:endParaRPr>
        </a:p>
      </dsp:txBody>
      <dsp:txXfrm>
        <a:off x="4616186" y="1791757"/>
        <a:ext cx="4071362" cy="705180"/>
      </dsp:txXfrm>
    </dsp:sp>
    <dsp:sp modelId="{F1A39FF7-D184-4029-9ACB-884CFBAF31EA}">
      <dsp:nvSpPr>
        <dsp:cNvPr id="0" name=""/>
        <dsp:cNvSpPr/>
      </dsp:nvSpPr>
      <dsp:spPr>
        <a:xfrm rot="834701">
          <a:off x="3507333" y="2861789"/>
          <a:ext cx="1103091" cy="22741"/>
        </a:xfrm>
        <a:custGeom>
          <a:avLst/>
          <a:gdLst/>
          <a:ahLst/>
          <a:cxnLst/>
          <a:rect l="0" t="0" r="0" b="0"/>
          <a:pathLst>
            <a:path>
              <a:moveTo>
                <a:pt x="0" y="11370"/>
              </a:moveTo>
              <a:lnTo>
                <a:pt x="1103091"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31302" y="2845582"/>
        <a:ext cx="55154" cy="55154"/>
      </dsp:txXfrm>
    </dsp:sp>
    <dsp:sp modelId="{F5D1E02A-DC05-4D32-9025-EEFA03D59424}">
      <dsp:nvSpPr>
        <dsp:cNvPr id="0" name=""/>
        <dsp:cNvSpPr/>
      </dsp:nvSpPr>
      <dsp:spPr>
        <a:xfrm>
          <a:off x="4594247" y="2631236"/>
          <a:ext cx="4109712" cy="749058"/>
        </a:xfrm>
        <a:prstGeom prst="roundRect">
          <a:avLst>
            <a:gd name="adj" fmla="val 10000"/>
          </a:avLst>
        </a:prstGeom>
        <a:solidFill>
          <a:srgbClr val="FFFF66"/>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Day 12, 13, 14, 15 – CUD, Shopping Carts </a:t>
          </a:r>
        </a:p>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Sessions</a:t>
          </a:r>
          <a:endParaRPr lang="en-US" sz="1800" kern="1200" dirty="0">
            <a:solidFill>
              <a:schemeClr val="bg1">
                <a:lumMod val="75000"/>
              </a:schemeClr>
            </a:solidFill>
            <a:latin typeface="Times New Roman" pitchFamily="18" charset="0"/>
            <a:cs typeface="Times New Roman" pitchFamily="18" charset="0"/>
          </a:endParaRPr>
        </a:p>
      </dsp:txBody>
      <dsp:txXfrm>
        <a:off x="4616186" y="2653175"/>
        <a:ext cx="4065834" cy="705180"/>
      </dsp:txXfrm>
    </dsp:sp>
    <dsp:sp modelId="{943E3EFD-52E8-4882-AC9F-15AE8A74F7FA}">
      <dsp:nvSpPr>
        <dsp:cNvPr id="0" name=""/>
        <dsp:cNvSpPr/>
      </dsp:nvSpPr>
      <dsp:spPr>
        <a:xfrm rot="2787428">
          <a:off x="3281742" y="3292498"/>
          <a:ext cx="1554273" cy="22741"/>
        </a:xfrm>
        <a:custGeom>
          <a:avLst/>
          <a:gdLst/>
          <a:ahLst/>
          <a:cxnLst/>
          <a:rect l="0" t="0" r="0" b="0"/>
          <a:pathLst>
            <a:path>
              <a:moveTo>
                <a:pt x="0" y="11370"/>
              </a:moveTo>
              <a:lnTo>
                <a:pt x="1554273"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20022" y="3265012"/>
        <a:ext cx="77713" cy="77713"/>
      </dsp:txXfrm>
    </dsp:sp>
    <dsp:sp modelId="{B2F82A37-B133-4909-B918-7AEA048CB870}">
      <dsp:nvSpPr>
        <dsp:cNvPr id="0" name=""/>
        <dsp:cNvSpPr/>
      </dsp:nvSpPr>
      <dsp:spPr>
        <a:xfrm>
          <a:off x="4594247" y="3492654"/>
          <a:ext cx="4150236" cy="749058"/>
        </a:xfrm>
        <a:prstGeom prst="roundRect">
          <a:avLst>
            <a:gd name="adj" fmla="val 10000"/>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Day 16, 17 – Login </a:t>
          </a:r>
        </a:p>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JavaBeans</a:t>
          </a:r>
          <a:endParaRPr lang="en-US" sz="1800" kern="1200" dirty="0">
            <a:solidFill>
              <a:schemeClr val="bg1">
                <a:lumMod val="75000"/>
              </a:schemeClr>
            </a:solidFill>
            <a:latin typeface="Times New Roman" pitchFamily="18" charset="0"/>
            <a:cs typeface="Times New Roman" pitchFamily="18" charset="0"/>
          </a:endParaRPr>
        </a:p>
      </dsp:txBody>
      <dsp:txXfrm>
        <a:off x="4616186" y="3514593"/>
        <a:ext cx="4106358" cy="705180"/>
      </dsp:txXfrm>
    </dsp:sp>
    <dsp:sp modelId="{AE51605E-796F-4756-8FE6-E0971E14E031}">
      <dsp:nvSpPr>
        <dsp:cNvPr id="0" name=""/>
        <dsp:cNvSpPr/>
      </dsp:nvSpPr>
      <dsp:spPr>
        <a:xfrm rot="3701623">
          <a:off x="2929852" y="3723207"/>
          <a:ext cx="2258053" cy="22741"/>
        </a:xfrm>
        <a:custGeom>
          <a:avLst/>
          <a:gdLst/>
          <a:ahLst/>
          <a:cxnLst/>
          <a:rect l="0" t="0" r="0" b="0"/>
          <a:pathLst>
            <a:path>
              <a:moveTo>
                <a:pt x="0" y="11370"/>
              </a:moveTo>
              <a:lnTo>
                <a:pt x="2258053"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002428" y="3678126"/>
        <a:ext cx="112902" cy="112902"/>
      </dsp:txXfrm>
    </dsp:sp>
    <dsp:sp modelId="{68E50797-BC72-4EF3-8593-FD0ECC494BA2}">
      <dsp:nvSpPr>
        <dsp:cNvPr id="0" name=""/>
        <dsp:cNvSpPr/>
      </dsp:nvSpPr>
      <dsp:spPr>
        <a:xfrm>
          <a:off x="4594247" y="4354072"/>
          <a:ext cx="4091300" cy="749058"/>
        </a:xfrm>
        <a:prstGeom prst="roundRect">
          <a:avLst>
            <a:gd name="adj" fmla="val 10000"/>
          </a:avLst>
        </a:prstGeom>
        <a:solidFill>
          <a:schemeClr val="bg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Day 18, 19, 20 – CRUD</a:t>
          </a:r>
        </a:p>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MVC 2 Complete - JSTL - </a:t>
          </a:r>
          <a:r>
            <a:rPr lang="en-US" sz="1800" kern="1200" dirty="0" err="1">
              <a:solidFill>
                <a:schemeClr val="tx1"/>
              </a:solidFill>
              <a:latin typeface="Times New Roman" pitchFamily="18" charset="0"/>
              <a:cs typeface="Times New Roman" pitchFamily="18" charset="0"/>
            </a:rPr>
            <a:t>Taglib</a:t>
          </a:r>
          <a:endParaRPr lang="en-US" sz="1800" kern="1200" dirty="0">
            <a:solidFill>
              <a:schemeClr val="bg1">
                <a:lumMod val="75000"/>
              </a:schemeClr>
            </a:solidFill>
            <a:latin typeface="Times New Roman" pitchFamily="18" charset="0"/>
            <a:cs typeface="Times New Roman" pitchFamily="18" charset="0"/>
          </a:endParaRPr>
        </a:p>
      </dsp:txBody>
      <dsp:txXfrm>
        <a:off x="4616186" y="4376011"/>
        <a:ext cx="4047422" cy="705180"/>
      </dsp:txXfrm>
    </dsp:sp>
    <dsp:sp modelId="{BA83D13F-AE0E-4F18-8A9F-471BFD5D70D9}">
      <dsp:nvSpPr>
        <dsp:cNvPr id="0" name=""/>
        <dsp:cNvSpPr/>
      </dsp:nvSpPr>
      <dsp:spPr>
        <a:xfrm rot="4149988">
          <a:off x="2553575" y="4136067"/>
          <a:ext cx="3010607" cy="22741"/>
        </a:xfrm>
        <a:custGeom>
          <a:avLst/>
          <a:gdLst/>
          <a:ahLst/>
          <a:cxnLst/>
          <a:rect l="0" t="0" r="0" b="0"/>
          <a:pathLst>
            <a:path>
              <a:moveTo>
                <a:pt x="0" y="11370"/>
              </a:moveTo>
              <a:lnTo>
                <a:pt x="3010607"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983614" y="4072172"/>
        <a:ext cx="150530" cy="150530"/>
      </dsp:txXfrm>
    </dsp:sp>
    <dsp:sp modelId="{1A21D977-A654-40BF-BC59-E7B25818CC25}">
      <dsp:nvSpPr>
        <dsp:cNvPr id="0" name=""/>
        <dsp:cNvSpPr/>
      </dsp:nvSpPr>
      <dsp:spPr>
        <a:xfrm>
          <a:off x="4594247" y="5179792"/>
          <a:ext cx="4115240" cy="749058"/>
        </a:xfrm>
        <a:prstGeom prst="roundRect">
          <a:avLst>
            <a:gd name="adj" fmla="val 10000"/>
          </a:avLst>
        </a:prstGeom>
        <a:solidFill>
          <a:schemeClr val="bg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Day 21, 22, 23 – Filter </a:t>
          </a:r>
        </a:p>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MVC2 Using Filter as Controller</a:t>
          </a:r>
          <a:endParaRPr lang="en-US" sz="1800" kern="1200" dirty="0">
            <a:solidFill>
              <a:schemeClr val="bg1">
                <a:lumMod val="75000"/>
              </a:schemeClr>
            </a:solidFill>
            <a:latin typeface="Times New Roman" pitchFamily="18" charset="0"/>
            <a:cs typeface="Times New Roman" pitchFamily="18" charset="0"/>
          </a:endParaRPr>
        </a:p>
      </dsp:txBody>
      <dsp:txXfrm>
        <a:off x="4616186" y="5201731"/>
        <a:ext cx="4071362" cy="7051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E37FC1-BDBB-4C43-AAAB-3A26587CE5AD}">
      <dsp:nvSpPr>
        <dsp:cNvPr id="0" name=""/>
        <dsp:cNvSpPr/>
      </dsp:nvSpPr>
      <dsp:spPr>
        <a:xfrm>
          <a:off x="0" y="2645970"/>
          <a:ext cx="1498117" cy="749058"/>
        </a:xfrm>
        <a:prstGeom prst="roundRect">
          <a:avLst>
            <a:gd name="adj" fmla="val 10000"/>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Times New Roman" pitchFamily="18" charset="0"/>
              <a:cs typeface="Times New Roman" pitchFamily="18" charset="0"/>
            </a:rPr>
            <a:t>Web based App - PBL</a:t>
          </a:r>
        </a:p>
      </dsp:txBody>
      <dsp:txXfrm>
        <a:off x="21939" y="2667909"/>
        <a:ext cx="1454239" cy="705180"/>
      </dsp:txXfrm>
    </dsp:sp>
    <dsp:sp modelId="{0F100F55-7DFF-40CD-95EF-C419D3D82EF1}">
      <dsp:nvSpPr>
        <dsp:cNvPr id="0" name=""/>
        <dsp:cNvSpPr/>
      </dsp:nvSpPr>
      <dsp:spPr>
        <a:xfrm rot="19922094">
          <a:off x="1463264" y="2869156"/>
          <a:ext cx="596983" cy="22741"/>
        </a:xfrm>
        <a:custGeom>
          <a:avLst/>
          <a:gdLst/>
          <a:ahLst/>
          <a:cxnLst/>
          <a:rect l="0" t="0" r="0" b="0"/>
          <a:pathLst>
            <a:path>
              <a:moveTo>
                <a:pt x="0" y="11370"/>
              </a:moveTo>
              <a:lnTo>
                <a:pt x="596983" y="113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tx1"/>
            </a:solidFill>
            <a:latin typeface="Times New Roman" pitchFamily="18" charset="0"/>
            <a:cs typeface="Times New Roman" pitchFamily="18" charset="0"/>
          </a:endParaRPr>
        </a:p>
      </dsp:txBody>
      <dsp:txXfrm>
        <a:off x="1746831" y="2865602"/>
        <a:ext cx="29849" cy="29849"/>
      </dsp:txXfrm>
    </dsp:sp>
    <dsp:sp modelId="{2134026E-3E69-44D2-B5CF-A3F57395C2DF}">
      <dsp:nvSpPr>
        <dsp:cNvPr id="0" name=""/>
        <dsp:cNvSpPr/>
      </dsp:nvSpPr>
      <dsp:spPr>
        <a:xfrm>
          <a:off x="2025394" y="2366024"/>
          <a:ext cx="1498117" cy="749058"/>
        </a:xfrm>
        <a:prstGeom prst="roundRect">
          <a:avLst>
            <a:gd name="adj" fmla="val 10000"/>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Times New Roman" pitchFamily="18" charset="0"/>
              <a:cs typeface="Times New Roman" pitchFamily="18" charset="0"/>
            </a:rPr>
            <a:t>Web</a:t>
          </a:r>
        </a:p>
      </dsp:txBody>
      <dsp:txXfrm>
        <a:off x="2047333" y="2387963"/>
        <a:ext cx="1454239" cy="705180"/>
      </dsp:txXfrm>
    </dsp:sp>
    <dsp:sp modelId="{5BBAFC3C-264E-4707-82B8-E775B3336497}">
      <dsp:nvSpPr>
        <dsp:cNvPr id="0" name=""/>
        <dsp:cNvSpPr/>
      </dsp:nvSpPr>
      <dsp:spPr>
        <a:xfrm rot="17687007">
          <a:off x="2781731" y="1569662"/>
          <a:ext cx="2554295" cy="22741"/>
        </a:xfrm>
        <a:custGeom>
          <a:avLst/>
          <a:gdLst/>
          <a:ahLst/>
          <a:cxnLst/>
          <a:rect l="0" t="0" r="0" b="0"/>
          <a:pathLst>
            <a:path>
              <a:moveTo>
                <a:pt x="0" y="11370"/>
              </a:moveTo>
              <a:lnTo>
                <a:pt x="2554295"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solidFill>
              <a:schemeClr val="tx1"/>
            </a:solidFill>
            <a:latin typeface="Times New Roman" pitchFamily="18" charset="0"/>
            <a:cs typeface="Times New Roman" pitchFamily="18" charset="0"/>
          </a:endParaRPr>
        </a:p>
      </dsp:txBody>
      <dsp:txXfrm>
        <a:off x="3995022" y="1517175"/>
        <a:ext cx="127714" cy="127714"/>
      </dsp:txXfrm>
    </dsp:sp>
    <dsp:sp modelId="{F84F2CF0-7374-41A0-91A4-469B641C6B37}">
      <dsp:nvSpPr>
        <dsp:cNvPr id="0" name=""/>
        <dsp:cNvSpPr/>
      </dsp:nvSpPr>
      <dsp:spPr>
        <a:xfrm>
          <a:off x="4594247" y="46983"/>
          <a:ext cx="4113472" cy="749058"/>
        </a:xfrm>
        <a:prstGeom prst="roundRect">
          <a:avLst>
            <a:gd name="adj" fmla="val 10000"/>
          </a:avLst>
        </a:prstGeom>
        <a:solidFill>
          <a:srgbClr val="FFFF00"/>
        </a:solidFill>
        <a:ln w="25400" cap="flat" cmpd="sng" algn="ctr">
          <a:solidFill>
            <a:prstClr val="black"/>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prstClr val="black"/>
              </a:solidFill>
              <a:latin typeface="Times New Roman" pitchFamily="18" charset="0"/>
              <a:ea typeface="+mn-ea"/>
              <a:cs typeface="Times New Roman" pitchFamily="18" charset="0"/>
            </a:rPr>
            <a:t>Day 1, 2, 3, 4, 5, 6 – Login   </a:t>
          </a:r>
        </a:p>
        <a:p>
          <a:pPr marL="0" lvl="0" indent="0" algn="ctr" defTabSz="800100">
            <a:lnSpc>
              <a:spcPct val="90000"/>
            </a:lnSpc>
            <a:spcBef>
              <a:spcPct val="0"/>
            </a:spcBef>
            <a:spcAft>
              <a:spcPct val="35000"/>
            </a:spcAft>
            <a:buNone/>
          </a:pPr>
          <a:r>
            <a:rPr lang="en-US" sz="1800" kern="1200" dirty="0">
              <a:solidFill>
                <a:prstClr val="black"/>
              </a:solidFill>
              <a:latin typeface="Times New Roman" pitchFamily="18" charset="0"/>
              <a:ea typeface="+mn-ea"/>
              <a:cs typeface="Times New Roman" pitchFamily="18" charset="0"/>
            </a:rPr>
            <a:t>Servlet, JDBC</a:t>
          </a:r>
        </a:p>
      </dsp:txBody>
      <dsp:txXfrm>
        <a:off x="4616186" y="68922"/>
        <a:ext cx="4069594" cy="705180"/>
      </dsp:txXfrm>
    </dsp:sp>
    <dsp:sp modelId="{217D920D-8794-4A2C-9EDF-E0A1421ECAFC}">
      <dsp:nvSpPr>
        <dsp:cNvPr id="0" name=""/>
        <dsp:cNvSpPr/>
      </dsp:nvSpPr>
      <dsp:spPr>
        <a:xfrm rot="18378006">
          <a:off x="3154564" y="2000371"/>
          <a:ext cx="1808629" cy="22741"/>
        </a:xfrm>
        <a:custGeom>
          <a:avLst/>
          <a:gdLst/>
          <a:ahLst/>
          <a:cxnLst/>
          <a:rect l="0" t="0" r="0" b="0"/>
          <a:pathLst>
            <a:path>
              <a:moveTo>
                <a:pt x="0" y="11370"/>
              </a:moveTo>
              <a:lnTo>
                <a:pt x="1808629"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chemeClr val="tx1"/>
            </a:solidFill>
            <a:latin typeface="Times New Roman" pitchFamily="18" charset="0"/>
            <a:cs typeface="Times New Roman" pitchFamily="18" charset="0"/>
          </a:endParaRPr>
        </a:p>
      </dsp:txBody>
      <dsp:txXfrm>
        <a:off x="4013663" y="1966526"/>
        <a:ext cx="90431" cy="90431"/>
      </dsp:txXfrm>
    </dsp:sp>
    <dsp:sp modelId="{FFEF549B-6708-4C9D-9C35-D64F152DE1CA}">
      <dsp:nvSpPr>
        <dsp:cNvPr id="0" name=""/>
        <dsp:cNvSpPr/>
      </dsp:nvSpPr>
      <dsp:spPr>
        <a:xfrm>
          <a:off x="4594247" y="908400"/>
          <a:ext cx="4109712" cy="749058"/>
        </a:xfrm>
        <a:prstGeom prst="roundRect">
          <a:avLst>
            <a:gd name="adj" fmla="val 10000"/>
          </a:avLst>
        </a:prstGeom>
        <a:solidFill>
          <a:srgbClr val="FFFF66"/>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Day 7, 8, 9 – Search </a:t>
          </a:r>
        </a:p>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Break Down</a:t>
          </a:r>
        </a:p>
      </dsp:txBody>
      <dsp:txXfrm>
        <a:off x="4616186" y="930339"/>
        <a:ext cx="4065834" cy="705180"/>
      </dsp:txXfrm>
    </dsp:sp>
    <dsp:sp modelId="{862C1B45-A08E-41CF-977B-5C1075B5A742}">
      <dsp:nvSpPr>
        <dsp:cNvPr id="0" name=""/>
        <dsp:cNvSpPr/>
      </dsp:nvSpPr>
      <dsp:spPr>
        <a:xfrm rot="19853405">
          <a:off x="3446112" y="2431080"/>
          <a:ext cx="1225534" cy="22741"/>
        </a:xfrm>
        <a:custGeom>
          <a:avLst/>
          <a:gdLst/>
          <a:ahLst/>
          <a:cxnLst/>
          <a:rect l="0" t="0" r="0" b="0"/>
          <a:pathLst>
            <a:path>
              <a:moveTo>
                <a:pt x="0" y="11370"/>
              </a:moveTo>
              <a:lnTo>
                <a:pt x="1225534"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28241" y="2411812"/>
        <a:ext cx="61276" cy="61276"/>
      </dsp:txXfrm>
    </dsp:sp>
    <dsp:sp modelId="{0CF05F64-2A98-4F0F-9AC8-065F65BFC66E}">
      <dsp:nvSpPr>
        <dsp:cNvPr id="0" name=""/>
        <dsp:cNvSpPr/>
      </dsp:nvSpPr>
      <dsp:spPr>
        <a:xfrm>
          <a:off x="4594247" y="1769818"/>
          <a:ext cx="4115240" cy="749058"/>
        </a:xfrm>
        <a:prstGeom prst="roundRect">
          <a:avLst>
            <a:gd name="adj" fmla="val 10000"/>
          </a:avLst>
        </a:prstGeom>
        <a:solidFill>
          <a:srgbClr val="FFFF66"/>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Day 10, 11 – MVC2</a:t>
          </a:r>
        </a:p>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JSP</a:t>
          </a:r>
          <a:endParaRPr lang="en-US" sz="1800" kern="1200" dirty="0">
            <a:solidFill>
              <a:schemeClr val="bg1">
                <a:lumMod val="75000"/>
              </a:schemeClr>
            </a:solidFill>
            <a:latin typeface="Times New Roman" pitchFamily="18" charset="0"/>
            <a:cs typeface="Times New Roman" pitchFamily="18" charset="0"/>
          </a:endParaRPr>
        </a:p>
      </dsp:txBody>
      <dsp:txXfrm>
        <a:off x="4616186" y="1791757"/>
        <a:ext cx="4071362" cy="705180"/>
      </dsp:txXfrm>
    </dsp:sp>
    <dsp:sp modelId="{F1A39FF7-D184-4029-9ACB-884CFBAF31EA}">
      <dsp:nvSpPr>
        <dsp:cNvPr id="0" name=""/>
        <dsp:cNvSpPr/>
      </dsp:nvSpPr>
      <dsp:spPr>
        <a:xfrm rot="834701">
          <a:off x="3507333" y="2861789"/>
          <a:ext cx="1103091" cy="22741"/>
        </a:xfrm>
        <a:custGeom>
          <a:avLst/>
          <a:gdLst/>
          <a:ahLst/>
          <a:cxnLst/>
          <a:rect l="0" t="0" r="0" b="0"/>
          <a:pathLst>
            <a:path>
              <a:moveTo>
                <a:pt x="0" y="11370"/>
              </a:moveTo>
              <a:lnTo>
                <a:pt x="1103091"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31302" y="2845582"/>
        <a:ext cx="55154" cy="55154"/>
      </dsp:txXfrm>
    </dsp:sp>
    <dsp:sp modelId="{F5D1E02A-DC05-4D32-9025-EEFA03D59424}">
      <dsp:nvSpPr>
        <dsp:cNvPr id="0" name=""/>
        <dsp:cNvSpPr/>
      </dsp:nvSpPr>
      <dsp:spPr>
        <a:xfrm>
          <a:off x="4594247" y="2631236"/>
          <a:ext cx="4109712" cy="749058"/>
        </a:xfrm>
        <a:prstGeom prst="roundRect">
          <a:avLst>
            <a:gd name="adj" fmla="val 10000"/>
          </a:avLst>
        </a:prstGeom>
        <a:solidFill>
          <a:srgbClr val="FFFF66"/>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Day 12, 13, 14, 15 – CUD, Shopping Carts </a:t>
          </a:r>
        </a:p>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Sessions</a:t>
          </a:r>
          <a:endParaRPr lang="en-US" sz="1800" kern="1200" dirty="0">
            <a:solidFill>
              <a:schemeClr val="bg1">
                <a:lumMod val="75000"/>
              </a:schemeClr>
            </a:solidFill>
            <a:latin typeface="Times New Roman" pitchFamily="18" charset="0"/>
            <a:cs typeface="Times New Roman" pitchFamily="18" charset="0"/>
          </a:endParaRPr>
        </a:p>
      </dsp:txBody>
      <dsp:txXfrm>
        <a:off x="4616186" y="2653175"/>
        <a:ext cx="4065834" cy="705180"/>
      </dsp:txXfrm>
    </dsp:sp>
    <dsp:sp modelId="{943E3EFD-52E8-4882-AC9F-15AE8A74F7FA}">
      <dsp:nvSpPr>
        <dsp:cNvPr id="0" name=""/>
        <dsp:cNvSpPr/>
      </dsp:nvSpPr>
      <dsp:spPr>
        <a:xfrm rot="2787428">
          <a:off x="3281742" y="3292498"/>
          <a:ext cx="1554273" cy="22741"/>
        </a:xfrm>
        <a:custGeom>
          <a:avLst/>
          <a:gdLst/>
          <a:ahLst/>
          <a:cxnLst/>
          <a:rect l="0" t="0" r="0" b="0"/>
          <a:pathLst>
            <a:path>
              <a:moveTo>
                <a:pt x="0" y="11370"/>
              </a:moveTo>
              <a:lnTo>
                <a:pt x="1554273"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20022" y="3265012"/>
        <a:ext cx="77713" cy="77713"/>
      </dsp:txXfrm>
    </dsp:sp>
    <dsp:sp modelId="{B2F82A37-B133-4909-B918-7AEA048CB870}">
      <dsp:nvSpPr>
        <dsp:cNvPr id="0" name=""/>
        <dsp:cNvSpPr/>
      </dsp:nvSpPr>
      <dsp:spPr>
        <a:xfrm>
          <a:off x="4594247" y="3492654"/>
          <a:ext cx="4150236" cy="749058"/>
        </a:xfrm>
        <a:prstGeom prst="roundRect">
          <a:avLst>
            <a:gd name="adj" fmla="val 10000"/>
          </a:avLst>
        </a:prstGeom>
        <a:solidFill>
          <a:srgbClr val="FFFF66"/>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Day 16, 17 – Login </a:t>
          </a:r>
        </a:p>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JavaBeans</a:t>
          </a:r>
          <a:endParaRPr lang="en-US" sz="1800" kern="1200" dirty="0">
            <a:solidFill>
              <a:schemeClr val="bg1">
                <a:lumMod val="75000"/>
              </a:schemeClr>
            </a:solidFill>
            <a:latin typeface="Times New Roman" pitchFamily="18" charset="0"/>
            <a:cs typeface="Times New Roman" pitchFamily="18" charset="0"/>
          </a:endParaRPr>
        </a:p>
      </dsp:txBody>
      <dsp:txXfrm>
        <a:off x="4616186" y="3514593"/>
        <a:ext cx="4106358" cy="705180"/>
      </dsp:txXfrm>
    </dsp:sp>
    <dsp:sp modelId="{AE51605E-796F-4756-8FE6-E0971E14E031}">
      <dsp:nvSpPr>
        <dsp:cNvPr id="0" name=""/>
        <dsp:cNvSpPr/>
      </dsp:nvSpPr>
      <dsp:spPr>
        <a:xfrm rot="3701623">
          <a:off x="2929852" y="3723207"/>
          <a:ext cx="2258053" cy="22741"/>
        </a:xfrm>
        <a:custGeom>
          <a:avLst/>
          <a:gdLst/>
          <a:ahLst/>
          <a:cxnLst/>
          <a:rect l="0" t="0" r="0" b="0"/>
          <a:pathLst>
            <a:path>
              <a:moveTo>
                <a:pt x="0" y="11370"/>
              </a:moveTo>
              <a:lnTo>
                <a:pt x="2258053"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002428" y="3678126"/>
        <a:ext cx="112902" cy="112902"/>
      </dsp:txXfrm>
    </dsp:sp>
    <dsp:sp modelId="{68E50797-BC72-4EF3-8593-FD0ECC494BA2}">
      <dsp:nvSpPr>
        <dsp:cNvPr id="0" name=""/>
        <dsp:cNvSpPr/>
      </dsp:nvSpPr>
      <dsp:spPr>
        <a:xfrm>
          <a:off x="4594247" y="4354072"/>
          <a:ext cx="4091300" cy="749058"/>
        </a:xfrm>
        <a:prstGeom prst="roundRect">
          <a:avLst>
            <a:gd name="adj" fmla="val 10000"/>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Day 18, 19, 20 – CRUD</a:t>
          </a:r>
        </a:p>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MVC 2 Complete - JSTL - </a:t>
          </a:r>
          <a:r>
            <a:rPr lang="en-US" sz="1800" kern="1200" dirty="0" err="1">
              <a:solidFill>
                <a:schemeClr val="tx1"/>
              </a:solidFill>
              <a:latin typeface="Times New Roman" pitchFamily="18" charset="0"/>
              <a:cs typeface="Times New Roman" pitchFamily="18" charset="0"/>
            </a:rPr>
            <a:t>Taglib</a:t>
          </a:r>
          <a:endParaRPr lang="en-US" sz="1800" kern="1200" dirty="0">
            <a:solidFill>
              <a:schemeClr val="bg1">
                <a:lumMod val="75000"/>
              </a:schemeClr>
            </a:solidFill>
            <a:latin typeface="Times New Roman" pitchFamily="18" charset="0"/>
            <a:cs typeface="Times New Roman" pitchFamily="18" charset="0"/>
          </a:endParaRPr>
        </a:p>
      </dsp:txBody>
      <dsp:txXfrm>
        <a:off x="4616186" y="4376011"/>
        <a:ext cx="4047422" cy="705180"/>
      </dsp:txXfrm>
    </dsp:sp>
    <dsp:sp modelId="{BA83D13F-AE0E-4F18-8A9F-471BFD5D70D9}">
      <dsp:nvSpPr>
        <dsp:cNvPr id="0" name=""/>
        <dsp:cNvSpPr/>
      </dsp:nvSpPr>
      <dsp:spPr>
        <a:xfrm rot="4149988">
          <a:off x="2553575" y="4136067"/>
          <a:ext cx="3010607" cy="22741"/>
        </a:xfrm>
        <a:custGeom>
          <a:avLst/>
          <a:gdLst/>
          <a:ahLst/>
          <a:cxnLst/>
          <a:rect l="0" t="0" r="0" b="0"/>
          <a:pathLst>
            <a:path>
              <a:moveTo>
                <a:pt x="0" y="11370"/>
              </a:moveTo>
              <a:lnTo>
                <a:pt x="3010607"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983614" y="4072172"/>
        <a:ext cx="150530" cy="150530"/>
      </dsp:txXfrm>
    </dsp:sp>
    <dsp:sp modelId="{1A21D977-A654-40BF-BC59-E7B25818CC25}">
      <dsp:nvSpPr>
        <dsp:cNvPr id="0" name=""/>
        <dsp:cNvSpPr/>
      </dsp:nvSpPr>
      <dsp:spPr>
        <a:xfrm>
          <a:off x="4594247" y="5179792"/>
          <a:ext cx="4115240" cy="749058"/>
        </a:xfrm>
        <a:prstGeom prst="roundRect">
          <a:avLst>
            <a:gd name="adj" fmla="val 10000"/>
          </a:avLst>
        </a:prstGeom>
        <a:solidFill>
          <a:schemeClr val="bg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Day 21, 22, 23 – Filter </a:t>
          </a:r>
        </a:p>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MVC2 Using Filter as Controller</a:t>
          </a:r>
          <a:endParaRPr lang="en-US" sz="1800" kern="1200" dirty="0">
            <a:solidFill>
              <a:schemeClr val="bg1">
                <a:lumMod val="75000"/>
              </a:schemeClr>
            </a:solidFill>
            <a:latin typeface="Times New Roman" pitchFamily="18" charset="0"/>
            <a:cs typeface="Times New Roman" pitchFamily="18" charset="0"/>
          </a:endParaRPr>
        </a:p>
      </dsp:txBody>
      <dsp:txXfrm>
        <a:off x="4616186" y="5201731"/>
        <a:ext cx="4071362" cy="70518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0C3E6AA3-C0B9-48A8-B4E9-70EBE4BECBD0}" type="datetimeFigureOut">
              <a:rPr lang="en-US"/>
              <a:pPr>
                <a:defRPr/>
              </a:pPr>
              <a:t>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4E7D13F-012C-4B4C-8848-DF92A981A6A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Định nghĩa jsp:useBean là tạo mới như scriptlet là ko tương đương, thực chất nó là reference nếu biến có cùng scope, nếu ko có thì mới được tạo mới</a:t>
            </a:r>
          </a:p>
          <a:p>
            <a:r>
              <a:rPr lang="en-US" altLang="en-US"/>
              <a:t>Tại đây ví dụ về dùng useBean với Account class và dùng scriptlet để truy cập thuộc tính của nó (username and password)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Định nghĩa jsp:useBean là tạo mới như scriptlet là ko tương đương, thực chất nó là reference nếu biến có cùng scope, nếu ko có thì mới được tạo mới</a:t>
            </a:r>
          </a:p>
          <a:p>
            <a:r>
              <a:rPr lang="en-US" altLang="en-US"/>
              <a:t>Tại đây ví dụ về dùng useBean với Account class và dùng scriptlet để truy cập thuộc tính của nó (username and password)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Preference: sự ưu tiên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Preference: sự ưu tiên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Để getProperty cho function, chúng ta có thể đặt tên hàm bằng đầu bằng các ký tự get/set/is</a:t>
            </a:r>
          </a:p>
          <a:p>
            <a:r>
              <a:rPr lang="en-US" altLang="en-US"/>
              <a:t>Từ ví dụ ở slide trước thay thế giá trị của get bằng jsp:getProperty để demo</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Dùng set để đemo lấy giá trị vào bên trong bean để xử lý, dùng jsp để đón nhận jsp</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Phân tích để có việc sử dụng bean trong form Login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Revive: hồi sinh</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Revive: hồi sinh</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Revive: hồi sinh</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Phân tích để có việc sử dụng bean trong form Login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Toán tử . Và [] ko giới hạn 1 phần tử mà có thể nhiều hơn 2. Ví dụ ${Person[“father”][“name”]} Lấy thuộc tính name của người là cha cuối đối tượng hiện hành. Tương tự getFather trả ra Person, bản chất Person có Father và name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Phân tích để có việc sử dụng bean trong form Login</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Demo thay doi jsp:forward o day thay the cho c:redirect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Demo sửa lại bài kết nối DB Login và Search dùng EL để trình bày kết quả ra màn hình Search và session để truy cập nó</a:t>
            </a:r>
          </a:p>
        </p:txBody>
      </p:sp>
      <p:sp>
        <p:nvSpPr>
          <p:cNvPr id="1310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19492E8-B121-4F5C-AD99-D47B535D8CB7}" type="slidenum">
              <a:rPr lang="en-US" altLang="en-US"/>
              <a:pPr eaLnBrk="1" hangingPunct="1"/>
              <a:t>44</a:t>
            </a:fld>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Phân tích để có việc sử dụng bean trong form Login</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Phân tích để có việc sử dụng bean trong form Login</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Phân tích để có việc sử dụng bean trong form Login</a:t>
            </a:r>
          </a:p>
          <a:p>
            <a:r>
              <a:rPr lang="en-US" altLang="en-US"/>
              <a:t>Không dùng được tên parameter trong value = “request.getParameter”</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Phân tích để có việc sử dụng bean trong form Login</a:t>
            </a:r>
          </a:p>
          <a:p>
            <a:r>
              <a:rPr lang="en-US" altLang="en-US"/>
              <a:t>Không dùng được tên parameter trong value = “request.getParameter”</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Phân tích để có việc sử dụng bean trong form Login</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Phân tích để có việc sử dụng bean trong form Login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Ở mọi trang phải khai báo lại vì bản chất từng trang JSP biên dịch riêng biệt khác .NET</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Truy cập qua session với tên attribute là tên id – identifier khi dùng để khai báo với jsp:useBean</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Truy cập qua session với tên attribute là tên id – identifier khi dùng để khai báo với jsp:useBean</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Truy cập qua session với tên attribute là tên id – identifier khi dùng để khai báo với jsp:useBean</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solidFill>
                <a:srgbClr val="00FF00"/>
              </a:solidFill>
              <a:latin typeface="Tahoma" panose="020B0604030504040204" pitchFamily="34" charset="0"/>
              <a:cs typeface="Tahoma" panose="020B060403050404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latin typeface="Times New Roman" panose="02020603050405020304" pitchFamily="18" charset="0"/>
                <a:cs typeface="Times New Roman" panose="02020603050405020304" pitchFamily="18" charset="0"/>
              </a:rPr>
              <a:t>Anathema: ko thích, ko phù hợp</a:t>
            </a:r>
          </a:p>
          <a:p>
            <a:r>
              <a:rPr lang="en-US" altLang="en-US">
                <a:latin typeface="Times New Roman" panose="02020603050405020304" pitchFamily="18" charset="0"/>
                <a:cs typeface="Times New Roman" panose="02020603050405020304" pitchFamily="18" charset="0"/>
              </a:rPr>
              <a:t>Assuredly: chắc chắn, nhất định</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latin typeface="Times New Roman" panose="02020603050405020304" pitchFamily="18" charset="0"/>
                <a:cs typeface="Times New Roman" panose="02020603050405020304" pitchFamily="18" charset="0"/>
              </a:rPr>
              <a:t>Anathema: ko thích, ko phù hợp</a:t>
            </a:r>
          </a:p>
          <a:p>
            <a:r>
              <a:rPr lang="en-US" altLang="en-US">
                <a:latin typeface="Times New Roman" panose="02020603050405020304" pitchFamily="18" charset="0"/>
                <a:cs typeface="Times New Roman" panose="02020603050405020304" pitchFamily="18" charset="0"/>
              </a:rPr>
              <a:t>Assuredly: chắc chắn, nhất định</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Lỗi do dấu &gt; tưởng kết thúc của xml</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Function-signature: không được phép ghi biến chỉ ghi prototype, ko ghi tên biến, chỉ ghi loại dữ liệu</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err="1"/>
              <a:t>Lấy</a:t>
            </a:r>
            <a:r>
              <a:rPr lang="en-US" altLang="en-US" dirty="0"/>
              <a:t> </a:t>
            </a:r>
            <a:r>
              <a:rPr lang="en-US" altLang="en-US" dirty="0" err="1"/>
              <a:t>ví</a:t>
            </a:r>
            <a:r>
              <a:rPr lang="en-US" altLang="en-US" dirty="0"/>
              <a:t> </a:t>
            </a:r>
            <a:r>
              <a:rPr lang="en-US" altLang="en-US" dirty="0" err="1"/>
              <a:t>dụ</a:t>
            </a:r>
            <a:r>
              <a:rPr lang="en-US" altLang="en-US" dirty="0"/>
              <a:t> </a:t>
            </a:r>
            <a:r>
              <a:rPr lang="en-US" altLang="en-US" dirty="0" err="1"/>
              <a:t>ngay</a:t>
            </a:r>
            <a:r>
              <a:rPr lang="en-US" altLang="en-US" dirty="0"/>
              <a:t> </a:t>
            </a:r>
            <a:r>
              <a:rPr lang="en-US" altLang="en-US" dirty="0" err="1"/>
              <a:t>về</a:t>
            </a:r>
            <a:r>
              <a:rPr lang="en-US" altLang="en-US" dirty="0"/>
              <a:t> </a:t>
            </a:r>
            <a:r>
              <a:rPr lang="en-US" altLang="en-US" dirty="0" err="1"/>
              <a:t>tạo</a:t>
            </a:r>
            <a:r>
              <a:rPr lang="en-US" altLang="en-US" dirty="0"/>
              <a:t> 1 Java Bean </a:t>
            </a:r>
            <a:r>
              <a:rPr lang="en-US" altLang="en-US" dirty="0" err="1"/>
              <a:t>với</a:t>
            </a:r>
            <a:r>
              <a:rPr lang="en-US" altLang="en-US" dirty="0"/>
              <a:t> 02 </a:t>
            </a:r>
            <a:r>
              <a:rPr lang="en-US" altLang="en-US" dirty="0" err="1"/>
              <a:t>thuộc</a:t>
            </a:r>
            <a:r>
              <a:rPr lang="en-US" altLang="en-US" dirty="0"/>
              <a:t> </a:t>
            </a:r>
            <a:r>
              <a:rPr lang="en-US" altLang="en-US" dirty="0" err="1"/>
              <a:t>tính</a:t>
            </a:r>
            <a:r>
              <a:rPr lang="en-US" altLang="en-US" dirty="0"/>
              <a:t> username </a:t>
            </a:r>
            <a:r>
              <a:rPr lang="en-US" altLang="en-US" dirty="0" err="1"/>
              <a:t>và</a:t>
            </a:r>
            <a:r>
              <a:rPr lang="en-US" altLang="en-US" dirty="0"/>
              <a:t> password </a:t>
            </a:r>
            <a:r>
              <a:rPr lang="en-US" altLang="en-US" dirty="0" err="1"/>
              <a:t>để</a:t>
            </a:r>
            <a:r>
              <a:rPr lang="en-US" altLang="en-US" dirty="0"/>
              <a:t> </a:t>
            </a:r>
            <a:r>
              <a:rPr lang="en-US" altLang="en-US" dirty="0" err="1"/>
              <a:t>chuẩn</a:t>
            </a:r>
            <a:r>
              <a:rPr lang="en-US" altLang="en-US" dirty="0"/>
              <a:t> </a:t>
            </a:r>
            <a:r>
              <a:rPr lang="en-US" altLang="en-US" dirty="0" err="1"/>
              <a:t>bị</a:t>
            </a:r>
            <a:r>
              <a:rPr lang="en-US" altLang="en-US" dirty="0"/>
              <a:t> </a:t>
            </a:r>
            <a:r>
              <a:rPr lang="en-US" altLang="en-US" dirty="0" err="1"/>
              <a:t>làm</a:t>
            </a:r>
            <a:r>
              <a:rPr lang="en-US" altLang="en-US" dirty="0"/>
              <a:t> </a:t>
            </a:r>
            <a:r>
              <a:rPr lang="en-US" altLang="en-US" dirty="0" err="1"/>
              <a:t>bài</a:t>
            </a:r>
            <a:r>
              <a:rPr lang="en-US" altLang="en-US" dirty="0"/>
              <a:t> Login</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Demo việc sử dụng các thành phần trong truy cập biến, sử dụng setAttribute của từng context Scope dùng scriptlet, sau đó dùng EL để truy cập để thể hiện kết quả</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Khi khai báo các biến trong scriptlet hay declaration, ko bao giờ chúng ta truy cập được các giá trị này bằng EL expression</a:t>
            </a:r>
          </a:p>
          <a:p>
            <a:r>
              <a:rPr lang="en-US" altLang="en-US"/>
              <a:t>Nếu cố tình tính toán chúng trong biểu thức đã số trong toán học và luận lý chúng convert thành 0 hay false đối với boolean</a:t>
            </a:r>
          </a:p>
          <a:p>
            <a:r>
              <a:rPr lang="en-US" altLang="en-US"/>
              <a:t>Kiều + và boolean chỉ áp dụng cho kiểu toán học và số, nếu cố tính tính toán biểu thức trên giá trị khác kiểu có thể gây exception (lưu ý là khác kiểu – tuần tự kiểu thì đã ép về 0)</a:t>
            </a:r>
          </a:p>
          <a:p>
            <a:r>
              <a:rPr lang="en-US" altLang="en-US"/>
              <a:t>Cách ép kiểu của EL là dựa chính yếu vào phép toán trong biểu thức. EL tập trung truy cập attributes, ko phải là variable</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Thay vì nhúng java code trực tiếp vào bên trong jsp, nó sẽ gây phức tạp tương tự như HTML thì người ta muốn trên JSP chỉ toàn là taglib và biến toàn bộ trang JSP trở thành chỉ là cấu pháp taglib với XML</a:t>
            </a:r>
          </a:p>
        </p:txBody>
      </p:sp>
    </p:spTree>
    <p:extLst>
      <p:ext uri="{BB962C8B-B14F-4D97-AF65-F5344CB8AC3E}">
        <p14:creationId xmlns:p14="http://schemas.microsoft.com/office/powerpoint/2010/main" val="3438342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DE45C95A-04C6-4C88-B674-431F5A0B1EAB}" type="datetime1">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4E9C1645-09A4-4930-8CB1-0DEF6CADAB7A}" type="slidenum">
              <a:rPr lang="en-US" altLang="en-US"/>
              <a:pPr/>
              <a:t>‹#›</a:t>
            </a:fld>
            <a:r>
              <a:rPr lang="en-US" altLang="en-US"/>
              <a:t>/40</a:t>
            </a:r>
          </a:p>
        </p:txBody>
      </p:sp>
    </p:spTree>
    <p:extLst>
      <p:ext uri="{BB962C8B-B14F-4D97-AF65-F5344CB8AC3E}">
        <p14:creationId xmlns:p14="http://schemas.microsoft.com/office/powerpoint/2010/main" val="491134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FD5355F-CA55-47C2-91A6-42B967DA598F}" type="datetime1">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869BEB73-AB83-4992-818D-728C45A00921}" type="slidenum">
              <a:rPr lang="en-US" altLang="en-US"/>
              <a:pPr/>
              <a:t>‹#›</a:t>
            </a:fld>
            <a:r>
              <a:rPr lang="en-US" altLang="en-US"/>
              <a:t>/40</a:t>
            </a:r>
          </a:p>
        </p:txBody>
      </p:sp>
    </p:spTree>
    <p:extLst>
      <p:ext uri="{BB962C8B-B14F-4D97-AF65-F5344CB8AC3E}">
        <p14:creationId xmlns:p14="http://schemas.microsoft.com/office/powerpoint/2010/main" val="2749298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6E24667-EB7F-46E1-B6D7-E50B6DF37DEA}" type="datetime1">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ABD292F3-3F6B-4BA6-B0FE-B8DD049A47F4}" type="slidenum">
              <a:rPr lang="en-US" altLang="en-US"/>
              <a:pPr/>
              <a:t>‹#›</a:t>
            </a:fld>
            <a:r>
              <a:rPr lang="en-US" altLang="en-US"/>
              <a:t>/40</a:t>
            </a:r>
          </a:p>
        </p:txBody>
      </p:sp>
    </p:spTree>
    <p:extLst>
      <p:ext uri="{BB962C8B-B14F-4D97-AF65-F5344CB8AC3E}">
        <p14:creationId xmlns:p14="http://schemas.microsoft.com/office/powerpoint/2010/main" val="4224110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2ABCA1F6-DB9D-4F73-BEB2-DD3F3272B4D8}" type="datetime1">
              <a:rPr lang="en-US"/>
              <a:pPr>
                <a:defRPr/>
              </a:pPr>
              <a:t>2/7/2023</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8" name="Slide Number Placeholder 5"/>
          <p:cNvSpPr>
            <a:spLocks noGrp="1"/>
          </p:cNvSpPr>
          <p:nvPr>
            <p:ph type="sldNum" sz="quarter" idx="12"/>
          </p:nvPr>
        </p:nvSpPr>
        <p:spPr/>
        <p:txBody>
          <a:bodyPr/>
          <a:lstStyle>
            <a:lvl1pPr>
              <a:defRPr/>
            </a:lvl1pPr>
          </a:lstStyle>
          <a:p>
            <a:fld id="{E198F312-AB51-4A4D-990C-CBAA9691EE40}" type="slidenum">
              <a:rPr lang="en-US" altLang="en-US"/>
              <a:pPr/>
              <a:t>‹#›</a:t>
            </a:fld>
            <a:r>
              <a:rPr lang="en-US" altLang="en-US"/>
              <a:t>/40</a:t>
            </a:r>
          </a:p>
        </p:txBody>
      </p:sp>
    </p:spTree>
    <p:extLst>
      <p:ext uri="{BB962C8B-B14F-4D97-AF65-F5344CB8AC3E}">
        <p14:creationId xmlns:p14="http://schemas.microsoft.com/office/powerpoint/2010/main" val="3017616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E7F2A9B-1ABF-462D-9D7B-1150CE6EBC02}" type="datetime1">
              <a:rPr lang="en-US"/>
              <a:pPr>
                <a:defRPr/>
              </a:pPr>
              <a:t>2/7/2023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F7654D81-C723-42EB-A045-DAE86394C2D6}" type="slidenum">
              <a:rPr lang="en-US" altLang="en-US"/>
              <a:pPr/>
              <a:t>‹#›</a:t>
            </a:fld>
            <a:r>
              <a:rPr lang="en-US" altLang="en-US"/>
              <a:t>/40</a:t>
            </a:r>
          </a:p>
        </p:txBody>
      </p:sp>
    </p:spTree>
    <p:extLst>
      <p:ext uri="{BB962C8B-B14F-4D97-AF65-F5344CB8AC3E}">
        <p14:creationId xmlns:p14="http://schemas.microsoft.com/office/powerpoint/2010/main" val="4038205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192E9A9-943D-4FA5-AB4C-1B20E19E4D82}" type="datetime1">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EBD1686E-1A97-4D04-A5D2-F9A8E44BE15C}" type="slidenum">
              <a:rPr lang="en-US" altLang="en-US"/>
              <a:pPr/>
              <a:t>‹#›</a:t>
            </a:fld>
            <a:r>
              <a:rPr lang="en-US" altLang="en-US"/>
              <a:t>/40</a:t>
            </a:r>
          </a:p>
        </p:txBody>
      </p:sp>
    </p:spTree>
    <p:extLst>
      <p:ext uri="{BB962C8B-B14F-4D97-AF65-F5344CB8AC3E}">
        <p14:creationId xmlns:p14="http://schemas.microsoft.com/office/powerpoint/2010/main" val="498399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5C31B71-0E7A-4477-BCC9-A12248DF85DF}" type="datetime1">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02B8D091-63BE-42FF-8379-B5838C7B74C0}" type="slidenum">
              <a:rPr lang="en-US" altLang="en-US"/>
              <a:pPr/>
              <a:t>‹#›</a:t>
            </a:fld>
            <a:r>
              <a:rPr lang="en-US" altLang="en-US"/>
              <a:t>/40</a:t>
            </a:r>
          </a:p>
        </p:txBody>
      </p:sp>
    </p:spTree>
    <p:extLst>
      <p:ext uri="{BB962C8B-B14F-4D97-AF65-F5344CB8AC3E}">
        <p14:creationId xmlns:p14="http://schemas.microsoft.com/office/powerpoint/2010/main" val="2279471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5214EA6-3B13-484C-AA0B-5F8A890EE68E}" type="datetime1">
              <a:rPr lang="en-US"/>
              <a:pPr>
                <a:defRPr/>
              </a:pPr>
              <a:t>2/7/2023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F47988DB-8986-41D1-A1D4-04274F40F632}" type="slidenum">
              <a:rPr lang="en-US" altLang="en-US"/>
              <a:pPr/>
              <a:t>‹#›</a:t>
            </a:fld>
            <a:r>
              <a:rPr lang="en-US" altLang="en-US"/>
              <a:t>/40</a:t>
            </a:r>
          </a:p>
        </p:txBody>
      </p:sp>
    </p:spTree>
    <p:extLst>
      <p:ext uri="{BB962C8B-B14F-4D97-AF65-F5344CB8AC3E}">
        <p14:creationId xmlns:p14="http://schemas.microsoft.com/office/powerpoint/2010/main" val="2962685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BDEA128-D7AA-46B4-97C8-7EC4DA6221DB}" type="datetime1">
              <a:rPr lang="en-US"/>
              <a:pPr>
                <a:defRPr/>
              </a:pPr>
              <a:t>2/7/2023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9" name="Slide Number Placeholder 5"/>
          <p:cNvSpPr>
            <a:spLocks noGrp="1"/>
          </p:cNvSpPr>
          <p:nvPr>
            <p:ph type="sldNum" sz="quarter" idx="12"/>
          </p:nvPr>
        </p:nvSpPr>
        <p:spPr/>
        <p:txBody>
          <a:bodyPr/>
          <a:lstStyle>
            <a:lvl1pPr>
              <a:defRPr/>
            </a:lvl1pPr>
          </a:lstStyle>
          <a:p>
            <a:fld id="{E8E4A693-B89F-4898-9E35-E244DDF710C9}" type="slidenum">
              <a:rPr lang="en-US" altLang="en-US"/>
              <a:pPr/>
              <a:t>‹#›</a:t>
            </a:fld>
            <a:r>
              <a:rPr lang="en-US" altLang="en-US"/>
              <a:t>/40</a:t>
            </a:r>
          </a:p>
        </p:txBody>
      </p:sp>
    </p:spTree>
    <p:extLst>
      <p:ext uri="{BB962C8B-B14F-4D97-AF65-F5344CB8AC3E}">
        <p14:creationId xmlns:p14="http://schemas.microsoft.com/office/powerpoint/2010/main" val="3236494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DE4AF38A-4549-498A-8EEC-7548BF5317E3}" type="datetime1">
              <a:rPr lang="en-US"/>
              <a:pPr>
                <a:defRPr/>
              </a:pPr>
              <a:t>2/7/2023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5" name="Slide Number Placeholder 5"/>
          <p:cNvSpPr>
            <a:spLocks noGrp="1"/>
          </p:cNvSpPr>
          <p:nvPr>
            <p:ph type="sldNum" sz="quarter" idx="12"/>
          </p:nvPr>
        </p:nvSpPr>
        <p:spPr/>
        <p:txBody>
          <a:bodyPr/>
          <a:lstStyle>
            <a:lvl1pPr>
              <a:defRPr/>
            </a:lvl1pPr>
          </a:lstStyle>
          <a:p>
            <a:fld id="{C0F562D3-0661-4F96-9C69-24AD3088113B}" type="slidenum">
              <a:rPr lang="en-US" altLang="en-US"/>
              <a:pPr/>
              <a:t>‹#›</a:t>
            </a:fld>
            <a:r>
              <a:rPr lang="en-US" altLang="en-US"/>
              <a:t>/40</a:t>
            </a:r>
          </a:p>
        </p:txBody>
      </p:sp>
    </p:spTree>
    <p:extLst>
      <p:ext uri="{BB962C8B-B14F-4D97-AF65-F5344CB8AC3E}">
        <p14:creationId xmlns:p14="http://schemas.microsoft.com/office/powerpoint/2010/main" val="207866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DF161DA-835F-46BC-BB7B-ADE685B39C3D}" type="datetime1">
              <a:rPr lang="en-US"/>
              <a:pPr>
                <a:defRPr/>
              </a:pPr>
              <a:t>2/7/2023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4" name="Slide Number Placeholder 5"/>
          <p:cNvSpPr>
            <a:spLocks noGrp="1"/>
          </p:cNvSpPr>
          <p:nvPr>
            <p:ph type="sldNum" sz="quarter" idx="12"/>
          </p:nvPr>
        </p:nvSpPr>
        <p:spPr/>
        <p:txBody>
          <a:bodyPr/>
          <a:lstStyle>
            <a:lvl1pPr>
              <a:defRPr/>
            </a:lvl1pPr>
          </a:lstStyle>
          <a:p>
            <a:fld id="{7D664F95-AE7B-462A-8167-F3B60EE54BD6}" type="slidenum">
              <a:rPr lang="en-US" altLang="en-US"/>
              <a:pPr/>
              <a:t>‹#›</a:t>
            </a:fld>
            <a:r>
              <a:rPr lang="en-US" altLang="en-US"/>
              <a:t>/40</a:t>
            </a:r>
          </a:p>
        </p:txBody>
      </p:sp>
    </p:spTree>
    <p:extLst>
      <p:ext uri="{BB962C8B-B14F-4D97-AF65-F5344CB8AC3E}">
        <p14:creationId xmlns:p14="http://schemas.microsoft.com/office/powerpoint/2010/main" val="3024242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9E47DA3-5224-46B9-B5C4-16527E59AB8A}" type="datetime1">
              <a:rPr lang="en-US"/>
              <a:pPr>
                <a:defRPr/>
              </a:pPr>
              <a:t>2/7/2023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2769D234-A876-48A3-8B05-52763767B552}" type="slidenum">
              <a:rPr lang="en-US" altLang="en-US"/>
              <a:pPr/>
              <a:t>‹#›</a:t>
            </a:fld>
            <a:r>
              <a:rPr lang="en-US" altLang="en-US"/>
              <a:t>/40</a:t>
            </a:r>
          </a:p>
        </p:txBody>
      </p:sp>
    </p:spTree>
    <p:extLst>
      <p:ext uri="{BB962C8B-B14F-4D97-AF65-F5344CB8AC3E}">
        <p14:creationId xmlns:p14="http://schemas.microsoft.com/office/powerpoint/2010/main" val="3883232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D369505-FA03-4D76-87AF-7D13710487DB}" type="datetime1">
              <a:rPr lang="en-US"/>
              <a:pPr>
                <a:defRPr/>
              </a:pPr>
              <a:t>2/7/2023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EED6ED80-87A7-4E63-B26C-EB89E539275F}" type="slidenum">
              <a:rPr lang="en-US" altLang="en-US"/>
              <a:pPr/>
              <a:t>‹#›</a:t>
            </a:fld>
            <a:r>
              <a:rPr lang="en-US" altLang="en-US"/>
              <a:t>/40</a:t>
            </a:r>
          </a:p>
        </p:txBody>
      </p:sp>
    </p:spTree>
    <p:extLst>
      <p:ext uri="{BB962C8B-B14F-4D97-AF65-F5344CB8AC3E}">
        <p14:creationId xmlns:p14="http://schemas.microsoft.com/office/powerpoint/2010/main" val="3639421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A85AF7C3-DEA4-4CDF-9878-B898FD33790A}" type="datetime1">
              <a:rPr lang="en-US"/>
              <a:pPr>
                <a:defRPr/>
              </a:pPr>
              <a:t>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a:t>Module A - Introduction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06BBF2CD-35BE-4495-8B17-34ED92214F04}" type="slidenum">
              <a:rPr lang="en-US" altLang="en-US"/>
              <a:pPr/>
              <a:t>‹#›</a:t>
            </a:fld>
            <a:r>
              <a:rPr lang="en-US" altLang="en-US"/>
              <a:t>/40</a:t>
            </a:r>
          </a:p>
        </p:txBody>
      </p:sp>
      <p:pic>
        <p:nvPicPr>
          <p:cNvPr id="1031" name="Picture 7" descr="logoNhoFPT.jpg"/>
          <p:cNvPicPr>
            <a:picLocks noChangeAspect="1"/>
          </p:cNvPicPr>
          <p:nvPr userDrawn="1"/>
        </p:nvPicPr>
        <p:blipFill>
          <a:blip r:embed="rId15">
            <a:lum contrast="20000"/>
            <a:extLst>
              <a:ext uri="{28A0092B-C50C-407E-A947-70E740481C1C}">
                <a14:useLocalDpi xmlns:a14="http://schemas.microsoft.com/office/drawing/2010/main" val="0"/>
              </a:ext>
            </a:extLst>
          </a:blip>
          <a:srcRect/>
          <a:stretch>
            <a:fillRect/>
          </a:stretch>
        </p:blipFill>
        <p:spPr bwMode="auto">
          <a:xfrm>
            <a:off x="0" y="0"/>
            <a:ext cx="19812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9.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0.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4.xml"/><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2.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6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3.xml"/><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51.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2.xml"/><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6.xml"/><Relationship Id="rId1" Type="http://schemas.openxmlformats.org/officeDocument/2006/relationships/slideLayout" Target="../slideLayouts/slideLayout7.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8.xml"/><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8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1676400"/>
            <a:ext cx="9144000" cy="2438400"/>
          </a:xfrm>
        </p:spPr>
        <p:txBody>
          <a:bodyPr/>
          <a:lstStyle/>
          <a:p>
            <a:pPr eaLnBrk="1" hangingPunct="1"/>
            <a:r>
              <a:rPr lang="en-US" altLang="en-US" sz="4000" dirty="0">
                <a:latin typeface="Times New Roman" panose="02020603050405020304" pitchFamily="18" charset="0"/>
                <a:cs typeface="Times New Roman" panose="02020603050405020304" pitchFamily="18" charset="0"/>
              </a:rPr>
              <a:t>JavaBeans</a:t>
            </a:r>
            <a:br>
              <a:rPr lang="en-US" altLang="en-US" sz="4000" dirty="0">
                <a:latin typeface="Times New Roman" panose="02020603050405020304" pitchFamily="18" charset="0"/>
                <a:cs typeface="Times New Roman" panose="02020603050405020304" pitchFamily="18" charset="0"/>
              </a:rPr>
            </a:br>
            <a:br>
              <a:rPr lang="en-US" altLang="en-US" sz="4000" dirty="0">
                <a:latin typeface="Times New Roman" panose="02020603050405020304" pitchFamily="18" charset="0"/>
                <a:cs typeface="Times New Roman" panose="02020603050405020304" pitchFamily="18" charset="0"/>
              </a:rPr>
            </a:br>
            <a:r>
              <a:rPr lang="en-US" altLang="en-US" sz="4000" b="1" dirty="0">
                <a:solidFill>
                  <a:srgbClr val="FF3300"/>
                </a:solidFill>
                <a:latin typeface="Times New Roman" panose="02020603050405020304" pitchFamily="18" charset="0"/>
                <a:cs typeface="Times New Roman" panose="02020603050405020304" pitchFamily="18" charset="0"/>
              </a:rPr>
              <a:t>JSP Standard Actions</a:t>
            </a:r>
            <a:br>
              <a:rPr lang="en-US" altLang="en-US" sz="4000" b="1" dirty="0">
                <a:solidFill>
                  <a:srgbClr val="FF3300"/>
                </a:solidFill>
                <a:latin typeface="Times New Roman" panose="02020603050405020304" pitchFamily="18" charset="0"/>
                <a:cs typeface="Times New Roman" panose="02020603050405020304" pitchFamily="18" charset="0"/>
              </a:rPr>
            </a:br>
            <a:r>
              <a:rPr lang="en-US" altLang="en-US" sz="4000" b="1" dirty="0">
                <a:solidFill>
                  <a:srgbClr val="FF3300"/>
                </a:solidFill>
                <a:latin typeface="Times New Roman" panose="02020603050405020304" pitchFamily="18" charset="0"/>
                <a:cs typeface="Times New Roman" panose="02020603050405020304" pitchFamily="18" charset="0"/>
              </a:rPr>
              <a:t>Dispatching Mechanisms</a:t>
            </a:r>
            <a:br>
              <a:rPr lang="en-US" altLang="en-US" sz="4000" b="1" dirty="0">
                <a:solidFill>
                  <a:srgbClr val="FF3300"/>
                </a:solidFill>
                <a:latin typeface="Times New Roman" panose="02020603050405020304" pitchFamily="18" charset="0"/>
                <a:cs typeface="Times New Roman" panose="02020603050405020304" pitchFamily="18" charset="0"/>
              </a:rPr>
            </a:br>
            <a:r>
              <a:rPr lang="en-US" altLang="en-US" sz="4000" b="1" dirty="0">
                <a:solidFill>
                  <a:srgbClr val="FF3300"/>
                </a:solidFill>
                <a:latin typeface="Times New Roman" panose="02020603050405020304" pitchFamily="18" charset="0"/>
                <a:cs typeface="Times New Roman" panose="02020603050405020304" pitchFamily="18" charset="0"/>
              </a:rPr>
              <a:t>Expression Language</a:t>
            </a:r>
            <a:r>
              <a:rPr lang="en-US" altLang="en-US" sz="4000" dirty="0">
                <a:latin typeface="Times New Roman" panose="02020603050405020304" pitchFamily="18" charset="0"/>
                <a:cs typeface="Times New Roman" panose="02020603050405020304" pitchFamily="18" charset="0"/>
              </a:rPr>
              <a:t> </a:t>
            </a:r>
            <a:br>
              <a:rPr lang="en-US" altLang="en-US" sz="4000" dirty="0">
                <a:latin typeface="Times New Roman" panose="02020603050405020304" pitchFamily="18" charset="0"/>
                <a:cs typeface="Times New Roman" panose="02020603050405020304" pitchFamily="18" charset="0"/>
              </a:rPr>
            </a:br>
            <a:r>
              <a:rPr lang="en-US" altLang="en-US" sz="4000" b="1" dirty="0">
                <a:solidFill>
                  <a:srgbClr val="FF3300"/>
                </a:solidFill>
                <a:latin typeface="Times New Roman" panose="02020603050405020304" pitchFamily="18" charset="0"/>
                <a:cs typeface="Times New Roman" panose="02020603050405020304" pitchFamily="18" charset="0"/>
              </a:rPr>
              <a:t>JSPs in XML</a:t>
            </a:r>
            <a:br>
              <a:rPr lang="en-US" altLang="en-US" sz="4000" b="1" dirty="0">
                <a:solidFill>
                  <a:srgbClr val="FF3300"/>
                </a:solidFill>
                <a:latin typeface="Times New Roman" panose="02020603050405020304" pitchFamily="18" charset="0"/>
                <a:cs typeface="Times New Roman" panose="02020603050405020304" pitchFamily="18" charset="0"/>
              </a:rPr>
            </a:br>
            <a:br>
              <a:rPr lang="en-US" altLang="en-US" sz="4000" b="1" dirty="0">
                <a:solidFill>
                  <a:srgbClr val="FF3300"/>
                </a:solidFill>
                <a:latin typeface="Times New Roman" panose="02020603050405020304" pitchFamily="18" charset="0"/>
                <a:cs typeface="Times New Roman" panose="02020603050405020304" pitchFamily="18" charset="0"/>
              </a:rPr>
            </a:br>
            <a:r>
              <a:rPr lang="en-US" sz="4000" b="1" i="1" dirty="0">
                <a:solidFill>
                  <a:srgbClr val="0070C0"/>
                </a:solidFill>
                <a:latin typeface="Times New Roman" panose="02020603050405020304" pitchFamily="18" charset="0"/>
                <a:cs typeface="Times New Roman" panose="02020603050405020304" pitchFamily="18" charset="0"/>
              </a:rPr>
              <a:t>#</a:t>
            </a:r>
            <a:r>
              <a:rPr lang="en-US" sz="4000" b="1" i="1" dirty="0" err="1">
                <a:solidFill>
                  <a:srgbClr val="0070C0"/>
                </a:solidFill>
                <a:latin typeface="Times New Roman" panose="02020603050405020304" pitchFamily="18" charset="0"/>
                <a:cs typeface="Times New Roman" panose="02020603050405020304" pitchFamily="18" charset="0"/>
              </a:rPr>
              <a:t>StandardAction</a:t>
            </a:r>
            <a:r>
              <a:rPr lang="en-US" sz="4000" b="1" i="1" dirty="0">
                <a:solidFill>
                  <a:srgbClr val="0070C0"/>
                </a:solidFill>
                <a:latin typeface="Times New Roman" panose="02020603050405020304" pitchFamily="18" charset="0"/>
                <a:cs typeface="Times New Roman" panose="02020603050405020304" pitchFamily="18" charset="0"/>
              </a:rPr>
              <a:t> #EL #MVC1</a:t>
            </a:r>
            <a:endParaRPr lang="en-US" altLang="en-US" sz="4000" b="1" i="1" dirty="0">
              <a:solidFill>
                <a:srgbClr val="0070C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DE0AB9A-CAC9-4139-906D-3394F309B6EC}"/>
              </a:ext>
            </a:extLst>
          </p:cNvPr>
          <p:cNvSpPr txBox="1"/>
          <p:nvPr/>
        </p:nvSpPr>
        <p:spPr>
          <a:xfrm>
            <a:off x="5352969" y="5747293"/>
            <a:ext cx="2395464" cy="400110"/>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sz="2000" b="1" dirty="0"/>
              <a:t>Kiều Trọng Khánh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a:xfrm>
            <a:off x="914400" y="0"/>
            <a:ext cx="8229600" cy="1239838"/>
          </a:xfrm>
        </p:spPr>
        <p:txBody>
          <a:bodyPr/>
          <a:lstStyle/>
          <a:p>
            <a:r>
              <a:rPr lang="en-US" altLang="en-US" sz="4000" b="1">
                <a:latin typeface="Times New Roman" panose="02020603050405020304" pitchFamily="18" charset="0"/>
                <a:cs typeface="Times New Roman" panose="02020603050405020304" pitchFamily="18" charset="0"/>
              </a:rPr>
              <a:t>JSP Standard Actions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Java Beans</a:t>
            </a:r>
          </a:p>
        </p:txBody>
      </p:sp>
      <p:sp>
        <p:nvSpPr>
          <p:cNvPr id="12291" name="Rectangle 3"/>
          <p:cNvSpPr>
            <a:spLocks noGrp="1"/>
          </p:cNvSpPr>
          <p:nvPr>
            <p:ph type="body" idx="4294967295"/>
          </p:nvPr>
        </p:nvSpPr>
        <p:spPr>
          <a:xfrm>
            <a:off x="265113" y="1106488"/>
            <a:ext cx="8878887" cy="5522912"/>
          </a:xfrm>
        </p:spPr>
        <p:txBody>
          <a:bodyPr/>
          <a:lstStyle/>
          <a:p>
            <a:pPr algn="just" eaLnBrk="1" hangingPunct="1">
              <a:lnSpc>
                <a:spcPct val="90000"/>
              </a:lnSpc>
            </a:pPr>
            <a:r>
              <a:rPr lang="en-US" altLang="en-US" sz="2800" dirty="0">
                <a:latin typeface="Times New Roman" panose="02020603050405020304" pitchFamily="18" charset="0"/>
                <a:cs typeface="Times New Roman" panose="02020603050405020304" pitchFamily="18" charset="0"/>
              </a:rPr>
              <a:t>A </a:t>
            </a:r>
            <a:r>
              <a:rPr lang="en-US" altLang="en-US" sz="2800" b="1" dirty="0">
                <a:latin typeface="Times New Roman" panose="02020603050405020304" pitchFamily="18" charset="0"/>
                <a:cs typeface="Times New Roman" panose="02020603050405020304" pitchFamily="18" charset="0"/>
              </a:rPr>
              <a:t>JSP</a:t>
            </a:r>
            <a:r>
              <a:rPr lang="en-US" altLang="en-US" sz="2800" dirty="0">
                <a:latin typeface="Times New Roman" panose="02020603050405020304" pitchFamily="18" charset="0"/>
                <a:cs typeface="Times New Roman" panose="02020603050405020304" pitchFamily="18" charset="0"/>
              </a:rPr>
              <a:t> page </a:t>
            </a:r>
            <a:r>
              <a:rPr lang="en-US" altLang="en-US" sz="2800" b="1" dirty="0">
                <a:latin typeface="Times New Roman" panose="02020603050405020304" pitchFamily="18" charset="0"/>
                <a:cs typeface="Times New Roman" panose="02020603050405020304" pitchFamily="18" charset="0"/>
              </a:rPr>
              <a:t>accesses</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Java Beans</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using</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tag</a:t>
            </a:r>
            <a:r>
              <a:rPr lang="en-US" altLang="en-US" sz="2800" dirty="0">
                <a:latin typeface="Times New Roman" panose="02020603050405020304" pitchFamily="18" charset="0"/>
                <a:cs typeface="Times New Roman" panose="02020603050405020304" pitchFamily="18" charset="0"/>
              </a:rPr>
              <a:t> action </a:t>
            </a:r>
            <a:r>
              <a:rPr lang="en-US" altLang="en-US" sz="2800" b="1" dirty="0">
                <a:latin typeface="Times New Roman" panose="02020603050405020304" pitchFamily="18" charset="0"/>
                <a:cs typeface="Times New Roman" panose="02020603050405020304" pitchFamily="18" charset="0"/>
              </a:rPr>
              <a:t>and</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gets</a:t>
            </a:r>
            <a:r>
              <a:rPr lang="en-US" altLang="en-US" sz="2800" dirty="0">
                <a:latin typeface="Times New Roman" panose="02020603050405020304" pitchFamily="18" charset="0"/>
                <a:cs typeface="Times New Roman" panose="02020603050405020304" pitchFamily="18" charset="0"/>
              </a:rPr>
              <a:t> the </a:t>
            </a:r>
            <a:r>
              <a:rPr lang="en-US" altLang="en-US" sz="2800" b="1" dirty="0">
                <a:latin typeface="Times New Roman" panose="02020603050405020304" pitchFamily="18" charset="0"/>
                <a:cs typeface="Times New Roman" panose="02020603050405020304" pitchFamily="18" charset="0"/>
              </a:rPr>
              <a:t>result</a:t>
            </a:r>
            <a:r>
              <a:rPr lang="en-US" altLang="en-US" sz="2800" dirty="0">
                <a:latin typeface="Times New Roman" panose="02020603050405020304" pitchFamily="18" charset="0"/>
                <a:cs typeface="Times New Roman" panose="02020603050405020304" pitchFamily="18" charset="0"/>
              </a:rPr>
              <a:t> of processing </a:t>
            </a:r>
            <a:r>
              <a:rPr lang="en-US" altLang="en-US" sz="2800" b="1" dirty="0">
                <a:latin typeface="Times New Roman" panose="02020603050405020304" pitchFamily="18" charset="0"/>
                <a:cs typeface="Times New Roman" panose="02020603050405020304" pitchFamily="18" charset="0"/>
              </a:rPr>
              <a:t>without</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how</a:t>
            </a:r>
            <a:r>
              <a:rPr lang="en-US" altLang="en-US" sz="2800" dirty="0">
                <a:latin typeface="Times New Roman" panose="02020603050405020304" pitchFamily="18" charset="0"/>
                <a:cs typeface="Times New Roman" panose="02020603050405020304" pitchFamily="18" charset="0"/>
              </a:rPr>
              <a:t> to </a:t>
            </a:r>
            <a:r>
              <a:rPr lang="en-US" altLang="en-US" sz="2800" b="1" dirty="0">
                <a:latin typeface="Times New Roman" panose="02020603050405020304" pitchFamily="18" charset="0"/>
                <a:cs typeface="Times New Roman" panose="02020603050405020304" pitchFamily="18" charset="0"/>
              </a:rPr>
              <a:t>JavaBeans</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implementation</a:t>
            </a:r>
            <a:r>
              <a:rPr lang="en-US" altLang="en-US" sz="2800" dirty="0">
                <a:latin typeface="Times New Roman" panose="02020603050405020304" pitchFamily="18" charset="0"/>
                <a:cs typeface="Times New Roman" panose="02020603050405020304" pitchFamily="18" charset="0"/>
              </a:rPr>
              <a:t> and </a:t>
            </a:r>
            <a:r>
              <a:rPr lang="en-US" altLang="en-US" sz="2800" b="1" dirty="0">
                <a:latin typeface="Times New Roman" panose="02020603050405020304" pitchFamily="18" charset="0"/>
                <a:cs typeface="Times New Roman" panose="02020603050405020304" pitchFamily="18" charset="0"/>
              </a:rPr>
              <a:t>process</a:t>
            </a:r>
          </a:p>
          <a:p>
            <a:pPr algn="just" eaLnBrk="1" hangingPunct="1">
              <a:lnSpc>
                <a:spcPct val="90000"/>
              </a:lnSpc>
            </a:pPr>
            <a:r>
              <a:rPr lang="en-US" altLang="en-US" sz="2800" dirty="0">
                <a:latin typeface="Times New Roman" panose="02020603050405020304" pitchFamily="18" charset="0"/>
                <a:cs typeface="Times New Roman" panose="02020603050405020304" pitchFamily="18" charset="0"/>
              </a:rPr>
              <a:t>Java Bean tags are combined with JSP elements</a:t>
            </a:r>
          </a:p>
          <a:p>
            <a:pPr algn="just" eaLnBrk="1" hangingPunct="1">
              <a:lnSpc>
                <a:spcPct val="90000"/>
              </a:lnSpc>
            </a:pPr>
            <a:r>
              <a:rPr lang="en-US" altLang="en-US" sz="2800" dirty="0">
                <a:latin typeface="Times New Roman" panose="02020603050405020304" pitchFamily="18" charset="0"/>
                <a:cs typeface="Times New Roman" panose="02020603050405020304" pitchFamily="18" charset="0"/>
              </a:rPr>
              <a:t>Java Bean tags are </a:t>
            </a:r>
            <a:r>
              <a:rPr lang="en-US" altLang="en-US" sz="2800" b="1" dirty="0">
                <a:latin typeface="Times New Roman" panose="02020603050405020304" pitchFamily="18" charset="0"/>
                <a:cs typeface="Times New Roman" panose="02020603050405020304" pitchFamily="18" charset="0"/>
              </a:rPr>
              <a:t>translated into single java Servlet classes on the server </a:t>
            </a:r>
          </a:p>
          <a:p>
            <a:pPr algn="just" eaLnBrk="1" hangingPunct="1">
              <a:lnSpc>
                <a:spcPct val="90000"/>
              </a:lnSpc>
            </a:pPr>
            <a:r>
              <a:rPr lang="en-US" altLang="en-US" sz="2800" dirty="0">
                <a:latin typeface="Times New Roman" panose="02020603050405020304" pitchFamily="18" charset="0"/>
                <a:cs typeface="Times New Roman" panose="02020603050405020304" pitchFamily="18" charset="0"/>
              </a:rPr>
              <a:t>JSP technology directly supports using JavaBeans components with JSP language elements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a:xfrm>
            <a:off x="914400" y="26988"/>
            <a:ext cx="8229600" cy="1063625"/>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JSP Standard Actions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Standard Actions</a:t>
            </a:r>
            <a:r>
              <a:rPr lang="en-US" altLang="en-US" b="1">
                <a:latin typeface="Times New Roman" panose="02020603050405020304" pitchFamily="18" charset="0"/>
                <a:cs typeface="Times New Roman" panose="02020603050405020304" pitchFamily="18" charset="0"/>
              </a:rPr>
              <a:t> </a:t>
            </a:r>
          </a:p>
        </p:txBody>
      </p:sp>
      <p:sp>
        <p:nvSpPr>
          <p:cNvPr id="18435" name="Rectangle 3"/>
          <p:cNvSpPr>
            <a:spLocks noGrp="1"/>
          </p:cNvSpPr>
          <p:nvPr>
            <p:ph type="body" idx="4294967295"/>
          </p:nvPr>
        </p:nvSpPr>
        <p:spPr>
          <a:xfrm>
            <a:off x="0" y="1160463"/>
            <a:ext cx="9144000" cy="5678487"/>
          </a:xfrm>
        </p:spPr>
        <p:txBody>
          <a:bodyPr/>
          <a:lstStyle/>
          <a:p>
            <a:pPr algn="just" eaLnBrk="1" hangingPunct="1">
              <a:lnSpc>
                <a:spcPct val="80000"/>
              </a:lnSpc>
              <a:spcBef>
                <a:spcPct val="0"/>
              </a:spcBef>
              <a:buFontTx/>
              <a:buChar char="•"/>
            </a:pPr>
            <a:r>
              <a:rPr lang="en-US" altLang="en-US" sz="2400" dirty="0">
                <a:latin typeface="Times New Roman" panose="02020603050405020304" pitchFamily="18" charset="0"/>
                <a:cs typeface="Times New Roman" panose="02020603050405020304" pitchFamily="18" charset="0"/>
              </a:rPr>
              <a:t>A</a:t>
            </a:r>
            <a:r>
              <a:rPr lang="en-US" altLang="en-US" sz="2400" b="1" dirty="0">
                <a:latin typeface="Times New Roman" panose="02020603050405020304" pitchFamily="18" charset="0"/>
                <a:cs typeface="Times New Roman" panose="02020603050405020304" pitchFamily="18" charset="0"/>
              </a:rPr>
              <a:t>n alternative to inserting java code into designed presentation page</a:t>
            </a:r>
          </a:p>
          <a:p>
            <a:pPr algn="just" eaLnBrk="1" hangingPunct="1">
              <a:lnSpc>
                <a:spcPct val="80000"/>
              </a:lnSpc>
            </a:pPr>
            <a:r>
              <a:rPr lang="en-US" altLang="en-US" sz="2400" dirty="0">
                <a:latin typeface="Times New Roman" panose="02020603050405020304" pitchFamily="18" charset="0"/>
                <a:cs typeface="Times New Roman" panose="02020603050405020304" pitchFamily="18" charset="0"/>
              </a:rPr>
              <a:t>Are </a:t>
            </a:r>
            <a:r>
              <a:rPr lang="en-US" altLang="en-US" sz="2400" b="1" dirty="0">
                <a:latin typeface="Times New Roman" panose="02020603050405020304" pitchFamily="18" charset="0"/>
                <a:cs typeface="Times New Roman" panose="02020603050405020304" pitchFamily="18" charset="0"/>
              </a:rPr>
              <a:t>performed</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when</a:t>
            </a:r>
            <a:r>
              <a:rPr lang="en-US" altLang="en-US" sz="2400" dirty="0">
                <a:latin typeface="Times New Roman" panose="02020603050405020304" pitchFamily="18" charset="0"/>
                <a:cs typeface="Times New Roman" panose="02020603050405020304" pitchFamily="18" charset="0"/>
              </a:rPr>
              <a:t> a </a:t>
            </a:r>
            <a:r>
              <a:rPr lang="en-US" altLang="en-US" sz="2400" b="1" dirty="0">
                <a:latin typeface="Times New Roman" panose="02020603050405020304" pitchFamily="18" charset="0"/>
                <a:cs typeface="Times New Roman" panose="02020603050405020304" pitchFamily="18" charset="0"/>
              </a:rPr>
              <a:t>browser</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requests</a:t>
            </a:r>
            <a:r>
              <a:rPr lang="en-US" altLang="en-US" sz="2400" dirty="0">
                <a:latin typeface="Times New Roman" panose="02020603050405020304" pitchFamily="18" charset="0"/>
                <a:cs typeface="Times New Roman" panose="02020603050405020304" pitchFamily="18" charset="0"/>
              </a:rPr>
              <a:t> for a </a:t>
            </a:r>
            <a:r>
              <a:rPr lang="en-US" altLang="en-US" sz="2400" b="1" dirty="0">
                <a:latin typeface="Times New Roman" panose="02020603050405020304" pitchFamily="18" charset="0"/>
                <a:cs typeface="Times New Roman" panose="02020603050405020304" pitchFamily="18" charset="0"/>
              </a:rPr>
              <a:t>JSP</a:t>
            </a:r>
            <a:r>
              <a:rPr lang="en-US" altLang="en-US" sz="2400" dirty="0">
                <a:latin typeface="Times New Roman" panose="02020603050405020304" pitchFamily="18" charset="0"/>
                <a:cs typeface="Times New Roman" panose="02020603050405020304" pitchFamily="18" charset="0"/>
              </a:rPr>
              <a:t> page</a:t>
            </a:r>
          </a:p>
          <a:p>
            <a:pPr algn="just" eaLnBrk="1" hangingPunct="1">
              <a:lnSpc>
                <a:spcPct val="80000"/>
              </a:lnSpc>
            </a:pPr>
            <a:r>
              <a:rPr lang="en-US" altLang="en-US" sz="2400" dirty="0">
                <a:latin typeface="Times New Roman" panose="02020603050405020304" pitchFamily="18" charset="0"/>
                <a:cs typeface="Times New Roman" panose="02020603050405020304" pitchFamily="18" charset="0"/>
              </a:rPr>
              <a:t>Are used for</a:t>
            </a:r>
          </a:p>
          <a:p>
            <a:pPr lvl="1" algn="just" eaLnBrk="1" hangingPunct="1">
              <a:lnSpc>
                <a:spcPct val="80000"/>
              </a:lnSpc>
            </a:pPr>
            <a:r>
              <a:rPr lang="en-US" altLang="en-US" sz="2000" b="1" dirty="0">
                <a:latin typeface="Times New Roman" panose="02020603050405020304" pitchFamily="18" charset="0"/>
                <a:cs typeface="Times New Roman" panose="02020603050405020304" pitchFamily="18" charset="0"/>
              </a:rPr>
              <a:t>Forwarding</a:t>
            </a:r>
            <a:r>
              <a:rPr lang="en-US" altLang="en-US" sz="2000" dirty="0">
                <a:latin typeface="Times New Roman" panose="02020603050405020304" pitchFamily="18" charset="0"/>
                <a:cs typeface="Times New Roman" panose="02020603050405020304" pitchFamily="18" charset="0"/>
              </a:rPr>
              <a:t> requests and performing </a:t>
            </a:r>
            <a:r>
              <a:rPr lang="en-US" altLang="en-US" sz="2000" b="1" dirty="0">
                <a:latin typeface="Times New Roman" panose="02020603050405020304" pitchFamily="18" charset="0"/>
                <a:cs typeface="Times New Roman" panose="02020603050405020304" pitchFamily="18" charset="0"/>
              </a:rPr>
              <a:t>includes</a:t>
            </a:r>
            <a:r>
              <a:rPr lang="en-US" altLang="en-US" sz="2000" dirty="0">
                <a:latin typeface="Times New Roman" panose="02020603050405020304" pitchFamily="18" charset="0"/>
                <a:cs typeface="Times New Roman" panose="02020603050405020304" pitchFamily="18" charset="0"/>
              </a:rPr>
              <a:t> in page</a:t>
            </a:r>
          </a:p>
          <a:p>
            <a:pPr lvl="1" algn="just" eaLnBrk="1" hangingPunct="1">
              <a:lnSpc>
                <a:spcPct val="80000"/>
              </a:lnSpc>
            </a:pPr>
            <a:r>
              <a:rPr lang="en-US" altLang="en-US" sz="2000" b="1" dirty="0">
                <a:latin typeface="Times New Roman" panose="02020603050405020304" pitchFamily="18" charset="0"/>
                <a:cs typeface="Times New Roman" panose="02020603050405020304" pitchFamily="18" charset="0"/>
              </a:rPr>
              <a:t>Embedding</a:t>
            </a:r>
            <a:r>
              <a:rPr lang="en-US" altLang="en-US" sz="2000" dirty="0">
                <a:latin typeface="Times New Roman" panose="02020603050405020304" pitchFamily="18" charset="0"/>
                <a:cs typeface="Times New Roman" panose="02020603050405020304" pitchFamily="18" charset="0"/>
              </a:rPr>
              <a:t> the appropriate HTML on pages</a:t>
            </a:r>
          </a:p>
          <a:p>
            <a:pPr lvl="1" algn="just" eaLnBrk="1" hangingPunct="1">
              <a:lnSpc>
                <a:spcPct val="80000"/>
              </a:lnSpc>
            </a:pPr>
            <a:r>
              <a:rPr lang="en-US" altLang="en-US" sz="2000" b="1" dirty="0">
                <a:latin typeface="Times New Roman" panose="02020603050405020304" pitchFamily="18" charset="0"/>
                <a:cs typeface="Times New Roman" panose="02020603050405020304" pitchFamily="18" charset="0"/>
              </a:rPr>
              <a:t>Interacting</a:t>
            </a:r>
            <a:r>
              <a:rPr lang="en-US" altLang="en-US" sz="2000" dirty="0">
                <a:latin typeface="Times New Roman" panose="02020603050405020304" pitchFamily="18" charset="0"/>
                <a:cs typeface="Times New Roman" panose="02020603050405020304" pitchFamily="18" charset="0"/>
              </a:rPr>
              <a:t> between pages and JavaBeans</a:t>
            </a:r>
          </a:p>
          <a:p>
            <a:pPr lvl="1" algn="just" eaLnBrk="1" hangingPunct="1">
              <a:lnSpc>
                <a:spcPct val="80000"/>
              </a:lnSpc>
            </a:pPr>
            <a:r>
              <a:rPr lang="en-US" altLang="en-US" sz="2000" b="1" dirty="0">
                <a:latin typeface="Times New Roman" panose="02020603050405020304" pitchFamily="18" charset="0"/>
                <a:cs typeface="Times New Roman" panose="02020603050405020304" pitchFamily="18" charset="0"/>
              </a:rPr>
              <a:t>Providing additional functionality </a:t>
            </a:r>
            <a:r>
              <a:rPr lang="en-US" altLang="en-US" sz="2000" dirty="0">
                <a:latin typeface="Times New Roman" panose="02020603050405020304" pitchFamily="18" charset="0"/>
                <a:cs typeface="Times New Roman" panose="02020603050405020304" pitchFamily="18" charset="0"/>
              </a:rPr>
              <a:t>to tag libraries</a:t>
            </a:r>
          </a:p>
          <a:p>
            <a:pPr algn="just" eaLnBrk="1" hangingPunct="1">
              <a:lnSpc>
                <a:spcPct val="80000"/>
              </a:lnSpc>
            </a:pPr>
            <a:r>
              <a:rPr lang="en-US" altLang="en-US" sz="2400" b="1" dirty="0">
                <a:latin typeface="Times New Roman" panose="02020603050405020304" pitchFamily="18" charset="0"/>
                <a:cs typeface="Times New Roman" panose="02020603050405020304" pitchFamily="18" charset="0"/>
              </a:rPr>
              <a:t>Syntax</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FF3300"/>
                </a:solidFill>
                <a:latin typeface="Times New Roman" panose="02020603050405020304" pitchFamily="18" charset="0"/>
                <a:cs typeface="Times New Roman" panose="02020603050405020304" pitchFamily="18" charset="0"/>
              </a:rPr>
              <a:t>&lt;</a:t>
            </a:r>
            <a:r>
              <a:rPr lang="en-US" altLang="en-US" sz="2400" b="1" dirty="0" err="1">
                <a:solidFill>
                  <a:srgbClr val="FF3300"/>
                </a:solidFill>
                <a:latin typeface="Times New Roman" panose="02020603050405020304" pitchFamily="18" charset="0"/>
                <a:cs typeface="Times New Roman" panose="02020603050405020304" pitchFamily="18" charset="0"/>
              </a:rPr>
              <a:t>prefix:actionName</a:t>
            </a:r>
            <a:r>
              <a:rPr lang="en-US" altLang="en-US" sz="2400" b="1" dirty="0">
                <a:solidFill>
                  <a:srgbClr val="FF3300"/>
                </a:solidFill>
                <a:latin typeface="Times New Roman" panose="02020603050405020304" pitchFamily="18" charset="0"/>
                <a:cs typeface="Times New Roman" panose="02020603050405020304" pitchFamily="18" charset="0"/>
              </a:rPr>
              <a:t> </a:t>
            </a:r>
            <a:r>
              <a:rPr lang="en-US" altLang="en-US" sz="2400" b="1" dirty="0" err="1">
                <a:solidFill>
                  <a:srgbClr val="FF3300"/>
                </a:solidFill>
                <a:latin typeface="Times New Roman" panose="02020603050405020304" pitchFamily="18" charset="0"/>
                <a:cs typeface="Times New Roman" panose="02020603050405020304" pitchFamily="18" charset="0"/>
              </a:rPr>
              <a:t>att</a:t>
            </a:r>
            <a:r>
              <a:rPr lang="en-US" altLang="en-US" sz="2400" b="1" dirty="0">
                <a:solidFill>
                  <a:srgbClr val="FF3300"/>
                </a:solidFill>
                <a:latin typeface="Times New Roman" panose="02020603050405020304" pitchFamily="18" charset="0"/>
                <a:cs typeface="Times New Roman" panose="02020603050405020304" pitchFamily="18" charset="0"/>
              </a:rPr>
              <a:t>=“…”&gt;...&lt;/</a:t>
            </a:r>
            <a:r>
              <a:rPr lang="en-US" altLang="en-US" sz="2400" b="1" dirty="0" err="1">
                <a:solidFill>
                  <a:srgbClr val="FF3300"/>
                </a:solidFill>
                <a:latin typeface="Times New Roman" panose="02020603050405020304" pitchFamily="18" charset="0"/>
                <a:cs typeface="Times New Roman" panose="02020603050405020304" pitchFamily="18" charset="0"/>
              </a:rPr>
              <a:t>prefix:actionName</a:t>
            </a:r>
            <a:r>
              <a:rPr lang="en-US" altLang="en-US" sz="2400" b="1" dirty="0">
                <a:solidFill>
                  <a:srgbClr val="FF3300"/>
                </a:solidFill>
                <a:latin typeface="Times New Roman" panose="02020603050405020304" pitchFamily="18" charset="0"/>
                <a:cs typeface="Times New Roman" panose="02020603050405020304" pitchFamily="18" charset="0"/>
              </a:rPr>
              <a:t>&gt;</a:t>
            </a:r>
          </a:p>
          <a:p>
            <a:pPr algn="just" eaLnBrk="1" hangingPunct="1">
              <a:lnSpc>
                <a:spcPct val="80000"/>
              </a:lnSpc>
            </a:pPr>
            <a:r>
              <a:rPr lang="en-US" altLang="en-US" sz="2400" dirty="0">
                <a:latin typeface="Times New Roman" panose="02020603050405020304" pitchFamily="18" charset="0"/>
                <a:cs typeface="Times New Roman" panose="02020603050405020304" pitchFamily="18" charset="0"/>
              </a:rPr>
              <a:t>Some </a:t>
            </a:r>
            <a:r>
              <a:rPr lang="en-US" altLang="en-US" sz="2400" b="1" dirty="0">
                <a:latin typeface="Times New Roman" panose="02020603050405020304" pitchFamily="18" charset="0"/>
                <a:cs typeface="Times New Roman" panose="02020603050405020304" pitchFamily="18" charset="0"/>
              </a:rPr>
              <a:t>properties</a:t>
            </a:r>
          </a:p>
          <a:p>
            <a:pPr lvl="1" algn="just" eaLnBrk="1" hangingPunct="1">
              <a:lnSpc>
                <a:spcPct val="80000"/>
              </a:lnSpc>
            </a:pPr>
            <a:r>
              <a:rPr lang="en-US" altLang="en-US" sz="2000" dirty="0">
                <a:latin typeface="Times New Roman" panose="02020603050405020304" pitchFamily="18" charset="0"/>
                <a:cs typeface="Times New Roman" panose="02020603050405020304" pitchFamily="18" charset="0"/>
              </a:rPr>
              <a:t>It use </a:t>
            </a:r>
            <a:r>
              <a:rPr lang="en-US" altLang="en-US" sz="2000" b="1" dirty="0">
                <a:latin typeface="Times New Roman" panose="02020603050405020304" pitchFamily="18" charset="0"/>
                <a:cs typeface="Times New Roman" panose="02020603050405020304" pitchFamily="18" charset="0"/>
              </a:rPr>
              <a:t>“</a:t>
            </a:r>
            <a:r>
              <a:rPr lang="en-US" altLang="en-US" sz="2000" b="1" dirty="0" err="1">
                <a:latin typeface="Times New Roman" panose="02020603050405020304" pitchFamily="18" charset="0"/>
                <a:cs typeface="Times New Roman" panose="02020603050405020304" pitchFamily="18" charset="0"/>
              </a:rPr>
              <a:t>jsp</a:t>
            </a:r>
            <a:r>
              <a:rPr lang="en-US" altLang="en-US" sz="2000" b="1" dirty="0">
                <a:latin typeface="Times New Roman" panose="02020603050405020304" pitchFamily="18" charset="0"/>
                <a:cs typeface="Times New Roman" panose="02020603050405020304" pitchFamily="18" charset="0"/>
              </a:rPr>
              <a:t>” prefix</a:t>
            </a:r>
          </a:p>
          <a:p>
            <a:pPr lvl="1" algn="just" eaLnBrk="1" hangingPunct="1">
              <a:lnSpc>
                <a:spcPct val="80000"/>
              </a:lnSpc>
            </a:pPr>
            <a:r>
              <a:rPr lang="en-US" altLang="en-US" sz="2000" dirty="0">
                <a:latin typeface="Times New Roman" panose="02020603050405020304" pitchFamily="18" charset="0"/>
                <a:cs typeface="Times New Roman" panose="02020603050405020304" pitchFamily="18" charset="0"/>
              </a:rPr>
              <a:t>The attributes are </a:t>
            </a:r>
            <a:r>
              <a:rPr lang="en-US" altLang="en-US" sz="2000" b="1" dirty="0">
                <a:latin typeface="Times New Roman" panose="02020603050405020304" pitchFamily="18" charset="0"/>
                <a:cs typeface="Times New Roman" panose="02020603050405020304" pitchFamily="18" charset="0"/>
              </a:rPr>
              <a:t>case sensitive</a:t>
            </a:r>
          </a:p>
          <a:p>
            <a:pPr lvl="1" algn="just" eaLnBrk="1" hangingPunct="1">
              <a:lnSpc>
                <a:spcPct val="80000"/>
              </a:lnSpc>
            </a:pPr>
            <a:r>
              <a:rPr lang="en-US" altLang="en-US" sz="2000" dirty="0">
                <a:latin typeface="Times New Roman" panose="02020603050405020304" pitchFamily="18" charset="0"/>
                <a:cs typeface="Times New Roman" panose="02020603050405020304" pitchFamily="18" charset="0"/>
              </a:rPr>
              <a:t>Value in the attributes must be </a:t>
            </a:r>
            <a:r>
              <a:rPr lang="en-US" altLang="en-US" sz="2000" b="1" dirty="0">
                <a:latin typeface="Times New Roman" panose="02020603050405020304" pitchFamily="18" charset="0"/>
                <a:cs typeface="Times New Roman" panose="02020603050405020304" pitchFamily="18" charset="0"/>
              </a:rPr>
              <a:t>enclosed in double quotes</a:t>
            </a:r>
          </a:p>
          <a:p>
            <a:pPr lvl="1" algn="just" eaLnBrk="1" hangingPunct="1">
              <a:lnSpc>
                <a:spcPct val="80000"/>
              </a:lnSpc>
            </a:pPr>
            <a:r>
              <a:rPr lang="en-US" altLang="en-US" sz="2000" dirty="0">
                <a:latin typeface="Times New Roman" panose="02020603050405020304" pitchFamily="18" charset="0"/>
                <a:cs typeface="Times New Roman" panose="02020603050405020304" pitchFamily="18" charset="0"/>
              </a:rPr>
              <a:t>Standard actions can be either </a:t>
            </a:r>
            <a:r>
              <a:rPr lang="en-US" altLang="en-US" sz="2000" b="1" dirty="0">
                <a:latin typeface="Times New Roman" panose="02020603050405020304" pitchFamily="18" charset="0"/>
                <a:cs typeface="Times New Roman" panose="02020603050405020304" pitchFamily="18" charset="0"/>
              </a:rPr>
              <a:t>an empty or a container tag</a:t>
            </a:r>
          </a:p>
          <a:p>
            <a:pPr algn="just" eaLnBrk="1" hangingPunct="1">
              <a:lnSpc>
                <a:spcPct val="80000"/>
              </a:lnSpc>
            </a:pPr>
            <a:r>
              <a:rPr lang="en-US" altLang="en-US" sz="2400" dirty="0">
                <a:latin typeface="Times New Roman" panose="02020603050405020304" pitchFamily="18" charset="0"/>
                <a:cs typeface="Times New Roman" panose="02020603050405020304" pitchFamily="18" charset="0"/>
              </a:rPr>
              <a:t>A JSP </a:t>
            </a:r>
            <a:r>
              <a:rPr lang="en-US" altLang="en-US" sz="2400" b="1" dirty="0">
                <a:latin typeface="Times New Roman" panose="02020603050405020304" pitchFamily="18" charset="0"/>
                <a:cs typeface="Times New Roman" panose="02020603050405020304" pitchFamily="18" charset="0"/>
              </a:rPr>
              <a:t>provides 03 tags </a:t>
            </a:r>
            <a:r>
              <a:rPr lang="en-US" altLang="en-US" sz="2400" dirty="0">
                <a:latin typeface="Times New Roman" panose="02020603050405020304" pitchFamily="18" charset="0"/>
                <a:cs typeface="Times New Roman" panose="02020603050405020304" pitchFamily="18" charset="0"/>
              </a:rPr>
              <a:t>that use </a:t>
            </a:r>
            <a:r>
              <a:rPr lang="en-US" altLang="en-US" sz="2400" b="1" dirty="0">
                <a:latin typeface="Times New Roman" panose="02020603050405020304" pitchFamily="18" charset="0"/>
                <a:cs typeface="Times New Roman" panose="02020603050405020304" pitchFamily="18" charset="0"/>
              </a:rPr>
              <a:t>interact</a:t>
            </a:r>
            <a:r>
              <a:rPr lang="en-US" altLang="en-US" sz="2400" dirty="0">
                <a:latin typeface="Times New Roman" panose="02020603050405020304" pitchFamily="18" charset="0"/>
                <a:cs typeface="Times New Roman" panose="02020603050405020304" pitchFamily="18" charset="0"/>
              </a:rPr>
              <a:t> with JavaBean</a:t>
            </a:r>
          </a:p>
          <a:p>
            <a:pPr lvl="1" algn="just" eaLnBrk="1" hangingPunct="1">
              <a:lnSpc>
                <a:spcPct val="80000"/>
              </a:lnSpc>
            </a:pPr>
            <a:r>
              <a:rPr lang="en-US" altLang="en-US" sz="2000" dirty="0" err="1">
                <a:solidFill>
                  <a:srgbClr val="FF0000"/>
                </a:solidFill>
                <a:latin typeface="Times New Roman" panose="02020603050405020304" pitchFamily="18" charset="0"/>
                <a:cs typeface="Times New Roman" panose="02020603050405020304" pitchFamily="18" charset="0"/>
              </a:rPr>
              <a:t>jsp:useBean</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err="1">
                <a:solidFill>
                  <a:srgbClr val="FF0000"/>
                </a:solidFill>
                <a:latin typeface="Times New Roman" panose="02020603050405020304" pitchFamily="18" charset="0"/>
                <a:cs typeface="Times New Roman" panose="02020603050405020304" pitchFamily="18" charset="0"/>
              </a:rPr>
              <a:t>jsp:setProperty</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err="1">
                <a:solidFill>
                  <a:srgbClr val="FF0000"/>
                </a:solidFill>
                <a:latin typeface="Times New Roman" panose="02020603050405020304" pitchFamily="18" charset="0"/>
                <a:cs typeface="Times New Roman" panose="02020603050405020304" pitchFamily="18" charset="0"/>
              </a:rPr>
              <a:t>jsp:getProperty</a:t>
            </a:r>
            <a:r>
              <a:rPr lang="en-US" altLang="en-US" sz="2000" dirty="0">
                <a:solidFill>
                  <a:srgbClr val="FF0000"/>
                </a:solidFill>
                <a:latin typeface="Times New Roman" panose="02020603050405020304" pitchFamily="18" charset="0"/>
                <a:cs typeface="Times New Roman" panose="02020603050405020304" pitchFamily="18" charset="0"/>
              </a:rPr>
              <a:t> </a:t>
            </a:r>
            <a:endParaRPr lang="vi-VN" altLang="en-US" sz="2000" dirty="0">
              <a:solidFill>
                <a:srgbClr val="FF0000"/>
              </a:solidFill>
              <a:latin typeface="Times New Roman" panose="02020603050405020304" pitchFamily="18" charset="0"/>
              <a:cs typeface="Times New Roman" panose="02020603050405020304" pitchFamily="18" charset="0"/>
            </a:endParaRPr>
          </a:p>
          <a:p>
            <a:pPr algn="just" eaLnBrk="1" hangingPunct="1">
              <a:lnSpc>
                <a:spcPct val="80000"/>
              </a:lnSpc>
            </a:pPr>
            <a:endParaRPr lang="vi-V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3449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7" dur="500"/>
                                        <p:tgtEl>
                                          <p:spTgt spid="184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2" dur="500"/>
                                        <p:tgtEl>
                                          <p:spTgt spid="18435">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animEffect transition="in" filter="blinds(horizontal)">
                                      <p:cBhvr>
                                        <p:cTn id="15" dur="500"/>
                                        <p:tgtEl>
                                          <p:spTgt spid="1843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8435">
                                            <p:txEl>
                                              <p:pRg st="4" end="4"/>
                                            </p:txEl>
                                          </p:spTgt>
                                        </p:tgtEl>
                                        <p:attrNameLst>
                                          <p:attrName>style.visibility</p:attrName>
                                        </p:attrNameLst>
                                      </p:cBhvr>
                                      <p:to>
                                        <p:strVal val="visible"/>
                                      </p:to>
                                    </p:set>
                                    <p:animEffect transition="in" filter="blinds(horizontal)">
                                      <p:cBhvr>
                                        <p:cTn id="18" dur="500"/>
                                        <p:tgtEl>
                                          <p:spTgt spid="18435">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animEffect transition="in" filter="blinds(horizontal)">
                                      <p:cBhvr>
                                        <p:cTn id="21" dur="500"/>
                                        <p:tgtEl>
                                          <p:spTgt spid="18435">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8435">
                                            <p:txEl>
                                              <p:pRg st="6" end="6"/>
                                            </p:txEl>
                                          </p:spTgt>
                                        </p:tgtEl>
                                        <p:attrNameLst>
                                          <p:attrName>style.visibility</p:attrName>
                                        </p:attrNameLst>
                                      </p:cBhvr>
                                      <p:to>
                                        <p:strVal val="visible"/>
                                      </p:to>
                                    </p:set>
                                    <p:animEffect transition="in" filter="blinds(horizontal)">
                                      <p:cBhvr>
                                        <p:cTn id="24" dur="500"/>
                                        <p:tgtEl>
                                          <p:spTgt spid="18435">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18435">
                                            <p:txEl>
                                              <p:pRg st="7" end="7"/>
                                            </p:txEl>
                                          </p:spTgt>
                                        </p:tgtEl>
                                        <p:attrNameLst>
                                          <p:attrName>style.visibility</p:attrName>
                                        </p:attrNameLst>
                                      </p:cBhvr>
                                      <p:to>
                                        <p:strVal val="visible"/>
                                      </p:to>
                                    </p:set>
                                    <p:animEffect transition="in" filter="blinds(horizontal)">
                                      <p:cBhvr>
                                        <p:cTn id="29" dur="500"/>
                                        <p:tgtEl>
                                          <p:spTgt spid="18435">
                                            <p:txEl>
                                              <p:pRg st="7" end="7"/>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18435">
                                            <p:txEl>
                                              <p:pRg st="8" end="8"/>
                                            </p:txEl>
                                          </p:spTgt>
                                        </p:tgtEl>
                                        <p:attrNameLst>
                                          <p:attrName>style.visibility</p:attrName>
                                        </p:attrNameLst>
                                      </p:cBhvr>
                                      <p:to>
                                        <p:strVal val="visible"/>
                                      </p:to>
                                    </p:set>
                                    <p:animEffect transition="in" filter="blinds(horizontal)">
                                      <p:cBhvr>
                                        <p:cTn id="34" dur="500"/>
                                        <p:tgtEl>
                                          <p:spTgt spid="18435">
                                            <p:txEl>
                                              <p:pRg st="8" end="8"/>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18435">
                                            <p:txEl>
                                              <p:pRg st="9" end="9"/>
                                            </p:txEl>
                                          </p:spTgt>
                                        </p:tgtEl>
                                        <p:attrNameLst>
                                          <p:attrName>style.visibility</p:attrName>
                                        </p:attrNameLst>
                                      </p:cBhvr>
                                      <p:to>
                                        <p:strVal val="visible"/>
                                      </p:to>
                                    </p:set>
                                    <p:animEffect transition="in" filter="blinds(horizontal)">
                                      <p:cBhvr>
                                        <p:cTn id="37" dur="500"/>
                                        <p:tgtEl>
                                          <p:spTgt spid="18435">
                                            <p:txEl>
                                              <p:pRg st="9" end="9"/>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8435">
                                            <p:txEl>
                                              <p:pRg st="10" end="10"/>
                                            </p:txEl>
                                          </p:spTgt>
                                        </p:tgtEl>
                                        <p:attrNameLst>
                                          <p:attrName>style.visibility</p:attrName>
                                        </p:attrNameLst>
                                      </p:cBhvr>
                                      <p:to>
                                        <p:strVal val="visible"/>
                                      </p:to>
                                    </p:set>
                                    <p:animEffect transition="in" filter="blinds(horizontal)">
                                      <p:cBhvr>
                                        <p:cTn id="40" dur="500"/>
                                        <p:tgtEl>
                                          <p:spTgt spid="18435">
                                            <p:txEl>
                                              <p:pRg st="10" end="10"/>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18435">
                                            <p:txEl>
                                              <p:pRg st="11" end="11"/>
                                            </p:txEl>
                                          </p:spTgt>
                                        </p:tgtEl>
                                        <p:attrNameLst>
                                          <p:attrName>style.visibility</p:attrName>
                                        </p:attrNameLst>
                                      </p:cBhvr>
                                      <p:to>
                                        <p:strVal val="visible"/>
                                      </p:to>
                                    </p:set>
                                    <p:animEffect transition="in" filter="blinds(horizontal)">
                                      <p:cBhvr>
                                        <p:cTn id="43" dur="500"/>
                                        <p:tgtEl>
                                          <p:spTgt spid="18435">
                                            <p:txEl>
                                              <p:pRg st="11" end="11"/>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18435">
                                            <p:txEl>
                                              <p:pRg st="12" end="12"/>
                                            </p:txEl>
                                          </p:spTgt>
                                        </p:tgtEl>
                                        <p:attrNameLst>
                                          <p:attrName>style.visibility</p:attrName>
                                        </p:attrNameLst>
                                      </p:cBhvr>
                                      <p:to>
                                        <p:strVal val="visible"/>
                                      </p:to>
                                    </p:set>
                                    <p:animEffect transition="in" filter="blinds(horizontal)">
                                      <p:cBhvr>
                                        <p:cTn id="46" dur="500"/>
                                        <p:tgtEl>
                                          <p:spTgt spid="18435">
                                            <p:txEl>
                                              <p:pRg st="12" end="12"/>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18435">
                                            <p:txEl>
                                              <p:pRg st="13" end="13"/>
                                            </p:txEl>
                                          </p:spTgt>
                                        </p:tgtEl>
                                        <p:attrNameLst>
                                          <p:attrName>style.visibility</p:attrName>
                                        </p:attrNameLst>
                                      </p:cBhvr>
                                      <p:to>
                                        <p:strVal val="visible"/>
                                      </p:to>
                                    </p:set>
                                    <p:animEffect transition="in" filter="blinds(horizontal)">
                                      <p:cBhvr>
                                        <p:cTn id="49" dur="500"/>
                                        <p:tgtEl>
                                          <p:spTgt spid="18435">
                                            <p:txEl>
                                              <p:pRg st="13" end="13"/>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18435">
                                            <p:txEl>
                                              <p:pRg st="14" end="14"/>
                                            </p:txEl>
                                          </p:spTgt>
                                        </p:tgtEl>
                                        <p:attrNameLst>
                                          <p:attrName>style.visibility</p:attrName>
                                        </p:attrNameLst>
                                      </p:cBhvr>
                                      <p:to>
                                        <p:strVal val="visible"/>
                                      </p:to>
                                    </p:set>
                                    <p:animEffect transition="in" filter="blinds(horizontal)">
                                      <p:cBhvr>
                                        <p:cTn id="52" dur="500"/>
                                        <p:tgtEl>
                                          <p:spTgt spid="1843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a:xfrm>
            <a:off x="914400" y="0"/>
            <a:ext cx="8229600" cy="1025525"/>
          </a:xfrm>
        </p:spPr>
        <p:txBody>
          <a:bodyPr/>
          <a:lstStyle/>
          <a:p>
            <a:r>
              <a:rPr lang="en-US" altLang="en-US" sz="4000" b="1">
                <a:latin typeface="Times New Roman" panose="02020603050405020304" pitchFamily="18" charset="0"/>
                <a:cs typeface="Times New Roman" panose="02020603050405020304" pitchFamily="18" charset="0"/>
              </a:rPr>
              <a:t>JSP Standard Actions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The </a:t>
            </a:r>
            <a:r>
              <a:rPr lang="en-US" altLang="en-US" sz="3600">
                <a:solidFill>
                  <a:srgbClr val="FF0000"/>
                </a:solidFill>
                <a:latin typeface="Times New Roman" panose="02020603050405020304" pitchFamily="18" charset="0"/>
                <a:cs typeface="Times New Roman" panose="02020603050405020304" pitchFamily="18" charset="0"/>
              </a:rPr>
              <a:t>&lt;jsp:useBean&gt; </a:t>
            </a:r>
            <a:r>
              <a:rPr lang="en-US" altLang="en-US" sz="3600">
                <a:latin typeface="Times New Roman" panose="02020603050405020304" pitchFamily="18" charset="0"/>
                <a:cs typeface="Times New Roman" panose="02020603050405020304" pitchFamily="18" charset="0"/>
              </a:rPr>
              <a:t>tag</a:t>
            </a:r>
          </a:p>
        </p:txBody>
      </p:sp>
      <p:sp>
        <p:nvSpPr>
          <p:cNvPr id="8195" name="Rectangle 3"/>
          <p:cNvSpPr>
            <a:spLocks noGrp="1"/>
          </p:cNvSpPr>
          <p:nvPr>
            <p:ph type="body" idx="4294967295"/>
          </p:nvPr>
        </p:nvSpPr>
        <p:spPr>
          <a:xfrm>
            <a:off x="0" y="1192213"/>
            <a:ext cx="9144000" cy="5665787"/>
          </a:xfrm>
        </p:spPr>
        <p:txBody>
          <a:bodyPr/>
          <a:lstStyle/>
          <a:p>
            <a:pPr algn="just" eaLnBrk="1" hangingPunct="1">
              <a:lnSpc>
                <a:spcPct val="80000"/>
              </a:lnSpc>
            </a:pPr>
            <a:r>
              <a:rPr lang="en-US" altLang="en-US" sz="2400">
                <a:latin typeface="Times New Roman" panose="02020603050405020304" pitchFamily="18" charset="0"/>
                <a:cs typeface="Times New Roman" panose="02020603050405020304" pitchFamily="18" charset="0"/>
              </a:rPr>
              <a:t>Is used to </a:t>
            </a:r>
            <a:r>
              <a:rPr lang="en-US" altLang="en-US" sz="2400" b="1">
                <a:latin typeface="Times New Roman" panose="02020603050405020304" pitchFamily="18" charset="0"/>
                <a:cs typeface="Times New Roman" panose="02020603050405020304" pitchFamily="18" charset="0"/>
              </a:rPr>
              <a:t>locate or instantiate </a:t>
            </a:r>
            <a:r>
              <a:rPr lang="en-US" altLang="en-US" sz="2400">
                <a:latin typeface="Times New Roman" panose="02020603050405020304" pitchFamily="18" charset="0"/>
                <a:cs typeface="Times New Roman" panose="02020603050405020304" pitchFamily="18" charset="0"/>
              </a:rPr>
              <a:t>a JavaBeans component</a:t>
            </a:r>
          </a:p>
          <a:p>
            <a:pPr algn="just" eaLnBrk="1" hangingPunct="1">
              <a:lnSpc>
                <a:spcPct val="80000"/>
              </a:lnSpc>
            </a:pPr>
            <a:r>
              <a:rPr lang="en-US" altLang="en-US" sz="2400" b="1">
                <a:latin typeface="Times New Roman" panose="02020603050405020304" pitchFamily="18" charset="0"/>
                <a:cs typeface="Times New Roman" panose="02020603050405020304" pitchFamily="18" charset="0"/>
              </a:rPr>
              <a:t>First tries to locate </a:t>
            </a:r>
            <a:r>
              <a:rPr lang="en-US" altLang="en-US" sz="2400">
                <a:latin typeface="Times New Roman" panose="02020603050405020304" pitchFamily="18" charset="0"/>
                <a:cs typeface="Times New Roman" panose="02020603050405020304" pitchFamily="18" charset="0"/>
              </a:rPr>
              <a:t>an instance of the Bean </a:t>
            </a:r>
            <a:r>
              <a:rPr lang="en-US" altLang="en-US" sz="2400" b="1">
                <a:latin typeface="Times New Roman" panose="02020603050405020304" pitchFamily="18" charset="0"/>
                <a:cs typeface="Times New Roman" panose="02020603050405020304" pitchFamily="18" charset="0"/>
              </a:rPr>
              <a:t>otherwise it instantiates </a:t>
            </a:r>
            <a:r>
              <a:rPr lang="en-US" altLang="en-US" sz="2400">
                <a:latin typeface="Times New Roman" panose="02020603050405020304" pitchFamily="18" charset="0"/>
                <a:cs typeface="Times New Roman" panose="02020603050405020304" pitchFamily="18" charset="0"/>
              </a:rPr>
              <a:t>the Bean from a class</a:t>
            </a:r>
          </a:p>
          <a:p>
            <a:pPr algn="just" eaLnBrk="1" hangingPunct="1">
              <a:lnSpc>
                <a:spcPct val="80000"/>
              </a:lnSpc>
            </a:pPr>
            <a:r>
              <a:rPr lang="en-US" altLang="en-US" sz="2400">
                <a:latin typeface="Times New Roman" panose="02020603050405020304" pitchFamily="18" charset="0"/>
                <a:cs typeface="Times New Roman" panose="02020603050405020304" pitchFamily="18" charset="0"/>
              </a:rPr>
              <a:t>To locate or instantiate the Bean, the &lt;jsp:useBean&gt; follows the following steps:</a:t>
            </a:r>
          </a:p>
          <a:p>
            <a:pPr lvl="1" algn="just" eaLnBrk="1" hangingPunct="1">
              <a:lnSpc>
                <a:spcPct val="80000"/>
              </a:lnSpc>
            </a:pPr>
            <a:r>
              <a:rPr lang="en-US" altLang="en-US" sz="2000" b="1">
                <a:latin typeface="Times New Roman" panose="02020603050405020304" pitchFamily="18" charset="0"/>
                <a:cs typeface="Times New Roman" panose="02020603050405020304" pitchFamily="18" charset="0"/>
              </a:rPr>
              <a:t>Attempts</a:t>
            </a:r>
            <a:r>
              <a:rPr lang="en-US" altLang="en-US" sz="2000">
                <a:latin typeface="Times New Roman" panose="02020603050405020304" pitchFamily="18" charset="0"/>
                <a:cs typeface="Times New Roman" panose="02020603050405020304" pitchFamily="18" charset="0"/>
              </a:rPr>
              <a:t> to </a:t>
            </a:r>
            <a:r>
              <a:rPr lang="en-US" altLang="en-US" sz="2000" b="1">
                <a:latin typeface="Times New Roman" panose="02020603050405020304" pitchFamily="18" charset="0"/>
                <a:cs typeface="Times New Roman" panose="02020603050405020304" pitchFamily="18" charset="0"/>
              </a:rPr>
              <a:t>locate</a:t>
            </a:r>
            <a:r>
              <a:rPr lang="en-US" altLang="en-US" sz="2000">
                <a:latin typeface="Times New Roman" panose="02020603050405020304" pitchFamily="18" charset="0"/>
                <a:cs typeface="Times New Roman" panose="02020603050405020304" pitchFamily="18" charset="0"/>
              </a:rPr>
              <a:t> a Bean (</a:t>
            </a:r>
            <a:r>
              <a:rPr lang="en-US" altLang="en-US" sz="2000" i="1">
                <a:latin typeface="Times New Roman" panose="02020603050405020304" pitchFamily="18" charset="0"/>
                <a:cs typeface="Times New Roman" panose="02020603050405020304" pitchFamily="18" charset="0"/>
              </a:rPr>
              <a:t>means attribute containing object</a:t>
            </a:r>
            <a:r>
              <a:rPr lang="en-US" altLang="en-US" sz="2000">
                <a:latin typeface="Times New Roman" panose="02020603050405020304" pitchFamily="18" charset="0"/>
                <a:cs typeface="Times New Roman" panose="02020603050405020304" pitchFamily="18" charset="0"/>
              </a:rPr>
              <a:t>) within the scope</a:t>
            </a:r>
          </a:p>
          <a:p>
            <a:pPr lvl="1" algn="just" eaLnBrk="1" hangingPunct="1">
              <a:lnSpc>
                <a:spcPct val="80000"/>
              </a:lnSpc>
            </a:pPr>
            <a:r>
              <a:rPr lang="en-US" altLang="en-US" sz="2000" b="1">
                <a:latin typeface="Times New Roman" panose="02020603050405020304" pitchFamily="18" charset="0"/>
                <a:cs typeface="Times New Roman" panose="02020603050405020304" pitchFamily="18" charset="0"/>
              </a:rPr>
              <a:t>Defines an object reference variable with the name</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Stores a reference to it in the variable, if it retrieves the Bean</a:t>
            </a:r>
          </a:p>
          <a:p>
            <a:pPr lvl="1" algn="just" eaLnBrk="1" hangingPunct="1">
              <a:lnSpc>
                <a:spcPct val="80000"/>
              </a:lnSpc>
            </a:pPr>
            <a:r>
              <a:rPr lang="en-US" altLang="en-US" sz="2000" b="1">
                <a:latin typeface="Times New Roman" panose="02020603050405020304" pitchFamily="18" charset="0"/>
                <a:cs typeface="Times New Roman" panose="02020603050405020304" pitchFamily="18" charset="0"/>
              </a:rPr>
              <a:t>Instantiates</a:t>
            </a:r>
            <a:r>
              <a:rPr lang="en-US" altLang="en-US" sz="2000">
                <a:latin typeface="Times New Roman" panose="02020603050405020304" pitchFamily="18" charset="0"/>
                <a:cs typeface="Times New Roman" panose="02020603050405020304" pitchFamily="18" charset="0"/>
              </a:rPr>
              <a:t> it from the specified class, </a:t>
            </a:r>
            <a:r>
              <a:rPr lang="en-US" altLang="en-US" sz="2000" b="1">
                <a:latin typeface="Times New Roman" panose="02020603050405020304" pitchFamily="18" charset="0"/>
                <a:cs typeface="Times New Roman" panose="02020603050405020304" pitchFamily="18" charset="0"/>
              </a:rPr>
              <a:t>if it cannot retrieve the Bean</a:t>
            </a:r>
          </a:p>
          <a:p>
            <a:pPr algn="just" eaLnBrk="1" hangingPunct="1">
              <a:lnSpc>
                <a:spcPct val="80000"/>
              </a:lnSpc>
            </a:pPr>
            <a:r>
              <a:rPr lang="en-US" altLang="en-US" sz="2400" b="1">
                <a:latin typeface="Times New Roman" panose="02020603050405020304" pitchFamily="18" charset="0"/>
                <a:cs typeface="Times New Roman" panose="02020603050405020304" pitchFamily="18" charset="0"/>
              </a:rPr>
              <a:t>Syntax</a:t>
            </a:r>
          </a:p>
          <a:p>
            <a:pPr algn="ctr" eaLnBrk="1" hangingPunct="1">
              <a:lnSpc>
                <a:spcPct val="80000"/>
              </a:lnSpc>
              <a:buFont typeface="Arial" panose="020B0604020202020204" pitchFamily="34" charset="0"/>
              <a:buNone/>
            </a:pPr>
            <a:r>
              <a:rPr lang="vi-VN" altLang="en-US" sz="2000">
                <a:latin typeface="Times New Roman" panose="02020603050405020304" pitchFamily="18" charset="0"/>
                <a:cs typeface="Times New Roman" panose="02020603050405020304" pitchFamily="18" charset="0"/>
              </a:rPr>
              <a:t>&lt;</a:t>
            </a:r>
            <a:r>
              <a:rPr lang="vi-VN" altLang="en-US" sz="2000" b="1">
                <a:solidFill>
                  <a:srgbClr val="FF3300"/>
                </a:solidFill>
                <a:latin typeface="Times New Roman" panose="02020603050405020304" pitchFamily="18" charset="0"/>
                <a:cs typeface="Times New Roman" panose="02020603050405020304" pitchFamily="18" charset="0"/>
              </a:rPr>
              <a:t>jsp:useBean</a:t>
            </a:r>
            <a:r>
              <a:rPr lang="vi-VN" altLang="en-US" sz="2000">
                <a:solidFill>
                  <a:srgbClr val="FF3300"/>
                </a:solidFill>
                <a:latin typeface="Times New Roman" panose="02020603050405020304" pitchFamily="18" charset="0"/>
                <a:cs typeface="Times New Roman" panose="02020603050405020304" pitchFamily="18" charset="0"/>
              </a:rPr>
              <a:t> </a:t>
            </a:r>
            <a:r>
              <a:rPr lang="vi-VN" altLang="en-US" sz="2000" b="1">
                <a:solidFill>
                  <a:srgbClr val="FF3300"/>
                </a:solidFill>
                <a:latin typeface="Times New Roman" panose="02020603050405020304" pitchFamily="18" charset="0"/>
                <a:cs typeface="Times New Roman" panose="02020603050405020304" pitchFamily="18" charset="0"/>
              </a:rPr>
              <a:t>id</a:t>
            </a:r>
            <a:r>
              <a:rPr lang="vi-VN" altLang="en-US" sz="2000">
                <a:solidFill>
                  <a:srgbClr val="FF3300"/>
                </a:solidFill>
                <a:latin typeface="Times New Roman" panose="02020603050405020304" pitchFamily="18" charset="0"/>
                <a:cs typeface="Times New Roman" panose="02020603050405020304" pitchFamily="18" charset="0"/>
              </a:rPr>
              <a:t>=“&lt;identifier&gt;” </a:t>
            </a:r>
            <a:r>
              <a:rPr lang="vi-VN" altLang="en-US" sz="2000" b="1">
                <a:solidFill>
                  <a:srgbClr val="FF3300"/>
                </a:solidFill>
                <a:latin typeface="Times New Roman" panose="02020603050405020304" pitchFamily="18" charset="0"/>
                <a:cs typeface="Times New Roman" panose="02020603050405020304" pitchFamily="18" charset="0"/>
              </a:rPr>
              <a:t>class</a:t>
            </a:r>
            <a:r>
              <a:rPr lang="vi-VN" altLang="en-US" sz="2000">
                <a:solidFill>
                  <a:srgbClr val="FF3300"/>
                </a:solidFill>
                <a:latin typeface="Times New Roman" panose="02020603050405020304" pitchFamily="18" charset="0"/>
                <a:cs typeface="Times New Roman" panose="02020603050405020304" pitchFamily="18" charset="0"/>
              </a:rPr>
              <a:t>=“&lt;class name&gt;” [scope = “scope name”]/&gt;</a:t>
            </a:r>
            <a:endParaRPr lang="en-US" altLang="en-US" sz="2000">
              <a:solidFill>
                <a:srgbClr val="FF3300"/>
              </a:solidFill>
              <a:latin typeface="Times New Roman" panose="02020603050405020304" pitchFamily="18" charset="0"/>
              <a:cs typeface="Times New Roman" panose="02020603050405020304" pitchFamily="18" charset="0"/>
            </a:endParaRPr>
          </a:p>
          <a:p>
            <a:pPr lvl="1" algn="just" eaLnBrk="1" hangingPunct="1">
              <a:lnSpc>
                <a:spcPct val="80000"/>
              </a:lnSpc>
            </a:pPr>
            <a:r>
              <a:rPr lang="en-US" altLang="en-US" sz="2000" b="1">
                <a:latin typeface="Times New Roman" panose="02020603050405020304" pitchFamily="18" charset="0"/>
                <a:cs typeface="Times New Roman" panose="02020603050405020304" pitchFamily="18" charset="0"/>
              </a:rPr>
              <a:t>id</a:t>
            </a:r>
            <a:r>
              <a:rPr lang="en-US" altLang="en-US" sz="2000">
                <a:latin typeface="Times New Roman" panose="02020603050405020304" pitchFamily="18" charset="0"/>
                <a:cs typeface="Times New Roman" panose="02020603050405020304" pitchFamily="18" charset="0"/>
              </a:rPr>
              <a:t>: is used to name the </a:t>
            </a:r>
            <a:r>
              <a:rPr lang="en-US" altLang="en-US" sz="2000" b="1">
                <a:latin typeface="Times New Roman" panose="02020603050405020304" pitchFamily="18" charset="0"/>
                <a:cs typeface="Times New Roman" panose="02020603050405020304" pitchFamily="18" charset="0"/>
              </a:rPr>
              <a:t>attribute name</a:t>
            </a:r>
            <a:r>
              <a:rPr lang="en-US" altLang="en-US" sz="2000">
                <a:latin typeface="Times New Roman" panose="02020603050405020304" pitchFamily="18" charset="0"/>
                <a:cs typeface="Times New Roman" panose="02020603050405020304" pitchFamily="18" charset="0"/>
              </a:rPr>
              <a:t>, to </a:t>
            </a:r>
            <a:r>
              <a:rPr lang="en-US" altLang="en-US" sz="2000" b="1">
                <a:latin typeface="Times New Roman" panose="02020603050405020304" pitchFamily="18" charset="0"/>
                <a:cs typeface="Times New Roman" panose="02020603050405020304" pitchFamily="18" charset="0"/>
              </a:rPr>
              <a:t>refer</a:t>
            </a:r>
            <a:r>
              <a:rPr lang="en-US" altLang="en-US" sz="2000">
                <a:latin typeface="Times New Roman" panose="02020603050405020304" pitchFamily="18" charset="0"/>
                <a:cs typeface="Times New Roman" panose="02020603050405020304" pitchFamily="18" charset="0"/>
              </a:rPr>
              <a:t> to the Bean </a:t>
            </a:r>
            <a:r>
              <a:rPr lang="en-US" altLang="en-US" sz="2000" b="1">
                <a:latin typeface="Times New Roman" panose="02020603050405020304" pitchFamily="18" charset="0"/>
                <a:cs typeface="Times New Roman" panose="02020603050405020304" pitchFamily="18" charset="0"/>
              </a:rPr>
              <a:t>instance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in</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specify scope</a:t>
            </a:r>
          </a:p>
          <a:p>
            <a:pPr lvl="1" algn="just" eaLnBrk="1" hangingPunct="1">
              <a:lnSpc>
                <a:spcPct val="80000"/>
              </a:lnSpc>
            </a:pPr>
            <a:r>
              <a:rPr lang="en-US" altLang="en-US" sz="2000" b="1">
                <a:latin typeface="Times New Roman" panose="02020603050405020304" pitchFamily="18" charset="0"/>
                <a:cs typeface="Times New Roman" panose="02020603050405020304" pitchFamily="18" charset="0"/>
              </a:rPr>
              <a:t>class</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class name implementing</a:t>
            </a:r>
            <a:r>
              <a:rPr lang="en-US" altLang="en-US" sz="2000">
                <a:latin typeface="Times New Roman" panose="02020603050405020304" pitchFamily="18" charset="0"/>
                <a:cs typeface="Times New Roman" panose="02020603050405020304" pitchFamily="18" charset="0"/>
              </a:rPr>
              <a:t> a Bean processing.</a:t>
            </a:r>
          </a:p>
          <a:p>
            <a:pPr lvl="1" algn="just" eaLnBrk="1" hangingPunct="1">
              <a:lnSpc>
                <a:spcPct val="80000"/>
              </a:lnSpc>
            </a:pPr>
            <a:r>
              <a:rPr lang="en-US" altLang="en-US" sz="2000" b="1">
                <a:latin typeface="Times New Roman" panose="02020603050405020304" pitchFamily="18" charset="0"/>
                <a:cs typeface="Times New Roman" panose="02020603050405020304" pitchFamily="18" charset="0"/>
              </a:rPr>
              <a:t>scope</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lifespan</a:t>
            </a:r>
            <a:r>
              <a:rPr lang="en-US" altLang="en-US" sz="2000">
                <a:latin typeface="Times New Roman" panose="02020603050405020304" pitchFamily="18" charset="0"/>
                <a:cs typeface="Times New Roman" panose="02020603050405020304" pitchFamily="18" charset="0"/>
              </a:rPr>
              <a:t> of a bean (sharable). Default value is </a:t>
            </a:r>
            <a:r>
              <a:rPr lang="en-US" altLang="en-US" sz="2000" b="1">
                <a:latin typeface="Times New Roman" panose="02020603050405020304" pitchFamily="18" charset="0"/>
                <a:cs typeface="Times New Roman" panose="02020603050405020304" pitchFamily="18" charset="0"/>
              </a:rPr>
              <a:t>page</a:t>
            </a:r>
            <a:r>
              <a:rPr lang="vi-VN" altLang="en-US" sz="200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box(in)">
                                      <p:cBhvr>
                                        <p:cTn id="7" dur="500"/>
                                        <p:tgtEl>
                                          <p:spTgt spid="8195">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195">
                                            <p:txEl>
                                              <p:pRg st="3" end="3"/>
                                            </p:txEl>
                                          </p:spTgt>
                                        </p:tgtEl>
                                        <p:attrNameLst>
                                          <p:attrName>style.visibility</p:attrName>
                                        </p:attrNameLst>
                                      </p:cBhvr>
                                      <p:to>
                                        <p:strVal val="visible"/>
                                      </p:to>
                                    </p:set>
                                    <p:animEffect transition="in" filter="box(in)">
                                      <p:cBhvr>
                                        <p:cTn id="10" dur="500"/>
                                        <p:tgtEl>
                                          <p:spTgt spid="8195">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8195">
                                            <p:txEl>
                                              <p:pRg st="4" end="4"/>
                                            </p:txEl>
                                          </p:spTgt>
                                        </p:tgtEl>
                                        <p:attrNameLst>
                                          <p:attrName>style.visibility</p:attrName>
                                        </p:attrNameLst>
                                      </p:cBhvr>
                                      <p:to>
                                        <p:strVal val="visible"/>
                                      </p:to>
                                    </p:set>
                                    <p:animEffect transition="in" filter="box(in)">
                                      <p:cBhvr>
                                        <p:cTn id="13" dur="500"/>
                                        <p:tgtEl>
                                          <p:spTgt spid="8195">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8195">
                                            <p:txEl>
                                              <p:pRg st="5" end="5"/>
                                            </p:txEl>
                                          </p:spTgt>
                                        </p:tgtEl>
                                        <p:attrNameLst>
                                          <p:attrName>style.visibility</p:attrName>
                                        </p:attrNameLst>
                                      </p:cBhvr>
                                      <p:to>
                                        <p:strVal val="visible"/>
                                      </p:to>
                                    </p:set>
                                    <p:animEffect transition="in" filter="box(in)">
                                      <p:cBhvr>
                                        <p:cTn id="16" dur="500"/>
                                        <p:tgtEl>
                                          <p:spTgt spid="8195">
                                            <p:txEl>
                                              <p:pRg st="5" end="5"/>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8195">
                                            <p:txEl>
                                              <p:pRg st="6" end="6"/>
                                            </p:txEl>
                                          </p:spTgt>
                                        </p:tgtEl>
                                        <p:attrNameLst>
                                          <p:attrName>style.visibility</p:attrName>
                                        </p:attrNameLst>
                                      </p:cBhvr>
                                      <p:to>
                                        <p:strVal val="visible"/>
                                      </p:to>
                                    </p:set>
                                    <p:animEffect transition="in" filter="box(in)">
                                      <p:cBhvr>
                                        <p:cTn id="19" dur="500"/>
                                        <p:tgtEl>
                                          <p:spTgt spid="8195">
                                            <p:txEl>
                                              <p:pRg st="6" end="6"/>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nodeType="clickEffect">
                                  <p:stCondLst>
                                    <p:cond delay="0"/>
                                  </p:stCondLst>
                                  <p:childTnLst>
                                    <p:set>
                                      <p:cBhvr>
                                        <p:cTn id="23" dur="1" fill="hold">
                                          <p:stCondLst>
                                            <p:cond delay="0"/>
                                          </p:stCondLst>
                                        </p:cTn>
                                        <p:tgtEl>
                                          <p:spTgt spid="8195">
                                            <p:txEl>
                                              <p:pRg st="7" end="7"/>
                                            </p:txEl>
                                          </p:spTgt>
                                        </p:tgtEl>
                                        <p:attrNameLst>
                                          <p:attrName>style.visibility</p:attrName>
                                        </p:attrNameLst>
                                      </p:cBhvr>
                                      <p:to>
                                        <p:strVal val="visible"/>
                                      </p:to>
                                    </p:set>
                                    <p:animEffect transition="in" filter="checkerboard(across)">
                                      <p:cBhvr>
                                        <p:cTn id="24" dur="500"/>
                                        <p:tgtEl>
                                          <p:spTgt spid="8195">
                                            <p:txEl>
                                              <p:pRg st="7" end="7"/>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8195">
                                            <p:txEl>
                                              <p:pRg st="8" end="8"/>
                                            </p:txEl>
                                          </p:spTgt>
                                        </p:tgtEl>
                                        <p:attrNameLst>
                                          <p:attrName>style.visibility</p:attrName>
                                        </p:attrNameLst>
                                      </p:cBhvr>
                                      <p:to>
                                        <p:strVal val="visible"/>
                                      </p:to>
                                    </p:set>
                                    <p:animEffect transition="in" filter="checkerboard(across)">
                                      <p:cBhvr>
                                        <p:cTn id="27" dur="500"/>
                                        <p:tgtEl>
                                          <p:spTgt spid="8195">
                                            <p:txEl>
                                              <p:pRg st="8" end="8"/>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8195">
                                            <p:txEl>
                                              <p:pRg st="9" end="9"/>
                                            </p:txEl>
                                          </p:spTgt>
                                        </p:tgtEl>
                                        <p:attrNameLst>
                                          <p:attrName>style.visibility</p:attrName>
                                        </p:attrNameLst>
                                      </p:cBhvr>
                                      <p:to>
                                        <p:strVal val="visible"/>
                                      </p:to>
                                    </p:set>
                                    <p:animEffect transition="in" filter="checkerboard(across)">
                                      <p:cBhvr>
                                        <p:cTn id="30" dur="500"/>
                                        <p:tgtEl>
                                          <p:spTgt spid="8195">
                                            <p:txEl>
                                              <p:pRg st="9" end="9"/>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8195">
                                            <p:txEl>
                                              <p:pRg st="10" end="10"/>
                                            </p:txEl>
                                          </p:spTgt>
                                        </p:tgtEl>
                                        <p:attrNameLst>
                                          <p:attrName>style.visibility</p:attrName>
                                        </p:attrNameLst>
                                      </p:cBhvr>
                                      <p:to>
                                        <p:strVal val="visible"/>
                                      </p:to>
                                    </p:set>
                                    <p:animEffect transition="in" filter="checkerboard(across)">
                                      <p:cBhvr>
                                        <p:cTn id="33" dur="500"/>
                                        <p:tgtEl>
                                          <p:spTgt spid="8195">
                                            <p:txEl>
                                              <p:pRg st="10" end="10"/>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8195">
                                            <p:txEl>
                                              <p:pRg st="11" end="11"/>
                                            </p:txEl>
                                          </p:spTgt>
                                        </p:tgtEl>
                                        <p:attrNameLst>
                                          <p:attrName>style.visibility</p:attrName>
                                        </p:attrNameLst>
                                      </p:cBhvr>
                                      <p:to>
                                        <p:strVal val="visible"/>
                                      </p:to>
                                    </p:set>
                                    <p:animEffect transition="in" filter="checkerboard(across)">
                                      <p:cBhvr>
                                        <p:cTn id="36" dur="500"/>
                                        <p:tgtEl>
                                          <p:spTgt spid="819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a:xfrm>
            <a:off x="914400" y="0"/>
            <a:ext cx="8229600" cy="1025525"/>
          </a:xfrm>
        </p:spPr>
        <p:txBody>
          <a:bodyPr/>
          <a:lstStyle/>
          <a:p>
            <a:r>
              <a:rPr lang="en-US" altLang="en-US" sz="4000" b="1">
                <a:latin typeface="Times New Roman" panose="02020603050405020304" pitchFamily="18" charset="0"/>
                <a:cs typeface="Times New Roman" panose="02020603050405020304" pitchFamily="18" charset="0"/>
              </a:rPr>
              <a:t>JSP Standard Actions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The </a:t>
            </a:r>
            <a:r>
              <a:rPr lang="en-US" altLang="en-US" sz="3600">
                <a:solidFill>
                  <a:srgbClr val="FF0000"/>
                </a:solidFill>
                <a:latin typeface="Times New Roman" panose="02020603050405020304" pitchFamily="18" charset="0"/>
                <a:cs typeface="Times New Roman" panose="02020603050405020304" pitchFamily="18" charset="0"/>
              </a:rPr>
              <a:t>&lt;jsp:useBean&gt; </a:t>
            </a:r>
            <a:r>
              <a:rPr lang="en-US" altLang="en-US" sz="3600">
                <a:latin typeface="Times New Roman" panose="02020603050405020304" pitchFamily="18" charset="0"/>
                <a:cs typeface="Times New Roman" panose="02020603050405020304" pitchFamily="18" charset="0"/>
              </a:rPr>
              <a:t>tag</a:t>
            </a:r>
          </a:p>
        </p:txBody>
      </p:sp>
      <p:sp>
        <p:nvSpPr>
          <p:cNvPr id="8195" name="Rectangle 3"/>
          <p:cNvSpPr>
            <a:spLocks noGrp="1"/>
          </p:cNvSpPr>
          <p:nvPr>
            <p:ph type="body" idx="4294967295"/>
          </p:nvPr>
        </p:nvSpPr>
        <p:spPr>
          <a:xfrm>
            <a:off x="0" y="1055688"/>
            <a:ext cx="9144000" cy="5802312"/>
          </a:xfrm>
        </p:spPr>
        <p:txBody>
          <a:bodyPr/>
          <a:lstStyle/>
          <a:p>
            <a:pPr algn="just" eaLnBrk="1" hangingPunct="1">
              <a:lnSpc>
                <a:spcPct val="80000"/>
              </a:lnSpc>
            </a:pPr>
            <a:r>
              <a:rPr lang="vi-VN" altLang="en-US" sz="2400" b="1">
                <a:latin typeface="Times New Roman" panose="02020603050405020304" pitchFamily="18" charset="0"/>
                <a:cs typeface="Times New Roman" panose="02020603050405020304" pitchFamily="18" charset="0"/>
              </a:rPr>
              <a:t>Use scriptlet element</a:t>
            </a:r>
            <a:r>
              <a:rPr lang="vi-VN" altLang="en-US" sz="2400">
                <a:latin typeface="Times New Roman" panose="02020603050405020304" pitchFamily="18" charset="0"/>
                <a:cs typeface="Times New Roman" panose="02020603050405020304" pitchFamily="18" charset="0"/>
              </a:rPr>
              <a:t> to declare Java Bean:</a:t>
            </a:r>
          </a:p>
          <a:p>
            <a:pPr eaLnBrk="1" hangingPunct="1">
              <a:lnSpc>
                <a:spcPct val="80000"/>
              </a:lnSpc>
              <a:buFont typeface="Arial" panose="020B0604020202020204" pitchFamily="34" charset="0"/>
              <a:buNone/>
            </a:pPr>
            <a:r>
              <a:rPr lang="en-US" altLang="en-US" sz="2000" b="1">
                <a:solidFill>
                  <a:srgbClr val="FF3300"/>
                </a:solidFill>
                <a:latin typeface="Times New Roman" panose="02020603050405020304" pitchFamily="18" charset="0"/>
                <a:cs typeface="Times New Roman" panose="02020603050405020304" pitchFamily="18" charset="0"/>
              </a:rPr>
              <a:t>	</a:t>
            </a:r>
            <a:r>
              <a:rPr lang="vi-VN" altLang="en-US" sz="2000" b="1">
                <a:solidFill>
                  <a:srgbClr val="FF3300"/>
                </a:solidFill>
                <a:latin typeface="Times New Roman" panose="02020603050405020304" pitchFamily="18" charset="0"/>
                <a:cs typeface="Times New Roman" panose="02020603050405020304" pitchFamily="18" charset="0"/>
              </a:rPr>
              <a:t>&lt;% </a:t>
            </a:r>
            <a:endParaRPr lang="en-US" altLang="en-US" sz="2000" b="1">
              <a:solidFill>
                <a:srgbClr val="FF3300"/>
              </a:solidFill>
              <a:latin typeface="Times New Roman" panose="02020603050405020304" pitchFamily="18" charset="0"/>
              <a:cs typeface="Times New Roman" panose="02020603050405020304" pitchFamily="18" charset="0"/>
            </a:endParaRPr>
          </a:p>
          <a:p>
            <a:pPr eaLnBrk="1" hangingPunct="1">
              <a:lnSpc>
                <a:spcPct val="80000"/>
              </a:lnSpc>
              <a:buFont typeface="Arial" panose="020B0604020202020204" pitchFamily="34" charset="0"/>
              <a:buNone/>
            </a:pPr>
            <a:r>
              <a:rPr lang="en-US" altLang="en-US" sz="2000" b="1">
                <a:solidFill>
                  <a:srgbClr val="FF3300"/>
                </a:solidFill>
                <a:latin typeface="Times New Roman" panose="02020603050405020304" pitchFamily="18" charset="0"/>
                <a:cs typeface="Times New Roman" panose="02020603050405020304" pitchFamily="18" charset="0"/>
              </a:rPr>
              <a:t>		className id = (className) scope.getAttribute(“identifier”);</a:t>
            </a:r>
          </a:p>
          <a:p>
            <a:pPr eaLnBrk="1" hangingPunct="1">
              <a:lnSpc>
                <a:spcPct val="80000"/>
              </a:lnSpc>
              <a:buFont typeface="Arial" panose="020B0604020202020204" pitchFamily="34" charset="0"/>
              <a:buNone/>
            </a:pPr>
            <a:r>
              <a:rPr lang="en-US" altLang="en-US" sz="2000" b="1">
                <a:solidFill>
                  <a:srgbClr val="FF3300"/>
                </a:solidFill>
                <a:latin typeface="Times New Roman" panose="02020603050405020304" pitchFamily="18" charset="0"/>
                <a:cs typeface="Times New Roman" panose="02020603050405020304" pitchFamily="18" charset="0"/>
              </a:rPr>
              <a:t>		if (id == null) {</a:t>
            </a:r>
          </a:p>
          <a:p>
            <a:pPr eaLnBrk="1" hangingPunct="1">
              <a:lnSpc>
                <a:spcPct val="80000"/>
              </a:lnSpc>
              <a:buFont typeface="Arial" panose="020B0604020202020204" pitchFamily="34" charset="0"/>
              <a:buNone/>
            </a:pPr>
            <a:r>
              <a:rPr lang="en-US" altLang="en-US" sz="2000" b="1">
                <a:solidFill>
                  <a:srgbClr val="FF3300"/>
                </a:solidFill>
                <a:latin typeface="Times New Roman" panose="02020603050405020304" pitchFamily="18" charset="0"/>
                <a:cs typeface="Times New Roman" panose="02020603050405020304" pitchFamily="18" charset="0"/>
              </a:rPr>
              <a:t>			id</a:t>
            </a:r>
            <a:r>
              <a:rPr lang="vi-VN" altLang="en-US" sz="2000" b="1">
                <a:solidFill>
                  <a:srgbClr val="FF3300"/>
                </a:solidFill>
                <a:latin typeface="Times New Roman" panose="02020603050405020304" pitchFamily="18" charset="0"/>
                <a:cs typeface="Times New Roman" panose="02020603050405020304" pitchFamily="18" charset="0"/>
              </a:rPr>
              <a:t> = new </a:t>
            </a:r>
            <a:r>
              <a:rPr lang="en-US" altLang="en-US" sz="2000" b="1">
                <a:solidFill>
                  <a:srgbClr val="FF3300"/>
                </a:solidFill>
                <a:latin typeface="Times New Roman" panose="02020603050405020304" pitchFamily="18" charset="0"/>
                <a:cs typeface="Times New Roman" panose="02020603050405020304" pitchFamily="18" charset="0"/>
              </a:rPr>
              <a:t>className</a:t>
            </a:r>
            <a:r>
              <a:rPr lang="vi-VN" altLang="en-US" sz="2000" b="1">
                <a:solidFill>
                  <a:srgbClr val="FF3300"/>
                </a:solidFill>
                <a:latin typeface="Times New Roman" panose="02020603050405020304" pitchFamily="18" charset="0"/>
                <a:cs typeface="Times New Roman" panose="02020603050405020304" pitchFamily="18" charset="0"/>
              </a:rPr>
              <a:t>(); </a:t>
            </a:r>
            <a:endParaRPr lang="en-US" altLang="en-US" sz="2000" b="1">
              <a:solidFill>
                <a:srgbClr val="FF3300"/>
              </a:solidFill>
              <a:latin typeface="Times New Roman" panose="02020603050405020304" pitchFamily="18" charset="0"/>
              <a:cs typeface="Times New Roman" panose="02020603050405020304" pitchFamily="18" charset="0"/>
            </a:endParaRPr>
          </a:p>
          <a:p>
            <a:pPr eaLnBrk="1" hangingPunct="1">
              <a:lnSpc>
                <a:spcPct val="80000"/>
              </a:lnSpc>
              <a:buFont typeface="Arial" panose="020B0604020202020204" pitchFamily="34" charset="0"/>
              <a:buNone/>
            </a:pPr>
            <a:r>
              <a:rPr lang="en-US" altLang="en-US" sz="2000" b="1">
                <a:solidFill>
                  <a:srgbClr val="FF3300"/>
                </a:solidFill>
                <a:latin typeface="Times New Roman" panose="02020603050405020304" pitchFamily="18" charset="0"/>
                <a:cs typeface="Times New Roman" panose="02020603050405020304" pitchFamily="18" charset="0"/>
              </a:rPr>
              <a:t>			scope.setAttribute (“identifier”, id);</a:t>
            </a:r>
          </a:p>
          <a:p>
            <a:pPr eaLnBrk="1" hangingPunct="1">
              <a:lnSpc>
                <a:spcPct val="80000"/>
              </a:lnSpc>
              <a:buFont typeface="Arial" panose="020B0604020202020204" pitchFamily="34" charset="0"/>
              <a:buNone/>
            </a:pPr>
            <a:r>
              <a:rPr lang="en-US" altLang="en-US" sz="2000" b="1">
                <a:solidFill>
                  <a:srgbClr val="FF3300"/>
                </a:solidFill>
                <a:latin typeface="Times New Roman" panose="02020603050405020304" pitchFamily="18" charset="0"/>
                <a:cs typeface="Times New Roman" panose="02020603050405020304" pitchFamily="18" charset="0"/>
              </a:rPr>
              <a:t>		}</a:t>
            </a:r>
          </a:p>
          <a:p>
            <a:pPr eaLnBrk="1" hangingPunct="1">
              <a:lnSpc>
                <a:spcPct val="80000"/>
              </a:lnSpc>
              <a:buFont typeface="Arial" panose="020B0604020202020204" pitchFamily="34" charset="0"/>
              <a:buNone/>
            </a:pPr>
            <a:r>
              <a:rPr lang="en-US" altLang="en-US" sz="2000" b="1">
                <a:solidFill>
                  <a:srgbClr val="FF3300"/>
                </a:solidFill>
                <a:latin typeface="Times New Roman" panose="02020603050405020304" pitchFamily="18" charset="0"/>
                <a:cs typeface="Times New Roman" panose="02020603050405020304" pitchFamily="18" charset="0"/>
              </a:rPr>
              <a:t>	</a:t>
            </a:r>
            <a:r>
              <a:rPr lang="vi-VN" altLang="en-US" sz="2000" b="1">
                <a:solidFill>
                  <a:srgbClr val="FF3300"/>
                </a:solidFill>
                <a:latin typeface="Times New Roman" panose="02020603050405020304" pitchFamily="18" charset="0"/>
                <a:cs typeface="Times New Roman" panose="02020603050405020304" pitchFamily="18" charset="0"/>
              </a:rPr>
              <a:t>%&gt;</a:t>
            </a:r>
          </a:p>
          <a:p>
            <a:pPr algn="just" eaLnBrk="1" hangingPunct="1">
              <a:lnSpc>
                <a:spcPct val="80000"/>
              </a:lnSpc>
            </a:pPr>
            <a:r>
              <a:rPr lang="vi-VN" altLang="en-US" sz="2400" b="1">
                <a:latin typeface="Times New Roman" panose="02020603050405020304" pitchFamily="18" charset="0"/>
                <a:cs typeface="Times New Roman" panose="02020603050405020304" pitchFamily="18" charset="0"/>
              </a:rPr>
              <a:t>Ex</a:t>
            </a:r>
            <a:endParaRPr lang="en-US" altLang="en-US" sz="2400">
              <a:latin typeface="Times New Roman" panose="02020603050405020304" pitchFamily="18" charset="0"/>
              <a:cs typeface="Times New Roman" panose="02020603050405020304" pitchFamily="18" charset="0"/>
            </a:endParaRPr>
          </a:p>
          <a:p>
            <a:pPr lvl="1" algn="just" eaLnBrk="1" hangingPunct="1">
              <a:lnSpc>
                <a:spcPct val="80000"/>
              </a:lnSpc>
            </a:pPr>
            <a:r>
              <a:rPr lang="vi-VN" altLang="en-US" sz="2000">
                <a:latin typeface="Times New Roman" panose="02020603050405020304" pitchFamily="18" charset="0"/>
                <a:cs typeface="Times New Roman" panose="02020603050405020304" pitchFamily="18" charset="0"/>
              </a:rPr>
              <a:t>&lt;jsp:useBean id=“book1” class=“store.book”/&gt; </a:t>
            </a:r>
            <a:endParaRPr lang="en-US" altLang="en-US" sz="2000">
              <a:latin typeface="Times New Roman" panose="02020603050405020304" pitchFamily="18" charset="0"/>
              <a:cs typeface="Times New Roman" panose="02020603050405020304" pitchFamily="18" charset="0"/>
            </a:endParaRPr>
          </a:p>
          <a:p>
            <a:pPr lvl="1" algn="just" eaLnBrk="1" hangingPunct="1">
              <a:lnSpc>
                <a:spcPct val="80000"/>
              </a:lnSpc>
            </a:pPr>
            <a:r>
              <a:rPr lang="vi-VN" altLang="en-US" sz="2000" b="1">
                <a:latin typeface="Times New Roman" panose="02020603050405020304" pitchFamily="18" charset="0"/>
                <a:cs typeface="Times New Roman" panose="02020603050405020304" pitchFamily="18" charset="0"/>
              </a:rPr>
              <a:t>similar to</a:t>
            </a:r>
            <a:r>
              <a:rPr lang="vi-VN" altLang="en-US" sz="2000">
                <a:latin typeface="Times New Roman" panose="02020603050405020304" pitchFamily="18" charset="0"/>
                <a:cs typeface="Times New Roman" panose="02020603050405020304" pitchFamily="18" charset="0"/>
              </a:rPr>
              <a:t> </a:t>
            </a:r>
          </a:p>
          <a:p>
            <a:pPr lvl="1" eaLnBrk="1" hangingPunct="1">
              <a:lnSpc>
                <a:spcPct val="80000"/>
              </a:lnSpc>
              <a:buFont typeface="Arial" panose="020B0604020202020204" pitchFamily="34" charset="0"/>
              <a:buNone/>
            </a:pPr>
            <a:r>
              <a:rPr lang="vi-VN" altLang="en-US" sz="2000">
                <a:latin typeface="Times New Roman" panose="02020603050405020304" pitchFamily="18" charset="0"/>
                <a:cs typeface="Times New Roman" panose="02020603050405020304" pitchFamily="18" charset="0"/>
              </a:rPr>
              <a:t>&lt;% </a:t>
            </a:r>
            <a:endParaRPr lang="en-US" altLang="en-US" sz="2000">
              <a:latin typeface="Times New Roman" panose="02020603050405020304" pitchFamily="18" charset="0"/>
              <a:cs typeface="Times New Roman" panose="02020603050405020304" pitchFamily="18" charset="0"/>
            </a:endParaRPr>
          </a:p>
          <a:p>
            <a:pPr lvl="1" eaLnBrk="1" hangingPunct="1">
              <a:lnSpc>
                <a:spcPct val="80000"/>
              </a:lnSpc>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	store.book book1 = (store.book) pageContext.getAttribute(“book1”);</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if (book1 == null)</a:t>
            </a:r>
            <a:r>
              <a:rPr lang="vi-VN" altLang="en-US" sz="2000">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	</a:t>
            </a:r>
            <a:r>
              <a:rPr lang="vi-VN" altLang="en-US" sz="2000">
                <a:latin typeface="Times New Roman" panose="02020603050405020304" pitchFamily="18" charset="0"/>
                <a:cs typeface="Times New Roman" panose="02020603050405020304" pitchFamily="18" charset="0"/>
              </a:rPr>
              <a:t>book1 = new store.book();</a:t>
            </a:r>
            <a:r>
              <a:rPr lang="en-US" altLang="en-US" sz="2000">
                <a:latin typeface="Times New Roman" panose="02020603050405020304" pitchFamily="18" charset="0"/>
                <a:cs typeface="Times New Roman" panose="02020603050405020304" pitchFamily="18" charset="0"/>
              </a:rPr>
              <a:t> </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	pageContext.setAttribute(“book1”, book1); </a:t>
            </a:r>
          </a:p>
          <a:p>
            <a:pPr lvl="1" eaLnBrk="1" hangingPunct="1">
              <a:lnSpc>
                <a:spcPct val="80000"/>
              </a:lnSpc>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	}</a:t>
            </a:r>
            <a:r>
              <a:rPr lang="vi-VN" altLang="en-US" sz="2000">
                <a:latin typeface="Times New Roman" panose="02020603050405020304" pitchFamily="18" charset="0"/>
                <a:cs typeface="Times New Roman" panose="02020603050405020304" pitchFamily="18" charset="0"/>
              </a:rPr>
              <a:t> </a:t>
            </a:r>
            <a:endParaRPr lang="en-US" altLang="en-US" sz="2000">
              <a:latin typeface="Times New Roman" panose="02020603050405020304" pitchFamily="18" charset="0"/>
              <a:cs typeface="Times New Roman" panose="02020603050405020304" pitchFamily="18" charset="0"/>
            </a:endParaRPr>
          </a:p>
          <a:p>
            <a:pPr lvl="1" eaLnBrk="1" hangingPunct="1">
              <a:lnSpc>
                <a:spcPct val="80000"/>
              </a:lnSpc>
              <a:buFont typeface="Arial" panose="020B0604020202020204" pitchFamily="34" charset="0"/>
              <a:buNone/>
            </a:pPr>
            <a:r>
              <a:rPr lang="vi-VN" altLang="en-US" sz="2000">
                <a:latin typeface="Times New Roman" panose="02020603050405020304" pitchFamily="18" charset="0"/>
                <a:cs typeface="Times New Roman" panose="02020603050405020304" pitchFamily="18" charset="0"/>
              </a:rPr>
              <a:t>%&gt;</a:t>
            </a: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diamond(in)">
                                      <p:cBhvr>
                                        <p:cTn id="7" dur="2000"/>
                                        <p:tgtEl>
                                          <p:spTgt spid="8195">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diamond(in)">
                                      <p:cBhvr>
                                        <p:cTn id="10" dur="2000"/>
                                        <p:tgtEl>
                                          <p:spTgt spid="8195">
                                            <p:txEl>
                                              <p:pRg st="1" end="1"/>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Effect transition="in" filter="diamond(in)">
                                      <p:cBhvr>
                                        <p:cTn id="13" dur="2000"/>
                                        <p:tgtEl>
                                          <p:spTgt spid="8195">
                                            <p:txEl>
                                              <p:pRg st="2" end="2"/>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8195">
                                            <p:txEl>
                                              <p:pRg st="3" end="3"/>
                                            </p:txEl>
                                          </p:spTgt>
                                        </p:tgtEl>
                                        <p:attrNameLst>
                                          <p:attrName>style.visibility</p:attrName>
                                        </p:attrNameLst>
                                      </p:cBhvr>
                                      <p:to>
                                        <p:strVal val="visible"/>
                                      </p:to>
                                    </p:set>
                                    <p:animEffect transition="in" filter="diamond(in)">
                                      <p:cBhvr>
                                        <p:cTn id="16" dur="2000"/>
                                        <p:tgtEl>
                                          <p:spTgt spid="8195">
                                            <p:txEl>
                                              <p:pRg st="3" end="3"/>
                                            </p:txEl>
                                          </p:spTgt>
                                        </p:tgtEl>
                                      </p:cBhvr>
                                    </p:animEffect>
                                  </p:childTnLst>
                                </p:cTn>
                              </p:par>
                              <p:par>
                                <p:cTn id="17" presetID="8" presetClass="entr" presetSubtype="16" fill="hold"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animEffect transition="in" filter="diamond(in)">
                                      <p:cBhvr>
                                        <p:cTn id="19" dur="2000"/>
                                        <p:tgtEl>
                                          <p:spTgt spid="8195">
                                            <p:txEl>
                                              <p:pRg st="4" end="4"/>
                                            </p:txEl>
                                          </p:spTgt>
                                        </p:tgtEl>
                                      </p:cBhvr>
                                    </p:animEffect>
                                  </p:childTnLst>
                                </p:cTn>
                              </p:par>
                              <p:par>
                                <p:cTn id="20" presetID="8" presetClass="entr" presetSubtype="16" fill="hold" nodeType="withEffect">
                                  <p:stCondLst>
                                    <p:cond delay="0"/>
                                  </p:stCondLst>
                                  <p:childTnLst>
                                    <p:set>
                                      <p:cBhvr>
                                        <p:cTn id="21" dur="1" fill="hold">
                                          <p:stCondLst>
                                            <p:cond delay="0"/>
                                          </p:stCondLst>
                                        </p:cTn>
                                        <p:tgtEl>
                                          <p:spTgt spid="8195">
                                            <p:txEl>
                                              <p:pRg st="5" end="5"/>
                                            </p:txEl>
                                          </p:spTgt>
                                        </p:tgtEl>
                                        <p:attrNameLst>
                                          <p:attrName>style.visibility</p:attrName>
                                        </p:attrNameLst>
                                      </p:cBhvr>
                                      <p:to>
                                        <p:strVal val="visible"/>
                                      </p:to>
                                    </p:set>
                                    <p:animEffect transition="in" filter="diamond(in)">
                                      <p:cBhvr>
                                        <p:cTn id="22" dur="2000"/>
                                        <p:tgtEl>
                                          <p:spTgt spid="8195">
                                            <p:txEl>
                                              <p:pRg st="5" end="5"/>
                                            </p:txEl>
                                          </p:spTgt>
                                        </p:tgtEl>
                                      </p:cBhvr>
                                    </p:animEffect>
                                  </p:childTnLst>
                                </p:cTn>
                              </p:par>
                              <p:par>
                                <p:cTn id="23" presetID="8" presetClass="entr" presetSubtype="16" fill="hold" nodeType="withEffect">
                                  <p:stCondLst>
                                    <p:cond delay="0"/>
                                  </p:stCondLst>
                                  <p:childTnLst>
                                    <p:set>
                                      <p:cBhvr>
                                        <p:cTn id="24" dur="1" fill="hold">
                                          <p:stCondLst>
                                            <p:cond delay="0"/>
                                          </p:stCondLst>
                                        </p:cTn>
                                        <p:tgtEl>
                                          <p:spTgt spid="8195">
                                            <p:txEl>
                                              <p:pRg st="6" end="6"/>
                                            </p:txEl>
                                          </p:spTgt>
                                        </p:tgtEl>
                                        <p:attrNameLst>
                                          <p:attrName>style.visibility</p:attrName>
                                        </p:attrNameLst>
                                      </p:cBhvr>
                                      <p:to>
                                        <p:strVal val="visible"/>
                                      </p:to>
                                    </p:set>
                                    <p:animEffect transition="in" filter="diamond(in)">
                                      <p:cBhvr>
                                        <p:cTn id="25" dur="2000"/>
                                        <p:tgtEl>
                                          <p:spTgt spid="8195">
                                            <p:txEl>
                                              <p:pRg st="6" end="6"/>
                                            </p:txEl>
                                          </p:spTgt>
                                        </p:tgtEl>
                                      </p:cBhvr>
                                    </p:animEffect>
                                  </p:childTnLst>
                                </p:cTn>
                              </p:par>
                              <p:par>
                                <p:cTn id="26" presetID="8" presetClass="entr" presetSubtype="16" fill="hold" nodeType="withEffect">
                                  <p:stCondLst>
                                    <p:cond delay="0"/>
                                  </p:stCondLst>
                                  <p:childTnLst>
                                    <p:set>
                                      <p:cBhvr>
                                        <p:cTn id="27" dur="1" fill="hold">
                                          <p:stCondLst>
                                            <p:cond delay="0"/>
                                          </p:stCondLst>
                                        </p:cTn>
                                        <p:tgtEl>
                                          <p:spTgt spid="8195">
                                            <p:txEl>
                                              <p:pRg st="7" end="7"/>
                                            </p:txEl>
                                          </p:spTgt>
                                        </p:tgtEl>
                                        <p:attrNameLst>
                                          <p:attrName>style.visibility</p:attrName>
                                        </p:attrNameLst>
                                      </p:cBhvr>
                                      <p:to>
                                        <p:strVal val="visible"/>
                                      </p:to>
                                    </p:set>
                                    <p:animEffect transition="in" filter="diamond(in)">
                                      <p:cBhvr>
                                        <p:cTn id="28" dur="2000"/>
                                        <p:tgtEl>
                                          <p:spTgt spid="8195">
                                            <p:txEl>
                                              <p:pRg st="7" end="7"/>
                                            </p:txEl>
                                          </p:spTgt>
                                        </p:tgtEl>
                                      </p:cBhvr>
                                    </p:animEffect>
                                  </p:childTnLst>
                                </p:cTn>
                              </p:par>
                              <p:par>
                                <p:cTn id="29" presetID="8" presetClass="entr" presetSubtype="16" fill="hold" nodeType="withEffect">
                                  <p:stCondLst>
                                    <p:cond delay="0"/>
                                  </p:stCondLst>
                                  <p:childTnLst>
                                    <p:set>
                                      <p:cBhvr>
                                        <p:cTn id="30" dur="1" fill="hold">
                                          <p:stCondLst>
                                            <p:cond delay="0"/>
                                          </p:stCondLst>
                                        </p:cTn>
                                        <p:tgtEl>
                                          <p:spTgt spid="8195">
                                            <p:txEl>
                                              <p:pRg st="8" end="8"/>
                                            </p:txEl>
                                          </p:spTgt>
                                        </p:tgtEl>
                                        <p:attrNameLst>
                                          <p:attrName>style.visibility</p:attrName>
                                        </p:attrNameLst>
                                      </p:cBhvr>
                                      <p:to>
                                        <p:strVal val="visible"/>
                                      </p:to>
                                    </p:set>
                                    <p:animEffect transition="in" filter="diamond(in)">
                                      <p:cBhvr>
                                        <p:cTn id="31" dur="2000"/>
                                        <p:tgtEl>
                                          <p:spTgt spid="8195">
                                            <p:txEl>
                                              <p:pRg st="8" end="8"/>
                                            </p:txEl>
                                          </p:spTgt>
                                        </p:tgtEl>
                                      </p:cBhvr>
                                    </p:animEffect>
                                  </p:childTnLst>
                                </p:cTn>
                              </p:par>
                              <p:par>
                                <p:cTn id="32" presetID="8" presetClass="entr" presetSubtype="16" fill="hold" nodeType="withEffect">
                                  <p:stCondLst>
                                    <p:cond delay="0"/>
                                  </p:stCondLst>
                                  <p:childTnLst>
                                    <p:set>
                                      <p:cBhvr>
                                        <p:cTn id="33" dur="1" fill="hold">
                                          <p:stCondLst>
                                            <p:cond delay="0"/>
                                          </p:stCondLst>
                                        </p:cTn>
                                        <p:tgtEl>
                                          <p:spTgt spid="8195">
                                            <p:txEl>
                                              <p:pRg st="9" end="9"/>
                                            </p:txEl>
                                          </p:spTgt>
                                        </p:tgtEl>
                                        <p:attrNameLst>
                                          <p:attrName>style.visibility</p:attrName>
                                        </p:attrNameLst>
                                      </p:cBhvr>
                                      <p:to>
                                        <p:strVal val="visible"/>
                                      </p:to>
                                    </p:set>
                                    <p:animEffect transition="in" filter="diamond(in)">
                                      <p:cBhvr>
                                        <p:cTn id="34" dur="2000"/>
                                        <p:tgtEl>
                                          <p:spTgt spid="8195">
                                            <p:txEl>
                                              <p:pRg st="9" end="9"/>
                                            </p:txEl>
                                          </p:spTgt>
                                        </p:tgtEl>
                                      </p:cBhvr>
                                    </p:animEffect>
                                  </p:childTnLst>
                                </p:cTn>
                              </p:par>
                              <p:par>
                                <p:cTn id="35" presetID="8" presetClass="entr" presetSubtype="16" fill="hold" nodeType="withEffect">
                                  <p:stCondLst>
                                    <p:cond delay="0"/>
                                  </p:stCondLst>
                                  <p:childTnLst>
                                    <p:set>
                                      <p:cBhvr>
                                        <p:cTn id="36" dur="1" fill="hold">
                                          <p:stCondLst>
                                            <p:cond delay="0"/>
                                          </p:stCondLst>
                                        </p:cTn>
                                        <p:tgtEl>
                                          <p:spTgt spid="8195">
                                            <p:txEl>
                                              <p:pRg st="10" end="10"/>
                                            </p:txEl>
                                          </p:spTgt>
                                        </p:tgtEl>
                                        <p:attrNameLst>
                                          <p:attrName>style.visibility</p:attrName>
                                        </p:attrNameLst>
                                      </p:cBhvr>
                                      <p:to>
                                        <p:strVal val="visible"/>
                                      </p:to>
                                    </p:set>
                                    <p:animEffect transition="in" filter="diamond(in)">
                                      <p:cBhvr>
                                        <p:cTn id="37" dur="2000"/>
                                        <p:tgtEl>
                                          <p:spTgt spid="8195">
                                            <p:txEl>
                                              <p:pRg st="10" end="10"/>
                                            </p:txEl>
                                          </p:spTgt>
                                        </p:tgtEl>
                                      </p:cBhvr>
                                    </p:animEffect>
                                  </p:childTnLst>
                                </p:cTn>
                              </p:par>
                              <p:par>
                                <p:cTn id="38" presetID="8" presetClass="entr" presetSubtype="16" fill="hold" nodeType="withEffect">
                                  <p:stCondLst>
                                    <p:cond delay="0"/>
                                  </p:stCondLst>
                                  <p:childTnLst>
                                    <p:set>
                                      <p:cBhvr>
                                        <p:cTn id="39" dur="1" fill="hold">
                                          <p:stCondLst>
                                            <p:cond delay="0"/>
                                          </p:stCondLst>
                                        </p:cTn>
                                        <p:tgtEl>
                                          <p:spTgt spid="8195">
                                            <p:txEl>
                                              <p:pRg st="11" end="11"/>
                                            </p:txEl>
                                          </p:spTgt>
                                        </p:tgtEl>
                                        <p:attrNameLst>
                                          <p:attrName>style.visibility</p:attrName>
                                        </p:attrNameLst>
                                      </p:cBhvr>
                                      <p:to>
                                        <p:strVal val="visible"/>
                                      </p:to>
                                    </p:set>
                                    <p:animEffect transition="in" filter="diamond(in)">
                                      <p:cBhvr>
                                        <p:cTn id="40" dur="2000"/>
                                        <p:tgtEl>
                                          <p:spTgt spid="8195">
                                            <p:txEl>
                                              <p:pRg st="11" end="11"/>
                                            </p:txEl>
                                          </p:spTgt>
                                        </p:tgtEl>
                                      </p:cBhvr>
                                    </p:animEffect>
                                  </p:childTnLst>
                                </p:cTn>
                              </p:par>
                              <p:par>
                                <p:cTn id="41" presetID="8" presetClass="entr" presetSubtype="16" fill="hold" nodeType="withEffect">
                                  <p:stCondLst>
                                    <p:cond delay="0"/>
                                  </p:stCondLst>
                                  <p:childTnLst>
                                    <p:set>
                                      <p:cBhvr>
                                        <p:cTn id="42" dur="1" fill="hold">
                                          <p:stCondLst>
                                            <p:cond delay="0"/>
                                          </p:stCondLst>
                                        </p:cTn>
                                        <p:tgtEl>
                                          <p:spTgt spid="8195">
                                            <p:txEl>
                                              <p:pRg st="12" end="12"/>
                                            </p:txEl>
                                          </p:spTgt>
                                        </p:tgtEl>
                                        <p:attrNameLst>
                                          <p:attrName>style.visibility</p:attrName>
                                        </p:attrNameLst>
                                      </p:cBhvr>
                                      <p:to>
                                        <p:strVal val="visible"/>
                                      </p:to>
                                    </p:set>
                                    <p:animEffect transition="in" filter="diamond(in)">
                                      <p:cBhvr>
                                        <p:cTn id="43" dur="2000"/>
                                        <p:tgtEl>
                                          <p:spTgt spid="8195">
                                            <p:txEl>
                                              <p:pRg st="12" end="12"/>
                                            </p:txEl>
                                          </p:spTgt>
                                        </p:tgtEl>
                                      </p:cBhvr>
                                    </p:animEffect>
                                  </p:childTnLst>
                                </p:cTn>
                              </p:par>
                              <p:par>
                                <p:cTn id="44" presetID="8" presetClass="entr" presetSubtype="16" fill="hold" nodeType="withEffect">
                                  <p:stCondLst>
                                    <p:cond delay="0"/>
                                  </p:stCondLst>
                                  <p:childTnLst>
                                    <p:set>
                                      <p:cBhvr>
                                        <p:cTn id="45" dur="1" fill="hold">
                                          <p:stCondLst>
                                            <p:cond delay="0"/>
                                          </p:stCondLst>
                                        </p:cTn>
                                        <p:tgtEl>
                                          <p:spTgt spid="8195">
                                            <p:txEl>
                                              <p:pRg st="13" end="13"/>
                                            </p:txEl>
                                          </p:spTgt>
                                        </p:tgtEl>
                                        <p:attrNameLst>
                                          <p:attrName>style.visibility</p:attrName>
                                        </p:attrNameLst>
                                      </p:cBhvr>
                                      <p:to>
                                        <p:strVal val="visible"/>
                                      </p:to>
                                    </p:set>
                                    <p:animEffect transition="in" filter="diamond(in)">
                                      <p:cBhvr>
                                        <p:cTn id="46" dur="2000"/>
                                        <p:tgtEl>
                                          <p:spTgt spid="8195">
                                            <p:txEl>
                                              <p:pRg st="13" end="13"/>
                                            </p:txEl>
                                          </p:spTgt>
                                        </p:tgtEl>
                                      </p:cBhvr>
                                    </p:animEffect>
                                  </p:childTnLst>
                                </p:cTn>
                              </p:par>
                              <p:par>
                                <p:cTn id="47" presetID="8" presetClass="entr" presetSubtype="16" fill="hold" nodeType="withEffect">
                                  <p:stCondLst>
                                    <p:cond delay="0"/>
                                  </p:stCondLst>
                                  <p:childTnLst>
                                    <p:set>
                                      <p:cBhvr>
                                        <p:cTn id="48" dur="1" fill="hold">
                                          <p:stCondLst>
                                            <p:cond delay="0"/>
                                          </p:stCondLst>
                                        </p:cTn>
                                        <p:tgtEl>
                                          <p:spTgt spid="8195">
                                            <p:txEl>
                                              <p:pRg st="14" end="14"/>
                                            </p:txEl>
                                          </p:spTgt>
                                        </p:tgtEl>
                                        <p:attrNameLst>
                                          <p:attrName>style.visibility</p:attrName>
                                        </p:attrNameLst>
                                      </p:cBhvr>
                                      <p:to>
                                        <p:strVal val="visible"/>
                                      </p:to>
                                    </p:set>
                                    <p:animEffect transition="in" filter="diamond(in)">
                                      <p:cBhvr>
                                        <p:cTn id="49" dur="2000"/>
                                        <p:tgtEl>
                                          <p:spTgt spid="819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xfrm>
            <a:off x="914400" y="0"/>
            <a:ext cx="8229600" cy="996950"/>
          </a:xfrm>
        </p:spPr>
        <p:txBody>
          <a:bodyPr/>
          <a:lstStyle/>
          <a:p>
            <a:r>
              <a:rPr lang="en-US" altLang="en-US" sz="4000" b="1">
                <a:latin typeface="Times New Roman" panose="02020603050405020304" pitchFamily="18" charset="0"/>
                <a:cs typeface="Times New Roman" panose="02020603050405020304" pitchFamily="18" charset="0"/>
              </a:rPr>
              <a:t>JSP Standard Actions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The </a:t>
            </a:r>
            <a:r>
              <a:rPr lang="en-US" altLang="en-US" sz="3600">
                <a:solidFill>
                  <a:srgbClr val="FF0000"/>
                </a:solidFill>
                <a:latin typeface="Times New Roman" panose="02020603050405020304" pitchFamily="18" charset="0"/>
                <a:cs typeface="Times New Roman" panose="02020603050405020304" pitchFamily="18" charset="0"/>
              </a:rPr>
              <a:t>&lt;jsp:useBean&gt;</a:t>
            </a:r>
            <a:r>
              <a:rPr lang="en-US" altLang="en-US" sz="3600">
                <a:latin typeface="Times New Roman" panose="02020603050405020304" pitchFamily="18" charset="0"/>
                <a:cs typeface="Times New Roman" panose="02020603050405020304" pitchFamily="18" charset="0"/>
              </a:rPr>
              <a:t> tag</a:t>
            </a:r>
          </a:p>
        </p:txBody>
      </p:sp>
      <p:sp>
        <p:nvSpPr>
          <p:cNvPr id="9219" name="Rectangle 3"/>
          <p:cNvSpPr>
            <a:spLocks noGrp="1"/>
          </p:cNvSpPr>
          <p:nvPr>
            <p:ph type="body" idx="4294967295"/>
          </p:nvPr>
        </p:nvSpPr>
        <p:spPr>
          <a:xfrm>
            <a:off x="0" y="776288"/>
            <a:ext cx="9144000" cy="5795962"/>
          </a:xfrm>
        </p:spPr>
        <p:txBody>
          <a:bodyPr/>
          <a:lstStyle/>
          <a:p>
            <a:pPr algn="just" eaLnBrk="1" hangingPunct="1">
              <a:lnSpc>
                <a:spcPct val="80000"/>
              </a:lnSpc>
            </a:pPr>
            <a:r>
              <a:rPr lang="vi-VN" altLang="en-US" sz="2400" b="1">
                <a:latin typeface="Times New Roman" panose="02020603050405020304" pitchFamily="18" charset="0"/>
              </a:rPr>
              <a:t>Casting</a:t>
            </a:r>
            <a:endParaRPr lang="vi-VN" altLang="en-US" sz="2400">
              <a:latin typeface="Times New Roman" panose="02020603050405020304" pitchFamily="18" charset="0"/>
            </a:endParaRPr>
          </a:p>
          <a:p>
            <a:pPr lvl="1" algn="just" eaLnBrk="1" hangingPunct="1">
              <a:lnSpc>
                <a:spcPct val="80000"/>
              </a:lnSpc>
              <a:buFont typeface="Arial" panose="020B0604020202020204" pitchFamily="34" charset="0"/>
              <a:buNone/>
            </a:pPr>
            <a:r>
              <a:rPr lang="vi-VN" altLang="en-US" sz="2000">
                <a:solidFill>
                  <a:srgbClr val="FF3300"/>
                </a:solidFill>
                <a:latin typeface="Times New Roman" panose="02020603050405020304" pitchFamily="18" charset="0"/>
              </a:rPr>
              <a:t>&lt;</a:t>
            </a:r>
            <a:r>
              <a:rPr lang="vi-VN" altLang="en-US" sz="2000" b="1">
                <a:solidFill>
                  <a:srgbClr val="FF3300"/>
                </a:solidFill>
                <a:latin typeface="Times New Roman" panose="02020603050405020304" pitchFamily="18" charset="0"/>
              </a:rPr>
              <a:t>jsp:useBean</a:t>
            </a:r>
            <a:r>
              <a:rPr lang="vi-VN" altLang="en-US" sz="2000">
                <a:solidFill>
                  <a:srgbClr val="FF3300"/>
                </a:solidFill>
                <a:latin typeface="Times New Roman" panose="02020603050405020304" pitchFamily="18" charset="0"/>
              </a:rPr>
              <a:t> </a:t>
            </a:r>
            <a:r>
              <a:rPr lang="vi-VN" altLang="en-US" sz="2000" b="1">
                <a:solidFill>
                  <a:srgbClr val="FF3300"/>
                </a:solidFill>
                <a:latin typeface="Times New Roman" panose="02020603050405020304" pitchFamily="18" charset="0"/>
              </a:rPr>
              <a:t>id</a:t>
            </a:r>
            <a:r>
              <a:rPr lang="vi-VN" altLang="en-US" sz="2000">
                <a:solidFill>
                  <a:srgbClr val="FF3300"/>
                </a:solidFill>
                <a:latin typeface="Times New Roman" panose="02020603050405020304" pitchFamily="18" charset="0"/>
              </a:rPr>
              <a:t>=“&lt;identifier&gt;” </a:t>
            </a:r>
            <a:r>
              <a:rPr lang="vi-VN" altLang="en-US" sz="2000" b="1">
                <a:solidFill>
                  <a:srgbClr val="FF3300"/>
                </a:solidFill>
                <a:latin typeface="Times New Roman" panose="02020603050405020304" pitchFamily="18" charset="0"/>
              </a:rPr>
              <a:t>class</a:t>
            </a:r>
            <a:r>
              <a:rPr lang="vi-VN" altLang="en-US" sz="2000">
                <a:solidFill>
                  <a:srgbClr val="FF3300"/>
                </a:solidFill>
                <a:latin typeface="Times New Roman" panose="02020603050405020304" pitchFamily="18" charset="0"/>
              </a:rPr>
              <a:t>=“&lt;class name&gt;” </a:t>
            </a:r>
            <a:r>
              <a:rPr lang="vi-VN" altLang="en-US" sz="2000" b="1">
                <a:solidFill>
                  <a:srgbClr val="FF3300"/>
                </a:solidFill>
                <a:latin typeface="Times New Roman" panose="02020603050405020304" pitchFamily="18" charset="0"/>
              </a:rPr>
              <a:t>type</a:t>
            </a:r>
            <a:r>
              <a:rPr lang="vi-VN" altLang="en-US" sz="2000">
                <a:solidFill>
                  <a:srgbClr val="FF3300"/>
                </a:solidFill>
                <a:latin typeface="Times New Roman" panose="02020603050405020304" pitchFamily="18" charset="0"/>
              </a:rPr>
              <a:t> = “&lt;dataType&gt;” </a:t>
            </a:r>
            <a:br>
              <a:rPr lang="en-US" altLang="en-US" sz="2000">
                <a:solidFill>
                  <a:srgbClr val="FF3300"/>
                </a:solidFill>
                <a:latin typeface="Times New Roman" panose="02020603050405020304" pitchFamily="18" charset="0"/>
              </a:rPr>
            </a:br>
            <a:r>
              <a:rPr lang="vi-VN" altLang="en-US" sz="2000">
                <a:solidFill>
                  <a:srgbClr val="FF3300"/>
                </a:solidFill>
                <a:latin typeface="Times New Roman" panose="02020603050405020304" pitchFamily="18" charset="0"/>
              </a:rPr>
              <a:t>[scope = “scope type”]/&gt;</a:t>
            </a:r>
          </a:p>
          <a:p>
            <a:pPr lvl="1" eaLnBrk="1" hangingPunct="1">
              <a:lnSpc>
                <a:spcPct val="80000"/>
              </a:lnSpc>
            </a:pPr>
            <a:r>
              <a:rPr lang="en-US" altLang="en-US" sz="2000" b="1">
                <a:latin typeface="Times New Roman" panose="02020603050405020304" pitchFamily="18" charset="0"/>
              </a:rPr>
              <a:t>type</a:t>
            </a:r>
            <a:r>
              <a:rPr lang="en-US" altLang="en-US" sz="2000">
                <a:latin typeface="Times New Roman" panose="02020603050405020304" pitchFamily="18" charset="0"/>
              </a:rPr>
              <a:t>: Java – DataType </a:t>
            </a:r>
          </a:p>
          <a:p>
            <a:pPr algn="just" eaLnBrk="1" hangingPunct="1">
              <a:lnSpc>
                <a:spcPct val="80000"/>
              </a:lnSpc>
            </a:pPr>
            <a:r>
              <a:rPr lang="vi-VN" altLang="en-US" sz="2400" b="1">
                <a:latin typeface="Times New Roman" panose="02020603050405020304" pitchFamily="18" charset="0"/>
              </a:rPr>
              <a:t>JSP Scriptlet element</a:t>
            </a:r>
          </a:p>
          <a:p>
            <a:pPr eaLnBrk="1" hangingPunct="1">
              <a:lnSpc>
                <a:spcPct val="80000"/>
              </a:lnSpc>
              <a:buFont typeface="Arial" panose="020B0604020202020204" pitchFamily="34" charset="0"/>
              <a:buNone/>
            </a:pPr>
            <a:r>
              <a:rPr lang="en-US" altLang="en-US" sz="2000" b="1">
                <a:solidFill>
                  <a:srgbClr val="FF3300"/>
                </a:solidFill>
                <a:latin typeface="Times New Roman" panose="02020603050405020304" pitchFamily="18" charset="0"/>
                <a:cs typeface="Times New Roman" panose="02020603050405020304" pitchFamily="18" charset="0"/>
              </a:rPr>
              <a:t>	</a:t>
            </a:r>
            <a:r>
              <a:rPr lang="vi-VN" altLang="en-US" sz="2000" b="1">
                <a:solidFill>
                  <a:srgbClr val="FF3300"/>
                </a:solidFill>
                <a:latin typeface="Times New Roman" panose="02020603050405020304" pitchFamily="18" charset="0"/>
                <a:cs typeface="Times New Roman" panose="02020603050405020304" pitchFamily="18" charset="0"/>
              </a:rPr>
              <a:t>&lt;% </a:t>
            </a:r>
            <a:endParaRPr lang="en-US" altLang="en-US" sz="2000" b="1">
              <a:solidFill>
                <a:srgbClr val="FF3300"/>
              </a:solidFill>
              <a:latin typeface="Times New Roman" panose="02020603050405020304" pitchFamily="18" charset="0"/>
              <a:cs typeface="Times New Roman" panose="02020603050405020304" pitchFamily="18" charset="0"/>
            </a:endParaRPr>
          </a:p>
          <a:p>
            <a:pPr eaLnBrk="1" hangingPunct="1">
              <a:lnSpc>
                <a:spcPct val="80000"/>
              </a:lnSpc>
              <a:buFont typeface="Arial" panose="020B0604020202020204" pitchFamily="34" charset="0"/>
              <a:buNone/>
            </a:pPr>
            <a:r>
              <a:rPr lang="en-US" altLang="en-US" sz="2000" b="1">
                <a:solidFill>
                  <a:srgbClr val="FF3300"/>
                </a:solidFill>
                <a:latin typeface="Times New Roman" panose="02020603050405020304" pitchFamily="18" charset="0"/>
                <a:cs typeface="Times New Roman" panose="02020603050405020304" pitchFamily="18" charset="0"/>
              </a:rPr>
              <a:t>		dataType id = (dataType) scope.getAttribute(“identifier”);</a:t>
            </a:r>
          </a:p>
          <a:p>
            <a:pPr eaLnBrk="1" hangingPunct="1">
              <a:lnSpc>
                <a:spcPct val="80000"/>
              </a:lnSpc>
              <a:buFont typeface="Arial" panose="020B0604020202020204" pitchFamily="34" charset="0"/>
              <a:buNone/>
            </a:pPr>
            <a:r>
              <a:rPr lang="en-US" altLang="en-US" sz="2000" b="1">
                <a:solidFill>
                  <a:srgbClr val="FF3300"/>
                </a:solidFill>
                <a:latin typeface="Times New Roman" panose="02020603050405020304" pitchFamily="18" charset="0"/>
                <a:cs typeface="Times New Roman" panose="02020603050405020304" pitchFamily="18" charset="0"/>
              </a:rPr>
              <a:t>		if (id == null) {</a:t>
            </a:r>
          </a:p>
          <a:p>
            <a:pPr eaLnBrk="1" hangingPunct="1">
              <a:lnSpc>
                <a:spcPct val="80000"/>
              </a:lnSpc>
              <a:buFont typeface="Arial" panose="020B0604020202020204" pitchFamily="34" charset="0"/>
              <a:buNone/>
            </a:pPr>
            <a:r>
              <a:rPr lang="en-US" altLang="en-US" sz="2000" b="1">
                <a:solidFill>
                  <a:srgbClr val="FF3300"/>
                </a:solidFill>
                <a:latin typeface="Times New Roman" panose="02020603050405020304" pitchFamily="18" charset="0"/>
                <a:cs typeface="Times New Roman" panose="02020603050405020304" pitchFamily="18" charset="0"/>
              </a:rPr>
              <a:t>			id</a:t>
            </a:r>
            <a:r>
              <a:rPr lang="vi-VN" altLang="en-US" sz="2000" b="1">
                <a:solidFill>
                  <a:srgbClr val="FF3300"/>
                </a:solidFill>
                <a:latin typeface="Times New Roman" panose="02020603050405020304" pitchFamily="18" charset="0"/>
                <a:cs typeface="Times New Roman" panose="02020603050405020304" pitchFamily="18" charset="0"/>
              </a:rPr>
              <a:t> = </a:t>
            </a:r>
            <a:r>
              <a:rPr lang="en-US" altLang="en-US" sz="2000" b="1">
                <a:solidFill>
                  <a:srgbClr val="FF3300"/>
                </a:solidFill>
                <a:latin typeface="Times New Roman" panose="02020603050405020304" pitchFamily="18" charset="0"/>
                <a:cs typeface="Times New Roman" panose="02020603050405020304" pitchFamily="18" charset="0"/>
              </a:rPr>
              <a:t>(dataType) (</a:t>
            </a:r>
            <a:r>
              <a:rPr lang="vi-VN" altLang="en-US" sz="2000" b="1">
                <a:solidFill>
                  <a:srgbClr val="FF3300"/>
                </a:solidFill>
                <a:latin typeface="Times New Roman" panose="02020603050405020304" pitchFamily="18" charset="0"/>
                <a:cs typeface="Times New Roman" panose="02020603050405020304" pitchFamily="18" charset="0"/>
              </a:rPr>
              <a:t>new </a:t>
            </a:r>
            <a:r>
              <a:rPr lang="en-US" altLang="en-US" sz="2000" b="1">
                <a:solidFill>
                  <a:srgbClr val="FF3300"/>
                </a:solidFill>
                <a:latin typeface="Times New Roman" panose="02020603050405020304" pitchFamily="18" charset="0"/>
                <a:cs typeface="Times New Roman" panose="02020603050405020304" pitchFamily="18" charset="0"/>
              </a:rPr>
              <a:t>className</a:t>
            </a:r>
            <a:r>
              <a:rPr lang="vi-VN" altLang="en-US" sz="2000" b="1">
                <a:solidFill>
                  <a:srgbClr val="FF3300"/>
                </a:solidFill>
                <a:latin typeface="Times New Roman" panose="02020603050405020304" pitchFamily="18" charset="0"/>
                <a:cs typeface="Times New Roman" panose="02020603050405020304" pitchFamily="18" charset="0"/>
              </a:rPr>
              <a:t>()</a:t>
            </a:r>
            <a:r>
              <a:rPr lang="en-US" altLang="en-US" sz="2000" b="1">
                <a:solidFill>
                  <a:srgbClr val="FF3300"/>
                </a:solidFill>
                <a:latin typeface="Times New Roman" panose="02020603050405020304" pitchFamily="18" charset="0"/>
                <a:cs typeface="Times New Roman" panose="02020603050405020304" pitchFamily="18" charset="0"/>
              </a:rPr>
              <a:t>)</a:t>
            </a:r>
            <a:r>
              <a:rPr lang="vi-VN" altLang="en-US" sz="2000" b="1">
                <a:solidFill>
                  <a:srgbClr val="FF3300"/>
                </a:solidFill>
                <a:latin typeface="Times New Roman" panose="02020603050405020304" pitchFamily="18" charset="0"/>
                <a:cs typeface="Times New Roman" panose="02020603050405020304" pitchFamily="18" charset="0"/>
              </a:rPr>
              <a:t>; </a:t>
            </a:r>
            <a:endParaRPr lang="en-US" altLang="en-US" sz="2000" b="1">
              <a:solidFill>
                <a:srgbClr val="FF3300"/>
              </a:solidFill>
              <a:latin typeface="Times New Roman" panose="02020603050405020304" pitchFamily="18" charset="0"/>
              <a:cs typeface="Times New Roman" panose="02020603050405020304" pitchFamily="18" charset="0"/>
            </a:endParaRPr>
          </a:p>
          <a:p>
            <a:pPr eaLnBrk="1" hangingPunct="1">
              <a:lnSpc>
                <a:spcPct val="80000"/>
              </a:lnSpc>
              <a:buFont typeface="Arial" panose="020B0604020202020204" pitchFamily="34" charset="0"/>
              <a:buNone/>
            </a:pPr>
            <a:r>
              <a:rPr lang="en-US" altLang="en-US" sz="2000" b="1">
                <a:solidFill>
                  <a:srgbClr val="FF3300"/>
                </a:solidFill>
                <a:latin typeface="Times New Roman" panose="02020603050405020304" pitchFamily="18" charset="0"/>
                <a:cs typeface="Times New Roman" panose="02020603050405020304" pitchFamily="18" charset="0"/>
              </a:rPr>
              <a:t>			scope.setAttribute (“identifier”, id);</a:t>
            </a:r>
          </a:p>
          <a:p>
            <a:pPr eaLnBrk="1" hangingPunct="1">
              <a:lnSpc>
                <a:spcPct val="80000"/>
              </a:lnSpc>
              <a:buFont typeface="Arial" panose="020B0604020202020204" pitchFamily="34" charset="0"/>
              <a:buNone/>
            </a:pPr>
            <a:r>
              <a:rPr lang="en-US" altLang="en-US" sz="2000" b="1">
                <a:solidFill>
                  <a:srgbClr val="FF3300"/>
                </a:solidFill>
                <a:latin typeface="Times New Roman" panose="02020603050405020304" pitchFamily="18" charset="0"/>
                <a:cs typeface="Times New Roman" panose="02020603050405020304" pitchFamily="18" charset="0"/>
              </a:rPr>
              <a:t>		}</a:t>
            </a:r>
          </a:p>
          <a:p>
            <a:pPr eaLnBrk="1" hangingPunct="1">
              <a:lnSpc>
                <a:spcPct val="80000"/>
              </a:lnSpc>
              <a:buFont typeface="Arial" panose="020B0604020202020204" pitchFamily="34" charset="0"/>
              <a:buNone/>
            </a:pPr>
            <a:r>
              <a:rPr lang="en-US" altLang="en-US" sz="2000" b="1">
                <a:solidFill>
                  <a:srgbClr val="FF3300"/>
                </a:solidFill>
                <a:latin typeface="Times New Roman" panose="02020603050405020304" pitchFamily="18" charset="0"/>
                <a:cs typeface="Times New Roman" panose="02020603050405020304" pitchFamily="18" charset="0"/>
              </a:rPr>
              <a:t>	</a:t>
            </a:r>
            <a:r>
              <a:rPr lang="vi-VN" altLang="en-US" sz="2000" b="1">
                <a:solidFill>
                  <a:srgbClr val="FF3300"/>
                </a:solidFill>
                <a:latin typeface="Times New Roman" panose="02020603050405020304" pitchFamily="18" charset="0"/>
                <a:cs typeface="Times New Roman" panose="02020603050405020304" pitchFamily="18" charset="0"/>
              </a:rPr>
              <a:t>%&gt;</a:t>
            </a:r>
            <a:endParaRPr lang="vi-VN" altLang="en-US" sz="2000">
              <a:solidFill>
                <a:srgbClr val="FF3300"/>
              </a:solidFill>
              <a:latin typeface="Times New Roman" panose="02020603050405020304" pitchFamily="18" charset="0"/>
            </a:endParaRPr>
          </a:p>
          <a:p>
            <a:pPr algn="just" eaLnBrk="1" hangingPunct="1">
              <a:lnSpc>
                <a:spcPct val="80000"/>
              </a:lnSpc>
            </a:pPr>
            <a:r>
              <a:rPr lang="vi-VN" altLang="en-US" sz="2400" b="1">
                <a:latin typeface="Times New Roman" panose="02020603050405020304" pitchFamily="18" charset="0"/>
              </a:rPr>
              <a:t>Ex </a:t>
            </a:r>
          </a:p>
          <a:p>
            <a:pPr lvl="1" eaLnBrk="1" hangingPunct="1">
              <a:lnSpc>
                <a:spcPct val="80000"/>
              </a:lnSpc>
            </a:pPr>
            <a:r>
              <a:rPr lang="en-US" altLang="en-US" sz="2000">
                <a:latin typeface="Times New Roman" panose="02020603050405020304" pitchFamily="18" charset="0"/>
              </a:rPr>
              <a:t>&lt;jsp:useBean id=“book1” class=“store.book” type=“library.magazine” /&gt; </a:t>
            </a:r>
          </a:p>
          <a:p>
            <a:pPr lvl="1" eaLnBrk="1" hangingPunct="1">
              <a:lnSpc>
                <a:spcPct val="80000"/>
              </a:lnSpc>
            </a:pPr>
            <a:r>
              <a:rPr lang="en-US" altLang="en-US" sz="2000" b="1">
                <a:latin typeface="Times New Roman" panose="02020603050405020304" pitchFamily="18" charset="0"/>
              </a:rPr>
              <a:t>Similar to</a:t>
            </a:r>
          </a:p>
          <a:p>
            <a:pPr lvl="1" eaLnBrk="1" hangingPunct="1">
              <a:lnSpc>
                <a:spcPct val="80000"/>
              </a:lnSpc>
              <a:buFont typeface="Arial" panose="020B0604020202020204" pitchFamily="34" charset="0"/>
              <a:buNone/>
            </a:pPr>
            <a:r>
              <a:rPr lang="vi-VN" altLang="en-US" sz="2000">
                <a:latin typeface="Times New Roman" panose="02020603050405020304" pitchFamily="18" charset="0"/>
                <a:cs typeface="Times New Roman" panose="02020603050405020304" pitchFamily="18" charset="0"/>
              </a:rPr>
              <a:t>&lt;% </a:t>
            </a:r>
            <a:r>
              <a:rPr lang="en-US" altLang="en-US" sz="1800">
                <a:latin typeface="Times New Roman" panose="02020603050405020304" pitchFamily="18" charset="0"/>
              </a:rPr>
              <a:t>library.magazine</a:t>
            </a:r>
            <a:r>
              <a:rPr lang="en-US" altLang="en-US" sz="1800">
                <a:latin typeface="Times New Roman" panose="02020603050405020304" pitchFamily="18" charset="0"/>
                <a:cs typeface="Times New Roman" panose="02020603050405020304" pitchFamily="18" charset="0"/>
              </a:rPr>
              <a:t> book1 = (</a:t>
            </a:r>
            <a:r>
              <a:rPr lang="en-US" altLang="en-US" sz="1800">
                <a:latin typeface="Times New Roman" panose="02020603050405020304" pitchFamily="18" charset="0"/>
              </a:rPr>
              <a:t>library.magazine</a:t>
            </a:r>
            <a:r>
              <a:rPr lang="en-US" altLang="en-US" sz="1800">
                <a:latin typeface="Times New Roman" panose="02020603050405020304" pitchFamily="18" charset="0"/>
                <a:cs typeface="Times New Roman" panose="02020603050405020304" pitchFamily="18" charset="0"/>
              </a:rPr>
              <a:t>) pageContext.getAttribute(“book1”);</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if (book1 == null)</a:t>
            </a:r>
            <a:r>
              <a:rPr lang="vi-VN" altLang="en-US" sz="2000">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	</a:t>
            </a:r>
            <a:r>
              <a:rPr lang="vi-VN" altLang="en-US" sz="2000">
                <a:latin typeface="Times New Roman" panose="02020603050405020304" pitchFamily="18" charset="0"/>
                <a:cs typeface="Times New Roman" panose="02020603050405020304" pitchFamily="18" charset="0"/>
              </a:rPr>
              <a:t>book1 = </a:t>
            </a:r>
            <a:r>
              <a:rPr lang="en-US" altLang="en-US" sz="2000">
                <a:latin typeface="Times New Roman" panose="02020603050405020304" pitchFamily="18" charset="0"/>
                <a:cs typeface="Times New Roman" panose="02020603050405020304" pitchFamily="18" charset="0"/>
              </a:rPr>
              <a:t>(</a:t>
            </a:r>
            <a:r>
              <a:rPr lang="en-US" altLang="en-US" sz="2000">
                <a:latin typeface="Times New Roman" panose="02020603050405020304" pitchFamily="18" charset="0"/>
              </a:rPr>
              <a:t>library.magazine</a:t>
            </a:r>
            <a:r>
              <a:rPr lang="en-US" altLang="en-US" sz="2000">
                <a:latin typeface="Times New Roman" panose="02020603050405020304" pitchFamily="18" charset="0"/>
                <a:cs typeface="Times New Roman" panose="02020603050405020304" pitchFamily="18" charset="0"/>
              </a:rPr>
              <a:t>) (</a:t>
            </a:r>
            <a:r>
              <a:rPr lang="vi-VN" altLang="en-US" sz="2000">
                <a:latin typeface="Times New Roman" panose="02020603050405020304" pitchFamily="18" charset="0"/>
                <a:cs typeface="Times New Roman" panose="02020603050405020304" pitchFamily="18" charset="0"/>
              </a:rPr>
              <a:t>new store.book()</a:t>
            </a:r>
            <a:r>
              <a:rPr lang="en-US" altLang="en-US" sz="2000">
                <a:latin typeface="Times New Roman" panose="02020603050405020304" pitchFamily="18" charset="0"/>
                <a:cs typeface="Times New Roman" panose="02020603050405020304" pitchFamily="18" charset="0"/>
              </a:rPr>
              <a:t>)</a:t>
            </a:r>
            <a:r>
              <a:rPr lang="vi-VN" altLang="en-US" sz="2000">
                <a:latin typeface="Times New Roman" panose="02020603050405020304" pitchFamily="18" charset="0"/>
                <a:cs typeface="Times New Roman" panose="02020603050405020304" pitchFamily="18" charset="0"/>
              </a:rPr>
              <a:t>;</a:t>
            </a:r>
            <a:r>
              <a:rPr lang="en-US" altLang="en-US" sz="2000">
                <a:latin typeface="Times New Roman" panose="02020603050405020304" pitchFamily="18" charset="0"/>
                <a:cs typeface="Times New Roman" panose="02020603050405020304" pitchFamily="18" charset="0"/>
              </a:rPr>
              <a:t> </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	pageContext.setAttribute(“book1”, book1); </a:t>
            </a:r>
          </a:p>
          <a:p>
            <a:pPr lvl="1" eaLnBrk="1" hangingPunct="1">
              <a:lnSpc>
                <a:spcPct val="80000"/>
              </a:lnSpc>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	}</a:t>
            </a:r>
            <a:r>
              <a:rPr lang="vi-VN" altLang="en-US" sz="2000">
                <a:latin typeface="Times New Roman" panose="02020603050405020304" pitchFamily="18" charset="0"/>
                <a:cs typeface="Times New Roman" panose="02020603050405020304" pitchFamily="18" charset="0"/>
              </a:rPr>
              <a:t> %&gt;</a:t>
            </a:r>
            <a:endParaRPr lang="vi-VN" altLang="en-US" sz="2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219">
                                            <p:txEl>
                                              <p:pRg st="3" end="3"/>
                                            </p:txEl>
                                          </p:spTgt>
                                        </p:tgtEl>
                                        <p:attrNameLst>
                                          <p:attrName>style.visibility</p:attrName>
                                        </p:attrNameLst>
                                      </p:cBhvr>
                                      <p:to>
                                        <p:strVal val="visible"/>
                                      </p:to>
                                    </p:set>
                                    <p:animEffect transition="in" filter="box(in)">
                                      <p:cBhvr>
                                        <p:cTn id="7" dur="500"/>
                                        <p:tgtEl>
                                          <p:spTgt spid="9219">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9219">
                                            <p:txEl>
                                              <p:pRg st="10" end="10"/>
                                            </p:txEl>
                                          </p:spTgt>
                                        </p:tgtEl>
                                        <p:attrNameLst>
                                          <p:attrName>style.visibility</p:attrName>
                                        </p:attrNameLst>
                                      </p:cBhvr>
                                      <p:to>
                                        <p:strVal val="visible"/>
                                      </p:to>
                                    </p:set>
                                    <p:animEffect transition="in" filter="box(in)">
                                      <p:cBhvr>
                                        <p:cTn id="10" dur="500"/>
                                        <p:tgtEl>
                                          <p:spTgt spid="9219">
                                            <p:txEl>
                                              <p:pRg st="10" end="10"/>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9219">
                                            <p:txEl>
                                              <p:pRg st="4" end="4"/>
                                            </p:txEl>
                                          </p:spTgt>
                                        </p:tgtEl>
                                        <p:attrNameLst>
                                          <p:attrName>style.visibility</p:attrName>
                                        </p:attrNameLst>
                                      </p:cBhvr>
                                      <p:to>
                                        <p:strVal val="visible"/>
                                      </p:to>
                                    </p:set>
                                    <p:animEffect transition="in" filter="box(in)">
                                      <p:cBhvr>
                                        <p:cTn id="13" dur="500"/>
                                        <p:tgtEl>
                                          <p:spTgt spid="9219">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9219">
                                            <p:txEl>
                                              <p:pRg st="5" end="5"/>
                                            </p:txEl>
                                          </p:spTgt>
                                        </p:tgtEl>
                                        <p:attrNameLst>
                                          <p:attrName>style.visibility</p:attrName>
                                        </p:attrNameLst>
                                      </p:cBhvr>
                                      <p:to>
                                        <p:strVal val="visible"/>
                                      </p:to>
                                    </p:set>
                                    <p:animEffect transition="in" filter="box(in)">
                                      <p:cBhvr>
                                        <p:cTn id="16" dur="500"/>
                                        <p:tgtEl>
                                          <p:spTgt spid="9219">
                                            <p:txEl>
                                              <p:pRg st="5" end="5"/>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9219">
                                            <p:txEl>
                                              <p:pRg st="6" end="6"/>
                                            </p:txEl>
                                          </p:spTgt>
                                        </p:tgtEl>
                                        <p:attrNameLst>
                                          <p:attrName>style.visibility</p:attrName>
                                        </p:attrNameLst>
                                      </p:cBhvr>
                                      <p:to>
                                        <p:strVal val="visible"/>
                                      </p:to>
                                    </p:set>
                                    <p:animEffect transition="in" filter="box(in)">
                                      <p:cBhvr>
                                        <p:cTn id="19" dur="500"/>
                                        <p:tgtEl>
                                          <p:spTgt spid="9219">
                                            <p:txEl>
                                              <p:pRg st="6" end="6"/>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9219">
                                            <p:txEl>
                                              <p:pRg st="7" end="7"/>
                                            </p:txEl>
                                          </p:spTgt>
                                        </p:tgtEl>
                                        <p:attrNameLst>
                                          <p:attrName>style.visibility</p:attrName>
                                        </p:attrNameLst>
                                      </p:cBhvr>
                                      <p:to>
                                        <p:strVal val="visible"/>
                                      </p:to>
                                    </p:set>
                                    <p:animEffect transition="in" filter="box(in)">
                                      <p:cBhvr>
                                        <p:cTn id="22" dur="500"/>
                                        <p:tgtEl>
                                          <p:spTgt spid="9219">
                                            <p:txEl>
                                              <p:pRg st="7" end="7"/>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9219">
                                            <p:txEl>
                                              <p:pRg st="8" end="8"/>
                                            </p:txEl>
                                          </p:spTgt>
                                        </p:tgtEl>
                                        <p:attrNameLst>
                                          <p:attrName>style.visibility</p:attrName>
                                        </p:attrNameLst>
                                      </p:cBhvr>
                                      <p:to>
                                        <p:strVal val="visible"/>
                                      </p:to>
                                    </p:set>
                                    <p:animEffect transition="in" filter="box(in)">
                                      <p:cBhvr>
                                        <p:cTn id="25" dur="500"/>
                                        <p:tgtEl>
                                          <p:spTgt spid="9219">
                                            <p:txEl>
                                              <p:pRg st="8" end="8"/>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9219">
                                            <p:txEl>
                                              <p:pRg st="9" end="9"/>
                                            </p:txEl>
                                          </p:spTgt>
                                        </p:tgtEl>
                                        <p:attrNameLst>
                                          <p:attrName>style.visibility</p:attrName>
                                        </p:attrNameLst>
                                      </p:cBhvr>
                                      <p:to>
                                        <p:strVal val="visible"/>
                                      </p:to>
                                    </p:set>
                                    <p:animEffect transition="in" filter="box(in)">
                                      <p:cBhvr>
                                        <p:cTn id="28" dur="500"/>
                                        <p:tgtEl>
                                          <p:spTgt spid="9219">
                                            <p:txEl>
                                              <p:pRg st="9" end="9"/>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9219">
                                            <p:txEl>
                                              <p:pRg st="11" end="11"/>
                                            </p:txEl>
                                          </p:spTgt>
                                        </p:tgtEl>
                                        <p:attrNameLst>
                                          <p:attrName>style.visibility</p:attrName>
                                        </p:attrNameLst>
                                      </p:cBhvr>
                                      <p:to>
                                        <p:strVal val="visible"/>
                                      </p:to>
                                    </p:set>
                                    <p:animEffect transition="in" filter="box(in)">
                                      <p:cBhvr>
                                        <p:cTn id="31" dur="500"/>
                                        <p:tgtEl>
                                          <p:spTgt spid="9219">
                                            <p:txEl>
                                              <p:pRg st="11" end="11"/>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9219">
                                            <p:txEl>
                                              <p:pRg st="12" end="12"/>
                                            </p:txEl>
                                          </p:spTgt>
                                        </p:tgtEl>
                                        <p:attrNameLst>
                                          <p:attrName>style.visibility</p:attrName>
                                        </p:attrNameLst>
                                      </p:cBhvr>
                                      <p:to>
                                        <p:strVal val="visible"/>
                                      </p:to>
                                    </p:set>
                                    <p:animEffect transition="in" filter="box(in)">
                                      <p:cBhvr>
                                        <p:cTn id="34" dur="500"/>
                                        <p:tgtEl>
                                          <p:spTgt spid="9219">
                                            <p:txEl>
                                              <p:pRg st="12" end="12"/>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9219">
                                            <p:txEl>
                                              <p:pRg st="13" end="13"/>
                                            </p:txEl>
                                          </p:spTgt>
                                        </p:tgtEl>
                                        <p:attrNameLst>
                                          <p:attrName>style.visibility</p:attrName>
                                        </p:attrNameLst>
                                      </p:cBhvr>
                                      <p:to>
                                        <p:strVal val="visible"/>
                                      </p:to>
                                    </p:set>
                                    <p:animEffect transition="in" filter="box(in)">
                                      <p:cBhvr>
                                        <p:cTn id="37" dur="500"/>
                                        <p:tgtEl>
                                          <p:spTgt spid="9219">
                                            <p:txEl>
                                              <p:pRg st="13" end="13"/>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9219">
                                            <p:txEl>
                                              <p:pRg st="14" end="14"/>
                                            </p:txEl>
                                          </p:spTgt>
                                        </p:tgtEl>
                                        <p:attrNameLst>
                                          <p:attrName>style.visibility</p:attrName>
                                        </p:attrNameLst>
                                      </p:cBhvr>
                                      <p:to>
                                        <p:strVal val="visible"/>
                                      </p:to>
                                    </p:set>
                                    <p:animEffect transition="in" filter="box(in)">
                                      <p:cBhvr>
                                        <p:cTn id="40" dur="500"/>
                                        <p:tgtEl>
                                          <p:spTgt spid="9219">
                                            <p:txEl>
                                              <p:pRg st="14" end="14"/>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9219">
                                            <p:txEl>
                                              <p:pRg st="15" end="15"/>
                                            </p:txEl>
                                          </p:spTgt>
                                        </p:tgtEl>
                                        <p:attrNameLst>
                                          <p:attrName>style.visibility</p:attrName>
                                        </p:attrNameLst>
                                      </p:cBhvr>
                                      <p:to>
                                        <p:strVal val="visible"/>
                                      </p:to>
                                    </p:set>
                                    <p:animEffect transition="in" filter="box(in)">
                                      <p:cBhvr>
                                        <p:cTn id="43" dur="500"/>
                                        <p:tgtEl>
                                          <p:spTgt spid="921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a:xfrm>
            <a:off x="914400" y="0"/>
            <a:ext cx="8229600" cy="1196975"/>
          </a:xfrm>
        </p:spPr>
        <p:txBody>
          <a:bodyPr/>
          <a:lstStyle/>
          <a:p>
            <a:r>
              <a:rPr lang="en-US" altLang="en-US" sz="4000" b="1">
                <a:latin typeface="Times New Roman" panose="02020603050405020304" pitchFamily="18" charset="0"/>
                <a:cs typeface="Times New Roman" panose="02020603050405020304" pitchFamily="18" charset="0"/>
              </a:rPr>
              <a:t>JSP Standard Actions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The </a:t>
            </a:r>
            <a:r>
              <a:rPr lang="en-US" altLang="en-US" sz="3600">
                <a:solidFill>
                  <a:srgbClr val="FF0000"/>
                </a:solidFill>
                <a:latin typeface="Times New Roman" panose="02020603050405020304" pitchFamily="18" charset="0"/>
                <a:cs typeface="Times New Roman" panose="02020603050405020304" pitchFamily="18" charset="0"/>
              </a:rPr>
              <a:t>&lt;jsp:useBean&gt; </a:t>
            </a:r>
            <a:r>
              <a:rPr lang="en-US" altLang="en-US" sz="3600">
                <a:latin typeface="Times New Roman" panose="02020603050405020304" pitchFamily="18" charset="0"/>
                <a:cs typeface="Times New Roman" panose="02020603050405020304" pitchFamily="18" charset="0"/>
              </a:rPr>
              <a:t>tag</a:t>
            </a:r>
          </a:p>
        </p:txBody>
      </p:sp>
      <p:sp>
        <p:nvSpPr>
          <p:cNvPr id="9219" name="Rectangle 3"/>
          <p:cNvSpPr>
            <a:spLocks noGrp="1"/>
          </p:cNvSpPr>
          <p:nvPr>
            <p:ph type="body" idx="4294967295"/>
          </p:nvPr>
        </p:nvSpPr>
        <p:spPr>
          <a:xfrm>
            <a:off x="0" y="1049338"/>
            <a:ext cx="9144000" cy="5522912"/>
          </a:xfrm>
        </p:spPr>
        <p:txBody>
          <a:bodyPr/>
          <a:lstStyle/>
          <a:p>
            <a:pPr algn="just" eaLnBrk="1" hangingPunct="1">
              <a:lnSpc>
                <a:spcPct val="80000"/>
              </a:lnSpc>
            </a:pPr>
            <a:r>
              <a:rPr lang="vi-VN" altLang="en-US" sz="2400" b="1">
                <a:latin typeface="Times New Roman" panose="02020603050405020304" pitchFamily="18" charset="0"/>
              </a:rPr>
              <a:t>Other syntax</a:t>
            </a:r>
          </a:p>
          <a:p>
            <a:pPr lvl="1" algn="ctr" eaLnBrk="1" hangingPunct="1">
              <a:lnSpc>
                <a:spcPct val="80000"/>
              </a:lnSpc>
              <a:buFont typeface="Arial" panose="020B0604020202020204" pitchFamily="34" charset="0"/>
              <a:buNone/>
            </a:pPr>
            <a:r>
              <a:rPr lang="en-US" altLang="en-US" sz="2000" b="1">
                <a:solidFill>
                  <a:srgbClr val="FF0000"/>
                </a:solidFill>
                <a:latin typeface="Times New Roman" panose="02020603050405020304" pitchFamily="18" charset="0"/>
              </a:rPr>
              <a:t>&lt;jsp:useBean …&gt; statement &lt;/jsp:useBean&gt;</a:t>
            </a:r>
          </a:p>
          <a:p>
            <a:pPr lvl="1" eaLnBrk="1" hangingPunct="1">
              <a:lnSpc>
                <a:spcPct val="80000"/>
              </a:lnSpc>
            </a:pPr>
            <a:r>
              <a:rPr lang="en-US" altLang="en-US" sz="2000" b="1">
                <a:latin typeface="Times New Roman" panose="02020603050405020304" pitchFamily="18" charset="0"/>
                <a:cs typeface="Times New Roman" panose="02020603050405020304" pitchFamily="18" charset="0"/>
              </a:rPr>
              <a:t>Ex</a:t>
            </a:r>
          </a:p>
          <a:p>
            <a:pPr lvl="1" eaLnBrk="1" hangingPunct="1">
              <a:lnSpc>
                <a:spcPct val="80000"/>
              </a:lnSpc>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&lt;jsp:useBean id="count" class="ABean.AccessBean" scope="application"&gt;</a:t>
            </a:r>
          </a:p>
          <a:p>
            <a:pPr lvl="1" eaLnBrk="1" hangingPunct="1">
              <a:lnSpc>
                <a:spcPct val="80000"/>
              </a:lnSpc>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    &lt;jsp:setProperty name="count" property="firstPage" value="ATest.jsp" /&gt;</a:t>
            </a:r>
          </a:p>
          <a:p>
            <a:pPr lvl="1" eaLnBrk="1" hangingPunct="1">
              <a:lnSpc>
                <a:spcPct val="80000"/>
              </a:lnSpc>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&lt;/jsp:useBean&gt;</a:t>
            </a:r>
            <a:r>
              <a:rPr lang="vi-VN" altLang="en-US" sz="2000">
                <a:latin typeface="Times New Roman" panose="02020603050405020304" pitchFamily="18" charset="0"/>
                <a:cs typeface="Times New Roman" panose="02020603050405020304" pitchFamily="18" charset="0"/>
              </a:rPr>
              <a:t> </a:t>
            </a:r>
          </a:p>
          <a:p>
            <a:pPr algn="just" eaLnBrk="1" hangingPunct="1">
              <a:lnSpc>
                <a:spcPct val="80000"/>
              </a:lnSpc>
            </a:pPr>
            <a:r>
              <a:rPr lang="vi-VN" altLang="en-US" sz="2400" b="1">
                <a:latin typeface="Times New Roman" panose="02020603050405020304" pitchFamily="18" charset="0"/>
              </a:rPr>
              <a:t>Notes</a:t>
            </a:r>
            <a:r>
              <a:rPr lang="vi-VN" altLang="en-US" sz="2400">
                <a:latin typeface="Times New Roman" panose="02020603050405020304" pitchFamily="18" charset="0"/>
              </a:rPr>
              <a:t>: </a:t>
            </a:r>
          </a:p>
          <a:p>
            <a:pPr lvl="1" eaLnBrk="1" hangingPunct="1">
              <a:lnSpc>
                <a:spcPct val="80000"/>
              </a:lnSpc>
            </a:pPr>
            <a:r>
              <a:rPr lang="en-US" altLang="en-US" sz="2000">
                <a:latin typeface="Times New Roman" panose="02020603050405020304" pitchFamily="18" charset="0"/>
              </a:rPr>
              <a:t>If using some specified symbol in command, the symbol “\” should put such as ‘ (</a:t>
            </a:r>
            <a:r>
              <a:rPr lang="en-US" altLang="en-US" sz="2000" b="1">
                <a:latin typeface="Times New Roman" panose="02020603050405020304" pitchFamily="18" charset="0"/>
              </a:rPr>
              <a:t>\’</a:t>
            </a:r>
            <a:r>
              <a:rPr lang="en-US" altLang="en-US" sz="2000">
                <a:latin typeface="Times New Roman" panose="02020603050405020304" pitchFamily="18" charset="0"/>
              </a:rPr>
              <a:t>); “ (</a:t>
            </a:r>
            <a:r>
              <a:rPr lang="en-US" altLang="en-US" sz="2000" b="1">
                <a:latin typeface="Times New Roman" panose="02020603050405020304" pitchFamily="18" charset="0"/>
              </a:rPr>
              <a:t>\”</a:t>
            </a:r>
            <a:r>
              <a:rPr lang="en-US" altLang="en-US" sz="2000">
                <a:latin typeface="Times New Roman" panose="02020603050405020304" pitchFamily="18" charset="0"/>
              </a:rPr>
              <a:t>), \ (</a:t>
            </a:r>
            <a:r>
              <a:rPr lang="en-US" altLang="en-US" sz="2000" b="1">
                <a:latin typeface="Times New Roman" panose="02020603050405020304" pitchFamily="18" charset="0"/>
              </a:rPr>
              <a:t>\\</a:t>
            </a:r>
            <a:r>
              <a:rPr lang="en-US" altLang="en-US" sz="2000">
                <a:latin typeface="Times New Roman" panose="02020603050405020304" pitchFamily="18" charset="0"/>
              </a:rPr>
              <a:t>), % (\</a:t>
            </a:r>
            <a:r>
              <a:rPr lang="en-US" altLang="en-US" sz="2000" b="1">
                <a:latin typeface="Times New Roman" panose="02020603050405020304" pitchFamily="18" charset="0"/>
              </a:rPr>
              <a:t>%</a:t>
            </a:r>
            <a:r>
              <a:rPr lang="en-US" altLang="en-US" sz="2000">
                <a:latin typeface="Times New Roman" panose="02020603050405020304" pitchFamily="18" charset="0"/>
              </a:rPr>
              <a:t>), ... </a:t>
            </a:r>
          </a:p>
          <a:p>
            <a:pPr lvl="1" eaLnBrk="1" hangingPunct="1">
              <a:lnSpc>
                <a:spcPct val="80000"/>
              </a:lnSpc>
            </a:pPr>
            <a:r>
              <a:rPr lang="en-US" altLang="en-US" sz="2000">
                <a:latin typeface="Times New Roman" panose="02020603050405020304" pitchFamily="18" charset="0"/>
              </a:rPr>
              <a:t>The JSP scriptlets</a:t>
            </a:r>
            <a:r>
              <a:rPr lang="vi-VN" altLang="en-US" sz="2000">
                <a:latin typeface="Times New Roman" panose="02020603050405020304" pitchFamily="18" charset="0"/>
              </a:rPr>
              <a:t> use </a:t>
            </a:r>
            <a:r>
              <a:rPr lang="vi-VN" altLang="en-US" sz="2000" b="1">
                <a:latin typeface="Times New Roman" panose="02020603050405020304" pitchFamily="18" charset="0"/>
              </a:rPr>
              <a:t>id as a variable.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ox(in)">
                                      <p:cBhvr>
                                        <p:cTn id="7" dur="500"/>
                                        <p:tgtEl>
                                          <p:spTgt spid="9219">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box(in)">
                                      <p:cBhvr>
                                        <p:cTn id="10" dur="500"/>
                                        <p:tgtEl>
                                          <p:spTgt spid="9219">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Effect transition="in" filter="box(in)">
                                      <p:cBhvr>
                                        <p:cTn id="13" dur="500"/>
                                        <p:tgtEl>
                                          <p:spTgt spid="9219">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9219">
                                            <p:txEl>
                                              <p:pRg st="3" end="3"/>
                                            </p:txEl>
                                          </p:spTgt>
                                        </p:tgtEl>
                                        <p:attrNameLst>
                                          <p:attrName>style.visibility</p:attrName>
                                        </p:attrNameLst>
                                      </p:cBhvr>
                                      <p:to>
                                        <p:strVal val="visible"/>
                                      </p:to>
                                    </p:set>
                                    <p:animEffect transition="in" filter="box(in)">
                                      <p:cBhvr>
                                        <p:cTn id="16" dur="500"/>
                                        <p:tgtEl>
                                          <p:spTgt spid="9219">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animEffect transition="in" filter="box(in)">
                                      <p:cBhvr>
                                        <p:cTn id="19" dur="500"/>
                                        <p:tgtEl>
                                          <p:spTgt spid="9219">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9219">
                                            <p:txEl>
                                              <p:pRg st="5" end="5"/>
                                            </p:txEl>
                                          </p:spTgt>
                                        </p:tgtEl>
                                        <p:attrNameLst>
                                          <p:attrName>style.visibility</p:attrName>
                                        </p:attrNameLst>
                                      </p:cBhvr>
                                      <p:to>
                                        <p:strVal val="visible"/>
                                      </p:to>
                                    </p:set>
                                    <p:animEffect transition="in" filter="box(in)">
                                      <p:cBhvr>
                                        <p:cTn id="22" dur="500"/>
                                        <p:tgtEl>
                                          <p:spTgt spid="9219">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9219">
                                            <p:txEl>
                                              <p:pRg st="6" end="6"/>
                                            </p:txEl>
                                          </p:spTgt>
                                        </p:tgtEl>
                                        <p:attrNameLst>
                                          <p:attrName>style.visibility</p:attrName>
                                        </p:attrNameLst>
                                      </p:cBhvr>
                                      <p:to>
                                        <p:strVal val="visible"/>
                                      </p:to>
                                    </p:set>
                                    <p:animEffect transition="in" filter="box(in)">
                                      <p:cBhvr>
                                        <p:cTn id="25" dur="500"/>
                                        <p:tgtEl>
                                          <p:spTgt spid="9219">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9219">
                                            <p:txEl>
                                              <p:pRg st="7" end="7"/>
                                            </p:txEl>
                                          </p:spTgt>
                                        </p:tgtEl>
                                        <p:attrNameLst>
                                          <p:attrName>style.visibility</p:attrName>
                                        </p:attrNameLst>
                                      </p:cBhvr>
                                      <p:to>
                                        <p:strVal val="visible"/>
                                      </p:to>
                                    </p:set>
                                    <p:animEffect transition="in" filter="box(in)">
                                      <p:cBhvr>
                                        <p:cTn id="28" dur="500"/>
                                        <p:tgtEl>
                                          <p:spTgt spid="9219">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9219">
                                            <p:txEl>
                                              <p:pRg st="8" end="8"/>
                                            </p:txEl>
                                          </p:spTgt>
                                        </p:tgtEl>
                                        <p:attrNameLst>
                                          <p:attrName>style.visibility</p:attrName>
                                        </p:attrNameLst>
                                      </p:cBhvr>
                                      <p:to>
                                        <p:strVal val="visible"/>
                                      </p:to>
                                    </p:set>
                                    <p:animEffect transition="in" filter="box(in)">
                                      <p:cBhvr>
                                        <p:cTn id="31" dur="500"/>
                                        <p:tgtEl>
                                          <p:spTgt spid="92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a:xfrm>
            <a:off x="914400" y="0"/>
            <a:ext cx="8229600" cy="1168400"/>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JSP Standard Actions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The </a:t>
            </a:r>
            <a:r>
              <a:rPr lang="en-US" altLang="en-US" sz="3600">
                <a:solidFill>
                  <a:srgbClr val="FF0000"/>
                </a:solidFill>
                <a:latin typeface="Times New Roman" panose="02020603050405020304" pitchFamily="18" charset="0"/>
                <a:cs typeface="Times New Roman" panose="02020603050405020304" pitchFamily="18" charset="0"/>
              </a:rPr>
              <a:t>&lt;jsp:getProperty&gt; </a:t>
            </a:r>
            <a:r>
              <a:rPr lang="en-US" altLang="en-US" sz="3600">
                <a:latin typeface="Times New Roman" panose="02020603050405020304" pitchFamily="18" charset="0"/>
                <a:cs typeface="Times New Roman" panose="02020603050405020304" pitchFamily="18" charset="0"/>
              </a:rPr>
              <a:t>tag</a:t>
            </a:r>
            <a:r>
              <a:rPr lang="en-US" altLang="en-US" sz="4800" b="1">
                <a:latin typeface="Times New Roman" panose="02020603050405020304" pitchFamily="18" charset="0"/>
                <a:cs typeface="Times New Roman" panose="02020603050405020304" pitchFamily="18" charset="0"/>
              </a:rPr>
              <a:t> </a:t>
            </a:r>
          </a:p>
        </p:txBody>
      </p:sp>
      <p:sp>
        <p:nvSpPr>
          <p:cNvPr id="10243" name="Rectangle 3"/>
          <p:cNvSpPr>
            <a:spLocks noGrp="1"/>
          </p:cNvSpPr>
          <p:nvPr>
            <p:ph type="body" idx="4294967295"/>
          </p:nvPr>
        </p:nvSpPr>
        <p:spPr>
          <a:xfrm>
            <a:off x="0" y="992188"/>
            <a:ext cx="9144000" cy="5865812"/>
          </a:xfrm>
        </p:spPr>
        <p:txBody>
          <a:bodyPr/>
          <a:lstStyle/>
          <a:p>
            <a:pPr algn="just" eaLnBrk="1" hangingPunct="1">
              <a:lnSpc>
                <a:spcPct val="80000"/>
              </a:lnSpc>
            </a:pPr>
            <a:r>
              <a:rPr lang="vi-VN" altLang="en-US" sz="2400" b="1">
                <a:latin typeface="Times New Roman" panose="02020603050405020304" pitchFamily="18" charset="0"/>
                <a:cs typeface="Times New Roman" panose="02020603050405020304" pitchFamily="18" charset="0"/>
              </a:rPr>
              <a:t>Retrieves a bean property value </a:t>
            </a:r>
            <a:r>
              <a:rPr lang="vi-VN" altLang="en-US" sz="2400">
                <a:latin typeface="Times New Roman" panose="02020603050405020304" pitchFamily="18" charset="0"/>
                <a:cs typeface="Times New Roman" panose="02020603050405020304" pitchFamily="18" charset="0"/>
              </a:rPr>
              <a:t>using the </a:t>
            </a:r>
            <a:r>
              <a:rPr lang="vi-VN" altLang="en-US" sz="2400" b="1">
                <a:latin typeface="Times New Roman" panose="02020603050405020304" pitchFamily="18" charset="0"/>
                <a:cs typeface="Times New Roman" panose="02020603050405020304" pitchFamily="18" charset="0"/>
              </a:rPr>
              <a:t>getter methods and displays</a:t>
            </a:r>
            <a:r>
              <a:rPr lang="vi-VN" altLang="en-US" sz="2400">
                <a:latin typeface="Times New Roman" panose="02020603050405020304" pitchFamily="18" charset="0"/>
                <a:cs typeface="Times New Roman" panose="02020603050405020304" pitchFamily="18" charset="0"/>
              </a:rPr>
              <a:t> the output in a JSP page</a:t>
            </a:r>
          </a:p>
          <a:p>
            <a:pPr algn="just" eaLnBrk="1" hangingPunct="1">
              <a:lnSpc>
                <a:spcPct val="80000"/>
              </a:lnSpc>
            </a:pPr>
            <a:r>
              <a:rPr lang="vi-VN" altLang="en-US" sz="2400" b="1">
                <a:latin typeface="Times New Roman" panose="02020603050405020304" pitchFamily="18" charset="0"/>
                <a:cs typeface="Times New Roman" panose="02020603050405020304" pitchFamily="18" charset="0"/>
              </a:rPr>
              <a:t>Before</a:t>
            </a:r>
            <a:r>
              <a:rPr lang="vi-VN" altLang="en-US" sz="2400">
                <a:latin typeface="Times New Roman" panose="02020603050405020304" pitchFamily="18" charset="0"/>
                <a:cs typeface="Times New Roman" panose="02020603050405020304" pitchFamily="18" charset="0"/>
              </a:rPr>
              <a:t> using &lt;jsp:</a:t>
            </a:r>
            <a:r>
              <a:rPr lang="en-US" altLang="en-US" sz="2400">
                <a:latin typeface="Times New Roman" panose="02020603050405020304" pitchFamily="18" charset="0"/>
                <a:cs typeface="Times New Roman" panose="02020603050405020304" pitchFamily="18" charset="0"/>
              </a:rPr>
              <a:t>get</a:t>
            </a:r>
            <a:r>
              <a:rPr lang="vi-VN" altLang="en-US" sz="2400">
                <a:latin typeface="Times New Roman" panose="02020603050405020304" pitchFamily="18" charset="0"/>
                <a:cs typeface="Times New Roman" panose="02020603050405020304" pitchFamily="18" charset="0"/>
              </a:rPr>
              <a:t>Property&gt; you </a:t>
            </a:r>
            <a:r>
              <a:rPr lang="vi-VN" altLang="en-US" sz="2400" b="1">
                <a:latin typeface="Times New Roman" panose="02020603050405020304" pitchFamily="18" charset="0"/>
                <a:cs typeface="Times New Roman" panose="02020603050405020304" pitchFamily="18" charset="0"/>
              </a:rPr>
              <a:t>must create or locate a bean </a:t>
            </a:r>
            <a:r>
              <a:rPr lang="vi-VN" altLang="en-US" sz="2400">
                <a:latin typeface="Times New Roman" panose="02020603050405020304" pitchFamily="18" charset="0"/>
                <a:cs typeface="Times New Roman" panose="02020603050405020304" pitchFamily="18" charset="0"/>
              </a:rPr>
              <a:t>with &lt;jsp:useBean&gt;</a:t>
            </a:r>
          </a:p>
          <a:p>
            <a:pPr algn="just" eaLnBrk="1" hangingPunct="1">
              <a:lnSpc>
                <a:spcPct val="80000"/>
              </a:lnSpc>
            </a:pPr>
            <a:r>
              <a:rPr lang="vi-VN" altLang="en-US" sz="2400" b="1">
                <a:latin typeface="Times New Roman" panose="02020603050405020304" pitchFamily="18" charset="0"/>
                <a:cs typeface="Times New Roman" panose="02020603050405020304" pitchFamily="18" charset="0"/>
              </a:rPr>
              <a:t>Drawback</a:t>
            </a:r>
          </a:p>
          <a:p>
            <a:pPr lvl="1" algn="just" eaLnBrk="1" hangingPunct="1">
              <a:lnSpc>
                <a:spcPct val="80000"/>
              </a:lnSpc>
            </a:pPr>
            <a:r>
              <a:rPr lang="vi-VN" altLang="en-US" sz="2000" b="1">
                <a:latin typeface="Times New Roman" panose="02020603050405020304" pitchFamily="18" charset="0"/>
                <a:cs typeface="Times New Roman" panose="02020603050405020304" pitchFamily="18" charset="0"/>
              </a:rPr>
              <a:t>Fails</a:t>
            </a:r>
            <a:r>
              <a:rPr lang="vi-VN" altLang="en-US" sz="2000">
                <a:latin typeface="Times New Roman" panose="02020603050405020304" pitchFamily="18" charset="0"/>
                <a:cs typeface="Times New Roman" panose="02020603050405020304" pitchFamily="18" charset="0"/>
              </a:rPr>
              <a:t> to </a:t>
            </a:r>
            <a:r>
              <a:rPr lang="vi-VN" altLang="en-US" sz="2000" b="1">
                <a:latin typeface="Times New Roman" panose="02020603050405020304" pitchFamily="18" charset="0"/>
                <a:cs typeface="Times New Roman" panose="02020603050405020304" pitchFamily="18" charset="0"/>
              </a:rPr>
              <a:t>retrieve</a:t>
            </a:r>
            <a:r>
              <a:rPr lang="vi-VN" altLang="en-US" sz="2000">
                <a:latin typeface="Times New Roman" panose="02020603050405020304" pitchFamily="18" charset="0"/>
                <a:cs typeface="Times New Roman" panose="02020603050405020304" pitchFamily="18" charset="0"/>
              </a:rPr>
              <a:t> the </a:t>
            </a:r>
            <a:r>
              <a:rPr lang="vi-VN" altLang="en-US" sz="2000" b="1">
                <a:latin typeface="Times New Roman" panose="02020603050405020304" pitchFamily="18" charset="0"/>
                <a:cs typeface="Times New Roman" panose="02020603050405020304" pitchFamily="18" charset="0"/>
              </a:rPr>
              <a:t>values</a:t>
            </a:r>
            <a:r>
              <a:rPr lang="vi-VN" altLang="en-US" sz="2000">
                <a:latin typeface="Times New Roman" panose="02020603050405020304" pitchFamily="18" charset="0"/>
                <a:cs typeface="Times New Roman" panose="02020603050405020304" pitchFamily="18" charset="0"/>
              </a:rPr>
              <a:t> of </a:t>
            </a:r>
            <a:r>
              <a:rPr lang="vi-VN" altLang="en-US" sz="2000" b="1">
                <a:latin typeface="Times New Roman" panose="02020603050405020304" pitchFamily="18" charset="0"/>
                <a:cs typeface="Times New Roman" panose="02020603050405020304" pitchFamily="18" charset="0"/>
              </a:rPr>
              <a:t>an indexed property</a:t>
            </a:r>
          </a:p>
          <a:p>
            <a:pPr lvl="1" algn="just" eaLnBrk="1" hangingPunct="1">
              <a:lnSpc>
                <a:spcPct val="80000"/>
              </a:lnSpc>
            </a:pPr>
            <a:r>
              <a:rPr lang="vi-VN" altLang="en-US" sz="2000" b="1">
                <a:latin typeface="Times New Roman" panose="02020603050405020304" pitchFamily="18" charset="0"/>
                <a:cs typeface="Times New Roman" panose="02020603050405020304" pitchFamily="18" charset="0"/>
              </a:rPr>
              <a:t>Fails</a:t>
            </a:r>
            <a:r>
              <a:rPr lang="vi-VN" altLang="en-US" sz="2000">
                <a:latin typeface="Times New Roman" panose="02020603050405020304" pitchFamily="18" charset="0"/>
                <a:cs typeface="Times New Roman" panose="02020603050405020304" pitchFamily="18" charset="0"/>
              </a:rPr>
              <a:t> to </a:t>
            </a:r>
            <a:r>
              <a:rPr lang="vi-VN" altLang="en-US" sz="2000" b="1">
                <a:latin typeface="Times New Roman" panose="02020603050405020304" pitchFamily="18" charset="0"/>
                <a:cs typeface="Times New Roman" panose="02020603050405020304" pitchFamily="18" charset="0"/>
              </a:rPr>
              <a:t>directly</a:t>
            </a:r>
            <a:r>
              <a:rPr lang="vi-VN" altLang="en-US" sz="2000">
                <a:latin typeface="Times New Roman" panose="02020603050405020304" pitchFamily="18" charset="0"/>
                <a:cs typeface="Times New Roman" panose="02020603050405020304" pitchFamily="18" charset="0"/>
              </a:rPr>
              <a:t> </a:t>
            </a:r>
            <a:r>
              <a:rPr lang="vi-VN" altLang="en-US" sz="2000" b="1">
                <a:latin typeface="Times New Roman" panose="02020603050405020304" pitchFamily="18" charset="0"/>
                <a:cs typeface="Times New Roman" panose="02020603050405020304" pitchFamily="18" charset="0"/>
              </a:rPr>
              <a:t>access</a:t>
            </a:r>
            <a:r>
              <a:rPr lang="vi-VN" altLang="en-US" sz="2000">
                <a:latin typeface="Times New Roman" panose="02020603050405020304" pitchFamily="18" charset="0"/>
                <a:cs typeface="Times New Roman" panose="02020603050405020304" pitchFamily="18" charset="0"/>
              </a:rPr>
              <a:t> enterprise </a:t>
            </a:r>
            <a:r>
              <a:rPr lang="vi-VN" altLang="en-US" sz="2000" b="1">
                <a:latin typeface="Times New Roman" panose="02020603050405020304" pitchFamily="18" charset="0"/>
                <a:cs typeface="Times New Roman" panose="02020603050405020304" pitchFamily="18" charset="0"/>
              </a:rPr>
              <a:t>beans components</a:t>
            </a:r>
            <a:endParaRPr lang="en-US" altLang="en-US" sz="2000" b="1">
              <a:latin typeface="Times New Roman" panose="02020603050405020304" pitchFamily="18" charset="0"/>
              <a:cs typeface="Times New Roman" panose="02020603050405020304" pitchFamily="18" charset="0"/>
            </a:endParaRPr>
          </a:p>
          <a:p>
            <a:pPr algn="just" eaLnBrk="1" hangingPunct="1">
              <a:lnSpc>
                <a:spcPct val="80000"/>
              </a:lnSpc>
            </a:pPr>
            <a:r>
              <a:rPr lang="en-US" altLang="en-US" sz="2400" b="1">
                <a:latin typeface="Times New Roman" panose="02020603050405020304" pitchFamily="18" charset="0"/>
                <a:cs typeface="Times New Roman" panose="02020603050405020304" pitchFamily="18" charset="0"/>
              </a:rPr>
              <a:t>Syntax</a:t>
            </a:r>
            <a:endParaRPr lang="vi-VN" altLang="en-US" sz="2400" b="1">
              <a:latin typeface="Times New Roman" panose="02020603050405020304" pitchFamily="18" charset="0"/>
              <a:cs typeface="Times New Roman" panose="02020603050405020304" pitchFamily="18" charset="0"/>
            </a:endParaRPr>
          </a:p>
          <a:p>
            <a:pPr algn="ctr" eaLnBrk="1" hangingPunct="1">
              <a:lnSpc>
                <a:spcPct val="80000"/>
              </a:lnSpc>
              <a:buFont typeface="Arial" panose="020B0604020202020204" pitchFamily="34" charset="0"/>
              <a:buNone/>
            </a:pPr>
            <a:r>
              <a:rPr lang="vi-VN" altLang="en-US" sz="2400">
                <a:solidFill>
                  <a:srgbClr val="FF0000"/>
                </a:solidFill>
                <a:latin typeface="Times New Roman" panose="02020603050405020304" pitchFamily="18" charset="0"/>
                <a:cs typeface="Times New Roman" panose="02020603050405020304" pitchFamily="18" charset="0"/>
              </a:rPr>
              <a:t>&lt;jsp:getProperty </a:t>
            </a:r>
            <a:r>
              <a:rPr lang="vi-VN" altLang="en-US" sz="2400" b="1">
                <a:solidFill>
                  <a:srgbClr val="FF0000"/>
                </a:solidFill>
                <a:latin typeface="Times New Roman" panose="02020603050405020304" pitchFamily="18" charset="0"/>
                <a:cs typeface="Times New Roman" panose="02020603050405020304" pitchFamily="18" charset="0"/>
              </a:rPr>
              <a:t>name</a:t>
            </a:r>
            <a:r>
              <a:rPr lang="vi-VN" altLang="en-US" sz="2400">
                <a:solidFill>
                  <a:srgbClr val="FF0000"/>
                </a:solidFill>
                <a:latin typeface="Times New Roman" panose="02020603050405020304" pitchFamily="18" charset="0"/>
                <a:cs typeface="Times New Roman" panose="02020603050405020304" pitchFamily="18" charset="0"/>
              </a:rPr>
              <a:t>=“&lt;identifier&gt;” </a:t>
            </a:r>
            <a:r>
              <a:rPr lang="vi-VN" altLang="en-US" sz="2400" b="1">
                <a:solidFill>
                  <a:srgbClr val="FF0000"/>
                </a:solidFill>
                <a:latin typeface="Times New Roman" panose="02020603050405020304" pitchFamily="18" charset="0"/>
                <a:cs typeface="Times New Roman" panose="02020603050405020304" pitchFamily="18" charset="0"/>
              </a:rPr>
              <a:t>property</a:t>
            </a:r>
            <a:r>
              <a:rPr lang="vi-VN" altLang="en-US" sz="2400">
                <a:solidFill>
                  <a:srgbClr val="FF0000"/>
                </a:solidFill>
                <a:latin typeface="Times New Roman" panose="02020603050405020304" pitchFamily="18" charset="0"/>
                <a:cs typeface="Times New Roman" panose="02020603050405020304" pitchFamily="18" charset="0"/>
              </a:rPr>
              <a:t>=“&lt;attr name&gt;” /&gt;</a:t>
            </a:r>
            <a:endParaRPr lang="en-US" altLang="en-US" sz="2400">
              <a:solidFill>
                <a:srgbClr val="FF0000"/>
              </a:solidFill>
              <a:latin typeface="Times New Roman" panose="02020603050405020304" pitchFamily="18" charset="0"/>
              <a:cs typeface="Times New Roman" panose="02020603050405020304" pitchFamily="18" charset="0"/>
            </a:endParaRPr>
          </a:p>
          <a:p>
            <a:pPr lvl="1" algn="just" eaLnBrk="1" hangingPunct="1">
              <a:lnSpc>
                <a:spcPct val="80000"/>
              </a:lnSpc>
            </a:pPr>
            <a:r>
              <a:rPr lang="en-US" altLang="en-US" sz="2000" b="1">
                <a:latin typeface="Times New Roman" panose="02020603050405020304" pitchFamily="18" charset="0"/>
                <a:cs typeface="Times New Roman" panose="02020603050405020304" pitchFamily="18" charset="0"/>
              </a:rPr>
              <a:t>name</a:t>
            </a:r>
            <a:r>
              <a:rPr lang="en-US" altLang="en-US" sz="2000">
                <a:latin typeface="Times New Roman" panose="02020603050405020304" pitchFamily="18" charset="0"/>
                <a:cs typeface="Times New Roman" panose="02020603050405020304" pitchFamily="18" charset="0"/>
              </a:rPr>
              <a:t>: the identifier declared in jsp:useBean</a:t>
            </a:r>
          </a:p>
          <a:p>
            <a:pPr lvl="1" algn="just" eaLnBrk="1" hangingPunct="1">
              <a:lnSpc>
                <a:spcPct val="80000"/>
              </a:lnSpc>
            </a:pPr>
            <a:r>
              <a:rPr lang="en-US" altLang="en-US" sz="2000" b="1">
                <a:latin typeface="Times New Roman" panose="02020603050405020304" pitchFamily="18" charset="0"/>
                <a:cs typeface="Times New Roman" panose="02020603050405020304" pitchFamily="18" charset="0"/>
              </a:rPr>
              <a:t>property</a:t>
            </a:r>
            <a:r>
              <a:rPr lang="en-US" altLang="en-US" sz="2000">
                <a:latin typeface="Times New Roman" panose="02020603050405020304" pitchFamily="18" charset="0"/>
                <a:cs typeface="Times New Roman" panose="02020603050405020304" pitchFamily="18" charset="0"/>
              </a:rPr>
              <a:t>: the property name is implemented in Java Bean</a:t>
            </a:r>
            <a:r>
              <a:rPr lang="vi-VN" altLang="en-US" sz="2000">
                <a:latin typeface="Times New Roman" panose="02020603050405020304" pitchFamily="18" charset="0"/>
                <a:cs typeface="Times New Roman" panose="02020603050405020304" pitchFamily="18" charset="0"/>
              </a:rPr>
              <a:t> </a:t>
            </a:r>
          </a:p>
          <a:p>
            <a:pPr algn="just" eaLnBrk="1" hangingPunct="1">
              <a:lnSpc>
                <a:spcPct val="80000"/>
              </a:lnSpc>
            </a:pPr>
            <a:r>
              <a:rPr lang="vi-VN" altLang="en-US" sz="2400" b="1">
                <a:latin typeface="Times New Roman" panose="02020603050405020304" pitchFamily="18" charset="0"/>
                <a:cs typeface="Times New Roman" panose="02020603050405020304" pitchFamily="18" charset="0"/>
              </a:rPr>
              <a:t>Use scriptlet command</a:t>
            </a:r>
          </a:p>
          <a:p>
            <a:pPr algn="ctr" eaLnBrk="1" hangingPunct="1">
              <a:lnSpc>
                <a:spcPct val="80000"/>
              </a:lnSpc>
              <a:buFont typeface="Arial" panose="020B0604020202020204" pitchFamily="34" charset="0"/>
              <a:buNone/>
            </a:pPr>
            <a:r>
              <a:rPr lang="vi-VN" altLang="en-US" sz="2400">
                <a:solidFill>
                  <a:srgbClr val="FF0000"/>
                </a:solidFill>
                <a:latin typeface="Times New Roman" panose="02020603050405020304" pitchFamily="18" charset="0"/>
                <a:cs typeface="Times New Roman" panose="02020603050405020304" pitchFamily="18" charset="0"/>
              </a:rPr>
              <a:t>&lt;%= &lt;identifier&gt;.getXxx() %&gt;</a:t>
            </a:r>
            <a:endParaRPr lang="vi-VN" altLang="en-US" sz="2400" b="1">
              <a:solidFill>
                <a:srgbClr val="FF0000"/>
              </a:solidFill>
              <a:latin typeface="Times New Roman" panose="02020603050405020304" pitchFamily="18" charset="0"/>
              <a:cs typeface="Times New Roman" panose="02020603050405020304" pitchFamily="18" charset="0"/>
            </a:endParaRPr>
          </a:p>
          <a:p>
            <a:pPr algn="just" eaLnBrk="1" hangingPunct="1">
              <a:lnSpc>
                <a:spcPct val="80000"/>
              </a:lnSpc>
            </a:pPr>
            <a:r>
              <a:rPr lang="vi-VN" altLang="en-US" sz="2400" b="1">
                <a:latin typeface="Times New Roman" panose="02020603050405020304" pitchFamily="18" charset="0"/>
                <a:cs typeface="Times New Roman" panose="02020603050405020304" pitchFamily="18" charset="0"/>
              </a:rPr>
              <a:t>Ex</a:t>
            </a:r>
            <a:endParaRPr lang="vi-VN" altLang="en-US" sz="2400">
              <a:latin typeface="Times New Roman" panose="02020603050405020304" pitchFamily="18" charset="0"/>
              <a:cs typeface="Times New Roman" panose="02020603050405020304" pitchFamily="18" charset="0"/>
            </a:endParaRPr>
          </a:p>
          <a:p>
            <a:pPr lvl="1" algn="just" eaLnBrk="1" hangingPunct="1">
              <a:lnSpc>
                <a:spcPct val="80000"/>
              </a:lnSpc>
              <a:buFont typeface="Arial" panose="020B0604020202020204" pitchFamily="34" charset="0"/>
              <a:buNone/>
            </a:pPr>
            <a:r>
              <a:rPr lang="vi-VN" altLang="en-US" sz="2000">
                <a:latin typeface="Times New Roman" panose="02020603050405020304" pitchFamily="18" charset="0"/>
                <a:cs typeface="Times New Roman" panose="02020603050405020304" pitchFamily="18" charset="0"/>
              </a:rPr>
              <a:t>&lt;jsp:getProperty name=“book1” property=“title”/&gt; </a:t>
            </a:r>
          </a:p>
          <a:p>
            <a:pPr lvl="1" algn="just" eaLnBrk="1" hangingPunct="1">
              <a:lnSpc>
                <a:spcPct val="80000"/>
              </a:lnSpc>
              <a:buFont typeface="Arial" panose="020B0604020202020204" pitchFamily="34" charset="0"/>
              <a:buNone/>
            </a:pPr>
            <a:r>
              <a:rPr lang="vi-VN" altLang="en-US" sz="2000" b="1">
                <a:latin typeface="Times New Roman" panose="02020603050405020304" pitchFamily="18" charset="0"/>
                <a:cs typeface="Times New Roman" panose="02020603050405020304" pitchFamily="18" charset="0"/>
              </a:rPr>
              <a:t>Similar to</a:t>
            </a:r>
            <a:r>
              <a:rPr lang="vi-VN" altLang="en-US" sz="2000">
                <a:latin typeface="Times New Roman" panose="02020603050405020304" pitchFamily="18" charset="0"/>
                <a:cs typeface="Times New Roman" panose="02020603050405020304" pitchFamily="18" charset="0"/>
              </a:rPr>
              <a:t> &lt;%= book1.getTitle()%&gt;</a:t>
            </a:r>
            <a:r>
              <a:rPr lang="en-US" altLang="en-US" sz="2000">
                <a:latin typeface="Times New Roman" panose="02020603050405020304" pitchFamily="18" charset="0"/>
                <a:cs typeface="Times New Roman" panose="02020603050405020304" pitchFamily="18" charset="0"/>
              </a:rPr>
              <a:t> </a:t>
            </a:r>
            <a:endParaRPr lang="vi-VN" alt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Effect transition="in" filter="box(in)">
                                      <p:cBhvr>
                                        <p:cTn id="7" dur="500"/>
                                        <p:tgtEl>
                                          <p:spTgt spid="1024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0243">
                                            <p:txEl>
                                              <p:pRg st="3" end="3"/>
                                            </p:txEl>
                                          </p:spTgt>
                                        </p:tgtEl>
                                        <p:attrNameLst>
                                          <p:attrName>style.visibility</p:attrName>
                                        </p:attrNameLst>
                                      </p:cBhvr>
                                      <p:to>
                                        <p:strVal val="visible"/>
                                      </p:to>
                                    </p:set>
                                    <p:animEffect transition="in" filter="box(in)">
                                      <p:cBhvr>
                                        <p:cTn id="10" dur="500"/>
                                        <p:tgtEl>
                                          <p:spTgt spid="10243">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0243">
                                            <p:txEl>
                                              <p:pRg st="4" end="4"/>
                                            </p:txEl>
                                          </p:spTgt>
                                        </p:tgtEl>
                                        <p:attrNameLst>
                                          <p:attrName>style.visibility</p:attrName>
                                        </p:attrNameLst>
                                      </p:cBhvr>
                                      <p:to>
                                        <p:strVal val="visible"/>
                                      </p:to>
                                    </p:set>
                                    <p:animEffect transition="in" filter="box(in)">
                                      <p:cBhvr>
                                        <p:cTn id="13" dur="500"/>
                                        <p:tgtEl>
                                          <p:spTgt spid="10243">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10243">
                                            <p:txEl>
                                              <p:pRg st="5" end="5"/>
                                            </p:txEl>
                                          </p:spTgt>
                                        </p:tgtEl>
                                        <p:attrNameLst>
                                          <p:attrName>style.visibility</p:attrName>
                                        </p:attrNameLst>
                                      </p:cBhvr>
                                      <p:to>
                                        <p:strVal val="visible"/>
                                      </p:to>
                                    </p:set>
                                    <p:animEffect transition="in" filter="checkerboard(across)">
                                      <p:cBhvr>
                                        <p:cTn id="18" dur="500"/>
                                        <p:tgtEl>
                                          <p:spTgt spid="10243">
                                            <p:txEl>
                                              <p:pRg st="5" end="5"/>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10243">
                                            <p:txEl>
                                              <p:pRg st="6" end="6"/>
                                            </p:txEl>
                                          </p:spTgt>
                                        </p:tgtEl>
                                        <p:attrNameLst>
                                          <p:attrName>style.visibility</p:attrName>
                                        </p:attrNameLst>
                                      </p:cBhvr>
                                      <p:to>
                                        <p:strVal val="visible"/>
                                      </p:to>
                                    </p:set>
                                    <p:animEffect transition="in" filter="checkerboard(across)">
                                      <p:cBhvr>
                                        <p:cTn id="21" dur="500"/>
                                        <p:tgtEl>
                                          <p:spTgt spid="10243">
                                            <p:txEl>
                                              <p:pRg st="6" end="6"/>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10243">
                                            <p:txEl>
                                              <p:pRg st="7" end="7"/>
                                            </p:txEl>
                                          </p:spTgt>
                                        </p:tgtEl>
                                        <p:attrNameLst>
                                          <p:attrName>style.visibility</p:attrName>
                                        </p:attrNameLst>
                                      </p:cBhvr>
                                      <p:to>
                                        <p:strVal val="visible"/>
                                      </p:to>
                                    </p:set>
                                    <p:animEffect transition="in" filter="checkerboard(across)">
                                      <p:cBhvr>
                                        <p:cTn id="24" dur="500"/>
                                        <p:tgtEl>
                                          <p:spTgt spid="10243">
                                            <p:txEl>
                                              <p:pRg st="7" end="7"/>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10243">
                                            <p:txEl>
                                              <p:pRg st="8" end="8"/>
                                            </p:txEl>
                                          </p:spTgt>
                                        </p:tgtEl>
                                        <p:attrNameLst>
                                          <p:attrName>style.visibility</p:attrName>
                                        </p:attrNameLst>
                                      </p:cBhvr>
                                      <p:to>
                                        <p:strVal val="visible"/>
                                      </p:to>
                                    </p:set>
                                    <p:animEffect transition="in" filter="checkerboard(across)">
                                      <p:cBhvr>
                                        <p:cTn id="27" dur="500"/>
                                        <p:tgtEl>
                                          <p:spTgt spid="10243">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10243">
                                            <p:txEl>
                                              <p:pRg st="9" end="9"/>
                                            </p:txEl>
                                          </p:spTgt>
                                        </p:tgtEl>
                                        <p:attrNameLst>
                                          <p:attrName>style.visibility</p:attrName>
                                        </p:attrNameLst>
                                      </p:cBhvr>
                                      <p:to>
                                        <p:strVal val="visible"/>
                                      </p:to>
                                    </p:set>
                                    <p:animEffect transition="in" filter="checkerboard(across)">
                                      <p:cBhvr>
                                        <p:cTn id="32" dur="500"/>
                                        <p:tgtEl>
                                          <p:spTgt spid="10243">
                                            <p:txEl>
                                              <p:pRg st="9" end="9"/>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10243">
                                            <p:txEl>
                                              <p:pRg st="10" end="10"/>
                                            </p:txEl>
                                          </p:spTgt>
                                        </p:tgtEl>
                                        <p:attrNameLst>
                                          <p:attrName>style.visibility</p:attrName>
                                        </p:attrNameLst>
                                      </p:cBhvr>
                                      <p:to>
                                        <p:strVal val="visible"/>
                                      </p:to>
                                    </p:set>
                                    <p:animEffect transition="in" filter="checkerboard(across)">
                                      <p:cBhvr>
                                        <p:cTn id="35" dur="500"/>
                                        <p:tgtEl>
                                          <p:spTgt spid="10243">
                                            <p:txEl>
                                              <p:pRg st="10" end="10"/>
                                            </p:txEl>
                                          </p:spTgt>
                                        </p:tgtEl>
                                      </p:cBhvr>
                                    </p:animEffect>
                                  </p:childTnLst>
                                </p:cTn>
                              </p:par>
                              <p:par>
                                <p:cTn id="36" presetID="5" presetClass="entr" presetSubtype="10" fill="hold" nodeType="withEffect">
                                  <p:stCondLst>
                                    <p:cond delay="0"/>
                                  </p:stCondLst>
                                  <p:childTnLst>
                                    <p:set>
                                      <p:cBhvr>
                                        <p:cTn id="37" dur="1" fill="hold">
                                          <p:stCondLst>
                                            <p:cond delay="0"/>
                                          </p:stCondLst>
                                        </p:cTn>
                                        <p:tgtEl>
                                          <p:spTgt spid="10243">
                                            <p:txEl>
                                              <p:pRg st="11" end="11"/>
                                            </p:txEl>
                                          </p:spTgt>
                                        </p:tgtEl>
                                        <p:attrNameLst>
                                          <p:attrName>style.visibility</p:attrName>
                                        </p:attrNameLst>
                                      </p:cBhvr>
                                      <p:to>
                                        <p:strVal val="visible"/>
                                      </p:to>
                                    </p:set>
                                    <p:animEffect transition="in" filter="checkerboard(across)">
                                      <p:cBhvr>
                                        <p:cTn id="38" dur="500"/>
                                        <p:tgtEl>
                                          <p:spTgt spid="10243">
                                            <p:txEl>
                                              <p:pRg st="11" end="11"/>
                                            </p:txEl>
                                          </p:spTgt>
                                        </p:tgtEl>
                                      </p:cBhvr>
                                    </p:animEffect>
                                  </p:childTnLst>
                                </p:cTn>
                              </p:par>
                              <p:par>
                                <p:cTn id="39" presetID="5" presetClass="entr" presetSubtype="10" fill="hold" nodeType="withEffect">
                                  <p:stCondLst>
                                    <p:cond delay="0"/>
                                  </p:stCondLst>
                                  <p:childTnLst>
                                    <p:set>
                                      <p:cBhvr>
                                        <p:cTn id="40" dur="1" fill="hold">
                                          <p:stCondLst>
                                            <p:cond delay="0"/>
                                          </p:stCondLst>
                                        </p:cTn>
                                        <p:tgtEl>
                                          <p:spTgt spid="10243">
                                            <p:txEl>
                                              <p:pRg st="12" end="12"/>
                                            </p:txEl>
                                          </p:spTgt>
                                        </p:tgtEl>
                                        <p:attrNameLst>
                                          <p:attrName>style.visibility</p:attrName>
                                        </p:attrNameLst>
                                      </p:cBhvr>
                                      <p:to>
                                        <p:strVal val="visible"/>
                                      </p:to>
                                    </p:set>
                                    <p:animEffect transition="in" filter="checkerboard(across)">
                                      <p:cBhvr>
                                        <p:cTn id="41" dur="500"/>
                                        <p:tgtEl>
                                          <p:spTgt spid="10243">
                                            <p:txEl>
                                              <p:pRg st="12" end="12"/>
                                            </p:txEl>
                                          </p:spTgt>
                                        </p:tgtEl>
                                      </p:cBhvr>
                                    </p:animEffect>
                                  </p:childTnLst>
                                </p:cTn>
                              </p:par>
                              <p:par>
                                <p:cTn id="42" presetID="5" presetClass="entr" presetSubtype="10" fill="hold" nodeType="withEffect">
                                  <p:stCondLst>
                                    <p:cond delay="0"/>
                                  </p:stCondLst>
                                  <p:childTnLst>
                                    <p:set>
                                      <p:cBhvr>
                                        <p:cTn id="43" dur="1" fill="hold">
                                          <p:stCondLst>
                                            <p:cond delay="0"/>
                                          </p:stCondLst>
                                        </p:cTn>
                                        <p:tgtEl>
                                          <p:spTgt spid="10243">
                                            <p:txEl>
                                              <p:pRg st="13" end="13"/>
                                            </p:txEl>
                                          </p:spTgt>
                                        </p:tgtEl>
                                        <p:attrNameLst>
                                          <p:attrName>style.visibility</p:attrName>
                                        </p:attrNameLst>
                                      </p:cBhvr>
                                      <p:to>
                                        <p:strVal val="visible"/>
                                      </p:to>
                                    </p:set>
                                    <p:animEffect transition="in" filter="checkerboard(across)">
                                      <p:cBhvr>
                                        <p:cTn id="44" dur="500"/>
                                        <p:tgtEl>
                                          <p:spTgt spid="1024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a:xfrm>
            <a:off x="914400" y="0"/>
            <a:ext cx="8229600" cy="1055688"/>
          </a:xfrm>
        </p:spPr>
        <p:txBody>
          <a:bodyPr/>
          <a:lstStyle/>
          <a:p>
            <a:r>
              <a:rPr lang="en-US" altLang="en-US" sz="4000" b="1">
                <a:latin typeface="Times New Roman" panose="02020603050405020304" pitchFamily="18" charset="0"/>
                <a:cs typeface="Times New Roman" panose="02020603050405020304" pitchFamily="18" charset="0"/>
              </a:rPr>
              <a:t>JSP Standard Actions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The </a:t>
            </a:r>
            <a:r>
              <a:rPr lang="en-US" altLang="en-US" sz="3600">
                <a:solidFill>
                  <a:srgbClr val="FF0000"/>
                </a:solidFill>
                <a:latin typeface="Times New Roman" panose="02020603050405020304" pitchFamily="18" charset="0"/>
                <a:cs typeface="Times New Roman" panose="02020603050405020304" pitchFamily="18" charset="0"/>
              </a:rPr>
              <a:t>&lt;jsp:setProperty&gt; </a:t>
            </a:r>
            <a:r>
              <a:rPr lang="en-US" altLang="en-US" sz="3600">
                <a:latin typeface="Times New Roman" panose="02020603050405020304" pitchFamily="18" charset="0"/>
                <a:cs typeface="Times New Roman" panose="02020603050405020304" pitchFamily="18" charset="0"/>
              </a:rPr>
              <a:t>tag</a:t>
            </a:r>
          </a:p>
        </p:txBody>
      </p:sp>
      <p:sp>
        <p:nvSpPr>
          <p:cNvPr id="11267" name="Rectangle 3"/>
          <p:cNvSpPr>
            <a:spLocks noGrp="1"/>
          </p:cNvSpPr>
          <p:nvPr>
            <p:ph type="body" idx="4294967295"/>
          </p:nvPr>
        </p:nvSpPr>
        <p:spPr>
          <a:xfrm>
            <a:off x="0" y="1025525"/>
            <a:ext cx="9144000" cy="5646738"/>
          </a:xfrm>
        </p:spPr>
        <p:txBody>
          <a:bodyPr/>
          <a:lstStyle/>
          <a:p>
            <a:pPr algn="just" eaLnBrk="1" hangingPunct="1">
              <a:lnSpc>
                <a:spcPct val="90000"/>
              </a:lnSpc>
            </a:pPr>
            <a:r>
              <a:rPr lang="vi-VN" altLang="en-US" sz="2400" b="1">
                <a:latin typeface="Times New Roman" panose="02020603050405020304" pitchFamily="18" charset="0"/>
                <a:cs typeface="Times New Roman" panose="02020603050405020304" pitchFamily="18" charset="0"/>
              </a:rPr>
              <a:t>Sets the value </a:t>
            </a:r>
            <a:r>
              <a:rPr lang="vi-VN" altLang="en-US" sz="2400">
                <a:latin typeface="Times New Roman" panose="02020603050405020304" pitchFamily="18" charset="0"/>
                <a:cs typeface="Times New Roman" panose="02020603050405020304" pitchFamily="18" charset="0"/>
              </a:rPr>
              <a:t>of the properties in a bean, </a:t>
            </a:r>
            <a:r>
              <a:rPr lang="vi-VN" altLang="en-US" sz="2400" b="1">
                <a:latin typeface="Times New Roman" panose="02020603050405020304" pitchFamily="18" charset="0"/>
                <a:cs typeface="Times New Roman" panose="02020603050405020304" pitchFamily="18" charset="0"/>
              </a:rPr>
              <a:t>using</a:t>
            </a:r>
            <a:r>
              <a:rPr lang="vi-VN" altLang="en-US" sz="2400">
                <a:latin typeface="Times New Roman" panose="02020603050405020304" pitchFamily="18" charset="0"/>
                <a:cs typeface="Times New Roman" panose="02020603050405020304" pitchFamily="18" charset="0"/>
              </a:rPr>
              <a:t> the bean’s </a:t>
            </a:r>
            <a:r>
              <a:rPr lang="vi-VN" altLang="en-US" sz="2400" b="1">
                <a:latin typeface="Times New Roman" panose="02020603050405020304" pitchFamily="18" charset="0"/>
                <a:cs typeface="Times New Roman" panose="02020603050405020304" pitchFamily="18" charset="0"/>
              </a:rPr>
              <a:t>setter methods</a:t>
            </a:r>
          </a:p>
          <a:p>
            <a:pPr algn="just" eaLnBrk="1" hangingPunct="1">
              <a:lnSpc>
                <a:spcPct val="90000"/>
              </a:lnSpc>
            </a:pPr>
            <a:r>
              <a:rPr lang="vi-VN" altLang="en-US" sz="2400" b="1">
                <a:latin typeface="Times New Roman" panose="02020603050405020304" pitchFamily="18" charset="0"/>
                <a:cs typeface="Times New Roman" panose="02020603050405020304" pitchFamily="18" charset="0"/>
              </a:rPr>
              <a:t>Before</a:t>
            </a:r>
            <a:r>
              <a:rPr lang="vi-VN" altLang="en-US" sz="2400">
                <a:latin typeface="Times New Roman" panose="02020603050405020304" pitchFamily="18" charset="0"/>
                <a:cs typeface="Times New Roman" panose="02020603050405020304" pitchFamily="18" charset="0"/>
              </a:rPr>
              <a:t> using &lt;jsp:</a:t>
            </a:r>
            <a:r>
              <a:rPr lang="en-US" altLang="en-US" sz="2400">
                <a:latin typeface="Times New Roman" panose="02020603050405020304" pitchFamily="18" charset="0"/>
                <a:cs typeface="Times New Roman" panose="02020603050405020304" pitchFamily="18" charset="0"/>
              </a:rPr>
              <a:t>set</a:t>
            </a:r>
            <a:r>
              <a:rPr lang="vi-VN" altLang="en-US" sz="2400">
                <a:latin typeface="Times New Roman" panose="02020603050405020304" pitchFamily="18" charset="0"/>
                <a:cs typeface="Times New Roman" panose="02020603050405020304" pitchFamily="18" charset="0"/>
              </a:rPr>
              <a:t>Property&gt; you </a:t>
            </a:r>
            <a:r>
              <a:rPr lang="vi-VN" altLang="en-US" sz="2400" b="1">
                <a:latin typeface="Times New Roman" panose="02020603050405020304" pitchFamily="18" charset="0"/>
                <a:cs typeface="Times New Roman" panose="02020603050405020304" pitchFamily="18" charset="0"/>
              </a:rPr>
              <a:t>must create or locate </a:t>
            </a:r>
            <a:r>
              <a:rPr lang="vi-VN" altLang="en-US" sz="2400">
                <a:latin typeface="Times New Roman" panose="02020603050405020304" pitchFamily="18" charset="0"/>
                <a:cs typeface="Times New Roman" panose="02020603050405020304" pitchFamily="18" charset="0"/>
              </a:rPr>
              <a:t>a bean with &lt;jsp:useBean&gt;</a:t>
            </a:r>
            <a:endParaRPr lang="en-US" altLang="en-US" sz="2400" b="1">
              <a:latin typeface="Times New Roman" panose="02020603050405020304" pitchFamily="18" charset="0"/>
              <a:cs typeface="Times New Roman" panose="02020603050405020304" pitchFamily="18" charset="0"/>
            </a:endParaRPr>
          </a:p>
          <a:p>
            <a:pPr eaLnBrk="1" hangingPunct="1">
              <a:lnSpc>
                <a:spcPct val="90000"/>
              </a:lnSpc>
            </a:pPr>
            <a:r>
              <a:rPr lang="en-US" altLang="en-US" sz="2400" b="1">
                <a:latin typeface="Times New Roman" panose="02020603050405020304" pitchFamily="18" charset="0"/>
                <a:cs typeface="Times New Roman" panose="02020603050405020304" pitchFamily="18" charset="0"/>
              </a:rPr>
              <a:t>Syntax</a:t>
            </a:r>
            <a:endParaRPr lang="vi-VN" altLang="en-US" sz="2400" b="1">
              <a:latin typeface="Times New Roman" panose="02020603050405020304" pitchFamily="18" charset="0"/>
              <a:cs typeface="Times New Roman" panose="02020603050405020304" pitchFamily="18" charset="0"/>
            </a:endParaRPr>
          </a:p>
          <a:p>
            <a:pPr eaLnBrk="1" hangingPunct="1">
              <a:lnSpc>
                <a:spcPct val="90000"/>
              </a:lnSpc>
              <a:buFont typeface="Arial" panose="020B0604020202020204" pitchFamily="34" charset="0"/>
              <a:buNone/>
            </a:pPr>
            <a:r>
              <a:rPr lang="vi-VN" altLang="en-US" sz="2000">
                <a:solidFill>
                  <a:srgbClr val="FF3300"/>
                </a:solidFill>
                <a:latin typeface="Times New Roman" panose="02020603050405020304" pitchFamily="18" charset="0"/>
                <a:cs typeface="Times New Roman" panose="02020603050405020304" pitchFamily="18" charset="0"/>
              </a:rPr>
              <a:t>&lt;jsp:setProperty name=“&lt;identifiers&gt;” property=</a:t>
            </a:r>
            <a:br>
              <a:rPr lang="en-US" altLang="en-US" sz="2000">
                <a:solidFill>
                  <a:srgbClr val="FF3300"/>
                </a:solidFill>
                <a:latin typeface="Times New Roman" panose="02020603050405020304" pitchFamily="18" charset="0"/>
                <a:cs typeface="Times New Roman" panose="02020603050405020304" pitchFamily="18" charset="0"/>
              </a:rPr>
            </a:br>
            <a:r>
              <a:rPr lang="en-US" altLang="en-US" sz="2000">
                <a:solidFill>
                  <a:srgbClr val="FF3300"/>
                </a:solidFill>
                <a:latin typeface="Times New Roman" panose="02020603050405020304" pitchFamily="18" charset="0"/>
                <a:cs typeface="Times New Roman" panose="02020603050405020304" pitchFamily="18" charset="0"/>
              </a:rPr>
              <a:t>				</a:t>
            </a:r>
            <a:r>
              <a:rPr lang="vi-VN" altLang="en-US" sz="2000">
                <a:solidFill>
                  <a:srgbClr val="FF3300"/>
                </a:solidFill>
                <a:latin typeface="Times New Roman" panose="02020603050405020304" pitchFamily="18" charset="0"/>
                <a:cs typeface="Times New Roman" panose="02020603050405020304" pitchFamily="18" charset="0"/>
              </a:rPr>
              <a:t>“&lt;attr name&gt;” value=“&lt;const/ expression&gt;” /&gt;</a:t>
            </a:r>
            <a:endParaRPr lang="en-US" altLang="en-US" sz="2000">
              <a:solidFill>
                <a:srgbClr val="FF3300"/>
              </a:solidFill>
              <a:latin typeface="Times New Roman" panose="02020603050405020304" pitchFamily="18" charset="0"/>
              <a:cs typeface="Times New Roman" panose="02020603050405020304" pitchFamily="18" charset="0"/>
            </a:endParaRPr>
          </a:p>
          <a:p>
            <a:pPr eaLnBrk="1" hangingPunct="1">
              <a:lnSpc>
                <a:spcPct val="90000"/>
              </a:lnSpc>
            </a:pPr>
            <a:r>
              <a:rPr lang="en-US" altLang="en-US" sz="2400" b="1">
                <a:latin typeface="Times New Roman" panose="02020603050405020304" pitchFamily="18" charset="0"/>
                <a:cs typeface="Times New Roman" panose="02020603050405020304" pitchFamily="18" charset="0"/>
              </a:rPr>
              <a:t>Use </a:t>
            </a:r>
            <a:r>
              <a:rPr lang="vi-VN" altLang="en-US" sz="2400" b="1">
                <a:latin typeface="Times New Roman" panose="02020603050405020304" pitchFamily="18" charset="0"/>
                <a:cs typeface="Times New Roman" panose="02020603050405020304" pitchFamily="18" charset="0"/>
              </a:rPr>
              <a:t>scriptlet</a:t>
            </a:r>
            <a:r>
              <a:rPr lang="en-US" altLang="en-US" sz="2400" b="1">
                <a:latin typeface="Times New Roman" panose="02020603050405020304" pitchFamily="18" charset="0"/>
                <a:cs typeface="Times New Roman" panose="02020603050405020304" pitchFamily="18" charset="0"/>
              </a:rPr>
              <a:t> command:</a:t>
            </a:r>
            <a:r>
              <a:rPr lang="vi-VN" altLang="en-US" sz="2400" b="1">
                <a:latin typeface="Times New Roman" panose="02020603050405020304" pitchFamily="18" charset="0"/>
                <a:cs typeface="Times New Roman" panose="02020603050405020304" pitchFamily="18" charset="0"/>
              </a:rPr>
              <a:t> </a:t>
            </a:r>
          </a:p>
          <a:p>
            <a:pPr eaLnBrk="1" hangingPunct="1">
              <a:lnSpc>
                <a:spcPct val="90000"/>
              </a:lnSpc>
              <a:buFont typeface="Arial" panose="020B0604020202020204" pitchFamily="34" charset="0"/>
              <a:buNone/>
            </a:pPr>
            <a:r>
              <a:rPr lang="en-US" altLang="en-US" sz="2800">
                <a:solidFill>
                  <a:srgbClr val="FF3300"/>
                </a:solidFill>
                <a:latin typeface="Times New Roman" panose="02020603050405020304" pitchFamily="18" charset="0"/>
                <a:cs typeface="Times New Roman" panose="02020603050405020304" pitchFamily="18" charset="0"/>
              </a:rPr>
              <a:t>	</a:t>
            </a:r>
            <a:r>
              <a:rPr lang="vi-VN" altLang="en-US" sz="2000">
                <a:solidFill>
                  <a:srgbClr val="FF3300"/>
                </a:solidFill>
                <a:latin typeface="Times New Roman" panose="02020603050405020304" pitchFamily="18" charset="0"/>
                <a:cs typeface="Times New Roman" panose="02020603050405020304" pitchFamily="18" charset="0"/>
              </a:rPr>
              <a:t>&lt;% </a:t>
            </a:r>
            <a:endParaRPr lang="en-US" altLang="en-US" sz="2000">
              <a:solidFill>
                <a:srgbClr val="FF3300"/>
              </a:solidFill>
              <a:latin typeface="Times New Roman" panose="02020603050405020304" pitchFamily="18" charset="0"/>
              <a:cs typeface="Times New Roman" panose="02020603050405020304" pitchFamily="18" charset="0"/>
            </a:endParaRPr>
          </a:p>
          <a:p>
            <a:pPr eaLnBrk="1" hangingPunct="1">
              <a:lnSpc>
                <a:spcPct val="90000"/>
              </a:lnSpc>
              <a:buFont typeface="Arial" panose="020B0604020202020204" pitchFamily="34" charset="0"/>
              <a:buNone/>
            </a:pPr>
            <a:r>
              <a:rPr lang="en-US" altLang="en-US" sz="2000">
                <a:solidFill>
                  <a:srgbClr val="FF3300"/>
                </a:solidFill>
                <a:latin typeface="Times New Roman" panose="02020603050405020304" pitchFamily="18" charset="0"/>
                <a:cs typeface="Times New Roman" panose="02020603050405020304" pitchFamily="18" charset="0"/>
              </a:rPr>
              <a:t>		</a:t>
            </a:r>
            <a:r>
              <a:rPr lang="vi-VN" altLang="en-US" sz="2000">
                <a:solidFill>
                  <a:srgbClr val="FF3300"/>
                </a:solidFill>
                <a:latin typeface="Times New Roman" panose="02020603050405020304" pitchFamily="18" charset="0"/>
                <a:cs typeface="Times New Roman" panose="02020603050405020304" pitchFamily="18" charset="0"/>
              </a:rPr>
              <a:t>id.setXxx(&lt;value&gt;)</a:t>
            </a:r>
            <a:r>
              <a:rPr lang="en-US" altLang="en-US" sz="2000">
                <a:solidFill>
                  <a:srgbClr val="FF3300"/>
                </a:solidFill>
                <a:latin typeface="Times New Roman" panose="02020603050405020304" pitchFamily="18" charset="0"/>
                <a:cs typeface="Times New Roman" panose="02020603050405020304" pitchFamily="18" charset="0"/>
              </a:rPr>
              <a:t>;</a:t>
            </a:r>
            <a:r>
              <a:rPr lang="vi-VN" altLang="en-US" sz="2000">
                <a:solidFill>
                  <a:srgbClr val="FF3300"/>
                </a:solidFill>
                <a:latin typeface="Times New Roman" panose="02020603050405020304" pitchFamily="18" charset="0"/>
                <a:cs typeface="Times New Roman" panose="02020603050405020304" pitchFamily="18" charset="0"/>
              </a:rPr>
              <a:t> </a:t>
            </a:r>
            <a:endParaRPr lang="en-US" altLang="en-US" sz="2000">
              <a:solidFill>
                <a:srgbClr val="FF3300"/>
              </a:solidFill>
              <a:latin typeface="Times New Roman" panose="02020603050405020304" pitchFamily="18" charset="0"/>
              <a:cs typeface="Times New Roman" panose="02020603050405020304" pitchFamily="18" charset="0"/>
            </a:endParaRPr>
          </a:p>
          <a:p>
            <a:pPr eaLnBrk="1" hangingPunct="1">
              <a:lnSpc>
                <a:spcPct val="90000"/>
              </a:lnSpc>
              <a:buFont typeface="Arial" panose="020B0604020202020204" pitchFamily="34" charset="0"/>
              <a:buNone/>
            </a:pPr>
            <a:r>
              <a:rPr lang="en-US" altLang="en-US" sz="2000">
                <a:solidFill>
                  <a:srgbClr val="FF3300"/>
                </a:solidFill>
                <a:latin typeface="Times New Roman" panose="02020603050405020304" pitchFamily="18" charset="0"/>
                <a:cs typeface="Times New Roman" panose="02020603050405020304" pitchFamily="18" charset="0"/>
              </a:rPr>
              <a:t>		scope.setAttribute(“identifier”, id);</a:t>
            </a:r>
          </a:p>
          <a:p>
            <a:pPr eaLnBrk="1" hangingPunct="1">
              <a:lnSpc>
                <a:spcPct val="90000"/>
              </a:lnSpc>
              <a:buFont typeface="Arial" panose="020B0604020202020204" pitchFamily="34" charset="0"/>
              <a:buNone/>
            </a:pPr>
            <a:r>
              <a:rPr lang="en-US" altLang="en-US" sz="2000">
                <a:solidFill>
                  <a:srgbClr val="FF3300"/>
                </a:solidFill>
                <a:latin typeface="Times New Roman" panose="02020603050405020304" pitchFamily="18" charset="0"/>
                <a:cs typeface="Times New Roman" panose="02020603050405020304" pitchFamily="18" charset="0"/>
              </a:rPr>
              <a:t>      </a:t>
            </a:r>
            <a:r>
              <a:rPr lang="vi-VN" altLang="en-US" sz="2000">
                <a:solidFill>
                  <a:srgbClr val="FF3300"/>
                </a:solidFill>
                <a:latin typeface="Times New Roman" panose="02020603050405020304" pitchFamily="18" charset="0"/>
                <a:cs typeface="Times New Roman" panose="02020603050405020304" pitchFamily="18" charset="0"/>
              </a:rPr>
              <a:t>%&gt;</a:t>
            </a:r>
          </a:p>
          <a:p>
            <a:pPr eaLnBrk="1" hangingPunct="1">
              <a:lnSpc>
                <a:spcPct val="90000"/>
              </a:lnSpc>
            </a:pPr>
            <a:r>
              <a:rPr lang="vi-VN" altLang="en-US" sz="2400" b="1">
                <a:latin typeface="Times New Roman" panose="02020603050405020304" pitchFamily="18" charset="0"/>
                <a:cs typeface="Times New Roman" panose="02020603050405020304" pitchFamily="18" charset="0"/>
              </a:rPr>
              <a:t>Ex: </a:t>
            </a:r>
            <a:r>
              <a:rPr lang="vi-VN" altLang="en-US" sz="2000">
                <a:latin typeface="Times New Roman" panose="02020603050405020304" pitchFamily="18" charset="0"/>
                <a:cs typeface="Times New Roman" panose="02020603050405020304" pitchFamily="18" charset="0"/>
              </a:rPr>
              <a:t>&lt;jsp:setProperty name=“book1” property=“title” value=“JSP Book” /&gt; </a:t>
            </a:r>
          </a:p>
          <a:p>
            <a:pPr lvl="1" eaLnBrk="1" hangingPunct="1">
              <a:lnSpc>
                <a:spcPct val="90000"/>
              </a:lnSpc>
              <a:buFont typeface="Arial" panose="020B0604020202020204" pitchFamily="34" charset="0"/>
              <a:buNone/>
            </a:pPr>
            <a:r>
              <a:rPr lang="vi-VN" altLang="en-US" sz="2000" b="1">
                <a:latin typeface="Times New Roman" panose="02020603050405020304" pitchFamily="18" charset="0"/>
                <a:cs typeface="Times New Roman" panose="02020603050405020304" pitchFamily="18" charset="0"/>
              </a:rPr>
              <a:t>Similar to</a:t>
            </a:r>
            <a:r>
              <a:rPr lang="vi-VN" altLang="en-US" sz="2000">
                <a:latin typeface="Times New Roman" panose="02020603050405020304" pitchFamily="18" charset="0"/>
                <a:cs typeface="Times New Roman" panose="02020603050405020304" pitchFamily="18" charset="0"/>
              </a:rPr>
              <a:t> &lt;% book1.setTitle(“JSP Book”)</a:t>
            </a:r>
            <a:r>
              <a:rPr lang="en-US" altLang="en-US" sz="2000">
                <a:latin typeface="Times New Roman" panose="02020603050405020304" pitchFamily="18" charset="0"/>
                <a:cs typeface="Times New Roman" panose="02020603050405020304" pitchFamily="18" charset="0"/>
              </a:rPr>
              <a:t>;</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                    pageContext.setAttribute(“book1”, book1); </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              </a:t>
            </a:r>
            <a:r>
              <a:rPr lang="vi-VN" altLang="en-US" sz="2000">
                <a:latin typeface="Times New Roman" panose="02020603050405020304" pitchFamily="18" charset="0"/>
                <a:cs typeface="Times New Roman" panose="02020603050405020304" pitchFamily="18" charset="0"/>
              </a:rPr>
              <a: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animEffect transition="in" filter="checkerboard(across)">
                                      <p:cBhvr>
                                        <p:cTn id="7" dur="500"/>
                                        <p:tgtEl>
                                          <p:spTgt spid="11267">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1267">
                                            <p:txEl>
                                              <p:pRg st="3" end="3"/>
                                            </p:txEl>
                                          </p:spTgt>
                                        </p:tgtEl>
                                        <p:attrNameLst>
                                          <p:attrName>style.visibility</p:attrName>
                                        </p:attrNameLst>
                                      </p:cBhvr>
                                      <p:to>
                                        <p:strVal val="visible"/>
                                      </p:to>
                                    </p:set>
                                    <p:animEffect transition="in" filter="checkerboard(across)">
                                      <p:cBhvr>
                                        <p:cTn id="10" dur="500"/>
                                        <p:tgtEl>
                                          <p:spTgt spid="11267">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1267">
                                            <p:txEl>
                                              <p:pRg st="4" end="4"/>
                                            </p:txEl>
                                          </p:spTgt>
                                        </p:tgtEl>
                                        <p:attrNameLst>
                                          <p:attrName>style.visibility</p:attrName>
                                        </p:attrNameLst>
                                      </p:cBhvr>
                                      <p:to>
                                        <p:strVal val="visible"/>
                                      </p:to>
                                    </p:set>
                                    <p:animEffect transition="in" filter="checkerboard(across)">
                                      <p:cBhvr>
                                        <p:cTn id="13" dur="500"/>
                                        <p:tgtEl>
                                          <p:spTgt spid="11267">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1267">
                                            <p:txEl>
                                              <p:pRg st="5" end="5"/>
                                            </p:txEl>
                                          </p:spTgt>
                                        </p:tgtEl>
                                        <p:attrNameLst>
                                          <p:attrName>style.visibility</p:attrName>
                                        </p:attrNameLst>
                                      </p:cBhvr>
                                      <p:to>
                                        <p:strVal val="visible"/>
                                      </p:to>
                                    </p:set>
                                    <p:animEffect transition="in" filter="checkerboard(across)">
                                      <p:cBhvr>
                                        <p:cTn id="16" dur="500"/>
                                        <p:tgtEl>
                                          <p:spTgt spid="11267">
                                            <p:txEl>
                                              <p:pRg st="5" end="5"/>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1267">
                                            <p:txEl>
                                              <p:pRg st="6" end="6"/>
                                            </p:txEl>
                                          </p:spTgt>
                                        </p:tgtEl>
                                        <p:attrNameLst>
                                          <p:attrName>style.visibility</p:attrName>
                                        </p:attrNameLst>
                                      </p:cBhvr>
                                      <p:to>
                                        <p:strVal val="visible"/>
                                      </p:to>
                                    </p:set>
                                    <p:animEffect transition="in" filter="checkerboard(across)">
                                      <p:cBhvr>
                                        <p:cTn id="19" dur="500"/>
                                        <p:tgtEl>
                                          <p:spTgt spid="11267">
                                            <p:txEl>
                                              <p:pRg st="6" end="6"/>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1267">
                                            <p:txEl>
                                              <p:pRg st="7" end="7"/>
                                            </p:txEl>
                                          </p:spTgt>
                                        </p:tgtEl>
                                        <p:attrNameLst>
                                          <p:attrName>style.visibility</p:attrName>
                                        </p:attrNameLst>
                                      </p:cBhvr>
                                      <p:to>
                                        <p:strVal val="visible"/>
                                      </p:to>
                                    </p:set>
                                    <p:animEffect transition="in" filter="checkerboard(across)">
                                      <p:cBhvr>
                                        <p:cTn id="22" dur="500"/>
                                        <p:tgtEl>
                                          <p:spTgt spid="11267">
                                            <p:txEl>
                                              <p:pRg st="7" end="7"/>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1267">
                                            <p:txEl>
                                              <p:pRg st="8" end="8"/>
                                            </p:txEl>
                                          </p:spTgt>
                                        </p:tgtEl>
                                        <p:attrNameLst>
                                          <p:attrName>style.visibility</p:attrName>
                                        </p:attrNameLst>
                                      </p:cBhvr>
                                      <p:to>
                                        <p:strVal val="visible"/>
                                      </p:to>
                                    </p:set>
                                    <p:animEffect transition="in" filter="checkerboard(across)">
                                      <p:cBhvr>
                                        <p:cTn id="25" dur="500"/>
                                        <p:tgtEl>
                                          <p:spTgt spid="11267">
                                            <p:txEl>
                                              <p:pRg st="8" end="8"/>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1267">
                                            <p:txEl>
                                              <p:pRg st="9" end="9"/>
                                            </p:txEl>
                                          </p:spTgt>
                                        </p:tgtEl>
                                        <p:attrNameLst>
                                          <p:attrName>style.visibility</p:attrName>
                                        </p:attrNameLst>
                                      </p:cBhvr>
                                      <p:to>
                                        <p:strVal val="visible"/>
                                      </p:to>
                                    </p:set>
                                    <p:animEffect transition="in" filter="checkerboard(across)">
                                      <p:cBhvr>
                                        <p:cTn id="28" dur="500"/>
                                        <p:tgtEl>
                                          <p:spTgt spid="11267">
                                            <p:txEl>
                                              <p:pRg st="9" end="9"/>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1267">
                                            <p:txEl>
                                              <p:pRg st="10" end="10"/>
                                            </p:txEl>
                                          </p:spTgt>
                                        </p:tgtEl>
                                        <p:attrNameLst>
                                          <p:attrName>style.visibility</p:attrName>
                                        </p:attrNameLst>
                                      </p:cBhvr>
                                      <p:to>
                                        <p:strVal val="visible"/>
                                      </p:to>
                                    </p:set>
                                    <p:animEffect transition="in" filter="checkerboard(across)">
                                      <p:cBhvr>
                                        <p:cTn id="31" dur="500"/>
                                        <p:tgtEl>
                                          <p:spTgt spid="112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a:xfrm>
            <a:off x="914400" y="0"/>
            <a:ext cx="8229600" cy="1152525"/>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JSP Standard Actions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The </a:t>
            </a:r>
            <a:r>
              <a:rPr lang="en-US" altLang="en-US" sz="3600">
                <a:solidFill>
                  <a:srgbClr val="FF0000"/>
                </a:solidFill>
                <a:latin typeface="Times New Roman" panose="02020603050405020304" pitchFamily="18" charset="0"/>
                <a:cs typeface="Times New Roman" panose="02020603050405020304" pitchFamily="18" charset="0"/>
              </a:rPr>
              <a:t>&lt;jsp:setProperty&gt; </a:t>
            </a:r>
            <a:r>
              <a:rPr lang="en-US" altLang="en-US" sz="3600">
                <a:latin typeface="Times New Roman" panose="02020603050405020304" pitchFamily="18" charset="0"/>
                <a:cs typeface="Times New Roman" panose="02020603050405020304" pitchFamily="18" charset="0"/>
              </a:rPr>
              <a:t>tag</a:t>
            </a:r>
          </a:p>
        </p:txBody>
      </p:sp>
      <p:sp>
        <p:nvSpPr>
          <p:cNvPr id="13315" name="Rectangle 3"/>
          <p:cNvSpPr>
            <a:spLocks noGrp="1"/>
          </p:cNvSpPr>
          <p:nvPr>
            <p:ph type="body" idx="4294967295"/>
          </p:nvPr>
        </p:nvSpPr>
        <p:spPr>
          <a:xfrm>
            <a:off x="0" y="1092200"/>
            <a:ext cx="9144000" cy="5522913"/>
          </a:xfrm>
        </p:spPr>
        <p:txBody>
          <a:bodyPr/>
          <a:lstStyle/>
          <a:p>
            <a:pPr algn="just" eaLnBrk="1" hangingPunct="1">
              <a:lnSpc>
                <a:spcPct val="80000"/>
              </a:lnSpc>
            </a:pPr>
            <a:r>
              <a:rPr lang="vi-VN" altLang="en-US" sz="2400" b="1">
                <a:latin typeface="Times New Roman" panose="02020603050405020304" pitchFamily="18" charset="0"/>
              </a:rPr>
              <a:t>Assign a expression to action setProperty</a:t>
            </a:r>
          </a:p>
          <a:p>
            <a:pPr lvl="1" algn="just" eaLnBrk="1" hangingPunct="1">
              <a:lnSpc>
                <a:spcPct val="80000"/>
              </a:lnSpc>
            </a:pPr>
            <a:r>
              <a:rPr lang="en-US" altLang="en-US" sz="2000">
                <a:latin typeface="Times New Roman" panose="02020603050405020304" pitchFamily="18" charset="0"/>
              </a:rPr>
              <a:t>String sMsg = request.getParameter("sms");</a:t>
            </a:r>
          </a:p>
          <a:p>
            <a:pPr lvl="1" algn="just" eaLnBrk="1" hangingPunct="1">
              <a:lnSpc>
                <a:spcPct val="80000"/>
              </a:lnSpc>
            </a:pPr>
            <a:r>
              <a:rPr lang="en-US" altLang="en-US" sz="2000">
                <a:solidFill>
                  <a:srgbClr val="FF0000"/>
                </a:solidFill>
                <a:latin typeface="Times New Roman" panose="02020603050405020304" pitchFamily="18" charset="0"/>
              </a:rPr>
              <a:t>&lt;jsp:setProperty name="msg" property="message" value</a:t>
            </a:r>
            <a:r>
              <a:rPr lang="en-US" altLang="en-US" sz="2000" b="1">
                <a:solidFill>
                  <a:srgbClr val="FF0000"/>
                </a:solidFill>
                <a:latin typeface="Times New Roman" panose="02020603050405020304" pitchFamily="18" charset="0"/>
              </a:rPr>
              <a:t>="&lt;%= sMsg %&gt;" </a:t>
            </a:r>
            <a:r>
              <a:rPr lang="en-US" altLang="en-US" sz="2000">
                <a:latin typeface="Times New Roman" panose="02020603050405020304" pitchFamily="18" charset="0"/>
              </a:rPr>
              <a:t>/&gt;</a:t>
            </a:r>
            <a:endParaRPr lang="vi-VN" altLang="en-US" sz="2000">
              <a:latin typeface="Times New Roman" panose="02020603050405020304" pitchFamily="18" charset="0"/>
            </a:endParaRPr>
          </a:p>
          <a:p>
            <a:pPr algn="just" eaLnBrk="1" hangingPunct="1">
              <a:lnSpc>
                <a:spcPct val="80000"/>
              </a:lnSpc>
            </a:pPr>
            <a:r>
              <a:rPr lang="en-US" altLang="en-US" sz="2400" b="1">
                <a:latin typeface="Times New Roman" panose="02020603050405020304" pitchFamily="18" charset="0"/>
              </a:rPr>
              <a:t>Use param properties in setProperty</a:t>
            </a:r>
            <a:r>
              <a:rPr lang="en-US" altLang="en-US" sz="2400">
                <a:latin typeface="Times New Roman" panose="02020603050405020304" pitchFamily="18" charset="0"/>
              </a:rPr>
              <a:t>: receive an inputted value from a request (from other JSP page, application, or URL)</a:t>
            </a:r>
            <a:r>
              <a:rPr lang="vi-VN" altLang="en-US" sz="2400">
                <a:latin typeface="Times New Roman" panose="02020603050405020304" pitchFamily="18" charset="0"/>
              </a:rPr>
              <a:t> </a:t>
            </a:r>
          </a:p>
          <a:p>
            <a:pPr lvl="1" algn="just" eaLnBrk="1" hangingPunct="1">
              <a:lnSpc>
                <a:spcPct val="80000"/>
              </a:lnSpc>
            </a:pPr>
            <a:r>
              <a:rPr lang="en-US" altLang="en-US" sz="2000">
                <a:solidFill>
                  <a:srgbClr val="FF0000"/>
                </a:solidFill>
                <a:latin typeface="Times New Roman" panose="02020603050405020304" pitchFamily="18" charset="0"/>
              </a:rPr>
              <a:t>&lt;jsp:setProperty name="msg" property="message" </a:t>
            </a:r>
            <a:r>
              <a:rPr lang="en-US" altLang="en-US" sz="2000" b="1">
                <a:solidFill>
                  <a:srgbClr val="FF0000"/>
                </a:solidFill>
                <a:latin typeface="Times New Roman" panose="02020603050405020304" pitchFamily="18" charset="0"/>
              </a:rPr>
              <a:t>param=“message” </a:t>
            </a:r>
            <a:r>
              <a:rPr lang="en-US" altLang="en-US" sz="2000">
                <a:latin typeface="Times New Roman" panose="02020603050405020304" pitchFamily="18" charset="0"/>
              </a:rPr>
              <a:t>/&gt;</a:t>
            </a:r>
            <a:endParaRPr lang="vi-VN" altLang="en-US" sz="2000">
              <a:latin typeface="Times New Roman" panose="02020603050405020304" pitchFamily="18" charset="0"/>
            </a:endParaRPr>
          </a:p>
          <a:p>
            <a:pPr algn="just" eaLnBrk="1" hangingPunct="1">
              <a:lnSpc>
                <a:spcPct val="80000"/>
              </a:lnSpc>
            </a:pPr>
            <a:r>
              <a:rPr lang="vi-VN" altLang="en-US" sz="2400">
                <a:latin typeface="Times New Roman" panose="02020603050405020304" pitchFamily="18" charset="0"/>
              </a:rPr>
              <a:t>To </a:t>
            </a:r>
            <a:r>
              <a:rPr lang="vi-VN" altLang="en-US" sz="2400" b="1">
                <a:latin typeface="Times New Roman" panose="02020603050405020304" pitchFamily="18" charset="0"/>
              </a:rPr>
              <a:t>set values to whole bean properties</a:t>
            </a:r>
            <a:r>
              <a:rPr lang="vi-VN" altLang="en-US" sz="2400">
                <a:latin typeface="Times New Roman" panose="02020603050405020304" pitchFamily="18" charset="0"/>
              </a:rPr>
              <a:t>, the </a:t>
            </a:r>
            <a:r>
              <a:rPr lang="vi-VN" altLang="en-US" sz="2400" b="1">
                <a:latin typeface="Times New Roman" panose="02020603050405020304" pitchFamily="18" charset="0"/>
              </a:rPr>
              <a:t>symbol “*” </a:t>
            </a:r>
            <a:r>
              <a:rPr lang="vi-VN" altLang="en-US" sz="2400">
                <a:latin typeface="Times New Roman" panose="02020603050405020304" pitchFamily="18" charset="0"/>
              </a:rPr>
              <a:t>is assigned to setProperty</a:t>
            </a:r>
          </a:p>
          <a:p>
            <a:pPr lvl="1" algn="ctr" eaLnBrk="1" hangingPunct="1">
              <a:lnSpc>
                <a:spcPct val="80000"/>
              </a:lnSpc>
              <a:buFont typeface="Arial" panose="020B0604020202020204" pitchFamily="34" charset="0"/>
              <a:buNone/>
            </a:pPr>
            <a:r>
              <a:rPr lang="en-US" altLang="en-US" sz="2000">
                <a:solidFill>
                  <a:srgbClr val="FF0000"/>
                </a:solidFill>
                <a:latin typeface="Times New Roman" panose="02020603050405020304" pitchFamily="18" charset="0"/>
              </a:rPr>
              <a:t>&lt;jsp:setProperty name="msg" </a:t>
            </a:r>
            <a:r>
              <a:rPr lang="en-US" altLang="en-US" sz="2000" b="1">
                <a:solidFill>
                  <a:srgbClr val="FF0000"/>
                </a:solidFill>
                <a:latin typeface="Times New Roman" panose="02020603050405020304" pitchFamily="18" charset="0"/>
              </a:rPr>
              <a:t>property=“*" </a:t>
            </a:r>
            <a:r>
              <a:rPr lang="en-US" altLang="en-US" sz="2000">
                <a:solidFill>
                  <a:srgbClr val="FF0000"/>
                </a:solidFill>
                <a:latin typeface="Times New Roman" panose="02020603050405020304" pitchFamily="18" charset="0"/>
              </a:rPr>
              <a:t>/&gt;</a:t>
            </a:r>
          </a:p>
          <a:p>
            <a:pPr algn="just" eaLnBrk="1" hangingPunct="1">
              <a:lnSpc>
                <a:spcPct val="80000"/>
              </a:lnSpc>
            </a:pPr>
            <a:r>
              <a:rPr lang="en-US" altLang="en-US" sz="2400" b="1">
                <a:latin typeface="Times New Roman" panose="02020603050405020304" pitchFamily="18" charset="0"/>
              </a:rPr>
              <a:t>Notes</a:t>
            </a:r>
            <a:r>
              <a:rPr lang="en-US" altLang="en-US" sz="2400">
                <a:latin typeface="Times New Roman" panose="02020603050405020304" pitchFamily="18" charset="0"/>
              </a:rPr>
              <a:t>:</a:t>
            </a:r>
          </a:p>
          <a:p>
            <a:pPr lvl="1" algn="just" eaLnBrk="1" hangingPunct="1">
              <a:lnSpc>
                <a:spcPct val="80000"/>
              </a:lnSpc>
            </a:pPr>
            <a:r>
              <a:rPr lang="en-US" altLang="en-US" sz="2000">
                <a:latin typeface="Times New Roman" panose="02020603050405020304" pitchFamily="18" charset="0"/>
              </a:rPr>
              <a:t>The Bean Action is </a:t>
            </a:r>
            <a:r>
              <a:rPr lang="en-US" altLang="en-US" sz="2000" b="1">
                <a:latin typeface="Times New Roman" panose="02020603050405020304" pitchFamily="18" charset="0"/>
              </a:rPr>
              <a:t>executed</a:t>
            </a:r>
            <a:r>
              <a:rPr lang="en-US" altLang="en-US" sz="2000">
                <a:latin typeface="Times New Roman" panose="02020603050405020304" pitchFamily="18" charset="0"/>
              </a:rPr>
              <a:t> </a:t>
            </a:r>
            <a:r>
              <a:rPr lang="en-US" altLang="en-US" sz="2000" b="1">
                <a:latin typeface="Times New Roman" panose="02020603050405020304" pitchFamily="18" charset="0"/>
              </a:rPr>
              <a:t>only if</a:t>
            </a:r>
            <a:r>
              <a:rPr lang="en-US" altLang="en-US" sz="2000">
                <a:latin typeface="Times New Roman" panose="02020603050405020304" pitchFamily="18" charset="0"/>
              </a:rPr>
              <a:t> all of </a:t>
            </a:r>
            <a:r>
              <a:rPr lang="en-US" altLang="en-US" sz="2000" b="1">
                <a:latin typeface="Times New Roman" panose="02020603050405020304" pitchFamily="18" charset="0"/>
              </a:rPr>
              <a:t>properties</a:t>
            </a:r>
            <a:r>
              <a:rPr lang="en-US" altLang="en-US" sz="2000">
                <a:latin typeface="Times New Roman" panose="02020603050405020304" pitchFamily="18" charset="0"/>
              </a:rPr>
              <a:t> is </a:t>
            </a:r>
            <a:r>
              <a:rPr lang="en-US" altLang="en-US" sz="2000" b="1">
                <a:latin typeface="Times New Roman" panose="02020603050405020304" pitchFamily="18" charset="0"/>
              </a:rPr>
              <a:t>assigned</a:t>
            </a:r>
            <a:r>
              <a:rPr lang="en-US" altLang="en-US" sz="2000">
                <a:latin typeface="Times New Roman" panose="02020603050405020304" pitchFamily="18" charset="0"/>
              </a:rPr>
              <a:t> val</a:t>
            </a:r>
            <a:r>
              <a:rPr lang="en-US" altLang="en-US" sz="2000" b="1">
                <a:latin typeface="Times New Roman" panose="02020603050405020304" pitchFamily="18" charset="0"/>
              </a:rPr>
              <a:t>u</a:t>
            </a:r>
            <a:r>
              <a:rPr lang="en-US" altLang="en-US" sz="2000">
                <a:latin typeface="Times New Roman" panose="02020603050405020304" pitchFamily="18" charset="0"/>
              </a:rPr>
              <a:t>es </a:t>
            </a:r>
            <a:r>
              <a:rPr lang="en-US" altLang="en-US" sz="2000" b="1">
                <a:latin typeface="Times New Roman" panose="02020603050405020304" pitchFamily="18" charset="0"/>
              </a:rPr>
              <a:t>because</a:t>
            </a:r>
            <a:r>
              <a:rPr lang="en-US" altLang="en-US" sz="2000">
                <a:latin typeface="Times New Roman" panose="02020603050405020304" pitchFamily="18" charset="0"/>
              </a:rPr>
              <a:t> the engine </a:t>
            </a:r>
            <a:r>
              <a:rPr lang="en-US" altLang="en-US" sz="2000" b="1">
                <a:latin typeface="Times New Roman" panose="02020603050405020304" pitchFamily="18" charset="0"/>
              </a:rPr>
              <a:t>does not assign a null value</a:t>
            </a:r>
            <a:r>
              <a:rPr lang="en-US" altLang="en-US" sz="2000">
                <a:latin typeface="Times New Roman" panose="02020603050405020304" pitchFamily="18" charset="0"/>
              </a:rPr>
              <a:t> </a:t>
            </a:r>
            <a:r>
              <a:rPr lang="en-US" altLang="en-US" sz="2000" b="1">
                <a:latin typeface="Times New Roman" panose="02020603050405020304" pitchFamily="18" charset="0"/>
              </a:rPr>
              <a:t>with</a:t>
            </a:r>
            <a:r>
              <a:rPr lang="en-US" altLang="en-US" sz="2000">
                <a:latin typeface="Times New Roman" panose="02020603050405020304" pitchFamily="18" charset="0"/>
              </a:rPr>
              <a:t> </a:t>
            </a:r>
            <a:r>
              <a:rPr lang="en-US" altLang="en-US" sz="2000" b="1">
                <a:latin typeface="Times New Roman" panose="02020603050405020304" pitchFamily="18" charset="0"/>
              </a:rPr>
              <a:t>lacked properties</a:t>
            </a:r>
            <a:r>
              <a:rPr lang="en-US" altLang="en-US" sz="2000">
                <a:latin typeface="Times New Roman" panose="02020603050405020304" pitchFamily="18" charset="0"/>
              </a:rPr>
              <a:t>.</a:t>
            </a:r>
          </a:p>
          <a:p>
            <a:pPr lvl="1" algn="just" eaLnBrk="1" hangingPunct="1">
              <a:lnSpc>
                <a:spcPct val="80000"/>
              </a:lnSpc>
            </a:pPr>
            <a:r>
              <a:rPr lang="en-US" altLang="en-US" sz="2000">
                <a:latin typeface="Times New Roman" panose="02020603050405020304" pitchFamily="18" charset="0"/>
              </a:rPr>
              <a:t>In some web server, the </a:t>
            </a:r>
            <a:r>
              <a:rPr lang="en-US" altLang="en-US" sz="2000" b="1">
                <a:latin typeface="Times New Roman" panose="02020603050405020304" pitchFamily="18" charset="0"/>
              </a:rPr>
              <a:t>exceptions</a:t>
            </a:r>
            <a:r>
              <a:rPr lang="en-US" altLang="en-US" sz="2000">
                <a:latin typeface="Times New Roman" panose="02020603050405020304" pitchFamily="18" charset="0"/>
              </a:rPr>
              <a:t> are </a:t>
            </a:r>
            <a:r>
              <a:rPr lang="en-US" altLang="en-US" sz="2000" b="1">
                <a:latin typeface="Times New Roman" panose="02020603050405020304" pitchFamily="18" charset="0"/>
              </a:rPr>
              <a:t>thrown</a:t>
            </a:r>
            <a:r>
              <a:rPr lang="en-US" altLang="en-US" sz="2000">
                <a:latin typeface="Times New Roman" panose="02020603050405020304" pitchFamily="18" charset="0"/>
              </a:rPr>
              <a:t> </a:t>
            </a:r>
            <a:r>
              <a:rPr lang="en-US" altLang="en-US" sz="2000" b="1">
                <a:latin typeface="Times New Roman" panose="02020603050405020304" pitchFamily="18" charset="0"/>
              </a:rPr>
              <a:t>if</a:t>
            </a:r>
            <a:r>
              <a:rPr lang="en-US" altLang="en-US" sz="2000">
                <a:latin typeface="Times New Roman" panose="02020603050405020304" pitchFamily="18" charset="0"/>
              </a:rPr>
              <a:t> a </a:t>
            </a:r>
            <a:r>
              <a:rPr lang="en-US" altLang="en-US" sz="2000" b="1">
                <a:latin typeface="Times New Roman" panose="02020603050405020304" pitchFamily="18" charset="0"/>
              </a:rPr>
              <a:t>property</a:t>
            </a:r>
            <a:r>
              <a:rPr lang="en-US" altLang="en-US" sz="2000">
                <a:latin typeface="Times New Roman" panose="02020603050405020304" pitchFamily="18" charset="0"/>
              </a:rPr>
              <a:t> value is </a:t>
            </a:r>
            <a:r>
              <a:rPr lang="en-US" altLang="en-US" sz="2000" b="1">
                <a:latin typeface="Times New Roman" panose="02020603050405020304" pitchFamily="18" charset="0"/>
              </a:rPr>
              <a:t>assigned</a:t>
            </a:r>
            <a:r>
              <a:rPr lang="en-US" altLang="en-US" sz="2000">
                <a:latin typeface="Times New Roman" panose="02020603050405020304" pitchFamily="18" charset="0"/>
              </a:rPr>
              <a:t> to </a:t>
            </a:r>
            <a:r>
              <a:rPr lang="en-US" altLang="en-US" sz="2000" b="1">
                <a:latin typeface="Times New Roman" panose="02020603050405020304" pitchFamily="18" charset="0"/>
              </a:rPr>
              <a:t>double</a:t>
            </a:r>
          </a:p>
          <a:p>
            <a:pPr lvl="1" algn="just" eaLnBrk="1" hangingPunct="1">
              <a:lnSpc>
                <a:spcPct val="80000"/>
              </a:lnSpc>
            </a:pPr>
            <a:r>
              <a:rPr lang="en-US" altLang="en-US" sz="2000">
                <a:latin typeface="Times New Roman" panose="02020603050405020304" pitchFamily="18" charset="0"/>
              </a:rPr>
              <a:t>The </a:t>
            </a:r>
            <a:r>
              <a:rPr lang="en-US" altLang="en-US" sz="2000" b="1">
                <a:latin typeface="Times New Roman" panose="02020603050405020304" pitchFamily="18" charset="0"/>
              </a:rPr>
              <a:t>converted mechanism</a:t>
            </a:r>
            <a:r>
              <a:rPr lang="en-US" altLang="en-US" sz="2000">
                <a:latin typeface="Times New Roman" panose="02020603050405020304" pitchFamily="18" charset="0"/>
              </a:rPr>
              <a:t> does </a:t>
            </a:r>
            <a:r>
              <a:rPr lang="en-US" altLang="en-US" sz="2000" b="1">
                <a:latin typeface="Times New Roman" panose="02020603050405020304" pitchFamily="18" charset="0"/>
              </a:rPr>
              <a:t>not ensure</a:t>
            </a:r>
            <a:r>
              <a:rPr lang="en-US" altLang="en-US" sz="2000">
                <a:latin typeface="Times New Roman" panose="02020603050405020304" pitchFamily="18" charset="0"/>
              </a:rPr>
              <a:t> a </a:t>
            </a:r>
            <a:r>
              <a:rPr lang="en-US" altLang="en-US" sz="2000" b="1">
                <a:latin typeface="Times New Roman" panose="02020603050405020304" pitchFamily="18" charset="0"/>
              </a:rPr>
              <a:t>valid value for property</a:t>
            </a:r>
            <a:r>
              <a:rPr lang="en-US" altLang="en-US" sz="2000">
                <a:latin typeface="Times New Roman" panose="02020603050405020304" pitchFamily="18" charset="0"/>
              </a:rPr>
              <a:t> (instead of manual casting)</a:t>
            </a:r>
          </a:p>
          <a:p>
            <a:pPr lvl="1" algn="just" eaLnBrk="1" hangingPunct="1">
              <a:lnSpc>
                <a:spcPct val="80000"/>
              </a:lnSpc>
            </a:pPr>
            <a:r>
              <a:rPr lang="en-US" altLang="en-US" sz="2000">
                <a:latin typeface="Times New Roman" panose="02020603050405020304" pitchFamily="18" charset="0"/>
              </a:rPr>
              <a:t>The </a:t>
            </a:r>
            <a:r>
              <a:rPr lang="en-US" altLang="en-US" sz="2000" b="1">
                <a:latin typeface="Times New Roman" panose="02020603050405020304" pitchFamily="18" charset="0"/>
              </a:rPr>
              <a:t>parameters</a:t>
            </a:r>
            <a:r>
              <a:rPr lang="en-US" altLang="en-US" sz="2000">
                <a:latin typeface="Times New Roman" panose="02020603050405020304" pitchFamily="18" charset="0"/>
              </a:rPr>
              <a:t> </a:t>
            </a:r>
            <a:r>
              <a:rPr lang="en-US" altLang="en-US" sz="2000" b="1">
                <a:latin typeface="Times New Roman" panose="02020603050405020304" pitchFamily="18" charset="0"/>
              </a:rPr>
              <a:t>name</a:t>
            </a:r>
            <a:r>
              <a:rPr lang="en-US" altLang="en-US" sz="2000">
                <a:latin typeface="Times New Roman" panose="02020603050405020304" pitchFamily="18" charset="0"/>
              </a:rPr>
              <a:t> </a:t>
            </a:r>
            <a:r>
              <a:rPr lang="en-US" altLang="en-US" sz="2000" b="1">
                <a:latin typeface="Times New Roman" panose="02020603050405020304" pitchFamily="18" charset="0"/>
              </a:rPr>
              <a:t>should</a:t>
            </a:r>
            <a:r>
              <a:rPr lang="en-US" altLang="en-US" sz="2000">
                <a:latin typeface="Times New Roman" panose="02020603050405020304" pitchFamily="18" charset="0"/>
              </a:rPr>
              <a:t> </a:t>
            </a:r>
            <a:r>
              <a:rPr lang="en-US" altLang="en-US" sz="2000" b="1">
                <a:latin typeface="Times New Roman" panose="02020603050405020304" pitchFamily="18" charset="0"/>
              </a:rPr>
              <a:t>similar</a:t>
            </a:r>
            <a:r>
              <a:rPr lang="en-US" altLang="en-US" sz="2000">
                <a:latin typeface="Times New Roman" panose="02020603050405020304" pitchFamily="18" charset="0"/>
              </a:rPr>
              <a:t> to </a:t>
            </a:r>
            <a:r>
              <a:rPr lang="en-US" altLang="en-US" sz="2000" b="1">
                <a:latin typeface="Times New Roman" panose="02020603050405020304" pitchFamily="18" charset="0"/>
              </a:rPr>
              <a:t>properties name</a:t>
            </a:r>
            <a:r>
              <a:rPr lang="en-US" altLang="en-US" sz="2000">
                <a:latin typeface="Times New Roman" panose="02020603050405020304" pitchFamily="18" charset="0"/>
              </a:rPr>
              <a:t> </a:t>
            </a:r>
            <a:r>
              <a:rPr lang="en-US" altLang="en-US" sz="2000" b="1">
                <a:latin typeface="Times New Roman" panose="02020603050405020304" pitchFamily="18" charset="0"/>
              </a:rPr>
              <a:t>implemented</a:t>
            </a:r>
            <a:r>
              <a:rPr lang="en-US" altLang="en-US" sz="2000">
                <a:latin typeface="Times New Roman" panose="02020603050405020304" pitchFamily="18" charset="0"/>
              </a:rPr>
              <a:t> in </a:t>
            </a:r>
            <a:r>
              <a:rPr lang="en-US" altLang="en-US" sz="2000" b="1">
                <a:latin typeface="Times New Roman" panose="02020603050405020304" pitchFamily="18" charset="0"/>
              </a:rPr>
              <a:t>Bean</a:t>
            </a:r>
            <a:endParaRPr lang="vi-VN" altLang="en-US" sz="20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315">
                                            <p:txEl>
                                              <p:pRg st="3" end="3"/>
                                            </p:txEl>
                                          </p:spTgt>
                                        </p:tgtEl>
                                        <p:attrNameLst>
                                          <p:attrName>style.visibility</p:attrName>
                                        </p:attrNameLst>
                                      </p:cBhvr>
                                      <p:to>
                                        <p:strVal val="visible"/>
                                      </p:to>
                                    </p:set>
                                    <p:animEffect transition="in" filter="box(in)">
                                      <p:cBhvr>
                                        <p:cTn id="7" dur="500"/>
                                        <p:tgtEl>
                                          <p:spTgt spid="13315">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3315">
                                            <p:txEl>
                                              <p:pRg st="4" end="4"/>
                                            </p:txEl>
                                          </p:spTgt>
                                        </p:tgtEl>
                                        <p:attrNameLst>
                                          <p:attrName>style.visibility</p:attrName>
                                        </p:attrNameLst>
                                      </p:cBhvr>
                                      <p:to>
                                        <p:strVal val="visible"/>
                                      </p:to>
                                    </p:set>
                                    <p:animEffect transition="in" filter="box(in)">
                                      <p:cBhvr>
                                        <p:cTn id="10" dur="500"/>
                                        <p:tgtEl>
                                          <p:spTgt spid="13315">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8" presetClass="entr" presetSubtype="16" fill="hold" nodeType="clickEffect">
                                  <p:stCondLst>
                                    <p:cond delay="0"/>
                                  </p:stCondLst>
                                  <p:childTnLst>
                                    <p:set>
                                      <p:cBhvr>
                                        <p:cTn id="14" dur="1" fill="hold">
                                          <p:stCondLst>
                                            <p:cond delay="0"/>
                                          </p:stCondLst>
                                        </p:cTn>
                                        <p:tgtEl>
                                          <p:spTgt spid="13315">
                                            <p:txEl>
                                              <p:pRg st="5" end="5"/>
                                            </p:txEl>
                                          </p:spTgt>
                                        </p:tgtEl>
                                        <p:attrNameLst>
                                          <p:attrName>style.visibility</p:attrName>
                                        </p:attrNameLst>
                                      </p:cBhvr>
                                      <p:to>
                                        <p:strVal val="visible"/>
                                      </p:to>
                                    </p:set>
                                    <p:animEffect transition="in" filter="diamond(in)">
                                      <p:cBhvr>
                                        <p:cTn id="15" dur="2000"/>
                                        <p:tgtEl>
                                          <p:spTgt spid="13315">
                                            <p:txEl>
                                              <p:pRg st="5" end="5"/>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13315">
                                            <p:txEl>
                                              <p:pRg st="6" end="6"/>
                                            </p:txEl>
                                          </p:spTgt>
                                        </p:tgtEl>
                                        <p:attrNameLst>
                                          <p:attrName>style.visibility</p:attrName>
                                        </p:attrNameLst>
                                      </p:cBhvr>
                                      <p:to>
                                        <p:strVal val="visible"/>
                                      </p:to>
                                    </p:set>
                                    <p:animEffect transition="in" filter="diamond(in)">
                                      <p:cBhvr>
                                        <p:cTn id="18" dur="2000"/>
                                        <p:tgtEl>
                                          <p:spTgt spid="13315">
                                            <p:txEl>
                                              <p:pRg st="6" end="6"/>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13315">
                                            <p:txEl>
                                              <p:pRg st="7" end="7"/>
                                            </p:txEl>
                                          </p:spTgt>
                                        </p:tgtEl>
                                        <p:attrNameLst>
                                          <p:attrName>style.visibility</p:attrName>
                                        </p:attrNameLst>
                                      </p:cBhvr>
                                      <p:to>
                                        <p:strVal val="visible"/>
                                      </p:to>
                                    </p:set>
                                    <p:animEffect transition="in" filter="box(in)">
                                      <p:cBhvr>
                                        <p:cTn id="23" dur="500"/>
                                        <p:tgtEl>
                                          <p:spTgt spid="13315">
                                            <p:txEl>
                                              <p:pRg st="7" end="7"/>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13315">
                                            <p:txEl>
                                              <p:pRg st="8" end="8"/>
                                            </p:txEl>
                                          </p:spTgt>
                                        </p:tgtEl>
                                        <p:attrNameLst>
                                          <p:attrName>style.visibility</p:attrName>
                                        </p:attrNameLst>
                                      </p:cBhvr>
                                      <p:to>
                                        <p:strVal val="visible"/>
                                      </p:to>
                                    </p:set>
                                    <p:animEffect transition="in" filter="box(in)">
                                      <p:cBhvr>
                                        <p:cTn id="26" dur="500"/>
                                        <p:tgtEl>
                                          <p:spTgt spid="13315">
                                            <p:txEl>
                                              <p:pRg st="8" end="8"/>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13315">
                                            <p:txEl>
                                              <p:pRg st="9" end="9"/>
                                            </p:txEl>
                                          </p:spTgt>
                                        </p:tgtEl>
                                        <p:attrNameLst>
                                          <p:attrName>style.visibility</p:attrName>
                                        </p:attrNameLst>
                                      </p:cBhvr>
                                      <p:to>
                                        <p:strVal val="visible"/>
                                      </p:to>
                                    </p:set>
                                    <p:animEffect transition="in" filter="box(in)">
                                      <p:cBhvr>
                                        <p:cTn id="29" dur="500"/>
                                        <p:tgtEl>
                                          <p:spTgt spid="13315">
                                            <p:txEl>
                                              <p:pRg st="9" end="9"/>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13315">
                                            <p:txEl>
                                              <p:pRg st="10" end="10"/>
                                            </p:txEl>
                                          </p:spTgt>
                                        </p:tgtEl>
                                        <p:attrNameLst>
                                          <p:attrName>style.visibility</p:attrName>
                                        </p:attrNameLst>
                                      </p:cBhvr>
                                      <p:to>
                                        <p:strVal val="visible"/>
                                      </p:to>
                                    </p:set>
                                    <p:animEffect transition="in" filter="box(in)">
                                      <p:cBhvr>
                                        <p:cTn id="32" dur="500"/>
                                        <p:tgtEl>
                                          <p:spTgt spid="13315">
                                            <p:txEl>
                                              <p:pRg st="10" end="10"/>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13315">
                                            <p:txEl>
                                              <p:pRg st="11" end="11"/>
                                            </p:txEl>
                                          </p:spTgt>
                                        </p:tgtEl>
                                        <p:attrNameLst>
                                          <p:attrName>style.visibility</p:attrName>
                                        </p:attrNameLst>
                                      </p:cBhvr>
                                      <p:to>
                                        <p:strVal val="visible"/>
                                      </p:to>
                                    </p:set>
                                    <p:animEffect transition="in" filter="box(in)">
                                      <p:cBhvr>
                                        <p:cTn id="35" dur="500"/>
                                        <p:tgtEl>
                                          <p:spTgt spid="1331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a:xfrm>
            <a:off x="0" y="0"/>
            <a:ext cx="9144000" cy="1846263"/>
          </a:xfrm>
        </p:spPr>
        <p:txBody>
          <a:bodyPr/>
          <a:lstStyle/>
          <a:p>
            <a:r>
              <a:rPr lang="en-US" altLang="en-US" sz="4000" b="1">
                <a:latin typeface="Times New Roman" panose="02020603050405020304" pitchFamily="18" charset="0"/>
                <a:cs typeface="Times New Roman" panose="02020603050405020304" pitchFamily="18" charset="0"/>
              </a:rPr>
              <a:t>JSP Standard Actions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Steps in design Web Application </a:t>
            </a:r>
            <a:br>
              <a:rPr lang="en-US" altLang="en-US" sz="36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following MVC patterns</a:t>
            </a:r>
          </a:p>
        </p:txBody>
      </p:sp>
      <p:sp>
        <p:nvSpPr>
          <p:cNvPr id="20483" name="Rectangle 3"/>
          <p:cNvSpPr>
            <a:spLocks noGrp="1"/>
          </p:cNvSpPr>
          <p:nvPr>
            <p:ph type="body" idx="4294967295"/>
          </p:nvPr>
        </p:nvSpPr>
        <p:spPr>
          <a:xfrm>
            <a:off x="0" y="1739900"/>
            <a:ext cx="9144000" cy="5118100"/>
          </a:xfrm>
        </p:spPr>
        <p:txBody>
          <a:bodyPr/>
          <a:lstStyle/>
          <a:p>
            <a:pPr algn="just" eaLnBrk="1" hangingPunct="1">
              <a:lnSpc>
                <a:spcPct val="90000"/>
              </a:lnSpc>
            </a:pPr>
            <a:r>
              <a:rPr lang="en-US" altLang="en-US" b="1">
                <a:latin typeface="Times New Roman" panose="02020603050405020304" pitchFamily="18" charset="0"/>
                <a:cs typeface="Times New Roman" panose="02020603050405020304" pitchFamily="18" charset="0"/>
              </a:rPr>
              <a:t>Step 1</a:t>
            </a:r>
          </a:p>
          <a:p>
            <a:pPr lvl="1" algn="just" eaLnBrk="1" hangingPunct="1">
              <a:lnSpc>
                <a:spcPct val="90000"/>
              </a:lnSpc>
            </a:pPr>
            <a:r>
              <a:rPr lang="en-US" altLang="en-US">
                <a:latin typeface="Times New Roman" panose="02020603050405020304" pitchFamily="18" charset="0"/>
                <a:cs typeface="Times New Roman" panose="02020603050405020304" pitchFamily="18" charset="0"/>
              </a:rPr>
              <a:t>create </a:t>
            </a:r>
            <a:r>
              <a:rPr lang="en-US" altLang="en-US" b="1">
                <a:latin typeface="Times New Roman" panose="02020603050405020304" pitchFamily="18" charset="0"/>
                <a:cs typeface="Times New Roman" panose="02020603050405020304" pitchFamily="18" charset="0"/>
              </a:rPr>
              <a:t>View</a:t>
            </a:r>
          </a:p>
          <a:p>
            <a:pPr algn="just" eaLnBrk="1" hangingPunct="1">
              <a:lnSpc>
                <a:spcPct val="90000"/>
              </a:lnSpc>
            </a:pPr>
            <a:r>
              <a:rPr lang="en-US" altLang="en-US" sz="2800" b="1">
                <a:latin typeface="Times New Roman" panose="02020603050405020304" pitchFamily="18" charset="0"/>
                <a:cs typeface="Times New Roman" panose="02020603050405020304" pitchFamily="18" charset="0"/>
              </a:rPr>
              <a:t>Step 2</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Depends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on</a:t>
            </a:r>
            <a:r>
              <a:rPr lang="en-US" altLang="en-US" sz="2400">
                <a:latin typeface="Times New Roman" panose="02020603050405020304" pitchFamily="18" charset="0"/>
                <a:cs typeface="Times New Roman" panose="02020603050405020304" pitchFamily="18" charset="0"/>
              </a:rPr>
              <a:t> View, </a:t>
            </a:r>
            <a:r>
              <a:rPr lang="en-US" altLang="en-US" sz="2400" b="1">
                <a:latin typeface="Times New Roman" panose="02020603050405020304" pitchFamily="18" charset="0"/>
                <a:cs typeface="Times New Roman" panose="02020603050405020304" pitchFamily="18" charset="0"/>
              </a:rPr>
              <a:t>determine some persistence controls </a:t>
            </a:r>
            <a:r>
              <a:rPr lang="en-US" altLang="en-US" sz="2400">
                <a:latin typeface="Times New Roman" panose="02020603050405020304" pitchFamily="18" charset="0"/>
                <a:cs typeface="Times New Roman" panose="02020603050405020304" pitchFamily="18" charset="0"/>
              </a:rPr>
              <a:t>that are implemented as the Java Bean (Model) ‘s properties</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Implement</a:t>
            </a:r>
            <a:r>
              <a:rPr lang="en-US" altLang="en-US" sz="2400">
                <a:latin typeface="Times New Roman" panose="02020603050405020304" pitchFamily="18" charset="0"/>
                <a:cs typeface="Times New Roman" panose="02020603050405020304" pitchFamily="18" charset="0"/>
              </a:rPr>
              <a:t> the Java Bean with </a:t>
            </a:r>
            <a:r>
              <a:rPr lang="en-US" altLang="en-US" sz="2400" b="1">
                <a:latin typeface="Times New Roman" panose="02020603050405020304" pitchFamily="18" charset="0"/>
                <a:cs typeface="Times New Roman" panose="02020603050405020304" pitchFamily="18" charset="0"/>
              </a:rPr>
              <a:t>accessor methods </a:t>
            </a:r>
            <a:r>
              <a:rPr lang="en-US" altLang="en-US" sz="2400">
                <a:latin typeface="Times New Roman" panose="02020603050405020304" pitchFamily="18" charset="0"/>
                <a:cs typeface="Times New Roman" panose="02020603050405020304" pitchFamily="18" charset="0"/>
              </a:rPr>
              <a:t>and </a:t>
            </a:r>
            <a:r>
              <a:rPr lang="en-US" altLang="en-US" sz="2400" b="1">
                <a:latin typeface="Times New Roman" panose="02020603050405020304" pitchFamily="18" charset="0"/>
                <a:cs typeface="Times New Roman" panose="02020603050405020304" pitchFamily="18" charset="0"/>
              </a:rPr>
              <a:t>some utilitie methods</a:t>
            </a:r>
            <a:r>
              <a:rPr lang="en-US" altLang="en-US" sz="2400">
                <a:latin typeface="Times New Roman" panose="02020603050405020304" pitchFamily="18" charset="0"/>
                <a:cs typeface="Times New Roman" panose="02020603050405020304" pitchFamily="18" charset="0"/>
              </a:rPr>
              <a:t> that are used to query the properties of Java Bean</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The methods are designed following the OO standard</a:t>
            </a:r>
          </a:p>
          <a:p>
            <a:pPr algn="just" eaLnBrk="1" hangingPunct="1">
              <a:lnSpc>
                <a:spcPct val="90000"/>
              </a:lnSpc>
            </a:pPr>
            <a:r>
              <a:rPr lang="en-US" altLang="en-US" sz="2800" b="1">
                <a:latin typeface="Times New Roman" panose="02020603050405020304" pitchFamily="18" charset="0"/>
                <a:cs typeface="Times New Roman" panose="02020603050405020304" pitchFamily="18" charset="0"/>
              </a:rPr>
              <a:t>Step 3</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Create</a:t>
            </a:r>
            <a:r>
              <a:rPr lang="en-US" altLang="en-US" sz="2400">
                <a:latin typeface="Times New Roman" panose="02020603050405020304" pitchFamily="18" charset="0"/>
                <a:cs typeface="Times New Roman" panose="02020603050405020304" pitchFamily="18" charset="0"/>
              </a:rPr>
              <a:t> servlet (</a:t>
            </a:r>
            <a:r>
              <a:rPr lang="en-US" altLang="en-US" sz="2400" b="1">
                <a:latin typeface="Times New Roman" panose="02020603050405020304" pitchFamily="18" charset="0"/>
                <a:cs typeface="Times New Roman" panose="02020603050405020304" pitchFamily="18" charset="0"/>
              </a:rPr>
              <a:t>Controller</a:t>
            </a:r>
            <a:r>
              <a:rPr lang="en-US" altLang="en-US" sz="2400">
                <a:latin typeface="Times New Roman" panose="02020603050405020304" pitchFamily="18" charset="0"/>
                <a:cs typeface="Times New Roman" panose="02020603050405020304" pitchFamily="18" charset="0"/>
              </a:rPr>
              <a:t>)/</a:t>
            </a:r>
            <a:r>
              <a:rPr lang="en-US" altLang="en-US" sz="2400" b="1">
                <a:latin typeface="Times New Roman" panose="02020603050405020304" pitchFamily="18" charset="0"/>
                <a:cs typeface="Times New Roman" panose="02020603050405020304" pitchFamily="18" charset="0"/>
              </a:rPr>
              <a:t>JSP page combining</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View &amp; Model</a:t>
            </a:r>
            <a:endParaRPr lang="vi-VN" alt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457200" y="0"/>
            <a:ext cx="8229600" cy="490538"/>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3075" name="Rectangle 3"/>
          <p:cNvSpPr>
            <a:spLocks noGrp="1"/>
          </p:cNvSpPr>
          <p:nvPr>
            <p:ph type="body" idx="4294967295"/>
          </p:nvPr>
        </p:nvSpPr>
        <p:spPr>
          <a:xfrm>
            <a:off x="0" y="411163"/>
            <a:ext cx="9144000" cy="6248400"/>
          </a:xfrm>
        </p:spPr>
        <p:txBody>
          <a:bodyPr/>
          <a:lstStyle/>
          <a:p>
            <a:pPr>
              <a:lnSpc>
                <a:spcPct val="90000"/>
              </a:lnSpc>
            </a:pPr>
            <a:r>
              <a:rPr lang="en-US" altLang="en-US" sz="2400" b="1" dirty="0">
                <a:latin typeface="Times New Roman" panose="02020603050405020304" pitchFamily="18" charset="0"/>
                <a:cs typeface="Times New Roman" panose="02020603050405020304" pitchFamily="18" charset="0"/>
              </a:rPr>
              <a:t>Session Tracking Mechanism</a:t>
            </a:r>
          </a:p>
          <a:p>
            <a:pPr lvl="1">
              <a:lnSpc>
                <a:spcPct val="90000"/>
              </a:lnSpc>
            </a:pPr>
            <a:r>
              <a:rPr lang="en-US" altLang="en-US" sz="2000" dirty="0">
                <a:latin typeface="Times New Roman" panose="02020603050405020304" pitchFamily="18" charset="0"/>
                <a:cs typeface="Times New Roman" panose="02020603050405020304" pitchFamily="18" charset="0"/>
              </a:rPr>
              <a:t>Client must be stored the value that transfer to server in each its request</a:t>
            </a:r>
          </a:p>
          <a:p>
            <a:pPr lvl="1">
              <a:lnSpc>
                <a:spcPct val="90000"/>
              </a:lnSpc>
            </a:pPr>
            <a:endParaRPr lang="en-US" altLang="en-US" sz="2000" dirty="0">
              <a:latin typeface="Times New Roman" panose="02020603050405020304" pitchFamily="18" charset="0"/>
              <a:cs typeface="Times New Roman" panose="02020603050405020304" pitchFamily="18" charset="0"/>
            </a:endParaRPr>
          </a:p>
          <a:p>
            <a:pPr lvl="1">
              <a:lnSpc>
                <a:spcPct val="90000"/>
              </a:lnSpc>
            </a:pPr>
            <a:endParaRPr lang="en-US" altLang="en-US" sz="2000" dirty="0">
              <a:latin typeface="Times New Roman" panose="02020603050405020304" pitchFamily="18" charset="0"/>
              <a:cs typeface="Times New Roman" panose="02020603050405020304" pitchFamily="18" charset="0"/>
            </a:endParaRPr>
          </a:p>
          <a:p>
            <a:pPr lvl="1">
              <a:lnSpc>
                <a:spcPct val="90000"/>
              </a:lnSpc>
            </a:pPr>
            <a:endParaRPr lang="en-US" altLang="en-US" sz="2000" dirty="0">
              <a:latin typeface="Times New Roman" panose="02020603050405020304" pitchFamily="18" charset="0"/>
              <a:cs typeface="Times New Roman" panose="02020603050405020304" pitchFamily="18" charset="0"/>
            </a:endParaRPr>
          </a:p>
          <a:p>
            <a:pPr lvl="1">
              <a:lnSpc>
                <a:spcPct val="90000"/>
              </a:lnSpc>
            </a:pPr>
            <a:endParaRPr lang="en-US" altLang="en-US" sz="2000" dirty="0">
              <a:latin typeface="Times New Roman" panose="02020603050405020304" pitchFamily="18" charset="0"/>
              <a:cs typeface="Times New Roman" panose="02020603050405020304" pitchFamily="18" charset="0"/>
            </a:endParaRPr>
          </a:p>
          <a:p>
            <a:pPr lvl="1">
              <a:lnSpc>
                <a:spcPct val="90000"/>
              </a:lnSpc>
            </a:pPr>
            <a:endParaRPr lang="en-US" altLang="en-US" sz="2000" dirty="0">
              <a:latin typeface="Times New Roman" panose="02020603050405020304" pitchFamily="18" charset="0"/>
              <a:cs typeface="Times New Roman" panose="02020603050405020304" pitchFamily="18" charset="0"/>
            </a:endParaRPr>
          </a:p>
          <a:p>
            <a:pPr lvl="1">
              <a:lnSpc>
                <a:spcPct val="90000"/>
              </a:lnSpc>
            </a:pPr>
            <a:endParaRPr lang="en-US" altLang="en-US" sz="2000" dirty="0">
              <a:latin typeface="Times New Roman" panose="02020603050405020304" pitchFamily="18" charset="0"/>
              <a:cs typeface="Times New Roman" panose="02020603050405020304" pitchFamily="18" charset="0"/>
            </a:endParaRPr>
          </a:p>
          <a:p>
            <a:pPr lvl="1">
              <a:lnSpc>
                <a:spcPct val="90000"/>
              </a:lnSpc>
            </a:pPr>
            <a:endParaRPr lang="en-US" altLang="en-US" sz="2000" dirty="0">
              <a:latin typeface="Times New Roman" panose="02020603050405020304" pitchFamily="18" charset="0"/>
              <a:cs typeface="Times New Roman" panose="02020603050405020304" pitchFamily="18" charset="0"/>
            </a:endParaRPr>
          </a:p>
          <a:p>
            <a:pPr lvl="1">
              <a:lnSpc>
                <a:spcPct val="90000"/>
              </a:lnSpc>
            </a:pPr>
            <a:endParaRPr lang="en-US" altLang="en-US" sz="2000" dirty="0">
              <a:latin typeface="Times New Roman" panose="02020603050405020304" pitchFamily="18" charset="0"/>
              <a:cs typeface="Times New Roman" panose="02020603050405020304" pitchFamily="18" charset="0"/>
            </a:endParaRPr>
          </a:p>
          <a:p>
            <a:pPr lvl="1">
              <a:lnSpc>
                <a:spcPct val="90000"/>
              </a:lnSpc>
            </a:pPr>
            <a:endParaRPr lang="en-US" altLang="en-US" sz="2000" dirty="0">
              <a:latin typeface="Times New Roman" panose="02020603050405020304" pitchFamily="18" charset="0"/>
              <a:cs typeface="Times New Roman" panose="02020603050405020304" pitchFamily="18" charset="0"/>
            </a:endParaRPr>
          </a:p>
          <a:p>
            <a:pPr lvl="1">
              <a:lnSpc>
                <a:spcPct val="90000"/>
              </a:lnSpc>
            </a:pPr>
            <a:endParaRPr lang="en-US" altLang="en-US" sz="2000" dirty="0">
              <a:latin typeface="Times New Roman" panose="02020603050405020304" pitchFamily="18" charset="0"/>
              <a:cs typeface="Times New Roman" panose="02020603050405020304" pitchFamily="18" charset="0"/>
            </a:endParaRPr>
          </a:p>
          <a:p>
            <a:pPr lvl="1">
              <a:lnSpc>
                <a:spcPct val="90000"/>
              </a:lnSpc>
            </a:pPr>
            <a:endParaRPr lang="en-US" altLang="en-US" sz="2000" dirty="0">
              <a:latin typeface="Times New Roman" panose="02020603050405020304" pitchFamily="18" charset="0"/>
              <a:cs typeface="Times New Roman" panose="02020603050405020304" pitchFamily="18" charset="0"/>
            </a:endParaRPr>
          </a:p>
          <a:p>
            <a:pPr lvl="1">
              <a:lnSpc>
                <a:spcPct val="90000"/>
              </a:lnSpc>
            </a:pPr>
            <a:endParaRPr lang="en-US" altLang="en-US" sz="2000" dirty="0">
              <a:latin typeface="Times New Roman" panose="02020603050405020304" pitchFamily="18" charset="0"/>
              <a:cs typeface="Times New Roman" panose="02020603050405020304" pitchFamily="18" charset="0"/>
            </a:endParaRPr>
          </a:p>
          <a:p>
            <a:pPr lvl="1">
              <a:lnSpc>
                <a:spcPct val="90000"/>
              </a:lnSpc>
            </a:pPr>
            <a:endParaRPr lang="en-US" altLang="en-US" sz="2000" dirty="0">
              <a:latin typeface="Times New Roman" panose="02020603050405020304" pitchFamily="18" charset="0"/>
              <a:cs typeface="Times New Roman" panose="02020603050405020304" pitchFamily="18" charset="0"/>
            </a:endParaRPr>
          </a:p>
          <a:p>
            <a:pPr>
              <a:lnSpc>
                <a:spcPct val="90000"/>
              </a:lnSpc>
            </a:pPr>
            <a:r>
              <a:rPr lang="en-US" altLang="en-US" sz="2400" b="1" dirty="0">
                <a:latin typeface="Times New Roman" panose="02020603050405020304" pitchFamily="18" charset="0"/>
                <a:cs typeface="Times New Roman" panose="02020603050405020304" pitchFamily="18" charset="0"/>
              </a:rPr>
              <a:t>Error Handling</a:t>
            </a:r>
          </a:p>
          <a:p>
            <a:pPr lvl="1">
              <a:lnSpc>
                <a:spcPct val="90000"/>
              </a:lnSpc>
            </a:pPr>
            <a:r>
              <a:rPr lang="en-US" altLang="en-US" sz="2000" dirty="0">
                <a:latin typeface="Times New Roman" panose="02020603050405020304" pitchFamily="18" charset="0"/>
                <a:cs typeface="Times New Roman" panose="02020603050405020304" pitchFamily="18" charset="0"/>
              </a:rPr>
              <a:t>Reporting Error: create the friendly UI to user when the system’s errors occur.</a:t>
            </a:r>
          </a:p>
          <a:p>
            <a:pPr lvl="1" algn="just">
              <a:lnSpc>
                <a:spcPct val="90000"/>
              </a:lnSpc>
            </a:pPr>
            <a:r>
              <a:rPr lang="en-US" altLang="en-US" sz="2000" dirty="0">
                <a:latin typeface="Times New Roman" panose="02020603050405020304" pitchFamily="18" charset="0"/>
                <a:cs typeface="Times New Roman" panose="02020603050405020304" pitchFamily="18" charset="0"/>
              </a:rPr>
              <a:t>Logging Error: store the errors (users or/and app) to the file to improve the application and get users’ behaviors</a:t>
            </a:r>
          </a:p>
        </p:txBody>
      </p:sp>
      <p:sp>
        <p:nvSpPr>
          <p:cNvPr id="23" name="Rectangle 22"/>
          <p:cNvSpPr/>
          <p:nvPr/>
        </p:nvSpPr>
        <p:spPr>
          <a:xfrm>
            <a:off x="0" y="1757363"/>
            <a:ext cx="1524000" cy="12192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0000CC"/>
                </a:solidFill>
                <a:latin typeface="Times New Roman" pitchFamily="18" charset="0"/>
                <a:cs typeface="Arial" charset="0"/>
              </a:rPr>
              <a:t>Tracking Session Mechanism</a:t>
            </a:r>
          </a:p>
        </p:txBody>
      </p:sp>
      <p:sp>
        <p:nvSpPr>
          <p:cNvPr id="3077" name="Rectangle 11"/>
          <p:cNvSpPr>
            <a:spLocks noChangeArrowheads="1"/>
          </p:cNvSpPr>
          <p:nvPr/>
        </p:nvSpPr>
        <p:spPr bwMode="auto">
          <a:xfrm>
            <a:off x="7086600" y="1452563"/>
            <a:ext cx="1524000" cy="609600"/>
          </a:xfrm>
          <a:prstGeom prst="rect">
            <a:avLst/>
          </a:prstGeom>
          <a:solidFill>
            <a:srgbClr val="00FFFF"/>
          </a:solidFill>
          <a:ln w="25400" algn="ctr">
            <a:solidFill>
              <a:srgbClr val="385D8A"/>
            </a:solidFill>
            <a:miter lim="800000"/>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latin typeface="Times New Roman" panose="02020603050405020304" pitchFamily="18" charset="0"/>
                <a:cs typeface="Arial" panose="020B0604020202020204" pitchFamily="34" charset="0"/>
              </a:rPr>
              <a:t>Session </a:t>
            </a:r>
            <a:r>
              <a:rPr lang="en-US" altLang="en-US">
                <a:latin typeface="Times New Roman" panose="02020603050405020304" pitchFamily="18" charset="0"/>
                <a:cs typeface="Arial" panose="020B0604020202020204" pitchFamily="34" charset="0"/>
              </a:rPr>
              <a:t>object</a:t>
            </a:r>
          </a:p>
        </p:txBody>
      </p:sp>
      <p:sp>
        <p:nvSpPr>
          <p:cNvPr id="3078" name="Oval 12"/>
          <p:cNvSpPr>
            <a:spLocks noChangeArrowheads="1"/>
          </p:cNvSpPr>
          <p:nvPr/>
        </p:nvSpPr>
        <p:spPr bwMode="auto">
          <a:xfrm>
            <a:off x="1981200" y="1300163"/>
            <a:ext cx="3114675" cy="1339850"/>
          </a:xfrm>
          <a:prstGeom prst="ellipse">
            <a:avLst/>
          </a:prstGeom>
          <a:solidFill>
            <a:srgbClr val="00FFFF"/>
          </a:solidFill>
          <a:ln w="25400" algn="ctr">
            <a:solidFill>
              <a:srgbClr val="385D8A"/>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latin typeface="Times New Roman" panose="02020603050405020304" pitchFamily="18" charset="0"/>
                <a:cs typeface="Arial" panose="020B0604020202020204" pitchFamily="34" charset="0"/>
              </a:rPr>
              <a:t>Store data/object at server site</a:t>
            </a:r>
            <a:br>
              <a:rPr lang="en-US" altLang="en-US">
                <a:latin typeface="Times New Roman" panose="02020603050405020304" pitchFamily="18" charset="0"/>
                <a:cs typeface="Arial" panose="020B0604020202020204" pitchFamily="34" charset="0"/>
              </a:rPr>
            </a:br>
            <a:r>
              <a:rPr lang="en-US" altLang="en-US">
                <a:latin typeface="Times New Roman" panose="02020603050405020304" pitchFamily="18" charset="0"/>
                <a:cs typeface="Arial" panose="020B0604020202020204" pitchFamily="34" charset="0"/>
              </a:rPr>
              <a:t>But, SessionID is stored at client</a:t>
            </a:r>
          </a:p>
        </p:txBody>
      </p:sp>
      <p:sp>
        <p:nvSpPr>
          <p:cNvPr id="27" name="Oval 26"/>
          <p:cNvSpPr/>
          <p:nvPr/>
        </p:nvSpPr>
        <p:spPr>
          <a:xfrm>
            <a:off x="1752600" y="3357563"/>
            <a:ext cx="2209800" cy="914400"/>
          </a:xfrm>
          <a:prstGeom prst="ellipse">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FF0000"/>
                </a:solidFill>
                <a:latin typeface="Times New Roman" pitchFamily="18" charset="0"/>
                <a:cs typeface="Arial" charset="0"/>
              </a:rPr>
              <a:t>Store data/object at client site</a:t>
            </a:r>
          </a:p>
        </p:txBody>
      </p:sp>
      <p:sp>
        <p:nvSpPr>
          <p:cNvPr id="28" name="Oval 27"/>
          <p:cNvSpPr/>
          <p:nvPr/>
        </p:nvSpPr>
        <p:spPr>
          <a:xfrm>
            <a:off x="4724400" y="2611438"/>
            <a:ext cx="1676400" cy="974725"/>
          </a:xfrm>
          <a:prstGeom prst="ellipse">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FF0000"/>
                </a:solidFill>
                <a:latin typeface="Times New Roman" pitchFamily="18" charset="0"/>
                <a:cs typeface="Arial" charset="0"/>
              </a:rPr>
              <a:t>Located at client’s system fie</a:t>
            </a:r>
          </a:p>
        </p:txBody>
      </p:sp>
      <p:sp>
        <p:nvSpPr>
          <p:cNvPr id="29" name="Oval 28"/>
          <p:cNvSpPr/>
          <p:nvPr/>
        </p:nvSpPr>
        <p:spPr>
          <a:xfrm>
            <a:off x="4724400" y="3814763"/>
            <a:ext cx="1676400" cy="914400"/>
          </a:xfrm>
          <a:prstGeom prst="ellipse">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FF0000"/>
                </a:solidFill>
                <a:latin typeface="Times New Roman" pitchFamily="18" charset="0"/>
                <a:cs typeface="Arial" charset="0"/>
              </a:rPr>
              <a:t>Located at query string</a:t>
            </a:r>
          </a:p>
        </p:txBody>
      </p:sp>
      <p:sp>
        <p:nvSpPr>
          <p:cNvPr id="30" name="Rectangle 29"/>
          <p:cNvSpPr/>
          <p:nvPr/>
        </p:nvSpPr>
        <p:spPr>
          <a:xfrm>
            <a:off x="7086600" y="2900363"/>
            <a:ext cx="1858963" cy="4572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FF0000"/>
                </a:solidFill>
                <a:latin typeface="Times New Roman" pitchFamily="18" charset="0"/>
                <a:cs typeface="Arial" charset="0"/>
              </a:rPr>
              <a:t>Cookies</a:t>
            </a:r>
          </a:p>
        </p:txBody>
      </p:sp>
      <p:sp>
        <p:nvSpPr>
          <p:cNvPr id="31" name="Rectangle 30"/>
          <p:cNvSpPr/>
          <p:nvPr/>
        </p:nvSpPr>
        <p:spPr>
          <a:xfrm>
            <a:off x="7299325" y="3922713"/>
            <a:ext cx="1844675" cy="4572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FF0000"/>
                </a:solidFill>
                <a:latin typeface="Times New Roman" pitchFamily="18" charset="0"/>
                <a:cs typeface="Arial" charset="0"/>
              </a:rPr>
              <a:t>URL rewriting</a:t>
            </a:r>
          </a:p>
        </p:txBody>
      </p:sp>
      <p:cxnSp>
        <p:nvCxnSpPr>
          <p:cNvPr id="32" name="Straight Arrow Connector 31"/>
          <p:cNvCxnSpPr>
            <a:stCxn id="23" idx="3"/>
            <a:endCxn id="3078" idx="2"/>
          </p:cNvCxnSpPr>
          <p:nvPr/>
        </p:nvCxnSpPr>
        <p:spPr>
          <a:xfrm flipV="1">
            <a:off x="1524000" y="1970088"/>
            <a:ext cx="457200" cy="396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3" idx="3"/>
            <a:endCxn id="27" idx="1"/>
          </p:cNvCxnSpPr>
          <p:nvPr/>
        </p:nvCxnSpPr>
        <p:spPr>
          <a:xfrm>
            <a:off x="1536700" y="2366963"/>
            <a:ext cx="539750" cy="1111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3077" idx="1"/>
          </p:cNvCxnSpPr>
          <p:nvPr/>
        </p:nvCxnSpPr>
        <p:spPr>
          <a:xfrm flipV="1">
            <a:off x="5037138" y="1757363"/>
            <a:ext cx="2049462" cy="73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87" name="Straight Arrow Connector 28"/>
          <p:cNvCxnSpPr>
            <a:cxnSpLocks noChangeShapeType="1"/>
            <a:stCxn id="27" idx="7"/>
            <a:endCxn id="28" idx="2"/>
          </p:cNvCxnSpPr>
          <p:nvPr/>
        </p:nvCxnSpPr>
        <p:spPr bwMode="auto">
          <a:xfrm flipV="1">
            <a:off x="3638550" y="3098800"/>
            <a:ext cx="1073150" cy="379413"/>
          </a:xfrm>
          <a:prstGeom prst="straightConnector1">
            <a:avLst/>
          </a:prstGeom>
          <a:noFill/>
          <a:ln w="9525" algn="ctr">
            <a:solidFill>
              <a:srgbClr val="4A7EBB"/>
            </a:solidFill>
            <a:round/>
            <a:headEnd/>
            <a:tailEnd type="arrow" w="med" len="med"/>
          </a:ln>
          <a:extLst>
            <a:ext uri="{909E8E84-426E-40DD-AFC4-6F175D3DCCD1}">
              <a14:hiddenFill xmlns:a14="http://schemas.microsoft.com/office/drawing/2010/main">
                <a:noFill/>
              </a14:hiddenFill>
            </a:ext>
          </a:extLst>
        </p:spPr>
      </p:cxnSp>
      <p:cxnSp>
        <p:nvCxnSpPr>
          <p:cNvPr id="3088" name="Straight Arrow Connector 31"/>
          <p:cNvCxnSpPr>
            <a:cxnSpLocks noChangeShapeType="1"/>
            <a:stCxn id="27" idx="5"/>
            <a:endCxn id="29" idx="2"/>
          </p:cNvCxnSpPr>
          <p:nvPr/>
        </p:nvCxnSpPr>
        <p:spPr bwMode="auto">
          <a:xfrm>
            <a:off x="3638550" y="4151313"/>
            <a:ext cx="1073150" cy="120650"/>
          </a:xfrm>
          <a:prstGeom prst="straightConnector1">
            <a:avLst/>
          </a:prstGeom>
          <a:noFill/>
          <a:ln w="9525" algn="ctr">
            <a:solidFill>
              <a:srgbClr val="4A7EBB"/>
            </a:solidFill>
            <a:round/>
            <a:headEnd/>
            <a:tailEnd type="arrow" w="med" len="med"/>
          </a:ln>
          <a:extLst>
            <a:ext uri="{909E8E84-426E-40DD-AFC4-6F175D3DCCD1}">
              <a14:hiddenFill xmlns:a14="http://schemas.microsoft.com/office/drawing/2010/main">
                <a:noFill/>
              </a14:hiddenFill>
            </a:ext>
          </a:extLst>
        </p:spPr>
      </p:cxnSp>
      <p:cxnSp>
        <p:nvCxnSpPr>
          <p:cNvPr id="39" name="Straight Arrow Connector 38"/>
          <p:cNvCxnSpPr>
            <a:stCxn id="28" idx="6"/>
            <a:endCxn id="30" idx="1"/>
          </p:cNvCxnSpPr>
          <p:nvPr/>
        </p:nvCxnSpPr>
        <p:spPr>
          <a:xfrm>
            <a:off x="6413500" y="3098800"/>
            <a:ext cx="660400" cy="301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9" idx="6"/>
            <a:endCxn id="31" idx="1"/>
          </p:cNvCxnSpPr>
          <p:nvPr/>
        </p:nvCxnSpPr>
        <p:spPr>
          <a:xfrm flipV="1">
            <a:off x="6413500" y="4151313"/>
            <a:ext cx="873125" cy="120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843713" y="5033963"/>
            <a:ext cx="2070100" cy="4572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FF0000"/>
                </a:solidFill>
                <a:latin typeface="Times New Roman" pitchFamily="18" charset="0"/>
                <a:cs typeface="Arial" charset="0"/>
              </a:rPr>
              <a:t>Hidden form fields</a:t>
            </a:r>
          </a:p>
        </p:txBody>
      </p:sp>
      <p:cxnSp>
        <p:nvCxnSpPr>
          <p:cNvPr id="3092" name="Straight Arrow Connector 40"/>
          <p:cNvCxnSpPr>
            <a:cxnSpLocks noChangeShapeType="1"/>
            <a:endCxn id="41" idx="1"/>
          </p:cNvCxnSpPr>
          <p:nvPr/>
        </p:nvCxnSpPr>
        <p:spPr bwMode="auto">
          <a:xfrm flipV="1">
            <a:off x="6383338" y="5262563"/>
            <a:ext cx="447675" cy="15875"/>
          </a:xfrm>
          <a:prstGeom prst="straightConnector1">
            <a:avLst/>
          </a:prstGeom>
          <a:noFill/>
          <a:ln w="9525" algn="ctr">
            <a:solidFill>
              <a:srgbClr val="4A7EBB"/>
            </a:solidFill>
            <a:round/>
            <a:headEnd/>
            <a:tailEnd type="arrow" w="med" len="med"/>
          </a:ln>
          <a:extLst>
            <a:ext uri="{909E8E84-426E-40DD-AFC4-6F175D3DCCD1}">
              <a14:hiddenFill xmlns:a14="http://schemas.microsoft.com/office/drawing/2010/main">
                <a:noFill/>
              </a14:hiddenFill>
            </a:ext>
          </a:extLst>
        </p:spPr>
      </p:cxnSp>
      <p:sp>
        <p:nvSpPr>
          <p:cNvPr id="43" name="Oval 15"/>
          <p:cNvSpPr/>
          <p:nvPr/>
        </p:nvSpPr>
        <p:spPr>
          <a:xfrm>
            <a:off x="3186113" y="4821238"/>
            <a:ext cx="3184525" cy="914400"/>
          </a:xfrm>
          <a:prstGeom prst="ellipse">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FF0000"/>
                </a:solidFill>
                <a:latin typeface="Times New Roman" pitchFamily="18" charset="0"/>
                <a:cs typeface="Arial" charset="0"/>
              </a:rPr>
              <a:t>Located on web page and pass via form’s parameter</a:t>
            </a:r>
          </a:p>
        </p:txBody>
      </p:sp>
      <p:cxnSp>
        <p:nvCxnSpPr>
          <p:cNvPr id="3094" name="Straight Arrow Connector 31"/>
          <p:cNvCxnSpPr>
            <a:cxnSpLocks noChangeShapeType="1"/>
            <a:stCxn id="27" idx="4"/>
          </p:cNvCxnSpPr>
          <p:nvPr/>
        </p:nvCxnSpPr>
        <p:spPr bwMode="auto">
          <a:xfrm>
            <a:off x="2857500" y="4284663"/>
            <a:ext cx="315913" cy="993775"/>
          </a:xfrm>
          <a:prstGeom prst="straightConnector1">
            <a:avLst/>
          </a:prstGeom>
          <a:noFill/>
          <a:ln w="9525" algn="ctr">
            <a:solidFill>
              <a:srgbClr val="4A7EBB"/>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2185652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075">
                                            <p:txEl>
                                              <p:pRg st="15" end="15"/>
                                            </p:txEl>
                                          </p:spTgt>
                                        </p:tgtEl>
                                        <p:attrNameLst>
                                          <p:attrName>style.visibility</p:attrName>
                                        </p:attrNameLst>
                                      </p:cBhvr>
                                      <p:to>
                                        <p:strVal val="visible"/>
                                      </p:to>
                                    </p:set>
                                    <p:animEffect transition="in" filter="checkerboard(across)">
                                      <p:cBhvr>
                                        <p:cTn id="7" dur="500"/>
                                        <p:tgtEl>
                                          <p:spTgt spid="3075">
                                            <p:txEl>
                                              <p:pRg st="15" end="15"/>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075">
                                            <p:txEl>
                                              <p:pRg st="16" end="16"/>
                                            </p:txEl>
                                          </p:spTgt>
                                        </p:tgtEl>
                                        <p:attrNameLst>
                                          <p:attrName>style.visibility</p:attrName>
                                        </p:attrNameLst>
                                      </p:cBhvr>
                                      <p:to>
                                        <p:strVal val="visible"/>
                                      </p:to>
                                    </p:set>
                                    <p:animEffect transition="in" filter="checkerboard(across)">
                                      <p:cBhvr>
                                        <p:cTn id="10" dur="500"/>
                                        <p:tgtEl>
                                          <p:spTgt spid="3075">
                                            <p:txEl>
                                              <p:pRg st="16" end="16"/>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075">
                                            <p:txEl>
                                              <p:pRg st="17" end="17"/>
                                            </p:txEl>
                                          </p:spTgt>
                                        </p:tgtEl>
                                        <p:attrNameLst>
                                          <p:attrName>style.visibility</p:attrName>
                                        </p:attrNameLst>
                                      </p:cBhvr>
                                      <p:to>
                                        <p:strVal val="visible"/>
                                      </p:to>
                                    </p:set>
                                    <p:animEffect transition="in" filter="checkerboard(across)">
                                      <p:cBhvr>
                                        <p:cTn id="13" dur="500"/>
                                        <p:tgtEl>
                                          <p:spTgt spid="307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75" y="3498850"/>
            <a:ext cx="404812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2"/>
          <p:cNvSpPr>
            <a:spLocks noGrp="1"/>
          </p:cNvSpPr>
          <p:nvPr>
            <p:ph type="title" idx="4294967295"/>
          </p:nvPr>
        </p:nvSpPr>
        <p:spPr>
          <a:xfrm>
            <a:off x="914400" y="0"/>
            <a:ext cx="8229600" cy="1108075"/>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MVC1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Requirements</a:t>
            </a:r>
            <a:endParaRPr lang="en-US" altLang="en-US" b="1">
              <a:latin typeface="Times New Roman" panose="02020603050405020304" pitchFamily="18" charset="0"/>
              <a:cs typeface="Times New Roman" panose="02020603050405020304" pitchFamily="18" charset="0"/>
            </a:endParaRPr>
          </a:p>
        </p:txBody>
      </p:sp>
      <p:sp>
        <p:nvSpPr>
          <p:cNvPr id="21508" name="Rectangle 3"/>
          <p:cNvSpPr>
            <a:spLocks/>
          </p:cNvSpPr>
          <p:nvPr/>
        </p:nvSpPr>
        <p:spPr bwMode="auto">
          <a:xfrm>
            <a:off x="323850" y="1120775"/>
            <a:ext cx="8820150"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20000"/>
              </a:spcBef>
              <a:buFont typeface="Arial" panose="020B0604020202020204" pitchFamily="34" charset="0"/>
              <a:buChar char="•"/>
            </a:pPr>
            <a:endParaRPr lang="en-US" altLang="en-US" sz="2000">
              <a:latin typeface="Times New Roman" panose="02020603050405020304" pitchFamily="18" charset="0"/>
              <a:cs typeface="Times New Roman" panose="02020603050405020304" pitchFamily="18" charset="0"/>
            </a:endParaRPr>
          </a:p>
        </p:txBody>
      </p:sp>
      <p:sp>
        <p:nvSpPr>
          <p:cNvPr id="2" name="Rectangle 6"/>
          <p:cNvSpPr>
            <a:spLocks noChangeArrowheads="1"/>
          </p:cNvSpPr>
          <p:nvPr/>
        </p:nvSpPr>
        <p:spPr bwMode="auto">
          <a:xfrm>
            <a:off x="7615238" y="3773488"/>
            <a:ext cx="1465262" cy="30162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pic>
        <p:nvPicPr>
          <p:cNvPr id="2151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43075"/>
            <a:ext cx="262890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8088" y="1336675"/>
            <a:ext cx="334327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8" name="Rectangle 6"/>
          <p:cNvSpPr>
            <a:spLocks noChangeArrowheads="1"/>
          </p:cNvSpPr>
          <p:nvPr/>
        </p:nvSpPr>
        <p:spPr bwMode="auto">
          <a:xfrm>
            <a:off x="6151563" y="1643063"/>
            <a:ext cx="1465262" cy="30162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box(in)">
                                      <p:cBhvr>
                                        <p:cTn id="7" dur="500"/>
                                        <p:tgtEl>
                                          <p:spTgt spid="17415"/>
                                        </p:tgtEl>
                                      </p:cBhvr>
                                    </p:animEffect>
                                  </p:childTnLst>
                                </p:cTn>
                              </p:par>
                              <p:par>
                                <p:cTn id="8" presetID="4" presetClass="entr" presetSubtype="16" fill="hold" nodeType="withEffect">
                                  <p:stCondLst>
                                    <p:cond delay="0"/>
                                  </p:stCondLst>
                                  <p:childTnLst>
                                    <p:set>
                                      <p:cBhvr>
                                        <p:cTn id="9" dur="1" fill="hold">
                                          <p:stCondLst>
                                            <p:cond delay="0"/>
                                          </p:stCondLst>
                                        </p:cTn>
                                        <p:tgtEl>
                                          <p:spTgt spid="17410"/>
                                        </p:tgtEl>
                                        <p:attrNameLst>
                                          <p:attrName>style.visibility</p:attrName>
                                        </p:attrNameLst>
                                      </p:cBhvr>
                                      <p:to>
                                        <p:strVal val="visible"/>
                                      </p:to>
                                    </p:set>
                                    <p:animEffect transition="in" filter="box(in)">
                                      <p:cBhvr>
                                        <p:cTn id="10" dur="500"/>
                                        <p:tgtEl>
                                          <p:spTgt spid="17410"/>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heckerboard(across)">
                                      <p:cBhvr>
                                        <p:cTn id="13" dur="500"/>
                                        <p:tgtEl>
                                          <p:spTgt spid="2"/>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20838"/>
                                        </p:tgtEl>
                                        <p:attrNameLst>
                                          <p:attrName>style.visibility</p:attrName>
                                        </p:attrNameLst>
                                      </p:cBhvr>
                                      <p:to>
                                        <p:strVal val="visible"/>
                                      </p:to>
                                    </p:set>
                                    <p:animEffect transition="in" filter="box(in)">
                                      <p:cBhvr>
                                        <p:cTn id="16" dur="500"/>
                                        <p:tgtEl>
                                          <p:spTgt spid="120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08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914400" y="0"/>
            <a:ext cx="8229600" cy="1241425"/>
          </a:xfrm>
        </p:spPr>
        <p:txBody>
          <a:bodyPr/>
          <a:lstStyle/>
          <a:p>
            <a:r>
              <a:rPr lang="en-US" altLang="en-US" sz="4000" b="1">
                <a:latin typeface="Times New Roman" panose="02020603050405020304" pitchFamily="18" charset="0"/>
                <a:cs typeface="Times New Roman" panose="02020603050405020304" pitchFamily="18" charset="0"/>
              </a:rPr>
              <a:t>JSP Standard Actions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Scope of JavaBeans</a:t>
            </a:r>
          </a:p>
        </p:txBody>
      </p:sp>
      <p:sp>
        <p:nvSpPr>
          <p:cNvPr id="18435" name="Rectangle 3"/>
          <p:cNvSpPr>
            <a:spLocks noGrp="1"/>
          </p:cNvSpPr>
          <p:nvPr>
            <p:ph type="body" idx="4294967295"/>
          </p:nvPr>
        </p:nvSpPr>
        <p:spPr>
          <a:xfrm>
            <a:off x="0" y="1001713"/>
            <a:ext cx="9144000" cy="5670550"/>
          </a:xfrm>
        </p:spPr>
        <p:txBody>
          <a:bodyPr/>
          <a:lstStyle/>
          <a:p>
            <a:pPr algn="just" eaLnBrk="1" hangingPunct="1">
              <a:lnSpc>
                <a:spcPct val="80000"/>
              </a:lnSpc>
            </a:pPr>
            <a:r>
              <a:rPr lang="vi-VN" altLang="en-US" sz="2400" b="1">
                <a:latin typeface="Times New Roman" panose="02020603050405020304" pitchFamily="18" charset="0"/>
              </a:rPr>
              <a:t>page</a:t>
            </a:r>
            <a:r>
              <a:rPr lang="vi-VN" altLang="en-US" sz="2400">
                <a:latin typeface="Times New Roman" panose="02020603050405020304" pitchFamily="18" charset="0"/>
              </a:rPr>
              <a:t> </a:t>
            </a:r>
          </a:p>
          <a:p>
            <a:pPr lvl="1" algn="just" eaLnBrk="1" hangingPunct="1">
              <a:lnSpc>
                <a:spcPct val="80000"/>
              </a:lnSpc>
            </a:pPr>
            <a:r>
              <a:rPr lang="en-US" altLang="en-US" sz="2000">
                <a:latin typeface="Times New Roman" panose="02020603050405020304" pitchFamily="18" charset="0"/>
              </a:rPr>
              <a:t>Accessible for </a:t>
            </a:r>
            <a:r>
              <a:rPr lang="en-US" altLang="en-US" sz="2000" b="1">
                <a:latin typeface="Times New Roman" panose="02020603050405020304" pitchFamily="18" charset="0"/>
              </a:rPr>
              <a:t>current page</a:t>
            </a:r>
            <a:r>
              <a:rPr lang="vi-VN" altLang="en-US" sz="2000" b="1">
                <a:latin typeface="Times New Roman" panose="02020603050405020304" pitchFamily="18" charset="0"/>
              </a:rPr>
              <a:t>.</a:t>
            </a:r>
            <a:r>
              <a:rPr lang="vi-VN" altLang="en-US" sz="2000">
                <a:latin typeface="Times New Roman" panose="02020603050405020304" pitchFamily="18" charset="0"/>
              </a:rPr>
              <a:t> The life </a:t>
            </a:r>
            <a:r>
              <a:rPr lang="en-US" altLang="en-US" sz="2000">
                <a:latin typeface="Times New Roman" panose="02020603050405020304" pitchFamily="18" charset="0"/>
              </a:rPr>
              <a:t>s</a:t>
            </a:r>
            <a:r>
              <a:rPr lang="vi-VN" altLang="en-US" sz="2000">
                <a:latin typeface="Times New Roman" panose="02020603050405020304" pitchFamily="18" charset="0"/>
              </a:rPr>
              <a:t>pan tills the current page displayed</a:t>
            </a:r>
          </a:p>
          <a:p>
            <a:pPr lvl="1" algn="just" eaLnBrk="1" hangingPunct="1">
              <a:lnSpc>
                <a:spcPct val="80000"/>
              </a:lnSpc>
            </a:pPr>
            <a:r>
              <a:rPr lang="vi-VN" altLang="en-US" sz="2000">
                <a:latin typeface="Times New Roman" panose="02020603050405020304" pitchFamily="18" charset="0"/>
              </a:rPr>
              <a:t>The information is </a:t>
            </a:r>
            <a:r>
              <a:rPr lang="vi-VN" altLang="en-US" sz="2000" b="1">
                <a:latin typeface="Times New Roman" panose="02020603050405020304" pitchFamily="18" charset="0"/>
              </a:rPr>
              <a:t>stored in pageContext</a:t>
            </a:r>
            <a:r>
              <a:rPr lang="vi-VN" altLang="en-US" sz="2000">
                <a:latin typeface="Times New Roman" panose="02020603050405020304" pitchFamily="18" charset="0"/>
              </a:rPr>
              <a:t> (get values through the getAttribute method)</a:t>
            </a:r>
            <a:r>
              <a:rPr lang="en-US" altLang="en-US" sz="2000">
                <a:latin typeface="Times New Roman" panose="02020603050405020304" pitchFamily="18" charset="0"/>
              </a:rPr>
              <a:t> </a:t>
            </a:r>
            <a:r>
              <a:rPr lang="en-US" altLang="en-US" sz="2000" b="1">
                <a:latin typeface="Times New Roman" panose="02020603050405020304" pitchFamily="18" charset="0"/>
              </a:rPr>
              <a:t>– default scope</a:t>
            </a:r>
            <a:endParaRPr lang="vi-VN" altLang="en-US" sz="2000" b="1">
              <a:latin typeface="Times New Roman" panose="02020603050405020304" pitchFamily="18" charset="0"/>
            </a:endParaRPr>
          </a:p>
          <a:p>
            <a:pPr algn="just" eaLnBrk="1" hangingPunct="1">
              <a:lnSpc>
                <a:spcPct val="80000"/>
              </a:lnSpc>
            </a:pPr>
            <a:r>
              <a:rPr lang="vi-VN" altLang="en-US" sz="2400" b="1">
                <a:latin typeface="Times New Roman" panose="02020603050405020304" pitchFamily="18" charset="0"/>
              </a:rPr>
              <a:t>application</a:t>
            </a:r>
            <a:r>
              <a:rPr lang="vi-VN" altLang="en-US" sz="2400">
                <a:latin typeface="Times New Roman" panose="02020603050405020304" pitchFamily="18" charset="0"/>
              </a:rPr>
              <a:t> </a:t>
            </a:r>
          </a:p>
          <a:p>
            <a:pPr lvl="1" algn="just" eaLnBrk="1" hangingPunct="1">
              <a:lnSpc>
                <a:spcPct val="80000"/>
              </a:lnSpc>
            </a:pPr>
            <a:r>
              <a:rPr lang="en-US" altLang="en-US" sz="2000">
                <a:latin typeface="Times New Roman" panose="02020603050405020304" pitchFamily="18" charset="0"/>
              </a:rPr>
              <a:t>Current and any successive request from the same Web Application. Global to all JSP and servlet.</a:t>
            </a:r>
          </a:p>
          <a:p>
            <a:pPr lvl="1" algn="just" eaLnBrk="1" hangingPunct="1">
              <a:lnSpc>
                <a:spcPct val="80000"/>
              </a:lnSpc>
            </a:pPr>
            <a:r>
              <a:rPr lang="en-US" altLang="en-US" sz="2000">
                <a:latin typeface="Times New Roman" panose="02020603050405020304" pitchFamily="18" charset="0"/>
              </a:rPr>
              <a:t>The information is </a:t>
            </a:r>
            <a:r>
              <a:rPr lang="en-US" altLang="en-US" sz="2000" b="1">
                <a:latin typeface="Times New Roman" panose="02020603050405020304" pitchFamily="18" charset="0"/>
              </a:rPr>
              <a:t>stored in ServletContext</a:t>
            </a:r>
            <a:r>
              <a:rPr lang="en-US" altLang="en-US" sz="2000">
                <a:latin typeface="Times New Roman" panose="02020603050405020304" pitchFamily="18" charset="0"/>
              </a:rPr>
              <a:t>. </a:t>
            </a:r>
          </a:p>
          <a:p>
            <a:pPr lvl="1" algn="just" eaLnBrk="1" hangingPunct="1">
              <a:lnSpc>
                <a:spcPct val="80000"/>
              </a:lnSpc>
            </a:pPr>
            <a:r>
              <a:rPr lang="en-US" altLang="en-US" sz="2000">
                <a:latin typeface="Times New Roman" panose="02020603050405020304" pitchFamily="18" charset="0"/>
              </a:rPr>
              <a:t>The life span is Application</a:t>
            </a:r>
            <a:r>
              <a:rPr lang="vi-VN" altLang="en-US" sz="2000">
                <a:latin typeface="Times New Roman" panose="02020603050405020304" pitchFamily="18" charset="0"/>
              </a:rPr>
              <a:t> </a:t>
            </a:r>
          </a:p>
          <a:p>
            <a:pPr algn="just" eaLnBrk="1" hangingPunct="1">
              <a:lnSpc>
                <a:spcPct val="80000"/>
              </a:lnSpc>
            </a:pPr>
            <a:r>
              <a:rPr lang="vi-VN" altLang="en-US" sz="2400" b="1">
                <a:latin typeface="Times New Roman" panose="02020603050405020304" pitchFamily="18" charset="0"/>
              </a:rPr>
              <a:t>session</a:t>
            </a:r>
            <a:r>
              <a:rPr lang="vi-VN" altLang="en-US" sz="2400">
                <a:latin typeface="Times New Roman" panose="02020603050405020304" pitchFamily="18" charset="0"/>
              </a:rPr>
              <a:t> </a:t>
            </a:r>
          </a:p>
          <a:p>
            <a:pPr lvl="1" algn="just" eaLnBrk="1" hangingPunct="1">
              <a:lnSpc>
                <a:spcPct val="80000"/>
              </a:lnSpc>
            </a:pPr>
            <a:r>
              <a:rPr lang="en-US" altLang="en-US" sz="2000">
                <a:latin typeface="Times New Roman" panose="02020603050405020304" pitchFamily="18" charset="0"/>
              </a:rPr>
              <a:t>The information is </a:t>
            </a:r>
            <a:r>
              <a:rPr lang="en-US" altLang="en-US" sz="2000" b="1">
                <a:latin typeface="Times New Roman" panose="02020603050405020304" pitchFamily="18" charset="0"/>
              </a:rPr>
              <a:t>stored</a:t>
            </a:r>
            <a:r>
              <a:rPr lang="en-US" altLang="en-US" sz="2000">
                <a:latin typeface="Times New Roman" panose="02020603050405020304" pitchFamily="18" charset="0"/>
              </a:rPr>
              <a:t> in </a:t>
            </a:r>
            <a:r>
              <a:rPr lang="en-US" altLang="en-US" sz="2000" b="1">
                <a:latin typeface="Times New Roman" panose="02020603050405020304" pitchFamily="18" charset="0"/>
              </a:rPr>
              <a:t>HttpSession</a:t>
            </a:r>
            <a:r>
              <a:rPr lang="en-US" altLang="en-US" sz="2000">
                <a:latin typeface="Times New Roman" panose="02020603050405020304" pitchFamily="18" charset="0"/>
              </a:rPr>
              <a:t> </a:t>
            </a:r>
            <a:r>
              <a:rPr lang="en-US" altLang="en-US" sz="2000" b="1">
                <a:latin typeface="Times New Roman" panose="02020603050405020304" pitchFamily="18" charset="0"/>
              </a:rPr>
              <a:t>combined</a:t>
            </a:r>
            <a:r>
              <a:rPr lang="en-US" altLang="en-US" sz="2000">
                <a:latin typeface="Times New Roman" panose="02020603050405020304" pitchFamily="18" charset="0"/>
              </a:rPr>
              <a:t> </a:t>
            </a:r>
            <a:r>
              <a:rPr lang="en-US" altLang="en-US" sz="2000" b="1">
                <a:latin typeface="Times New Roman" panose="02020603050405020304" pitchFamily="18" charset="0"/>
              </a:rPr>
              <a:t>current request</a:t>
            </a:r>
            <a:r>
              <a:rPr lang="en-US" altLang="en-US" sz="2000">
                <a:latin typeface="Times New Roman" panose="02020603050405020304" pitchFamily="18" charset="0"/>
              </a:rPr>
              <a:t> (get values through the getValues method of Session interface (Implicit Object)).</a:t>
            </a:r>
          </a:p>
          <a:p>
            <a:pPr lvl="1" algn="just" eaLnBrk="1" hangingPunct="1">
              <a:lnSpc>
                <a:spcPct val="80000"/>
              </a:lnSpc>
            </a:pPr>
            <a:r>
              <a:rPr lang="en-US" altLang="en-US" sz="2000">
                <a:latin typeface="Times New Roman" panose="02020603050405020304" pitchFamily="18" charset="0"/>
              </a:rPr>
              <a:t>The life span tills the session destroyed, time out, or Web browser closed.</a:t>
            </a:r>
            <a:r>
              <a:rPr lang="vi-VN" altLang="en-US" sz="1800">
                <a:latin typeface="Times New Roman" panose="02020603050405020304" pitchFamily="18" charset="0"/>
              </a:rPr>
              <a:t> </a:t>
            </a:r>
            <a:endParaRPr lang="vi-VN" altLang="en-US" sz="2000">
              <a:latin typeface="Times New Roman" panose="02020603050405020304" pitchFamily="18" charset="0"/>
            </a:endParaRPr>
          </a:p>
          <a:p>
            <a:pPr algn="just" eaLnBrk="1" hangingPunct="1">
              <a:lnSpc>
                <a:spcPct val="80000"/>
              </a:lnSpc>
            </a:pPr>
            <a:r>
              <a:rPr lang="vi-VN" altLang="en-US" sz="2400" b="1">
                <a:latin typeface="Times New Roman" panose="02020603050405020304" pitchFamily="18" charset="0"/>
              </a:rPr>
              <a:t>request</a:t>
            </a:r>
            <a:r>
              <a:rPr lang="vi-VN" altLang="en-US" sz="2400">
                <a:latin typeface="Times New Roman" panose="02020603050405020304" pitchFamily="18" charset="0"/>
              </a:rPr>
              <a:t> </a:t>
            </a:r>
          </a:p>
          <a:p>
            <a:pPr lvl="1" algn="just" eaLnBrk="1" hangingPunct="1">
              <a:lnSpc>
                <a:spcPct val="80000"/>
              </a:lnSpc>
            </a:pPr>
            <a:r>
              <a:rPr lang="en-US" altLang="en-US" sz="2000">
                <a:latin typeface="Times New Roman" panose="02020603050405020304" pitchFamily="18" charset="0"/>
              </a:rPr>
              <a:t>Accessible for </a:t>
            </a:r>
            <a:r>
              <a:rPr lang="en-US" altLang="en-US" sz="2000" b="1">
                <a:latin typeface="Times New Roman" panose="02020603050405020304" pitchFamily="18" charset="0"/>
              </a:rPr>
              <a:t>current request</a:t>
            </a:r>
            <a:r>
              <a:rPr lang="en-US" altLang="en-US" sz="2000">
                <a:latin typeface="Times New Roman" panose="02020603050405020304" pitchFamily="18" charset="0"/>
              </a:rPr>
              <a:t> (get values through the getAttribute methods)</a:t>
            </a:r>
          </a:p>
          <a:p>
            <a:pPr lvl="1" algn="just" eaLnBrk="1" hangingPunct="1">
              <a:lnSpc>
                <a:spcPct val="80000"/>
              </a:lnSpc>
            </a:pPr>
            <a:r>
              <a:rPr lang="en-US" altLang="en-US" sz="2000">
                <a:latin typeface="Times New Roman" panose="02020603050405020304" pitchFamily="18" charset="0"/>
              </a:rPr>
              <a:t>The information is </a:t>
            </a:r>
            <a:r>
              <a:rPr lang="en-US" altLang="en-US" sz="2000" b="1">
                <a:latin typeface="Times New Roman" panose="02020603050405020304" pitchFamily="18" charset="0"/>
              </a:rPr>
              <a:t>stored in ServletRequest </a:t>
            </a:r>
          </a:p>
          <a:p>
            <a:pPr lvl="1" algn="just" eaLnBrk="1" hangingPunct="1">
              <a:lnSpc>
                <a:spcPct val="80000"/>
              </a:lnSpc>
            </a:pPr>
            <a:r>
              <a:rPr lang="en-US" altLang="en-US" sz="2000">
                <a:latin typeface="Times New Roman" panose="02020603050405020304" pitchFamily="18" charset="0"/>
              </a:rPr>
              <a:t>The life Span tills the request processed and the response is sent back to the Web browser</a:t>
            </a:r>
            <a:endParaRPr lang="vi-VN" altLang="en-US" sz="2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8435">
                                            <p:txEl>
                                              <p:pRg st="3" end="3"/>
                                            </p:txEl>
                                          </p:spTgt>
                                        </p:tgtEl>
                                        <p:attrNameLst>
                                          <p:attrName>style.visibility</p:attrName>
                                        </p:attrNameLst>
                                      </p:cBhvr>
                                      <p:to>
                                        <p:strVal val="visible"/>
                                      </p:to>
                                    </p:set>
                                    <p:animEffect transition="in" filter="checkerboard(across)">
                                      <p:cBhvr>
                                        <p:cTn id="7" dur="500"/>
                                        <p:tgtEl>
                                          <p:spTgt spid="18435">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8435">
                                            <p:txEl>
                                              <p:pRg st="4" end="4"/>
                                            </p:txEl>
                                          </p:spTgt>
                                        </p:tgtEl>
                                        <p:attrNameLst>
                                          <p:attrName>style.visibility</p:attrName>
                                        </p:attrNameLst>
                                      </p:cBhvr>
                                      <p:to>
                                        <p:strVal val="visible"/>
                                      </p:to>
                                    </p:set>
                                    <p:animEffect transition="in" filter="checkerboard(across)">
                                      <p:cBhvr>
                                        <p:cTn id="10" dur="500"/>
                                        <p:tgtEl>
                                          <p:spTgt spid="18435">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8435">
                                            <p:txEl>
                                              <p:pRg st="5" end="5"/>
                                            </p:txEl>
                                          </p:spTgt>
                                        </p:tgtEl>
                                        <p:attrNameLst>
                                          <p:attrName>style.visibility</p:attrName>
                                        </p:attrNameLst>
                                      </p:cBhvr>
                                      <p:to>
                                        <p:strVal val="visible"/>
                                      </p:to>
                                    </p:set>
                                    <p:animEffect transition="in" filter="checkerboard(across)">
                                      <p:cBhvr>
                                        <p:cTn id="13" dur="500"/>
                                        <p:tgtEl>
                                          <p:spTgt spid="18435">
                                            <p:txEl>
                                              <p:pRg st="5" end="5"/>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8435">
                                            <p:txEl>
                                              <p:pRg st="6" end="6"/>
                                            </p:txEl>
                                          </p:spTgt>
                                        </p:tgtEl>
                                        <p:attrNameLst>
                                          <p:attrName>style.visibility</p:attrName>
                                        </p:attrNameLst>
                                      </p:cBhvr>
                                      <p:to>
                                        <p:strVal val="visible"/>
                                      </p:to>
                                    </p:set>
                                    <p:animEffect transition="in" filter="checkerboard(across)">
                                      <p:cBhvr>
                                        <p:cTn id="16" dur="500"/>
                                        <p:tgtEl>
                                          <p:spTgt spid="18435">
                                            <p:txEl>
                                              <p:pRg st="6" end="6"/>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8435">
                                            <p:txEl>
                                              <p:pRg st="7" end="7"/>
                                            </p:txEl>
                                          </p:spTgt>
                                        </p:tgtEl>
                                        <p:attrNameLst>
                                          <p:attrName>style.visibility</p:attrName>
                                        </p:attrNameLst>
                                      </p:cBhvr>
                                      <p:to>
                                        <p:strVal val="visible"/>
                                      </p:to>
                                    </p:set>
                                    <p:animEffect transition="in" filter="box(in)">
                                      <p:cBhvr>
                                        <p:cTn id="21" dur="500"/>
                                        <p:tgtEl>
                                          <p:spTgt spid="18435">
                                            <p:txEl>
                                              <p:pRg st="7" end="7"/>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18435">
                                            <p:txEl>
                                              <p:pRg st="8" end="8"/>
                                            </p:txEl>
                                          </p:spTgt>
                                        </p:tgtEl>
                                        <p:attrNameLst>
                                          <p:attrName>style.visibility</p:attrName>
                                        </p:attrNameLst>
                                      </p:cBhvr>
                                      <p:to>
                                        <p:strVal val="visible"/>
                                      </p:to>
                                    </p:set>
                                    <p:animEffect transition="in" filter="box(in)">
                                      <p:cBhvr>
                                        <p:cTn id="24" dur="500"/>
                                        <p:tgtEl>
                                          <p:spTgt spid="18435">
                                            <p:txEl>
                                              <p:pRg st="8" end="8"/>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18435">
                                            <p:txEl>
                                              <p:pRg st="9" end="9"/>
                                            </p:txEl>
                                          </p:spTgt>
                                        </p:tgtEl>
                                        <p:attrNameLst>
                                          <p:attrName>style.visibility</p:attrName>
                                        </p:attrNameLst>
                                      </p:cBhvr>
                                      <p:to>
                                        <p:strVal val="visible"/>
                                      </p:to>
                                    </p:set>
                                    <p:animEffect transition="in" filter="box(in)">
                                      <p:cBhvr>
                                        <p:cTn id="27" dur="500"/>
                                        <p:tgtEl>
                                          <p:spTgt spid="18435">
                                            <p:txEl>
                                              <p:pRg st="9" end="9"/>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8435">
                                            <p:txEl>
                                              <p:pRg st="10" end="10"/>
                                            </p:txEl>
                                          </p:spTgt>
                                        </p:tgtEl>
                                        <p:attrNameLst>
                                          <p:attrName>style.visibility</p:attrName>
                                        </p:attrNameLst>
                                      </p:cBhvr>
                                      <p:to>
                                        <p:strVal val="visible"/>
                                      </p:to>
                                    </p:set>
                                    <p:animEffect transition="in" filter="blinds(horizontal)">
                                      <p:cBhvr>
                                        <p:cTn id="32" dur="500"/>
                                        <p:tgtEl>
                                          <p:spTgt spid="18435">
                                            <p:txEl>
                                              <p:pRg st="10" end="10"/>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8435">
                                            <p:txEl>
                                              <p:pRg st="11" end="11"/>
                                            </p:txEl>
                                          </p:spTgt>
                                        </p:tgtEl>
                                        <p:attrNameLst>
                                          <p:attrName>style.visibility</p:attrName>
                                        </p:attrNameLst>
                                      </p:cBhvr>
                                      <p:to>
                                        <p:strVal val="visible"/>
                                      </p:to>
                                    </p:set>
                                    <p:animEffect transition="in" filter="blinds(horizontal)">
                                      <p:cBhvr>
                                        <p:cTn id="35" dur="500"/>
                                        <p:tgtEl>
                                          <p:spTgt spid="18435">
                                            <p:txEl>
                                              <p:pRg st="11" end="11"/>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8435">
                                            <p:txEl>
                                              <p:pRg st="12" end="12"/>
                                            </p:txEl>
                                          </p:spTgt>
                                        </p:tgtEl>
                                        <p:attrNameLst>
                                          <p:attrName>style.visibility</p:attrName>
                                        </p:attrNameLst>
                                      </p:cBhvr>
                                      <p:to>
                                        <p:strVal val="visible"/>
                                      </p:to>
                                    </p:set>
                                    <p:animEffect transition="in" filter="blinds(horizontal)">
                                      <p:cBhvr>
                                        <p:cTn id="38" dur="500"/>
                                        <p:tgtEl>
                                          <p:spTgt spid="18435">
                                            <p:txEl>
                                              <p:pRg st="12" end="12"/>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8435">
                                            <p:txEl>
                                              <p:pRg st="13" end="13"/>
                                            </p:txEl>
                                          </p:spTgt>
                                        </p:tgtEl>
                                        <p:attrNameLst>
                                          <p:attrName>style.visibility</p:attrName>
                                        </p:attrNameLst>
                                      </p:cBhvr>
                                      <p:to>
                                        <p:strVal val="visible"/>
                                      </p:to>
                                    </p:set>
                                    <p:animEffect transition="in" filter="blinds(horizontal)">
                                      <p:cBhvr>
                                        <p:cTn id="41" dur="500"/>
                                        <p:tgtEl>
                                          <p:spTgt spid="1843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a:xfrm>
            <a:off x="914400" y="0"/>
            <a:ext cx="8229600" cy="1241425"/>
          </a:xfrm>
        </p:spPr>
        <p:txBody>
          <a:bodyPr/>
          <a:lstStyle/>
          <a:p>
            <a:r>
              <a:rPr lang="en-US" altLang="en-US" sz="4000" b="1">
                <a:latin typeface="Times New Roman" panose="02020603050405020304" pitchFamily="18" charset="0"/>
                <a:cs typeface="Times New Roman" panose="02020603050405020304" pitchFamily="18" charset="0"/>
              </a:rPr>
              <a:t>JSP Standard Actions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Scope of JavaBeans</a:t>
            </a:r>
          </a:p>
        </p:txBody>
      </p:sp>
      <p:sp>
        <p:nvSpPr>
          <p:cNvPr id="23555" name="Rectangle 3"/>
          <p:cNvSpPr>
            <a:spLocks noGrp="1"/>
          </p:cNvSpPr>
          <p:nvPr>
            <p:ph type="body" idx="4294967295"/>
          </p:nvPr>
        </p:nvSpPr>
        <p:spPr>
          <a:xfrm>
            <a:off x="0" y="1187450"/>
            <a:ext cx="9144000" cy="5670550"/>
          </a:xfrm>
        </p:spPr>
        <p:txBody>
          <a:bodyPr/>
          <a:lstStyle/>
          <a:p>
            <a:pPr algn="just" eaLnBrk="1" hangingPunct="1"/>
            <a:r>
              <a:rPr lang="en-US" altLang="en-US" b="1">
                <a:latin typeface="Times New Roman" panose="02020603050405020304" pitchFamily="18" charset="0"/>
              </a:rPr>
              <a:t>Notes</a:t>
            </a:r>
            <a:r>
              <a:rPr lang="en-US" altLang="en-US">
                <a:latin typeface="Times New Roman" panose="02020603050405020304" pitchFamily="18" charset="0"/>
              </a:rPr>
              <a:t>:</a:t>
            </a:r>
            <a:endParaRPr lang="vi-VN" altLang="en-US">
              <a:latin typeface="Times New Roman" panose="02020603050405020304" pitchFamily="18" charset="0"/>
            </a:endParaRPr>
          </a:p>
          <a:p>
            <a:pPr lvl="1" algn="just" eaLnBrk="1" hangingPunct="1"/>
            <a:r>
              <a:rPr lang="vi-VN" altLang="en-US">
                <a:latin typeface="Times New Roman" panose="02020603050405020304" pitchFamily="18" charset="0"/>
              </a:rPr>
              <a:t>Using JavaBeans with Session or Application scope, a JSP page </a:t>
            </a:r>
            <a:r>
              <a:rPr lang="vi-VN" altLang="en-US" b="1">
                <a:latin typeface="Times New Roman" panose="02020603050405020304" pitchFamily="18" charset="0"/>
              </a:rPr>
              <a:t>must declare a tag action jsp:useBean</a:t>
            </a:r>
            <a:r>
              <a:rPr lang="vi-VN" altLang="en-US">
                <a:latin typeface="Times New Roman" panose="02020603050405020304" pitchFamily="18" charset="0"/>
              </a:rPr>
              <a:t> </a:t>
            </a:r>
            <a:r>
              <a:rPr lang="vi-VN" altLang="en-US" b="1">
                <a:latin typeface="Times New Roman" panose="02020603050405020304" pitchFamily="18" charset="0"/>
              </a:rPr>
              <a:t>with</a:t>
            </a:r>
            <a:r>
              <a:rPr lang="vi-VN" altLang="en-US">
                <a:latin typeface="Times New Roman" panose="02020603050405020304" pitchFamily="18" charset="0"/>
              </a:rPr>
              <a:t> a </a:t>
            </a:r>
            <a:r>
              <a:rPr lang="vi-VN" altLang="en-US" b="1">
                <a:latin typeface="Times New Roman" panose="02020603050405020304" pitchFamily="18" charset="0"/>
              </a:rPr>
              <a:t>same id and class name.</a:t>
            </a:r>
          </a:p>
          <a:p>
            <a:pPr lvl="1" algn="just" eaLnBrk="1" hangingPunct="1"/>
            <a:r>
              <a:rPr lang="vi-VN" altLang="en-US">
                <a:latin typeface="Times New Roman" panose="02020603050405020304" pitchFamily="18" charset="0"/>
              </a:rPr>
              <a:t>JSP, JSP/ Servlet </a:t>
            </a:r>
            <a:r>
              <a:rPr lang="vi-VN" altLang="en-US" b="1">
                <a:latin typeface="Times New Roman" panose="02020603050405020304" pitchFamily="18" charset="0"/>
              </a:rPr>
              <a:t>engine</a:t>
            </a:r>
            <a:r>
              <a:rPr lang="vi-VN" altLang="en-US">
                <a:latin typeface="Times New Roman" panose="02020603050405020304" pitchFamily="18" charset="0"/>
              </a:rPr>
              <a:t> </a:t>
            </a:r>
            <a:r>
              <a:rPr lang="vi-VN" altLang="en-US" b="1">
                <a:latin typeface="Times New Roman" panose="02020603050405020304" pitchFamily="18" charset="0"/>
              </a:rPr>
              <a:t>defines scope</a:t>
            </a:r>
            <a:r>
              <a:rPr lang="vi-VN" altLang="en-US">
                <a:latin typeface="Times New Roman" panose="02020603050405020304" pitchFamily="18" charset="0"/>
              </a:rPr>
              <a:t> in executing Web application, </a:t>
            </a:r>
            <a:r>
              <a:rPr lang="vi-VN" altLang="en-US" b="1">
                <a:latin typeface="Times New Roman" panose="02020603050405020304" pitchFamily="18" charset="0"/>
              </a:rPr>
              <a:t>if</a:t>
            </a:r>
            <a:r>
              <a:rPr lang="vi-VN" altLang="en-US">
                <a:latin typeface="Times New Roman" panose="02020603050405020304" pitchFamily="18" charset="0"/>
              </a:rPr>
              <a:t> the instance </a:t>
            </a:r>
            <a:r>
              <a:rPr lang="vi-VN" altLang="en-US" b="1">
                <a:latin typeface="Times New Roman" panose="02020603050405020304" pitchFamily="18" charset="0"/>
              </a:rPr>
              <a:t>bean</a:t>
            </a:r>
            <a:r>
              <a:rPr lang="vi-VN" altLang="en-US">
                <a:latin typeface="Times New Roman" panose="02020603050405020304" pitchFamily="18" charset="0"/>
              </a:rPr>
              <a:t> </a:t>
            </a:r>
            <a:r>
              <a:rPr lang="vi-VN" altLang="en-US" b="1">
                <a:latin typeface="Times New Roman" panose="02020603050405020304" pitchFamily="18" charset="0"/>
              </a:rPr>
              <a:t>existed</a:t>
            </a:r>
            <a:r>
              <a:rPr lang="vi-VN" altLang="en-US">
                <a:latin typeface="Times New Roman" panose="02020603050405020304" pitchFamily="18" charset="0"/>
              </a:rPr>
              <a:t>, the </a:t>
            </a:r>
            <a:r>
              <a:rPr lang="vi-VN" altLang="en-US" b="1">
                <a:latin typeface="Times New Roman" panose="02020603050405020304" pitchFamily="18" charset="0"/>
              </a:rPr>
              <a:t>engine</a:t>
            </a:r>
            <a:r>
              <a:rPr lang="vi-VN" altLang="en-US">
                <a:latin typeface="Times New Roman" panose="02020603050405020304" pitchFamily="18" charset="0"/>
              </a:rPr>
              <a:t> does </a:t>
            </a:r>
            <a:r>
              <a:rPr lang="vi-VN" altLang="en-US" b="1">
                <a:latin typeface="Times New Roman" panose="02020603050405020304" pitchFamily="18" charset="0"/>
              </a:rPr>
              <a:t>not instantatiate</a:t>
            </a:r>
            <a:r>
              <a:rPr lang="vi-VN" altLang="en-US">
                <a:latin typeface="Times New Roman" panose="02020603050405020304" pitchFamily="18" charset="0"/>
              </a:rPr>
              <a:t> </a:t>
            </a:r>
            <a:r>
              <a:rPr lang="vi-VN" altLang="en-US" b="1">
                <a:latin typeface="Times New Roman" panose="02020603050405020304" pitchFamily="18" charset="0"/>
              </a:rPr>
              <a:t>new</a:t>
            </a:r>
            <a:r>
              <a:rPr lang="vi-VN" altLang="en-US">
                <a:latin typeface="Times New Roman" panose="02020603050405020304" pitchFamily="18" charset="0"/>
              </a:rPr>
              <a:t> one (</a:t>
            </a:r>
            <a:r>
              <a:rPr lang="vi-VN" altLang="en-US" b="1">
                <a:latin typeface="Times New Roman" panose="02020603050405020304" pitchFamily="18" charset="0"/>
              </a:rPr>
              <a:t>the tag jsp:useBean is omited</a:t>
            </a:r>
            <a:r>
              <a:rPr lang="vi-VN" altLang="en-US">
                <a:latin typeface="Times New Roman" panose="02020603050405020304" pitchFamily="18" charset="0"/>
              </a:rPr>
              <a:t>) to execute Bean’s methods. </a:t>
            </a:r>
            <a:r>
              <a:rPr lang="en-US" altLang="en-US" b="1">
                <a:latin typeface="Times New Roman" panose="02020603050405020304" pitchFamily="18" charset="0"/>
              </a:rPr>
              <a:t>Otherwise</a:t>
            </a:r>
            <a:r>
              <a:rPr lang="en-US" altLang="en-US">
                <a:latin typeface="Times New Roman" panose="02020603050405020304" pitchFamily="18" charset="0"/>
              </a:rPr>
              <a:t>, </a:t>
            </a:r>
            <a:r>
              <a:rPr lang="en-US" altLang="en-US" b="1">
                <a:latin typeface="Times New Roman" panose="02020603050405020304" pitchFamily="18" charset="0"/>
              </a:rPr>
              <a:t>the engine create a new instance.</a:t>
            </a:r>
            <a:endParaRPr lang="vi-VN" altLang="en-US" b="1">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914400" y="0"/>
            <a:ext cx="8229600" cy="1417638"/>
          </a:xfrm>
        </p:spPr>
        <p:txBody>
          <a:bodyPr/>
          <a:lstStyle/>
          <a:p>
            <a:r>
              <a:rPr lang="en-US" altLang="en-US" sz="4000" b="1">
                <a:latin typeface="Times New Roman" panose="02020603050405020304" pitchFamily="18" charset="0"/>
                <a:cs typeface="Times New Roman" panose="02020603050405020304" pitchFamily="18" charset="0"/>
              </a:rPr>
              <a:t>Dispatching Mechanisms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The &lt;jsp:include&gt; tag</a:t>
            </a:r>
          </a:p>
        </p:txBody>
      </p:sp>
      <p:sp>
        <p:nvSpPr>
          <p:cNvPr id="24579" name="Rectangle 3"/>
          <p:cNvSpPr>
            <a:spLocks noGrp="1"/>
          </p:cNvSpPr>
          <p:nvPr>
            <p:ph type="body" idx="4294967295"/>
          </p:nvPr>
        </p:nvSpPr>
        <p:spPr>
          <a:xfrm>
            <a:off x="0" y="1335088"/>
            <a:ext cx="9144000" cy="5522912"/>
          </a:xfrm>
        </p:spPr>
        <p:txBody>
          <a:bodyPr/>
          <a:lstStyle/>
          <a:p>
            <a:pPr algn="just" eaLnBrk="1" hangingPunct="1"/>
            <a:r>
              <a:rPr lang="en-US" altLang="en-US">
                <a:latin typeface="Times New Roman" panose="02020603050405020304" pitchFamily="18" charset="0"/>
                <a:cs typeface="Times New Roman" panose="02020603050405020304" pitchFamily="18" charset="0"/>
              </a:rPr>
              <a:t>Can be used to </a:t>
            </a:r>
            <a:r>
              <a:rPr lang="en-US" altLang="en-US" b="1">
                <a:latin typeface="Times New Roman" panose="02020603050405020304" pitchFamily="18" charset="0"/>
                <a:cs typeface="Times New Roman" panose="02020603050405020304" pitchFamily="18" charset="0"/>
              </a:rPr>
              <a:t>include</a:t>
            </a:r>
            <a:r>
              <a:rPr lang="en-US" altLang="en-US">
                <a:latin typeface="Times New Roman" panose="02020603050405020304" pitchFamily="18" charset="0"/>
                <a:cs typeface="Times New Roman" panose="02020603050405020304" pitchFamily="18" charset="0"/>
              </a:rPr>
              <a:t> the </a:t>
            </a:r>
            <a:r>
              <a:rPr lang="en-US" altLang="en-US" b="1">
                <a:latin typeface="Times New Roman" panose="02020603050405020304" pitchFamily="18" charset="0"/>
                <a:cs typeface="Times New Roman" panose="02020603050405020304" pitchFamily="18" charset="0"/>
              </a:rPr>
              <a:t>response</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from</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another</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file</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within</a:t>
            </a:r>
            <a:r>
              <a:rPr lang="en-US" altLang="en-US">
                <a:latin typeface="Times New Roman" panose="02020603050405020304" pitchFamily="18" charset="0"/>
                <a:cs typeface="Times New Roman" panose="02020603050405020304" pitchFamily="18" charset="0"/>
              </a:rPr>
              <a:t> the </a:t>
            </a:r>
            <a:r>
              <a:rPr lang="en-US" altLang="en-US" b="1">
                <a:latin typeface="Times New Roman" panose="02020603050405020304" pitchFamily="18" charset="0"/>
                <a:cs typeface="Times New Roman" panose="02020603050405020304" pitchFamily="18" charset="0"/>
              </a:rPr>
              <a:t>JSP</a:t>
            </a:r>
            <a:r>
              <a:rPr lang="en-US" altLang="en-US">
                <a:latin typeface="Times New Roman" panose="02020603050405020304" pitchFamily="18" charset="0"/>
                <a:cs typeface="Times New Roman" panose="02020603050405020304" pitchFamily="18" charset="0"/>
              </a:rPr>
              <a:t> page </a:t>
            </a:r>
            <a:r>
              <a:rPr lang="en-US" altLang="en-US" b="1">
                <a:latin typeface="Times New Roman" panose="02020603050405020304" pitchFamily="18" charset="0"/>
                <a:cs typeface="Times New Roman" panose="02020603050405020304" pitchFamily="18" charset="0"/>
              </a:rPr>
              <a:t>output</a:t>
            </a:r>
            <a:r>
              <a:rPr lang="en-US" altLang="en-US">
                <a:latin typeface="Times New Roman" panose="02020603050405020304" pitchFamily="18" charset="0"/>
                <a:cs typeface="Times New Roman" panose="02020603050405020304" pitchFamily="18" charset="0"/>
              </a:rPr>
              <a:t>.</a:t>
            </a:r>
          </a:p>
          <a:p>
            <a:pPr algn="just" eaLnBrk="1" hangingPunct="1"/>
            <a:r>
              <a:rPr lang="en-US" altLang="en-US">
                <a:latin typeface="Times New Roman" panose="02020603050405020304" pitchFamily="18" charset="0"/>
                <a:cs typeface="Times New Roman" panose="02020603050405020304" pitchFamily="18" charset="0"/>
              </a:rPr>
              <a:t>To </a:t>
            </a:r>
            <a:r>
              <a:rPr lang="en-US" altLang="en-US" b="1">
                <a:latin typeface="Times New Roman" panose="02020603050405020304" pitchFamily="18" charset="0"/>
                <a:cs typeface="Times New Roman" panose="02020603050405020304" pitchFamily="18" charset="0"/>
              </a:rPr>
              <a:t>incorporate</a:t>
            </a:r>
            <a:r>
              <a:rPr lang="en-US" altLang="en-US">
                <a:latin typeface="Times New Roman" panose="02020603050405020304" pitchFamily="18" charset="0"/>
                <a:cs typeface="Times New Roman" panose="02020603050405020304" pitchFamily="18" charset="0"/>
              </a:rPr>
              <a:t> the content or </a:t>
            </a:r>
            <a:r>
              <a:rPr lang="en-US" altLang="en-US" b="1">
                <a:latin typeface="Times New Roman" panose="02020603050405020304" pitchFamily="18" charset="0"/>
                <a:cs typeface="Times New Roman" panose="02020603050405020304" pitchFamily="18" charset="0"/>
              </a:rPr>
              <a:t>insert</a:t>
            </a:r>
            <a:r>
              <a:rPr lang="en-US" altLang="en-US">
                <a:latin typeface="Times New Roman" panose="02020603050405020304" pitchFamily="18" charset="0"/>
                <a:cs typeface="Times New Roman" panose="02020603050405020304" pitchFamily="18" charset="0"/>
              </a:rPr>
              <a:t> a file from another page into current page</a:t>
            </a:r>
          </a:p>
          <a:p>
            <a:pPr algn="just" eaLnBrk="1" hangingPunct="1"/>
            <a:r>
              <a:rPr lang="en-US" altLang="en-US" b="1">
                <a:latin typeface="Times New Roman" panose="02020603050405020304" pitchFamily="18" charset="0"/>
                <a:cs typeface="Times New Roman" panose="02020603050405020304" pitchFamily="18" charset="0"/>
              </a:rPr>
              <a:t>Syntax</a:t>
            </a:r>
          </a:p>
          <a:p>
            <a:pPr lvl="1" algn="just" eaLnBrk="1" hangingPunct="1">
              <a:buFont typeface="Arial" panose="020B0604020202020204" pitchFamily="34" charset="0"/>
              <a:buNone/>
            </a:pPr>
            <a:r>
              <a:rPr lang="en-US" altLang="en-US" b="1">
                <a:solidFill>
                  <a:srgbClr val="FF3300"/>
                </a:solidFill>
                <a:latin typeface="Times New Roman" panose="02020603050405020304" pitchFamily="18" charset="0"/>
                <a:cs typeface="Times New Roman" panose="02020603050405020304" pitchFamily="18" charset="0"/>
              </a:rPr>
              <a:t>&lt;jsp:include page=“…” flush=“true” /&gt;</a:t>
            </a:r>
          </a:p>
          <a:p>
            <a:pPr algn="just" eaLnBrk="1" hangingPunct="1"/>
            <a:r>
              <a:rPr lang="en-US" altLang="en-US">
                <a:latin typeface="Times New Roman" panose="02020603050405020304" pitchFamily="18" charset="0"/>
                <a:cs typeface="Times New Roman" panose="02020603050405020304" pitchFamily="18" charset="0"/>
              </a:rPr>
              <a:t>The file whose response should be included </a:t>
            </a:r>
            <a:r>
              <a:rPr lang="en-US" altLang="en-US" b="1">
                <a:latin typeface="Times New Roman" panose="02020603050405020304" pitchFamily="18" charset="0"/>
                <a:cs typeface="Times New Roman" panose="02020603050405020304" pitchFamily="18" charset="0"/>
              </a:rPr>
              <a:t>has to reside somewhere</a:t>
            </a:r>
            <a:r>
              <a:rPr lang="en-US" altLang="en-US">
                <a:latin typeface="Times New Roman" panose="02020603050405020304" pitchFamily="18" charset="0"/>
                <a:cs typeface="Times New Roman" panose="02020603050405020304" pitchFamily="18" charset="0"/>
              </a:rPr>
              <a:t> in your web application </a:t>
            </a:r>
            <a:r>
              <a:rPr lang="en-US" altLang="en-US" b="1">
                <a:latin typeface="Times New Roman" panose="02020603050405020304" pitchFamily="18" charset="0"/>
                <a:cs typeface="Times New Roman" panose="02020603050405020304" pitchFamily="18" charset="0"/>
              </a:rPr>
              <a:t>but doesn’t have to be present until the page is actually requested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animEffect transition="in" filter="checkerboard(across)">
                                      <p:cBhvr>
                                        <p:cTn id="7" dur="500"/>
                                        <p:tgtEl>
                                          <p:spTgt spid="24579">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4579">
                                            <p:txEl>
                                              <p:pRg st="3" end="3"/>
                                            </p:txEl>
                                          </p:spTgt>
                                        </p:tgtEl>
                                        <p:attrNameLst>
                                          <p:attrName>style.visibility</p:attrName>
                                        </p:attrNameLst>
                                      </p:cBhvr>
                                      <p:to>
                                        <p:strVal val="visible"/>
                                      </p:to>
                                    </p:set>
                                    <p:animEffect transition="in" filter="checkerboard(across)">
                                      <p:cBhvr>
                                        <p:cTn id="10" dur="500"/>
                                        <p:tgtEl>
                                          <p:spTgt spid="24579">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animEffect transition="in" filter="checkerboard(across)">
                                      <p:cBhvr>
                                        <p:cTn id="13" dur="500"/>
                                        <p:tgtEl>
                                          <p:spTgt spid="24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a:xfrm>
            <a:off x="1520825" y="0"/>
            <a:ext cx="7623175" cy="1417638"/>
          </a:xfrm>
        </p:spPr>
        <p:txBody>
          <a:bodyPr/>
          <a:lstStyle/>
          <a:p>
            <a:r>
              <a:rPr lang="en-US" altLang="en-US" sz="4000" b="1">
                <a:latin typeface="Times New Roman" panose="02020603050405020304" pitchFamily="18" charset="0"/>
                <a:cs typeface="Times New Roman" panose="02020603050405020304" pitchFamily="18" charset="0"/>
              </a:rPr>
              <a:t>Dispatching Mechanisms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The &lt;jsp:include&gt; tag – Example </a:t>
            </a:r>
          </a:p>
        </p:txBody>
      </p:sp>
      <p:pic>
        <p:nvPicPr>
          <p:cNvPr id="2560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0813"/>
            <a:ext cx="9144000" cy="437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17638"/>
            <a:ext cx="9144000" cy="436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2"/>
          <p:cNvSpPr>
            <a:spLocks noGrp="1"/>
          </p:cNvSpPr>
          <p:nvPr>
            <p:ph type="title" idx="4294967295"/>
          </p:nvPr>
        </p:nvSpPr>
        <p:spPr>
          <a:xfrm>
            <a:off x="1520825" y="0"/>
            <a:ext cx="7623175" cy="1417638"/>
          </a:xfrm>
        </p:spPr>
        <p:txBody>
          <a:bodyPr/>
          <a:lstStyle/>
          <a:p>
            <a:r>
              <a:rPr lang="en-US" altLang="en-US" sz="4000" b="1">
                <a:latin typeface="Times New Roman" panose="02020603050405020304" pitchFamily="18" charset="0"/>
                <a:cs typeface="Times New Roman" panose="02020603050405020304" pitchFamily="18" charset="0"/>
              </a:rPr>
              <a:t>Dispatching Mechanisms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The &lt;jsp:include&gt; tag – Example </a:t>
            </a:r>
          </a:p>
        </p:txBody>
      </p:sp>
      <p:sp>
        <p:nvSpPr>
          <p:cNvPr id="7" name="Rectangle 6"/>
          <p:cNvSpPr>
            <a:spLocks noChangeArrowheads="1"/>
          </p:cNvSpPr>
          <p:nvPr/>
        </p:nvSpPr>
        <p:spPr bwMode="auto">
          <a:xfrm>
            <a:off x="1363663" y="5002213"/>
            <a:ext cx="7780337" cy="29845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81063"/>
            <a:ext cx="3730625" cy="181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2"/>
          <p:cNvSpPr>
            <a:spLocks noGrp="1"/>
          </p:cNvSpPr>
          <p:nvPr>
            <p:ph type="title" idx="4294967295"/>
          </p:nvPr>
        </p:nvSpPr>
        <p:spPr>
          <a:xfrm>
            <a:off x="1520825" y="0"/>
            <a:ext cx="7623175" cy="1417638"/>
          </a:xfrm>
        </p:spPr>
        <p:txBody>
          <a:bodyPr/>
          <a:lstStyle/>
          <a:p>
            <a:r>
              <a:rPr lang="en-US" altLang="en-US" sz="4000" b="1">
                <a:latin typeface="Times New Roman" panose="02020603050405020304" pitchFamily="18" charset="0"/>
                <a:cs typeface="Times New Roman" panose="02020603050405020304" pitchFamily="18" charset="0"/>
              </a:rPr>
              <a:t>Dispatching Mechanisms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The &lt;jsp:include&gt; tag – Example</a:t>
            </a:r>
          </a:p>
        </p:txBody>
      </p:sp>
      <p:pic>
        <p:nvPicPr>
          <p:cNvPr id="1689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5575" y="2581275"/>
            <a:ext cx="6448425"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8963"/>
                                        </p:tgtEl>
                                        <p:attrNameLst>
                                          <p:attrName>style.visibility</p:attrName>
                                        </p:attrNameLst>
                                      </p:cBhvr>
                                      <p:to>
                                        <p:strVal val="visible"/>
                                      </p:to>
                                    </p:set>
                                    <p:animEffect transition="in" filter="box(in)">
                                      <p:cBhvr>
                                        <p:cTn id="7" dur="500"/>
                                        <p:tgtEl>
                                          <p:spTgt spid="168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a:xfrm>
            <a:off x="1520825" y="0"/>
            <a:ext cx="7623175" cy="1417638"/>
          </a:xfrm>
        </p:spPr>
        <p:txBody>
          <a:bodyPr/>
          <a:lstStyle/>
          <a:p>
            <a:r>
              <a:rPr lang="en-US" altLang="en-US" sz="4000" b="1">
                <a:latin typeface="Times New Roman" panose="02020603050405020304" pitchFamily="18" charset="0"/>
                <a:cs typeface="Times New Roman" panose="02020603050405020304" pitchFamily="18" charset="0"/>
              </a:rPr>
              <a:t>Dispatching Mechanisms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The &lt;jsp:include&gt; tag – Example</a:t>
            </a:r>
          </a:p>
        </p:txBody>
      </p:sp>
      <p:pic>
        <p:nvPicPr>
          <p:cNvPr id="3175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84425"/>
            <a:ext cx="7496175"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1363663" y="5580063"/>
            <a:ext cx="6113462" cy="50006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pic>
        <p:nvPicPr>
          <p:cNvPr id="28677"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30325"/>
            <a:ext cx="91440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1756"/>
                                        </p:tgtEl>
                                        <p:attrNameLst>
                                          <p:attrName>style.visibility</p:attrName>
                                        </p:attrNameLst>
                                      </p:cBhvr>
                                      <p:to>
                                        <p:strVal val="visible"/>
                                      </p:to>
                                    </p:set>
                                    <p:animEffect transition="in" filter="checkerboard(across)">
                                      <p:cBhvr>
                                        <p:cTn id="7" dur="500"/>
                                        <p:tgtEl>
                                          <p:spTgt spid="3175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idx="4294967295"/>
          </p:nvPr>
        </p:nvSpPr>
        <p:spPr>
          <a:xfrm>
            <a:off x="1520825" y="0"/>
            <a:ext cx="7623175" cy="1417638"/>
          </a:xfrm>
        </p:spPr>
        <p:txBody>
          <a:bodyPr/>
          <a:lstStyle/>
          <a:p>
            <a:r>
              <a:rPr lang="en-US" altLang="en-US" sz="4000" b="1">
                <a:latin typeface="Times New Roman" panose="02020603050405020304" pitchFamily="18" charset="0"/>
                <a:cs typeface="Times New Roman" panose="02020603050405020304" pitchFamily="18" charset="0"/>
              </a:rPr>
              <a:t>Dispatching Mechanisms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&lt;jsp:include&gt; vs. &lt;%@ include …%&gt;</a:t>
            </a:r>
          </a:p>
        </p:txBody>
      </p:sp>
      <p:pic>
        <p:nvPicPr>
          <p:cNvPr id="2969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913" y="1414463"/>
            <a:ext cx="6989762"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 Box 10"/>
          <p:cNvSpPr txBox="1">
            <a:spLocks noChangeArrowheads="1"/>
          </p:cNvSpPr>
          <p:nvPr/>
        </p:nvSpPr>
        <p:spPr bwMode="auto">
          <a:xfrm>
            <a:off x="1295400" y="5791200"/>
            <a:ext cx="647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400" b="1">
                <a:latin typeface="Times New Roman" panose="02020603050405020304" pitchFamily="18" charset="0"/>
                <a:cs typeface="Times New Roman" panose="02020603050405020304" pitchFamily="18" charset="0"/>
              </a:rPr>
              <a:t>&lt;jsp:include&gt;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a:xfrm>
            <a:off x="1520825" y="0"/>
            <a:ext cx="7623175" cy="1417638"/>
          </a:xfrm>
        </p:spPr>
        <p:txBody>
          <a:bodyPr/>
          <a:lstStyle/>
          <a:p>
            <a:r>
              <a:rPr lang="en-US" altLang="en-US" sz="4000" b="1">
                <a:latin typeface="Times New Roman" panose="02020603050405020304" pitchFamily="18" charset="0"/>
                <a:cs typeface="Times New Roman" panose="02020603050405020304" pitchFamily="18" charset="0"/>
              </a:rPr>
              <a:t>Dispatching Mechanisms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&lt;jsp:include&gt; vs. &lt;%@ include …%&gt;</a:t>
            </a:r>
          </a:p>
        </p:txBody>
      </p:sp>
      <p:pic>
        <p:nvPicPr>
          <p:cNvPr id="3072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47775"/>
            <a:ext cx="6761163" cy="561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ext Box 7"/>
          <p:cNvSpPr txBox="1">
            <a:spLocks noChangeArrowheads="1"/>
          </p:cNvSpPr>
          <p:nvPr/>
        </p:nvSpPr>
        <p:spPr bwMode="auto">
          <a:xfrm>
            <a:off x="381000" y="2133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400" b="1">
                <a:latin typeface="Times New Roman" panose="02020603050405020304" pitchFamily="18" charset="0"/>
                <a:cs typeface="Times New Roman" panose="02020603050405020304" pitchFamily="18" charset="0"/>
              </a:rPr>
              <a:t>&lt;%@ include %&gt;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0"/>
            <a:ext cx="8229600" cy="685800"/>
          </a:xfrm>
        </p:spPr>
        <p:txBody>
          <a:bodyPr/>
          <a:lstStyle/>
          <a:p>
            <a:r>
              <a:rPr lang="en-US" altLang="en-US" sz="4000" b="1">
                <a:latin typeface="Times New Roman" panose="02020603050405020304" pitchFamily="18" charset="0"/>
                <a:cs typeface="Times New Roman" panose="02020603050405020304" pitchFamily="18" charset="0"/>
              </a:rPr>
              <a:t>Objectives</a:t>
            </a:r>
          </a:p>
        </p:txBody>
      </p:sp>
      <p:sp>
        <p:nvSpPr>
          <p:cNvPr id="4099" name="Rectangle 3"/>
          <p:cNvSpPr>
            <a:spLocks noGrp="1"/>
          </p:cNvSpPr>
          <p:nvPr>
            <p:ph type="body" idx="1"/>
          </p:nvPr>
        </p:nvSpPr>
        <p:spPr>
          <a:xfrm>
            <a:off x="231775" y="792163"/>
            <a:ext cx="8912225" cy="6065837"/>
          </a:xfrm>
        </p:spPr>
        <p:txBody>
          <a:bodyPr/>
          <a:lstStyle/>
          <a:p>
            <a:pPr>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How to build the Web Application using MVC1? </a:t>
            </a:r>
          </a:p>
          <a:p>
            <a:pPr lvl="1"/>
            <a:r>
              <a:rPr lang="en-US" altLang="en-US" sz="2400" dirty="0">
                <a:latin typeface="Times New Roman" panose="02020603050405020304" pitchFamily="18" charset="0"/>
                <a:cs typeface="Times New Roman" panose="02020603050405020304" pitchFamily="18" charset="0"/>
              </a:rPr>
              <a:t>Standard Actions</a:t>
            </a:r>
          </a:p>
          <a:p>
            <a:pPr lvl="1"/>
            <a:r>
              <a:rPr lang="en-US" altLang="en-US" sz="2400" dirty="0">
                <a:latin typeface="Times New Roman" panose="02020603050405020304" pitchFamily="18" charset="0"/>
                <a:cs typeface="Times New Roman" panose="02020603050405020304" pitchFamily="18" charset="0"/>
              </a:rPr>
              <a:t>Dispatching Mechanisms </a:t>
            </a:r>
          </a:p>
          <a:p>
            <a:pPr algn="just">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How to remove the scripting element (Java Code) in the </a:t>
            </a:r>
            <a:r>
              <a:rPr lang="en-US" altLang="en-US" sz="2800" b="1" dirty="0" err="1">
                <a:latin typeface="Times New Roman" panose="02020603050405020304" pitchFamily="18" charset="0"/>
                <a:cs typeface="Times New Roman" panose="02020603050405020304" pitchFamily="18" charset="0"/>
              </a:rPr>
              <a:t>jsp</a:t>
            </a:r>
            <a:r>
              <a:rPr lang="en-US" altLang="en-US" sz="2800" b="1" dirty="0">
                <a:latin typeface="Times New Roman" panose="02020603050405020304" pitchFamily="18" charset="0"/>
                <a:cs typeface="Times New Roman" panose="02020603050405020304" pitchFamily="18" charset="0"/>
              </a:rPr>
              <a:t> (view)?</a:t>
            </a:r>
          </a:p>
          <a:p>
            <a:pPr lvl="1"/>
            <a:r>
              <a:rPr lang="en-US" altLang="en-US" sz="2400" dirty="0">
                <a:latin typeface="Times New Roman" panose="02020603050405020304" pitchFamily="18" charset="0"/>
                <a:cs typeface="Times New Roman" panose="02020603050405020304" pitchFamily="18" charset="0"/>
              </a:rPr>
              <a:t>Expression Language</a:t>
            </a:r>
          </a:p>
          <a:p>
            <a:pPr>
              <a:buClrTx/>
              <a:buSzTx/>
              <a:buFont typeface="Arial" panose="020B0604020202020204" pitchFamily="34" charset="0"/>
              <a:buChar char="•"/>
            </a:pPr>
            <a:endParaRPr lang="en-US" altLang="en-US"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a:xfrm>
            <a:off x="1504950" y="0"/>
            <a:ext cx="7639050" cy="1009650"/>
          </a:xfrm>
        </p:spPr>
        <p:txBody>
          <a:bodyPr/>
          <a:lstStyle/>
          <a:p>
            <a:r>
              <a:rPr lang="en-US" altLang="en-US" sz="4000" b="1">
                <a:latin typeface="Times New Roman" panose="02020603050405020304" pitchFamily="18" charset="0"/>
                <a:cs typeface="Times New Roman" panose="02020603050405020304" pitchFamily="18" charset="0"/>
              </a:rPr>
              <a:t>Dispatching Mechanisms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The &lt;jsp:forward&gt; tag</a:t>
            </a:r>
          </a:p>
        </p:txBody>
      </p:sp>
      <p:sp>
        <p:nvSpPr>
          <p:cNvPr id="31747" name="Rectangle 3"/>
          <p:cNvSpPr>
            <a:spLocks noGrp="1"/>
          </p:cNvSpPr>
          <p:nvPr>
            <p:ph type="body" idx="4294967295"/>
          </p:nvPr>
        </p:nvSpPr>
        <p:spPr>
          <a:xfrm>
            <a:off x="0" y="977900"/>
            <a:ext cx="9144000" cy="5880100"/>
          </a:xfrm>
        </p:spPr>
        <p:txBody>
          <a:bodyPr/>
          <a:lstStyle/>
          <a:p>
            <a:pPr algn="just">
              <a:lnSpc>
                <a:spcPct val="90000"/>
              </a:lnSpc>
            </a:pPr>
            <a:r>
              <a:rPr lang="en-US" altLang="en-US" sz="2800" b="1">
                <a:latin typeface="Times New Roman" panose="02020603050405020304" pitchFamily="18" charset="0"/>
                <a:cs typeface="Times New Roman" panose="02020603050405020304" pitchFamily="18" charset="0"/>
              </a:rPr>
              <a:t>Forwards processing to another resource </a:t>
            </a:r>
            <a:r>
              <a:rPr lang="en-US" altLang="en-US" sz="2800">
                <a:latin typeface="Times New Roman" panose="02020603050405020304" pitchFamily="18" charset="0"/>
                <a:cs typeface="Times New Roman" panose="02020603050405020304" pitchFamily="18" charset="0"/>
              </a:rPr>
              <a:t>within the web application</a:t>
            </a:r>
          </a:p>
          <a:p>
            <a:pPr algn="just" eaLnBrk="1" hangingPunct="1">
              <a:lnSpc>
                <a:spcPct val="90000"/>
              </a:lnSpc>
            </a:pPr>
            <a:r>
              <a:rPr lang="en-US" altLang="en-US" sz="2800">
                <a:latin typeface="Times New Roman" panose="02020603050405020304" pitchFamily="18" charset="0"/>
                <a:cs typeface="Times New Roman" panose="02020603050405020304" pitchFamily="18" charset="0"/>
              </a:rPr>
              <a:t>To permanently </a:t>
            </a:r>
            <a:r>
              <a:rPr lang="en-US" altLang="en-US" sz="2800" b="1">
                <a:latin typeface="Times New Roman" panose="02020603050405020304" pitchFamily="18" charset="0"/>
                <a:cs typeface="Times New Roman" panose="02020603050405020304" pitchFamily="18" charset="0"/>
              </a:rPr>
              <a:t>transfer control</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from</a:t>
            </a:r>
            <a:r>
              <a:rPr lang="en-US" altLang="en-US" sz="2800">
                <a:latin typeface="Times New Roman" panose="02020603050405020304" pitchFamily="18" charset="0"/>
                <a:cs typeface="Times New Roman" panose="02020603050405020304" pitchFamily="18" charset="0"/>
              </a:rPr>
              <a:t> a </a:t>
            </a:r>
            <a:r>
              <a:rPr lang="en-US" altLang="en-US" sz="2800" b="1">
                <a:latin typeface="Times New Roman" panose="02020603050405020304" pitchFamily="18" charset="0"/>
                <a:cs typeface="Times New Roman" panose="02020603050405020304" pitchFamily="18" charset="0"/>
              </a:rPr>
              <a:t>JSP</a:t>
            </a:r>
            <a:r>
              <a:rPr lang="en-US" altLang="en-US" sz="2800">
                <a:latin typeface="Times New Roman" panose="02020603050405020304" pitchFamily="18" charset="0"/>
                <a:cs typeface="Times New Roman" panose="02020603050405020304" pitchFamily="18" charset="0"/>
              </a:rPr>
              <a:t> page </a:t>
            </a:r>
            <a:r>
              <a:rPr lang="en-US" altLang="en-US" sz="2800" b="1">
                <a:latin typeface="Times New Roman" panose="02020603050405020304" pitchFamily="18" charset="0"/>
                <a:cs typeface="Times New Roman" panose="02020603050405020304" pitchFamily="18" charset="0"/>
              </a:rPr>
              <a:t>to</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another</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location</a:t>
            </a:r>
            <a:r>
              <a:rPr lang="en-US" altLang="en-US" sz="2800">
                <a:latin typeface="Times New Roman" panose="02020603050405020304" pitchFamily="18" charset="0"/>
                <a:cs typeface="Times New Roman" panose="02020603050405020304" pitchFamily="18" charset="0"/>
              </a:rPr>
              <a:t> on the local server</a:t>
            </a:r>
          </a:p>
          <a:p>
            <a:pPr algn="just" eaLnBrk="1" hangingPunct="1">
              <a:lnSpc>
                <a:spcPct val="90000"/>
              </a:lnSpc>
            </a:pPr>
            <a:r>
              <a:rPr lang="en-US" altLang="en-US" sz="2800">
                <a:latin typeface="Times New Roman" panose="02020603050405020304" pitchFamily="18" charset="0"/>
                <a:cs typeface="Times New Roman" panose="02020603050405020304" pitchFamily="18" charset="0"/>
              </a:rPr>
              <a:t>Is used to </a:t>
            </a:r>
            <a:r>
              <a:rPr lang="en-US" altLang="en-US" sz="2800" b="1">
                <a:latin typeface="Times New Roman" panose="02020603050405020304" pitchFamily="18" charset="0"/>
                <a:cs typeface="Times New Roman" panose="02020603050405020304" pitchFamily="18" charset="0"/>
              </a:rPr>
              <a:t>redirect</a:t>
            </a:r>
            <a:r>
              <a:rPr lang="en-US" altLang="en-US" sz="2800">
                <a:latin typeface="Times New Roman" panose="02020603050405020304" pitchFamily="18" charset="0"/>
                <a:cs typeface="Times New Roman" panose="02020603050405020304" pitchFamily="18" charset="0"/>
              </a:rPr>
              <a:t> the </a:t>
            </a:r>
            <a:r>
              <a:rPr lang="en-US" altLang="en-US" sz="2800" b="1">
                <a:latin typeface="Times New Roman" panose="02020603050405020304" pitchFamily="18" charset="0"/>
                <a:cs typeface="Times New Roman" panose="02020603050405020304" pitchFamily="18" charset="0"/>
              </a:rPr>
              <a:t>request object</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containing</a:t>
            </a:r>
            <a:r>
              <a:rPr lang="en-US" altLang="en-US" sz="2800">
                <a:latin typeface="Times New Roman" panose="02020603050405020304" pitchFamily="18" charset="0"/>
                <a:cs typeface="Times New Roman" panose="02020603050405020304" pitchFamily="18" charset="0"/>
              </a:rPr>
              <a:t> the client </a:t>
            </a:r>
            <a:r>
              <a:rPr lang="en-US" altLang="en-US" sz="2800" b="1">
                <a:latin typeface="Times New Roman" panose="02020603050405020304" pitchFamily="18" charset="0"/>
                <a:cs typeface="Times New Roman" panose="02020603050405020304" pitchFamily="18" charset="0"/>
              </a:rPr>
              <a:t>request</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from</a:t>
            </a:r>
            <a:r>
              <a:rPr lang="en-US" altLang="en-US" sz="2800">
                <a:latin typeface="Times New Roman" panose="02020603050405020304" pitchFamily="18" charset="0"/>
                <a:cs typeface="Times New Roman" panose="02020603050405020304" pitchFamily="18" charset="0"/>
              </a:rPr>
              <a:t> one </a:t>
            </a:r>
            <a:r>
              <a:rPr lang="en-US" altLang="en-US" sz="2800" b="1">
                <a:latin typeface="Times New Roman" panose="02020603050405020304" pitchFamily="18" charset="0"/>
                <a:cs typeface="Times New Roman" panose="02020603050405020304" pitchFamily="18" charset="0"/>
              </a:rPr>
              <a:t>JSP</a:t>
            </a:r>
            <a:r>
              <a:rPr lang="en-US" altLang="en-US" sz="2800">
                <a:latin typeface="Times New Roman" panose="02020603050405020304" pitchFamily="18" charset="0"/>
                <a:cs typeface="Times New Roman" panose="02020603050405020304" pitchFamily="18" charset="0"/>
              </a:rPr>
              <a:t> file </a:t>
            </a:r>
            <a:r>
              <a:rPr lang="en-US" altLang="en-US" sz="2800" b="1">
                <a:latin typeface="Times New Roman" panose="02020603050405020304" pitchFamily="18" charset="0"/>
                <a:cs typeface="Times New Roman" panose="02020603050405020304" pitchFamily="18" charset="0"/>
              </a:rPr>
              <a:t>to</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another</a:t>
            </a:r>
            <a:r>
              <a:rPr lang="en-US" altLang="en-US" sz="2800">
                <a:latin typeface="Times New Roman" panose="02020603050405020304" pitchFamily="18" charset="0"/>
                <a:cs typeface="Times New Roman" panose="02020603050405020304" pitchFamily="18" charset="0"/>
              </a:rPr>
              <a:t> file. The </a:t>
            </a:r>
            <a:r>
              <a:rPr lang="en-US" altLang="en-US" sz="2800" b="1">
                <a:latin typeface="Times New Roman" panose="02020603050405020304" pitchFamily="18" charset="0"/>
                <a:cs typeface="Times New Roman" panose="02020603050405020304" pitchFamily="18" charset="0"/>
              </a:rPr>
              <a:t>target</a:t>
            </a:r>
            <a:r>
              <a:rPr lang="en-US" altLang="en-US" sz="2800">
                <a:latin typeface="Times New Roman" panose="02020603050405020304" pitchFamily="18" charset="0"/>
                <a:cs typeface="Times New Roman" panose="02020603050405020304" pitchFamily="18" charset="0"/>
              </a:rPr>
              <a:t> file can be an </a:t>
            </a:r>
            <a:r>
              <a:rPr lang="en-US" altLang="en-US" sz="2800" b="1">
                <a:latin typeface="Times New Roman" panose="02020603050405020304" pitchFamily="18" charset="0"/>
                <a:cs typeface="Times New Roman" panose="02020603050405020304" pitchFamily="18" charset="0"/>
              </a:rPr>
              <a:t>HTML</a:t>
            </a:r>
            <a:r>
              <a:rPr lang="en-US" altLang="en-US" sz="2800">
                <a:latin typeface="Times New Roman" panose="02020603050405020304" pitchFamily="18" charset="0"/>
                <a:cs typeface="Times New Roman" panose="02020603050405020304" pitchFamily="18" charset="0"/>
              </a:rPr>
              <a:t> file, another </a:t>
            </a:r>
            <a:r>
              <a:rPr lang="en-US" altLang="en-US" sz="2800" b="1">
                <a:latin typeface="Times New Roman" panose="02020603050405020304" pitchFamily="18" charset="0"/>
                <a:cs typeface="Times New Roman" panose="02020603050405020304" pitchFamily="18" charset="0"/>
              </a:rPr>
              <a:t>JSP</a:t>
            </a:r>
            <a:r>
              <a:rPr lang="en-US" altLang="en-US" sz="2800">
                <a:latin typeface="Times New Roman" panose="02020603050405020304" pitchFamily="18" charset="0"/>
                <a:cs typeface="Times New Roman" panose="02020603050405020304" pitchFamily="18" charset="0"/>
              </a:rPr>
              <a:t> file or a </a:t>
            </a:r>
            <a:r>
              <a:rPr lang="en-US" altLang="en-US" sz="2800" b="1">
                <a:latin typeface="Times New Roman" panose="02020603050405020304" pitchFamily="18" charset="0"/>
                <a:cs typeface="Times New Roman" panose="02020603050405020304" pitchFamily="18" charset="0"/>
              </a:rPr>
              <a:t>servlet</a:t>
            </a:r>
          </a:p>
          <a:p>
            <a:pPr algn="just" eaLnBrk="1" hangingPunct="1">
              <a:lnSpc>
                <a:spcPct val="90000"/>
              </a:lnSpc>
            </a:pPr>
            <a:r>
              <a:rPr lang="en-US" altLang="en-US" sz="2800" b="1">
                <a:latin typeface="Times New Roman" panose="02020603050405020304" pitchFamily="18" charset="0"/>
                <a:cs typeface="Times New Roman" panose="02020603050405020304" pitchFamily="18" charset="0"/>
              </a:rPr>
              <a:t>The code after the &lt;jsp:forward&gt; element is not processed</a:t>
            </a:r>
          </a:p>
          <a:p>
            <a:pPr algn="just">
              <a:lnSpc>
                <a:spcPct val="90000"/>
              </a:lnSpc>
            </a:pPr>
            <a:r>
              <a:rPr lang="en-US" altLang="en-US" sz="2800" b="1">
                <a:latin typeface="Times New Roman" panose="02020603050405020304" pitchFamily="18" charset="0"/>
                <a:cs typeface="Times New Roman" panose="02020603050405020304" pitchFamily="18" charset="0"/>
              </a:rPr>
              <a:t>Syntax</a:t>
            </a:r>
          </a:p>
          <a:p>
            <a:pPr lvl="1" algn="just">
              <a:lnSpc>
                <a:spcPct val="90000"/>
              </a:lnSpc>
              <a:buFont typeface="Arial" panose="020B0604020202020204" pitchFamily="34" charset="0"/>
              <a:buNone/>
            </a:pPr>
            <a:r>
              <a:rPr lang="en-US" altLang="en-US" sz="2400" b="1">
                <a:solidFill>
                  <a:srgbClr val="FF3300"/>
                </a:solidFill>
                <a:latin typeface="Times New Roman" panose="02020603050405020304" pitchFamily="18" charset="0"/>
                <a:cs typeface="Times New Roman" panose="02020603050405020304" pitchFamily="18" charset="0"/>
              </a:rPr>
              <a:t>&lt;jsp:forward page=“…” /&gt;</a:t>
            </a:r>
            <a:r>
              <a:rPr lang="en-US" altLang="en-US" sz="2400" b="1">
                <a:latin typeface="Times New Roman" panose="02020603050405020304" pitchFamily="18" charset="0"/>
                <a:cs typeface="Times New Roman" panose="02020603050405020304" pitchFamily="18" charset="0"/>
              </a:rPr>
              <a:t> or </a:t>
            </a:r>
          </a:p>
          <a:p>
            <a:pPr lvl="1" algn="just">
              <a:lnSpc>
                <a:spcPct val="90000"/>
              </a:lnSpc>
              <a:buFont typeface="Arial" panose="020B0604020202020204" pitchFamily="34" charset="0"/>
              <a:buNone/>
            </a:pPr>
            <a:r>
              <a:rPr lang="en-US" altLang="en-US" sz="2400" b="1">
                <a:solidFill>
                  <a:srgbClr val="FF3300"/>
                </a:solidFill>
                <a:latin typeface="Times New Roman" panose="02020603050405020304" pitchFamily="18" charset="0"/>
                <a:cs typeface="Times New Roman" panose="02020603050405020304" pitchFamily="18" charset="0"/>
              </a:rPr>
              <a:t>&lt;jsp:forward page=“…” &gt;</a:t>
            </a:r>
          </a:p>
          <a:p>
            <a:pPr lvl="1" algn="just">
              <a:lnSpc>
                <a:spcPct val="90000"/>
              </a:lnSpc>
              <a:buFont typeface="Arial" panose="020B0604020202020204" pitchFamily="34" charset="0"/>
              <a:buNone/>
            </a:pPr>
            <a:r>
              <a:rPr lang="en-US" altLang="en-US" sz="2400" b="1">
                <a:solidFill>
                  <a:srgbClr val="FF3300"/>
                </a:solidFill>
                <a:latin typeface="Times New Roman" panose="02020603050405020304" pitchFamily="18" charset="0"/>
                <a:cs typeface="Times New Roman" panose="02020603050405020304" pitchFamily="18" charset="0"/>
              </a:rPr>
              <a:t>	&lt;jsp:param name=“…” value=“…”/&gt;</a:t>
            </a:r>
          </a:p>
          <a:p>
            <a:pPr lvl="1" algn="just">
              <a:lnSpc>
                <a:spcPct val="90000"/>
              </a:lnSpc>
              <a:buFont typeface="Arial" panose="020B0604020202020204" pitchFamily="34" charset="0"/>
              <a:buNone/>
            </a:pPr>
            <a:r>
              <a:rPr lang="en-US" altLang="en-US" sz="2400" b="1">
                <a:solidFill>
                  <a:srgbClr val="FF3300"/>
                </a:solidFill>
                <a:latin typeface="Times New Roman" panose="02020603050405020304" pitchFamily="18" charset="0"/>
                <a:cs typeface="Times New Roman" panose="02020603050405020304" pitchFamily="18" charset="0"/>
              </a:rPr>
              <a:t>&lt;/jsp:forward&gt;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a:xfrm>
            <a:off x="1328738" y="0"/>
            <a:ext cx="7815262" cy="1417638"/>
          </a:xfrm>
        </p:spPr>
        <p:txBody>
          <a:bodyPr/>
          <a:lstStyle/>
          <a:p>
            <a:r>
              <a:rPr lang="en-US" altLang="en-US" sz="4000" b="1">
                <a:latin typeface="Times New Roman" panose="02020603050405020304" pitchFamily="18" charset="0"/>
                <a:cs typeface="Times New Roman" panose="02020603050405020304" pitchFamily="18" charset="0"/>
              </a:rPr>
              <a:t>Dispatching Mechanisms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The &lt;jsp:param&gt; tag</a:t>
            </a:r>
          </a:p>
        </p:txBody>
      </p:sp>
      <p:sp>
        <p:nvSpPr>
          <p:cNvPr id="32771" name="Rectangle 3"/>
          <p:cNvSpPr>
            <a:spLocks noGrp="1"/>
          </p:cNvSpPr>
          <p:nvPr>
            <p:ph type="body" idx="4294967295"/>
          </p:nvPr>
        </p:nvSpPr>
        <p:spPr>
          <a:xfrm>
            <a:off x="0" y="1335088"/>
            <a:ext cx="9144000" cy="3176587"/>
          </a:xfrm>
        </p:spPr>
        <p:txBody>
          <a:bodyPr/>
          <a:lstStyle/>
          <a:p>
            <a:pPr algn="just" eaLnBrk="1" hangingPunct="1"/>
            <a:r>
              <a:rPr lang="en-US" altLang="en-US" sz="2800">
                <a:latin typeface="Times New Roman" panose="02020603050405020304" pitchFamily="18" charset="0"/>
                <a:cs typeface="Times New Roman" panose="02020603050405020304" pitchFamily="18" charset="0"/>
              </a:rPr>
              <a:t>Pass </a:t>
            </a:r>
            <a:r>
              <a:rPr lang="en-US" altLang="en-US" sz="2800" b="1">
                <a:latin typeface="Times New Roman" panose="02020603050405020304" pitchFamily="18" charset="0"/>
                <a:cs typeface="Times New Roman" panose="02020603050405020304" pitchFamily="18" charset="0"/>
              </a:rPr>
              <a:t>one or more name and value pairs </a:t>
            </a:r>
            <a:r>
              <a:rPr lang="en-US" altLang="en-US" sz="2800">
                <a:latin typeface="Times New Roman" panose="02020603050405020304" pitchFamily="18" charset="0"/>
                <a:cs typeface="Times New Roman" panose="02020603050405020304" pitchFamily="18" charset="0"/>
              </a:rPr>
              <a:t>as parameters to an </a:t>
            </a:r>
            <a:r>
              <a:rPr lang="en-US" altLang="en-US" sz="2800" b="1">
                <a:latin typeface="Times New Roman" panose="02020603050405020304" pitchFamily="18" charset="0"/>
                <a:cs typeface="Times New Roman" panose="02020603050405020304" pitchFamily="18" charset="0"/>
              </a:rPr>
              <a:t>included or forwarded</a:t>
            </a:r>
            <a:r>
              <a:rPr lang="en-US" altLang="en-US" sz="2800">
                <a:latin typeface="Times New Roman" panose="02020603050405020304" pitchFamily="18" charset="0"/>
                <a:cs typeface="Times New Roman" panose="02020603050405020304" pitchFamily="18" charset="0"/>
              </a:rPr>
              <a:t> resource like a JSP page, servlet or other resource that can process the parameter (such as jsp:forward and jsp:include)</a:t>
            </a:r>
          </a:p>
          <a:p>
            <a:pPr algn="just" eaLnBrk="1" hangingPunct="1"/>
            <a:r>
              <a:rPr lang="en-US" altLang="en-US" sz="2800" b="1">
                <a:latin typeface="Times New Roman" panose="02020603050405020304" pitchFamily="18" charset="0"/>
                <a:cs typeface="Times New Roman" panose="02020603050405020304" pitchFamily="18" charset="0"/>
              </a:rPr>
              <a:t>Syntax</a:t>
            </a:r>
          </a:p>
          <a:p>
            <a:pPr lvl="1" algn="just" eaLnBrk="1" hangingPunct="1">
              <a:buFont typeface="Arial" panose="020B0604020202020204" pitchFamily="34" charset="0"/>
              <a:buNone/>
            </a:pPr>
            <a:r>
              <a:rPr lang="en-US" altLang="en-US" sz="2400" b="1">
                <a:solidFill>
                  <a:srgbClr val="FF3300"/>
                </a:solidFill>
                <a:latin typeface="Times New Roman" panose="02020603050405020304" pitchFamily="18" charset="0"/>
                <a:cs typeface="Times New Roman" panose="02020603050405020304" pitchFamily="18" charset="0"/>
              </a:rPr>
              <a:t>&lt;jsp:param name=“…” value=“{parValue|&lt;%=exp%&gt;}” /&gt;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a:xfrm>
            <a:off x="1328738" y="71438"/>
            <a:ext cx="7815262" cy="842962"/>
          </a:xfrm>
        </p:spPr>
        <p:txBody>
          <a:bodyPr/>
          <a:lstStyle/>
          <a:p>
            <a:r>
              <a:rPr lang="en-US" altLang="en-US" sz="4000" b="1">
                <a:latin typeface="Times New Roman" panose="02020603050405020304" pitchFamily="18" charset="0"/>
                <a:cs typeface="Times New Roman" panose="02020603050405020304" pitchFamily="18" charset="0"/>
              </a:rPr>
              <a:t>Expression Languages</a:t>
            </a:r>
            <a:br>
              <a:rPr lang="en-US" altLang="en-US" sz="40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EL Language Basics</a:t>
            </a:r>
          </a:p>
        </p:txBody>
      </p:sp>
      <p:sp>
        <p:nvSpPr>
          <p:cNvPr id="37891" name="Rectangle 3"/>
          <p:cNvSpPr>
            <a:spLocks noGrp="1"/>
          </p:cNvSpPr>
          <p:nvPr>
            <p:ph type="body" idx="4294967295"/>
          </p:nvPr>
        </p:nvSpPr>
        <p:spPr>
          <a:xfrm>
            <a:off x="206375" y="1009650"/>
            <a:ext cx="8937625" cy="5848350"/>
          </a:xfrm>
        </p:spPr>
        <p:txBody>
          <a:bodyPr/>
          <a:lstStyle/>
          <a:p>
            <a:pPr algn="just" eaLnBrk="1" hangingPunct="1">
              <a:lnSpc>
                <a:spcPct val="80000"/>
              </a:lnSpc>
            </a:pPr>
            <a:r>
              <a:rPr lang="en-US" altLang="en-US" sz="2400" b="1">
                <a:latin typeface="Times New Roman" panose="02020603050405020304" pitchFamily="18" charset="0"/>
                <a:cs typeface="Times New Roman" panose="02020603050405020304" pitchFamily="18" charset="0"/>
              </a:rPr>
              <a:t>New feature</a:t>
            </a:r>
            <a:r>
              <a:rPr lang="en-US" altLang="en-US" sz="2400">
                <a:latin typeface="Times New Roman" panose="02020603050405020304" pitchFamily="18" charset="0"/>
                <a:cs typeface="Times New Roman" panose="02020603050405020304" pitchFamily="18" charset="0"/>
              </a:rPr>
              <a:t> of JSP 2.0</a:t>
            </a:r>
          </a:p>
          <a:p>
            <a:pPr algn="just" eaLnBrk="1" hangingPunct="1">
              <a:lnSpc>
                <a:spcPct val="80000"/>
              </a:lnSpc>
            </a:pPr>
            <a:r>
              <a:rPr lang="en-US" altLang="en-US" sz="2400">
                <a:latin typeface="Times New Roman" panose="02020603050405020304" pitchFamily="18" charset="0"/>
                <a:cs typeface="Times New Roman" panose="02020603050405020304" pitchFamily="18" charset="0"/>
              </a:rPr>
              <a:t>Allows JSP developers to </a:t>
            </a:r>
            <a:r>
              <a:rPr lang="en-US" altLang="en-US" sz="2400" b="1">
                <a:latin typeface="Times New Roman" panose="02020603050405020304" pitchFamily="18" charset="0"/>
                <a:cs typeface="Times New Roman" panose="02020603050405020304" pitchFamily="18" charset="0"/>
              </a:rPr>
              <a:t>access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and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manipulating java objects</a:t>
            </a:r>
            <a:r>
              <a:rPr lang="en-US" altLang="en-US" sz="2400">
                <a:latin typeface="Times New Roman" panose="02020603050405020304" pitchFamily="18" charset="0"/>
                <a:cs typeface="Times New Roman" panose="02020603050405020304" pitchFamily="18" charset="0"/>
              </a:rPr>
              <a:t> via a </a:t>
            </a:r>
            <a:r>
              <a:rPr lang="en-US" altLang="en-US" sz="2400" b="1">
                <a:latin typeface="Times New Roman" panose="02020603050405020304" pitchFamily="18" charset="0"/>
                <a:cs typeface="Times New Roman" panose="02020603050405020304" pitchFamily="18" charset="0"/>
              </a:rPr>
              <a:t>compact</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easy-to-use shorthand style </a:t>
            </a:r>
            <a:r>
              <a:rPr lang="en-US" altLang="en-US" sz="2400">
                <a:latin typeface="Times New Roman" panose="02020603050405020304" pitchFamily="18" charset="0"/>
                <a:cs typeface="Times New Roman" panose="02020603050405020304" pitchFamily="18" charset="0"/>
              </a:rPr>
              <a:t>(similar to JavaScript)</a:t>
            </a:r>
          </a:p>
          <a:p>
            <a:pPr algn="just" eaLnBrk="1" hangingPunct="1">
              <a:lnSpc>
                <a:spcPct val="80000"/>
              </a:lnSpc>
            </a:pPr>
            <a:r>
              <a:rPr lang="en-US" altLang="en-US" sz="2400">
                <a:latin typeface="Times New Roman" panose="02020603050405020304" pitchFamily="18" charset="0"/>
                <a:cs typeface="Times New Roman" panose="02020603050405020304" pitchFamily="18" charset="0"/>
              </a:rPr>
              <a:t>It can </a:t>
            </a:r>
            <a:r>
              <a:rPr lang="en-US" altLang="en-US" sz="2400" b="1">
                <a:latin typeface="Times New Roman" panose="02020603050405020304" pitchFamily="18" charset="0"/>
                <a:cs typeface="Times New Roman" panose="02020603050405020304" pitchFamily="18" charset="0"/>
              </a:rPr>
              <a:t>handle both expressions and literals</a:t>
            </a:r>
          </a:p>
          <a:p>
            <a:pPr algn="just" eaLnBrk="1" hangingPunct="1">
              <a:lnSpc>
                <a:spcPct val="80000"/>
              </a:lnSpc>
            </a:pPr>
            <a:r>
              <a:rPr lang="en-US" altLang="en-US" sz="2400">
                <a:latin typeface="Times New Roman" panose="02020603050405020304" pitchFamily="18" charset="0"/>
                <a:cs typeface="Times New Roman" panose="02020603050405020304" pitchFamily="18" charset="0"/>
              </a:rPr>
              <a:t>Can be used to display the </a:t>
            </a:r>
            <a:r>
              <a:rPr lang="en-US" altLang="en-US" sz="2400" b="1">
                <a:latin typeface="Times New Roman" panose="02020603050405020304" pitchFamily="18" charset="0"/>
                <a:cs typeface="Times New Roman" panose="02020603050405020304" pitchFamily="18" charset="0"/>
              </a:rPr>
              <a:t>generated dynamic content </a:t>
            </a:r>
            <a:r>
              <a:rPr lang="en-US" altLang="en-US" sz="2400">
                <a:latin typeface="Times New Roman" panose="02020603050405020304" pitchFamily="18" charset="0"/>
                <a:cs typeface="Times New Roman" panose="02020603050405020304" pitchFamily="18" charset="0"/>
              </a:rPr>
              <a:t>in a table on the web page and can also be used in HTML tags</a:t>
            </a:r>
          </a:p>
          <a:p>
            <a:pPr algn="just" eaLnBrk="1" hangingPunct="1">
              <a:lnSpc>
                <a:spcPct val="80000"/>
              </a:lnSpc>
            </a:pPr>
            <a:r>
              <a:rPr lang="en-US" altLang="en-US" sz="2400" b="1">
                <a:latin typeface="Times New Roman" panose="02020603050405020304" pitchFamily="18" charset="0"/>
                <a:cs typeface="Times New Roman" panose="02020603050405020304" pitchFamily="18" charset="0"/>
              </a:rPr>
              <a:t>Developed by two groups</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JSP Standard Tag Library expert group </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JSP 2.0 expert group</a:t>
            </a:r>
          </a:p>
          <a:p>
            <a:pPr algn="just" eaLnBrk="1" hangingPunct="1">
              <a:lnSpc>
                <a:spcPct val="80000"/>
              </a:lnSpc>
            </a:pPr>
            <a:r>
              <a:rPr lang="en-US" altLang="en-US" sz="2400" b="1">
                <a:latin typeface="Times New Roman" panose="02020603050405020304" pitchFamily="18" charset="0"/>
                <a:cs typeface="Times New Roman" panose="02020603050405020304" pitchFamily="18" charset="0"/>
              </a:rPr>
              <a:t>Syntax</a:t>
            </a:r>
            <a:r>
              <a:rPr lang="en-US" altLang="en-US" sz="2400">
                <a:latin typeface="Times New Roman" panose="02020603050405020304" pitchFamily="18" charset="0"/>
                <a:cs typeface="Times New Roman" panose="02020603050405020304" pitchFamily="18" charset="0"/>
              </a:rPr>
              <a:t>: </a:t>
            </a:r>
            <a:r>
              <a:rPr lang="en-US" altLang="en-US" sz="2400" b="1">
                <a:solidFill>
                  <a:srgbClr val="FF0000"/>
                </a:solidFill>
                <a:latin typeface="Times New Roman" panose="02020603050405020304" pitchFamily="18" charset="0"/>
                <a:cs typeface="Times New Roman" panose="02020603050405020304" pitchFamily="18" charset="0"/>
              </a:rPr>
              <a:t>${EL Expression}</a:t>
            </a:r>
          </a:p>
          <a:p>
            <a:pPr algn="just" eaLnBrk="1" hangingPunct="1">
              <a:lnSpc>
                <a:spcPct val="80000"/>
              </a:lnSpc>
            </a:pPr>
            <a:r>
              <a:rPr lang="en-US" altLang="en-US" sz="2400" b="1">
                <a:latin typeface="Times New Roman" panose="02020603050405020304" pitchFamily="18" charset="0"/>
                <a:cs typeface="Times New Roman" panose="02020603050405020304" pitchFamily="18" charset="0"/>
              </a:rPr>
              <a:t>JSP EL expressions are used in</a:t>
            </a:r>
          </a:p>
          <a:p>
            <a:pPr lvl="1" algn="just" eaLnBrk="1" hangingPunct="1">
              <a:lnSpc>
                <a:spcPct val="80000"/>
              </a:lnSpc>
            </a:pPr>
            <a:r>
              <a:rPr lang="en-US" altLang="en-US" sz="2000" b="1">
                <a:latin typeface="Times New Roman" panose="02020603050405020304" pitchFamily="18" charset="0"/>
                <a:cs typeface="Times New Roman" panose="02020603050405020304" pitchFamily="18" charset="0"/>
              </a:rPr>
              <a:t>Static</a:t>
            </a:r>
            <a:r>
              <a:rPr lang="en-US" altLang="en-US" sz="2000">
                <a:latin typeface="Times New Roman" panose="02020603050405020304" pitchFamily="18" charset="0"/>
                <a:cs typeface="Times New Roman" panose="02020603050405020304" pitchFamily="18" charset="0"/>
              </a:rPr>
              <a:t> text</a:t>
            </a:r>
          </a:p>
          <a:p>
            <a:pPr lvl="1" algn="just" eaLnBrk="1" hangingPunct="1">
              <a:lnSpc>
                <a:spcPct val="80000"/>
              </a:lnSpc>
            </a:pPr>
            <a:r>
              <a:rPr lang="en-US" altLang="en-US" sz="2000" b="1">
                <a:latin typeface="Times New Roman" panose="02020603050405020304" pitchFamily="18" charset="0"/>
                <a:cs typeface="Times New Roman" panose="02020603050405020304" pitchFamily="18" charset="0"/>
              </a:rPr>
              <a:t>Standard</a:t>
            </a:r>
            <a:r>
              <a:rPr lang="en-US" altLang="en-US" sz="2000">
                <a:latin typeface="Times New Roman" panose="02020603050405020304" pitchFamily="18" charset="0"/>
                <a:cs typeface="Times New Roman" panose="02020603050405020304" pitchFamily="18" charset="0"/>
              </a:rPr>
              <a:t> and </a:t>
            </a:r>
            <a:r>
              <a:rPr lang="en-US" altLang="en-US" sz="2000" b="1">
                <a:latin typeface="Times New Roman" panose="02020603050405020304" pitchFamily="18" charset="0"/>
                <a:cs typeface="Times New Roman" panose="02020603050405020304" pitchFamily="18" charset="0"/>
              </a:rPr>
              <a:t>Custom</a:t>
            </a:r>
            <a:r>
              <a:rPr lang="en-US" altLang="en-US" sz="2000">
                <a:latin typeface="Times New Roman" panose="02020603050405020304" pitchFamily="18" charset="0"/>
                <a:cs typeface="Times New Roman" panose="02020603050405020304" pitchFamily="18" charset="0"/>
              </a:rPr>
              <a:t> tags</a:t>
            </a:r>
          </a:p>
          <a:p>
            <a:pPr algn="just" eaLnBrk="1" hangingPunct="1">
              <a:lnSpc>
                <a:spcPct val="80000"/>
              </a:lnSpc>
            </a:pPr>
            <a:r>
              <a:rPr lang="en-US" altLang="en-US" sz="2400" b="1">
                <a:latin typeface="Times New Roman" panose="02020603050405020304" pitchFamily="18" charset="0"/>
                <a:cs typeface="Times New Roman" panose="02020603050405020304" pitchFamily="18" charset="0"/>
              </a:rPr>
              <a:t>Advantages</a:t>
            </a:r>
          </a:p>
          <a:p>
            <a:pPr lvl="1" algn="just" eaLnBrk="1" hangingPunct="1">
              <a:lnSpc>
                <a:spcPct val="80000"/>
              </a:lnSpc>
            </a:pPr>
            <a:r>
              <a:rPr lang="en-US" altLang="en-US" sz="2000" b="1">
                <a:latin typeface="Times New Roman" panose="02020603050405020304" pitchFamily="18" charset="0"/>
                <a:cs typeface="Times New Roman" panose="02020603050405020304" pitchFamily="18" charset="0"/>
              </a:rPr>
              <a:t>Clear</a:t>
            </a:r>
            <a:r>
              <a:rPr lang="en-US" altLang="en-US" sz="2000">
                <a:latin typeface="Times New Roman" panose="02020603050405020304" pitchFamily="18" charset="0"/>
                <a:cs typeface="Times New Roman" panose="02020603050405020304" pitchFamily="18" charset="0"/>
              </a:rPr>
              <a:t> syntax</a:t>
            </a:r>
          </a:p>
          <a:p>
            <a:pPr lvl="1" algn="just" eaLnBrk="1" hangingPunct="1">
              <a:lnSpc>
                <a:spcPct val="80000"/>
              </a:lnSpc>
            </a:pPr>
            <a:r>
              <a:rPr lang="en-US" altLang="en-US" sz="2000" b="1">
                <a:latin typeface="Times New Roman" panose="02020603050405020304" pitchFamily="18" charset="0"/>
                <a:cs typeface="Times New Roman" panose="02020603050405020304" pitchFamily="18" charset="0"/>
              </a:rPr>
              <a:t>Simple</a:t>
            </a:r>
            <a:r>
              <a:rPr lang="en-US" altLang="en-US" sz="2000">
                <a:latin typeface="Times New Roman" panose="02020603050405020304" pitchFamily="18" charset="0"/>
                <a:cs typeface="Times New Roman" panose="02020603050405020304" pitchFamily="18" charset="0"/>
              </a:rPr>
              <a:t> &amp; </a:t>
            </a:r>
            <a:r>
              <a:rPr lang="en-US" altLang="en-US" sz="2000" b="1">
                <a:latin typeface="Times New Roman" panose="02020603050405020304" pitchFamily="18" charset="0"/>
                <a:cs typeface="Times New Roman" panose="02020603050405020304" pitchFamily="18" charset="0"/>
              </a:rPr>
              <a:t>robust</a:t>
            </a:r>
          </a:p>
          <a:p>
            <a:pPr lvl="1" algn="just" eaLnBrk="1" hangingPunct="1">
              <a:lnSpc>
                <a:spcPct val="80000"/>
              </a:lnSpc>
            </a:pPr>
            <a:r>
              <a:rPr lang="en-US" altLang="en-US" sz="2000" b="1">
                <a:latin typeface="Times New Roman" panose="02020603050405020304" pitchFamily="18" charset="0"/>
                <a:cs typeface="Times New Roman" panose="02020603050405020304" pitchFamily="18" charset="0"/>
              </a:rPr>
              <a:t>Easy</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access</a:t>
            </a:r>
            <a:r>
              <a:rPr lang="en-US" altLang="en-US" sz="2000">
                <a:latin typeface="Times New Roman" panose="02020603050405020304" pitchFamily="18" charset="0"/>
                <a:cs typeface="Times New Roman" panose="02020603050405020304" pitchFamily="18" charset="0"/>
              </a:rPr>
              <a:t> application </a:t>
            </a:r>
            <a:r>
              <a:rPr lang="en-US" altLang="en-US" sz="2000" b="1">
                <a:latin typeface="Times New Roman" panose="02020603050405020304" pitchFamily="18" charset="0"/>
                <a:cs typeface="Times New Roman" panose="02020603050405020304" pitchFamily="18" charset="0"/>
              </a:rPr>
              <a:t>data</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stored</a:t>
            </a:r>
            <a:r>
              <a:rPr lang="en-US" altLang="en-US" sz="2000">
                <a:latin typeface="Times New Roman" panose="02020603050405020304" pitchFamily="18" charset="0"/>
                <a:cs typeface="Times New Roman" panose="02020603050405020304" pitchFamily="18" charset="0"/>
              </a:rPr>
              <a:t> (in </a:t>
            </a:r>
            <a:r>
              <a:rPr lang="en-US" altLang="en-US" sz="2000" b="1">
                <a:latin typeface="Times New Roman" panose="02020603050405020304" pitchFamily="18" charset="0"/>
                <a:cs typeface="Times New Roman" panose="02020603050405020304" pitchFamily="18" charset="0"/>
              </a:rPr>
              <a:t>JavaBeans</a:t>
            </a:r>
            <a:r>
              <a:rPr lang="en-US" altLang="en-US" sz="2000">
                <a:latin typeface="Times New Roman" panose="02020603050405020304" pitchFamily="18" charset="0"/>
                <a:cs typeface="Times New Roman" panose="02020603050405020304" pitchFamily="18" charset="0"/>
              </a:rPr>
              <a:t>)</a:t>
            </a:r>
            <a:endParaRPr lang="vi-VN" alt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7891">
                                            <p:txEl>
                                              <p:pRg st="4" end="4"/>
                                            </p:txEl>
                                          </p:spTgt>
                                        </p:tgtEl>
                                        <p:attrNameLst>
                                          <p:attrName>style.visibility</p:attrName>
                                        </p:attrNameLst>
                                      </p:cBhvr>
                                      <p:to>
                                        <p:strVal val="visible"/>
                                      </p:to>
                                    </p:set>
                                    <p:animEffect transition="in" filter="box(in)">
                                      <p:cBhvr>
                                        <p:cTn id="7" dur="500"/>
                                        <p:tgtEl>
                                          <p:spTgt spid="37891">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7891">
                                            <p:txEl>
                                              <p:pRg st="5" end="5"/>
                                            </p:txEl>
                                          </p:spTgt>
                                        </p:tgtEl>
                                        <p:attrNameLst>
                                          <p:attrName>style.visibility</p:attrName>
                                        </p:attrNameLst>
                                      </p:cBhvr>
                                      <p:to>
                                        <p:strVal val="visible"/>
                                      </p:to>
                                    </p:set>
                                    <p:animEffect transition="in" filter="box(in)">
                                      <p:cBhvr>
                                        <p:cTn id="10" dur="500"/>
                                        <p:tgtEl>
                                          <p:spTgt spid="37891">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7891">
                                            <p:txEl>
                                              <p:pRg st="6" end="6"/>
                                            </p:txEl>
                                          </p:spTgt>
                                        </p:tgtEl>
                                        <p:attrNameLst>
                                          <p:attrName>style.visibility</p:attrName>
                                        </p:attrNameLst>
                                      </p:cBhvr>
                                      <p:to>
                                        <p:strVal val="visible"/>
                                      </p:to>
                                    </p:set>
                                    <p:animEffect transition="in" filter="box(in)">
                                      <p:cBhvr>
                                        <p:cTn id="13" dur="500"/>
                                        <p:tgtEl>
                                          <p:spTgt spid="37891">
                                            <p:txEl>
                                              <p:pRg st="6" end="6"/>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37891">
                                            <p:txEl>
                                              <p:pRg st="7" end="7"/>
                                            </p:txEl>
                                          </p:spTgt>
                                        </p:tgtEl>
                                        <p:attrNameLst>
                                          <p:attrName>style.visibility</p:attrName>
                                        </p:attrNameLst>
                                      </p:cBhvr>
                                      <p:to>
                                        <p:strVal val="visible"/>
                                      </p:to>
                                    </p:set>
                                    <p:animEffect transition="in" filter="box(in)">
                                      <p:cBhvr>
                                        <p:cTn id="18" dur="500"/>
                                        <p:tgtEl>
                                          <p:spTgt spid="37891">
                                            <p:txEl>
                                              <p:pRg st="7" end="7"/>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nodeType="clickEffect">
                                  <p:stCondLst>
                                    <p:cond delay="0"/>
                                  </p:stCondLst>
                                  <p:childTnLst>
                                    <p:set>
                                      <p:cBhvr>
                                        <p:cTn id="22" dur="1" fill="hold">
                                          <p:stCondLst>
                                            <p:cond delay="0"/>
                                          </p:stCondLst>
                                        </p:cTn>
                                        <p:tgtEl>
                                          <p:spTgt spid="37891">
                                            <p:txEl>
                                              <p:pRg st="8" end="8"/>
                                            </p:txEl>
                                          </p:spTgt>
                                        </p:tgtEl>
                                        <p:attrNameLst>
                                          <p:attrName>style.visibility</p:attrName>
                                        </p:attrNameLst>
                                      </p:cBhvr>
                                      <p:to>
                                        <p:strVal val="visible"/>
                                      </p:to>
                                    </p:set>
                                    <p:animEffect transition="in" filter="diamond(in)">
                                      <p:cBhvr>
                                        <p:cTn id="23" dur="2000"/>
                                        <p:tgtEl>
                                          <p:spTgt spid="37891">
                                            <p:txEl>
                                              <p:pRg st="8" end="8"/>
                                            </p:txEl>
                                          </p:spTgt>
                                        </p:tgtEl>
                                      </p:cBhvr>
                                    </p:animEffect>
                                  </p:childTnLst>
                                </p:cTn>
                              </p:par>
                              <p:par>
                                <p:cTn id="24" presetID="8" presetClass="entr" presetSubtype="16" fill="hold" nodeType="withEffect">
                                  <p:stCondLst>
                                    <p:cond delay="0"/>
                                  </p:stCondLst>
                                  <p:childTnLst>
                                    <p:set>
                                      <p:cBhvr>
                                        <p:cTn id="25" dur="1" fill="hold">
                                          <p:stCondLst>
                                            <p:cond delay="0"/>
                                          </p:stCondLst>
                                        </p:cTn>
                                        <p:tgtEl>
                                          <p:spTgt spid="37891">
                                            <p:txEl>
                                              <p:pRg st="9" end="9"/>
                                            </p:txEl>
                                          </p:spTgt>
                                        </p:tgtEl>
                                        <p:attrNameLst>
                                          <p:attrName>style.visibility</p:attrName>
                                        </p:attrNameLst>
                                      </p:cBhvr>
                                      <p:to>
                                        <p:strVal val="visible"/>
                                      </p:to>
                                    </p:set>
                                    <p:animEffect transition="in" filter="diamond(in)">
                                      <p:cBhvr>
                                        <p:cTn id="26" dur="2000"/>
                                        <p:tgtEl>
                                          <p:spTgt spid="37891">
                                            <p:txEl>
                                              <p:pRg st="9" end="9"/>
                                            </p:txEl>
                                          </p:spTgt>
                                        </p:tgtEl>
                                      </p:cBhvr>
                                    </p:animEffect>
                                  </p:childTnLst>
                                </p:cTn>
                              </p:par>
                              <p:par>
                                <p:cTn id="27" presetID="8" presetClass="entr" presetSubtype="16" fill="hold" nodeType="withEffect">
                                  <p:stCondLst>
                                    <p:cond delay="0"/>
                                  </p:stCondLst>
                                  <p:childTnLst>
                                    <p:set>
                                      <p:cBhvr>
                                        <p:cTn id="28" dur="1" fill="hold">
                                          <p:stCondLst>
                                            <p:cond delay="0"/>
                                          </p:stCondLst>
                                        </p:cTn>
                                        <p:tgtEl>
                                          <p:spTgt spid="37891">
                                            <p:txEl>
                                              <p:pRg st="10" end="10"/>
                                            </p:txEl>
                                          </p:spTgt>
                                        </p:tgtEl>
                                        <p:attrNameLst>
                                          <p:attrName>style.visibility</p:attrName>
                                        </p:attrNameLst>
                                      </p:cBhvr>
                                      <p:to>
                                        <p:strVal val="visible"/>
                                      </p:to>
                                    </p:set>
                                    <p:animEffect transition="in" filter="diamond(in)">
                                      <p:cBhvr>
                                        <p:cTn id="29" dur="2000"/>
                                        <p:tgtEl>
                                          <p:spTgt spid="37891">
                                            <p:txEl>
                                              <p:pRg st="10" end="10"/>
                                            </p:txEl>
                                          </p:spTgt>
                                        </p:tgtEl>
                                      </p:cBhvr>
                                    </p:animEffect>
                                  </p:childTnLst>
                                </p:cTn>
                              </p:par>
                              <p:par>
                                <p:cTn id="30" presetID="8" presetClass="entr" presetSubtype="16" fill="hold" nodeType="withEffect">
                                  <p:stCondLst>
                                    <p:cond delay="0"/>
                                  </p:stCondLst>
                                  <p:childTnLst>
                                    <p:set>
                                      <p:cBhvr>
                                        <p:cTn id="31" dur="1" fill="hold">
                                          <p:stCondLst>
                                            <p:cond delay="0"/>
                                          </p:stCondLst>
                                        </p:cTn>
                                        <p:tgtEl>
                                          <p:spTgt spid="37891">
                                            <p:txEl>
                                              <p:pRg st="11" end="11"/>
                                            </p:txEl>
                                          </p:spTgt>
                                        </p:tgtEl>
                                        <p:attrNameLst>
                                          <p:attrName>style.visibility</p:attrName>
                                        </p:attrNameLst>
                                      </p:cBhvr>
                                      <p:to>
                                        <p:strVal val="visible"/>
                                      </p:to>
                                    </p:set>
                                    <p:animEffect transition="in" filter="diamond(in)">
                                      <p:cBhvr>
                                        <p:cTn id="32" dur="2000"/>
                                        <p:tgtEl>
                                          <p:spTgt spid="37891">
                                            <p:txEl>
                                              <p:pRg st="11" end="11"/>
                                            </p:txEl>
                                          </p:spTgt>
                                        </p:tgtEl>
                                      </p:cBhvr>
                                    </p:animEffect>
                                  </p:childTnLst>
                                </p:cTn>
                              </p:par>
                              <p:par>
                                <p:cTn id="33" presetID="8" presetClass="entr" presetSubtype="16" fill="hold" nodeType="withEffect">
                                  <p:stCondLst>
                                    <p:cond delay="0"/>
                                  </p:stCondLst>
                                  <p:childTnLst>
                                    <p:set>
                                      <p:cBhvr>
                                        <p:cTn id="34" dur="1" fill="hold">
                                          <p:stCondLst>
                                            <p:cond delay="0"/>
                                          </p:stCondLst>
                                        </p:cTn>
                                        <p:tgtEl>
                                          <p:spTgt spid="37891">
                                            <p:txEl>
                                              <p:pRg st="12" end="12"/>
                                            </p:txEl>
                                          </p:spTgt>
                                        </p:tgtEl>
                                        <p:attrNameLst>
                                          <p:attrName>style.visibility</p:attrName>
                                        </p:attrNameLst>
                                      </p:cBhvr>
                                      <p:to>
                                        <p:strVal val="visible"/>
                                      </p:to>
                                    </p:set>
                                    <p:animEffect transition="in" filter="diamond(in)">
                                      <p:cBhvr>
                                        <p:cTn id="35" dur="2000"/>
                                        <p:tgtEl>
                                          <p:spTgt spid="37891">
                                            <p:txEl>
                                              <p:pRg st="12" end="12"/>
                                            </p:txEl>
                                          </p:spTgt>
                                        </p:tgtEl>
                                      </p:cBhvr>
                                    </p:animEffect>
                                  </p:childTnLst>
                                </p:cTn>
                              </p:par>
                              <p:par>
                                <p:cTn id="36" presetID="8" presetClass="entr" presetSubtype="16" fill="hold" nodeType="withEffect">
                                  <p:stCondLst>
                                    <p:cond delay="0"/>
                                  </p:stCondLst>
                                  <p:childTnLst>
                                    <p:set>
                                      <p:cBhvr>
                                        <p:cTn id="37" dur="1" fill="hold">
                                          <p:stCondLst>
                                            <p:cond delay="0"/>
                                          </p:stCondLst>
                                        </p:cTn>
                                        <p:tgtEl>
                                          <p:spTgt spid="37891">
                                            <p:txEl>
                                              <p:pRg st="13" end="13"/>
                                            </p:txEl>
                                          </p:spTgt>
                                        </p:tgtEl>
                                        <p:attrNameLst>
                                          <p:attrName>style.visibility</p:attrName>
                                        </p:attrNameLst>
                                      </p:cBhvr>
                                      <p:to>
                                        <p:strVal val="visible"/>
                                      </p:to>
                                    </p:set>
                                    <p:animEffect transition="in" filter="diamond(in)">
                                      <p:cBhvr>
                                        <p:cTn id="38" dur="2000"/>
                                        <p:tgtEl>
                                          <p:spTgt spid="37891">
                                            <p:txEl>
                                              <p:pRg st="13" end="13"/>
                                            </p:txEl>
                                          </p:spTgt>
                                        </p:tgtEl>
                                      </p:cBhvr>
                                    </p:animEffect>
                                  </p:childTnLst>
                                </p:cTn>
                              </p:par>
                              <p:par>
                                <p:cTn id="39" presetID="8" presetClass="entr" presetSubtype="16" fill="hold" nodeType="withEffect">
                                  <p:stCondLst>
                                    <p:cond delay="0"/>
                                  </p:stCondLst>
                                  <p:childTnLst>
                                    <p:set>
                                      <p:cBhvr>
                                        <p:cTn id="40" dur="1" fill="hold">
                                          <p:stCondLst>
                                            <p:cond delay="0"/>
                                          </p:stCondLst>
                                        </p:cTn>
                                        <p:tgtEl>
                                          <p:spTgt spid="37891">
                                            <p:txEl>
                                              <p:pRg st="14" end="14"/>
                                            </p:txEl>
                                          </p:spTgt>
                                        </p:tgtEl>
                                        <p:attrNameLst>
                                          <p:attrName>style.visibility</p:attrName>
                                        </p:attrNameLst>
                                      </p:cBhvr>
                                      <p:to>
                                        <p:strVal val="visible"/>
                                      </p:to>
                                    </p:set>
                                    <p:animEffect transition="in" filter="diamond(in)">
                                      <p:cBhvr>
                                        <p:cTn id="41" dur="2000"/>
                                        <p:tgtEl>
                                          <p:spTgt spid="3789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a:xfrm>
            <a:off x="1666875" y="0"/>
            <a:ext cx="7477125" cy="1417638"/>
          </a:xfrm>
        </p:spPr>
        <p:txBody>
          <a:bodyPr/>
          <a:lstStyle/>
          <a:p>
            <a:r>
              <a:rPr lang="en-US" altLang="en-US" sz="4000" b="1">
                <a:latin typeface="Times New Roman" panose="02020603050405020304" pitchFamily="18" charset="0"/>
                <a:cs typeface="Times New Roman" panose="02020603050405020304" pitchFamily="18" charset="0"/>
              </a:rPr>
              <a:t>Expression Languages</a:t>
            </a:r>
            <a:br>
              <a:rPr lang="en-US" altLang="en-US" sz="40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EL Operators</a:t>
            </a:r>
          </a:p>
        </p:txBody>
      </p:sp>
      <p:graphicFrame>
        <p:nvGraphicFramePr>
          <p:cNvPr id="48223" name="Group 95"/>
          <p:cNvGraphicFramePr>
            <a:graphicFrameLocks noGrp="1"/>
          </p:cNvGraphicFramePr>
          <p:nvPr/>
        </p:nvGraphicFramePr>
        <p:xfrm>
          <a:off x="1185863" y="3979863"/>
          <a:ext cx="1666875" cy="2293935"/>
        </p:xfrm>
        <a:graphic>
          <a:graphicData uri="http://schemas.openxmlformats.org/drawingml/2006/table">
            <a:tbl>
              <a:tblPr/>
              <a:tblGrid>
                <a:gridCol w="1666875">
                  <a:extLst>
                    <a:ext uri="{9D8B030D-6E8A-4147-A177-3AD203B41FA5}">
                      <a16:colId xmlns:a16="http://schemas.microsoft.com/office/drawing/2014/main" val="20000"/>
                    </a:ext>
                  </a:extLst>
                </a:gridCol>
              </a:tblGrid>
              <a:tr h="45878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0"/>
                  </a:ext>
                </a:extLst>
              </a:tr>
              <a:tr h="45878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or div</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45878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2"/>
                  </a:ext>
                </a:extLst>
              </a:tr>
              <a:tr h="45878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45878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or mod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4"/>
                  </a:ext>
                </a:extLst>
              </a:tr>
            </a:tbl>
          </a:graphicData>
        </a:graphic>
      </p:graphicFrame>
      <p:sp>
        <p:nvSpPr>
          <p:cNvPr id="9232" name="AutoShape 24"/>
          <p:cNvSpPr>
            <a:spLocks noChangeArrowheads="1"/>
          </p:cNvSpPr>
          <p:nvPr/>
        </p:nvSpPr>
        <p:spPr bwMode="auto">
          <a:xfrm>
            <a:off x="3884613" y="1465263"/>
            <a:ext cx="1800225" cy="503237"/>
          </a:xfrm>
          <a:prstGeom prst="roundRect">
            <a:avLst>
              <a:gd name="adj" fmla="val 16667"/>
            </a:avLst>
          </a:prstGeom>
          <a:solidFill>
            <a:srgbClr val="FF6600"/>
          </a:solidFill>
          <a:ln w="9525">
            <a:round/>
            <a:headEnd/>
            <a:tailEnd/>
          </a:ln>
          <a:scene3d>
            <a:camera prst="legacyObliqueTopRight"/>
            <a:lightRig rig="legacyFlat3" dir="b"/>
          </a:scene3d>
          <a:sp3d extrusionH="290500" prstMaterial="legacyMatte">
            <a:bevelT w="13500" h="13500" prst="angle"/>
            <a:bevelB w="13500" h="13500" prst="angle"/>
            <a:extrusionClr>
              <a:srgbClr val="FF6600"/>
            </a:extrusionClr>
            <a:contourClr>
              <a:srgbClr val="FF6600"/>
            </a:contourClr>
          </a:sp3d>
        </p:spPr>
        <p:txBody>
          <a:bodyPr wrap="none" anchor="ct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solidFill>
                  <a:schemeClr val="bg1"/>
                </a:solidFill>
                <a:latin typeface="Times New Roman" panose="02020603050405020304" pitchFamily="18" charset="0"/>
                <a:ea typeface="宋体" panose="02010600030101010101" pitchFamily="2" charset="-122"/>
                <a:cs typeface="Times New Roman" panose="02020603050405020304" pitchFamily="18" charset="0"/>
              </a:rPr>
              <a:t>Operators</a:t>
            </a:r>
          </a:p>
        </p:txBody>
      </p:sp>
      <p:grpSp>
        <p:nvGrpSpPr>
          <p:cNvPr id="2" name="Group 25"/>
          <p:cNvGrpSpPr>
            <a:grpSpLocks/>
          </p:cNvGrpSpPr>
          <p:nvPr/>
        </p:nvGrpSpPr>
        <p:grpSpPr bwMode="auto">
          <a:xfrm>
            <a:off x="6837363" y="2417763"/>
            <a:ext cx="1439862" cy="1008062"/>
            <a:chOff x="3697" y="3021"/>
            <a:chExt cx="907" cy="635"/>
          </a:xfrm>
        </p:grpSpPr>
        <p:sp>
          <p:nvSpPr>
            <p:cNvPr id="34891" name="AutoShape 26"/>
            <p:cNvSpPr>
              <a:spLocks noChangeArrowheads="1"/>
            </p:cNvSpPr>
            <p:nvPr/>
          </p:nvSpPr>
          <p:spPr bwMode="auto">
            <a:xfrm>
              <a:off x="3697" y="3383"/>
              <a:ext cx="907" cy="273"/>
            </a:xfrm>
            <a:prstGeom prst="roundRect">
              <a:avLst>
                <a:gd name="adj" fmla="val 16667"/>
              </a:avLst>
            </a:prstGeom>
            <a:solidFill>
              <a:srgbClr val="FF6600"/>
            </a:solidFill>
            <a:ln w="9525">
              <a:round/>
              <a:headEnd/>
              <a:tailEnd/>
            </a:ln>
            <a:scene3d>
              <a:camera prst="legacyObliqueTopRight"/>
              <a:lightRig rig="legacyFlat3" dir="b"/>
            </a:scene3d>
            <a:sp3d extrusionH="290500" prstMaterial="legacyMatte">
              <a:bevelT w="13500" h="13500" prst="angle"/>
              <a:bevelB w="13500" h="13500" prst="angle"/>
              <a:extrusionClr>
                <a:srgbClr val="FF6600"/>
              </a:extrusionClr>
              <a:contourClr>
                <a:srgbClr val="FF6600"/>
              </a:contourClr>
            </a:sp3d>
          </p:spPr>
          <p:txBody>
            <a:bodyPr wrap="none" anchor="ct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b="1">
                  <a:solidFill>
                    <a:schemeClr val="bg1"/>
                  </a:solidFill>
                  <a:latin typeface="Times New Roman" panose="02020603050405020304" pitchFamily="18" charset="0"/>
                  <a:cs typeface="Times New Roman" panose="02020603050405020304" pitchFamily="18" charset="0"/>
                </a:rPr>
                <a:t>Others</a:t>
              </a:r>
              <a:endParaRPr lang="en-US" altLang="en-US" b="1">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892" name="Line 27"/>
            <p:cNvSpPr>
              <a:spLocks noChangeShapeType="1"/>
            </p:cNvSpPr>
            <p:nvPr/>
          </p:nvSpPr>
          <p:spPr bwMode="auto">
            <a:xfrm>
              <a:off x="4150" y="3021"/>
              <a:ext cx="0" cy="3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28"/>
          <p:cNvGrpSpPr>
            <a:grpSpLocks/>
          </p:cNvGrpSpPr>
          <p:nvPr/>
        </p:nvGrpSpPr>
        <p:grpSpPr bwMode="auto">
          <a:xfrm>
            <a:off x="5037138" y="2417763"/>
            <a:ext cx="1439862" cy="1009650"/>
            <a:chOff x="2563" y="3021"/>
            <a:chExt cx="907" cy="636"/>
          </a:xfrm>
        </p:grpSpPr>
        <p:sp>
          <p:nvSpPr>
            <p:cNvPr id="34889" name="AutoShape 29"/>
            <p:cNvSpPr>
              <a:spLocks noChangeArrowheads="1"/>
            </p:cNvSpPr>
            <p:nvPr/>
          </p:nvSpPr>
          <p:spPr bwMode="auto">
            <a:xfrm>
              <a:off x="2563" y="3384"/>
              <a:ext cx="907" cy="273"/>
            </a:xfrm>
            <a:prstGeom prst="roundRect">
              <a:avLst>
                <a:gd name="adj" fmla="val 16667"/>
              </a:avLst>
            </a:prstGeom>
            <a:solidFill>
              <a:srgbClr val="FF6600"/>
            </a:solidFill>
            <a:ln w="9525">
              <a:round/>
              <a:headEnd/>
              <a:tailEnd/>
            </a:ln>
            <a:scene3d>
              <a:camera prst="legacyObliqueTopRight"/>
              <a:lightRig rig="legacyFlat3" dir="b"/>
            </a:scene3d>
            <a:sp3d extrusionH="290500" prstMaterial="legacyMatte">
              <a:bevelT w="13500" h="13500" prst="angle"/>
              <a:bevelB w="13500" h="13500" prst="angle"/>
              <a:extrusionClr>
                <a:srgbClr val="FF6600"/>
              </a:extrusionClr>
              <a:contourClr>
                <a:srgbClr val="FF6600"/>
              </a:contourClr>
            </a:sp3d>
          </p:spPr>
          <p:txBody>
            <a:bodyPr wrap="none" anchor="ct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b="1">
                  <a:solidFill>
                    <a:schemeClr val="bg1"/>
                  </a:solidFill>
                  <a:latin typeface="Times New Roman" panose="02020603050405020304" pitchFamily="18" charset="0"/>
                  <a:cs typeface="Times New Roman" panose="02020603050405020304" pitchFamily="18" charset="0"/>
                </a:rPr>
                <a:t>Logical</a:t>
              </a:r>
              <a:endParaRPr lang="en-US" altLang="en-US" b="1">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890" name="Line 30"/>
            <p:cNvSpPr>
              <a:spLocks noChangeShapeType="1"/>
            </p:cNvSpPr>
            <p:nvPr/>
          </p:nvSpPr>
          <p:spPr bwMode="auto">
            <a:xfrm>
              <a:off x="3016" y="3021"/>
              <a:ext cx="0" cy="3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31"/>
          <p:cNvGrpSpPr>
            <a:grpSpLocks/>
          </p:cNvGrpSpPr>
          <p:nvPr/>
        </p:nvGrpSpPr>
        <p:grpSpPr bwMode="auto">
          <a:xfrm>
            <a:off x="3236913" y="2417763"/>
            <a:ext cx="1439862" cy="1009650"/>
            <a:chOff x="1429" y="3021"/>
            <a:chExt cx="907" cy="636"/>
          </a:xfrm>
        </p:grpSpPr>
        <p:sp>
          <p:nvSpPr>
            <p:cNvPr id="34887" name="AutoShape 32"/>
            <p:cNvSpPr>
              <a:spLocks noChangeArrowheads="1"/>
            </p:cNvSpPr>
            <p:nvPr/>
          </p:nvSpPr>
          <p:spPr bwMode="auto">
            <a:xfrm>
              <a:off x="1429" y="3384"/>
              <a:ext cx="907" cy="273"/>
            </a:xfrm>
            <a:prstGeom prst="roundRect">
              <a:avLst>
                <a:gd name="adj" fmla="val 16667"/>
              </a:avLst>
            </a:prstGeom>
            <a:solidFill>
              <a:srgbClr val="FF6600"/>
            </a:solidFill>
            <a:ln w="9525">
              <a:round/>
              <a:headEnd/>
              <a:tailEnd/>
            </a:ln>
            <a:scene3d>
              <a:camera prst="legacyObliqueTopRight"/>
              <a:lightRig rig="legacyFlat3" dir="b"/>
            </a:scene3d>
            <a:sp3d extrusionH="290500" prstMaterial="legacyMatte">
              <a:bevelT w="13500" h="13500" prst="angle"/>
              <a:bevelB w="13500" h="13500" prst="angle"/>
              <a:extrusionClr>
                <a:srgbClr val="FF6600"/>
              </a:extrusionClr>
              <a:contourClr>
                <a:srgbClr val="FF6600"/>
              </a:contourClr>
            </a:sp3d>
          </p:spPr>
          <p:txBody>
            <a:bodyPr wrap="none" anchor="ct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b="1">
                  <a:solidFill>
                    <a:schemeClr val="bg1"/>
                  </a:solidFill>
                  <a:latin typeface="Times New Roman" panose="02020603050405020304" pitchFamily="18" charset="0"/>
                  <a:cs typeface="Times New Roman" panose="02020603050405020304" pitchFamily="18" charset="0"/>
                </a:rPr>
                <a:t>Relational</a:t>
              </a:r>
              <a:endParaRPr lang="en-US" altLang="en-US" b="1">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888" name="Line 33"/>
            <p:cNvSpPr>
              <a:spLocks noChangeShapeType="1"/>
            </p:cNvSpPr>
            <p:nvPr/>
          </p:nvSpPr>
          <p:spPr bwMode="auto">
            <a:xfrm>
              <a:off x="1882" y="3021"/>
              <a:ext cx="0" cy="3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35"/>
          <p:cNvGrpSpPr>
            <a:grpSpLocks/>
          </p:cNvGrpSpPr>
          <p:nvPr/>
        </p:nvGrpSpPr>
        <p:grpSpPr bwMode="auto">
          <a:xfrm>
            <a:off x="1185863" y="2417763"/>
            <a:ext cx="1439862" cy="987425"/>
            <a:chOff x="385" y="3007"/>
            <a:chExt cx="907" cy="636"/>
          </a:xfrm>
        </p:grpSpPr>
        <p:sp>
          <p:nvSpPr>
            <p:cNvPr id="34885" name="AutoShape 36"/>
            <p:cNvSpPr>
              <a:spLocks noChangeArrowheads="1"/>
            </p:cNvSpPr>
            <p:nvPr/>
          </p:nvSpPr>
          <p:spPr bwMode="auto">
            <a:xfrm>
              <a:off x="385" y="3370"/>
              <a:ext cx="907" cy="273"/>
            </a:xfrm>
            <a:prstGeom prst="roundRect">
              <a:avLst>
                <a:gd name="adj" fmla="val 16667"/>
              </a:avLst>
            </a:prstGeom>
            <a:solidFill>
              <a:srgbClr val="FF6600"/>
            </a:solidFill>
            <a:ln w="9525">
              <a:round/>
              <a:headEnd/>
              <a:tailEnd/>
            </a:ln>
            <a:scene3d>
              <a:camera prst="legacyObliqueTopRight"/>
              <a:lightRig rig="legacyFlat3" dir="b"/>
            </a:scene3d>
            <a:sp3d extrusionH="290500" prstMaterial="legacyMatte">
              <a:bevelT w="13500" h="13500" prst="angle"/>
              <a:bevelB w="13500" h="13500" prst="angle"/>
              <a:extrusionClr>
                <a:srgbClr val="FF6600"/>
              </a:extrusionClr>
              <a:contourClr>
                <a:srgbClr val="FF6600"/>
              </a:contourClr>
            </a:sp3d>
          </p:spPr>
          <p:txBody>
            <a:bodyPr wrap="none" anchor="ct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b="1">
                  <a:solidFill>
                    <a:schemeClr val="bg1"/>
                  </a:solidFill>
                  <a:latin typeface="Times New Roman" panose="02020603050405020304" pitchFamily="18" charset="0"/>
                  <a:cs typeface="Times New Roman" panose="02020603050405020304" pitchFamily="18" charset="0"/>
                </a:rPr>
                <a:t>Arithmetic</a:t>
              </a:r>
              <a:endParaRPr lang="en-US" altLang="en-US" b="1">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886" name="Line 37"/>
            <p:cNvSpPr>
              <a:spLocks noChangeShapeType="1"/>
            </p:cNvSpPr>
            <p:nvPr/>
          </p:nvSpPr>
          <p:spPr bwMode="auto">
            <a:xfrm>
              <a:off x="839" y="3007"/>
              <a:ext cx="0" cy="3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9239" name="AutoShape 39"/>
          <p:cNvSpPr>
            <a:spLocks noChangeArrowheads="1"/>
          </p:cNvSpPr>
          <p:nvPr/>
        </p:nvSpPr>
        <p:spPr bwMode="auto">
          <a:xfrm>
            <a:off x="1566863" y="3522663"/>
            <a:ext cx="576262" cy="419100"/>
          </a:xfrm>
          <a:prstGeom prst="downArrow">
            <a:avLst>
              <a:gd name="adj1" fmla="val 50000"/>
              <a:gd name="adj2" fmla="val 25000"/>
            </a:avLst>
          </a:prstGeom>
          <a:solidFill>
            <a:srgbClr val="FFFF00"/>
          </a:solidFill>
          <a:ln w="9525">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9240" name="AutoShape 40"/>
          <p:cNvSpPr>
            <a:spLocks noChangeArrowheads="1"/>
          </p:cNvSpPr>
          <p:nvPr/>
        </p:nvSpPr>
        <p:spPr bwMode="auto">
          <a:xfrm>
            <a:off x="3625850" y="3513138"/>
            <a:ext cx="577850" cy="415925"/>
          </a:xfrm>
          <a:prstGeom prst="downArrow">
            <a:avLst>
              <a:gd name="adj1" fmla="val 50000"/>
              <a:gd name="adj2" fmla="val 25000"/>
            </a:avLst>
          </a:prstGeom>
          <a:solidFill>
            <a:srgbClr val="FFFF00"/>
          </a:solidFill>
          <a:ln w="9525">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Times New Roman" panose="02020603050405020304" pitchFamily="18" charset="0"/>
            </a:endParaRPr>
          </a:p>
        </p:txBody>
      </p:sp>
      <p:graphicFrame>
        <p:nvGraphicFramePr>
          <p:cNvPr id="31822" name="Group 78"/>
          <p:cNvGraphicFramePr>
            <a:graphicFrameLocks noGrp="1"/>
          </p:cNvGraphicFramePr>
          <p:nvPr/>
        </p:nvGraphicFramePr>
        <p:xfrm>
          <a:off x="3167063" y="3979863"/>
          <a:ext cx="1535112" cy="2438479"/>
        </p:xfrm>
        <a:graphic>
          <a:graphicData uri="http://schemas.openxmlformats.org/drawingml/2006/table">
            <a:tbl>
              <a:tblPr/>
              <a:tblGrid>
                <a:gridCol w="1535112">
                  <a:extLst>
                    <a:ext uri="{9D8B030D-6E8A-4147-A177-3AD203B41FA5}">
                      <a16:colId xmlns:a16="http://schemas.microsoft.com/office/drawing/2014/main" val="20000"/>
                    </a:ext>
                  </a:extLst>
                </a:gridCol>
              </a:tblGrid>
              <a:tr h="39682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&lt; or lt</a:t>
                      </a: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0"/>
                  </a:ext>
                </a:extLst>
              </a:tr>
              <a:tr h="396188">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&gt; or gt </a:t>
                      </a: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39682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&lt; = or le</a:t>
                      </a: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2"/>
                  </a:ext>
                </a:extLst>
              </a:tr>
              <a:tr h="396188">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&gt; = or ge</a:t>
                      </a: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455554">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 or eq</a:t>
                      </a: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4"/>
                  </a:ext>
                </a:extLst>
              </a:tr>
              <a:tr h="39682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or ne</a:t>
                      </a: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bl>
          </a:graphicData>
        </a:graphic>
      </p:graphicFrame>
      <p:graphicFrame>
        <p:nvGraphicFramePr>
          <p:cNvPr id="46176" name="Group 96"/>
          <p:cNvGraphicFramePr>
            <a:graphicFrameLocks noGrp="1"/>
          </p:cNvGraphicFramePr>
          <p:nvPr/>
        </p:nvGraphicFramePr>
        <p:xfrm>
          <a:off x="4995863" y="4056063"/>
          <a:ext cx="1666875" cy="2292352"/>
        </p:xfrm>
        <a:graphic>
          <a:graphicData uri="http://schemas.openxmlformats.org/drawingml/2006/table">
            <a:tbl>
              <a:tblPr/>
              <a:tblGrid>
                <a:gridCol w="1666875">
                  <a:extLst>
                    <a:ext uri="{9D8B030D-6E8A-4147-A177-3AD203B41FA5}">
                      <a16:colId xmlns:a16="http://schemas.microsoft.com/office/drawing/2014/main" val="20000"/>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&amp;&amp; or and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0"/>
                  </a:ext>
                </a:extLst>
              </a:tr>
              <a:tr h="458788">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or or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458788">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or not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2"/>
                  </a:ext>
                </a:extLst>
              </a:tr>
              <a:tr h="458788">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true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458788">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false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4"/>
                  </a:ext>
                </a:extLst>
              </a:tr>
            </a:tbl>
          </a:graphicData>
        </a:graphic>
      </p:graphicFrame>
      <p:sp>
        <p:nvSpPr>
          <p:cNvPr id="9265" name="AutoShape 81"/>
          <p:cNvSpPr>
            <a:spLocks noChangeArrowheads="1"/>
          </p:cNvSpPr>
          <p:nvPr/>
        </p:nvSpPr>
        <p:spPr bwMode="auto">
          <a:xfrm>
            <a:off x="5613400" y="3552825"/>
            <a:ext cx="576263" cy="419100"/>
          </a:xfrm>
          <a:prstGeom prst="downArrow">
            <a:avLst>
              <a:gd name="adj1" fmla="val 50000"/>
              <a:gd name="adj2" fmla="val 25000"/>
            </a:avLst>
          </a:prstGeom>
          <a:solidFill>
            <a:srgbClr val="FFFF00"/>
          </a:solidFill>
          <a:ln w="9525">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Times New Roman" panose="02020603050405020304" pitchFamily="18" charset="0"/>
            </a:endParaRPr>
          </a:p>
        </p:txBody>
      </p:sp>
      <p:graphicFrame>
        <p:nvGraphicFramePr>
          <p:cNvPr id="46167" name="Group 87"/>
          <p:cNvGraphicFramePr>
            <a:graphicFrameLocks noGrp="1"/>
          </p:cNvGraphicFramePr>
          <p:nvPr/>
        </p:nvGraphicFramePr>
        <p:xfrm>
          <a:off x="6977063" y="4132263"/>
          <a:ext cx="1466850" cy="1376361"/>
        </p:xfrm>
        <a:graphic>
          <a:graphicData uri="http://schemas.openxmlformats.org/drawingml/2006/table">
            <a:tbl>
              <a:tblPr/>
              <a:tblGrid>
                <a:gridCol w="1466850">
                  <a:extLst>
                    <a:ext uri="{9D8B030D-6E8A-4147-A177-3AD203B41FA5}">
                      <a16:colId xmlns:a16="http://schemas.microsoft.com/office/drawing/2014/main" val="20000"/>
                    </a:ext>
                  </a:extLst>
                </a:gridCol>
              </a:tblGrid>
              <a:tr h="45878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empty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0"/>
                  </a:ext>
                </a:extLst>
              </a:tr>
              <a:tr h="45878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45878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null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2"/>
                  </a:ext>
                </a:extLst>
              </a:tr>
            </a:tbl>
          </a:graphicData>
        </a:graphic>
      </p:graphicFrame>
      <p:sp>
        <p:nvSpPr>
          <p:cNvPr id="9272" name="AutoShape 93"/>
          <p:cNvSpPr>
            <a:spLocks noChangeArrowheads="1"/>
          </p:cNvSpPr>
          <p:nvPr/>
        </p:nvSpPr>
        <p:spPr bwMode="auto">
          <a:xfrm>
            <a:off x="7340600" y="3567113"/>
            <a:ext cx="576263" cy="419100"/>
          </a:xfrm>
          <a:prstGeom prst="downArrow">
            <a:avLst>
              <a:gd name="adj1" fmla="val 50000"/>
              <a:gd name="adj2" fmla="val 25000"/>
            </a:avLst>
          </a:prstGeom>
          <a:solidFill>
            <a:srgbClr val="FFFF00"/>
          </a:solidFill>
          <a:ln w="9525">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Times New Roman" panose="02020603050405020304" pitchFamily="18" charset="0"/>
            </a:endParaRPr>
          </a:p>
        </p:txBody>
      </p:sp>
      <p:grpSp>
        <p:nvGrpSpPr>
          <p:cNvPr id="6" name="Group 67"/>
          <p:cNvGrpSpPr>
            <a:grpSpLocks/>
          </p:cNvGrpSpPr>
          <p:nvPr/>
        </p:nvGrpSpPr>
        <p:grpSpPr bwMode="auto">
          <a:xfrm>
            <a:off x="1914525" y="1968500"/>
            <a:ext cx="5638800" cy="439738"/>
            <a:chOff x="987" y="1037"/>
            <a:chExt cx="3552" cy="277"/>
          </a:xfrm>
        </p:grpSpPr>
        <p:sp>
          <p:nvSpPr>
            <p:cNvPr id="34883" name="Line 34"/>
            <p:cNvSpPr>
              <a:spLocks noChangeShapeType="1"/>
            </p:cNvSpPr>
            <p:nvPr/>
          </p:nvSpPr>
          <p:spPr bwMode="auto">
            <a:xfrm>
              <a:off x="2817" y="1037"/>
              <a:ext cx="0" cy="2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34884" name="Line 66"/>
            <p:cNvSpPr>
              <a:spLocks noChangeShapeType="1"/>
            </p:cNvSpPr>
            <p:nvPr/>
          </p:nvSpPr>
          <p:spPr bwMode="auto">
            <a:xfrm>
              <a:off x="987" y="1314"/>
              <a:ext cx="35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232"/>
                                        </p:tgtEl>
                                        <p:attrNameLst>
                                          <p:attrName>style.visibility</p:attrName>
                                        </p:attrNameLst>
                                      </p:cBhvr>
                                      <p:to>
                                        <p:strVal val="visible"/>
                                      </p:to>
                                    </p:set>
                                    <p:anim calcmode="lin" valueType="num">
                                      <p:cBhvr additive="base">
                                        <p:cTn id="7" dur="500" fill="hold"/>
                                        <p:tgtEl>
                                          <p:spTgt spid="9232"/>
                                        </p:tgtEl>
                                        <p:attrNameLst>
                                          <p:attrName>ppt_x</p:attrName>
                                        </p:attrNameLst>
                                      </p:cBhvr>
                                      <p:tavLst>
                                        <p:tav tm="0">
                                          <p:val>
                                            <p:strVal val="#ppt_x"/>
                                          </p:val>
                                        </p:tav>
                                        <p:tav tm="100000">
                                          <p:val>
                                            <p:strVal val="#ppt_x"/>
                                          </p:val>
                                        </p:tav>
                                      </p:tavLst>
                                    </p:anim>
                                    <p:anim calcmode="lin" valueType="num">
                                      <p:cBhvr additive="base">
                                        <p:cTn id="8" dur="500" fill="hold"/>
                                        <p:tgtEl>
                                          <p:spTgt spid="923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9239"/>
                                        </p:tgtEl>
                                        <p:attrNameLst>
                                          <p:attrName>style.visibility</p:attrName>
                                        </p:attrNameLst>
                                      </p:cBhvr>
                                      <p:to>
                                        <p:strVal val="visible"/>
                                      </p:to>
                                    </p:set>
                                    <p:anim calcmode="lin" valueType="num">
                                      <p:cBhvr additive="base">
                                        <p:cTn id="24" dur="500" fill="hold"/>
                                        <p:tgtEl>
                                          <p:spTgt spid="9239"/>
                                        </p:tgtEl>
                                        <p:attrNameLst>
                                          <p:attrName>ppt_x</p:attrName>
                                        </p:attrNameLst>
                                      </p:cBhvr>
                                      <p:tavLst>
                                        <p:tav tm="0">
                                          <p:val>
                                            <p:strVal val="0-#ppt_w/2"/>
                                          </p:val>
                                        </p:tav>
                                        <p:tav tm="100000">
                                          <p:val>
                                            <p:strVal val="#ppt_x"/>
                                          </p:val>
                                        </p:tav>
                                      </p:tavLst>
                                    </p:anim>
                                    <p:anim calcmode="lin" valueType="num">
                                      <p:cBhvr additive="base">
                                        <p:cTn id="25" dur="500" fill="hold"/>
                                        <p:tgtEl>
                                          <p:spTgt spid="9239"/>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1000"/>
                            </p:stCondLst>
                            <p:childTnLst>
                              <p:par>
                                <p:cTn id="27" presetID="2" presetClass="entr" presetSubtype="8" fill="hold" nodeType="afterEffect">
                                  <p:stCondLst>
                                    <p:cond delay="0"/>
                                  </p:stCondLst>
                                  <p:childTnLst>
                                    <p:set>
                                      <p:cBhvr>
                                        <p:cTn id="28" dur="1" fill="hold">
                                          <p:stCondLst>
                                            <p:cond delay="0"/>
                                          </p:stCondLst>
                                        </p:cTn>
                                        <p:tgtEl>
                                          <p:spTgt spid="48223"/>
                                        </p:tgtEl>
                                        <p:attrNameLst>
                                          <p:attrName>style.visibility</p:attrName>
                                        </p:attrNameLst>
                                      </p:cBhvr>
                                      <p:to>
                                        <p:strVal val="visible"/>
                                      </p:to>
                                    </p:set>
                                    <p:anim calcmode="lin" valueType="num">
                                      <p:cBhvr additive="base">
                                        <p:cTn id="29" dur="500" fill="hold"/>
                                        <p:tgtEl>
                                          <p:spTgt spid="48223"/>
                                        </p:tgtEl>
                                        <p:attrNameLst>
                                          <p:attrName>ppt_x</p:attrName>
                                        </p:attrNameLst>
                                      </p:cBhvr>
                                      <p:tavLst>
                                        <p:tav tm="0">
                                          <p:val>
                                            <p:strVal val="0-#ppt_w/2"/>
                                          </p:val>
                                        </p:tav>
                                        <p:tav tm="100000">
                                          <p:val>
                                            <p:strVal val="#ppt_x"/>
                                          </p:val>
                                        </p:tav>
                                      </p:tavLst>
                                    </p:anim>
                                    <p:anim calcmode="lin" valueType="num">
                                      <p:cBhvr additive="base">
                                        <p:cTn id="30" dur="500" fill="hold"/>
                                        <p:tgtEl>
                                          <p:spTgt spid="48223"/>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0-#ppt_w/2"/>
                                          </p:val>
                                        </p:tav>
                                        <p:tav tm="100000">
                                          <p:val>
                                            <p:strVal val="#ppt_x"/>
                                          </p:val>
                                        </p:tav>
                                      </p:tavLst>
                                    </p:anim>
                                    <p:anim calcmode="lin" valueType="num">
                                      <p:cBhvr additive="base">
                                        <p:cTn id="36" dur="500" fill="hold"/>
                                        <p:tgtEl>
                                          <p:spTgt spid="4"/>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500"/>
                            </p:stCondLst>
                            <p:childTnLst>
                              <p:par>
                                <p:cTn id="38" presetID="2" presetClass="entr" presetSubtype="4" fill="hold" grpId="0" nodeType="afterEffect">
                                  <p:stCondLst>
                                    <p:cond delay="0"/>
                                  </p:stCondLst>
                                  <p:childTnLst>
                                    <p:set>
                                      <p:cBhvr>
                                        <p:cTn id="39" dur="1" fill="hold">
                                          <p:stCondLst>
                                            <p:cond delay="0"/>
                                          </p:stCondLst>
                                        </p:cTn>
                                        <p:tgtEl>
                                          <p:spTgt spid="9240"/>
                                        </p:tgtEl>
                                        <p:attrNameLst>
                                          <p:attrName>style.visibility</p:attrName>
                                        </p:attrNameLst>
                                      </p:cBhvr>
                                      <p:to>
                                        <p:strVal val="visible"/>
                                      </p:to>
                                    </p:set>
                                    <p:anim calcmode="lin" valueType="num">
                                      <p:cBhvr additive="base">
                                        <p:cTn id="40" dur="500" fill="hold"/>
                                        <p:tgtEl>
                                          <p:spTgt spid="9240"/>
                                        </p:tgtEl>
                                        <p:attrNameLst>
                                          <p:attrName>ppt_x</p:attrName>
                                        </p:attrNameLst>
                                      </p:cBhvr>
                                      <p:tavLst>
                                        <p:tav tm="0">
                                          <p:val>
                                            <p:strVal val="#ppt_x"/>
                                          </p:val>
                                        </p:tav>
                                        <p:tav tm="100000">
                                          <p:val>
                                            <p:strVal val="#ppt_x"/>
                                          </p:val>
                                        </p:tav>
                                      </p:tavLst>
                                    </p:anim>
                                    <p:anim calcmode="lin" valueType="num">
                                      <p:cBhvr additive="base">
                                        <p:cTn id="41" dur="500" fill="hold"/>
                                        <p:tgtEl>
                                          <p:spTgt spid="9240"/>
                                        </p:tgtEl>
                                        <p:attrNameLst>
                                          <p:attrName>ppt_y</p:attrName>
                                        </p:attrNameLst>
                                      </p:cBhvr>
                                      <p:tavLst>
                                        <p:tav tm="0">
                                          <p:val>
                                            <p:strVal val="1+#ppt_h/2"/>
                                          </p:val>
                                        </p:tav>
                                        <p:tav tm="100000">
                                          <p:val>
                                            <p:strVal val="#ppt_y"/>
                                          </p:val>
                                        </p:tav>
                                      </p:tavLst>
                                    </p:anim>
                                  </p:childTnLst>
                                </p:cTn>
                              </p:par>
                            </p:childTnLst>
                          </p:cTn>
                        </p:par>
                        <p:par>
                          <p:cTn id="42" fill="hold" nodeType="afterGroup">
                            <p:stCondLst>
                              <p:cond delay="1000"/>
                            </p:stCondLst>
                            <p:childTnLst>
                              <p:par>
                                <p:cTn id="43" presetID="2" presetClass="entr" presetSubtype="4" fill="hold" nodeType="afterEffect">
                                  <p:stCondLst>
                                    <p:cond delay="0"/>
                                  </p:stCondLst>
                                  <p:childTnLst>
                                    <p:set>
                                      <p:cBhvr>
                                        <p:cTn id="44" dur="1" fill="hold">
                                          <p:stCondLst>
                                            <p:cond delay="0"/>
                                          </p:stCondLst>
                                        </p:cTn>
                                        <p:tgtEl>
                                          <p:spTgt spid="31822"/>
                                        </p:tgtEl>
                                        <p:attrNameLst>
                                          <p:attrName>style.visibility</p:attrName>
                                        </p:attrNameLst>
                                      </p:cBhvr>
                                      <p:to>
                                        <p:strVal val="visible"/>
                                      </p:to>
                                    </p:set>
                                    <p:anim calcmode="lin" valueType="num">
                                      <p:cBhvr additive="base">
                                        <p:cTn id="45" dur="500" fill="hold"/>
                                        <p:tgtEl>
                                          <p:spTgt spid="31822"/>
                                        </p:tgtEl>
                                        <p:attrNameLst>
                                          <p:attrName>ppt_x</p:attrName>
                                        </p:attrNameLst>
                                      </p:cBhvr>
                                      <p:tavLst>
                                        <p:tav tm="0">
                                          <p:val>
                                            <p:strVal val="#ppt_x"/>
                                          </p:val>
                                        </p:tav>
                                        <p:tav tm="100000">
                                          <p:val>
                                            <p:strVal val="#ppt_x"/>
                                          </p:val>
                                        </p:tav>
                                      </p:tavLst>
                                    </p:anim>
                                    <p:anim calcmode="lin" valueType="num">
                                      <p:cBhvr additive="base">
                                        <p:cTn id="46" dur="500" fill="hold"/>
                                        <p:tgtEl>
                                          <p:spTgt spid="31822"/>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0-#ppt_w/2"/>
                                          </p:val>
                                        </p:tav>
                                        <p:tav tm="100000">
                                          <p:val>
                                            <p:strVal val="#ppt_x"/>
                                          </p:val>
                                        </p:tav>
                                      </p:tavLst>
                                    </p:anim>
                                    <p:anim calcmode="lin" valueType="num">
                                      <p:cBhvr additive="base">
                                        <p:cTn id="52" dur="500" fill="hold"/>
                                        <p:tgtEl>
                                          <p:spTgt spid="3"/>
                                        </p:tgtEl>
                                        <p:attrNameLst>
                                          <p:attrName>ppt_y</p:attrName>
                                        </p:attrNameLst>
                                      </p:cBhvr>
                                      <p:tavLst>
                                        <p:tav tm="0">
                                          <p:val>
                                            <p:strVal val="#ppt_y"/>
                                          </p:val>
                                        </p:tav>
                                        <p:tav tm="100000">
                                          <p:val>
                                            <p:strVal val="#ppt_y"/>
                                          </p:val>
                                        </p:tav>
                                      </p:tavLst>
                                    </p:anim>
                                  </p:childTnLst>
                                </p:cTn>
                              </p:par>
                            </p:childTnLst>
                          </p:cTn>
                        </p:par>
                        <p:par>
                          <p:cTn id="53" fill="hold" nodeType="afterGroup">
                            <p:stCondLst>
                              <p:cond delay="500"/>
                            </p:stCondLst>
                            <p:childTnLst>
                              <p:par>
                                <p:cTn id="54" presetID="2" presetClass="entr" presetSubtype="8" fill="hold" grpId="0" nodeType="afterEffect">
                                  <p:stCondLst>
                                    <p:cond delay="0"/>
                                  </p:stCondLst>
                                  <p:childTnLst>
                                    <p:set>
                                      <p:cBhvr>
                                        <p:cTn id="55" dur="1" fill="hold">
                                          <p:stCondLst>
                                            <p:cond delay="0"/>
                                          </p:stCondLst>
                                        </p:cTn>
                                        <p:tgtEl>
                                          <p:spTgt spid="9265"/>
                                        </p:tgtEl>
                                        <p:attrNameLst>
                                          <p:attrName>style.visibility</p:attrName>
                                        </p:attrNameLst>
                                      </p:cBhvr>
                                      <p:to>
                                        <p:strVal val="visible"/>
                                      </p:to>
                                    </p:set>
                                    <p:anim calcmode="lin" valueType="num">
                                      <p:cBhvr additive="base">
                                        <p:cTn id="56" dur="500" fill="hold"/>
                                        <p:tgtEl>
                                          <p:spTgt spid="9265"/>
                                        </p:tgtEl>
                                        <p:attrNameLst>
                                          <p:attrName>ppt_x</p:attrName>
                                        </p:attrNameLst>
                                      </p:cBhvr>
                                      <p:tavLst>
                                        <p:tav tm="0">
                                          <p:val>
                                            <p:strVal val="0-#ppt_w/2"/>
                                          </p:val>
                                        </p:tav>
                                        <p:tav tm="100000">
                                          <p:val>
                                            <p:strVal val="#ppt_x"/>
                                          </p:val>
                                        </p:tav>
                                      </p:tavLst>
                                    </p:anim>
                                    <p:anim calcmode="lin" valueType="num">
                                      <p:cBhvr additive="base">
                                        <p:cTn id="57" dur="500" fill="hold"/>
                                        <p:tgtEl>
                                          <p:spTgt spid="9265"/>
                                        </p:tgtEl>
                                        <p:attrNameLst>
                                          <p:attrName>ppt_y</p:attrName>
                                        </p:attrNameLst>
                                      </p:cBhvr>
                                      <p:tavLst>
                                        <p:tav tm="0">
                                          <p:val>
                                            <p:strVal val="#ppt_y"/>
                                          </p:val>
                                        </p:tav>
                                        <p:tav tm="100000">
                                          <p:val>
                                            <p:strVal val="#ppt_y"/>
                                          </p:val>
                                        </p:tav>
                                      </p:tavLst>
                                    </p:anim>
                                  </p:childTnLst>
                                </p:cTn>
                              </p:par>
                            </p:childTnLst>
                          </p:cTn>
                        </p:par>
                        <p:par>
                          <p:cTn id="58" fill="hold" nodeType="afterGroup">
                            <p:stCondLst>
                              <p:cond delay="1000"/>
                            </p:stCondLst>
                            <p:childTnLst>
                              <p:par>
                                <p:cTn id="59" presetID="2" presetClass="entr" presetSubtype="8" fill="hold" nodeType="afterEffect">
                                  <p:stCondLst>
                                    <p:cond delay="0"/>
                                  </p:stCondLst>
                                  <p:childTnLst>
                                    <p:set>
                                      <p:cBhvr>
                                        <p:cTn id="60" dur="1" fill="hold">
                                          <p:stCondLst>
                                            <p:cond delay="0"/>
                                          </p:stCondLst>
                                        </p:cTn>
                                        <p:tgtEl>
                                          <p:spTgt spid="46176"/>
                                        </p:tgtEl>
                                        <p:attrNameLst>
                                          <p:attrName>style.visibility</p:attrName>
                                        </p:attrNameLst>
                                      </p:cBhvr>
                                      <p:to>
                                        <p:strVal val="visible"/>
                                      </p:to>
                                    </p:set>
                                    <p:anim calcmode="lin" valueType="num">
                                      <p:cBhvr additive="base">
                                        <p:cTn id="61" dur="500" fill="hold"/>
                                        <p:tgtEl>
                                          <p:spTgt spid="46176"/>
                                        </p:tgtEl>
                                        <p:attrNameLst>
                                          <p:attrName>ppt_x</p:attrName>
                                        </p:attrNameLst>
                                      </p:cBhvr>
                                      <p:tavLst>
                                        <p:tav tm="0">
                                          <p:val>
                                            <p:strVal val="0-#ppt_w/2"/>
                                          </p:val>
                                        </p:tav>
                                        <p:tav tm="100000">
                                          <p:val>
                                            <p:strVal val="#ppt_x"/>
                                          </p:val>
                                        </p:tav>
                                      </p:tavLst>
                                    </p:anim>
                                    <p:anim calcmode="lin" valueType="num">
                                      <p:cBhvr additive="base">
                                        <p:cTn id="62" dur="500" fill="hold"/>
                                        <p:tgtEl>
                                          <p:spTgt spid="46176"/>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 calcmode="lin" valueType="num">
                                      <p:cBhvr additive="base">
                                        <p:cTn id="67" dur="500" fill="hold"/>
                                        <p:tgtEl>
                                          <p:spTgt spid="2"/>
                                        </p:tgtEl>
                                        <p:attrNameLst>
                                          <p:attrName>ppt_x</p:attrName>
                                        </p:attrNameLst>
                                      </p:cBhvr>
                                      <p:tavLst>
                                        <p:tav tm="0">
                                          <p:val>
                                            <p:strVal val="0-#ppt_w/2"/>
                                          </p:val>
                                        </p:tav>
                                        <p:tav tm="100000">
                                          <p:val>
                                            <p:strVal val="#ppt_x"/>
                                          </p:val>
                                        </p:tav>
                                      </p:tavLst>
                                    </p:anim>
                                    <p:anim calcmode="lin" valueType="num">
                                      <p:cBhvr additive="base">
                                        <p:cTn id="68" dur="500" fill="hold"/>
                                        <p:tgtEl>
                                          <p:spTgt spid="2"/>
                                        </p:tgtEl>
                                        <p:attrNameLst>
                                          <p:attrName>ppt_y</p:attrName>
                                        </p:attrNameLst>
                                      </p:cBhvr>
                                      <p:tavLst>
                                        <p:tav tm="0">
                                          <p:val>
                                            <p:strVal val="#ppt_y"/>
                                          </p:val>
                                        </p:tav>
                                        <p:tav tm="100000">
                                          <p:val>
                                            <p:strVal val="#ppt_y"/>
                                          </p:val>
                                        </p:tav>
                                      </p:tavLst>
                                    </p:anim>
                                  </p:childTnLst>
                                </p:cTn>
                              </p:par>
                            </p:childTnLst>
                          </p:cTn>
                        </p:par>
                        <p:par>
                          <p:cTn id="69" fill="hold" nodeType="afterGroup">
                            <p:stCondLst>
                              <p:cond delay="500"/>
                            </p:stCondLst>
                            <p:childTnLst>
                              <p:par>
                                <p:cTn id="70" presetID="2" presetClass="entr" presetSubtype="4" fill="hold" grpId="0" nodeType="afterEffect">
                                  <p:stCondLst>
                                    <p:cond delay="0"/>
                                  </p:stCondLst>
                                  <p:childTnLst>
                                    <p:set>
                                      <p:cBhvr>
                                        <p:cTn id="71" dur="1" fill="hold">
                                          <p:stCondLst>
                                            <p:cond delay="0"/>
                                          </p:stCondLst>
                                        </p:cTn>
                                        <p:tgtEl>
                                          <p:spTgt spid="9272"/>
                                        </p:tgtEl>
                                        <p:attrNameLst>
                                          <p:attrName>style.visibility</p:attrName>
                                        </p:attrNameLst>
                                      </p:cBhvr>
                                      <p:to>
                                        <p:strVal val="visible"/>
                                      </p:to>
                                    </p:set>
                                    <p:anim calcmode="lin" valueType="num">
                                      <p:cBhvr additive="base">
                                        <p:cTn id="72" dur="500" fill="hold"/>
                                        <p:tgtEl>
                                          <p:spTgt spid="9272"/>
                                        </p:tgtEl>
                                        <p:attrNameLst>
                                          <p:attrName>ppt_x</p:attrName>
                                        </p:attrNameLst>
                                      </p:cBhvr>
                                      <p:tavLst>
                                        <p:tav tm="0">
                                          <p:val>
                                            <p:strVal val="#ppt_x"/>
                                          </p:val>
                                        </p:tav>
                                        <p:tav tm="100000">
                                          <p:val>
                                            <p:strVal val="#ppt_x"/>
                                          </p:val>
                                        </p:tav>
                                      </p:tavLst>
                                    </p:anim>
                                    <p:anim calcmode="lin" valueType="num">
                                      <p:cBhvr additive="base">
                                        <p:cTn id="73" dur="500" fill="hold"/>
                                        <p:tgtEl>
                                          <p:spTgt spid="9272"/>
                                        </p:tgtEl>
                                        <p:attrNameLst>
                                          <p:attrName>ppt_y</p:attrName>
                                        </p:attrNameLst>
                                      </p:cBhvr>
                                      <p:tavLst>
                                        <p:tav tm="0">
                                          <p:val>
                                            <p:strVal val="1+#ppt_h/2"/>
                                          </p:val>
                                        </p:tav>
                                        <p:tav tm="100000">
                                          <p:val>
                                            <p:strVal val="#ppt_y"/>
                                          </p:val>
                                        </p:tav>
                                      </p:tavLst>
                                    </p:anim>
                                  </p:childTnLst>
                                </p:cTn>
                              </p:par>
                            </p:childTnLst>
                          </p:cTn>
                        </p:par>
                        <p:par>
                          <p:cTn id="74" fill="hold" nodeType="afterGroup">
                            <p:stCondLst>
                              <p:cond delay="1000"/>
                            </p:stCondLst>
                            <p:childTnLst>
                              <p:par>
                                <p:cTn id="75" presetID="2" presetClass="entr" presetSubtype="8" fill="hold" nodeType="afterEffect">
                                  <p:stCondLst>
                                    <p:cond delay="0"/>
                                  </p:stCondLst>
                                  <p:childTnLst>
                                    <p:set>
                                      <p:cBhvr>
                                        <p:cTn id="76" dur="1" fill="hold">
                                          <p:stCondLst>
                                            <p:cond delay="0"/>
                                          </p:stCondLst>
                                        </p:cTn>
                                        <p:tgtEl>
                                          <p:spTgt spid="46167"/>
                                        </p:tgtEl>
                                        <p:attrNameLst>
                                          <p:attrName>style.visibility</p:attrName>
                                        </p:attrNameLst>
                                      </p:cBhvr>
                                      <p:to>
                                        <p:strVal val="visible"/>
                                      </p:to>
                                    </p:set>
                                    <p:anim calcmode="lin" valueType="num">
                                      <p:cBhvr additive="base">
                                        <p:cTn id="77" dur="500" fill="hold"/>
                                        <p:tgtEl>
                                          <p:spTgt spid="46167"/>
                                        </p:tgtEl>
                                        <p:attrNameLst>
                                          <p:attrName>ppt_x</p:attrName>
                                        </p:attrNameLst>
                                      </p:cBhvr>
                                      <p:tavLst>
                                        <p:tav tm="0">
                                          <p:val>
                                            <p:strVal val="0-#ppt_w/2"/>
                                          </p:val>
                                        </p:tav>
                                        <p:tav tm="100000">
                                          <p:val>
                                            <p:strVal val="#ppt_x"/>
                                          </p:val>
                                        </p:tav>
                                      </p:tavLst>
                                    </p:anim>
                                    <p:anim calcmode="lin" valueType="num">
                                      <p:cBhvr additive="base">
                                        <p:cTn id="78" dur="500" fill="hold"/>
                                        <p:tgtEl>
                                          <p:spTgt spid="461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animBg="1" autoUpdateAnimBg="0"/>
      <p:bldP spid="9239" grpId="0" animBg="1" autoUpdateAnimBg="0"/>
      <p:bldP spid="9240" grpId="0" animBg="1" autoUpdateAnimBg="0"/>
      <p:bldP spid="9265" grpId="0" animBg="1" autoUpdateAnimBg="0"/>
      <p:bldP spid="9272"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1338"/>
            <a:ext cx="4427538" cy="631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2"/>
          <p:cNvSpPr>
            <a:spLocks noGrp="1"/>
          </p:cNvSpPr>
          <p:nvPr>
            <p:ph type="title" idx="4294967295"/>
          </p:nvPr>
        </p:nvSpPr>
        <p:spPr>
          <a:xfrm>
            <a:off x="1666875" y="0"/>
            <a:ext cx="7477125" cy="1270000"/>
          </a:xfrm>
        </p:spPr>
        <p:txBody>
          <a:bodyPr/>
          <a:lstStyle/>
          <a:p>
            <a:r>
              <a:rPr lang="en-US" altLang="en-US" sz="4000" b="1">
                <a:latin typeface="Times New Roman" panose="02020603050405020304" pitchFamily="18" charset="0"/>
                <a:cs typeface="Times New Roman" panose="02020603050405020304" pitchFamily="18" charset="0"/>
              </a:rPr>
              <a:t>Expression Languages</a:t>
            </a:r>
            <a:br>
              <a:rPr lang="en-US" altLang="en-US" sz="40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EL Operators – Example </a:t>
            </a:r>
          </a:p>
        </p:txBody>
      </p:sp>
      <p:pic>
        <p:nvPicPr>
          <p:cNvPr id="35844"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0700" y="1379538"/>
            <a:ext cx="48133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xfrm>
            <a:off x="1666875" y="0"/>
            <a:ext cx="7477125" cy="1065213"/>
          </a:xfrm>
        </p:spPr>
        <p:txBody>
          <a:bodyPr/>
          <a:lstStyle/>
          <a:p>
            <a:r>
              <a:rPr lang="en-US" altLang="en-US" sz="4000" b="1">
                <a:latin typeface="Times New Roman" panose="02020603050405020304" pitchFamily="18" charset="0"/>
                <a:cs typeface="Times New Roman" panose="02020603050405020304" pitchFamily="18" charset="0"/>
              </a:rPr>
              <a:t>Expression Languages</a:t>
            </a:r>
            <a:br>
              <a:rPr lang="en-US" altLang="en-US" sz="40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EL Operators – Example </a:t>
            </a:r>
          </a:p>
        </p:txBody>
      </p:sp>
      <p:pic>
        <p:nvPicPr>
          <p:cNvPr id="3686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1588"/>
            <a:ext cx="5118100" cy="474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9175" y="1100138"/>
            <a:ext cx="4314825" cy="575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a:xfrm>
            <a:off x="2054225" y="0"/>
            <a:ext cx="7089775" cy="1166813"/>
          </a:xfrm>
        </p:spPr>
        <p:txBody>
          <a:bodyPr/>
          <a:lstStyle/>
          <a:p>
            <a:r>
              <a:rPr lang="en-US" altLang="en-US" sz="4000" b="1">
                <a:latin typeface="Times New Roman" panose="02020603050405020304" pitchFamily="18" charset="0"/>
                <a:cs typeface="Times New Roman" panose="02020603050405020304" pitchFamily="18" charset="0"/>
              </a:rPr>
              <a:t>Expression Languages</a:t>
            </a:r>
            <a:br>
              <a:rPr lang="en-US" altLang="en-US" sz="40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EL Implicit Objects</a:t>
            </a:r>
          </a:p>
        </p:txBody>
      </p:sp>
      <p:sp>
        <p:nvSpPr>
          <p:cNvPr id="37891" name="Rectangle 3"/>
          <p:cNvSpPr>
            <a:spLocks noGrp="1"/>
          </p:cNvSpPr>
          <p:nvPr>
            <p:ph type="body" idx="4294967295"/>
          </p:nvPr>
        </p:nvSpPr>
        <p:spPr>
          <a:xfrm>
            <a:off x="0" y="766763"/>
            <a:ext cx="3832225" cy="1936750"/>
          </a:xfrm>
        </p:spPr>
        <p:txBody>
          <a:bodyPr/>
          <a:lstStyle/>
          <a:p>
            <a:pPr algn="just" eaLnBrk="1" hangingPunct="1">
              <a:lnSpc>
                <a:spcPct val="80000"/>
              </a:lnSpc>
            </a:pPr>
            <a:r>
              <a:rPr lang="en-US" altLang="en-US" sz="2000">
                <a:latin typeface="Times New Roman" panose="02020603050405020304" pitchFamily="18" charset="0"/>
                <a:cs typeface="Times New Roman" panose="02020603050405020304" pitchFamily="18" charset="0"/>
              </a:rPr>
              <a:t>Are a </a:t>
            </a:r>
            <a:r>
              <a:rPr lang="en-US" altLang="en-US" sz="2000" b="1">
                <a:latin typeface="Times New Roman" panose="02020603050405020304" pitchFamily="18" charset="0"/>
                <a:cs typeface="Times New Roman" panose="02020603050405020304" pitchFamily="18" charset="0"/>
              </a:rPr>
              <a:t>standard set of classes</a:t>
            </a:r>
            <a:r>
              <a:rPr lang="en-US" altLang="en-US" sz="2000">
                <a:latin typeface="Times New Roman" panose="02020603050405020304" pitchFamily="18" charset="0"/>
                <a:cs typeface="Times New Roman" panose="02020603050405020304" pitchFamily="18" charset="0"/>
              </a:rPr>
              <a:t>. </a:t>
            </a:r>
          </a:p>
          <a:p>
            <a:pPr algn="just" eaLnBrk="1" hangingPunct="1">
              <a:lnSpc>
                <a:spcPct val="80000"/>
              </a:lnSpc>
            </a:pPr>
            <a:r>
              <a:rPr lang="en-US" altLang="en-US" sz="2000">
                <a:latin typeface="Times New Roman" panose="02020603050405020304" pitchFamily="18" charset="0"/>
                <a:cs typeface="Times New Roman" panose="02020603050405020304" pitchFamily="18" charset="0"/>
              </a:rPr>
              <a:t>The user </a:t>
            </a:r>
            <a:r>
              <a:rPr lang="en-US" altLang="en-US" sz="2000" b="1">
                <a:latin typeface="Times New Roman" panose="02020603050405020304" pitchFamily="18" charset="0"/>
                <a:cs typeface="Times New Roman" panose="02020603050405020304" pitchFamily="18" charset="0"/>
              </a:rPr>
              <a:t>creates</a:t>
            </a:r>
            <a:r>
              <a:rPr lang="en-US" altLang="en-US" sz="2000">
                <a:latin typeface="Times New Roman" panose="02020603050405020304" pitchFamily="18" charset="0"/>
                <a:cs typeface="Times New Roman" panose="02020603050405020304" pitchFamily="18" charset="0"/>
              </a:rPr>
              <a:t> an </a:t>
            </a:r>
            <a:r>
              <a:rPr lang="en-US" altLang="en-US" sz="2000" b="1">
                <a:latin typeface="Times New Roman" panose="02020603050405020304" pitchFamily="18" charset="0"/>
                <a:cs typeface="Times New Roman" panose="02020603050405020304" pitchFamily="18" charset="0"/>
              </a:rPr>
              <a:t>instance</a:t>
            </a:r>
            <a:r>
              <a:rPr lang="en-US" altLang="en-US" sz="2000">
                <a:latin typeface="Times New Roman" panose="02020603050405020304" pitchFamily="18" charset="0"/>
                <a:cs typeface="Times New Roman" panose="02020603050405020304" pitchFamily="18" charset="0"/>
              </a:rPr>
              <a:t> </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of an </a:t>
            </a:r>
            <a:r>
              <a:rPr lang="en-US" altLang="en-US" sz="2000" b="1">
                <a:latin typeface="Times New Roman" panose="02020603050405020304" pitchFamily="18" charset="0"/>
                <a:cs typeface="Times New Roman" panose="02020603050405020304" pitchFamily="18" charset="0"/>
              </a:rPr>
              <a:t>implicit</a:t>
            </a:r>
            <a:r>
              <a:rPr lang="en-US" altLang="en-US" sz="2000">
                <a:latin typeface="Times New Roman" panose="02020603050405020304" pitchFamily="18" charset="0"/>
                <a:cs typeface="Times New Roman" panose="02020603050405020304" pitchFamily="18" charset="0"/>
              </a:rPr>
              <a:t> object to </a:t>
            </a:r>
            <a:r>
              <a:rPr lang="en-US" altLang="en-US" sz="2000" b="1">
                <a:latin typeface="Times New Roman" panose="02020603050405020304" pitchFamily="18" charset="0"/>
                <a:cs typeface="Times New Roman" panose="02020603050405020304" pitchFamily="18" charset="0"/>
              </a:rPr>
              <a:t>use</a:t>
            </a:r>
            <a:r>
              <a:rPr lang="en-US" altLang="en-US" sz="2000">
                <a:latin typeface="Times New Roman" panose="02020603050405020304" pitchFamily="18" charset="0"/>
                <a:cs typeface="Times New Roman" panose="02020603050405020304" pitchFamily="18" charset="0"/>
              </a:rPr>
              <a:t> to use </a:t>
            </a:r>
            <a:r>
              <a:rPr lang="en-US" altLang="en-US" sz="2000" b="1">
                <a:latin typeface="Times New Roman" panose="02020603050405020304" pitchFamily="18" charset="0"/>
                <a:cs typeface="Times New Roman" panose="02020603050405020304" pitchFamily="18" charset="0"/>
              </a:rPr>
              <a:t>available methods</a:t>
            </a:r>
            <a:r>
              <a:rPr lang="en-US" altLang="en-US" sz="2000">
                <a:latin typeface="Times New Roman" panose="02020603050405020304" pitchFamily="18" charset="0"/>
                <a:cs typeface="Times New Roman" panose="02020603050405020304" pitchFamily="18" charset="0"/>
              </a:rPr>
              <a:t> and </a:t>
            </a:r>
            <a:r>
              <a:rPr lang="en-US" altLang="en-US" sz="2000" b="1">
                <a:latin typeface="Times New Roman" panose="02020603050405020304" pitchFamily="18" charset="0"/>
                <a:cs typeface="Times New Roman" panose="02020603050405020304" pitchFamily="18" charset="0"/>
              </a:rPr>
              <a:t>variables</a:t>
            </a:r>
            <a:r>
              <a:rPr lang="en-US" altLang="en-US" sz="2000">
                <a:latin typeface="Times New Roman" panose="02020603050405020304" pitchFamily="18" charset="0"/>
                <a:cs typeface="Times New Roman" panose="02020603050405020304" pitchFamily="18" charset="0"/>
              </a:rPr>
              <a:t>, that are provided by JSP </a:t>
            </a:r>
            <a:r>
              <a:rPr lang="en-US" altLang="en-US" sz="2000" b="1">
                <a:latin typeface="Times New Roman" panose="02020603050405020304" pitchFamily="18" charset="0"/>
                <a:cs typeface="Times New Roman" panose="02020603050405020304" pitchFamily="18" charset="0"/>
              </a:rPr>
              <a:t>container</a:t>
            </a:r>
            <a:r>
              <a:rPr lang="en-US" altLang="en-US" sz="2000">
                <a:latin typeface="Times New Roman" panose="02020603050405020304" pitchFamily="18" charset="0"/>
                <a:cs typeface="Times New Roman" panose="02020603050405020304" pitchFamily="18" charset="0"/>
              </a:rPr>
              <a:t>, through EL Expressions </a:t>
            </a:r>
            <a:endParaRPr lang="vi-VN" altLang="en-US" sz="2000">
              <a:latin typeface="Times New Roman" panose="02020603050405020304" pitchFamily="18" charset="0"/>
              <a:cs typeface="Times New Roman" panose="02020603050405020304" pitchFamily="18" charset="0"/>
            </a:endParaRPr>
          </a:p>
        </p:txBody>
      </p:sp>
      <p:sp>
        <p:nvSpPr>
          <p:cNvPr id="82958" name="AutoShape 4"/>
          <p:cNvSpPr>
            <a:spLocks noChangeArrowheads="1"/>
          </p:cNvSpPr>
          <p:nvPr/>
        </p:nvSpPr>
        <p:spPr bwMode="auto">
          <a:xfrm>
            <a:off x="3910013" y="1641475"/>
            <a:ext cx="1800225" cy="503238"/>
          </a:xfrm>
          <a:prstGeom prst="roundRect">
            <a:avLst>
              <a:gd name="adj" fmla="val 16667"/>
            </a:avLst>
          </a:prstGeom>
          <a:solidFill>
            <a:srgbClr val="FF6600"/>
          </a:solidFill>
          <a:ln w="9525">
            <a:round/>
            <a:headEnd/>
            <a:tailEnd/>
          </a:ln>
          <a:scene3d>
            <a:camera prst="legacyObliqueTopRight"/>
            <a:lightRig rig="legacyFlat3" dir="b"/>
          </a:scene3d>
          <a:sp3d extrusionH="290500" prstMaterial="legacyMatte">
            <a:bevelT w="13500" h="13500" prst="angle"/>
            <a:bevelB w="13500" h="13500" prst="angle"/>
            <a:extrusionClr>
              <a:srgbClr val="FF6600"/>
            </a:extrusionClr>
            <a:contourClr>
              <a:srgbClr val="FF6600"/>
            </a:contourClr>
          </a:sp3d>
        </p:spPr>
        <p:txBody>
          <a:bodyPr wrap="none" anchor="ct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Implicit Objects</a:t>
            </a:r>
          </a:p>
        </p:txBody>
      </p:sp>
      <p:sp>
        <p:nvSpPr>
          <p:cNvPr id="47109" name="Line 5"/>
          <p:cNvSpPr>
            <a:spLocks noChangeShapeType="1"/>
          </p:cNvSpPr>
          <p:nvPr/>
        </p:nvSpPr>
        <p:spPr bwMode="auto">
          <a:xfrm flipV="1">
            <a:off x="1389063" y="2578100"/>
            <a:ext cx="698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nvGrpSpPr>
          <p:cNvPr id="2" name="Group 6"/>
          <p:cNvGrpSpPr>
            <a:grpSpLocks/>
          </p:cNvGrpSpPr>
          <p:nvPr/>
        </p:nvGrpSpPr>
        <p:grpSpPr bwMode="auto">
          <a:xfrm>
            <a:off x="596900" y="2578100"/>
            <a:ext cx="1439863" cy="938213"/>
            <a:chOff x="385" y="1480"/>
            <a:chExt cx="907" cy="591"/>
          </a:xfrm>
        </p:grpSpPr>
        <p:sp>
          <p:nvSpPr>
            <p:cNvPr id="37941" name="AutoShape 7"/>
            <p:cNvSpPr>
              <a:spLocks noChangeArrowheads="1"/>
            </p:cNvSpPr>
            <p:nvPr/>
          </p:nvSpPr>
          <p:spPr bwMode="auto">
            <a:xfrm>
              <a:off x="385" y="1798"/>
              <a:ext cx="907" cy="273"/>
            </a:xfrm>
            <a:prstGeom prst="roundRect">
              <a:avLst>
                <a:gd name="adj" fmla="val 16667"/>
              </a:avLst>
            </a:prstGeom>
            <a:solidFill>
              <a:srgbClr val="FF6600"/>
            </a:solidFill>
            <a:ln w="9525">
              <a:round/>
              <a:headEnd/>
              <a:tailEnd/>
            </a:ln>
            <a:scene3d>
              <a:camera prst="legacyObliqueTopRight"/>
              <a:lightRig rig="legacyFlat3" dir="b"/>
            </a:scene3d>
            <a:sp3d extrusionH="290500" prstMaterial="legacyMatte">
              <a:bevelT w="13500" h="13500" prst="angle"/>
              <a:bevelB w="13500" h="13500" prst="angle"/>
              <a:extrusionClr>
                <a:srgbClr val="FF6600"/>
              </a:extrusionClr>
              <a:contourClr>
                <a:srgbClr val="FF6600"/>
              </a:contourClr>
            </a:sp3d>
          </p:spPr>
          <p:txBody>
            <a:bodyPr wrap="none" anchor="ct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a:solidFill>
                    <a:schemeClr val="bg1"/>
                  </a:solidFill>
                  <a:latin typeface="Times New Roman" panose="02020603050405020304" pitchFamily="18" charset="0"/>
                  <a:cs typeface="Times New Roman" panose="02020603050405020304" pitchFamily="18" charset="0"/>
                </a:rPr>
                <a:t>pageContext</a:t>
              </a:r>
              <a:endParaRPr lang="en-US"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942" name="Line 8"/>
            <p:cNvSpPr>
              <a:spLocks noChangeShapeType="1"/>
            </p:cNvSpPr>
            <p:nvPr/>
          </p:nvSpPr>
          <p:spPr bwMode="auto">
            <a:xfrm>
              <a:off x="884" y="1480"/>
              <a:ext cx="0" cy="3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7724775" y="2578100"/>
            <a:ext cx="1296988" cy="863600"/>
            <a:chOff x="4785" y="1480"/>
            <a:chExt cx="907" cy="590"/>
          </a:xfrm>
        </p:grpSpPr>
        <p:sp>
          <p:nvSpPr>
            <p:cNvPr id="37939" name="AutoShape 10"/>
            <p:cNvSpPr>
              <a:spLocks noChangeArrowheads="1"/>
            </p:cNvSpPr>
            <p:nvPr/>
          </p:nvSpPr>
          <p:spPr bwMode="auto">
            <a:xfrm>
              <a:off x="4785" y="1797"/>
              <a:ext cx="907" cy="273"/>
            </a:xfrm>
            <a:prstGeom prst="roundRect">
              <a:avLst>
                <a:gd name="adj" fmla="val 16667"/>
              </a:avLst>
            </a:prstGeom>
            <a:solidFill>
              <a:srgbClr val="FF6600"/>
            </a:solidFill>
            <a:ln w="9525">
              <a:round/>
              <a:headEnd/>
              <a:tailEnd/>
            </a:ln>
            <a:scene3d>
              <a:camera prst="legacyObliqueTopRight"/>
              <a:lightRig rig="legacyFlat3" dir="b"/>
            </a:scene3d>
            <a:sp3d extrusionH="290500" prstMaterial="legacyMatte">
              <a:bevelT w="13500" h="13500" prst="angle"/>
              <a:bevelB w="13500" h="13500" prst="angle"/>
              <a:extrusionClr>
                <a:srgbClr val="FF6600"/>
              </a:extrusionClr>
              <a:contourClr>
                <a:srgbClr val="FF6600"/>
              </a:contourClr>
            </a:sp3d>
          </p:spPr>
          <p:txBody>
            <a:bodyPr wrap="none" anchor="ct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a:solidFill>
                    <a:schemeClr val="bg1"/>
                  </a:solidFill>
                  <a:latin typeface="Times New Roman" panose="02020603050405020304" pitchFamily="18" charset="0"/>
                  <a:cs typeface="Times New Roman" panose="02020603050405020304" pitchFamily="18" charset="0"/>
                </a:rPr>
                <a:t>cookie</a:t>
              </a:r>
              <a:endParaRPr lang="en-US"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940" name="Line 11"/>
            <p:cNvSpPr>
              <a:spLocks noChangeShapeType="1"/>
            </p:cNvSpPr>
            <p:nvPr/>
          </p:nvSpPr>
          <p:spPr bwMode="auto">
            <a:xfrm>
              <a:off x="5239" y="1480"/>
              <a:ext cx="0" cy="3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2"/>
          <p:cNvGrpSpPr>
            <a:grpSpLocks/>
          </p:cNvGrpSpPr>
          <p:nvPr/>
        </p:nvGrpSpPr>
        <p:grpSpPr bwMode="auto">
          <a:xfrm>
            <a:off x="5926138" y="2578100"/>
            <a:ext cx="1439862" cy="936625"/>
            <a:chOff x="3742" y="1480"/>
            <a:chExt cx="907" cy="590"/>
          </a:xfrm>
        </p:grpSpPr>
        <p:sp>
          <p:nvSpPr>
            <p:cNvPr id="37937" name="AutoShape 13"/>
            <p:cNvSpPr>
              <a:spLocks noChangeArrowheads="1"/>
            </p:cNvSpPr>
            <p:nvPr/>
          </p:nvSpPr>
          <p:spPr bwMode="auto">
            <a:xfrm>
              <a:off x="3742" y="1797"/>
              <a:ext cx="907" cy="273"/>
            </a:xfrm>
            <a:prstGeom prst="roundRect">
              <a:avLst>
                <a:gd name="adj" fmla="val 16667"/>
              </a:avLst>
            </a:prstGeom>
            <a:solidFill>
              <a:srgbClr val="FF6600"/>
            </a:solidFill>
            <a:ln w="9525">
              <a:round/>
              <a:headEnd/>
              <a:tailEnd/>
            </a:ln>
            <a:scene3d>
              <a:camera prst="legacyObliqueTopRight"/>
              <a:lightRig rig="legacyFlat3" dir="b"/>
            </a:scene3d>
            <a:sp3d extrusionH="290500" prstMaterial="legacyMatte">
              <a:bevelT w="13500" h="13500" prst="angle"/>
              <a:bevelB w="13500" h="13500" prst="angle"/>
              <a:extrusionClr>
                <a:srgbClr val="FF6600"/>
              </a:extrusionClr>
              <a:contourClr>
                <a:srgbClr val="FF6600"/>
              </a:contourClr>
            </a:sp3d>
          </p:spPr>
          <p:txBody>
            <a:bodyPr wrap="none" anchor="ct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a:solidFill>
                    <a:schemeClr val="bg1"/>
                  </a:solidFill>
                  <a:latin typeface="Times New Roman" panose="02020603050405020304" pitchFamily="18" charset="0"/>
                  <a:cs typeface="Times New Roman" panose="02020603050405020304" pitchFamily="18" charset="0"/>
                </a:rPr>
                <a:t>initParam</a:t>
              </a:r>
              <a:endParaRPr lang="en-US"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938" name="Line 14"/>
            <p:cNvSpPr>
              <a:spLocks noChangeShapeType="1"/>
            </p:cNvSpPr>
            <p:nvPr/>
          </p:nvSpPr>
          <p:spPr bwMode="auto">
            <a:xfrm>
              <a:off x="4195" y="1480"/>
              <a:ext cx="0" cy="3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5"/>
          <p:cNvGrpSpPr>
            <a:grpSpLocks/>
          </p:cNvGrpSpPr>
          <p:nvPr/>
        </p:nvGrpSpPr>
        <p:grpSpPr bwMode="auto">
          <a:xfrm>
            <a:off x="4125913" y="2578100"/>
            <a:ext cx="1439862" cy="938213"/>
            <a:chOff x="2608" y="1480"/>
            <a:chExt cx="907" cy="591"/>
          </a:xfrm>
        </p:grpSpPr>
        <p:sp>
          <p:nvSpPr>
            <p:cNvPr id="37935" name="AutoShape 16"/>
            <p:cNvSpPr>
              <a:spLocks noChangeArrowheads="1"/>
            </p:cNvSpPr>
            <p:nvPr/>
          </p:nvSpPr>
          <p:spPr bwMode="auto">
            <a:xfrm>
              <a:off x="2608" y="1798"/>
              <a:ext cx="907" cy="273"/>
            </a:xfrm>
            <a:prstGeom prst="roundRect">
              <a:avLst>
                <a:gd name="adj" fmla="val 16667"/>
              </a:avLst>
            </a:prstGeom>
            <a:solidFill>
              <a:srgbClr val="FF6600"/>
            </a:solidFill>
            <a:ln w="9525">
              <a:round/>
              <a:headEnd/>
              <a:tailEnd/>
            </a:ln>
            <a:scene3d>
              <a:camera prst="legacyObliqueTopRight"/>
              <a:lightRig rig="legacyFlat3" dir="b"/>
            </a:scene3d>
            <a:sp3d extrusionH="290500" prstMaterial="legacyMatte">
              <a:bevelT w="13500" h="13500" prst="angle"/>
              <a:bevelB w="13500" h="13500" prst="angle"/>
              <a:extrusionClr>
                <a:srgbClr val="FF6600"/>
              </a:extrusionClr>
              <a:contourClr>
                <a:srgbClr val="FF6600"/>
              </a:contourClr>
            </a:sp3d>
          </p:spPr>
          <p:txBody>
            <a:bodyPr wrap="none" anchor="ct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a:solidFill>
                    <a:schemeClr val="bg1"/>
                  </a:solidFill>
                  <a:latin typeface="Times New Roman" panose="02020603050405020304" pitchFamily="18" charset="0"/>
                  <a:cs typeface="Times New Roman" panose="02020603050405020304" pitchFamily="18" charset="0"/>
                </a:rPr>
                <a:t>paramValues</a:t>
              </a:r>
              <a:endParaRPr lang="en-US"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936" name="Line 17"/>
            <p:cNvSpPr>
              <a:spLocks noChangeShapeType="1"/>
            </p:cNvSpPr>
            <p:nvPr/>
          </p:nvSpPr>
          <p:spPr bwMode="auto">
            <a:xfrm>
              <a:off x="3061" y="1480"/>
              <a:ext cx="0" cy="3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18"/>
          <p:cNvGrpSpPr>
            <a:grpSpLocks/>
          </p:cNvGrpSpPr>
          <p:nvPr/>
        </p:nvGrpSpPr>
        <p:grpSpPr bwMode="auto">
          <a:xfrm>
            <a:off x="2325688" y="2578100"/>
            <a:ext cx="1439862" cy="938213"/>
            <a:chOff x="1474" y="1480"/>
            <a:chExt cx="907" cy="591"/>
          </a:xfrm>
        </p:grpSpPr>
        <p:sp>
          <p:nvSpPr>
            <p:cNvPr id="37933" name="AutoShape 19"/>
            <p:cNvSpPr>
              <a:spLocks noChangeArrowheads="1"/>
            </p:cNvSpPr>
            <p:nvPr/>
          </p:nvSpPr>
          <p:spPr bwMode="auto">
            <a:xfrm>
              <a:off x="1474" y="1798"/>
              <a:ext cx="907" cy="273"/>
            </a:xfrm>
            <a:prstGeom prst="roundRect">
              <a:avLst>
                <a:gd name="adj" fmla="val 16667"/>
              </a:avLst>
            </a:prstGeom>
            <a:solidFill>
              <a:srgbClr val="FF6600"/>
            </a:solidFill>
            <a:ln w="9525">
              <a:round/>
              <a:headEnd/>
              <a:tailEnd/>
            </a:ln>
            <a:scene3d>
              <a:camera prst="legacyObliqueTopRight"/>
              <a:lightRig rig="legacyFlat3" dir="b"/>
            </a:scene3d>
            <a:sp3d extrusionH="290500" prstMaterial="legacyMatte">
              <a:bevelT w="13500" h="13500" prst="angle"/>
              <a:bevelB w="13500" h="13500" prst="angle"/>
              <a:extrusionClr>
                <a:srgbClr val="FF6600"/>
              </a:extrusionClr>
              <a:contourClr>
                <a:srgbClr val="FF6600"/>
              </a:contourClr>
            </a:sp3d>
          </p:spPr>
          <p:txBody>
            <a:bodyPr wrap="none" anchor="ct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a:solidFill>
                    <a:schemeClr val="bg1"/>
                  </a:solidFill>
                  <a:latin typeface="Times New Roman" panose="02020603050405020304" pitchFamily="18" charset="0"/>
                  <a:cs typeface="Times New Roman" panose="02020603050405020304" pitchFamily="18" charset="0"/>
                </a:rPr>
                <a:t>param</a:t>
              </a:r>
              <a:endParaRPr lang="en-US"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934" name="Line 20"/>
            <p:cNvSpPr>
              <a:spLocks noChangeShapeType="1"/>
            </p:cNvSpPr>
            <p:nvPr/>
          </p:nvSpPr>
          <p:spPr bwMode="auto">
            <a:xfrm>
              <a:off x="1927" y="1480"/>
              <a:ext cx="0" cy="3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7" name="Group 21"/>
          <p:cNvGrpSpPr>
            <a:grpSpLocks/>
          </p:cNvGrpSpPr>
          <p:nvPr/>
        </p:nvGrpSpPr>
        <p:grpSpPr bwMode="auto">
          <a:xfrm>
            <a:off x="5164138" y="2578100"/>
            <a:ext cx="1439862" cy="1944688"/>
            <a:chOff x="3198" y="1480"/>
            <a:chExt cx="907" cy="1225"/>
          </a:xfrm>
        </p:grpSpPr>
        <p:sp>
          <p:nvSpPr>
            <p:cNvPr id="37931" name="AutoShape 22"/>
            <p:cNvSpPr>
              <a:spLocks noChangeArrowheads="1"/>
            </p:cNvSpPr>
            <p:nvPr/>
          </p:nvSpPr>
          <p:spPr bwMode="auto">
            <a:xfrm>
              <a:off x="3198" y="2432"/>
              <a:ext cx="907" cy="273"/>
            </a:xfrm>
            <a:prstGeom prst="roundRect">
              <a:avLst>
                <a:gd name="adj" fmla="val 16667"/>
              </a:avLst>
            </a:prstGeom>
            <a:solidFill>
              <a:srgbClr val="FF6600"/>
            </a:solidFill>
            <a:ln w="9525">
              <a:round/>
              <a:headEnd/>
              <a:tailEnd/>
            </a:ln>
            <a:scene3d>
              <a:camera prst="legacyObliqueTopRight"/>
              <a:lightRig rig="legacyFlat3" dir="b"/>
            </a:scene3d>
            <a:sp3d extrusionH="290500" prstMaterial="legacyMatte">
              <a:bevelT w="13500" h="13500" prst="angle"/>
              <a:bevelB w="13500" h="13500" prst="angle"/>
              <a:extrusionClr>
                <a:srgbClr val="FF6600"/>
              </a:extrusionClr>
              <a:contourClr>
                <a:srgbClr val="FF6600"/>
              </a:contourClr>
            </a:sp3d>
          </p:spPr>
          <p:txBody>
            <a:bodyPr wrap="none" anchor="ct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a:solidFill>
                    <a:schemeClr val="bg1"/>
                  </a:solidFill>
                  <a:latin typeface="Times New Roman" panose="02020603050405020304" pitchFamily="18" charset="0"/>
                  <a:cs typeface="Times New Roman" panose="02020603050405020304" pitchFamily="18" charset="0"/>
                </a:rPr>
                <a:t>header</a:t>
              </a:r>
              <a:endParaRPr lang="en-US"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932" name="Line 23"/>
            <p:cNvSpPr>
              <a:spLocks noChangeShapeType="1"/>
            </p:cNvSpPr>
            <p:nvPr/>
          </p:nvSpPr>
          <p:spPr bwMode="auto">
            <a:xfrm>
              <a:off x="3651" y="1480"/>
              <a:ext cx="0" cy="9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8" name="Group 24"/>
          <p:cNvGrpSpPr>
            <a:grpSpLocks/>
          </p:cNvGrpSpPr>
          <p:nvPr/>
        </p:nvGrpSpPr>
        <p:grpSpPr bwMode="auto">
          <a:xfrm>
            <a:off x="6789738" y="2578100"/>
            <a:ext cx="1655762" cy="1944688"/>
            <a:chOff x="4241" y="1480"/>
            <a:chExt cx="1043" cy="1225"/>
          </a:xfrm>
        </p:grpSpPr>
        <p:sp>
          <p:nvSpPr>
            <p:cNvPr id="37929" name="AutoShape 25"/>
            <p:cNvSpPr>
              <a:spLocks noChangeArrowheads="1"/>
            </p:cNvSpPr>
            <p:nvPr/>
          </p:nvSpPr>
          <p:spPr bwMode="auto">
            <a:xfrm>
              <a:off x="4241" y="2432"/>
              <a:ext cx="1043" cy="273"/>
            </a:xfrm>
            <a:prstGeom prst="roundRect">
              <a:avLst>
                <a:gd name="adj" fmla="val 16667"/>
              </a:avLst>
            </a:prstGeom>
            <a:solidFill>
              <a:srgbClr val="FF6600"/>
            </a:solidFill>
            <a:ln w="9525">
              <a:round/>
              <a:headEnd/>
              <a:tailEnd/>
            </a:ln>
            <a:scene3d>
              <a:camera prst="legacyObliqueTopRight"/>
              <a:lightRig rig="legacyFlat3" dir="b"/>
            </a:scene3d>
            <a:sp3d extrusionH="290500" prstMaterial="legacyMatte">
              <a:bevelT w="13500" h="13500" prst="angle"/>
              <a:bevelB w="13500" h="13500" prst="angle"/>
              <a:extrusionClr>
                <a:srgbClr val="FF6600"/>
              </a:extrusionClr>
              <a:contourClr>
                <a:srgbClr val="FF6600"/>
              </a:contourClr>
            </a:sp3d>
          </p:spPr>
          <p:txBody>
            <a:bodyPr wrap="none" anchor="ct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a:solidFill>
                    <a:schemeClr val="bg1"/>
                  </a:solidFill>
                  <a:latin typeface="Times New Roman" panose="02020603050405020304" pitchFamily="18" charset="0"/>
                  <a:cs typeface="Times New Roman" panose="02020603050405020304" pitchFamily="18" charset="0"/>
                </a:rPr>
                <a:t>headerValues</a:t>
              </a:r>
              <a:endParaRPr lang="en-US"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930" name="Line 26"/>
            <p:cNvSpPr>
              <a:spLocks noChangeShapeType="1"/>
            </p:cNvSpPr>
            <p:nvPr/>
          </p:nvSpPr>
          <p:spPr bwMode="auto">
            <a:xfrm>
              <a:off x="4740" y="1480"/>
              <a:ext cx="0" cy="9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47133" name="Line 29"/>
          <p:cNvSpPr>
            <a:spLocks noChangeShapeType="1"/>
          </p:cNvSpPr>
          <p:nvPr/>
        </p:nvSpPr>
        <p:spPr bwMode="auto">
          <a:xfrm>
            <a:off x="1389063" y="3513138"/>
            <a:ext cx="0" cy="576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47134" name="AutoShape 30"/>
          <p:cNvSpPr>
            <a:spLocks noChangeArrowheads="1"/>
          </p:cNvSpPr>
          <p:nvPr/>
        </p:nvSpPr>
        <p:spPr bwMode="auto">
          <a:xfrm>
            <a:off x="1893888" y="3698875"/>
            <a:ext cx="1557337" cy="433388"/>
          </a:xfrm>
          <a:prstGeom prst="roundRect">
            <a:avLst>
              <a:gd name="adj" fmla="val 16667"/>
            </a:avLst>
          </a:prstGeom>
          <a:solidFill>
            <a:srgbClr val="FF6600"/>
          </a:solidFill>
          <a:ln w="9525">
            <a:round/>
            <a:headEnd/>
            <a:tailEnd/>
          </a:ln>
          <a:scene3d>
            <a:camera prst="legacyObliqueTopRight"/>
            <a:lightRig rig="legacyFlat3" dir="b"/>
          </a:scene3d>
          <a:sp3d extrusionH="290500" prstMaterial="legacyMatte">
            <a:bevelT w="13500" h="13500" prst="angle"/>
            <a:bevelB w="13500" h="13500" prst="angle"/>
            <a:extrusionClr>
              <a:srgbClr val="FF6600"/>
            </a:extrusionClr>
            <a:contourClr>
              <a:srgbClr val="FF6600"/>
            </a:contourClr>
          </a:sp3d>
        </p:spPr>
        <p:txBody>
          <a:bodyPr wrap="none" anchor="ct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a:solidFill>
                  <a:schemeClr val="bg1"/>
                </a:solidFill>
                <a:latin typeface="Times New Roman" panose="02020603050405020304" pitchFamily="18" charset="0"/>
                <a:cs typeface="Times New Roman" panose="02020603050405020304" pitchFamily="18" charset="0"/>
              </a:rPr>
              <a:t>servletContext</a:t>
            </a:r>
            <a:endParaRPr lang="en-US"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135" name="Line 31"/>
          <p:cNvSpPr>
            <a:spLocks noChangeShapeType="1"/>
          </p:cNvSpPr>
          <p:nvPr/>
        </p:nvSpPr>
        <p:spPr bwMode="auto">
          <a:xfrm>
            <a:off x="1389063" y="3927475"/>
            <a:ext cx="504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7136" name="AutoShape 32"/>
          <p:cNvSpPr>
            <a:spLocks noChangeArrowheads="1"/>
          </p:cNvSpPr>
          <p:nvPr/>
        </p:nvSpPr>
        <p:spPr bwMode="auto">
          <a:xfrm>
            <a:off x="1893888" y="4384675"/>
            <a:ext cx="1531937" cy="433388"/>
          </a:xfrm>
          <a:prstGeom prst="roundRect">
            <a:avLst>
              <a:gd name="adj" fmla="val 16667"/>
            </a:avLst>
          </a:prstGeom>
          <a:solidFill>
            <a:srgbClr val="FF6600"/>
          </a:solidFill>
          <a:ln w="9525">
            <a:round/>
            <a:headEnd/>
            <a:tailEnd/>
          </a:ln>
          <a:scene3d>
            <a:camera prst="legacyObliqueTopRight"/>
            <a:lightRig rig="legacyFlat3" dir="b"/>
          </a:scene3d>
          <a:sp3d extrusionH="290500" prstMaterial="legacyMatte">
            <a:bevelT w="13500" h="13500" prst="angle"/>
            <a:bevelB w="13500" h="13500" prst="angle"/>
            <a:extrusionClr>
              <a:srgbClr val="FF6600"/>
            </a:extrusionClr>
            <a:contourClr>
              <a:srgbClr val="FF6600"/>
            </a:contourClr>
          </a:sp3d>
        </p:spPr>
        <p:txBody>
          <a:bodyPr wrap="none" anchor="ct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a:solidFill>
                  <a:schemeClr val="bg1"/>
                </a:solidFill>
                <a:latin typeface="Times New Roman" panose="02020603050405020304" pitchFamily="18" charset="0"/>
                <a:cs typeface="Times New Roman" panose="02020603050405020304" pitchFamily="18" charset="0"/>
              </a:rPr>
              <a:t>request</a:t>
            </a:r>
            <a:endParaRPr lang="en-US"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137" name="Line 33"/>
          <p:cNvSpPr>
            <a:spLocks noChangeShapeType="1"/>
          </p:cNvSpPr>
          <p:nvPr/>
        </p:nvSpPr>
        <p:spPr bwMode="auto">
          <a:xfrm>
            <a:off x="1389063" y="4613275"/>
            <a:ext cx="504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7138" name="AutoShape 34"/>
          <p:cNvSpPr>
            <a:spLocks noChangeArrowheads="1"/>
          </p:cNvSpPr>
          <p:nvPr/>
        </p:nvSpPr>
        <p:spPr bwMode="auto">
          <a:xfrm>
            <a:off x="1893888" y="5756275"/>
            <a:ext cx="1492250" cy="433388"/>
          </a:xfrm>
          <a:prstGeom prst="roundRect">
            <a:avLst>
              <a:gd name="adj" fmla="val 16667"/>
            </a:avLst>
          </a:prstGeom>
          <a:solidFill>
            <a:srgbClr val="FF6600"/>
          </a:solidFill>
          <a:ln w="9525">
            <a:round/>
            <a:headEnd/>
            <a:tailEnd/>
          </a:ln>
          <a:scene3d>
            <a:camera prst="legacyObliqueTopRight"/>
            <a:lightRig rig="legacyFlat3" dir="b"/>
          </a:scene3d>
          <a:sp3d extrusionH="290500" prstMaterial="legacyMatte">
            <a:bevelT w="13500" h="13500" prst="angle"/>
            <a:bevelB w="13500" h="13500" prst="angle"/>
            <a:extrusionClr>
              <a:srgbClr val="FF6600"/>
            </a:extrusionClr>
            <a:contourClr>
              <a:srgbClr val="FF6600"/>
            </a:contourClr>
          </a:sp3d>
        </p:spPr>
        <p:txBody>
          <a:bodyPr wrap="none" anchor="ct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a:solidFill>
                  <a:schemeClr val="bg1"/>
                </a:solidFill>
                <a:latin typeface="Times New Roman" panose="02020603050405020304" pitchFamily="18" charset="0"/>
                <a:cs typeface="Times New Roman" panose="02020603050405020304" pitchFamily="18" charset="0"/>
              </a:rPr>
              <a:t>session</a:t>
            </a:r>
            <a:endParaRPr lang="en-US"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139" name="Line 35"/>
          <p:cNvSpPr>
            <a:spLocks noChangeShapeType="1"/>
          </p:cNvSpPr>
          <p:nvPr/>
        </p:nvSpPr>
        <p:spPr bwMode="auto">
          <a:xfrm>
            <a:off x="1389063" y="5984875"/>
            <a:ext cx="504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7140" name="Line 36"/>
          <p:cNvSpPr>
            <a:spLocks noChangeShapeType="1"/>
          </p:cNvSpPr>
          <p:nvPr/>
        </p:nvSpPr>
        <p:spPr bwMode="auto">
          <a:xfrm>
            <a:off x="4845050" y="2144713"/>
            <a:ext cx="0" cy="4333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7141" name="Line 37"/>
          <p:cNvSpPr>
            <a:spLocks noChangeShapeType="1"/>
          </p:cNvSpPr>
          <p:nvPr/>
        </p:nvSpPr>
        <p:spPr bwMode="auto">
          <a:xfrm>
            <a:off x="1389063" y="4089400"/>
            <a:ext cx="0"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47142" name="Line 38"/>
          <p:cNvSpPr>
            <a:spLocks noChangeShapeType="1"/>
          </p:cNvSpPr>
          <p:nvPr/>
        </p:nvSpPr>
        <p:spPr bwMode="auto">
          <a:xfrm>
            <a:off x="1389063" y="4953000"/>
            <a:ext cx="0"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47143" name="Line 39"/>
          <p:cNvSpPr>
            <a:spLocks noChangeShapeType="1"/>
          </p:cNvSpPr>
          <p:nvPr/>
        </p:nvSpPr>
        <p:spPr bwMode="auto">
          <a:xfrm flipV="1">
            <a:off x="1389063" y="5667375"/>
            <a:ext cx="0" cy="336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41" name="AutoShape 32"/>
          <p:cNvSpPr>
            <a:spLocks noChangeArrowheads="1"/>
          </p:cNvSpPr>
          <p:nvPr/>
        </p:nvSpPr>
        <p:spPr bwMode="auto">
          <a:xfrm>
            <a:off x="1892300" y="5070475"/>
            <a:ext cx="1517650" cy="433388"/>
          </a:xfrm>
          <a:prstGeom prst="roundRect">
            <a:avLst>
              <a:gd name="adj" fmla="val 16667"/>
            </a:avLst>
          </a:prstGeom>
          <a:solidFill>
            <a:srgbClr val="FF6600"/>
          </a:solidFill>
          <a:ln w="9525">
            <a:round/>
            <a:headEnd/>
            <a:tailEnd/>
          </a:ln>
          <a:scene3d>
            <a:camera prst="legacyObliqueTopRight"/>
            <a:lightRig rig="legacyFlat3" dir="b"/>
          </a:scene3d>
          <a:sp3d extrusionH="290500" prstMaterial="legacyMatte">
            <a:bevelT w="13500" h="13500" prst="angle"/>
            <a:bevelB w="13500" h="13500" prst="angle"/>
            <a:extrusionClr>
              <a:srgbClr val="FF6600"/>
            </a:extrusionClr>
            <a:contourClr>
              <a:srgbClr val="FF6600"/>
            </a:contourClr>
          </a:sp3d>
        </p:spPr>
        <p:txBody>
          <a:bodyPr wrap="none" anchor="ct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a:solidFill>
                  <a:schemeClr val="bg1"/>
                </a:solidFill>
                <a:latin typeface="Times New Roman" panose="02020603050405020304" pitchFamily="18" charset="0"/>
                <a:cs typeface="Times New Roman" panose="02020603050405020304" pitchFamily="18" charset="0"/>
              </a:rPr>
              <a:t>response</a:t>
            </a:r>
            <a:endParaRPr lang="en-US"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2" name="Line 33"/>
          <p:cNvSpPr>
            <a:spLocks noChangeShapeType="1"/>
          </p:cNvSpPr>
          <p:nvPr/>
        </p:nvSpPr>
        <p:spPr bwMode="auto">
          <a:xfrm>
            <a:off x="1387475" y="5299075"/>
            <a:ext cx="504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nvGrpSpPr>
          <p:cNvPr id="21" name="Group 46"/>
          <p:cNvGrpSpPr>
            <a:grpSpLocks/>
          </p:cNvGrpSpPr>
          <p:nvPr/>
        </p:nvGrpSpPr>
        <p:grpSpPr bwMode="auto">
          <a:xfrm>
            <a:off x="3851275" y="2565400"/>
            <a:ext cx="1103313" cy="1944688"/>
            <a:chOff x="2426" y="1616"/>
            <a:chExt cx="695" cy="1225"/>
          </a:xfrm>
        </p:grpSpPr>
        <p:sp>
          <p:nvSpPr>
            <p:cNvPr id="37927" name="AutoShape 22"/>
            <p:cNvSpPr>
              <a:spLocks noChangeArrowheads="1"/>
            </p:cNvSpPr>
            <p:nvPr/>
          </p:nvSpPr>
          <p:spPr bwMode="auto">
            <a:xfrm>
              <a:off x="2426" y="2568"/>
              <a:ext cx="695" cy="273"/>
            </a:xfrm>
            <a:prstGeom prst="roundRect">
              <a:avLst>
                <a:gd name="adj" fmla="val 16667"/>
              </a:avLst>
            </a:prstGeom>
            <a:solidFill>
              <a:srgbClr val="FF6600"/>
            </a:solidFill>
            <a:ln w="9525">
              <a:round/>
              <a:headEnd/>
              <a:tailEnd/>
            </a:ln>
            <a:scene3d>
              <a:camera prst="legacyObliqueTopRight"/>
              <a:lightRig rig="legacyFlat3" dir="b"/>
            </a:scene3d>
            <a:sp3d extrusionH="290500" prstMaterial="legacyMatte">
              <a:bevelT w="13500" h="13500" prst="angle"/>
              <a:bevelB w="13500" h="13500" prst="angle"/>
              <a:extrusionClr>
                <a:srgbClr val="FF6600"/>
              </a:extrusionClr>
              <a:contourClr>
                <a:srgbClr val="FF6600"/>
              </a:contourClr>
            </a:sp3d>
          </p:spPr>
          <p:txBody>
            <a:bodyPr wrap="none" anchor="ct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a:solidFill>
                    <a:schemeClr val="bg1"/>
                  </a:solidFill>
                  <a:latin typeface="Times New Roman" panose="02020603050405020304" pitchFamily="18" charset="0"/>
                  <a:cs typeface="Times New Roman" panose="02020603050405020304" pitchFamily="18" charset="0"/>
                </a:rPr>
                <a:t>scopeObj</a:t>
              </a:r>
              <a:endParaRPr lang="en-US"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928" name="Line 23"/>
            <p:cNvSpPr>
              <a:spLocks noChangeShapeType="1"/>
            </p:cNvSpPr>
            <p:nvPr/>
          </p:nvSpPr>
          <p:spPr bwMode="auto">
            <a:xfrm>
              <a:off x="2541" y="1616"/>
              <a:ext cx="0" cy="9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9" name="Line 29"/>
          <p:cNvSpPr>
            <a:spLocks noChangeShapeType="1"/>
          </p:cNvSpPr>
          <p:nvPr/>
        </p:nvSpPr>
        <p:spPr bwMode="auto">
          <a:xfrm>
            <a:off x="4090988" y="4506913"/>
            <a:ext cx="0" cy="334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0" name="Line 31"/>
          <p:cNvSpPr>
            <a:spLocks noChangeShapeType="1"/>
          </p:cNvSpPr>
          <p:nvPr/>
        </p:nvSpPr>
        <p:spPr bwMode="auto">
          <a:xfrm>
            <a:off x="4090988" y="4806950"/>
            <a:ext cx="504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1" name="AutoShape 32"/>
          <p:cNvSpPr>
            <a:spLocks noChangeArrowheads="1"/>
          </p:cNvSpPr>
          <p:nvPr/>
        </p:nvSpPr>
        <p:spPr bwMode="auto">
          <a:xfrm>
            <a:off x="4584700" y="4687888"/>
            <a:ext cx="1585913" cy="339725"/>
          </a:xfrm>
          <a:prstGeom prst="roundRect">
            <a:avLst>
              <a:gd name="adj" fmla="val 16667"/>
            </a:avLst>
          </a:prstGeom>
          <a:solidFill>
            <a:srgbClr val="FF6600"/>
          </a:solidFill>
          <a:ln w="9525">
            <a:round/>
            <a:headEnd/>
            <a:tailEnd/>
          </a:ln>
          <a:scene3d>
            <a:camera prst="legacyObliqueTopRight"/>
            <a:lightRig rig="legacyFlat3" dir="b"/>
          </a:scene3d>
          <a:sp3d extrusionH="290500" prstMaterial="legacyMatte">
            <a:bevelT w="13500" h="13500" prst="angle"/>
            <a:bevelB w="13500" h="13500" prst="angle"/>
            <a:extrusionClr>
              <a:srgbClr val="FF6600"/>
            </a:extrusionClr>
            <a:contourClr>
              <a:srgbClr val="FF6600"/>
            </a:contourClr>
          </a:sp3d>
        </p:spPr>
        <p:txBody>
          <a:bodyPr wrap="none" anchor="ct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a:solidFill>
                  <a:schemeClr val="bg1"/>
                </a:solidFill>
                <a:latin typeface="Times New Roman" panose="02020603050405020304" pitchFamily="18" charset="0"/>
                <a:cs typeface="Times New Roman" panose="02020603050405020304" pitchFamily="18" charset="0"/>
              </a:rPr>
              <a:t>pageScope</a:t>
            </a:r>
            <a:endParaRPr lang="en-US"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Line 29"/>
          <p:cNvSpPr>
            <a:spLocks noChangeShapeType="1"/>
          </p:cNvSpPr>
          <p:nvPr/>
        </p:nvSpPr>
        <p:spPr bwMode="auto">
          <a:xfrm>
            <a:off x="4089400" y="4829175"/>
            <a:ext cx="0" cy="577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 name="Line 31"/>
          <p:cNvSpPr>
            <a:spLocks noChangeShapeType="1"/>
          </p:cNvSpPr>
          <p:nvPr/>
        </p:nvSpPr>
        <p:spPr bwMode="auto">
          <a:xfrm>
            <a:off x="4089400" y="5372100"/>
            <a:ext cx="504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4" name="AutoShape 32"/>
          <p:cNvSpPr>
            <a:spLocks noChangeArrowheads="1"/>
          </p:cNvSpPr>
          <p:nvPr/>
        </p:nvSpPr>
        <p:spPr bwMode="auto">
          <a:xfrm>
            <a:off x="4583113" y="5176838"/>
            <a:ext cx="1585912" cy="339725"/>
          </a:xfrm>
          <a:prstGeom prst="roundRect">
            <a:avLst>
              <a:gd name="adj" fmla="val 16667"/>
            </a:avLst>
          </a:prstGeom>
          <a:solidFill>
            <a:srgbClr val="FF6600"/>
          </a:solidFill>
          <a:ln w="9525">
            <a:round/>
            <a:headEnd/>
            <a:tailEnd/>
          </a:ln>
          <a:scene3d>
            <a:camera prst="legacyObliqueTopRight"/>
            <a:lightRig rig="legacyFlat3" dir="b"/>
          </a:scene3d>
          <a:sp3d extrusionH="290500" prstMaterial="legacyMatte">
            <a:bevelT w="13500" h="13500" prst="angle"/>
            <a:bevelB w="13500" h="13500" prst="angle"/>
            <a:extrusionClr>
              <a:srgbClr val="FF6600"/>
            </a:extrusionClr>
            <a:contourClr>
              <a:srgbClr val="FF6600"/>
            </a:contourClr>
          </a:sp3d>
        </p:spPr>
        <p:txBody>
          <a:bodyPr wrap="none" anchor="ct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a:solidFill>
                  <a:schemeClr val="bg1"/>
                </a:solidFill>
                <a:latin typeface="Times New Roman" panose="02020603050405020304" pitchFamily="18" charset="0"/>
                <a:cs typeface="Times New Roman" panose="02020603050405020304" pitchFamily="18" charset="0"/>
              </a:rPr>
              <a:t>requestScope</a:t>
            </a:r>
            <a:endParaRPr lang="en-US"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Line 29"/>
          <p:cNvSpPr>
            <a:spLocks noChangeShapeType="1"/>
          </p:cNvSpPr>
          <p:nvPr/>
        </p:nvSpPr>
        <p:spPr bwMode="auto">
          <a:xfrm>
            <a:off x="4089400" y="5310188"/>
            <a:ext cx="0" cy="577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6" name="Line 31"/>
          <p:cNvSpPr>
            <a:spLocks noChangeShapeType="1"/>
          </p:cNvSpPr>
          <p:nvPr/>
        </p:nvSpPr>
        <p:spPr bwMode="auto">
          <a:xfrm>
            <a:off x="4089400" y="5853113"/>
            <a:ext cx="504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7" name="AutoShape 32"/>
          <p:cNvSpPr>
            <a:spLocks noChangeArrowheads="1"/>
          </p:cNvSpPr>
          <p:nvPr/>
        </p:nvSpPr>
        <p:spPr bwMode="auto">
          <a:xfrm>
            <a:off x="4583113" y="5657850"/>
            <a:ext cx="1585912" cy="339725"/>
          </a:xfrm>
          <a:prstGeom prst="roundRect">
            <a:avLst>
              <a:gd name="adj" fmla="val 16667"/>
            </a:avLst>
          </a:prstGeom>
          <a:solidFill>
            <a:srgbClr val="FF6600"/>
          </a:solidFill>
          <a:ln w="9525">
            <a:round/>
            <a:headEnd/>
            <a:tailEnd/>
          </a:ln>
          <a:scene3d>
            <a:camera prst="legacyObliqueTopRight"/>
            <a:lightRig rig="legacyFlat3" dir="b"/>
          </a:scene3d>
          <a:sp3d extrusionH="290500" prstMaterial="legacyMatte">
            <a:bevelT w="13500" h="13500" prst="angle"/>
            <a:bevelB w="13500" h="13500" prst="angle"/>
            <a:extrusionClr>
              <a:srgbClr val="FF6600"/>
            </a:extrusionClr>
            <a:contourClr>
              <a:srgbClr val="FF6600"/>
            </a:contourClr>
          </a:sp3d>
        </p:spPr>
        <p:txBody>
          <a:bodyPr wrap="none" anchor="ct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a:solidFill>
                  <a:schemeClr val="bg1"/>
                </a:solidFill>
                <a:latin typeface="Times New Roman" panose="02020603050405020304" pitchFamily="18" charset="0"/>
                <a:cs typeface="Times New Roman" panose="02020603050405020304" pitchFamily="18" charset="0"/>
              </a:rPr>
              <a:t>sessionScope</a:t>
            </a:r>
            <a:endParaRPr lang="en-US"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Line 29"/>
          <p:cNvSpPr>
            <a:spLocks noChangeShapeType="1"/>
          </p:cNvSpPr>
          <p:nvPr/>
        </p:nvSpPr>
        <p:spPr bwMode="auto">
          <a:xfrm>
            <a:off x="4089400" y="5854700"/>
            <a:ext cx="0" cy="577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9" name="Line 31"/>
          <p:cNvSpPr>
            <a:spLocks noChangeShapeType="1"/>
          </p:cNvSpPr>
          <p:nvPr/>
        </p:nvSpPr>
        <p:spPr bwMode="auto">
          <a:xfrm>
            <a:off x="4089400" y="6397625"/>
            <a:ext cx="504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0" name="AutoShape 32"/>
          <p:cNvSpPr>
            <a:spLocks noChangeArrowheads="1"/>
          </p:cNvSpPr>
          <p:nvPr/>
        </p:nvSpPr>
        <p:spPr bwMode="auto">
          <a:xfrm>
            <a:off x="4583113" y="6164263"/>
            <a:ext cx="1585912" cy="339725"/>
          </a:xfrm>
          <a:prstGeom prst="roundRect">
            <a:avLst>
              <a:gd name="adj" fmla="val 16667"/>
            </a:avLst>
          </a:prstGeom>
          <a:solidFill>
            <a:srgbClr val="FF6600"/>
          </a:solidFill>
          <a:ln w="9525">
            <a:round/>
            <a:headEnd/>
            <a:tailEnd/>
          </a:ln>
          <a:scene3d>
            <a:camera prst="legacyObliqueTopRight"/>
            <a:lightRig rig="legacyFlat3" dir="b"/>
          </a:scene3d>
          <a:sp3d extrusionH="290500" prstMaterial="legacyMatte">
            <a:bevelT w="13500" h="13500" prst="angle"/>
            <a:bevelB w="13500" h="13500" prst="angle"/>
            <a:extrusionClr>
              <a:srgbClr val="FF6600"/>
            </a:extrusionClr>
            <a:contourClr>
              <a:srgbClr val="FF6600"/>
            </a:contourClr>
          </a:sp3d>
        </p:spPr>
        <p:txBody>
          <a:bodyPr wrap="none" anchor="ct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a:solidFill>
                  <a:schemeClr val="bg1"/>
                </a:solidFill>
                <a:latin typeface="Times New Roman" panose="02020603050405020304" pitchFamily="18" charset="0"/>
                <a:cs typeface="Times New Roman" panose="02020603050405020304" pitchFamily="18" charset="0"/>
              </a:rPr>
              <a:t>applicationScope</a:t>
            </a:r>
            <a:endParaRPr lang="en-US"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2958"/>
                                        </p:tgtEl>
                                        <p:attrNameLst>
                                          <p:attrName>style.visibility</p:attrName>
                                        </p:attrNameLst>
                                      </p:cBhvr>
                                      <p:to>
                                        <p:strVal val="visible"/>
                                      </p:to>
                                    </p:set>
                                    <p:animEffect transition="in" filter="box(in)">
                                      <p:cBhvr>
                                        <p:cTn id="7" dur="500"/>
                                        <p:tgtEl>
                                          <p:spTgt spid="829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7140"/>
                                        </p:tgtEl>
                                        <p:attrNameLst>
                                          <p:attrName>style.visibility</p:attrName>
                                        </p:attrNameLst>
                                      </p:cBhvr>
                                      <p:to>
                                        <p:strVal val="visible"/>
                                      </p:to>
                                    </p:set>
                                    <p:animEffect transition="in" filter="wipe(up)">
                                      <p:cBhvr>
                                        <p:cTn id="12" dur="500"/>
                                        <p:tgtEl>
                                          <p:spTgt spid="47140"/>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47109"/>
                                        </p:tgtEl>
                                        <p:attrNameLst>
                                          <p:attrName>style.visibility</p:attrName>
                                        </p:attrNameLst>
                                      </p:cBhvr>
                                      <p:to>
                                        <p:strVal val="visible"/>
                                      </p:to>
                                    </p:set>
                                    <p:animEffect transition="in" filter="wipe(left)">
                                      <p:cBhvr>
                                        <p:cTn id="16" dur="500"/>
                                        <p:tgtEl>
                                          <p:spTgt spid="4710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par>
                          <p:cTn id="22" fill="hold" nodeType="afterGroup">
                            <p:stCondLst>
                              <p:cond delay="500"/>
                            </p:stCondLst>
                            <p:childTnLst>
                              <p:par>
                                <p:cTn id="23" presetID="22" presetClass="entr" presetSubtype="1"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1000"/>
                                        <p:tgtEl>
                                          <p:spTgt spid="6"/>
                                        </p:tgtEl>
                                      </p:cBhvr>
                                    </p:animEffect>
                                  </p:childTnLst>
                                </p:cTn>
                              </p:par>
                            </p:childTnLst>
                          </p:cTn>
                        </p:par>
                        <p:par>
                          <p:cTn id="26" fill="hold" nodeType="afterGroup">
                            <p:stCondLst>
                              <p:cond delay="1500"/>
                            </p:stCondLst>
                            <p:childTnLst>
                              <p:par>
                                <p:cTn id="27" presetID="22" presetClass="entr" presetSubtype="1"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up)">
                                      <p:cBhvr>
                                        <p:cTn id="29" dur="1000"/>
                                        <p:tgtEl>
                                          <p:spTgt spid="5"/>
                                        </p:tgtEl>
                                      </p:cBhvr>
                                    </p:animEffect>
                                  </p:childTnLst>
                                </p:cTn>
                              </p:par>
                            </p:childTnLst>
                          </p:cTn>
                        </p:par>
                        <p:par>
                          <p:cTn id="30" fill="hold" nodeType="afterGroup">
                            <p:stCondLst>
                              <p:cond delay="2500"/>
                            </p:stCondLst>
                            <p:childTnLst>
                              <p:par>
                                <p:cTn id="31" presetID="22" presetClass="entr" presetSubtype="1"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up)">
                                      <p:cBhvr>
                                        <p:cTn id="33" dur="1000"/>
                                        <p:tgtEl>
                                          <p:spTgt spid="4"/>
                                        </p:tgtEl>
                                      </p:cBhvr>
                                    </p:animEffect>
                                  </p:childTnLst>
                                </p:cTn>
                              </p:par>
                            </p:childTnLst>
                          </p:cTn>
                        </p:par>
                        <p:par>
                          <p:cTn id="34" fill="hold" nodeType="afterGroup">
                            <p:stCondLst>
                              <p:cond delay="3500"/>
                            </p:stCondLst>
                            <p:childTnLst>
                              <p:par>
                                <p:cTn id="35" presetID="22" presetClass="entr" presetSubtype="1"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up)">
                                      <p:cBhvr>
                                        <p:cTn id="37" dur="1000"/>
                                        <p:tgtEl>
                                          <p:spTgt spid="3"/>
                                        </p:tgtEl>
                                      </p:cBhvr>
                                    </p:animEffect>
                                  </p:childTnLst>
                                </p:cTn>
                              </p:par>
                            </p:childTnLst>
                          </p:cTn>
                        </p:par>
                        <p:par>
                          <p:cTn id="38" fill="hold" nodeType="afterGroup">
                            <p:stCondLst>
                              <p:cond delay="4500"/>
                            </p:stCondLst>
                            <p:childTnLst>
                              <p:par>
                                <p:cTn id="39" presetID="22" presetClass="entr" presetSubtype="1"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up)">
                                      <p:cBhvr>
                                        <p:cTn id="41" dur="1000"/>
                                        <p:tgtEl>
                                          <p:spTgt spid="7"/>
                                        </p:tgtEl>
                                      </p:cBhvr>
                                    </p:animEffect>
                                  </p:childTnLst>
                                </p:cTn>
                              </p:par>
                            </p:childTnLst>
                          </p:cTn>
                        </p:par>
                        <p:par>
                          <p:cTn id="42" fill="hold" nodeType="afterGroup">
                            <p:stCondLst>
                              <p:cond delay="5500"/>
                            </p:stCondLst>
                            <p:childTnLst>
                              <p:par>
                                <p:cTn id="43" presetID="22" presetClass="entr" presetSubtype="1" fill="hold"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up)">
                                      <p:cBhvr>
                                        <p:cTn id="45" dur="1000"/>
                                        <p:tgtEl>
                                          <p:spTgt spid="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47133"/>
                                        </p:tgtEl>
                                        <p:attrNameLst>
                                          <p:attrName>style.visibility</p:attrName>
                                        </p:attrNameLst>
                                      </p:cBhvr>
                                      <p:to>
                                        <p:strVal val="visible"/>
                                      </p:to>
                                    </p:set>
                                    <p:animEffect transition="in" filter="wipe(up)">
                                      <p:cBhvr>
                                        <p:cTn id="50" dur="500"/>
                                        <p:tgtEl>
                                          <p:spTgt spid="47133"/>
                                        </p:tgtEl>
                                      </p:cBhvr>
                                    </p:animEffect>
                                  </p:childTnLst>
                                </p:cTn>
                              </p:par>
                            </p:childTnLst>
                          </p:cTn>
                        </p:par>
                        <p:par>
                          <p:cTn id="51" fill="hold" nodeType="afterGroup">
                            <p:stCondLst>
                              <p:cond delay="500"/>
                            </p:stCondLst>
                            <p:childTnLst>
                              <p:par>
                                <p:cTn id="52" presetID="22" presetClass="entr" presetSubtype="8" fill="hold" nodeType="afterEffect">
                                  <p:stCondLst>
                                    <p:cond delay="0"/>
                                  </p:stCondLst>
                                  <p:childTnLst>
                                    <p:set>
                                      <p:cBhvr>
                                        <p:cTn id="53" dur="1" fill="hold">
                                          <p:stCondLst>
                                            <p:cond delay="0"/>
                                          </p:stCondLst>
                                        </p:cTn>
                                        <p:tgtEl>
                                          <p:spTgt spid="47135"/>
                                        </p:tgtEl>
                                        <p:attrNameLst>
                                          <p:attrName>style.visibility</p:attrName>
                                        </p:attrNameLst>
                                      </p:cBhvr>
                                      <p:to>
                                        <p:strVal val="visible"/>
                                      </p:to>
                                    </p:set>
                                    <p:animEffect transition="in" filter="wipe(left)">
                                      <p:cBhvr>
                                        <p:cTn id="54" dur="500"/>
                                        <p:tgtEl>
                                          <p:spTgt spid="47135"/>
                                        </p:tgtEl>
                                      </p:cBhvr>
                                    </p:animEffect>
                                  </p:childTnLst>
                                </p:cTn>
                              </p:par>
                            </p:childTnLst>
                          </p:cTn>
                        </p:par>
                        <p:par>
                          <p:cTn id="55" fill="hold" nodeType="afterGroup">
                            <p:stCondLst>
                              <p:cond delay="1000"/>
                            </p:stCondLst>
                            <p:childTnLst>
                              <p:par>
                                <p:cTn id="56" presetID="22" presetClass="entr" presetSubtype="1" fill="hold" grpId="0" nodeType="afterEffect">
                                  <p:stCondLst>
                                    <p:cond delay="0"/>
                                  </p:stCondLst>
                                  <p:childTnLst>
                                    <p:set>
                                      <p:cBhvr>
                                        <p:cTn id="57" dur="1" fill="hold">
                                          <p:stCondLst>
                                            <p:cond delay="0"/>
                                          </p:stCondLst>
                                        </p:cTn>
                                        <p:tgtEl>
                                          <p:spTgt spid="47134"/>
                                        </p:tgtEl>
                                        <p:attrNameLst>
                                          <p:attrName>style.visibility</p:attrName>
                                        </p:attrNameLst>
                                      </p:cBhvr>
                                      <p:to>
                                        <p:strVal val="visible"/>
                                      </p:to>
                                    </p:set>
                                    <p:animEffect transition="in" filter="wipe(up)">
                                      <p:cBhvr>
                                        <p:cTn id="58" dur="500"/>
                                        <p:tgtEl>
                                          <p:spTgt spid="47134"/>
                                        </p:tgtEl>
                                      </p:cBhvr>
                                    </p:animEffect>
                                  </p:childTnLst>
                                </p:cTn>
                              </p:par>
                            </p:childTnLst>
                          </p:cTn>
                        </p:par>
                        <p:par>
                          <p:cTn id="59" fill="hold" nodeType="afterGroup">
                            <p:stCondLst>
                              <p:cond delay="1500"/>
                            </p:stCondLst>
                            <p:childTnLst>
                              <p:par>
                                <p:cTn id="60" presetID="22" presetClass="entr" presetSubtype="1" fill="hold" nodeType="afterEffect">
                                  <p:stCondLst>
                                    <p:cond delay="0"/>
                                  </p:stCondLst>
                                  <p:childTnLst>
                                    <p:set>
                                      <p:cBhvr>
                                        <p:cTn id="61" dur="1" fill="hold">
                                          <p:stCondLst>
                                            <p:cond delay="0"/>
                                          </p:stCondLst>
                                        </p:cTn>
                                        <p:tgtEl>
                                          <p:spTgt spid="47141"/>
                                        </p:tgtEl>
                                        <p:attrNameLst>
                                          <p:attrName>style.visibility</p:attrName>
                                        </p:attrNameLst>
                                      </p:cBhvr>
                                      <p:to>
                                        <p:strVal val="visible"/>
                                      </p:to>
                                    </p:set>
                                    <p:animEffect transition="in" filter="wipe(up)">
                                      <p:cBhvr>
                                        <p:cTn id="62" dur="500"/>
                                        <p:tgtEl>
                                          <p:spTgt spid="47141"/>
                                        </p:tgtEl>
                                      </p:cBhvr>
                                    </p:animEffect>
                                  </p:childTnLst>
                                </p:cTn>
                              </p:par>
                            </p:childTnLst>
                          </p:cTn>
                        </p:par>
                        <p:par>
                          <p:cTn id="63" fill="hold" nodeType="afterGroup">
                            <p:stCondLst>
                              <p:cond delay="2000"/>
                            </p:stCondLst>
                            <p:childTnLst>
                              <p:par>
                                <p:cTn id="64" presetID="22" presetClass="entr" presetSubtype="8" fill="hold" nodeType="afterEffect">
                                  <p:stCondLst>
                                    <p:cond delay="0"/>
                                  </p:stCondLst>
                                  <p:childTnLst>
                                    <p:set>
                                      <p:cBhvr>
                                        <p:cTn id="65" dur="1" fill="hold">
                                          <p:stCondLst>
                                            <p:cond delay="0"/>
                                          </p:stCondLst>
                                        </p:cTn>
                                        <p:tgtEl>
                                          <p:spTgt spid="47137"/>
                                        </p:tgtEl>
                                        <p:attrNameLst>
                                          <p:attrName>style.visibility</p:attrName>
                                        </p:attrNameLst>
                                      </p:cBhvr>
                                      <p:to>
                                        <p:strVal val="visible"/>
                                      </p:to>
                                    </p:set>
                                    <p:animEffect transition="in" filter="wipe(left)">
                                      <p:cBhvr>
                                        <p:cTn id="66" dur="500"/>
                                        <p:tgtEl>
                                          <p:spTgt spid="47137"/>
                                        </p:tgtEl>
                                      </p:cBhvr>
                                    </p:animEffect>
                                  </p:childTnLst>
                                </p:cTn>
                              </p:par>
                            </p:childTnLst>
                          </p:cTn>
                        </p:par>
                        <p:par>
                          <p:cTn id="67" fill="hold" nodeType="afterGroup">
                            <p:stCondLst>
                              <p:cond delay="2500"/>
                            </p:stCondLst>
                            <p:childTnLst>
                              <p:par>
                                <p:cTn id="68" presetID="22" presetClass="entr" presetSubtype="1" fill="hold" grpId="0" nodeType="afterEffect">
                                  <p:stCondLst>
                                    <p:cond delay="0"/>
                                  </p:stCondLst>
                                  <p:childTnLst>
                                    <p:set>
                                      <p:cBhvr>
                                        <p:cTn id="69" dur="1" fill="hold">
                                          <p:stCondLst>
                                            <p:cond delay="0"/>
                                          </p:stCondLst>
                                        </p:cTn>
                                        <p:tgtEl>
                                          <p:spTgt spid="47136"/>
                                        </p:tgtEl>
                                        <p:attrNameLst>
                                          <p:attrName>style.visibility</p:attrName>
                                        </p:attrNameLst>
                                      </p:cBhvr>
                                      <p:to>
                                        <p:strVal val="visible"/>
                                      </p:to>
                                    </p:set>
                                    <p:animEffect transition="in" filter="wipe(up)">
                                      <p:cBhvr>
                                        <p:cTn id="70" dur="500"/>
                                        <p:tgtEl>
                                          <p:spTgt spid="47136"/>
                                        </p:tgtEl>
                                      </p:cBhvr>
                                    </p:animEffect>
                                  </p:childTnLst>
                                </p:cTn>
                              </p:par>
                            </p:childTnLst>
                          </p:cTn>
                        </p:par>
                        <p:par>
                          <p:cTn id="71" fill="hold" nodeType="afterGroup">
                            <p:stCondLst>
                              <p:cond delay="3000"/>
                            </p:stCondLst>
                            <p:childTnLst>
                              <p:par>
                                <p:cTn id="72" presetID="22" presetClass="entr" presetSubtype="1" fill="hold" grpId="0" nodeType="after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wipe(up)">
                                      <p:cBhvr>
                                        <p:cTn id="74" dur="500"/>
                                        <p:tgtEl>
                                          <p:spTgt spid="41"/>
                                        </p:tgtEl>
                                      </p:cBhvr>
                                    </p:animEffect>
                                  </p:childTnLst>
                                </p:cTn>
                              </p:par>
                            </p:childTnLst>
                          </p:cTn>
                        </p:par>
                        <p:par>
                          <p:cTn id="75" fill="hold" nodeType="afterGroup">
                            <p:stCondLst>
                              <p:cond delay="3500"/>
                            </p:stCondLst>
                            <p:childTnLst>
                              <p:par>
                                <p:cTn id="76" presetID="22" presetClass="entr" presetSubtype="8" fill="hold" nodeType="after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wipe(left)">
                                      <p:cBhvr>
                                        <p:cTn id="78" dur="500"/>
                                        <p:tgtEl>
                                          <p:spTgt spid="42"/>
                                        </p:tgtEl>
                                      </p:cBhvr>
                                    </p:animEffect>
                                  </p:childTnLst>
                                </p:cTn>
                              </p:par>
                            </p:childTnLst>
                          </p:cTn>
                        </p:par>
                        <p:par>
                          <p:cTn id="79" fill="hold" nodeType="afterGroup">
                            <p:stCondLst>
                              <p:cond delay="4000"/>
                            </p:stCondLst>
                            <p:childTnLst>
                              <p:par>
                                <p:cTn id="80" presetID="22" presetClass="entr" presetSubtype="1" fill="hold" nodeType="afterEffect">
                                  <p:stCondLst>
                                    <p:cond delay="0"/>
                                  </p:stCondLst>
                                  <p:childTnLst>
                                    <p:set>
                                      <p:cBhvr>
                                        <p:cTn id="81" dur="1" fill="hold">
                                          <p:stCondLst>
                                            <p:cond delay="0"/>
                                          </p:stCondLst>
                                        </p:cTn>
                                        <p:tgtEl>
                                          <p:spTgt spid="47142"/>
                                        </p:tgtEl>
                                        <p:attrNameLst>
                                          <p:attrName>style.visibility</p:attrName>
                                        </p:attrNameLst>
                                      </p:cBhvr>
                                      <p:to>
                                        <p:strVal val="visible"/>
                                      </p:to>
                                    </p:set>
                                    <p:animEffect transition="in" filter="wipe(up)">
                                      <p:cBhvr>
                                        <p:cTn id="82" dur="500"/>
                                        <p:tgtEl>
                                          <p:spTgt spid="47142"/>
                                        </p:tgtEl>
                                      </p:cBhvr>
                                    </p:animEffect>
                                  </p:childTnLst>
                                </p:cTn>
                              </p:par>
                            </p:childTnLst>
                          </p:cTn>
                        </p:par>
                        <p:par>
                          <p:cTn id="83" fill="hold" nodeType="afterGroup">
                            <p:stCondLst>
                              <p:cond delay="4500"/>
                            </p:stCondLst>
                            <p:childTnLst>
                              <p:par>
                                <p:cTn id="84" presetID="22" presetClass="entr" presetSubtype="8" fill="hold" nodeType="afterEffect">
                                  <p:stCondLst>
                                    <p:cond delay="0"/>
                                  </p:stCondLst>
                                  <p:childTnLst>
                                    <p:set>
                                      <p:cBhvr>
                                        <p:cTn id="85" dur="1" fill="hold">
                                          <p:stCondLst>
                                            <p:cond delay="0"/>
                                          </p:stCondLst>
                                        </p:cTn>
                                        <p:tgtEl>
                                          <p:spTgt spid="47139"/>
                                        </p:tgtEl>
                                        <p:attrNameLst>
                                          <p:attrName>style.visibility</p:attrName>
                                        </p:attrNameLst>
                                      </p:cBhvr>
                                      <p:to>
                                        <p:strVal val="visible"/>
                                      </p:to>
                                    </p:set>
                                    <p:animEffect transition="in" filter="wipe(left)">
                                      <p:cBhvr>
                                        <p:cTn id="86" dur="500"/>
                                        <p:tgtEl>
                                          <p:spTgt spid="47139"/>
                                        </p:tgtEl>
                                      </p:cBhvr>
                                    </p:animEffect>
                                  </p:childTnLst>
                                </p:cTn>
                              </p:par>
                            </p:childTnLst>
                          </p:cTn>
                        </p:par>
                        <p:par>
                          <p:cTn id="87" fill="hold" nodeType="afterGroup">
                            <p:stCondLst>
                              <p:cond delay="5000"/>
                            </p:stCondLst>
                            <p:childTnLst>
                              <p:par>
                                <p:cTn id="88" presetID="22" presetClass="entr" presetSubtype="1" fill="hold" grpId="0" nodeType="afterEffect">
                                  <p:stCondLst>
                                    <p:cond delay="0"/>
                                  </p:stCondLst>
                                  <p:childTnLst>
                                    <p:set>
                                      <p:cBhvr>
                                        <p:cTn id="89" dur="1" fill="hold">
                                          <p:stCondLst>
                                            <p:cond delay="0"/>
                                          </p:stCondLst>
                                        </p:cTn>
                                        <p:tgtEl>
                                          <p:spTgt spid="47138"/>
                                        </p:tgtEl>
                                        <p:attrNameLst>
                                          <p:attrName>style.visibility</p:attrName>
                                        </p:attrNameLst>
                                      </p:cBhvr>
                                      <p:to>
                                        <p:strVal val="visible"/>
                                      </p:to>
                                    </p:set>
                                    <p:animEffect transition="in" filter="wipe(up)">
                                      <p:cBhvr>
                                        <p:cTn id="90" dur="500"/>
                                        <p:tgtEl>
                                          <p:spTgt spid="47138"/>
                                        </p:tgtEl>
                                      </p:cBhvr>
                                    </p:animEffect>
                                  </p:childTnLst>
                                </p:cTn>
                              </p:par>
                            </p:childTnLst>
                          </p:cTn>
                        </p:par>
                        <p:par>
                          <p:cTn id="91" fill="hold" nodeType="afterGroup">
                            <p:stCondLst>
                              <p:cond delay="5500"/>
                            </p:stCondLst>
                            <p:childTnLst>
                              <p:par>
                                <p:cTn id="92" presetID="22" presetClass="entr" presetSubtype="1" fill="hold" nodeType="afterEffect">
                                  <p:stCondLst>
                                    <p:cond delay="0"/>
                                  </p:stCondLst>
                                  <p:childTnLst>
                                    <p:set>
                                      <p:cBhvr>
                                        <p:cTn id="93" dur="1" fill="hold">
                                          <p:stCondLst>
                                            <p:cond delay="0"/>
                                          </p:stCondLst>
                                        </p:cTn>
                                        <p:tgtEl>
                                          <p:spTgt spid="47143"/>
                                        </p:tgtEl>
                                        <p:attrNameLst>
                                          <p:attrName>style.visibility</p:attrName>
                                        </p:attrNameLst>
                                      </p:cBhvr>
                                      <p:to>
                                        <p:strVal val="visible"/>
                                      </p:to>
                                    </p:set>
                                    <p:animEffect transition="in" filter="wipe(up)">
                                      <p:cBhvr>
                                        <p:cTn id="94" dur="500"/>
                                        <p:tgtEl>
                                          <p:spTgt spid="47143"/>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8" presetClass="entr" presetSubtype="12" fill="hold" nodeType="clickEffect">
                                  <p:stCondLst>
                                    <p:cond delay="0"/>
                                  </p:stCondLst>
                                  <p:childTnLst>
                                    <p:set>
                                      <p:cBhvr>
                                        <p:cTn id="98" dur="1" fill="hold">
                                          <p:stCondLst>
                                            <p:cond delay="0"/>
                                          </p:stCondLst>
                                        </p:cTn>
                                        <p:tgtEl>
                                          <p:spTgt spid="21"/>
                                        </p:tgtEl>
                                        <p:attrNameLst>
                                          <p:attrName>style.visibility</p:attrName>
                                        </p:attrNameLst>
                                      </p:cBhvr>
                                      <p:to>
                                        <p:strVal val="visible"/>
                                      </p:to>
                                    </p:set>
                                    <p:animEffect transition="in" filter="strips(downLeft)">
                                      <p:cBhvr>
                                        <p:cTn id="99" dur="500"/>
                                        <p:tgtEl>
                                          <p:spTgt spid="21"/>
                                        </p:tgtEl>
                                      </p:cBhvr>
                                    </p:animEffect>
                                  </p:childTnLst>
                                </p:cTn>
                              </p:par>
                            </p:childTnLst>
                          </p:cTn>
                        </p:par>
                        <p:par>
                          <p:cTn id="100" fill="hold" nodeType="afterGroup">
                            <p:stCondLst>
                              <p:cond delay="500"/>
                            </p:stCondLst>
                            <p:childTnLst>
                              <p:par>
                                <p:cTn id="101" presetID="22" presetClass="entr" presetSubtype="1" fill="hold" nodeType="afterEffect">
                                  <p:stCondLst>
                                    <p:cond delay="0"/>
                                  </p:stCondLst>
                                  <p:childTnLst>
                                    <p:set>
                                      <p:cBhvr>
                                        <p:cTn id="102" dur="1" fill="hold">
                                          <p:stCondLst>
                                            <p:cond delay="0"/>
                                          </p:stCondLst>
                                        </p:cTn>
                                        <p:tgtEl>
                                          <p:spTgt spid="9"/>
                                        </p:tgtEl>
                                        <p:attrNameLst>
                                          <p:attrName>style.visibility</p:attrName>
                                        </p:attrNameLst>
                                      </p:cBhvr>
                                      <p:to>
                                        <p:strVal val="visible"/>
                                      </p:to>
                                    </p:set>
                                    <p:animEffect transition="in" filter="wipe(up)">
                                      <p:cBhvr>
                                        <p:cTn id="103" dur="500"/>
                                        <p:tgtEl>
                                          <p:spTgt spid="9"/>
                                        </p:tgtEl>
                                      </p:cBhvr>
                                    </p:animEffect>
                                  </p:childTnLst>
                                </p:cTn>
                              </p:par>
                            </p:childTnLst>
                          </p:cTn>
                        </p:par>
                        <p:par>
                          <p:cTn id="104" fill="hold" nodeType="afterGroup">
                            <p:stCondLst>
                              <p:cond delay="1000"/>
                            </p:stCondLst>
                            <p:childTnLst>
                              <p:par>
                                <p:cTn id="105" presetID="22" presetClass="entr" presetSubtype="8" fill="hold" nodeType="afterEffect">
                                  <p:stCondLst>
                                    <p:cond delay="0"/>
                                  </p:stCondLst>
                                  <p:childTnLst>
                                    <p:set>
                                      <p:cBhvr>
                                        <p:cTn id="106" dur="1" fill="hold">
                                          <p:stCondLst>
                                            <p:cond delay="0"/>
                                          </p:stCondLst>
                                        </p:cTn>
                                        <p:tgtEl>
                                          <p:spTgt spid="10"/>
                                        </p:tgtEl>
                                        <p:attrNameLst>
                                          <p:attrName>style.visibility</p:attrName>
                                        </p:attrNameLst>
                                      </p:cBhvr>
                                      <p:to>
                                        <p:strVal val="visible"/>
                                      </p:to>
                                    </p:set>
                                    <p:animEffect transition="in" filter="wipe(left)">
                                      <p:cBhvr>
                                        <p:cTn id="107" dur="500"/>
                                        <p:tgtEl>
                                          <p:spTgt spid="10"/>
                                        </p:tgtEl>
                                      </p:cBhvr>
                                    </p:animEffect>
                                  </p:childTnLst>
                                </p:cTn>
                              </p:par>
                            </p:childTnLst>
                          </p:cTn>
                        </p:par>
                        <p:par>
                          <p:cTn id="108" fill="hold" nodeType="afterGroup">
                            <p:stCondLst>
                              <p:cond delay="1500"/>
                            </p:stCondLst>
                            <p:childTnLst>
                              <p:par>
                                <p:cTn id="109" presetID="22" presetClass="entr" presetSubtype="1" fill="hold" grpId="0" nodeType="afterEffect">
                                  <p:stCondLst>
                                    <p:cond delay="0"/>
                                  </p:stCondLst>
                                  <p:childTnLst>
                                    <p:set>
                                      <p:cBhvr>
                                        <p:cTn id="110" dur="1" fill="hold">
                                          <p:stCondLst>
                                            <p:cond delay="0"/>
                                          </p:stCondLst>
                                        </p:cTn>
                                        <p:tgtEl>
                                          <p:spTgt spid="11"/>
                                        </p:tgtEl>
                                        <p:attrNameLst>
                                          <p:attrName>style.visibility</p:attrName>
                                        </p:attrNameLst>
                                      </p:cBhvr>
                                      <p:to>
                                        <p:strVal val="visible"/>
                                      </p:to>
                                    </p:set>
                                    <p:animEffect transition="in" filter="wipe(up)">
                                      <p:cBhvr>
                                        <p:cTn id="111" dur="500"/>
                                        <p:tgtEl>
                                          <p:spTgt spid="11"/>
                                        </p:tgtEl>
                                      </p:cBhvr>
                                    </p:animEffect>
                                  </p:childTnLst>
                                </p:cTn>
                              </p:par>
                            </p:childTnLst>
                          </p:cTn>
                        </p:par>
                        <p:par>
                          <p:cTn id="112" fill="hold" nodeType="afterGroup">
                            <p:stCondLst>
                              <p:cond delay="2000"/>
                            </p:stCondLst>
                            <p:childTnLst>
                              <p:par>
                                <p:cTn id="113" presetID="22" presetClass="entr" presetSubtype="1" fill="hold" nodeType="afterEffect">
                                  <p:stCondLst>
                                    <p:cond delay="0"/>
                                  </p:stCondLst>
                                  <p:childTnLst>
                                    <p:set>
                                      <p:cBhvr>
                                        <p:cTn id="114" dur="1" fill="hold">
                                          <p:stCondLst>
                                            <p:cond delay="0"/>
                                          </p:stCondLst>
                                        </p:cTn>
                                        <p:tgtEl>
                                          <p:spTgt spid="12"/>
                                        </p:tgtEl>
                                        <p:attrNameLst>
                                          <p:attrName>style.visibility</p:attrName>
                                        </p:attrNameLst>
                                      </p:cBhvr>
                                      <p:to>
                                        <p:strVal val="visible"/>
                                      </p:to>
                                    </p:set>
                                    <p:animEffect transition="in" filter="wipe(up)">
                                      <p:cBhvr>
                                        <p:cTn id="115" dur="500"/>
                                        <p:tgtEl>
                                          <p:spTgt spid="12"/>
                                        </p:tgtEl>
                                      </p:cBhvr>
                                    </p:animEffect>
                                  </p:childTnLst>
                                </p:cTn>
                              </p:par>
                            </p:childTnLst>
                          </p:cTn>
                        </p:par>
                        <p:par>
                          <p:cTn id="116" fill="hold" nodeType="afterGroup">
                            <p:stCondLst>
                              <p:cond delay="2500"/>
                            </p:stCondLst>
                            <p:childTnLst>
                              <p:par>
                                <p:cTn id="117" presetID="22" presetClass="entr" presetSubtype="8" fill="hold" nodeType="afterEffect">
                                  <p:stCondLst>
                                    <p:cond delay="0"/>
                                  </p:stCondLst>
                                  <p:childTnLst>
                                    <p:set>
                                      <p:cBhvr>
                                        <p:cTn id="118" dur="1" fill="hold">
                                          <p:stCondLst>
                                            <p:cond delay="0"/>
                                          </p:stCondLst>
                                        </p:cTn>
                                        <p:tgtEl>
                                          <p:spTgt spid="13"/>
                                        </p:tgtEl>
                                        <p:attrNameLst>
                                          <p:attrName>style.visibility</p:attrName>
                                        </p:attrNameLst>
                                      </p:cBhvr>
                                      <p:to>
                                        <p:strVal val="visible"/>
                                      </p:to>
                                    </p:set>
                                    <p:animEffect transition="in" filter="wipe(left)">
                                      <p:cBhvr>
                                        <p:cTn id="119" dur="500"/>
                                        <p:tgtEl>
                                          <p:spTgt spid="13"/>
                                        </p:tgtEl>
                                      </p:cBhvr>
                                    </p:animEffect>
                                  </p:childTnLst>
                                </p:cTn>
                              </p:par>
                            </p:childTnLst>
                          </p:cTn>
                        </p:par>
                        <p:par>
                          <p:cTn id="120" fill="hold" nodeType="afterGroup">
                            <p:stCondLst>
                              <p:cond delay="3000"/>
                            </p:stCondLst>
                            <p:childTnLst>
                              <p:par>
                                <p:cTn id="121" presetID="22" presetClass="entr" presetSubtype="1" fill="hold" grpId="0" nodeType="afterEffect">
                                  <p:stCondLst>
                                    <p:cond delay="0"/>
                                  </p:stCondLst>
                                  <p:childTnLst>
                                    <p:set>
                                      <p:cBhvr>
                                        <p:cTn id="122" dur="1" fill="hold">
                                          <p:stCondLst>
                                            <p:cond delay="0"/>
                                          </p:stCondLst>
                                        </p:cTn>
                                        <p:tgtEl>
                                          <p:spTgt spid="14"/>
                                        </p:tgtEl>
                                        <p:attrNameLst>
                                          <p:attrName>style.visibility</p:attrName>
                                        </p:attrNameLst>
                                      </p:cBhvr>
                                      <p:to>
                                        <p:strVal val="visible"/>
                                      </p:to>
                                    </p:set>
                                    <p:animEffect transition="in" filter="wipe(up)">
                                      <p:cBhvr>
                                        <p:cTn id="123" dur="500"/>
                                        <p:tgtEl>
                                          <p:spTgt spid="14"/>
                                        </p:tgtEl>
                                      </p:cBhvr>
                                    </p:animEffect>
                                  </p:childTnLst>
                                </p:cTn>
                              </p:par>
                            </p:childTnLst>
                          </p:cTn>
                        </p:par>
                        <p:par>
                          <p:cTn id="124" fill="hold" nodeType="afterGroup">
                            <p:stCondLst>
                              <p:cond delay="3500"/>
                            </p:stCondLst>
                            <p:childTnLst>
                              <p:par>
                                <p:cTn id="125" presetID="22" presetClass="entr" presetSubtype="1" fill="hold" nodeType="afterEffect">
                                  <p:stCondLst>
                                    <p:cond delay="0"/>
                                  </p:stCondLst>
                                  <p:childTnLst>
                                    <p:set>
                                      <p:cBhvr>
                                        <p:cTn id="126" dur="1" fill="hold">
                                          <p:stCondLst>
                                            <p:cond delay="0"/>
                                          </p:stCondLst>
                                        </p:cTn>
                                        <p:tgtEl>
                                          <p:spTgt spid="15"/>
                                        </p:tgtEl>
                                        <p:attrNameLst>
                                          <p:attrName>style.visibility</p:attrName>
                                        </p:attrNameLst>
                                      </p:cBhvr>
                                      <p:to>
                                        <p:strVal val="visible"/>
                                      </p:to>
                                    </p:set>
                                    <p:animEffect transition="in" filter="wipe(up)">
                                      <p:cBhvr>
                                        <p:cTn id="127" dur="500"/>
                                        <p:tgtEl>
                                          <p:spTgt spid="15"/>
                                        </p:tgtEl>
                                      </p:cBhvr>
                                    </p:animEffect>
                                  </p:childTnLst>
                                </p:cTn>
                              </p:par>
                            </p:childTnLst>
                          </p:cTn>
                        </p:par>
                        <p:par>
                          <p:cTn id="128" fill="hold" nodeType="afterGroup">
                            <p:stCondLst>
                              <p:cond delay="4000"/>
                            </p:stCondLst>
                            <p:childTnLst>
                              <p:par>
                                <p:cTn id="129" presetID="22" presetClass="entr" presetSubtype="8" fill="hold" nodeType="afterEffect">
                                  <p:stCondLst>
                                    <p:cond delay="0"/>
                                  </p:stCondLst>
                                  <p:childTnLst>
                                    <p:set>
                                      <p:cBhvr>
                                        <p:cTn id="130" dur="1" fill="hold">
                                          <p:stCondLst>
                                            <p:cond delay="0"/>
                                          </p:stCondLst>
                                        </p:cTn>
                                        <p:tgtEl>
                                          <p:spTgt spid="16"/>
                                        </p:tgtEl>
                                        <p:attrNameLst>
                                          <p:attrName>style.visibility</p:attrName>
                                        </p:attrNameLst>
                                      </p:cBhvr>
                                      <p:to>
                                        <p:strVal val="visible"/>
                                      </p:to>
                                    </p:set>
                                    <p:animEffect transition="in" filter="wipe(left)">
                                      <p:cBhvr>
                                        <p:cTn id="131" dur="500"/>
                                        <p:tgtEl>
                                          <p:spTgt spid="16"/>
                                        </p:tgtEl>
                                      </p:cBhvr>
                                    </p:animEffect>
                                  </p:childTnLst>
                                </p:cTn>
                              </p:par>
                            </p:childTnLst>
                          </p:cTn>
                        </p:par>
                        <p:par>
                          <p:cTn id="132" fill="hold" nodeType="afterGroup">
                            <p:stCondLst>
                              <p:cond delay="4500"/>
                            </p:stCondLst>
                            <p:childTnLst>
                              <p:par>
                                <p:cTn id="133" presetID="22" presetClass="entr" presetSubtype="1" fill="hold" grpId="0" nodeType="afterEffect">
                                  <p:stCondLst>
                                    <p:cond delay="0"/>
                                  </p:stCondLst>
                                  <p:childTnLst>
                                    <p:set>
                                      <p:cBhvr>
                                        <p:cTn id="134" dur="1" fill="hold">
                                          <p:stCondLst>
                                            <p:cond delay="0"/>
                                          </p:stCondLst>
                                        </p:cTn>
                                        <p:tgtEl>
                                          <p:spTgt spid="17"/>
                                        </p:tgtEl>
                                        <p:attrNameLst>
                                          <p:attrName>style.visibility</p:attrName>
                                        </p:attrNameLst>
                                      </p:cBhvr>
                                      <p:to>
                                        <p:strVal val="visible"/>
                                      </p:to>
                                    </p:set>
                                    <p:animEffect transition="in" filter="wipe(up)">
                                      <p:cBhvr>
                                        <p:cTn id="135" dur="500"/>
                                        <p:tgtEl>
                                          <p:spTgt spid="17"/>
                                        </p:tgtEl>
                                      </p:cBhvr>
                                    </p:animEffect>
                                  </p:childTnLst>
                                </p:cTn>
                              </p:par>
                            </p:childTnLst>
                          </p:cTn>
                        </p:par>
                        <p:par>
                          <p:cTn id="136" fill="hold" nodeType="afterGroup">
                            <p:stCondLst>
                              <p:cond delay="5000"/>
                            </p:stCondLst>
                            <p:childTnLst>
                              <p:par>
                                <p:cTn id="137" presetID="22" presetClass="entr" presetSubtype="1" fill="hold" nodeType="afterEffect">
                                  <p:stCondLst>
                                    <p:cond delay="0"/>
                                  </p:stCondLst>
                                  <p:childTnLst>
                                    <p:set>
                                      <p:cBhvr>
                                        <p:cTn id="138" dur="1" fill="hold">
                                          <p:stCondLst>
                                            <p:cond delay="0"/>
                                          </p:stCondLst>
                                        </p:cTn>
                                        <p:tgtEl>
                                          <p:spTgt spid="18"/>
                                        </p:tgtEl>
                                        <p:attrNameLst>
                                          <p:attrName>style.visibility</p:attrName>
                                        </p:attrNameLst>
                                      </p:cBhvr>
                                      <p:to>
                                        <p:strVal val="visible"/>
                                      </p:to>
                                    </p:set>
                                    <p:animEffect transition="in" filter="wipe(up)">
                                      <p:cBhvr>
                                        <p:cTn id="139" dur="500"/>
                                        <p:tgtEl>
                                          <p:spTgt spid="18"/>
                                        </p:tgtEl>
                                      </p:cBhvr>
                                    </p:animEffect>
                                  </p:childTnLst>
                                </p:cTn>
                              </p:par>
                            </p:childTnLst>
                          </p:cTn>
                        </p:par>
                        <p:par>
                          <p:cTn id="140" fill="hold" nodeType="afterGroup">
                            <p:stCondLst>
                              <p:cond delay="5500"/>
                            </p:stCondLst>
                            <p:childTnLst>
                              <p:par>
                                <p:cTn id="141" presetID="22" presetClass="entr" presetSubtype="8" fill="hold" nodeType="afterEffect">
                                  <p:stCondLst>
                                    <p:cond delay="0"/>
                                  </p:stCondLst>
                                  <p:childTnLst>
                                    <p:set>
                                      <p:cBhvr>
                                        <p:cTn id="142" dur="1" fill="hold">
                                          <p:stCondLst>
                                            <p:cond delay="0"/>
                                          </p:stCondLst>
                                        </p:cTn>
                                        <p:tgtEl>
                                          <p:spTgt spid="19"/>
                                        </p:tgtEl>
                                        <p:attrNameLst>
                                          <p:attrName>style.visibility</p:attrName>
                                        </p:attrNameLst>
                                      </p:cBhvr>
                                      <p:to>
                                        <p:strVal val="visible"/>
                                      </p:to>
                                    </p:set>
                                    <p:animEffect transition="in" filter="wipe(left)">
                                      <p:cBhvr>
                                        <p:cTn id="143" dur="500"/>
                                        <p:tgtEl>
                                          <p:spTgt spid="19"/>
                                        </p:tgtEl>
                                      </p:cBhvr>
                                    </p:animEffect>
                                  </p:childTnLst>
                                </p:cTn>
                              </p:par>
                            </p:childTnLst>
                          </p:cTn>
                        </p:par>
                        <p:par>
                          <p:cTn id="144" fill="hold" nodeType="afterGroup">
                            <p:stCondLst>
                              <p:cond delay="6000"/>
                            </p:stCondLst>
                            <p:childTnLst>
                              <p:par>
                                <p:cTn id="145" presetID="22" presetClass="entr" presetSubtype="1" fill="hold" grpId="0" nodeType="afterEffect">
                                  <p:stCondLst>
                                    <p:cond delay="0"/>
                                  </p:stCondLst>
                                  <p:childTnLst>
                                    <p:set>
                                      <p:cBhvr>
                                        <p:cTn id="146" dur="1" fill="hold">
                                          <p:stCondLst>
                                            <p:cond delay="0"/>
                                          </p:stCondLst>
                                        </p:cTn>
                                        <p:tgtEl>
                                          <p:spTgt spid="20"/>
                                        </p:tgtEl>
                                        <p:attrNameLst>
                                          <p:attrName>style.visibility</p:attrName>
                                        </p:attrNameLst>
                                      </p:cBhvr>
                                      <p:to>
                                        <p:strVal val="visible"/>
                                      </p:to>
                                    </p:set>
                                    <p:animEffect transition="in" filter="wipe(up)">
                                      <p:cBhvr>
                                        <p:cTn id="1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8" grpId="0" animBg="1"/>
      <p:bldP spid="47134" grpId="0" animBg="1"/>
      <p:bldP spid="47136" grpId="0" animBg="1"/>
      <p:bldP spid="47138" grpId="0" animBg="1"/>
      <p:bldP spid="41" grpId="0" animBg="1"/>
      <p:bldP spid="11" grpId="0" animBg="1"/>
      <p:bldP spid="14" grpId="0" animBg="1"/>
      <p:bldP spid="17" grpId="0" animBg="1"/>
      <p:bldP spid="2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idx="4294967295"/>
          </p:nvPr>
        </p:nvSpPr>
        <p:spPr>
          <a:xfrm>
            <a:off x="1328738" y="0"/>
            <a:ext cx="7815262" cy="460375"/>
          </a:xfrm>
        </p:spPr>
        <p:txBody>
          <a:bodyPr/>
          <a:lstStyle/>
          <a:p>
            <a:r>
              <a:rPr lang="en-US" altLang="en-US" sz="3600">
                <a:latin typeface="Times New Roman" panose="02020603050405020304" pitchFamily="18" charset="0"/>
                <a:cs typeface="Times New Roman" panose="02020603050405020304" pitchFamily="18" charset="0"/>
              </a:rPr>
              <a:t>EL Implicit Objects</a:t>
            </a:r>
          </a:p>
        </p:txBody>
      </p:sp>
      <p:graphicFrame>
        <p:nvGraphicFramePr>
          <p:cNvPr id="49200" name="Group 48"/>
          <p:cNvGraphicFramePr>
            <a:graphicFrameLocks noGrp="1"/>
          </p:cNvGraphicFramePr>
          <p:nvPr/>
        </p:nvGraphicFramePr>
        <p:xfrm>
          <a:off x="101600" y="450850"/>
          <a:ext cx="8934450" cy="6013449"/>
        </p:xfrm>
        <a:graphic>
          <a:graphicData uri="http://schemas.openxmlformats.org/drawingml/2006/table">
            <a:tbl>
              <a:tblPr/>
              <a:tblGrid>
                <a:gridCol w="1681163">
                  <a:extLst>
                    <a:ext uri="{9D8B030D-6E8A-4147-A177-3AD203B41FA5}">
                      <a16:colId xmlns:a16="http://schemas.microsoft.com/office/drawing/2014/main" val="20000"/>
                    </a:ext>
                  </a:extLst>
                </a:gridCol>
                <a:gridCol w="7253287">
                  <a:extLst>
                    <a:ext uri="{9D8B030D-6E8A-4147-A177-3AD203B41FA5}">
                      <a16:colId xmlns:a16="http://schemas.microsoft.com/office/drawing/2014/main" val="20001"/>
                    </a:ext>
                  </a:extLst>
                </a:gridCol>
              </a:tblGrid>
              <a:tr h="304816">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rgbClr val="FF3300"/>
                          </a:solidFill>
                          <a:effectLst/>
                          <a:latin typeface="Times New Roman" pitchFamily="18" charset="0"/>
                          <a:cs typeface="Times New Roman" pitchFamily="18" charset="0"/>
                        </a:rPr>
                        <a:t>Objects</a:t>
                      </a:r>
                      <a:endParaRPr kumimoji="0" lang="en-US" sz="1800" b="0" i="0" u="none" strike="noStrike" cap="none" normalizeH="0" baseline="0">
                        <a:ln>
                          <a:noFill/>
                        </a:ln>
                        <a:solidFill>
                          <a:schemeClr val="tx1"/>
                        </a:solidFill>
                        <a:effectLst/>
                        <a:latin typeface="Calibri" pitchFamily="3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rgbClr val="FF3300"/>
                          </a:solidFill>
                          <a:effectLst/>
                          <a:latin typeface="Times New Roman" pitchFamily="18" charset="0"/>
                          <a:cs typeface="Times New Roman" pitchFamily="18" charset="0"/>
                        </a:rPr>
                        <a:t>Descriptions</a:t>
                      </a:r>
                      <a:endParaRPr kumimoji="0" lang="en-US" sz="1800" b="0" i="0" u="none" strike="noStrike" cap="none" normalizeH="0" baseline="0">
                        <a:ln>
                          <a:noFill/>
                        </a:ln>
                        <a:solidFill>
                          <a:schemeClr val="tx1"/>
                        </a:solidFill>
                        <a:effectLst/>
                        <a:latin typeface="Calibri" pitchFamily="3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914448">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pageContext</a:t>
                      </a:r>
                      <a:endParaRPr kumimoji="0" lang="en-US" sz="1800" b="0" i="0" u="none" strike="noStrike" cap="none" normalizeH="0" baseline="0">
                        <a:ln>
                          <a:noFill/>
                        </a:ln>
                        <a:solidFill>
                          <a:schemeClr val="tx1"/>
                        </a:solidFill>
                        <a:effectLst/>
                        <a:latin typeface="Calibri" pitchFamily="34"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Can be used without creating an instance of the object</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Provides access to </a:t>
                      </a:r>
                      <a:r>
                        <a:rPr kumimoji="0" lang="en-US" sz="1800" b="1" i="0" u="none" strike="noStrike" cap="none" normalizeH="0" baseline="0">
                          <a:ln>
                            <a:noFill/>
                          </a:ln>
                          <a:solidFill>
                            <a:schemeClr val="tx1"/>
                          </a:solidFill>
                          <a:effectLst/>
                          <a:latin typeface="Times New Roman" pitchFamily="18" charset="0"/>
                          <a:cs typeface="Times New Roman" pitchFamily="18" charset="0"/>
                        </a:rPr>
                        <a:t>page attributes</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Can be used to access different page attributes</a:t>
                      </a:r>
                      <a:endParaRPr kumimoji="0" lang="en-US" sz="1800" b="0" i="0" u="none" strike="noStrike" cap="none" normalizeH="0" baseline="0">
                        <a:ln>
                          <a:noFill/>
                        </a:ln>
                        <a:solidFill>
                          <a:schemeClr val="tx1"/>
                        </a:solidFill>
                        <a:effectLst/>
                        <a:latin typeface="Calibri" pitchFamily="34"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0114">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servletContext</a:t>
                      </a:r>
                      <a:endParaRPr kumimoji="0" lang="en-US" sz="1800" b="0" i="0" u="none" strike="noStrike" cap="none" normalizeH="0" baseline="0">
                        <a:ln>
                          <a:noFill/>
                        </a:ln>
                        <a:solidFill>
                          <a:schemeClr val="tx1"/>
                        </a:solidFill>
                        <a:effectLst/>
                        <a:latin typeface="Calibri" pitchFamily="34"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Specifies the JSP page, servlet and Web components contained in the same </a:t>
                      </a:r>
                      <a:r>
                        <a:rPr kumimoji="0" lang="en-US" sz="1800" b="1" i="0" u="none" strike="noStrike" cap="none" normalizeH="0" baseline="0">
                          <a:ln>
                            <a:noFill/>
                          </a:ln>
                          <a:solidFill>
                            <a:schemeClr val="tx1"/>
                          </a:solidFill>
                          <a:effectLst/>
                          <a:latin typeface="Times New Roman" pitchFamily="18" charset="0"/>
                          <a:cs typeface="Times New Roman" pitchFamily="18" charset="0"/>
                        </a:rPr>
                        <a:t>application</a:t>
                      </a:r>
                      <a:r>
                        <a:rPr kumimoji="0" lang="en-US" sz="1800" b="0" i="0" u="none" strike="noStrike" cap="none" normalizeH="0" baseline="0">
                          <a:ln>
                            <a:noFill/>
                          </a:ln>
                          <a:solidFill>
                            <a:schemeClr val="tx1"/>
                          </a:solidFill>
                          <a:effectLst/>
                          <a:latin typeface="Times New Roman" pitchFamily="18" charset="0"/>
                          <a:cs typeface="Times New Roman" pitchFamily="18" charset="0"/>
                        </a:rPr>
                        <a:t>. </a:t>
                      </a:r>
                      <a:r>
                        <a:rPr kumimoji="0" lang="en-US" sz="1800" b="1" i="0" u="none" strike="noStrike" cap="none" normalizeH="0" baseline="0">
                          <a:ln>
                            <a:noFill/>
                          </a:ln>
                          <a:solidFill>
                            <a:schemeClr val="tx1"/>
                          </a:solidFill>
                          <a:effectLst/>
                          <a:latin typeface="Times New Roman" pitchFamily="18" charset="0"/>
                          <a:cs typeface="Times New Roman" pitchFamily="18" charset="0"/>
                        </a:rPr>
                        <a:t>Communication</a:t>
                      </a:r>
                      <a:r>
                        <a:rPr kumimoji="0" lang="en-US" sz="1800" b="0" i="0" u="none" strike="noStrike" cap="none" normalizeH="0" baseline="0">
                          <a:ln>
                            <a:noFill/>
                          </a:ln>
                          <a:solidFill>
                            <a:schemeClr val="tx1"/>
                          </a:solidFill>
                          <a:effectLst/>
                          <a:latin typeface="Times New Roman" pitchFamily="18" charset="0"/>
                          <a:cs typeface="Times New Roman" pitchFamily="18" charset="0"/>
                        </a:rPr>
                        <a:t> with servlet container</a:t>
                      </a:r>
                      <a:endParaRPr kumimoji="0" lang="en-US" sz="1800" b="0" i="0" u="none" strike="noStrike" cap="none" normalizeH="0" baseline="0">
                        <a:ln>
                          <a:noFill/>
                        </a:ln>
                        <a:solidFill>
                          <a:schemeClr val="tx1"/>
                        </a:solidFill>
                        <a:effectLst/>
                        <a:latin typeface="Calibri" pitchFamily="34"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79">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session</a:t>
                      </a:r>
                      <a:endParaRPr kumimoji="0" lang="en-US" sz="1800" b="0" i="0" u="none" strike="noStrike" cap="none" normalizeH="0" baseline="0">
                        <a:ln>
                          <a:noFill/>
                        </a:ln>
                        <a:solidFill>
                          <a:schemeClr val="tx1"/>
                        </a:solidFill>
                        <a:effectLst/>
                        <a:latin typeface="Calibri" pitchFamily="34"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Represents the </a:t>
                      </a:r>
                      <a:r>
                        <a:rPr kumimoji="0" lang="en-US" sz="1800" b="1" i="0" u="none" strike="noStrike" cap="none" normalizeH="0" baseline="0">
                          <a:ln>
                            <a:noFill/>
                          </a:ln>
                          <a:solidFill>
                            <a:schemeClr val="tx1"/>
                          </a:solidFill>
                          <a:effectLst/>
                          <a:latin typeface="Times New Roman" pitchFamily="18" charset="0"/>
                          <a:cs typeface="Times New Roman" pitchFamily="18" charset="0"/>
                        </a:rPr>
                        <a:t>session</a:t>
                      </a:r>
                      <a:r>
                        <a:rPr kumimoji="0" lang="en-US" sz="1800" b="0" i="0" u="none" strike="noStrike" cap="none" normalizeH="0" baseline="0">
                          <a:ln>
                            <a:noFill/>
                          </a:ln>
                          <a:solidFill>
                            <a:schemeClr val="tx1"/>
                          </a:solidFill>
                          <a:effectLst/>
                          <a:latin typeface="Times New Roman" pitchFamily="18" charset="0"/>
                          <a:cs typeface="Times New Roman" pitchFamily="18" charset="0"/>
                        </a:rPr>
                        <a:t> created for the client sending a request</a:t>
                      </a:r>
                      <a:endParaRPr kumimoji="0" lang="en-US" sz="1800" b="0" i="0" u="none" strike="noStrike" cap="none" normalizeH="0" baseline="0">
                        <a:ln>
                          <a:noFill/>
                        </a:ln>
                        <a:solidFill>
                          <a:schemeClr val="tx1"/>
                        </a:solidFill>
                        <a:effectLst/>
                        <a:latin typeface="Calibri" pitchFamily="34"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79">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request</a:t>
                      </a:r>
                      <a:endParaRPr kumimoji="0" lang="en-US" sz="1800" b="0" i="0" u="none" strike="noStrike" cap="none" normalizeH="0" baseline="0">
                        <a:ln>
                          <a:noFill/>
                        </a:ln>
                        <a:solidFill>
                          <a:schemeClr val="tx1"/>
                        </a:solidFill>
                        <a:effectLst/>
                        <a:latin typeface="Calibri" pitchFamily="34"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Represents the </a:t>
                      </a:r>
                      <a:r>
                        <a:rPr kumimoji="0" lang="en-US" sz="1800" b="1" i="0" u="none" strike="noStrike" cap="none" normalizeH="0" baseline="0">
                          <a:ln>
                            <a:noFill/>
                          </a:ln>
                          <a:solidFill>
                            <a:schemeClr val="tx1"/>
                          </a:solidFill>
                          <a:effectLst/>
                          <a:latin typeface="Times New Roman" pitchFamily="18" charset="0"/>
                          <a:cs typeface="Times New Roman" pitchFamily="18" charset="0"/>
                        </a:rPr>
                        <a:t>request</a:t>
                      </a:r>
                      <a:r>
                        <a:rPr kumimoji="0" lang="en-US" sz="1800" b="0" i="0" u="none" strike="noStrike" cap="none" normalizeH="0" baseline="0">
                          <a:ln>
                            <a:noFill/>
                          </a:ln>
                          <a:solidFill>
                            <a:schemeClr val="tx1"/>
                          </a:solidFill>
                          <a:effectLst/>
                          <a:latin typeface="Times New Roman" pitchFamily="18" charset="0"/>
                          <a:cs typeface="Times New Roman" pitchFamily="18" charset="0"/>
                        </a:rPr>
                        <a:t> accepted by the JSP page from client</a:t>
                      </a:r>
                      <a:endParaRPr kumimoji="0" lang="en-US" sz="1800" b="0" i="0" u="none" strike="noStrike" cap="none" normalizeH="0" baseline="0">
                        <a:ln>
                          <a:noFill/>
                        </a:ln>
                        <a:solidFill>
                          <a:schemeClr val="tx1"/>
                        </a:solidFill>
                        <a:effectLst/>
                        <a:latin typeface="Calibri" pitchFamily="34"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0114">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response</a:t>
                      </a:r>
                      <a:endParaRPr kumimoji="0" lang="en-US" sz="1800" b="0" i="0" u="none" strike="noStrike" cap="none" normalizeH="0" baseline="0">
                        <a:ln>
                          <a:noFill/>
                        </a:ln>
                        <a:solidFill>
                          <a:schemeClr val="tx1"/>
                        </a:solidFill>
                        <a:effectLst/>
                        <a:latin typeface="Calibri" pitchFamily="34"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Represents the </a:t>
                      </a:r>
                      <a:r>
                        <a:rPr kumimoji="0" lang="en-US" sz="1800" b="1" i="0" u="none" strike="noStrike" cap="none" normalizeH="0" baseline="0">
                          <a:ln>
                            <a:noFill/>
                          </a:ln>
                          <a:solidFill>
                            <a:schemeClr val="tx1"/>
                          </a:solidFill>
                          <a:effectLst/>
                          <a:latin typeface="Times New Roman" pitchFamily="18" charset="0"/>
                          <a:cs typeface="Times New Roman" pitchFamily="18" charset="0"/>
                        </a:rPr>
                        <a:t>response</a:t>
                      </a:r>
                      <a:r>
                        <a:rPr kumimoji="0" lang="en-US" sz="1800" b="0" i="0" u="none" strike="noStrike" cap="none" normalizeH="0" baseline="0">
                          <a:ln>
                            <a:noFill/>
                          </a:ln>
                          <a:solidFill>
                            <a:schemeClr val="tx1"/>
                          </a:solidFill>
                          <a:effectLst/>
                          <a:latin typeface="Times New Roman" pitchFamily="18" charset="0"/>
                          <a:cs typeface="Times New Roman" pitchFamily="18" charset="0"/>
                        </a:rPr>
                        <a:t> sent to the client by the JSP page. The response contains the data passed between a client and servlet </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79">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param</a:t>
                      </a:r>
                      <a:endParaRPr kumimoji="0" lang="en-US" sz="1800" b="0" i="0" u="none" strike="noStrike" cap="none" normalizeH="0" baseline="0">
                        <a:ln>
                          <a:noFill/>
                        </a:ln>
                        <a:solidFill>
                          <a:schemeClr val="tx1"/>
                        </a:solidFill>
                        <a:effectLst/>
                        <a:latin typeface="Calibri" pitchFamily="34"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Returns a value that </a:t>
                      </a:r>
                      <a:r>
                        <a:rPr kumimoji="0" lang="en-US" sz="1800" b="1" i="0" u="none" strike="noStrike" cap="none" normalizeH="0" baseline="0">
                          <a:ln>
                            <a:noFill/>
                          </a:ln>
                          <a:solidFill>
                            <a:schemeClr val="tx1"/>
                          </a:solidFill>
                          <a:effectLst/>
                          <a:latin typeface="Times New Roman" pitchFamily="18" charset="0"/>
                          <a:cs typeface="Times New Roman" pitchFamily="18" charset="0"/>
                        </a:rPr>
                        <a:t>maps</a:t>
                      </a:r>
                      <a:r>
                        <a:rPr kumimoji="0" lang="en-US" sz="1800" b="0" i="0" u="none" strike="noStrike" cap="none" normalizeH="0" baseline="0">
                          <a:ln>
                            <a:noFill/>
                          </a:ln>
                          <a:solidFill>
                            <a:schemeClr val="tx1"/>
                          </a:solidFill>
                          <a:effectLst/>
                          <a:latin typeface="Times New Roman" pitchFamily="18" charset="0"/>
                          <a:cs typeface="Times New Roman" pitchFamily="18" charset="0"/>
                        </a:rPr>
                        <a:t> a request parameter name to a single string value</a:t>
                      </a:r>
                      <a:endParaRPr kumimoji="0" lang="en-US" sz="1800" b="0" i="0" u="none" strike="noStrike" cap="none" normalizeH="0" baseline="0">
                        <a:ln>
                          <a:noFill/>
                        </a:ln>
                        <a:solidFill>
                          <a:schemeClr val="tx1"/>
                        </a:solidFill>
                        <a:effectLst/>
                        <a:latin typeface="Calibri" pitchFamily="34"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40114">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paramValues</a:t>
                      </a:r>
                      <a:endParaRPr kumimoji="0" lang="en-US" sz="1800" b="0" i="0" u="none" strike="noStrike" cap="none" normalizeH="0" baseline="0">
                        <a:ln>
                          <a:noFill/>
                        </a:ln>
                        <a:solidFill>
                          <a:schemeClr val="tx1"/>
                        </a:solidFill>
                        <a:effectLst/>
                        <a:latin typeface="Calibri" pitchFamily="34"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Returns and </a:t>
                      </a:r>
                      <a:r>
                        <a:rPr kumimoji="0" lang="en-US" sz="1800" b="1" i="0" u="none" strike="noStrike" cap="none" normalizeH="0" baseline="0">
                          <a:ln>
                            <a:noFill/>
                          </a:ln>
                          <a:solidFill>
                            <a:schemeClr val="tx1"/>
                          </a:solidFill>
                          <a:effectLst/>
                          <a:latin typeface="Times New Roman" pitchFamily="18" charset="0"/>
                          <a:cs typeface="Times New Roman" pitchFamily="18" charset="0"/>
                        </a:rPr>
                        <a:t>array of values</a:t>
                      </a:r>
                      <a:r>
                        <a:rPr kumimoji="0" lang="en-US" sz="1800" b="0" i="0" u="none" strike="noStrike" cap="none" normalizeH="0" baseline="0">
                          <a:ln>
                            <a:noFill/>
                          </a:ln>
                          <a:solidFill>
                            <a:schemeClr val="tx1"/>
                          </a:solidFill>
                          <a:effectLst/>
                          <a:latin typeface="Times New Roman" pitchFamily="18" charset="0"/>
                          <a:cs typeface="Times New Roman" pitchFamily="18" charset="0"/>
                        </a:rPr>
                        <a:t>,  which is mapped to the request parameters from client</a:t>
                      </a:r>
                      <a:endParaRPr kumimoji="0" lang="en-US" sz="1800" b="0" i="0" u="none" strike="noStrike" cap="none" normalizeH="0" baseline="0">
                        <a:ln>
                          <a:noFill/>
                        </a:ln>
                        <a:solidFill>
                          <a:schemeClr val="tx1"/>
                        </a:solidFill>
                        <a:effectLst/>
                        <a:latin typeface="Calibri" pitchFamily="34"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779">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header</a:t>
                      </a:r>
                      <a:endParaRPr kumimoji="0" lang="en-US" sz="1800" b="0" i="0" u="none" strike="noStrike" cap="none" normalizeH="0" baseline="0">
                        <a:ln>
                          <a:noFill/>
                        </a:ln>
                        <a:solidFill>
                          <a:schemeClr val="tx1"/>
                        </a:solidFill>
                        <a:effectLst/>
                        <a:latin typeface="Calibri" pitchFamily="34"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Returns a request </a:t>
                      </a:r>
                      <a:r>
                        <a:rPr kumimoji="0" lang="en-US" sz="1800" b="1" i="0" u="none" strike="noStrike" cap="none" normalizeH="0" baseline="0">
                          <a:ln>
                            <a:noFill/>
                          </a:ln>
                          <a:solidFill>
                            <a:schemeClr val="tx1"/>
                          </a:solidFill>
                          <a:effectLst/>
                          <a:latin typeface="Times New Roman" pitchFamily="18" charset="0"/>
                          <a:cs typeface="Times New Roman" pitchFamily="18" charset="0"/>
                        </a:rPr>
                        <a:t>header</a:t>
                      </a:r>
                      <a:r>
                        <a:rPr kumimoji="0" lang="en-US" sz="1800" b="0" i="0" u="none" strike="noStrike" cap="none" normalizeH="0" baseline="0">
                          <a:ln>
                            <a:noFill/>
                          </a:ln>
                          <a:solidFill>
                            <a:schemeClr val="tx1"/>
                          </a:solidFill>
                          <a:effectLst/>
                          <a:latin typeface="Times New Roman" pitchFamily="18" charset="0"/>
                          <a:cs typeface="Times New Roman" pitchFamily="18" charset="0"/>
                        </a:rPr>
                        <a:t> name &amp; maps the value to single string value</a:t>
                      </a:r>
                      <a:endParaRPr kumimoji="0" lang="en-US" sz="1800" b="0" i="0" u="none" strike="noStrike" cap="none" normalizeH="0" baseline="0">
                        <a:ln>
                          <a:noFill/>
                        </a:ln>
                        <a:solidFill>
                          <a:schemeClr val="tx1"/>
                        </a:solidFill>
                        <a:effectLst/>
                        <a:latin typeface="Calibri" pitchFamily="34"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4834">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headerValues</a:t>
                      </a:r>
                      <a:endParaRPr kumimoji="0" lang="en-US" sz="1800" b="0" i="0" u="none" strike="noStrike" cap="none" normalizeH="0" baseline="0">
                        <a:ln>
                          <a:noFill/>
                        </a:ln>
                        <a:solidFill>
                          <a:schemeClr val="tx1"/>
                        </a:solidFill>
                        <a:effectLst/>
                        <a:latin typeface="Calibri" pitchFamily="34"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Returns an </a:t>
                      </a:r>
                      <a:r>
                        <a:rPr kumimoji="0" lang="en-US" sz="1800" b="1" i="0" u="none" strike="noStrike" cap="none" normalizeH="0" baseline="0">
                          <a:ln>
                            <a:noFill/>
                          </a:ln>
                          <a:solidFill>
                            <a:schemeClr val="tx1"/>
                          </a:solidFill>
                          <a:effectLst/>
                          <a:latin typeface="Times New Roman" pitchFamily="18" charset="0"/>
                          <a:cs typeface="Times New Roman" pitchFamily="18" charset="0"/>
                        </a:rPr>
                        <a:t>array</a:t>
                      </a:r>
                      <a:r>
                        <a:rPr kumimoji="0" lang="en-US" sz="1800" b="0" i="0" u="none" strike="noStrike" cap="none" normalizeH="0" baseline="0">
                          <a:ln>
                            <a:noFill/>
                          </a:ln>
                          <a:solidFill>
                            <a:schemeClr val="tx1"/>
                          </a:solidFill>
                          <a:effectLst/>
                          <a:latin typeface="Times New Roman" pitchFamily="18" charset="0"/>
                          <a:cs typeface="Times New Roman" pitchFamily="18" charset="0"/>
                        </a:rPr>
                        <a:t> of </a:t>
                      </a:r>
                      <a:r>
                        <a:rPr kumimoji="0" lang="en-US" sz="1800" b="1" i="0" u="none" strike="noStrike" cap="none" normalizeH="0" baseline="0">
                          <a:ln>
                            <a:noFill/>
                          </a:ln>
                          <a:solidFill>
                            <a:schemeClr val="tx1"/>
                          </a:solidFill>
                          <a:effectLst/>
                          <a:latin typeface="Times New Roman" pitchFamily="18" charset="0"/>
                          <a:cs typeface="Times New Roman" pitchFamily="18" charset="0"/>
                        </a:rPr>
                        <a:t>values</a:t>
                      </a:r>
                      <a:r>
                        <a:rPr kumimoji="0" lang="en-US" sz="1800" b="0" i="0" u="none" strike="noStrike" cap="none" normalizeH="0" baseline="0">
                          <a:ln>
                            <a:noFill/>
                          </a:ln>
                          <a:solidFill>
                            <a:schemeClr val="tx1"/>
                          </a:solidFill>
                          <a:effectLst/>
                          <a:latin typeface="Times New Roman" pitchFamily="18" charset="0"/>
                          <a:cs typeface="Times New Roman" pitchFamily="18" charset="0"/>
                        </a:rPr>
                        <a:t> that is mapped to the request header</a:t>
                      </a:r>
                      <a:endParaRPr kumimoji="0" lang="en-US" sz="1800" b="0" i="0" u="none" strike="noStrike" cap="none" normalizeH="0" baseline="0">
                        <a:ln>
                          <a:noFill/>
                        </a:ln>
                        <a:solidFill>
                          <a:schemeClr val="tx1"/>
                        </a:solidFill>
                        <a:effectLst/>
                        <a:latin typeface="Calibri" pitchFamily="34"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779">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cookie</a:t>
                      </a:r>
                      <a:endParaRPr kumimoji="0" lang="en-US" sz="1800" b="0" i="0" u="none" strike="noStrike" cap="none" normalizeH="0" baseline="0">
                        <a:ln>
                          <a:noFill/>
                        </a:ln>
                        <a:solidFill>
                          <a:schemeClr val="tx1"/>
                        </a:solidFill>
                        <a:effectLst/>
                        <a:latin typeface="Calibri" pitchFamily="34"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Returns the </a:t>
                      </a:r>
                      <a:r>
                        <a:rPr kumimoji="0" lang="en-US" sz="1800" b="1" i="0" u="none" strike="noStrike" cap="none" normalizeH="0" baseline="0">
                          <a:ln>
                            <a:noFill/>
                          </a:ln>
                          <a:solidFill>
                            <a:schemeClr val="tx1"/>
                          </a:solidFill>
                          <a:effectLst/>
                          <a:latin typeface="Times New Roman" pitchFamily="18" charset="0"/>
                          <a:cs typeface="Times New Roman" pitchFamily="18" charset="0"/>
                        </a:rPr>
                        <a:t>cookie</a:t>
                      </a:r>
                      <a:r>
                        <a:rPr kumimoji="0" lang="en-US" sz="1800" b="0" i="0" u="none" strike="noStrike" cap="none" normalizeH="0" baseline="0">
                          <a:ln>
                            <a:noFill/>
                          </a:ln>
                          <a:solidFill>
                            <a:schemeClr val="tx1"/>
                          </a:solidFill>
                          <a:effectLst/>
                          <a:latin typeface="Times New Roman" pitchFamily="18" charset="0"/>
                          <a:cs typeface="Times New Roman" pitchFamily="18" charset="0"/>
                        </a:rPr>
                        <a:t> name mapped to a single cookie object</a:t>
                      </a:r>
                      <a:endParaRPr kumimoji="0" lang="en-US" sz="1800" b="0" i="0" u="none" strike="noStrike" cap="none" normalizeH="0" baseline="0">
                        <a:ln>
                          <a:noFill/>
                        </a:ln>
                        <a:solidFill>
                          <a:schemeClr val="tx1"/>
                        </a:solidFill>
                        <a:effectLst/>
                        <a:latin typeface="Calibri" pitchFamily="34"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640114">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initParam</a:t>
                      </a:r>
                      <a:endParaRPr kumimoji="0" lang="en-US" sz="1800" b="0" i="0" u="none" strike="noStrike" cap="none" normalizeH="0" baseline="0">
                        <a:ln>
                          <a:noFill/>
                        </a:ln>
                        <a:solidFill>
                          <a:schemeClr val="tx1"/>
                        </a:solidFill>
                        <a:effectLst/>
                        <a:latin typeface="Calibri" pitchFamily="34"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Returns a </a:t>
                      </a:r>
                      <a:r>
                        <a:rPr kumimoji="0" lang="en-US" sz="1800" b="1" i="0" u="none" strike="noStrike" cap="none" normalizeH="0" baseline="0">
                          <a:ln>
                            <a:noFill/>
                          </a:ln>
                          <a:solidFill>
                            <a:schemeClr val="tx1"/>
                          </a:solidFill>
                          <a:effectLst/>
                          <a:latin typeface="Times New Roman" pitchFamily="18" charset="0"/>
                          <a:cs typeface="Times New Roman" pitchFamily="18" charset="0"/>
                        </a:rPr>
                        <a:t>context initialization parameter name</a:t>
                      </a:r>
                      <a:r>
                        <a:rPr kumimoji="0" lang="en-US" sz="1800" b="0" i="0" u="none" strike="noStrike" cap="none" normalizeH="0" baseline="0">
                          <a:ln>
                            <a:noFill/>
                          </a:ln>
                          <a:solidFill>
                            <a:schemeClr val="tx1"/>
                          </a:solidFill>
                          <a:effectLst/>
                          <a:latin typeface="Times New Roman" pitchFamily="18" charset="0"/>
                          <a:cs typeface="Times New Roman" pitchFamily="18" charset="0"/>
                        </a:rPr>
                        <a:t>, which is mapped to a single value</a:t>
                      </a:r>
                      <a:endParaRPr kumimoji="0" lang="en-US" sz="1800" b="0" i="0" u="none" strike="noStrike" cap="none" normalizeH="0" baseline="0">
                        <a:ln>
                          <a:noFill/>
                        </a:ln>
                        <a:solidFill>
                          <a:schemeClr val="tx1"/>
                        </a:solidFill>
                        <a:effectLst/>
                        <a:latin typeface="Calibri" pitchFamily="34"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idx="4294967295"/>
          </p:nvPr>
        </p:nvSpPr>
        <p:spPr>
          <a:xfrm>
            <a:off x="1328738" y="71438"/>
            <a:ext cx="7815262" cy="842962"/>
          </a:xfrm>
        </p:spPr>
        <p:txBody>
          <a:bodyPr/>
          <a:lstStyle/>
          <a:p>
            <a:r>
              <a:rPr lang="en-US" altLang="en-US" sz="4000" b="1">
                <a:latin typeface="Times New Roman" panose="02020603050405020304" pitchFamily="18" charset="0"/>
                <a:cs typeface="Times New Roman" panose="02020603050405020304" pitchFamily="18" charset="0"/>
              </a:rPr>
              <a:t>Expression Languages</a:t>
            </a:r>
            <a:br>
              <a:rPr lang="en-US" altLang="en-US" sz="40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EL Implicit Objects</a:t>
            </a:r>
          </a:p>
        </p:txBody>
      </p:sp>
      <p:sp>
        <p:nvSpPr>
          <p:cNvPr id="39939" name="Rectangle 3"/>
          <p:cNvSpPr>
            <a:spLocks noGrp="1"/>
          </p:cNvSpPr>
          <p:nvPr>
            <p:ph type="body" idx="4294967295"/>
          </p:nvPr>
        </p:nvSpPr>
        <p:spPr>
          <a:xfrm>
            <a:off x="206375" y="1125538"/>
            <a:ext cx="8937625" cy="3046412"/>
          </a:xfrm>
        </p:spPr>
        <p:txBody>
          <a:bodyPr/>
          <a:lstStyle/>
          <a:p>
            <a:pPr algn="just" eaLnBrk="1" hangingPunct="1">
              <a:lnSpc>
                <a:spcPct val="90000"/>
              </a:lnSpc>
            </a:pPr>
            <a:r>
              <a:rPr lang="en-US" altLang="en-US" sz="2800" b="1">
                <a:latin typeface="Times New Roman" panose="02020603050405020304" pitchFamily="18" charset="0"/>
                <a:cs typeface="Times New Roman" panose="02020603050405020304" pitchFamily="18" charset="0"/>
              </a:rPr>
              <a:t>getParameter</a:t>
            </a:r>
          </a:p>
          <a:p>
            <a:pPr lvl="1" algn="just" eaLnBrk="1" hangingPunct="1">
              <a:lnSpc>
                <a:spcPct val="90000"/>
              </a:lnSpc>
            </a:pPr>
            <a:r>
              <a:rPr lang="en-US" altLang="en-US" sz="2400" b="1">
                <a:solidFill>
                  <a:srgbClr val="FF3300"/>
                </a:solidFill>
                <a:latin typeface="Times New Roman" panose="02020603050405020304" pitchFamily="18" charset="0"/>
                <a:cs typeface="Times New Roman" panose="02020603050405020304" pitchFamily="18" charset="0"/>
              </a:rPr>
              <a:t>${param.param_Name}</a:t>
            </a:r>
            <a:endParaRPr lang="en-US" altLang="en-US" sz="2400" b="1">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Similar to: </a:t>
            </a:r>
            <a:r>
              <a:rPr lang="en-US" altLang="en-US" sz="2400" b="1">
                <a:latin typeface="Times New Roman" panose="02020603050405020304" pitchFamily="18" charset="0"/>
                <a:cs typeface="Times New Roman" panose="02020603050405020304" pitchFamily="18" charset="0"/>
              </a:rPr>
              <a:t>request.getParameter(“param_Name”)</a:t>
            </a:r>
            <a:endParaRPr lang="en-US" altLang="en-US" sz="2400" b="1">
              <a:solidFill>
                <a:srgbClr val="FF3300"/>
              </a:solidFill>
              <a:latin typeface="Times New Roman" panose="02020603050405020304" pitchFamily="18" charset="0"/>
              <a:cs typeface="Times New Roman" panose="02020603050405020304" pitchFamily="18" charset="0"/>
            </a:endParaRPr>
          </a:p>
          <a:p>
            <a:pPr algn="just" eaLnBrk="1" hangingPunct="1">
              <a:lnSpc>
                <a:spcPct val="90000"/>
              </a:lnSpc>
            </a:pPr>
            <a:r>
              <a:rPr lang="en-US" altLang="en-US" sz="2800" b="1">
                <a:latin typeface="Times New Roman" panose="02020603050405020304" pitchFamily="18" charset="0"/>
                <a:cs typeface="Times New Roman" panose="02020603050405020304" pitchFamily="18" charset="0"/>
              </a:rPr>
              <a:t>Get</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Properties</a:t>
            </a:r>
            <a:r>
              <a:rPr lang="en-US" altLang="en-US" sz="2800">
                <a:latin typeface="Times New Roman" panose="02020603050405020304" pitchFamily="18" charset="0"/>
                <a:cs typeface="Times New Roman" panose="02020603050405020304" pitchFamily="18" charset="0"/>
              </a:rPr>
              <a:t> in Java Beans</a:t>
            </a:r>
          </a:p>
          <a:p>
            <a:pPr lvl="1" algn="just" eaLnBrk="1" hangingPunct="1">
              <a:lnSpc>
                <a:spcPct val="90000"/>
              </a:lnSpc>
            </a:pPr>
            <a:r>
              <a:rPr lang="en-US" altLang="en-US" sz="2400" b="1">
                <a:solidFill>
                  <a:srgbClr val="FF3300"/>
                </a:solidFill>
                <a:latin typeface="Times New Roman" panose="02020603050405020304" pitchFamily="18" charset="0"/>
                <a:cs typeface="Times New Roman" panose="02020603050405020304" pitchFamily="18" charset="0"/>
              </a:rPr>
              <a:t>${bean_id.property_name}</a:t>
            </a:r>
            <a:r>
              <a:rPr lang="en-US" altLang="en-US" sz="2400" b="1">
                <a:latin typeface="Times New Roman" panose="02020603050405020304" pitchFamily="18" charset="0"/>
                <a:cs typeface="Times New Roman" panose="02020603050405020304" pitchFamily="18" charset="0"/>
              </a:rPr>
              <a:t> or </a:t>
            </a:r>
            <a:r>
              <a:rPr lang="en-US" altLang="en-US" sz="2400" b="1">
                <a:solidFill>
                  <a:srgbClr val="FF3300"/>
                </a:solidFill>
                <a:latin typeface="Times New Roman" panose="02020603050405020304" pitchFamily="18" charset="0"/>
                <a:cs typeface="Times New Roman" panose="02020603050405020304" pitchFamily="18" charset="0"/>
              </a:rPr>
              <a:t>${bean_id[“property_name”]}</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Similar to: </a:t>
            </a:r>
            <a:r>
              <a:rPr lang="en-US" altLang="en-US" sz="2000" b="1">
                <a:latin typeface="Times New Roman" panose="02020603050405020304" pitchFamily="18" charset="0"/>
                <a:cs typeface="Times New Roman" panose="02020603050405020304" pitchFamily="18" charset="0"/>
              </a:rPr>
              <a:t>&lt;%= bean_id.getProperty_name %&gt;</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rPr>
              <a:t>Or, &lt;jsp:getProperty name=“bean_id” property=“prop_name”/&gt;</a:t>
            </a: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a:xfrm>
            <a:off x="1328738" y="71438"/>
            <a:ext cx="7815262" cy="842962"/>
          </a:xfrm>
        </p:spPr>
        <p:txBody>
          <a:bodyPr/>
          <a:lstStyle/>
          <a:p>
            <a:r>
              <a:rPr lang="en-US" altLang="en-US" sz="4000" b="1">
                <a:latin typeface="Times New Roman" panose="02020603050405020304" pitchFamily="18" charset="0"/>
                <a:cs typeface="Times New Roman" panose="02020603050405020304" pitchFamily="18" charset="0"/>
              </a:rPr>
              <a:t>Expression Languages</a:t>
            </a:r>
            <a:br>
              <a:rPr lang="en-US" altLang="en-US" sz="40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Scoped Variables</a:t>
            </a:r>
          </a:p>
        </p:txBody>
      </p:sp>
      <p:sp>
        <p:nvSpPr>
          <p:cNvPr id="40963" name="Rectangle 3"/>
          <p:cNvSpPr>
            <a:spLocks noGrp="1"/>
          </p:cNvSpPr>
          <p:nvPr>
            <p:ph type="body" idx="4294967295"/>
          </p:nvPr>
        </p:nvSpPr>
        <p:spPr>
          <a:xfrm>
            <a:off x="206375" y="795338"/>
            <a:ext cx="8937625" cy="6062662"/>
          </a:xfrm>
        </p:spPr>
        <p:txBody>
          <a:bodyPr/>
          <a:lstStyle/>
          <a:p>
            <a:pPr algn="just" eaLnBrk="1" hangingPunct="1">
              <a:lnSpc>
                <a:spcPct val="80000"/>
              </a:lnSpc>
            </a:pPr>
            <a:r>
              <a:rPr lang="en-US" altLang="en-US" sz="2400" b="1">
                <a:latin typeface="Times New Roman" panose="02020603050405020304" pitchFamily="18" charset="0"/>
                <a:cs typeface="Times New Roman" panose="02020603050405020304" pitchFamily="18" charset="0"/>
              </a:rPr>
              <a:t>Variables </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Are used to </a:t>
            </a:r>
            <a:r>
              <a:rPr lang="en-US" altLang="en-US" sz="2000" b="1">
                <a:latin typeface="Times New Roman" panose="02020603050405020304" pitchFamily="18" charset="0"/>
                <a:cs typeface="Times New Roman" panose="02020603050405020304" pitchFamily="18" charset="0"/>
              </a:rPr>
              <a:t>store and access values</a:t>
            </a:r>
            <a:r>
              <a:rPr lang="en-US" altLang="en-US" sz="2000">
                <a:latin typeface="Times New Roman" panose="02020603050405020304" pitchFamily="18" charset="0"/>
                <a:cs typeface="Times New Roman" panose="02020603050405020304" pitchFamily="18" charset="0"/>
              </a:rPr>
              <a:t> in JSP program</a:t>
            </a:r>
          </a:p>
          <a:p>
            <a:pPr lvl="1" algn="just" eaLnBrk="1" hangingPunct="1">
              <a:lnSpc>
                <a:spcPct val="80000"/>
              </a:lnSpc>
            </a:pPr>
            <a:r>
              <a:rPr lang="en-US" altLang="en-US" sz="2000" b="1">
                <a:latin typeface="Times New Roman" panose="02020603050405020304" pitchFamily="18" charset="0"/>
                <a:cs typeface="Times New Roman" panose="02020603050405020304" pitchFamily="18" charset="0"/>
              </a:rPr>
              <a:t>Refers as a attributes</a:t>
            </a:r>
            <a:r>
              <a:rPr lang="en-US" altLang="en-US" sz="2000">
                <a:latin typeface="Times New Roman" panose="02020603050405020304" pitchFamily="18" charset="0"/>
                <a:cs typeface="Times New Roman" panose="02020603050405020304" pitchFamily="18" charset="0"/>
              </a:rPr>
              <a:t> that are stored in standard scope such as </a:t>
            </a:r>
            <a:r>
              <a:rPr lang="en-US" altLang="en-US" sz="2000" b="1">
                <a:latin typeface="Times New Roman" panose="02020603050405020304" pitchFamily="18" charset="0"/>
                <a:cs typeface="Times New Roman" panose="02020603050405020304" pitchFamily="18" charset="0"/>
              </a:rPr>
              <a:t>page, request, session and application</a:t>
            </a:r>
          </a:p>
          <a:p>
            <a:pPr lvl="2" algn="just" eaLnBrk="1" hangingPunct="1">
              <a:lnSpc>
                <a:spcPct val="80000"/>
              </a:lnSpc>
            </a:pPr>
            <a:r>
              <a:rPr lang="en-US" altLang="en-US" sz="1800" b="1">
                <a:latin typeface="Times New Roman" panose="02020603050405020304" pitchFamily="18" charset="0"/>
                <a:cs typeface="Times New Roman" panose="02020603050405020304" pitchFamily="18" charset="0"/>
              </a:rPr>
              <a:t>Ex</a:t>
            </a:r>
            <a:r>
              <a:rPr lang="en-US" altLang="en-US" sz="1800">
                <a:latin typeface="Times New Roman" panose="02020603050405020304" pitchFamily="18" charset="0"/>
                <a:cs typeface="Times New Roman" panose="02020603050405020304" pitchFamily="18" charset="0"/>
              </a:rPr>
              <a:t>: &lt;% xxxContext.setAttribute(“info”, “att”) %&gt;</a:t>
            </a:r>
          </a:p>
          <a:p>
            <a:pPr lvl="2" algn="just" eaLnBrk="1" hangingPunct="1">
              <a:lnSpc>
                <a:spcPct val="80000"/>
              </a:lnSpc>
              <a:buFont typeface="Arial" panose="020B0604020202020204" pitchFamily="34" charset="0"/>
              <a:buNone/>
            </a:pPr>
            <a:r>
              <a:rPr lang="en-US" altLang="en-US" sz="1800">
                <a:latin typeface="Times New Roman" panose="02020603050405020304" pitchFamily="18" charset="0"/>
                <a:cs typeface="Times New Roman" panose="02020603050405020304" pitchFamily="18" charset="0"/>
              </a:rPr>
              <a:t>           ${info} or ${xxxScope.info}</a:t>
            </a:r>
          </a:p>
          <a:p>
            <a:pPr lvl="1" algn="just" eaLnBrk="1" hangingPunct="1">
              <a:lnSpc>
                <a:spcPct val="80000"/>
              </a:lnSpc>
            </a:pPr>
            <a:r>
              <a:rPr lang="en-US" altLang="en-US" sz="2000" b="1">
                <a:latin typeface="Times New Roman" panose="02020603050405020304" pitchFamily="18" charset="0"/>
                <a:cs typeface="Times New Roman" panose="02020603050405020304" pitchFamily="18" charset="0"/>
              </a:rPr>
              <a:t>Dot operator  “.”  or square brackets [ ]  </a:t>
            </a:r>
            <a:r>
              <a:rPr lang="en-US" altLang="en-US" sz="2000">
                <a:latin typeface="Times New Roman" panose="02020603050405020304" pitchFamily="18" charset="0"/>
                <a:cs typeface="Times New Roman" panose="02020603050405020304" pitchFamily="18" charset="0"/>
              </a:rPr>
              <a:t>can be used to access value of variable</a:t>
            </a:r>
          </a:p>
          <a:p>
            <a:pPr lvl="2" algn="just" eaLnBrk="1" hangingPunct="1">
              <a:lnSpc>
                <a:spcPct val="80000"/>
              </a:lnSpc>
            </a:pP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 and []</a:t>
            </a:r>
            <a:r>
              <a:rPr lang="en-US" altLang="en-US" sz="1800">
                <a:latin typeface="Times New Roman" panose="02020603050405020304" pitchFamily="18" charset="0"/>
                <a:cs typeface="Times New Roman" panose="02020603050405020304" pitchFamily="18" charset="0"/>
              </a:rPr>
              <a:t> is used to </a:t>
            </a:r>
            <a:r>
              <a:rPr lang="en-US" altLang="en-US" sz="1800" b="1">
                <a:latin typeface="Times New Roman" panose="02020603050405020304" pitchFamily="18" charset="0"/>
                <a:cs typeface="Times New Roman" panose="02020603050405020304" pitchFamily="18" charset="0"/>
              </a:rPr>
              <a:t>display</a:t>
            </a:r>
            <a:r>
              <a:rPr lang="en-US" altLang="en-US" sz="1800">
                <a:latin typeface="Times New Roman" panose="02020603050405020304" pitchFamily="18" charset="0"/>
                <a:cs typeface="Times New Roman" panose="02020603050405020304" pitchFamily="18" charset="0"/>
              </a:rPr>
              <a:t> a </a:t>
            </a:r>
            <a:r>
              <a:rPr lang="en-US" altLang="en-US" sz="1800" b="1">
                <a:latin typeface="Times New Roman" panose="02020603050405020304" pitchFamily="18" charset="0"/>
                <a:cs typeface="Times New Roman" panose="02020603050405020304" pitchFamily="18" charset="0"/>
              </a:rPr>
              <a:t>property</a:t>
            </a:r>
            <a:r>
              <a:rPr lang="en-US" altLang="en-US" sz="1800">
                <a:latin typeface="Times New Roman" panose="02020603050405020304" pitchFamily="18" charset="0"/>
                <a:cs typeface="Times New Roman" panose="02020603050405020304" pitchFamily="18" charset="0"/>
              </a:rPr>
              <a:t> of java bean (</a:t>
            </a:r>
            <a:r>
              <a:rPr lang="en-US" altLang="en-US" sz="1800" b="1">
                <a:latin typeface="Times New Roman" panose="02020603050405020304" pitchFamily="18" charset="0"/>
                <a:cs typeface="Times New Roman" panose="02020603050405020304" pitchFamily="18" charset="0"/>
              </a:rPr>
              <a:t>getter</a:t>
            </a:r>
            <a:r>
              <a:rPr lang="en-US" altLang="en-US" sz="1800">
                <a:latin typeface="Times New Roman" panose="02020603050405020304" pitchFamily="18" charset="0"/>
                <a:cs typeface="Times New Roman" panose="02020603050405020304" pitchFamily="18" charset="0"/>
              </a:rPr>
              <a:t> method)</a:t>
            </a:r>
          </a:p>
          <a:p>
            <a:pPr lvl="2" algn="just" eaLnBrk="1" hangingPunct="1">
              <a:lnSpc>
                <a:spcPct val="80000"/>
              </a:lnSpc>
            </a:pPr>
            <a:r>
              <a:rPr lang="en-US" altLang="en-US" sz="1800">
                <a:latin typeface="Times New Roman" panose="02020603050405020304" pitchFamily="18" charset="0"/>
                <a:cs typeface="Times New Roman" panose="02020603050405020304" pitchFamily="18" charset="0"/>
              </a:rPr>
              <a:t>They are </a:t>
            </a:r>
            <a:r>
              <a:rPr lang="en-US" altLang="en-US" sz="1800" b="1">
                <a:latin typeface="Times New Roman" panose="02020603050405020304" pitchFamily="18" charset="0"/>
                <a:cs typeface="Times New Roman" panose="02020603050405020304" pitchFamily="18" charset="0"/>
              </a:rPr>
              <a:t>not limited one level</a:t>
            </a:r>
          </a:p>
          <a:p>
            <a:pPr lvl="2" algn="just" eaLnBrk="1" hangingPunct="1">
              <a:lnSpc>
                <a:spcPct val="80000"/>
              </a:lnSpc>
            </a:pPr>
            <a:r>
              <a:rPr lang="en-US" altLang="en-US" sz="1800">
                <a:latin typeface="Times New Roman" panose="02020603050405020304" pitchFamily="18" charset="0"/>
                <a:cs typeface="Times New Roman" panose="02020603050405020304" pitchFamily="18" charset="0"/>
              </a:rPr>
              <a:t>They support </a:t>
            </a:r>
            <a:r>
              <a:rPr lang="en-US" altLang="en-US" sz="1800" b="1">
                <a:latin typeface="Times New Roman" panose="02020603050405020304" pitchFamily="18" charset="0"/>
                <a:cs typeface="Times New Roman" panose="02020603050405020304" pitchFamily="18" charset="0"/>
              </a:rPr>
              <a:t>accessing</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arrays, lists, and map</a:t>
            </a:r>
            <a:r>
              <a:rPr lang="en-US" altLang="en-US" sz="1800">
                <a:latin typeface="Times New Roman" panose="02020603050405020304" pitchFamily="18" charset="0"/>
                <a:cs typeface="Times New Roman" panose="02020603050405020304" pitchFamily="18" charset="0"/>
              </a:rPr>
              <a:t> element (e.g. a[i], list.get(i), map.getValue(key)</a:t>
            </a:r>
          </a:p>
          <a:p>
            <a:pPr lvl="1" algn="just" eaLnBrk="1" hangingPunct="1">
              <a:lnSpc>
                <a:spcPct val="80000"/>
              </a:lnSpc>
            </a:pPr>
            <a:r>
              <a:rPr lang="en-US" altLang="en-US" sz="2000" b="1">
                <a:latin typeface="Times New Roman" panose="02020603050405020304" pitchFamily="18" charset="0"/>
                <a:cs typeface="Times New Roman" panose="02020603050405020304" pitchFamily="18" charset="0"/>
              </a:rPr>
              <a:t>Ex</a:t>
            </a:r>
          </a:p>
          <a:p>
            <a:pPr lvl="2" algn="just" eaLnBrk="1" hangingPunct="1">
              <a:lnSpc>
                <a:spcPct val="80000"/>
              </a:lnSpc>
            </a:pPr>
            <a:r>
              <a:rPr lang="en-US" altLang="en-US" sz="1800">
                <a:latin typeface="Times New Roman" panose="02020603050405020304" pitchFamily="18" charset="0"/>
                <a:cs typeface="Times New Roman" panose="02020603050405020304" pitchFamily="18" charset="0"/>
              </a:rPr>
              <a:t>${pageScope.color}</a:t>
            </a:r>
          </a:p>
          <a:p>
            <a:pPr lvl="2" algn="just" eaLnBrk="1" hangingPunct="1">
              <a:lnSpc>
                <a:spcPct val="80000"/>
              </a:lnSpc>
            </a:pPr>
            <a:r>
              <a:rPr lang="en-US" altLang="en-US" sz="1800">
                <a:latin typeface="Times New Roman" panose="02020603050405020304" pitchFamily="18" charset="0"/>
                <a:cs typeface="Times New Roman" panose="02020603050405020304" pitchFamily="18" charset="0"/>
              </a:rPr>
              <a:t>${pageScope[“color”]}</a:t>
            </a:r>
          </a:p>
          <a:p>
            <a:pPr algn="just" eaLnBrk="1" hangingPunct="1">
              <a:lnSpc>
                <a:spcPct val="80000"/>
              </a:lnSpc>
            </a:pPr>
            <a:r>
              <a:rPr lang="en-US" altLang="en-US" sz="2400">
                <a:latin typeface="Times New Roman" panose="02020603050405020304" pitchFamily="18" charset="0"/>
                <a:cs typeface="Times New Roman" panose="02020603050405020304" pitchFamily="18" charset="0"/>
              </a:rPr>
              <a:t>The term </a:t>
            </a:r>
            <a:r>
              <a:rPr lang="en-US" altLang="en-US" sz="2400" b="1">
                <a:latin typeface="Times New Roman" panose="02020603050405020304" pitchFamily="18" charset="0"/>
                <a:cs typeface="Times New Roman" panose="02020603050405020304" pitchFamily="18" charset="0"/>
              </a:rPr>
              <a:t>scoped variable</a:t>
            </a:r>
            <a:r>
              <a:rPr lang="en-US" altLang="en-US" sz="2400">
                <a:latin typeface="Times New Roman" panose="02020603050405020304" pitchFamily="18" charset="0"/>
                <a:cs typeface="Times New Roman" panose="02020603050405020304" pitchFamily="18" charset="0"/>
              </a:rPr>
              <a:t> means that the variable confined to the </a:t>
            </a:r>
            <a:r>
              <a:rPr lang="en-US" altLang="en-US" sz="2400" b="1">
                <a:latin typeface="Times New Roman" panose="02020603050405020304" pitchFamily="18" charset="0"/>
                <a:cs typeface="Times New Roman" panose="02020603050405020304" pitchFamily="18" charset="0"/>
              </a:rPr>
              <a:t>mentioned context only</a:t>
            </a:r>
            <a:r>
              <a:rPr lang="en-US" altLang="en-US" sz="2400">
                <a:latin typeface="Times New Roman" panose="02020603050405020304" pitchFamily="18" charset="0"/>
                <a:cs typeface="Times New Roman" panose="02020603050405020304" pitchFamily="18" charset="0"/>
              </a:rPr>
              <a:t>.</a:t>
            </a:r>
          </a:p>
          <a:p>
            <a:pPr algn="just" eaLnBrk="1" hangingPunct="1">
              <a:lnSpc>
                <a:spcPct val="80000"/>
              </a:lnSpc>
            </a:pPr>
            <a:r>
              <a:rPr lang="en-US" altLang="en-US" sz="2400">
                <a:latin typeface="Times New Roman" panose="02020603050405020304" pitchFamily="18" charset="0"/>
                <a:cs typeface="Times New Roman" panose="02020603050405020304" pitchFamily="18" charset="0"/>
              </a:rPr>
              <a:t>The EL </a:t>
            </a:r>
            <a:r>
              <a:rPr lang="en-US" altLang="en-US" sz="2400" b="1">
                <a:latin typeface="Times New Roman" panose="02020603050405020304" pitchFamily="18" charset="0"/>
                <a:cs typeface="Times New Roman" panose="02020603050405020304" pitchFamily="18" charset="0"/>
              </a:rPr>
              <a:t>enhances supporting the retrieval of the stored objects as scoped variables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idx="4294967295"/>
          </p:nvPr>
        </p:nvSpPr>
        <p:spPr>
          <a:xfrm>
            <a:off x="914400" y="0"/>
            <a:ext cx="8229600" cy="719138"/>
          </a:xfrm>
        </p:spPr>
        <p:txBody>
          <a:bodyPr/>
          <a:lstStyle/>
          <a:p>
            <a:r>
              <a:rPr lang="en-US" altLang="en-US" sz="4000" b="1">
                <a:latin typeface="Times New Roman" panose="02020603050405020304" pitchFamily="18" charset="0"/>
                <a:cs typeface="Times New Roman" panose="02020603050405020304" pitchFamily="18" charset="0"/>
              </a:rPr>
              <a:t>Objectives</a:t>
            </a:r>
            <a:endParaRPr lang="en-US" altLang="en-US" b="1">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FFDBE81A-9119-4683-B82C-A669499A9999}"/>
              </a:ext>
            </a:extLst>
          </p:cNvPr>
          <p:cNvGraphicFramePr/>
          <p:nvPr>
            <p:extLst>
              <p:ext uri="{D42A27DB-BD31-4B8C-83A1-F6EECF244321}">
                <p14:modId xmlns:p14="http://schemas.microsoft.com/office/powerpoint/2010/main" val="1664712635"/>
              </p:ext>
            </p:extLst>
          </p:nvPr>
        </p:nvGraphicFramePr>
        <p:xfrm>
          <a:off x="0" y="735178"/>
          <a:ext cx="9144000" cy="59288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2" descr="C:\Program Files (x86)\Microsoft Office\MEDIA\OFFICE12\Bullets\BD21301_.gif">
            <a:extLst>
              <a:ext uri="{FF2B5EF4-FFF2-40B4-BE49-F238E27FC236}">
                <a16:creationId xmlns:a16="http://schemas.microsoft.com/office/drawing/2014/main" id="{3EC006A7-7005-43EA-8662-A203FB4C083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4744" y="900536"/>
            <a:ext cx="4175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C:\Program Files (x86)\Microsoft Office\MEDIA\OFFICE12\Bullets\BD21301_.gif">
            <a:extLst>
              <a:ext uri="{FF2B5EF4-FFF2-40B4-BE49-F238E27FC236}">
                <a16:creationId xmlns:a16="http://schemas.microsoft.com/office/drawing/2014/main" id="{0BC51CC7-F3DC-4313-AD59-CC7B1E54CBE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4744" y="1759518"/>
            <a:ext cx="4175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Program Files (x86)\Microsoft Office\MEDIA\OFFICE12\Bullets\BD21301_.gif">
            <a:extLst>
              <a:ext uri="{FF2B5EF4-FFF2-40B4-BE49-F238E27FC236}">
                <a16:creationId xmlns:a16="http://schemas.microsoft.com/office/drawing/2014/main" id="{794223DE-8D76-4A64-ABEB-9649CD9010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4744" y="2618500"/>
            <a:ext cx="4175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Program Files (x86)\Microsoft Office\MEDIA\OFFICE12\Bullets\BD21301_.gif">
            <a:extLst>
              <a:ext uri="{FF2B5EF4-FFF2-40B4-BE49-F238E27FC236}">
                <a16:creationId xmlns:a16="http://schemas.microsoft.com/office/drawing/2014/main" id="{E01782E8-819A-44B0-B114-955A628A316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4744" y="3699603"/>
            <a:ext cx="4175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idx="4294967295"/>
          </p:nvPr>
        </p:nvSpPr>
        <p:spPr>
          <a:xfrm>
            <a:off x="1328738" y="0"/>
            <a:ext cx="7815262" cy="1152525"/>
          </a:xfrm>
        </p:spPr>
        <p:txBody>
          <a:bodyPr/>
          <a:lstStyle/>
          <a:p>
            <a:r>
              <a:rPr lang="en-US" altLang="en-US" sz="4000" b="1">
                <a:latin typeface="Times New Roman" panose="02020603050405020304" pitchFamily="18" charset="0"/>
                <a:cs typeface="Times New Roman" panose="02020603050405020304" pitchFamily="18" charset="0"/>
              </a:rPr>
              <a:t>Expression Languages</a:t>
            </a:r>
            <a:br>
              <a:rPr lang="en-US" altLang="en-US" sz="40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Scoped Variables</a:t>
            </a:r>
          </a:p>
        </p:txBody>
      </p:sp>
      <p:graphicFrame>
        <p:nvGraphicFramePr>
          <p:cNvPr id="50201" name="Group 25"/>
          <p:cNvGraphicFramePr>
            <a:graphicFrameLocks noGrp="1"/>
          </p:cNvGraphicFramePr>
          <p:nvPr/>
        </p:nvGraphicFramePr>
        <p:xfrm>
          <a:off x="322263" y="1195388"/>
          <a:ext cx="8605837" cy="5011737"/>
        </p:xfrm>
        <a:graphic>
          <a:graphicData uri="http://schemas.openxmlformats.org/drawingml/2006/table">
            <a:tbl>
              <a:tblPr/>
              <a:tblGrid>
                <a:gridCol w="2057400">
                  <a:extLst>
                    <a:ext uri="{9D8B030D-6E8A-4147-A177-3AD203B41FA5}">
                      <a16:colId xmlns:a16="http://schemas.microsoft.com/office/drawing/2014/main" val="20000"/>
                    </a:ext>
                  </a:extLst>
                </a:gridCol>
                <a:gridCol w="6548437">
                  <a:extLst>
                    <a:ext uri="{9D8B030D-6E8A-4147-A177-3AD203B41FA5}">
                      <a16:colId xmlns:a16="http://schemas.microsoft.com/office/drawing/2014/main" val="20001"/>
                    </a:ext>
                  </a:extLst>
                </a:gridCol>
              </a:tblGrid>
              <a:tr h="376286">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rgbClr val="FF3300"/>
                          </a:solidFill>
                          <a:effectLst/>
                          <a:latin typeface="Times New Roman" pitchFamily="18" charset="0"/>
                          <a:cs typeface="Times New Roman" pitchFamily="18" charset="0"/>
                        </a:rPr>
                        <a:t>Scopes</a:t>
                      </a:r>
                      <a:endParaRPr kumimoji="0" lang="en-US" sz="1800" b="0" i="0" u="none" strike="noStrike" cap="none" normalizeH="0" baseline="0">
                        <a:ln>
                          <a:noFill/>
                        </a:ln>
                        <a:solidFill>
                          <a:schemeClr val="tx1"/>
                        </a:solidFill>
                        <a:effectLst/>
                        <a:latin typeface="Calibri" pitchFamily="34"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rgbClr val="FF3300"/>
                          </a:solidFill>
                          <a:effectLst/>
                          <a:latin typeface="Times New Roman" pitchFamily="18" charset="0"/>
                          <a:cs typeface="Times New Roman" pitchFamily="18" charset="0"/>
                        </a:rPr>
                        <a:t>Descriptions</a:t>
                      </a:r>
                      <a:endParaRPr kumimoji="0" lang="en-US" sz="1800" b="0" i="0" u="none" strike="noStrike" cap="none" normalizeH="0" baseline="0">
                        <a:ln>
                          <a:noFill/>
                        </a:ln>
                        <a:solidFill>
                          <a:schemeClr val="tx1"/>
                        </a:solidFill>
                        <a:effectLst/>
                        <a:latin typeface="Calibri" pitchFamily="34"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1006602">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pageScope</a:t>
                      </a:r>
                      <a:endParaRPr kumimoji="0" lang="en-US" sz="2000" b="0" i="0" u="none" strike="noStrike" cap="none" normalizeH="0" baseline="0">
                        <a:ln>
                          <a:noFill/>
                        </a:ln>
                        <a:solidFill>
                          <a:schemeClr val="tx1"/>
                        </a:solidFill>
                        <a:effectLst/>
                        <a:latin typeface="Calibri" pitchFamily="34"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Returns </a:t>
                      </a:r>
                      <a:r>
                        <a:rPr kumimoji="0" lang="en-US" sz="2000" b="1" i="0" u="none" strike="noStrike" cap="none" normalizeH="0" baseline="0">
                          <a:ln>
                            <a:noFill/>
                          </a:ln>
                          <a:solidFill>
                            <a:schemeClr val="tx1"/>
                          </a:solidFill>
                          <a:effectLst/>
                          <a:latin typeface="Times New Roman" pitchFamily="18" charset="0"/>
                          <a:cs typeface="Times New Roman" pitchFamily="18" charset="0"/>
                        </a:rPr>
                        <a:t>page-scoped variable names</a:t>
                      </a:r>
                      <a:r>
                        <a:rPr kumimoji="0" lang="en-US" sz="2000" b="0" i="0" u="none" strike="noStrike" cap="none" normalizeH="0" baseline="0">
                          <a:ln>
                            <a:noFill/>
                          </a:ln>
                          <a:solidFill>
                            <a:schemeClr val="tx1"/>
                          </a:solidFill>
                          <a:effectLst/>
                          <a:latin typeface="Times New Roman" pitchFamily="18" charset="0"/>
                          <a:cs typeface="Times New Roman" pitchFamily="18" charset="0"/>
                        </a:rPr>
                        <a:t>, which are mapped to their values</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Is accessible from the JSP page that creates the object</a:t>
                      </a:r>
                      <a:endParaRPr kumimoji="0" lang="en-US" sz="2000" b="0" i="0" u="none" strike="noStrike" cap="none" normalizeH="0" baseline="0">
                        <a:ln>
                          <a:noFill/>
                        </a:ln>
                        <a:solidFill>
                          <a:schemeClr val="tx1"/>
                        </a:solidFill>
                        <a:effectLst/>
                        <a:latin typeface="Calibri" pitchFamily="34"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16279">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requestScope</a:t>
                      </a:r>
                      <a:endParaRPr kumimoji="0" lang="en-US" sz="2000" b="0" i="0" u="none" strike="noStrike" cap="none" normalizeH="0" baseline="0">
                        <a:ln>
                          <a:noFill/>
                        </a:ln>
                        <a:solidFill>
                          <a:schemeClr val="tx1"/>
                        </a:solidFill>
                        <a:effectLst/>
                        <a:latin typeface="Calibri" pitchFamily="34"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Provides access to the attributes of </a:t>
                      </a:r>
                      <a:r>
                        <a:rPr kumimoji="0" lang="en-US" sz="2000" b="1" i="0" u="none" strike="noStrike" cap="none" normalizeH="0" baseline="0">
                          <a:ln>
                            <a:noFill/>
                          </a:ln>
                          <a:solidFill>
                            <a:schemeClr val="tx1"/>
                          </a:solidFill>
                          <a:effectLst/>
                          <a:latin typeface="Times New Roman" pitchFamily="18" charset="0"/>
                          <a:cs typeface="Times New Roman" pitchFamily="18" charset="0"/>
                        </a:rPr>
                        <a:t>request object</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Returns </a:t>
                      </a:r>
                      <a:r>
                        <a:rPr kumimoji="0" lang="en-US" sz="2000" b="1" i="0" u="none" strike="noStrike" cap="none" normalizeH="0" baseline="0">
                          <a:ln>
                            <a:noFill/>
                          </a:ln>
                          <a:solidFill>
                            <a:schemeClr val="tx1"/>
                          </a:solidFill>
                          <a:effectLst/>
                          <a:latin typeface="Times New Roman" pitchFamily="18" charset="0"/>
                          <a:cs typeface="Times New Roman" pitchFamily="18" charset="0"/>
                        </a:rPr>
                        <a:t>requests coped variable names</a:t>
                      </a:r>
                      <a:r>
                        <a:rPr kumimoji="0" lang="en-US" sz="2000" b="0" i="0" u="none" strike="noStrike" cap="none" normalizeH="0" baseline="0">
                          <a:ln>
                            <a:noFill/>
                          </a:ln>
                          <a:solidFill>
                            <a:schemeClr val="tx1"/>
                          </a:solidFill>
                          <a:effectLst/>
                          <a:latin typeface="Times New Roman" pitchFamily="18" charset="0"/>
                          <a:cs typeface="Times New Roman" pitchFamily="18" charset="0"/>
                        </a:rPr>
                        <a:t>, which are mapped to their values</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Is accessible from web components handling a request that belongs to the session</a:t>
                      </a:r>
                      <a:endParaRPr kumimoji="0" lang="en-US" sz="2000" b="0" i="0" u="none" strike="noStrike" cap="none" normalizeH="0" baseline="0">
                        <a:ln>
                          <a:noFill/>
                        </a:ln>
                        <a:solidFill>
                          <a:schemeClr val="tx1"/>
                        </a:solidFill>
                        <a:effectLst/>
                        <a:latin typeface="Calibri" pitchFamily="34"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11441">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sessionScope</a:t>
                      </a:r>
                      <a:endParaRPr kumimoji="0" lang="en-US" sz="2000" b="0" i="0" u="none" strike="noStrike" cap="none" normalizeH="0" baseline="0">
                        <a:ln>
                          <a:noFill/>
                        </a:ln>
                        <a:solidFill>
                          <a:schemeClr val="tx1"/>
                        </a:solidFill>
                        <a:effectLst/>
                        <a:latin typeface="Calibri" pitchFamily="34"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Returns </a:t>
                      </a:r>
                      <a:r>
                        <a:rPr kumimoji="0" lang="en-US" sz="2000" b="1" i="0" u="none" strike="noStrike" cap="none" normalizeH="0" baseline="0">
                          <a:ln>
                            <a:noFill/>
                          </a:ln>
                          <a:solidFill>
                            <a:schemeClr val="tx1"/>
                          </a:solidFill>
                          <a:effectLst/>
                          <a:latin typeface="Times New Roman" pitchFamily="18" charset="0"/>
                          <a:cs typeface="Times New Roman" pitchFamily="18" charset="0"/>
                        </a:rPr>
                        <a:t>session-scoped variable names</a:t>
                      </a:r>
                      <a:r>
                        <a:rPr kumimoji="0" lang="en-US" sz="2000" b="0" i="0" u="none" strike="noStrike" cap="none" normalizeH="0" baseline="0">
                          <a:ln>
                            <a:noFill/>
                          </a:ln>
                          <a:solidFill>
                            <a:schemeClr val="tx1"/>
                          </a:solidFill>
                          <a:effectLst/>
                          <a:latin typeface="Times New Roman" pitchFamily="18" charset="0"/>
                          <a:cs typeface="Times New Roman" pitchFamily="18" charset="0"/>
                        </a:rPr>
                        <a:t>, which are mapped to their values</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Is accessible from Web components handling a request that belong to the session</a:t>
                      </a:r>
                      <a:endParaRPr kumimoji="0" lang="en-US" sz="2000" b="0" i="0" u="none" strike="noStrike" cap="none" normalizeH="0" baseline="0">
                        <a:ln>
                          <a:noFill/>
                        </a:ln>
                        <a:solidFill>
                          <a:schemeClr val="tx1"/>
                        </a:solidFill>
                        <a:effectLst/>
                        <a:latin typeface="Calibri" pitchFamily="34"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1129">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applicationScope</a:t>
                      </a:r>
                      <a:endParaRPr kumimoji="0" lang="en-US" sz="2000" b="0" i="0" u="none" strike="noStrike" cap="none" normalizeH="0" baseline="0">
                        <a:ln>
                          <a:noFill/>
                        </a:ln>
                        <a:solidFill>
                          <a:schemeClr val="tx1"/>
                        </a:solidFill>
                        <a:effectLst/>
                        <a:latin typeface="Calibri" pitchFamily="34"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Returns </a:t>
                      </a:r>
                      <a:r>
                        <a:rPr kumimoji="0" lang="en-US" sz="2000" b="1" i="0" u="none" strike="noStrike" cap="none" normalizeH="0" baseline="0">
                          <a:ln>
                            <a:noFill/>
                          </a:ln>
                          <a:solidFill>
                            <a:schemeClr val="tx1"/>
                          </a:solidFill>
                          <a:effectLst/>
                          <a:latin typeface="Times New Roman" pitchFamily="18" charset="0"/>
                          <a:cs typeface="Times New Roman" pitchFamily="18" charset="0"/>
                        </a:rPr>
                        <a:t>application-scoped variable</a:t>
                      </a:r>
                      <a:r>
                        <a:rPr kumimoji="0" lang="en-US" sz="2000" b="0" i="0" u="none" strike="noStrike" cap="none" normalizeH="0" baseline="0">
                          <a:ln>
                            <a:noFill/>
                          </a:ln>
                          <a:solidFill>
                            <a:schemeClr val="tx1"/>
                          </a:solidFill>
                          <a:effectLst/>
                          <a:latin typeface="Times New Roman" pitchFamily="18" charset="0"/>
                          <a:cs typeface="Times New Roman" pitchFamily="18" charset="0"/>
                        </a:rPr>
                        <a:t> and maps the variable name to their values</a:t>
                      </a:r>
                      <a:endParaRPr kumimoji="0" lang="en-US" sz="2000" b="0" i="0" u="none" strike="noStrike" cap="none" normalizeH="0" baseline="0">
                        <a:ln>
                          <a:noFill/>
                        </a:ln>
                        <a:solidFill>
                          <a:schemeClr val="tx1"/>
                        </a:solidFill>
                        <a:effectLst/>
                        <a:latin typeface="Calibri" pitchFamily="34"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68363"/>
            <a:ext cx="8328025"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Rectangle 2"/>
          <p:cNvSpPr>
            <a:spLocks noGrp="1"/>
          </p:cNvSpPr>
          <p:nvPr>
            <p:ph type="title" idx="4294967295"/>
          </p:nvPr>
        </p:nvSpPr>
        <p:spPr>
          <a:xfrm>
            <a:off x="1328738" y="0"/>
            <a:ext cx="7815262" cy="1077913"/>
          </a:xfrm>
        </p:spPr>
        <p:txBody>
          <a:bodyPr/>
          <a:lstStyle/>
          <a:p>
            <a:r>
              <a:rPr lang="en-US" altLang="en-US" sz="4000" b="1">
                <a:latin typeface="Times New Roman" panose="02020603050405020304" pitchFamily="18" charset="0"/>
                <a:cs typeface="Times New Roman" panose="02020603050405020304" pitchFamily="18" charset="0"/>
              </a:rPr>
              <a:t>Expression Languages</a:t>
            </a:r>
            <a:br>
              <a:rPr lang="en-US" altLang="en-US" sz="40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Example</a:t>
            </a:r>
          </a:p>
        </p:txBody>
      </p:sp>
      <p:sp>
        <p:nvSpPr>
          <p:cNvPr id="7" name="Rectangle 6"/>
          <p:cNvSpPr>
            <a:spLocks noChangeArrowheads="1"/>
          </p:cNvSpPr>
          <p:nvPr/>
        </p:nvSpPr>
        <p:spPr bwMode="auto">
          <a:xfrm>
            <a:off x="1330325" y="3798888"/>
            <a:ext cx="6556375" cy="22542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
        <p:nvSpPr>
          <p:cNvPr id="2" name="Rectangle 6"/>
          <p:cNvSpPr>
            <a:spLocks noChangeArrowheads="1"/>
          </p:cNvSpPr>
          <p:nvPr/>
        </p:nvSpPr>
        <p:spPr bwMode="auto">
          <a:xfrm>
            <a:off x="1289050" y="4000500"/>
            <a:ext cx="6959600" cy="42703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pic>
        <p:nvPicPr>
          <p:cNvPr id="5325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2100" y="1082675"/>
            <a:ext cx="5041900"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6"/>
          <p:cNvSpPr>
            <a:spLocks noChangeArrowheads="1"/>
          </p:cNvSpPr>
          <p:nvPr/>
        </p:nvSpPr>
        <p:spPr bwMode="auto">
          <a:xfrm>
            <a:off x="4127500" y="2924175"/>
            <a:ext cx="4646613" cy="27940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
        <p:nvSpPr>
          <p:cNvPr id="4" name="Rectangle 6"/>
          <p:cNvSpPr>
            <a:spLocks noChangeArrowheads="1"/>
          </p:cNvSpPr>
          <p:nvPr/>
        </p:nvSpPr>
        <p:spPr bwMode="auto">
          <a:xfrm>
            <a:off x="4084638" y="3194050"/>
            <a:ext cx="4714875" cy="30638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3257"/>
                                        </p:tgtEl>
                                        <p:attrNameLst>
                                          <p:attrName>style.visibility</p:attrName>
                                        </p:attrNameLst>
                                      </p:cBhvr>
                                      <p:to>
                                        <p:strVal val="visible"/>
                                      </p:to>
                                    </p:set>
                                    <p:animEffect transition="in" filter="box(in)">
                                      <p:cBhvr>
                                        <p:cTn id="7" dur="500"/>
                                        <p:tgtEl>
                                          <p:spTgt spid="532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par>
                          <p:cTn id="13" fill="hold" nodeType="afterGroup">
                            <p:stCondLst>
                              <p:cond delay="500"/>
                            </p:stCondLst>
                            <p:childTnLst>
                              <p:par>
                                <p:cTn id="14" presetID="4" presetClass="entr" presetSubtype="16"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ox(in)">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ox(in)">
                                      <p:cBhvr>
                                        <p:cTn id="21" dur="500"/>
                                        <p:tgtEl>
                                          <p:spTgt spid="2"/>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ox(in)">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3" grpId="0" animBg="1"/>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27100"/>
            <a:ext cx="9144000" cy="589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2"/>
          <p:cNvSpPr>
            <a:spLocks noGrp="1"/>
          </p:cNvSpPr>
          <p:nvPr>
            <p:ph type="title" idx="4294967295"/>
          </p:nvPr>
        </p:nvSpPr>
        <p:spPr>
          <a:xfrm>
            <a:off x="1520825" y="0"/>
            <a:ext cx="7623175" cy="1033463"/>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Expression Languages</a:t>
            </a:r>
            <a:br>
              <a:rPr lang="en-US" altLang="en-US" sz="40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Example</a:t>
            </a:r>
          </a:p>
        </p:txBody>
      </p:sp>
      <p:sp>
        <p:nvSpPr>
          <p:cNvPr id="124934" name="Rectangle 6"/>
          <p:cNvSpPr>
            <a:spLocks noChangeArrowheads="1"/>
          </p:cNvSpPr>
          <p:nvPr/>
        </p:nvSpPr>
        <p:spPr bwMode="auto">
          <a:xfrm>
            <a:off x="1492250" y="4297363"/>
            <a:ext cx="6386513" cy="48101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 name="Rectangle 6"/>
          <p:cNvSpPr>
            <a:spLocks noChangeArrowheads="1"/>
          </p:cNvSpPr>
          <p:nvPr/>
        </p:nvSpPr>
        <p:spPr bwMode="auto">
          <a:xfrm>
            <a:off x="1506538" y="5849938"/>
            <a:ext cx="3338512" cy="48101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4934"/>
                                        </p:tgtEl>
                                        <p:attrNameLst>
                                          <p:attrName>style.visibility</p:attrName>
                                        </p:attrNameLst>
                                      </p:cBhvr>
                                      <p:to>
                                        <p:strVal val="visible"/>
                                      </p:to>
                                    </p:set>
                                    <p:animEffect transition="in" filter="box(in)">
                                      <p:cBhvr>
                                        <p:cTn id="7" dur="500"/>
                                        <p:tgtEl>
                                          <p:spTgt spid="1249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4" grpId="0" animBg="1"/>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a:xfrm>
            <a:off x="1328738" y="0"/>
            <a:ext cx="7815262" cy="1077913"/>
          </a:xfrm>
        </p:spPr>
        <p:txBody>
          <a:bodyPr/>
          <a:lstStyle/>
          <a:p>
            <a:r>
              <a:rPr lang="en-US" altLang="en-US" sz="4000" b="1">
                <a:latin typeface="Times New Roman" panose="02020603050405020304" pitchFamily="18" charset="0"/>
                <a:cs typeface="Times New Roman" panose="02020603050405020304" pitchFamily="18" charset="0"/>
              </a:rPr>
              <a:t>Expression Languages</a:t>
            </a:r>
            <a:br>
              <a:rPr lang="en-US" altLang="en-US" sz="40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Example</a:t>
            </a:r>
          </a:p>
        </p:txBody>
      </p:sp>
      <p:pic>
        <p:nvPicPr>
          <p:cNvPr id="100377"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60888"/>
            <a:ext cx="91440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5243513" y="4778375"/>
            <a:ext cx="2838450" cy="66675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
        <p:nvSpPr>
          <p:cNvPr id="2" name="Rectangle 6"/>
          <p:cNvSpPr>
            <a:spLocks noChangeArrowheads="1"/>
          </p:cNvSpPr>
          <p:nvPr/>
        </p:nvSpPr>
        <p:spPr bwMode="auto">
          <a:xfrm>
            <a:off x="420688" y="5397500"/>
            <a:ext cx="5713412" cy="652463"/>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pic>
        <p:nvPicPr>
          <p:cNvPr id="45062"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44538"/>
            <a:ext cx="3860800" cy="360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5300" y="1212850"/>
            <a:ext cx="3627438" cy="344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4282"/>
                                        </p:tgtEl>
                                        <p:attrNameLst>
                                          <p:attrName>style.visibility</p:attrName>
                                        </p:attrNameLst>
                                      </p:cBhvr>
                                      <p:to>
                                        <p:strVal val="visible"/>
                                      </p:to>
                                    </p:set>
                                    <p:animEffect transition="in" filter="checkerboard(across)">
                                      <p:cBhvr>
                                        <p:cTn id="7" dur="500"/>
                                        <p:tgtEl>
                                          <p:spTgt spid="54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0377"/>
                                        </p:tgtEl>
                                        <p:attrNameLst>
                                          <p:attrName>style.visibility</p:attrName>
                                        </p:attrNameLst>
                                      </p:cBhvr>
                                      <p:to>
                                        <p:strVal val="visible"/>
                                      </p:to>
                                    </p:set>
                                    <p:animEffect transition="in" filter="box(in)">
                                      <p:cBhvr>
                                        <p:cTn id="12" dur="500"/>
                                        <p:tgtEl>
                                          <p:spTgt spid="100377"/>
                                        </p:tgtEl>
                                      </p:cBhvr>
                                    </p:animEffect>
                                  </p:childTnLst>
                                </p:cTn>
                              </p:par>
                            </p:childTnLst>
                          </p:cTn>
                        </p:par>
                        <p:par>
                          <p:cTn id="13" fill="hold" nodeType="afterGroup">
                            <p:stCondLst>
                              <p:cond delay="500"/>
                            </p:stCondLst>
                            <p:childTnLst>
                              <p:par>
                                <p:cTn id="14" presetID="4" presetClass="entr" presetSubtype="16"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ox(in)">
                                      <p:cBhvr>
                                        <p:cTn id="16" dur="500"/>
                                        <p:tgtEl>
                                          <p:spTgt spid="7"/>
                                        </p:tgtEl>
                                      </p:cBhvr>
                                    </p:animEffect>
                                  </p:childTnLst>
                                </p:cTn>
                              </p:par>
                            </p:childTnLst>
                          </p:cTn>
                        </p:par>
                        <p:par>
                          <p:cTn id="17" fill="hold" nodeType="afterGroup">
                            <p:stCondLst>
                              <p:cond delay="1000"/>
                            </p:stCondLst>
                            <p:childTnLst>
                              <p:par>
                                <p:cTn id="18" presetID="4" presetClass="entr" presetSubtype="16"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ox(in)">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Summary</a:t>
            </a:r>
          </a:p>
        </p:txBody>
      </p:sp>
      <p:sp>
        <p:nvSpPr>
          <p:cNvPr id="46083" name="Rectangle 3"/>
          <p:cNvSpPr>
            <a:spLocks noGrp="1"/>
          </p:cNvSpPr>
          <p:nvPr>
            <p:ph type="body" idx="1"/>
          </p:nvPr>
        </p:nvSpPr>
        <p:spPr>
          <a:xfrm>
            <a:off x="457200" y="1600200"/>
            <a:ext cx="8229600" cy="2514600"/>
          </a:xfrm>
        </p:spPr>
        <p:txBody>
          <a:bodyPr/>
          <a:lstStyle/>
          <a:p>
            <a:pPr>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How to build the Web Application using MVC1? How to remove the java code in the jsp (view)?</a:t>
            </a:r>
          </a:p>
          <a:p>
            <a:pPr lvl="1"/>
            <a:r>
              <a:rPr lang="en-US" altLang="en-US" sz="2400">
                <a:latin typeface="Times New Roman" panose="02020603050405020304" pitchFamily="18" charset="0"/>
                <a:cs typeface="Times New Roman" panose="02020603050405020304" pitchFamily="18" charset="0"/>
              </a:rPr>
              <a:t>Standard Actions</a:t>
            </a:r>
          </a:p>
          <a:p>
            <a:pPr lvl="1"/>
            <a:r>
              <a:rPr lang="en-US" altLang="en-US" sz="2400">
                <a:latin typeface="Times New Roman" panose="02020603050405020304" pitchFamily="18" charset="0"/>
                <a:cs typeface="Times New Roman" panose="02020603050405020304" pitchFamily="18" charset="0"/>
              </a:rPr>
              <a:t>Dispatching Mechanisms </a:t>
            </a:r>
          </a:p>
          <a:p>
            <a:pPr lvl="1"/>
            <a:r>
              <a:rPr lang="en-US" altLang="en-US" sz="2400">
                <a:latin typeface="Times New Roman" panose="02020603050405020304" pitchFamily="18" charset="0"/>
                <a:cs typeface="Times New Roman" panose="02020603050405020304" pitchFamily="18" charset="0"/>
              </a:rPr>
              <a:t>Expression Language</a:t>
            </a:r>
          </a:p>
        </p:txBody>
      </p:sp>
      <p:sp>
        <p:nvSpPr>
          <p:cNvPr id="46084" name="Text Box 4"/>
          <p:cNvSpPr txBox="1">
            <a:spLocks noChangeArrowheads="1"/>
          </p:cNvSpPr>
          <p:nvPr/>
        </p:nvSpPr>
        <p:spPr bwMode="auto">
          <a:xfrm>
            <a:off x="1295400" y="4800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a:latin typeface="Times New Roman" panose="02020603050405020304" pitchFamily="18" charset="0"/>
                <a:cs typeface="Times New Roman" panose="02020603050405020304" pitchFamily="18" charset="0"/>
              </a:rPr>
              <a:t>Q&amp;A</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a:xfrm>
            <a:off x="914400" y="0"/>
            <a:ext cx="8229600" cy="1143000"/>
          </a:xfrm>
        </p:spPr>
        <p:txBody>
          <a:bodyPr/>
          <a:lstStyle/>
          <a:p>
            <a:r>
              <a:rPr lang="en-US" altLang="en-US" b="1">
                <a:latin typeface="Times New Roman" panose="02020603050405020304" pitchFamily="18" charset="0"/>
                <a:cs typeface="Times New Roman" panose="02020603050405020304" pitchFamily="18" charset="0"/>
              </a:rPr>
              <a:t>Next Lecture</a:t>
            </a:r>
          </a:p>
        </p:txBody>
      </p:sp>
      <p:sp>
        <p:nvSpPr>
          <p:cNvPr id="47107" name="Rectangle 3"/>
          <p:cNvSpPr>
            <a:spLocks noGrp="1"/>
          </p:cNvSpPr>
          <p:nvPr>
            <p:ph type="body" idx="4294967295"/>
          </p:nvPr>
        </p:nvSpPr>
        <p:spPr>
          <a:xfrm>
            <a:off x="457200" y="892175"/>
            <a:ext cx="8510588" cy="5743575"/>
          </a:xfrm>
        </p:spPr>
        <p:txBody>
          <a:bodyPr/>
          <a:lstStyle/>
          <a:p>
            <a:pPr algn="just"/>
            <a:r>
              <a:rPr lang="en-US" altLang="en-US" b="1" dirty="0">
                <a:latin typeface="Times New Roman" panose="02020603050405020304" pitchFamily="18" charset="0"/>
                <a:cs typeface="Times New Roman" panose="02020603050405020304" pitchFamily="18" charset="0"/>
              </a:rPr>
              <a:t>How to remove completed Scripting Element (Java Code) in JSP (View)? Complete the View of  MVC 2 Design Pattern</a:t>
            </a:r>
          </a:p>
          <a:p>
            <a:pPr lvl="1" algn="just"/>
            <a:r>
              <a:rPr lang="en-US" altLang="en-US" b="1" dirty="0">
                <a:latin typeface="Times New Roman" panose="02020603050405020304" pitchFamily="18" charset="0"/>
                <a:cs typeface="Times New Roman" panose="02020603050405020304" pitchFamily="18" charset="0"/>
              </a:rPr>
              <a:t>JSTL</a:t>
            </a:r>
            <a:endParaRPr lang="en-US" altLang="en-US" dirty="0">
              <a:latin typeface="Times New Roman" panose="02020603050405020304" pitchFamily="18" charset="0"/>
              <a:cs typeface="Times New Roman" panose="02020603050405020304" pitchFamily="18" charset="0"/>
            </a:endParaRPr>
          </a:p>
          <a:p>
            <a:pPr algn="just"/>
            <a:r>
              <a:rPr lang="en-US" altLang="en-US" b="1" dirty="0">
                <a:latin typeface="Times New Roman" panose="02020603050405020304" pitchFamily="18" charset="0"/>
                <a:cs typeface="Times New Roman" panose="02020603050405020304" pitchFamily="18" charset="0"/>
              </a:rPr>
              <a:t>How to build the data grid tag library using in JSP?</a:t>
            </a:r>
          </a:p>
          <a:p>
            <a:pPr lvl="1" algn="just"/>
            <a:r>
              <a:rPr lang="en-US" altLang="en-US" b="1" dirty="0">
                <a:latin typeface="Times New Roman" panose="02020603050405020304" pitchFamily="18" charset="0"/>
                <a:cs typeface="Times New Roman" panose="02020603050405020304" pitchFamily="18" charset="0"/>
              </a:rPr>
              <a:t>Tag Libraries</a:t>
            </a:r>
          </a:p>
          <a:p>
            <a:pPr lvl="2" algn="just"/>
            <a:r>
              <a:rPr lang="en-US" altLang="en-US" dirty="0">
                <a:latin typeface="Times New Roman" panose="02020603050405020304" pitchFamily="18" charset="0"/>
                <a:cs typeface="Times New Roman" panose="02020603050405020304" pitchFamily="18" charset="0"/>
              </a:rPr>
              <a:t>Model</a:t>
            </a:r>
          </a:p>
          <a:p>
            <a:pPr lvl="2" algn="just"/>
            <a:r>
              <a:rPr lang="en-US" altLang="en-US" dirty="0">
                <a:latin typeface="Times New Roman" panose="02020603050405020304" pitchFamily="18" charset="0"/>
                <a:cs typeface="Times New Roman" panose="02020603050405020304" pitchFamily="18" charset="0"/>
              </a:rPr>
              <a:t>Classical, Simple, and Handles</a:t>
            </a:r>
          </a:p>
          <a:p>
            <a:pPr lvl="2" algn="just"/>
            <a:r>
              <a:rPr lang="en-US" altLang="en-US" dirty="0">
                <a:latin typeface="Times New Roman" panose="02020603050405020304" pitchFamily="18" charset="0"/>
                <a:cs typeface="Times New Roman" panose="02020603050405020304" pitchFamily="18" charset="0"/>
              </a:rPr>
              <a:t>How to implement the custom Tag Lib and use it in JSP</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a:xfrm>
            <a:off x="914400" y="0"/>
            <a:ext cx="8229600" cy="719138"/>
          </a:xfrm>
        </p:spPr>
        <p:txBody>
          <a:bodyPr/>
          <a:lstStyle/>
          <a:p>
            <a:r>
              <a:rPr lang="en-US" altLang="en-US" sz="4000" b="1">
                <a:latin typeface="Times New Roman" panose="02020603050405020304" pitchFamily="18" charset="0"/>
                <a:cs typeface="Times New Roman" panose="02020603050405020304" pitchFamily="18" charset="0"/>
              </a:rPr>
              <a:t>Next Lecture</a:t>
            </a:r>
            <a:endParaRPr lang="en-US" altLang="en-US" b="1">
              <a:latin typeface="Times New Roman" panose="02020603050405020304" pitchFamily="18" charset="0"/>
              <a:cs typeface="Times New Roman" panose="02020603050405020304" pitchFamily="18" charset="0"/>
            </a:endParaRPr>
          </a:p>
        </p:txBody>
      </p:sp>
      <p:graphicFrame>
        <p:nvGraphicFramePr>
          <p:cNvPr id="9" name="Diagram 8">
            <a:extLst>
              <a:ext uri="{FF2B5EF4-FFF2-40B4-BE49-F238E27FC236}">
                <a16:creationId xmlns:a16="http://schemas.microsoft.com/office/drawing/2014/main" id="{B4B63F43-9BAC-4698-A887-B063AEECF921}"/>
              </a:ext>
            </a:extLst>
          </p:cNvPr>
          <p:cNvGraphicFramePr/>
          <p:nvPr>
            <p:extLst>
              <p:ext uri="{D42A27DB-BD31-4B8C-83A1-F6EECF244321}">
                <p14:modId xmlns:p14="http://schemas.microsoft.com/office/powerpoint/2010/main" val="1071240814"/>
              </p:ext>
            </p:extLst>
          </p:nvPr>
        </p:nvGraphicFramePr>
        <p:xfrm>
          <a:off x="0" y="735178"/>
          <a:ext cx="9144000" cy="59288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2" descr="C:\Program Files (x86)\Microsoft Office\MEDIA\OFFICE12\Bullets\BD21301_.gif">
            <a:extLst>
              <a:ext uri="{FF2B5EF4-FFF2-40B4-BE49-F238E27FC236}">
                <a16:creationId xmlns:a16="http://schemas.microsoft.com/office/drawing/2014/main" id="{95A3BDC6-388A-481A-A51E-0BD8CA4FC1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4744" y="900536"/>
            <a:ext cx="4175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Program Files (x86)\Microsoft Office\MEDIA\OFFICE12\Bullets\BD21301_.gif">
            <a:extLst>
              <a:ext uri="{FF2B5EF4-FFF2-40B4-BE49-F238E27FC236}">
                <a16:creationId xmlns:a16="http://schemas.microsoft.com/office/drawing/2014/main" id="{F32E3EC3-A2CD-4C2F-9A25-CD37DA8367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4744" y="1759518"/>
            <a:ext cx="4175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Program Files (x86)\Microsoft Office\MEDIA\OFFICE12\Bullets\BD21301_.gif">
            <a:extLst>
              <a:ext uri="{FF2B5EF4-FFF2-40B4-BE49-F238E27FC236}">
                <a16:creationId xmlns:a16="http://schemas.microsoft.com/office/drawing/2014/main" id="{26C9FD03-E45C-4E12-A462-63FEB13597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4744" y="2618500"/>
            <a:ext cx="4175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C:\Program Files (x86)\Microsoft Office\MEDIA\OFFICE12\Bullets\BD21301_.gif">
            <a:extLst>
              <a:ext uri="{FF2B5EF4-FFF2-40B4-BE49-F238E27FC236}">
                <a16:creationId xmlns:a16="http://schemas.microsoft.com/office/drawing/2014/main" id="{16A4FF0C-1C6D-49D5-B0BD-FDDF14D30E7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4744" y="3699603"/>
            <a:ext cx="4175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C:\Program Files (x86)\Microsoft Office\MEDIA\OFFICE12\Bullets\BD21301_.gif">
            <a:extLst>
              <a:ext uri="{FF2B5EF4-FFF2-40B4-BE49-F238E27FC236}">
                <a16:creationId xmlns:a16="http://schemas.microsoft.com/office/drawing/2014/main" id="{2441450E-4A17-4263-9E05-4A87AF9EDAD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4744" y="4364781"/>
            <a:ext cx="4175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84776"/>
            <a:ext cx="9144000"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Rectangle 2"/>
          <p:cNvSpPr>
            <a:spLocks noGrp="1"/>
          </p:cNvSpPr>
          <p:nvPr>
            <p:ph type="title" idx="4294967295"/>
          </p:nvPr>
        </p:nvSpPr>
        <p:spPr>
          <a:xfrm>
            <a:off x="914400" y="0"/>
            <a:ext cx="8229600" cy="1108075"/>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Appendix - MVC1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Login page</a:t>
            </a:r>
            <a:endParaRPr lang="en-US" altLang="en-US" sz="3600" b="1">
              <a:latin typeface="Times New Roman" panose="02020603050405020304" pitchFamily="18" charset="0"/>
              <a:cs typeface="Times New Roman" panose="02020603050405020304" pitchFamily="18" charset="0"/>
            </a:endParaRPr>
          </a:p>
        </p:txBody>
      </p:sp>
      <p:sp>
        <p:nvSpPr>
          <p:cNvPr id="120838" name="Rectangle 6"/>
          <p:cNvSpPr>
            <a:spLocks noChangeArrowheads="1"/>
          </p:cNvSpPr>
          <p:nvPr/>
        </p:nvSpPr>
        <p:spPr bwMode="auto">
          <a:xfrm>
            <a:off x="2141538" y="3460750"/>
            <a:ext cx="2768600" cy="21590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
        <p:nvSpPr>
          <p:cNvPr id="2" name="Rectangle 6"/>
          <p:cNvSpPr>
            <a:spLocks noChangeArrowheads="1"/>
          </p:cNvSpPr>
          <p:nvPr/>
        </p:nvSpPr>
        <p:spPr bwMode="auto">
          <a:xfrm>
            <a:off x="4911725" y="3703638"/>
            <a:ext cx="2392363" cy="44450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0838"/>
                                        </p:tgtEl>
                                        <p:attrNameLst>
                                          <p:attrName>style.visibility</p:attrName>
                                        </p:attrNameLst>
                                      </p:cBhvr>
                                      <p:to>
                                        <p:strVal val="visible"/>
                                      </p:to>
                                    </p:set>
                                    <p:animEffect transition="in" filter="box(in)">
                                      <p:cBhvr>
                                        <p:cTn id="7" dur="500"/>
                                        <p:tgtEl>
                                          <p:spTgt spid="1208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8" grpId="0" animBg="1"/>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7225"/>
            <a:ext cx="6465888" cy="620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Rectangle 2"/>
          <p:cNvSpPr>
            <a:spLocks noGrp="1"/>
          </p:cNvSpPr>
          <p:nvPr>
            <p:ph type="title" idx="4294967295"/>
          </p:nvPr>
        </p:nvSpPr>
        <p:spPr>
          <a:xfrm>
            <a:off x="914400" y="0"/>
            <a:ext cx="8229600" cy="1108075"/>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MVC1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Login Beans</a:t>
            </a:r>
            <a:endParaRPr lang="en-US" altLang="en-US" sz="3600" b="1">
              <a:latin typeface="Times New Roman" panose="02020603050405020304" pitchFamily="18" charset="0"/>
              <a:cs typeface="Times New Roman" panose="02020603050405020304" pitchFamily="18" charset="0"/>
            </a:endParaRPr>
          </a:p>
        </p:txBody>
      </p:sp>
      <p:sp>
        <p:nvSpPr>
          <p:cNvPr id="6" name="Rectangle 6"/>
          <p:cNvSpPr>
            <a:spLocks noChangeArrowheads="1"/>
          </p:cNvSpPr>
          <p:nvPr/>
        </p:nvSpPr>
        <p:spPr bwMode="auto">
          <a:xfrm>
            <a:off x="912813" y="5372100"/>
            <a:ext cx="5324475" cy="130175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50900"/>
            <a:ext cx="8885238" cy="600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2"/>
          <p:cNvSpPr>
            <a:spLocks noGrp="1"/>
          </p:cNvSpPr>
          <p:nvPr>
            <p:ph type="title" idx="4294967295"/>
          </p:nvPr>
        </p:nvSpPr>
        <p:spPr>
          <a:xfrm>
            <a:off x="914400" y="0"/>
            <a:ext cx="8229600" cy="1108075"/>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MVC1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Process Login JSP</a:t>
            </a:r>
            <a:endParaRPr lang="en-US" altLang="en-US" sz="3600" b="1">
              <a:latin typeface="Times New Roman" panose="02020603050405020304" pitchFamily="18" charset="0"/>
              <a:cs typeface="Times New Roman" panose="02020603050405020304" pitchFamily="18" charset="0"/>
            </a:endParaRPr>
          </a:p>
        </p:txBody>
      </p:sp>
      <p:sp>
        <p:nvSpPr>
          <p:cNvPr id="120838" name="Rectangle 6"/>
          <p:cNvSpPr>
            <a:spLocks noChangeArrowheads="1"/>
          </p:cNvSpPr>
          <p:nvPr/>
        </p:nvSpPr>
        <p:spPr bwMode="auto">
          <a:xfrm>
            <a:off x="1038225" y="3951288"/>
            <a:ext cx="7816850" cy="22066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
        <p:nvSpPr>
          <p:cNvPr id="2" name="Rectangle 6"/>
          <p:cNvSpPr>
            <a:spLocks noChangeArrowheads="1"/>
          </p:cNvSpPr>
          <p:nvPr/>
        </p:nvSpPr>
        <p:spPr bwMode="auto">
          <a:xfrm>
            <a:off x="1077913" y="4200525"/>
            <a:ext cx="7464425" cy="38735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
        <p:nvSpPr>
          <p:cNvPr id="3" name="Rectangle 6"/>
          <p:cNvSpPr>
            <a:spLocks noChangeArrowheads="1"/>
          </p:cNvSpPr>
          <p:nvPr/>
        </p:nvSpPr>
        <p:spPr bwMode="auto">
          <a:xfrm>
            <a:off x="1055688" y="4595813"/>
            <a:ext cx="7531100" cy="41116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
        <p:nvSpPr>
          <p:cNvPr id="4" name="Rectangle 6"/>
          <p:cNvSpPr>
            <a:spLocks noChangeArrowheads="1"/>
          </p:cNvSpPr>
          <p:nvPr/>
        </p:nvSpPr>
        <p:spPr bwMode="auto">
          <a:xfrm>
            <a:off x="1193800" y="5038725"/>
            <a:ext cx="5357813" cy="1471613"/>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0838"/>
                                        </p:tgtEl>
                                        <p:attrNameLst>
                                          <p:attrName>style.visibility</p:attrName>
                                        </p:attrNameLst>
                                      </p:cBhvr>
                                      <p:to>
                                        <p:strVal val="visible"/>
                                      </p:to>
                                    </p:set>
                                    <p:animEffect transition="in" filter="box(in)">
                                      <p:cBhvr>
                                        <p:cTn id="7" dur="500"/>
                                        <p:tgtEl>
                                          <p:spTgt spid="1208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i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8" grpId="0" animBg="1"/>
      <p:bldP spid="2" grpId="0" animBg="1"/>
      <p:bldP spid="3"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75" y="4057650"/>
            <a:ext cx="404812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2"/>
          <p:cNvSpPr>
            <a:spLocks noGrp="1"/>
          </p:cNvSpPr>
          <p:nvPr>
            <p:ph type="title" idx="4294967295"/>
          </p:nvPr>
        </p:nvSpPr>
        <p:spPr>
          <a:xfrm>
            <a:off x="914400" y="0"/>
            <a:ext cx="8229600" cy="1108075"/>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MVC 1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Requirements</a:t>
            </a:r>
            <a:endParaRPr lang="en-US" altLang="en-US" b="1">
              <a:latin typeface="Times New Roman" panose="02020603050405020304" pitchFamily="18" charset="0"/>
              <a:cs typeface="Times New Roman" panose="02020603050405020304" pitchFamily="18" charset="0"/>
            </a:endParaRPr>
          </a:p>
        </p:txBody>
      </p:sp>
      <p:sp>
        <p:nvSpPr>
          <p:cNvPr id="6148" name="Rectangle 3"/>
          <p:cNvSpPr>
            <a:spLocks/>
          </p:cNvSpPr>
          <p:nvPr/>
        </p:nvSpPr>
        <p:spPr bwMode="auto">
          <a:xfrm>
            <a:off x="163513" y="1120775"/>
            <a:ext cx="8980487"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200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Building the web application with authentication functions</a:t>
            </a:r>
          </a:p>
          <a:p>
            <a:pPr lvl="1" algn="just" eaLnBrk="1" hangingPunct="1">
              <a:spcBef>
                <a:spcPct val="20000"/>
              </a:spcBef>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The GUI is shown as</a:t>
            </a:r>
          </a:p>
        </p:txBody>
      </p:sp>
      <p:sp>
        <p:nvSpPr>
          <p:cNvPr id="2" name="Rectangle 6"/>
          <p:cNvSpPr>
            <a:spLocks noChangeArrowheads="1"/>
          </p:cNvSpPr>
          <p:nvPr/>
        </p:nvSpPr>
        <p:spPr bwMode="auto">
          <a:xfrm>
            <a:off x="7615238" y="4332288"/>
            <a:ext cx="1465262" cy="30162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pic>
        <p:nvPicPr>
          <p:cNvPr id="615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25" y="3379788"/>
            <a:ext cx="262890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8088" y="1895475"/>
            <a:ext cx="334327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8" name="Rectangle 6"/>
          <p:cNvSpPr>
            <a:spLocks noChangeArrowheads="1"/>
          </p:cNvSpPr>
          <p:nvPr/>
        </p:nvSpPr>
        <p:spPr bwMode="auto">
          <a:xfrm>
            <a:off x="6151563" y="2201863"/>
            <a:ext cx="1465262" cy="30162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box(in)">
                                      <p:cBhvr>
                                        <p:cTn id="7" dur="500"/>
                                        <p:tgtEl>
                                          <p:spTgt spid="17415"/>
                                        </p:tgtEl>
                                      </p:cBhvr>
                                    </p:animEffect>
                                  </p:childTnLst>
                                </p:cTn>
                              </p:par>
                              <p:par>
                                <p:cTn id="8" presetID="4" presetClass="entr" presetSubtype="16" fill="hold" nodeType="withEffect">
                                  <p:stCondLst>
                                    <p:cond delay="0"/>
                                  </p:stCondLst>
                                  <p:childTnLst>
                                    <p:set>
                                      <p:cBhvr>
                                        <p:cTn id="9" dur="1" fill="hold">
                                          <p:stCondLst>
                                            <p:cond delay="0"/>
                                          </p:stCondLst>
                                        </p:cTn>
                                        <p:tgtEl>
                                          <p:spTgt spid="17410"/>
                                        </p:tgtEl>
                                        <p:attrNameLst>
                                          <p:attrName>style.visibility</p:attrName>
                                        </p:attrNameLst>
                                      </p:cBhvr>
                                      <p:to>
                                        <p:strVal val="visible"/>
                                      </p:to>
                                    </p:set>
                                    <p:animEffect transition="in" filter="box(in)">
                                      <p:cBhvr>
                                        <p:cTn id="10" dur="500"/>
                                        <p:tgtEl>
                                          <p:spTgt spid="17410"/>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heckerboard(across)">
                                      <p:cBhvr>
                                        <p:cTn id="13" dur="500"/>
                                        <p:tgtEl>
                                          <p:spTgt spid="2"/>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20838"/>
                                        </p:tgtEl>
                                        <p:attrNameLst>
                                          <p:attrName>style.visibility</p:attrName>
                                        </p:attrNameLst>
                                      </p:cBhvr>
                                      <p:to>
                                        <p:strVal val="visible"/>
                                      </p:to>
                                    </p:set>
                                    <p:animEffect transition="in" filter="box(in)">
                                      <p:cBhvr>
                                        <p:cTn id="16" dur="500"/>
                                        <p:tgtEl>
                                          <p:spTgt spid="120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083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54063"/>
            <a:ext cx="9144000" cy="587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Rectangle 2"/>
          <p:cNvSpPr>
            <a:spLocks noGrp="1"/>
          </p:cNvSpPr>
          <p:nvPr>
            <p:ph type="title" idx="4294967295"/>
          </p:nvPr>
        </p:nvSpPr>
        <p:spPr>
          <a:xfrm>
            <a:off x="914400" y="0"/>
            <a:ext cx="8229600" cy="1108075"/>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MVC1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Process Login JSP</a:t>
            </a:r>
            <a:endParaRPr lang="en-US" altLang="en-US" sz="3600" b="1">
              <a:latin typeface="Times New Roman" panose="02020603050405020304" pitchFamily="18" charset="0"/>
              <a:cs typeface="Times New Roman" panose="02020603050405020304" pitchFamily="18" charset="0"/>
            </a:endParaRPr>
          </a:p>
        </p:txBody>
      </p:sp>
      <p:sp>
        <p:nvSpPr>
          <p:cNvPr id="2" name="Rectangle 6"/>
          <p:cNvSpPr>
            <a:spLocks noChangeArrowheads="1"/>
          </p:cNvSpPr>
          <p:nvPr/>
        </p:nvSpPr>
        <p:spPr bwMode="auto">
          <a:xfrm>
            <a:off x="1319213" y="4225925"/>
            <a:ext cx="7464425" cy="179388"/>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
        <p:nvSpPr>
          <p:cNvPr id="3" name="Rectangle 6"/>
          <p:cNvSpPr>
            <a:spLocks noChangeArrowheads="1"/>
          </p:cNvSpPr>
          <p:nvPr/>
        </p:nvSpPr>
        <p:spPr bwMode="auto">
          <a:xfrm>
            <a:off x="1231900" y="4413250"/>
            <a:ext cx="7531100" cy="233363"/>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
        <p:nvSpPr>
          <p:cNvPr id="4" name="Rectangle 6"/>
          <p:cNvSpPr>
            <a:spLocks noChangeArrowheads="1"/>
          </p:cNvSpPr>
          <p:nvPr/>
        </p:nvSpPr>
        <p:spPr bwMode="auto">
          <a:xfrm>
            <a:off x="1354138" y="4681538"/>
            <a:ext cx="5256212" cy="145732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4700"/>
            <a:ext cx="9144000" cy="555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Rectangle 2"/>
          <p:cNvSpPr>
            <a:spLocks noGrp="1"/>
          </p:cNvSpPr>
          <p:nvPr>
            <p:ph type="title" idx="4294967295"/>
          </p:nvPr>
        </p:nvSpPr>
        <p:spPr>
          <a:xfrm>
            <a:off x="914400" y="0"/>
            <a:ext cx="8229600" cy="1108075"/>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MVC1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Welcome page</a:t>
            </a:r>
            <a:endParaRPr lang="en-US" altLang="en-US" sz="3600" b="1">
              <a:latin typeface="Times New Roman" panose="02020603050405020304" pitchFamily="18" charset="0"/>
              <a:cs typeface="Times New Roman" panose="02020603050405020304" pitchFamily="18" charset="0"/>
            </a:endParaRPr>
          </a:p>
        </p:txBody>
      </p:sp>
      <p:sp>
        <p:nvSpPr>
          <p:cNvPr id="2" name="Rectangle 6"/>
          <p:cNvSpPr>
            <a:spLocks noChangeArrowheads="1"/>
          </p:cNvSpPr>
          <p:nvPr/>
        </p:nvSpPr>
        <p:spPr bwMode="auto">
          <a:xfrm>
            <a:off x="1203325" y="4094163"/>
            <a:ext cx="7408863" cy="382587"/>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
        <p:nvSpPr>
          <p:cNvPr id="3" name="Rectangle 6"/>
          <p:cNvSpPr>
            <a:spLocks noChangeArrowheads="1"/>
          </p:cNvSpPr>
          <p:nvPr/>
        </p:nvSpPr>
        <p:spPr bwMode="auto">
          <a:xfrm>
            <a:off x="1296988" y="4484688"/>
            <a:ext cx="7847012" cy="38258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8" y="1041400"/>
            <a:ext cx="6899275"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2"/>
          <p:cNvSpPr>
            <a:spLocks noGrp="1"/>
          </p:cNvSpPr>
          <p:nvPr>
            <p:ph type="title" idx="4294967295"/>
          </p:nvPr>
        </p:nvSpPr>
        <p:spPr>
          <a:xfrm>
            <a:off x="914400" y="0"/>
            <a:ext cx="8229600" cy="1108075"/>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MVC1 </a:t>
            </a:r>
            <a:br>
              <a:rPr lang="en-US" altLang="en-US" sz="4000" b="1">
                <a:latin typeface="Times New Roman" panose="02020603050405020304" pitchFamily="18" charset="0"/>
                <a:cs typeface="Times New Roman" panose="02020603050405020304" pitchFamily="18" charset="0"/>
              </a:rPr>
            </a:br>
            <a:r>
              <a:rPr lang="en-US" altLang="en-US" sz="4000">
                <a:latin typeface="Times New Roman" panose="02020603050405020304" pitchFamily="18" charset="0"/>
                <a:cs typeface="Times New Roman" panose="02020603050405020304" pitchFamily="18" charset="0"/>
              </a:rPr>
              <a:t>Optimizing</a:t>
            </a:r>
            <a:endParaRPr lang="en-US" altLang="en-US" b="1">
              <a:latin typeface="Times New Roman" panose="02020603050405020304" pitchFamily="18" charset="0"/>
              <a:cs typeface="Times New Roman" panose="02020603050405020304" pitchFamily="18" charset="0"/>
            </a:endParaRPr>
          </a:p>
        </p:txBody>
      </p:sp>
      <p:sp>
        <p:nvSpPr>
          <p:cNvPr id="120838" name="Rectangle 6"/>
          <p:cNvSpPr>
            <a:spLocks noChangeArrowheads="1"/>
          </p:cNvSpPr>
          <p:nvPr/>
        </p:nvSpPr>
        <p:spPr bwMode="auto">
          <a:xfrm>
            <a:off x="3368675" y="1254125"/>
            <a:ext cx="1900238" cy="493713"/>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pic>
        <p:nvPicPr>
          <p:cNvPr id="2151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709863"/>
            <a:ext cx="9144000"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6"/>
          <p:cNvSpPr>
            <a:spLocks noChangeArrowheads="1"/>
          </p:cNvSpPr>
          <p:nvPr/>
        </p:nvSpPr>
        <p:spPr bwMode="auto">
          <a:xfrm>
            <a:off x="3773488" y="2995613"/>
            <a:ext cx="5019675" cy="49371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pic>
        <p:nvPicPr>
          <p:cNvPr id="2151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214813"/>
            <a:ext cx="91440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6"/>
          <p:cNvSpPr>
            <a:spLocks noChangeArrowheads="1"/>
          </p:cNvSpPr>
          <p:nvPr/>
        </p:nvSpPr>
        <p:spPr bwMode="auto">
          <a:xfrm>
            <a:off x="3719513" y="4475163"/>
            <a:ext cx="2006600" cy="319087"/>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20838"/>
                                        </p:tgtEl>
                                        <p:attrNameLst>
                                          <p:attrName>style.visibility</p:attrName>
                                        </p:attrNameLst>
                                      </p:cBhvr>
                                      <p:to>
                                        <p:strVal val="visible"/>
                                      </p:to>
                                    </p:set>
                                    <p:animEffect transition="in" filter="box(in)">
                                      <p:cBhvr>
                                        <p:cTn id="7" dur="500"/>
                                        <p:tgtEl>
                                          <p:spTgt spid="1208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1513"/>
                                        </p:tgtEl>
                                        <p:attrNameLst>
                                          <p:attrName>style.visibility</p:attrName>
                                        </p:attrNameLst>
                                      </p:cBhvr>
                                      <p:to>
                                        <p:strVal val="visible"/>
                                      </p:to>
                                    </p:set>
                                    <p:animEffect transition="in" filter="box(in)">
                                      <p:cBhvr>
                                        <p:cTn id="12" dur="500"/>
                                        <p:tgtEl>
                                          <p:spTgt spid="21513"/>
                                        </p:tgtEl>
                                      </p:cBhvr>
                                    </p:animEffect>
                                  </p:childTnLst>
                                </p:cTn>
                              </p:par>
                            </p:childTnLst>
                          </p:cTn>
                        </p:par>
                        <p:par>
                          <p:cTn id="13" fill="hold" nodeType="afterGroup">
                            <p:stCondLst>
                              <p:cond delay="500"/>
                            </p:stCondLst>
                            <p:childTnLst>
                              <p:par>
                                <p:cTn id="14" presetID="4" presetClass="entr" presetSubtype="16"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ox(in)">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21515"/>
                                        </p:tgtEl>
                                        <p:attrNameLst>
                                          <p:attrName>style.visibility</p:attrName>
                                        </p:attrNameLst>
                                      </p:cBhvr>
                                      <p:to>
                                        <p:strVal val="visible"/>
                                      </p:to>
                                    </p:set>
                                    <p:animEffect transition="in" filter="box(in)">
                                      <p:cBhvr>
                                        <p:cTn id="21" dur="500"/>
                                        <p:tgtEl>
                                          <p:spTgt spid="21515"/>
                                        </p:tgtEl>
                                      </p:cBhvr>
                                    </p:animEffect>
                                  </p:childTnLst>
                                </p:cTn>
                              </p:par>
                            </p:childTnLst>
                          </p:cTn>
                        </p:par>
                        <p:par>
                          <p:cTn id="22" fill="hold" nodeType="afterGroup">
                            <p:stCondLst>
                              <p:cond delay="500"/>
                            </p:stCondLst>
                            <p:childTnLst>
                              <p:par>
                                <p:cTn id="23" presetID="4" presetClass="entr" presetSubtype="16"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ox(in)">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8" grpId="0" animBg="1"/>
      <p:bldP spid="2"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1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9325" y="4013200"/>
            <a:ext cx="311467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96950"/>
            <a:ext cx="7134225"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Rectangle 2"/>
          <p:cNvSpPr>
            <a:spLocks noGrp="1"/>
          </p:cNvSpPr>
          <p:nvPr>
            <p:ph type="title" idx="4294967295"/>
          </p:nvPr>
        </p:nvSpPr>
        <p:spPr>
          <a:xfrm>
            <a:off x="914400" y="0"/>
            <a:ext cx="8229600" cy="1108075"/>
          </a:xfrm>
        </p:spPr>
        <p:txBody>
          <a:bodyPr/>
          <a:lstStyle/>
          <a:p>
            <a:r>
              <a:rPr lang="en-US" altLang="en-US" sz="4000" b="1">
                <a:latin typeface="Times New Roman" panose="02020603050405020304" pitchFamily="18" charset="0"/>
                <a:cs typeface="Times New Roman" panose="02020603050405020304" pitchFamily="18" charset="0"/>
              </a:rPr>
              <a:t>Appendix – JSP Standard Actions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Scope of JavaBeans</a:t>
            </a:r>
            <a:r>
              <a:rPr lang="en-US" altLang="en-US" sz="4000" b="1">
                <a:latin typeface="Times New Roman" panose="02020603050405020304" pitchFamily="18" charset="0"/>
                <a:cs typeface="Times New Roman" panose="02020603050405020304" pitchFamily="18" charset="0"/>
              </a:rPr>
              <a:t> – </a:t>
            </a:r>
            <a:r>
              <a:rPr lang="en-US" altLang="en-US" sz="3600">
                <a:latin typeface="Times New Roman" panose="02020603050405020304" pitchFamily="18" charset="0"/>
                <a:cs typeface="Times New Roman" panose="02020603050405020304" pitchFamily="18" charset="0"/>
              </a:rPr>
              <a:t>Example </a:t>
            </a:r>
            <a:r>
              <a:rPr lang="en-US" altLang="en-US">
                <a:latin typeface="Times New Roman" panose="02020603050405020304" pitchFamily="18" charset="0"/>
                <a:cs typeface="Times New Roman" panose="02020603050405020304" pitchFamily="18" charset="0"/>
              </a:rPr>
              <a:t> </a:t>
            </a:r>
          </a:p>
        </p:txBody>
      </p:sp>
      <p:sp>
        <p:nvSpPr>
          <p:cNvPr id="120838" name="Rectangle 6"/>
          <p:cNvSpPr>
            <a:spLocks noChangeArrowheads="1"/>
          </p:cNvSpPr>
          <p:nvPr/>
        </p:nvSpPr>
        <p:spPr bwMode="auto">
          <a:xfrm>
            <a:off x="5735638" y="2838450"/>
            <a:ext cx="1362075" cy="360363"/>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
        <p:nvSpPr>
          <p:cNvPr id="3" name="Rectangle 6"/>
          <p:cNvSpPr>
            <a:spLocks noChangeArrowheads="1"/>
          </p:cNvSpPr>
          <p:nvPr/>
        </p:nvSpPr>
        <p:spPr bwMode="auto">
          <a:xfrm>
            <a:off x="6681788" y="5205413"/>
            <a:ext cx="1362075" cy="36036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pic>
        <p:nvPicPr>
          <p:cNvPr id="25611"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11550"/>
            <a:ext cx="60198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6"/>
          <p:cNvSpPr>
            <a:spLocks noChangeArrowheads="1"/>
          </p:cNvSpPr>
          <p:nvPr/>
        </p:nvSpPr>
        <p:spPr bwMode="auto">
          <a:xfrm>
            <a:off x="1058863" y="5530850"/>
            <a:ext cx="4940300" cy="265113"/>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20838"/>
                                        </p:tgtEl>
                                        <p:attrNameLst>
                                          <p:attrName>style.visibility</p:attrName>
                                        </p:attrNameLst>
                                      </p:cBhvr>
                                      <p:to>
                                        <p:strVal val="visible"/>
                                      </p:to>
                                    </p:set>
                                    <p:animEffect transition="in" filter="box(in)">
                                      <p:cBhvr>
                                        <p:cTn id="7" dur="500"/>
                                        <p:tgtEl>
                                          <p:spTgt spid="1208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5611"/>
                                        </p:tgtEl>
                                        <p:attrNameLst>
                                          <p:attrName>style.visibility</p:attrName>
                                        </p:attrNameLst>
                                      </p:cBhvr>
                                      <p:to>
                                        <p:strVal val="visible"/>
                                      </p:to>
                                    </p:set>
                                    <p:animEffect transition="in" filter="box(in)">
                                      <p:cBhvr>
                                        <p:cTn id="12" dur="500"/>
                                        <p:tgtEl>
                                          <p:spTgt spid="25611"/>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ox(in)">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25613"/>
                                        </p:tgtEl>
                                        <p:attrNameLst>
                                          <p:attrName>style.visibility</p:attrName>
                                        </p:attrNameLst>
                                      </p:cBhvr>
                                      <p:to>
                                        <p:strVal val="visible"/>
                                      </p:to>
                                    </p:set>
                                    <p:animEffect transition="in" filter="box(in)">
                                      <p:cBhvr>
                                        <p:cTn id="20" dur="500"/>
                                        <p:tgtEl>
                                          <p:spTgt spid="25613"/>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ox(in)">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8" grpId="0" animBg="1"/>
      <p:bldP spid="3" grpId="0" animBg="1"/>
      <p:bldP spid="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3413"/>
            <a:ext cx="6381750"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Rectangle 2"/>
          <p:cNvSpPr>
            <a:spLocks noGrp="1"/>
          </p:cNvSpPr>
          <p:nvPr>
            <p:ph type="title" idx="4294967295"/>
          </p:nvPr>
        </p:nvSpPr>
        <p:spPr>
          <a:xfrm>
            <a:off x="914400" y="-85725"/>
            <a:ext cx="8229600" cy="1417638"/>
          </a:xfrm>
        </p:spPr>
        <p:txBody>
          <a:bodyPr/>
          <a:lstStyle/>
          <a:p>
            <a:r>
              <a:rPr lang="en-US" altLang="en-US" sz="4000" b="1">
                <a:latin typeface="Times New Roman" panose="02020603050405020304" pitchFamily="18" charset="0"/>
                <a:cs typeface="Times New Roman" panose="02020603050405020304" pitchFamily="18" charset="0"/>
              </a:rPr>
              <a:t>JSP Standard Actions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Scope of JavaBeans</a:t>
            </a:r>
            <a:r>
              <a:rPr lang="en-US" altLang="en-US" sz="4000" b="1">
                <a:latin typeface="Times New Roman" panose="02020603050405020304" pitchFamily="18" charset="0"/>
                <a:cs typeface="Times New Roman" panose="02020603050405020304" pitchFamily="18" charset="0"/>
              </a:rPr>
              <a:t> – </a:t>
            </a:r>
            <a:r>
              <a:rPr lang="en-US" altLang="en-US" sz="3600">
                <a:latin typeface="Times New Roman" panose="02020603050405020304" pitchFamily="18" charset="0"/>
                <a:cs typeface="Times New Roman" panose="02020603050405020304" pitchFamily="18" charset="0"/>
              </a:rPr>
              <a:t>Example</a:t>
            </a:r>
          </a:p>
        </p:txBody>
      </p:sp>
      <p:sp>
        <p:nvSpPr>
          <p:cNvPr id="120838" name="Rectangle 6"/>
          <p:cNvSpPr>
            <a:spLocks noChangeArrowheads="1"/>
          </p:cNvSpPr>
          <p:nvPr/>
        </p:nvSpPr>
        <p:spPr bwMode="auto">
          <a:xfrm>
            <a:off x="879475" y="2640013"/>
            <a:ext cx="5597525" cy="62547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pic>
        <p:nvPicPr>
          <p:cNvPr id="266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348038"/>
            <a:ext cx="7659688" cy="351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6"/>
          <p:cNvSpPr>
            <a:spLocks noChangeArrowheads="1"/>
          </p:cNvSpPr>
          <p:nvPr/>
        </p:nvSpPr>
        <p:spPr bwMode="auto">
          <a:xfrm>
            <a:off x="6364288" y="6497638"/>
            <a:ext cx="1362075" cy="36036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20838"/>
                                        </p:tgtEl>
                                        <p:attrNameLst>
                                          <p:attrName>style.visibility</p:attrName>
                                        </p:attrNameLst>
                                      </p:cBhvr>
                                      <p:to>
                                        <p:strVal val="visible"/>
                                      </p:to>
                                    </p:set>
                                    <p:animEffect transition="in" filter="box(in)">
                                      <p:cBhvr>
                                        <p:cTn id="7" dur="500"/>
                                        <p:tgtEl>
                                          <p:spTgt spid="1208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6633"/>
                                        </p:tgtEl>
                                        <p:attrNameLst>
                                          <p:attrName>style.visibility</p:attrName>
                                        </p:attrNameLst>
                                      </p:cBhvr>
                                      <p:to>
                                        <p:strVal val="visible"/>
                                      </p:to>
                                    </p:set>
                                    <p:animEffect transition="in" filter="box(in)">
                                      <p:cBhvr>
                                        <p:cTn id="12" dur="500"/>
                                        <p:tgtEl>
                                          <p:spTgt spid="26633"/>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ox(in)">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8" grpId="0" animBg="1"/>
      <p:bldP spid="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12913"/>
            <a:ext cx="9144000" cy="507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Rectangle 2"/>
          <p:cNvSpPr>
            <a:spLocks noGrp="1"/>
          </p:cNvSpPr>
          <p:nvPr>
            <p:ph type="title" idx="4294967295"/>
          </p:nvPr>
        </p:nvSpPr>
        <p:spPr>
          <a:xfrm>
            <a:off x="914400" y="220663"/>
            <a:ext cx="8229600" cy="1196975"/>
          </a:xfrm>
        </p:spPr>
        <p:txBody>
          <a:bodyPr/>
          <a:lstStyle/>
          <a:p>
            <a:r>
              <a:rPr lang="en-US" altLang="en-US" sz="4000" b="1">
                <a:latin typeface="Times New Roman" panose="02020603050405020304" pitchFamily="18" charset="0"/>
                <a:cs typeface="Times New Roman" panose="02020603050405020304" pitchFamily="18" charset="0"/>
              </a:rPr>
              <a:t>JSP Standard Actions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Scope of JavaBeans, accessing on Servlet via HttpSession</a:t>
            </a:r>
            <a:r>
              <a:rPr lang="en-US" altLang="en-US" sz="40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Example</a:t>
            </a:r>
          </a:p>
        </p:txBody>
      </p:sp>
      <p:sp>
        <p:nvSpPr>
          <p:cNvPr id="120838" name="Rectangle 6"/>
          <p:cNvSpPr>
            <a:spLocks noChangeArrowheads="1"/>
          </p:cNvSpPr>
          <p:nvPr/>
        </p:nvSpPr>
        <p:spPr bwMode="auto">
          <a:xfrm>
            <a:off x="1392238" y="6157913"/>
            <a:ext cx="5889625" cy="242887"/>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0838"/>
                                        </p:tgtEl>
                                        <p:attrNameLst>
                                          <p:attrName>style.visibility</p:attrName>
                                        </p:attrNameLst>
                                      </p:cBhvr>
                                      <p:to>
                                        <p:strVal val="visible"/>
                                      </p:to>
                                    </p:set>
                                    <p:animEffect transition="in" filter="box(in)">
                                      <p:cBhvr>
                                        <p:cTn id="7" dur="500"/>
                                        <p:tgtEl>
                                          <p:spTgt spid="120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08150"/>
            <a:ext cx="8318500"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1" name="Rectangle 2"/>
          <p:cNvSpPr>
            <a:spLocks noGrp="1"/>
          </p:cNvSpPr>
          <p:nvPr>
            <p:ph type="title" idx="4294967295"/>
          </p:nvPr>
        </p:nvSpPr>
        <p:spPr>
          <a:xfrm>
            <a:off x="914400" y="220663"/>
            <a:ext cx="8229600" cy="1196975"/>
          </a:xfrm>
        </p:spPr>
        <p:txBody>
          <a:bodyPr/>
          <a:lstStyle/>
          <a:p>
            <a:r>
              <a:rPr lang="en-US" altLang="en-US" sz="4000" b="1">
                <a:latin typeface="Times New Roman" panose="02020603050405020304" pitchFamily="18" charset="0"/>
                <a:cs typeface="Times New Roman" panose="02020603050405020304" pitchFamily="18" charset="0"/>
              </a:rPr>
              <a:t>JSP Standard Actions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Scope of JavaBeans, accessing on Servlet via HttpSession</a:t>
            </a:r>
            <a:r>
              <a:rPr lang="en-US" altLang="en-US" sz="40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Example</a:t>
            </a:r>
          </a:p>
        </p:txBody>
      </p:sp>
      <p:sp>
        <p:nvSpPr>
          <p:cNvPr id="120838" name="Rectangle 6"/>
          <p:cNvSpPr>
            <a:spLocks noChangeArrowheads="1"/>
          </p:cNvSpPr>
          <p:nvPr/>
        </p:nvSpPr>
        <p:spPr bwMode="auto">
          <a:xfrm>
            <a:off x="1782763" y="4557713"/>
            <a:ext cx="6494462" cy="109061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0838"/>
                                        </p:tgtEl>
                                        <p:attrNameLst>
                                          <p:attrName>style.visibility</p:attrName>
                                        </p:attrNameLst>
                                      </p:cBhvr>
                                      <p:to>
                                        <p:strVal val="visible"/>
                                      </p:to>
                                    </p:set>
                                    <p:animEffect transition="in" filter="box(in)">
                                      <p:cBhvr>
                                        <p:cTn id="7" dur="500"/>
                                        <p:tgtEl>
                                          <p:spTgt spid="120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idx="4294967295"/>
          </p:nvPr>
        </p:nvSpPr>
        <p:spPr>
          <a:xfrm>
            <a:off x="914400" y="220663"/>
            <a:ext cx="8229600" cy="1196975"/>
          </a:xfrm>
        </p:spPr>
        <p:txBody>
          <a:bodyPr/>
          <a:lstStyle/>
          <a:p>
            <a:r>
              <a:rPr lang="en-US" altLang="en-US" sz="4000" b="1">
                <a:latin typeface="Times New Roman" panose="02020603050405020304" pitchFamily="18" charset="0"/>
                <a:cs typeface="Times New Roman" panose="02020603050405020304" pitchFamily="18" charset="0"/>
              </a:rPr>
              <a:t>JSP Standard Actions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Scope of JavaBeans, accessing on Servlet via HttpSession</a:t>
            </a:r>
            <a:r>
              <a:rPr lang="en-US" altLang="en-US" sz="40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Example</a:t>
            </a:r>
          </a:p>
        </p:txBody>
      </p:sp>
      <p:pic>
        <p:nvPicPr>
          <p:cNvPr id="5939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063" y="1658938"/>
            <a:ext cx="319087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691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538" y="5137150"/>
            <a:ext cx="31623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691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0275" y="1774825"/>
            <a:ext cx="2979738" cy="508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6918"/>
                                        </p:tgtEl>
                                        <p:attrNameLst>
                                          <p:attrName>style.visibility</p:attrName>
                                        </p:attrNameLst>
                                      </p:cBhvr>
                                      <p:to>
                                        <p:strVal val="visible"/>
                                      </p:to>
                                    </p:set>
                                    <p:animEffect transition="in" filter="box(in)">
                                      <p:cBhvr>
                                        <p:cTn id="7" dur="500"/>
                                        <p:tgtEl>
                                          <p:spTgt spid="1669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66919"/>
                                        </p:tgtEl>
                                        <p:attrNameLst>
                                          <p:attrName>style.visibility</p:attrName>
                                        </p:attrNameLst>
                                      </p:cBhvr>
                                      <p:to>
                                        <p:strVal val="visible"/>
                                      </p:to>
                                    </p:set>
                                    <p:animEffect transition="in" filter="checkerboard(across)">
                                      <p:cBhvr>
                                        <p:cTn id="12" dur="500"/>
                                        <p:tgtEl>
                                          <p:spTgt spid="166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60425"/>
            <a:ext cx="8729663" cy="600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Rectangle 2"/>
          <p:cNvSpPr>
            <a:spLocks noGrp="1"/>
          </p:cNvSpPr>
          <p:nvPr>
            <p:ph type="title" idx="4294967295"/>
          </p:nvPr>
        </p:nvSpPr>
        <p:spPr>
          <a:xfrm>
            <a:off x="246063" y="0"/>
            <a:ext cx="8897937" cy="1071563"/>
          </a:xfrm>
        </p:spPr>
        <p:txBody>
          <a:bodyPr/>
          <a:lstStyle/>
          <a:p>
            <a:r>
              <a:rPr lang="en-US" altLang="en-US" sz="4000" b="1">
                <a:latin typeface="Times New Roman" panose="02020603050405020304" pitchFamily="18" charset="0"/>
                <a:cs typeface="Times New Roman" panose="02020603050405020304" pitchFamily="18" charset="0"/>
              </a:rPr>
              <a:t>Appendix – Dispatching  Mechanisms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Example</a:t>
            </a:r>
          </a:p>
        </p:txBody>
      </p:sp>
      <p:sp>
        <p:nvSpPr>
          <p:cNvPr id="7" name="Rectangle 6"/>
          <p:cNvSpPr>
            <a:spLocks noChangeArrowheads="1"/>
          </p:cNvSpPr>
          <p:nvPr/>
        </p:nvSpPr>
        <p:spPr bwMode="auto">
          <a:xfrm>
            <a:off x="1233488" y="4787900"/>
            <a:ext cx="4702175" cy="89217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46150"/>
            <a:ext cx="8462963" cy="590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Rectangle 2"/>
          <p:cNvSpPr>
            <a:spLocks noGrp="1"/>
          </p:cNvSpPr>
          <p:nvPr>
            <p:ph type="title" idx="4294967295"/>
          </p:nvPr>
        </p:nvSpPr>
        <p:spPr>
          <a:xfrm>
            <a:off x="1520825" y="0"/>
            <a:ext cx="7623175" cy="1071563"/>
          </a:xfrm>
        </p:spPr>
        <p:txBody>
          <a:bodyPr/>
          <a:lstStyle/>
          <a:p>
            <a:r>
              <a:rPr lang="en-US" altLang="en-US" sz="4000" b="1">
                <a:latin typeface="Times New Roman" panose="02020603050405020304" pitchFamily="18" charset="0"/>
                <a:cs typeface="Times New Roman" panose="02020603050405020304" pitchFamily="18" charset="0"/>
              </a:rPr>
              <a:t>Dispatching Mechanisms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Example</a:t>
            </a:r>
          </a:p>
        </p:txBody>
      </p:sp>
      <p:sp>
        <p:nvSpPr>
          <p:cNvPr id="7" name="Rectangle 6"/>
          <p:cNvSpPr>
            <a:spLocks noChangeArrowheads="1"/>
          </p:cNvSpPr>
          <p:nvPr/>
        </p:nvSpPr>
        <p:spPr bwMode="auto">
          <a:xfrm>
            <a:off x="1339850" y="6065838"/>
            <a:ext cx="4702175" cy="407987"/>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a:xfrm>
            <a:off x="1843088" y="0"/>
            <a:ext cx="7300912" cy="1108075"/>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MVC 1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Expectation</a:t>
            </a:r>
            <a:endParaRPr lang="en-US" altLang="en-US" b="1">
              <a:latin typeface="Times New Roman" panose="02020603050405020304" pitchFamily="18" charset="0"/>
              <a:cs typeface="Times New Roman" panose="02020603050405020304" pitchFamily="18" charset="0"/>
            </a:endParaRPr>
          </a:p>
        </p:txBody>
      </p:sp>
      <p:pic>
        <p:nvPicPr>
          <p:cNvPr id="71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0" y="768350"/>
            <a:ext cx="3825875" cy="570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6"/>
          <p:cNvSpPr>
            <a:spLocks noChangeArrowheads="1"/>
          </p:cNvSpPr>
          <p:nvPr/>
        </p:nvSpPr>
        <p:spPr bwMode="auto">
          <a:xfrm>
            <a:off x="711200" y="2614613"/>
            <a:ext cx="2468563" cy="72866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
        <p:nvSpPr>
          <p:cNvPr id="11" name="Rectangle 6"/>
          <p:cNvSpPr>
            <a:spLocks noChangeArrowheads="1"/>
          </p:cNvSpPr>
          <p:nvPr/>
        </p:nvSpPr>
        <p:spPr bwMode="auto">
          <a:xfrm>
            <a:off x="795338" y="3708400"/>
            <a:ext cx="2740025" cy="728663"/>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763" y="1289050"/>
            <a:ext cx="5151437"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Rectangle 2"/>
          <p:cNvSpPr>
            <a:spLocks noGrp="1"/>
          </p:cNvSpPr>
          <p:nvPr>
            <p:ph type="title" idx="4294967295"/>
          </p:nvPr>
        </p:nvSpPr>
        <p:spPr>
          <a:xfrm>
            <a:off x="1328738" y="0"/>
            <a:ext cx="7815262" cy="1417638"/>
          </a:xfrm>
        </p:spPr>
        <p:txBody>
          <a:bodyPr/>
          <a:lstStyle/>
          <a:p>
            <a:r>
              <a:rPr lang="en-US" altLang="en-US" sz="4000" b="1">
                <a:latin typeface="Times New Roman" panose="02020603050405020304" pitchFamily="18" charset="0"/>
                <a:cs typeface="Times New Roman" panose="02020603050405020304" pitchFamily="18" charset="0"/>
              </a:rPr>
              <a:t>Dispatching Mechanisms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Example</a:t>
            </a:r>
          </a:p>
        </p:txBody>
      </p:sp>
      <p:sp>
        <p:nvSpPr>
          <p:cNvPr id="7" name="Rectangle 6"/>
          <p:cNvSpPr>
            <a:spLocks noChangeArrowheads="1"/>
          </p:cNvSpPr>
          <p:nvPr/>
        </p:nvSpPr>
        <p:spPr bwMode="auto">
          <a:xfrm>
            <a:off x="217488" y="5713413"/>
            <a:ext cx="1830387" cy="623887"/>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
        <p:nvSpPr>
          <p:cNvPr id="2" name="Rectangle 6"/>
          <p:cNvSpPr>
            <a:spLocks noChangeArrowheads="1"/>
          </p:cNvSpPr>
          <p:nvPr/>
        </p:nvSpPr>
        <p:spPr bwMode="auto">
          <a:xfrm>
            <a:off x="3943350" y="1692275"/>
            <a:ext cx="1830388" cy="38100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idx="4294967295"/>
          </p:nvPr>
        </p:nvSpPr>
        <p:spPr>
          <a:xfrm>
            <a:off x="1328738" y="0"/>
            <a:ext cx="7815262" cy="1196975"/>
          </a:xfrm>
        </p:spPr>
        <p:txBody>
          <a:bodyPr/>
          <a:lstStyle/>
          <a:p>
            <a:pPr>
              <a:lnSpc>
                <a:spcPct val="75000"/>
              </a:lnSpc>
            </a:pPr>
            <a:r>
              <a:rPr lang="en-US" altLang="en-US" sz="4000" b="1">
                <a:latin typeface="Times New Roman" panose="02020603050405020304" pitchFamily="18" charset="0"/>
                <a:cs typeface="Times New Roman" panose="02020603050405020304" pitchFamily="18" charset="0"/>
              </a:rPr>
              <a:t>Appendix</a:t>
            </a:r>
            <a:r>
              <a:rPr lang="en-US" altLang="en-US" sz="4000">
                <a:latin typeface="Times New Roman" panose="02020603050405020304" pitchFamily="18" charset="0"/>
                <a:cs typeface="Times New Roman" panose="02020603050405020304" pitchFamily="18" charset="0"/>
              </a:rPr>
              <a:t> </a:t>
            </a:r>
            <a:br>
              <a:rPr lang="en-US" altLang="en-US" sz="4000">
                <a:latin typeface="Times New Roman" panose="02020603050405020304" pitchFamily="18" charset="0"/>
                <a:cs typeface="Times New Roman" panose="02020603050405020304" pitchFamily="18" charset="0"/>
              </a:rPr>
            </a:br>
            <a:r>
              <a:rPr lang="en-US" altLang="en-US" sz="48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XML for JSPs</a:t>
            </a:r>
          </a:p>
        </p:txBody>
      </p:sp>
      <p:sp>
        <p:nvSpPr>
          <p:cNvPr id="33795" name="Rectangle 3"/>
          <p:cNvSpPr>
            <a:spLocks noGrp="1"/>
          </p:cNvSpPr>
          <p:nvPr>
            <p:ph type="body" idx="4294967295"/>
          </p:nvPr>
        </p:nvSpPr>
        <p:spPr>
          <a:xfrm>
            <a:off x="0" y="1063625"/>
            <a:ext cx="9144000" cy="5522913"/>
          </a:xfrm>
        </p:spPr>
        <p:txBody>
          <a:bodyPr/>
          <a:lstStyle/>
          <a:p>
            <a:pPr algn="just"/>
            <a:r>
              <a:rPr lang="en-US" altLang="en-US" sz="2800" b="1">
                <a:latin typeface="Times New Roman" panose="02020603050405020304" pitchFamily="18" charset="0"/>
                <a:cs typeface="Times New Roman" panose="02020603050405020304" pitchFamily="18" charset="0"/>
              </a:rPr>
              <a:t>HTML</a:t>
            </a:r>
            <a:r>
              <a:rPr lang="en-US" altLang="en-US" sz="2800">
                <a:latin typeface="Times New Roman" panose="02020603050405020304" pitchFamily="18" charset="0"/>
                <a:cs typeface="Times New Roman" panose="02020603050405020304" pitchFamily="18" charset="0"/>
              </a:rPr>
              <a:t> is </a:t>
            </a:r>
            <a:r>
              <a:rPr lang="en-US" altLang="en-US" sz="2800" b="1">
                <a:latin typeface="Times New Roman" panose="02020603050405020304" pitchFamily="18" charset="0"/>
                <a:cs typeface="Times New Roman" panose="02020603050405020304" pitchFamily="18" charset="0"/>
              </a:rPr>
              <a:t>narrowly focused </a:t>
            </a:r>
            <a:r>
              <a:rPr lang="en-US" altLang="en-US" sz="2800">
                <a:latin typeface="Times New Roman" panose="02020603050405020304" pitchFamily="18" charset="0"/>
                <a:cs typeface="Times New Roman" panose="02020603050405020304" pitchFamily="18" charset="0"/>
              </a:rPr>
              <a:t>on marking up take</a:t>
            </a:r>
          </a:p>
          <a:p>
            <a:pPr algn="just"/>
            <a:r>
              <a:rPr lang="en-US" altLang="en-US" sz="2800" b="1">
                <a:latin typeface="Times New Roman" panose="02020603050405020304" pitchFamily="18" charset="0"/>
                <a:cs typeface="Times New Roman" panose="02020603050405020304" pitchFamily="18" charset="0"/>
              </a:rPr>
              <a:t>XML</a:t>
            </a:r>
            <a:r>
              <a:rPr lang="en-US" altLang="en-US" sz="2800">
                <a:latin typeface="Times New Roman" panose="02020603050405020304" pitchFamily="18" charset="0"/>
                <a:cs typeface="Times New Roman" panose="02020603050405020304" pitchFamily="18" charset="0"/>
              </a:rPr>
              <a:t> can be </a:t>
            </a:r>
            <a:r>
              <a:rPr lang="en-US" altLang="en-US" sz="2800" b="1">
                <a:latin typeface="Times New Roman" panose="02020603050405020304" pitchFamily="18" charset="0"/>
                <a:cs typeface="Times New Roman" panose="02020603050405020304" pitchFamily="18" charset="0"/>
              </a:rPr>
              <a:t>defined</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by</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users</a:t>
            </a:r>
            <a:r>
              <a:rPr lang="en-US" altLang="en-US" sz="2800">
                <a:latin typeface="Times New Roman" panose="02020603050405020304" pitchFamily="18" charset="0"/>
                <a:cs typeface="Times New Roman" panose="02020603050405020304" pitchFamily="18" charset="0"/>
              </a:rPr>
              <a:t> and can </a:t>
            </a:r>
            <a:r>
              <a:rPr lang="en-US" altLang="en-US" sz="2800" b="1">
                <a:latin typeface="Times New Roman" panose="02020603050405020304" pitchFamily="18" charset="0"/>
                <a:cs typeface="Times New Roman" panose="02020603050405020304" pitchFamily="18" charset="0"/>
              </a:rPr>
              <a:t>used</a:t>
            </a:r>
            <a:r>
              <a:rPr lang="en-US" altLang="en-US" sz="2800">
                <a:latin typeface="Times New Roman" panose="02020603050405020304" pitchFamily="18" charset="0"/>
                <a:cs typeface="Times New Roman" panose="02020603050405020304" pitchFamily="18" charset="0"/>
              </a:rPr>
              <a:t> for </a:t>
            </a:r>
            <a:r>
              <a:rPr lang="en-US" altLang="en-US" sz="2800" b="1">
                <a:latin typeface="Times New Roman" panose="02020603050405020304" pitchFamily="18" charset="0"/>
                <a:cs typeface="Times New Roman" panose="02020603050405020304" pitchFamily="18" charset="0"/>
              </a:rPr>
              <a:t>making up</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text</a:t>
            </a:r>
            <a:r>
              <a:rPr lang="en-US" altLang="en-US" sz="2800">
                <a:latin typeface="Times New Roman" panose="02020603050405020304" pitchFamily="18" charset="0"/>
                <a:cs typeface="Times New Roman" panose="02020603050405020304" pitchFamily="18" charset="0"/>
              </a:rPr>
              <a:t> (as in XHTML), but it has a pretty much infinite set of the other possible uses</a:t>
            </a:r>
          </a:p>
          <a:p>
            <a:pPr algn="just"/>
            <a:r>
              <a:rPr lang="en-US" altLang="en-US" sz="2800" b="1">
                <a:latin typeface="Times New Roman" panose="02020603050405020304" pitchFamily="18" charset="0"/>
                <a:cs typeface="Times New Roman" panose="02020603050405020304" pitchFamily="18" charset="0"/>
              </a:rPr>
              <a:t>The tag in jsp has </a:t>
            </a:r>
          </a:p>
          <a:p>
            <a:pPr lvl="1" algn="just"/>
            <a:r>
              <a:rPr lang="en-US" altLang="en-US" sz="2400" b="1">
                <a:latin typeface="Times New Roman" panose="02020603050405020304" pitchFamily="18" charset="0"/>
                <a:cs typeface="Times New Roman" panose="02020603050405020304" pitchFamily="18" charset="0"/>
              </a:rPr>
              <a:t>Opening</a:t>
            </a:r>
            <a:r>
              <a:rPr lang="en-US" altLang="en-US" sz="2400">
                <a:latin typeface="Times New Roman" panose="02020603050405020304" pitchFamily="18" charset="0"/>
                <a:cs typeface="Times New Roman" panose="02020603050405020304" pitchFamily="18" charset="0"/>
              </a:rPr>
              <a:t> tag</a:t>
            </a:r>
          </a:p>
          <a:p>
            <a:pPr lvl="1" algn="just"/>
            <a:r>
              <a:rPr lang="en-US" altLang="en-US" sz="2400" b="1">
                <a:latin typeface="Times New Roman" panose="02020603050405020304" pitchFamily="18" charset="0"/>
                <a:cs typeface="Times New Roman" panose="02020603050405020304" pitchFamily="18" charset="0"/>
              </a:rPr>
              <a:t>Closing</a:t>
            </a:r>
            <a:r>
              <a:rPr lang="en-US" altLang="en-US" sz="2400">
                <a:latin typeface="Times New Roman" panose="02020603050405020304" pitchFamily="18" charset="0"/>
                <a:cs typeface="Times New Roman" panose="02020603050405020304" pitchFamily="18" charset="0"/>
              </a:rPr>
              <a:t> tag</a:t>
            </a:r>
          </a:p>
          <a:p>
            <a:pPr lvl="1" algn="just"/>
            <a:r>
              <a:rPr lang="en-US" altLang="en-US" sz="2400" b="1">
                <a:latin typeface="Times New Roman" panose="02020603050405020304" pitchFamily="18" charset="0"/>
                <a:cs typeface="Times New Roman" panose="02020603050405020304" pitchFamily="18" charset="0"/>
              </a:rPr>
              <a:t>Data content between</a:t>
            </a:r>
            <a:r>
              <a:rPr lang="en-US" altLang="en-US" sz="2400">
                <a:latin typeface="Times New Roman" panose="02020603050405020304" pitchFamily="18" charset="0"/>
                <a:cs typeface="Times New Roman" panose="02020603050405020304" pitchFamily="18" charset="0"/>
              </a:rPr>
              <a:t> the opening and closing tags (called as the body)</a:t>
            </a:r>
          </a:p>
          <a:p>
            <a:pPr lvl="1" algn="just"/>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opening tag can have a prefix</a:t>
            </a:r>
            <a:r>
              <a:rPr lang="en-US" altLang="en-US" sz="2400">
                <a:latin typeface="Times New Roman" panose="02020603050405020304" pitchFamily="18" charset="0"/>
                <a:cs typeface="Times New Roman" panose="02020603050405020304" pitchFamily="18" charset="0"/>
              </a:rPr>
              <a:t> and can </a:t>
            </a:r>
            <a:r>
              <a:rPr lang="en-US" altLang="en-US" sz="2400" b="1">
                <a:latin typeface="Times New Roman" panose="02020603050405020304" pitchFamily="18" charset="0"/>
                <a:cs typeface="Times New Roman" panose="02020603050405020304" pitchFamily="18" charset="0"/>
              </a:rPr>
              <a:t>contain many attributes</a:t>
            </a:r>
          </a:p>
          <a:p>
            <a:pPr lvl="1" algn="just"/>
            <a:r>
              <a:rPr lang="en-US" altLang="en-US" sz="2400" b="1">
                <a:latin typeface="Times New Roman" panose="02020603050405020304" pitchFamily="18" charset="0"/>
                <a:cs typeface="Times New Roman" panose="02020603050405020304" pitchFamily="18" charset="0"/>
              </a:rPr>
              <a:t>Contain the nested tag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3795">
                                            <p:txEl>
                                              <p:pRg st="2" end="2"/>
                                            </p:txEl>
                                          </p:spTgt>
                                        </p:tgtEl>
                                        <p:attrNameLst>
                                          <p:attrName>style.visibility</p:attrName>
                                        </p:attrNameLst>
                                      </p:cBhvr>
                                      <p:to>
                                        <p:strVal val="visible"/>
                                      </p:to>
                                    </p:set>
                                    <p:animEffect transition="in" filter="checkerboard(across)">
                                      <p:cBhvr>
                                        <p:cTn id="7" dur="500"/>
                                        <p:tgtEl>
                                          <p:spTgt spid="33795">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3795">
                                            <p:txEl>
                                              <p:pRg st="3" end="3"/>
                                            </p:txEl>
                                          </p:spTgt>
                                        </p:tgtEl>
                                        <p:attrNameLst>
                                          <p:attrName>style.visibility</p:attrName>
                                        </p:attrNameLst>
                                      </p:cBhvr>
                                      <p:to>
                                        <p:strVal val="visible"/>
                                      </p:to>
                                    </p:set>
                                    <p:animEffect transition="in" filter="checkerboard(across)">
                                      <p:cBhvr>
                                        <p:cTn id="10" dur="500"/>
                                        <p:tgtEl>
                                          <p:spTgt spid="33795">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3795">
                                            <p:txEl>
                                              <p:pRg st="4" end="4"/>
                                            </p:txEl>
                                          </p:spTgt>
                                        </p:tgtEl>
                                        <p:attrNameLst>
                                          <p:attrName>style.visibility</p:attrName>
                                        </p:attrNameLst>
                                      </p:cBhvr>
                                      <p:to>
                                        <p:strVal val="visible"/>
                                      </p:to>
                                    </p:set>
                                    <p:animEffect transition="in" filter="checkerboard(across)">
                                      <p:cBhvr>
                                        <p:cTn id="13" dur="500"/>
                                        <p:tgtEl>
                                          <p:spTgt spid="33795">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3795">
                                            <p:txEl>
                                              <p:pRg st="5" end="5"/>
                                            </p:txEl>
                                          </p:spTgt>
                                        </p:tgtEl>
                                        <p:attrNameLst>
                                          <p:attrName>style.visibility</p:attrName>
                                        </p:attrNameLst>
                                      </p:cBhvr>
                                      <p:to>
                                        <p:strVal val="visible"/>
                                      </p:to>
                                    </p:set>
                                    <p:animEffect transition="in" filter="checkerboard(across)">
                                      <p:cBhvr>
                                        <p:cTn id="16" dur="500"/>
                                        <p:tgtEl>
                                          <p:spTgt spid="33795">
                                            <p:txEl>
                                              <p:pRg st="5" end="5"/>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3795">
                                            <p:txEl>
                                              <p:pRg st="6" end="6"/>
                                            </p:txEl>
                                          </p:spTgt>
                                        </p:tgtEl>
                                        <p:attrNameLst>
                                          <p:attrName>style.visibility</p:attrName>
                                        </p:attrNameLst>
                                      </p:cBhvr>
                                      <p:to>
                                        <p:strVal val="visible"/>
                                      </p:to>
                                    </p:set>
                                    <p:animEffect transition="in" filter="checkerboard(across)">
                                      <p:cBhvr>
                                        <p:cTn id="19" dur="500"/>
                                        <p:tgtEl>
                                          <p:spTgt spid="33795">
                                            <p:txEl>
                                              <p:pRg st="6" end="6"/>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3795">
                                            <p:txEl>
                                              <p:pRg st="7" end="7"/>
                                            </p:txEl>
                                          </p:spTgt>
                                        </p:tgtEl>
                                        <p:attrNameLst>
                                          <p:attrName>style.visibility</p:attrName>
                                        </p:attrNameLst>
                                      </p:cBhvr>
                                      <p:to>
                                        <p:strVal val="visible"/>
                                      </p:to>
                                    </p:set>
                                    <p:animEffect transition="in" filter="checkerboard(across)">
                                      <p:cBhvr>
                                        <p:cTn id="22" dur="500"/>
                                        <p:tgtEl>
                                          <p:spTgt spid="337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a:xfrm>
            <a:off x="1666875" y="0"/>
            <a:ext cx="7477125" cy="1138238"/>
          </a:xfrm>
        </p:spPr>
        <p:txBody>
          <a:bodyPr/>
          <a:lstStyle/>
          <a:p>
            <a:pPr>
              <a:lnSpc>
                <a:spcPct val="75000"/>
              </a:lnSpc>
            </a:pPr>
            <a:r>
              <a:rPr lang="en-US" altLang="en-US" sz="4000" b="1">
                <a:latin typeface="Times New Roman" panose="02020603050405020304" pitchFamily="18" charset="0"/>
                <a:cs typeface="Times New Roman" panose="02020603050405020304" pitchFamily="18" charset="0"/>
              </a:rPr>
              <a:t>Appendix</a:t>
            </a:r>
            <a:r>
              <a:rPr lang="en-US" altLang="en-US" sz="4000">
                <a:latin typeface="Times New Roman" panose="02020603050405020304" pitchFamily="18" charset="0"/>
                <a:cs typeface="Times New Roman" panose="02020603050405020304" pitchFamily="18" charset="0"/>
              </a:rPr>
              <a:t> </a:t>
            </a:r>
            <a:br>
              <a:rPr lang="en-US" altLang="en-US" sz="4000" b="1">
                <a:latin typeface="Times New Roman" panose="02020603050405020304" pitchFamily="18" charset="0"/>
                <a:cs typeface="Times New Roman" panose="02020603050405020304" pitchFamily="18" charset="0"/>
              </a:rPr>
            </a:br>
            <a:r>
              <a:rPr lang="en-US" altLang="en-US" sz="48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XML-Friendly Syntax</a:t>
            </a:r>
          </a:p>
        </p:txBody>
      </p:sp>
      <p:sp>
        <p:nvSpPr>
          <p:cNvPr id="64515" name="Rectangle 3"/>
          <p:cNvSpPr>
            <a:spLocks noGrp="1"/>
          </p:cNvSpPr>
          <p:nvPr>
            <p:ph type="body" idx="4294967295"/>
          </p:nvPr>
        </p:nvSpPr>
        <p:spPr>
          <a:xfrm>
            <a:off x="0" y="928688"/>
            <a:ext cx="9144000" cy="5700712"/>
          </a:xfrm>
        </p:spPr>
        <p:txBody>
          <a:bodyPr/>
          <a:lstStyle/>
          <a:p>
            <a:pPr algn="just">
              <a:lnSpc>
                <a:spcPct val="90000"/>
              </a:lnSpc>
            </a:pPr>
            <a:r>
              <a:rPr lang="en-US" altLang="en-US" b="1">
                <a:latin typeface="Times New Roman" panose="02020603050405020304" pitchFamily="18" charset="0"/>
                <a:cs typeface="Times New Roman" panose="02020603050405020304" pitchFamily="18" charset="0"/>
              </a:rPr>
              <a:t>JSP documents</a:t>
            </a:r>
            <a:r>
              <a:rPr lang="en-US" altLang="en-US">
                <a:latin typeface="Times New Roman" panose="02020603050405020304" pitchFamily="18" charset="0"/>
                <a:cs typeface="Times New Roman" panose="02020603050405020304" pitchFamily="18" charset="0"/>
              </a:rPr>
              <a:t> </a:t>
            </a:r>
          </a:p>
          <a:p>
            <a:pPr lvl="1" algn="just">
              <a:lnSpc>
                <a:spcPct val="90000"/>
              </a:lnSpc>
            </a:pPr>
            <a:r>
              <a:rPr lang="en-US" altLang="en-US">
                <a:latin typeface="Times New Roman" panose="02020603050405020304" pitchFamily="18" charset="0"/>
                <a:cs typeface="Times New Roman" panose="02020603050405020304" pitchFamily="18" charset="0"/>
              </a:rPr>
              <a:t>Are JSP source files written entirely in XML syntax</a:t>
            </a:r>
          </a:p>
          <a:p>
            <a:pPr lvl="1" algn="just">
              <a:lnSpc>
                <a:spcPct val="90000"/>
              </a:lnSpc>
            </a:pPr>
            <a:r>
              <a:rPr lang="en-US" altLang="en-US">
                <a:latin typeface="Times New Roman" panose="02020603050405020304" pitchFamily="18" charset="0"/>
                <a:cs typeface="Times New Roman" panose="02020603050405020304" pitchFamily="18" charset="0"/>
              </a:rPr>
              <a:t>Have </a:t>
            </a:r>
            <a:r>
              <a:rPr lang="en-US" altLang="en-US" b="1">
                <a:latin typeface="Times New Roman" panose="02020603050405020304" pitchFamily="18" charset="0"/>
                <a:cs typeface="Times New Roman" panose="02020603050405020304" pitchFamily="18" charset="0"/>
              </a:rPr>
              <a:t>a .jspx extension</a:t>
            </a:r>
          </a:p>
          <a:p>
            <a:pPr lvl="1" algn="just">
              <a:lnSpc>
                <a:spcPct val="90000"/>
              </a:lnSpc>
            </a:pPr>
            <a:r>
              <a:rPr lang="en-US" altLang="en-US">
                <a:latin typeface="Times New Roman" panose="02020603050405020304" pitchFamily="18" charset="0"/>
                <a:cs typeface="Times New Roman" panose="02020603050405020304" pitchFamily="18" charset="0"/>
              </a:rPr>
              <a:t>Can be also be </a:t>
            </a:r>
            <a:r>
              <a:rPr lang="en-US" altLang="en-US" b="1">
                <a:latin typeface="Times New Roman" panose="02020603050405020304" pitchFamily="18" charset="0"/>
                <a:cs typeface="Times New Roman" panose="02020603050405020304" pitchFamily="18" charset="0"/>
              </a:rPr>
              <a:t>identified by setting in web deployment descriptor</a:t>
            </a:r>
          </a:p>
          <a:p>
            <a:pPr lvl="2" algn="just">
              <a:lnSpc>
                <a:spcPct val="90000"/>
              </a:lnSpc>
              <a:buFont typeface="Arial" panose="020B0604020202020204" pitchFamily="34" charset="0"/>
              <a:buNone/>
            </a:pPr>
            <a:r>
              <a:rPr lang="en-US" altLang="en-US">
                <a:solidFill>
                  <a:srgbClr val="FF3300"/>
                </a:solidFill>
                <a:latin typeface="Times New Roman" panose="02020603050405020304" pitchFamily="18" charset="0"/>
                <a:cs typeface="Times New Roman" panose="02020603050405020304" pitchFamily="18" charset="0"/>
              </a:rPr>
              <a:t>&lt;jsp-config&gt;</a:t>
            </a:r>
          </a:p>
          <a:p>
            <a:pPr lvl="2" algn="just">
              <a:lnSpc>
                <a:spcPct val="90000"/>
              </a:lnSpc>
              <a:buFont typeface="Arial" panose="020B0604020202020204" pitchFamily="34" charset="0"/>
              <a:buNone/>
            </a:pPr>
            <a:r>
              <a:rPr lang="en-US" altLang="en-US">
                <a:solidFill>
                  <a:srgbClr val="FF3300"/>
                </a:solidFill>
                <a:latin typeface="Times New Roman" panose="02020603050405020304" pitchFamily="18" charset="0"/>
                <a:cs typeface="Times New Roman" panose="02020603050405020304" pitchFamily="18" charset="0"/>
              </a:rPr>
              <a:t>	&lt;jsp-property-group&gt;</a:t>
            </a:r>
          </a:p>
          <a:p>
            <a:pPr lvl="2" algn="just">
              <a:lnSpc>
                <a:spcPct val="90000"/>
              </a:lnSpc>
              <a:buFont typeface="Arial" panose="020B0604020202020204" pitchFamily="34" charset="0"/>
              <a:buNone/>
            </a:pPr>
            <a:r>
              <a:rPr lang="en-US" altLang="en-US">
                <a:solidFill>
                  <a:srgbClr val="FF3300"/>
                </a:solidFill>
                <a:latin typeface="Times New Roman" panose="02020603050405020304" pitchFamily="18" charset="0"/>
                <a:cs typeface="Times New Roman" panose="02020603050405020304" pitchFamily="18" charset="0"/>
              </a:rPr>
              <a:t>		&lt;url-pattern&gt;/jspx/*&lt;/url-pattern&gt;</a:t>
            </a:r>
          </a:p>
          <a:p>
            <a:pPr lvl="2" algn="just">
              <a:lnSpc>
                <a:spcPct val="90000"/>
              </a:lnSpc>
              <a:buFont typeface="Arial" panose="020B0604020202020204" pitchFamily="34" charset="0"/>
              <a:buNone/>
            </a:pPr>
            <a:r>
              <a:rPr lang="en-US" altLang="en-US">
                <a:solidFill>
                  <a:srgbClr val="FF3300"/>
                </a:solidFill>
                <a:latin typeface="Times New Roman" panose="02020603050405020304" pitchFamily="18" charset="0"/>
                <a:cs typeface="Times New Roman" panose="02020603050405020304" pitchFamily="18" charset="0"/>
              </a:rPr>
              <a:t>		&lt;is-xml&gt;true&lt;/is-xml&gt;</a:t>
            </a:r>
          </a:p>
          <a:p>
            <a:pPr lvl="2" algn="just">
              <a:lnSpc>
                <a:spcPct val="90000"/>
              </a:lnSpc>
              <a:buFont typeface="Arial" panose="020B0604020202020204" pitchFamily="34" charset="0"/>
              <a:buNone/>
            </a:pPr>
            <a:r>
              <a:rPr lang="en-US" altLang="en-US">
                <a:solidFill>
                  <a:srgbClr val="FF3300"/>
                </a:solidFill>
                <a:latin typeface="Times New Roman" panose="02020603050405020304" pitchFamily="18" charset="0"/>
                <a:cs typeface="Times New Roman" panose="02020603050405020304" pitchFamily="18" charset="0"/>
              </a:rPr>
              <a:t>	&lt;/jsp-property-group&gt;</a:t>
            </a:r>
          </a:p>
          <a:p>
            <a:pPr lvl="2" algn="just">
              <a:lnSpc>
                <a:spcPct val="90000"/>
              </a:lnSpc>
              <a:buFont typeface="Arial" panose="020B0604020202020204" pitchFamily="34" charset="0"/>
              <a:buNone/>
            </a:pPr>
            <a:r>
              <a:rPr lang="en-US" altLang="en-US">
                <a:solidFill>
                  <a:srgbClr val="FF3300"/>
                </a:solidFill>
                <a:latin typeface="Times New Roman" panose="02020603050405020304" pitchFamily="18" charset="0"/>
                <a:cs typeface="Times New Roman" panose="02020603050405020304" pitchFamily="18" charset="0"/>
              </a:rPr>
              <a:t>&lt;/jsp-config&gt;</a:t>
            </a:r>
          </a:p>
          <a:p>
            <a:pPr lvl="2" algn="just">
              <a:lnSpc>
                <a:spcPct val="90000"/>
              </a:lnSpc>
            </a:pPr>
            <a:r>
              <a:rPr lang="en-US" altLang="en-US">
                <a:latin typeface="Times New Roman" panose="02020603050405020304" pitchFamily="18" charset="0"/>
                <a:cs typeface="Times New Roman" panose="02020603050405020304" pitchFamily="18" charset="0"/>
              </a:rPr>
              <a:t>Or, Define in a JSP document as form</a:t>
            </a:r>
          </a:p>
          <a:p>
            <a:pPr lvl="2" algn="just">
              <a:lnSpc>
                <a:spcPct val="90000"/>
              </a:lnSpc>
              <a:buFont typeface="Arial" panose="020B0604020202020204" pitchFamily="34" charset="0"/>
              <a:buNone/>
            </a:pPr>
            <a:r>
              <a:rPr lang="en-US" altLang="en-US">
                <a:solidFill>
                  <a:srgbClr val="FF3300"/>
                </a:solidFill>
                <a:latin typeface="Times New Roman" panose="02020603050405020304" pitchFamily="18" charset="0"/>
                <a:cs typeface="Times New Roman" panose="02020603050405020304" pitchFamily="18" charset="0"/>
              </a:rPr>
              <a:t>&lt;jsp:root xmlns:jsp=“http://java.sun.com/JSP/Page”&gt;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idx="4294967295"/>
          </p:nvPr>
        </p:nvSpPr>
        <p:spPr>
          <a:xfrm>
            <a:off x="1328738" y="0"/>
            <a:ext cx="7815262" cy="1417638"/>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Appendix</a:t>
            </a:r>
            <a:r>
              <a:rPr lang="en-US" altLang="en-US" sz="4000">
                <a:latin typeface="Times New Roman" panose="02020603050405020304" pitchFamily="18" charset="0"/>
                <a:cs typeface="Times New Roman" panose="02020603050405020304" pitchFamily="18" charset="0"/>
              </a:rPr>
              <a:t> </a:t>
            </a:r>
            <a:br>
              <a:rPr lang="en-US" altLang="en-US" sz="4000" b="1">
                <a:latin typeface="Times New Roman" panose="02020603050405020304" pitchFamily="18" charset="0"/>
                <a:cs typeface="Times New Roman" panose="02020603050405020304" pitchFamily="18" charset="0"/>
              </a:rPr>
            </a:br>
            <a:r>
              <a:rPr lang="en-US" altLang="en-US" sz="48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XML-Friendly Syntax</a:t>
            </a:r>
          </a:p>
        </p:txBody>
      </p:sp>
      <p:sp>
        <p:nvSpPr>
          <p:cNvPr id="65539" name="Rectangle 3"/>
          <p:cNvSpPr>
            <a:spLocks noGrp="1"/>
          </p:cNvSpPr>
          <p:nvPr>
            <p:ph type="body" idx="4294967295"/>
          </p:nvPr>
        </p:nvSpPr>
        <p:spPr>
          <a:xfrm>
            <a:off x="0" y="1192213"/>
            <a:ext cx="9144000" cy="5394325"/>
          </a:xfrm>
        </p:spPr>
        <p:txBody>
          <a:bodyPr/>
          <a:lstStyle/>
          <a:p>
            <a:pPr algn="just">
              <a:lnSpc>
                <a:spcPct val="80000"/>
              </a:lnSpc>
            </a:pPr>
            <a:r>
              <a:rPr lang="en-US" altLang="en-US" sz="2800">
                <a:latin typeface="Times New Roman" panose="02020603050405020304" pitchFamily="18" charset="0"/>
                <a:cs typeface="Times New Roman" panose="02020603050405020304" pitchFamily="18" charset="0"/>
              </a:rPr>
              <a:t>JSP document </a:t>
            </a:r>
            <a:r>
              <a:rPr lang="en-US" altLang="en-US" sz="2800" b="1">
                <a:latin typeface="Times New Roman" panose="02020603050405020304" pitchFamily="18" charset="0"/>
                <a:cs typeface="Times New Roman" panose="02020603050405020304" pitchFamily="18" charset="0"/>
              </a:rPr>
              <a:t>syntax provides replacements for all &lt;%-type scripting element syntax</a:t>
            </a:r>
          </a:p>
          <a:p>
            <a:pPr lvl="1" algn="just">
              <a:lnSpc>
                <a:spcPct val="80000"/>
              </a:lnSpc>
            </a:pPr>
            <a:r>
              <a:rPr lang="en-US" altLang="en-US" sz="2400">
                <a:solidFill>
                  <a:srgbClr val="FF0000"/>
                </a:solidFill>
                <a:latin typeface="Times New Roman" panose="02020603050405020304" pitchFamily="18" charset="0"/>
                <a:cs typeface="Times New Roman" panose="02020603050405020304" pitchFamily="18" charset="0"/>
              </a:rPr>
              <a:t>&lt;jsp:scriptlet&gt;…&lt;/jsp:scriptlet&gt; replace &lt;%...%&gt;</a:t>
            </a:r>
          </a:p>
          <a:p>
            <a:pPr lvl="1" algn="just">
              <a:lnSpc>
                <a:spcPct val="80000"/>
              </a:lnSpc>
            </a:pPr>
            <a:r>
              <a:rPr lang="en-US" altLang="en-US" sz="2400">
                <a:solidFill>
                  <a:srgbClr val="FF0000"/>
                </a:solidFill>
                <a:latin typeface="Times New Roman" panose="02020603050405020304" pitchFamily="18" charset="0"/>
                <a:cs typeface="Times New Roman" panose="02020603050405020304" pitchFamily="18" charset="0"/>
              </a:rPr>
              <a:t>&lt;jsp:expression&gt;…&lt;/jsp:expression&gt; replace &lt;%= … %&gt;</a:t>
            </a:r>
          </a:p>
          <a:p>
            <a:pPr lvl="1" algn="just">
              <a:lnSpc>
                <a:spcPct val="80000"/>
              </a:lnSpc>
            </a:pPr>
            <a:r>
              <a:rPr lang="en-US" altLang="en-US" sz="2400">
                <a:solidFill>
                  <a:srgbClr val="FF0000"/>
                </a:solidFill>
                <a:latin typeface="Times New Roman" panose="02020603050405020304" pitchFamily="18" charset="0"/>
                <a:cs typeface="Times New Roman" panose="02020603050405020304" pitchFamily="18" charset="0"/>
              </a:rPr>
              <a:t>&lt;jsp:declaration&gt;…&lt;/jsp:declaration&gt; replace &lt;%! … %&gt;</a:t>
            </a:r>
          </a:p>
          <a:p>
            <a:pPr lvl="1" algn="just">
              <a:lnSpc>
                <a:spcPct val="80000"/>
              </a:lnSpc>
            </a:pPr>
            <a:r>
              <a:rPr lang="en-US" altLang="en-US" sz="2400">
                <a:solidFill>
                  <a:srgbClr val="FF0000"/>
                </a:solidFill>
                <a:latin typeface="Times New Roman" panose="02020603050405020304" pitchFamily="18" charset="0"/>
                <a:cs typeface="Times New Roman" panose="02020603050405020304" pitchFamily="18" charset="0"/>
              </a:rPr>
              <a:t>&lt;jsp:directive.page …/&gt; replace &lt;%@page ...%&gt;</a:t>
            </a:r>
          </a:p>
          <a:p>
            <a:pPr lvl="1" algn="just">
              <a:lnSpc>
                <a:spcPct val="80000"/>
              </a:lnSpc>
            </a:pPr>
            <a:r>
              <a:rPr lang="en-US" altLang="en-US" sz="2400">
                <a:solidFill>
                  <a:srgbClr val="FF0000"/>
                </a:solidFill>
                <a:latin typeface="Times New Roman" panose="02020603050405020304" pitchFamily="18" charset="0"/>
                <a:cs typeface="Times New Roman" panose="02020603050405020304" pitchFamily="18" charset="0"/>
              </a:rPr>
              <a:t>&lt;jsp:directive.include …/&gt; replace &lt;%@ include …%&gt;</a:t>
            </a:r>
          </a:p>
          <a:p>
            <a:pPr lvl="1" algn="just">
              <a:lnSpc>
                <a:spcPct val="80000"/>
              </a:lnSpc>
            </a:pPr>
            <a:r>
              <a:rPr lang="en-US" altLang="en-US" sz="2400">
                <a:solidFill>
                  <a:srgbClr val="FF0000"/>
                </a:solidFill>
                <a:latin typeface="Times New Roman" panose="02020603050405020304" pitchFamily="18" charset="0"/>
                <a:cs typeface="Times New Roman" panose="02020603050405020304" pitchFamily="18" charset="0"/>
              </a:rPr>
              <a:t>&lt;!-- … --&gt; replace &lt;%-- … --%&gt;</a:t>
            </a:r>
          </a:p>
          <a:p>
            <a:pPr lvl="1" algn="just">
              <a:lnSpc>
                <a:spcPct val="80000"/>
              </a:lnSpc>
            </a:pPr>
            <a:r>
              <a:rPr lang="en-US" altLang="en-US" sz="2400">
                <a:latin typeface="Times New Roman" panose="02020603050405020304" pitchFamily="18" charset="0"/>
                <a:cs typeface="Times New Roman" panose="02020603050405020304" pitchFamily="18" charset="0"/>
              </a:rPr>
              <a:t>There are some things within the Java language itself that are anathema to XML validators (ex: “&lt;“ symbol looks like the beginning of an opening or closing tag, and an XML validator will assuredly treat it as such)</a:t>
            </a:r>
          </a:p>
          <a:p>
            <a:pPr lvl="2" algn="just">
              <a:lnSpc>
                <a:spcPct val="80000"/>
              </a:lnSpc>
            </a:pPr>
            <a:r>
              <a:rPr lang="en-US" altLang="en-US" sz="2000">
                <a:latin typeface="Times New Roman" panose="02020603050405020304" pitchFamily="18" charset="0"/>
                <a:cs typeface="Times New Roman" panose="02020603050405020304" pitchFamily="18" charset="0"/>
              </a:rPr>
              <a:t>Using as an </a:t>
            </a:r>
            <a:r>
              <a:rPr lang="en-US" altLang="en-US" sz="2000" b="1">
                <a:latin typeface="Times New Roman" panose="02020603050405020304" pitchFamily="18" charset="0"/>
                <a:cs typeface="Times New Roman" panose="02020603050405020304" pitchFamily="18" charset="0"/>
              </a:rPr>
              <a:t>entity</a:t>
            </a:r>
            <a:r>
              <a:rPr lang="en-US" altLang="en-US" sz="2000">
                <a:latin typeface="Times New Roman" panose="02020603050405020304" pitchFamily="18" charset="0"/>
                <a:cs typeface="Times New Roman" panose="02020603050405020304" pitchFamily="18" charset="0"/>
              </a:rPr>
              <a:t> in </a:t>
            </a:r>
            <a:r>
              <a:rPr lang="en-US" altLang="en-US" sz="2000" b="1">
                <a:latin typeface="Times New Roman" panose="02020603050405020304" pitchFamily="18" charset="0"/>
                <a:cs typeface="Times New Roman" panose="02020603050405020304" pitchFamily="18" charset="0"/>
              </a:rPr>
              <a:t>XML</a:t>
            </a:r>
            <a:r>
              <a:rPr lang="en-US" altLang="en-US" sz="2000">
                <a:latin typeface="Times New Roman" panose="02020603050405020304" pitchFamily="18" charset="0"/>
                <a:cs typeface="Times New Roman" panose="02020603050405020304" pitchFamily="18" charset="0"/>
              </a:rPr>
              <a:t> that </a:t>
            </a:r>
            <a:r>
              <a:rPr lang="en-US" altLang="en-US" sz="2000" b="1">
                <a:latin typeface="Times New Roman" panose="02020603050405020304" pitchFamily="18" charset="0"/>
                <a:cs typeface="Times New Roman" panose="02020603050405020304" pitchFamily="18" charset="0"/>
              </a:rPr>
              <a:t>begin</a:t>
            </a:r>
            <a:r>
              <a:rPr lang="en-US" altLang="en-US" sz="2000">
                <a:latin typeface="Times New Roman" panose="02020603050405020304" pitchFamily="18" charset="0"/>
                <a:cs typeface="Times New Roman" panose="02020603050405020304" pitchFamily="18" charset="0"/>
              </a:rPr>
              <a:t> with an </a:t>
            </a:r>
            <a:r>
              <a:rPr lang="en-US" altLang="en-US" sz="2000" b="1">
                <a:latin typeface="Times New Roman" panose="02020603050405020304" pitchFamily="18" charset="0"/>
                <a:cs typeface="Times New Roman" panose="02020603050405020304" pitchFamily="18" charset="0"/>
              </a:rPr>
              <a:t>ampersand (&amp;)</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and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end</a:t>
            </a:r>
            <a:r>
              <a:rPr lang="en-US" altLang="en-US" sz="2000">
                <a:latin typeface="Times New Roman" panose="02020603050405020304" pitchFamily="18" charset="0"/>
                <a:cs typeface="Times New Roman" panose="02020603050405020304" pitchFamily="18" charset="0"/>
              </a:rPr>
              <a:t> on a </a:t>
            </a:r>
            <a:r>
              <a:rPr lang="en-US" altLang="en-US" sz="2000" b="1">
                <a:latin typeface="Times New Roman" panose="02020603050405020304" pitchFamily="18" charset="0"/>
                <a:cs typeface="Times New Roman" panose="02020603050405020304" pitchFamily="18" charset="0"/>
              </a:rPr>
              <a:t>semicolon (;).</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Ex</a:t>
            </a:r>
            <a:r>
              <a:rPr lang="en-US" altLang="en-US" sz="2000">
                <a:latin typeface="Times New Roman" panose="02020603050405020304" pitchFamily="18" charset="0"/>
                <a:cs typeface="Times New Roman" panose="02020603050405020304" pitchFamily="18" charset="0"/>
              </a:rPr>
              <a:t>: &amp;lt;</a:t>
            </a:r>
          </a:p>
          <a:p>
            <a:pPr lvl="2" algn="just">
              <a:lnSpc>
                <a:spcPct val="80000"/>
              </a:lnSpc>
            </a:pPr>
            <a:r>
              <a:rPr lang="en-US" altLang="en-US" sz="2000" b="1">
                <a:latin typeface="Times New Roman" panose="02020603050405020304" pitchFamily="18" charset="0"/>
                <a:cs typeface="Times New Roman" panose="02020603050405020304" pitchFamily="18" charset="0"/>
              </a:rPr>
              <a:t>Using</a:t>
            </a:r>
            <a:r>
              <a:rPr lang="en-US" altLang="en-US" sz="2000">
                <a:latin typeface="Times New Roman" panose="02020603050405020304" pitchFamily="18" charset="0"/>
                <a:cs typeface="Times New Roman" panose="02020603050405020304" pitchFamily="18" charset="0"/>
              </a:rPr>
              <a:t>  &lt;![CDATA[</a:t>
            </a:r>
            <a:r>
              <a:rPr lang="en-US" altLang="en-US" sz="2000" b="1">
                <a:latin typeface="Times New Roman" panose="02020603050405020304" pitchFamily="18" charset="0"/>
                <a:cs typeface="Times New Roman" panose="02020603050405020304" pitchFamily="18" charset="0"/>
              </a:rPr>
              <a:t>symbol</a:t>
            </a:r>
            <a:r>
              <a:rPr lang="en-US" altLang="en-US" sz="2000">
                <a:latin typeface="Times New Roman" panose="02020603050405020304" pitchFamily="18" charset="0"/>
                <a:cs typeface="Times New Roman" panose="02020603050405020304" pitchFamily="18" charset="0"/>
              </a:rPr>
              <a:t>]]&gt; or &lt;![CDATA[command]]&gt;</a:t>
            </a:r>
          </a:p>
          <a:p>
            <a:pPr lvl="3" algn="just">
              <a:lnSpc>
                <a:spcPct val="80000"/>
              </a:lnSpc>
            </a:pPr>
            <a:r>
              <a:rPr lang="en-US" altLang="en-US" sz="1800" b="1">
                <a:latin typeface="Times New Roman" panose="02020603050405020304" pitchFamily="18" charset="0"/>
                <a:cs typeface="Times New Roman" panose="02020603050405020304" pitchFamily="18" charset="0"/>
              </a:rPr>
              <a:t>Ex</a:t>
            </a:r>
            <a:r>
              <a:rPr lang="en-US" altLang="en-US" sz="1800">
                <a:latin typeface="Times New Roman" panose="02020603050405020304" pitchFamily="18" charset="0"/>
                <a:cs typeface="Times New Roman" panose="02020603050405020304" pitchFamily="18" charset="0"/>
              </a:rPr>
              <a:t>: &lt;![CDATA[for(int i=0; i&lt;10; i++)]]&gt; or i &lt;![CDATA[&lt;]]&gt; 10</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a:xfrm>
            <a:off x="1328738" y="0"/>
            <a:ext cx="7815262" cy="1417638"/>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Appendix</a:t>
            </a:r>
            <a:r>
              <a:rPr lang="en-US" altLang="en-US" sz="4000">
                <a:latin typeface="Times New Roman" panose="02020603050405020304" pitchFamily="18" charset="0"/>
                <a:cs typeface="Times New Roman" panose="02020603050405020304" pitchFamily="18" charset="0"/>
              </a:rPr>
              <a:t> </a:t>
            </a:r>
            <a:br>
              <a:rPr lang="en-US" altLang="en-US" sz="4000" b="1">
                <a:latin typeface="Times New Roman" panose="02020603050405020304" pitchFamily="18" charset="0"/>
                <a:cs typeface="Times New Roman" panose="02020603050405020304" pitchFamily="18" charset="0"/>
              </a:rPr>
            </a:br>
            <a:r>
              <a:rPr lang="en-US" altLang="en-US" sz="48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XML-Friendly Syntax</a:t>
            </a:r>
          </a:p>
        </p:txBody>
      </p:sp>
      <p:pic>
        <p:nvPicPr>
          <p:cNvPr id="6656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1209675"/>
            <a:ext cx="7966075"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2557463" y="4086225"/>
            <a:ext cx="1830387" cy="27305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
        <p:nvSpPr>
          <p:cNvPr id="2" name="Rectangle 6"/>
          <p:cNvSpPr>
            <a:spLocks noChangeArrowheads="1"/>
          </p:cNvSpPr>
          <p:nvPr/>
        </p:nvSpPr>
        <p:spPr bwMode="auto">
          <a:xfrm>
            <a:off x="5649913" y="6265863"/>
            <a:ext cx="808037" cy="300037"/>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17575"/>
            <a:ext cx="7289800"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7" name="Rectangle 2"/>
          <p:cNvSpPr>
            <a:spLocks noGrp="1"/>
          </p:cNvSpPr>
          <p:nvPr>
            <p:ph type="title" idx="4294967295"/>
          </p:nvPr>
        </p:nvSpPr>
        <p:spPr>
          <a:xfrm>
            <a:off x="1328738" y="0"/>
            <a:ext cx="7815262" cy="1417638"/>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Appendix</a:t>
            </a:r>
            <a:r>
              <a:rPr lang="en-US" altLang="en-US" sz="4000">
                <a:latin typeface="Times New Roman" panose="02020603050405020304" pitchFamily="18" charset="0"/>
                <a:cs typeface="Times New Roman" panose="02020603050405020304" pitchFamily="18" charset="0"/>
              </a:rPr>
              <a:t> </a:t>
            </a:r>
            <a:br>
              <a:rPr lang="en-US" altLang="en-US" sz="4000" b="1">
                <a:latin typeface="Times New Roman" panose="02020603050405020304" pitchFamily="18" charset="0"/>
                <a:cs typeface="Times New Roman" panose="02020603050405020304" pitchFamily="18" charset="0"/>
              </a:rPr>
            </a:br>
            <a:r>
              <a:rPr lang="en-US" altLang="en-US" sz="48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XML-Friendly Syntax – Sample </a:t>
            </a:r>
          </a:p>
        </p:txBody>
      </p:sp>
      <p:pic>
        <p:nvPicPr>
          <p:cNvPr id="430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6850" y="4800600"/>
            <a:ext cx="386715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3015"/>
                                        </p:tgtEl>
                                        <p:attrNameLst>
                                          <p:attrName>style.visibility</p:attrName>
                                        </p:attrNameLst>
                                      </p:cBhvr>
                                      <p:to>
                                        <p:strVal val="visible"/>
                                      </p:to>
                                    </p:set>
                                    <p:animEffect transition="in" filter="box(in)">
                                      <p:cBhvr>
                                        <p:cTn id="7" dur="500"/>
                                        <p:tgtEl>
                                          <p:spTgt spid="43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27088"/>
            <a:ext cx="6645275" cy="507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1" name="Rectangle 2"/>
          <p:cNvSpPr>
            <a:spLocks noGrp="1"/>
          </p:cNvSpPr>
          <p:nvPr>
            <p:ph type="title" idx="4294967295"/>
          </p:nvPr>
        </p:nvSpPr>
        <p:spPr>
          <a:xfrm>
            <a:off x="1328738" y="0"/>
            <a:ext cx="7815262" cy="1152525"/>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Appendix</a:t>
            </a:r>
            <a:r>
              <a:rPr lang="en-US" altLang="en-US" sz="4000">
                <a:latin typeface="Times New Roman" panose="02020603050405020304" pitchFamily="18" charset="0"/>
                <a:cs typeface="Times New Roman" panose="02020603050405020304" pitchFamily="18" charset="0"/>
              </a:rPr>
              <a:t> </a:t>
            </a:r>
            <a:br>
              <a:rPr lang="en-US" altLang="en-US" sz="4000" b="1">
                <a:latin typeface="Times New Roman" panose="02020603050405020304" pitchFamily="18" charset="0"/>
                <a:cs typeface="Times New Roman" panose="02020603050405020304" pitchFamily="18" charset="0"/>
              </a:rPr>
            </a:br>
            <a:r>
              <a:rPr lang="en-US" altLang="en-US" sz="48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XML-Friendly Syntax – Sample </a:t>
            </a:r>
          </a:p>
        </p:txBody>
      </p:sp>
      <p:sp>
        <p:nvSpPr>
          <p:cNvPr id="7" name="Rectangle 6"/>
          <p:cNvSpPr>
            <a:spLocks noChangeArrowheads="1"/>
          </p:cNvSpPr>
          <p:nvPr/>
        </p:nvSpPr>
        <p:spPr bwMode="auto">
          <a:xfrm>
            <a:off x="1833563" y="4559300"/>
            <a:ext cx="2617787" cy="195263"/>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pic>
        <p:nvPicPr>
          <p:cNvPr id="4404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4063" y="2157413"/>
            <a:ext cx="457993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3"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1775" y="5192713"/>
            <a:ext cx="510222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4042"/>
                                        </p:tgtEl>
                                        <p:attrNameLst>
                                          <p:attrName>style.visibility</p:attrName>
                                        </p:attrNameLst>
                                      </p:cBhvr>
                                      <p:to>
                                        <p:strVal val="visible"/>
                                      </p:to>
                                    </p:set>
                                    <p:animEffect transition="in" filter="checkerboard(across)">
                                      <p:cBhvr>
                                        <p:cTn id="12" dur="500"/>
                                        <p:tgtEl>
                                          <p:spTgt spid="440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4043"/>
                                        </p:tgtEl>
                                        <p:attrNameLst>
                                          <p:attrName>style.visibility</p:attrName>
                                        </p:attrNameLst>
                                      </p:cBhvr>
                                      <p:to>
                                        <p:strVal val="visible"/>
                                      </p:to>
                                    </p:set>
                                    <p:animEffect transition="in" filter="checkerboard(across)">
                                      <p:cBhvr>
                                        <p:cTn id="17" dur="500"/>
                                        <p:tgtEl>
                                          <p:spTgt spid="44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a:xfrm>
            <a:off x="1328738" y="71438"/>
            <a:ext cx="7815262" cy="842962"/>
          </a:xfrm>
        </p:spPr>
        <p:txBody>
          <a:bodyPr/>
          <a:lstStyle/>
          <a:p>
            <a:r>
              <a:rPr lang="en-US" altLang="en-US" sz="4000" b="1">
                <a:latin typeface="Times New Roman" panose="02020603050405020304" pitchFamily="18" charset="0"/>
                <a:cs typeface="Times New Roman" panose="02020603050405020304" pitchFamily="18" charset="0"/>
              </a:rPr>
              <a:t>Appendix</a:t>
            </a:r>
            <a:br>
              <a:rPr lang="en-US" altLang="en-US" sz="40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Functions using EL</a:t>
            </a:r>
          </a:p>
        </p:txBody>
      </p:sp>
      <p:sp>
        <p:nvSpPr>
          <p:cNvPr id="46083" name="Rectangle 3"/>
          <p:cNvSpPr>
            <a:spLocks noGrp="1"/>
          </p:cNvSpPr>
          <p:nvPr>
            <p:ph type="body" idx="4294967295"/>
          </p:nvPr>
        </p:nvSpPr>
        <p:spPr>
          <a:xfrm>
            <a:off x="206375" y="1009650"/>
            <a:ext cx="8937625" cy="5848350"/>
          </a:xfrm>
        </p:spPr>
        <p:txBody>
          <a:bodyPr/>
          <a:lstStyle/>
          <a:p>
            <a:pPr algn="just" eaLnBrk="1" hangingPunct="1"/>
            <a:r>
              <a:rPr lang="en-US" altLang="en-US" sz="3600">
                <a:latin typeface="Times New Roman" panose="02020603050405020304" pitchFamily="18" charset="0"/>
                <a:cs typeface="Times New Roman" panose="02020603050405020304" pitchFamily="18" charset="0"/>
              </a:rPr>
              <a:t>Supports </a:t>
            </a:r>
            <a:r>
              <a:rPr lang="en-US" altLang="en-US" sz="3600" b="1">
                <a:latin typeface="Times New Roman" panose="02020603050405020304" pitchFamily="18" charset="0"/>
                <a:cs typeface="Times New Roman" panose="02020603050405020304" pitchFamily="18" charset="0"/>
              </a:rPr>
              <a:t>using</a:t>
            </a:r>
            <a:r>
              <a:rPr lang="en-US" altLang="en-US" sz="3600">
                <a:latin typeface="Times New Roman" panose="02020603050405020304" pitchFamily="18" charset="0"/>
                <a:cs typeface="Times New Roman" panose="02020603050405020304" pitchFamily="18" charset="0"/>
              </a:rPr>
              <a:t> of the </a:t>
            </a:r>
            <a:r>
              <a:rPr lang="en-US" altLang="en-US" sz="3600" b="1">
                <a:latin typeface="Times New Roman" panose="02020603050405020304" pitchFamily="18" charset="0"/>
                <a:cs typeface="Times New Roman" panose="02020603050405020304" pitchFamily="18" charset="0"/>
              </a:rPr>
              <a:t>Java function within</a:t>
            </a:r>
            <a:r>
              <a:rPr lang="en-US" altLang="en-US" sz="3600">
                <a:latin typeface="Times New Roman" panose="02020603050405020304" pitchFamily="18" charset="0"/>
                <a:cs typeface="Times New Roman" panose="02020603050405020304" pitchFamily="18" charset="0"/>
              </a:rPr>
              <a:t> the JSP page is an </a:t>
            </a:r>
            <a:r>
              <a:rPr lang="en-US" altLang="en-US" sz="3600" b="1">
                <a:latin typeface="Times New Roman" panose="02020603050405020304" pitchFamily="18" charset="0"/>
                <a:cs typeface="Times New Roman" panose="02020603050405020304" pitchFamily="18" charset="0"/>
              </a:rPr>
              <a:t>easy</a:t>
            </a:r>
            <a:r>
              <a:rPr lang="en-US" altLang="en-US" sz="3600">
                <a:latin typeface="Times New Roman" panose="02020603050405020304" pitchFamily="18" charset="0"/>
                <a:cs typeface="Times New Roman" panose="02020603050405020304" pitchFamily="18" charset="0"/>
              </a:rPr>
              <a:t> as </a:t>
            </a:r>
            <a:r>
              <a:rPr lang="en-US" altLang="en-US" sz="3600" b="1">
                <a:latin typeface="Times New Roman" panose="02020603050405020304" pitchFamily="18" charset="0"/>
                <a:cs typeface="Times New Roman" panose="02020603050405020304" pitchFamily="18" charset="0"/>
              </a:rPr>
              <a:t>using a tag</a:t>
            </a:r>
          </a:p>
          <a:p>
            <a:pPr algn="just" eaLnBrk="1" hangingPunct="1"/>
            <a:r>
              <a:rPr lang="en-US" altLang="en-US" sz="3600">
                <a:latin typeface="Times New Roman" panose="02020603050405020304" pitchFamily="18" charset="0"/>
                <a:cs typeface="Times New Roman" panose="02020603050405020304" pitchFamily="18" charset="0"/>
              </a:rPr>
              <a:t>The </a:t>
            </a:r>
            <a:r>
              <a:rPr lang="en-US" altLang="en-US" sz="3600" b="1">
                <a:latin typeface="Times New Roman" panose="02020603050405020304" pitchFamily="18" charset="0"/>
                <a:cs typeface="Times New Roman" panose="02020603050405020304" pitchFamily="18" charset="0"/>
              </a:rPr>
              <a:t>following</a:t>
            </a:r>
            <a:r>
              <a:rPr lang="en-US" altLang="en-US" sz="3600">
                <a:latin typeface="Times New Roman" panose="02020603050405020304" pitchFamily="18" charset="0"/>
                <a:cs typeface="Times New Roman" panose="02020603050405020304" pitchFamily="18" charset="0"/>
              </a:rPr>
              <a:t> </a:t>
            </a:r>
            <a:r>
              <a:rPr lang="en-US" altLang="en-US" sz="3600" b="1">
                <a:latin typeface="Times New Roman" panose="02020603050405020304" pitchFamily="18" charset="0"/>
                <a:cs typeface="Times New Roman" panose="02020603050405020304" pitchFamily="18" charset="0"/>
              </a:rPr>
              <a:t>steps</a:t>
            </a:r>
            <a:r>
              <a:rPr lang="en-US" altLang="en-US" sz="3600">
                <a:latin typeface="Times New Roman" panose="02020603050405020304" pitchFamily="18" charset="0"/>
                <a:cs typeface="Times New Roman" panose="02020603050405020304" pitchFamily="18" charset="0"/>
              </a:rPr>
              <a:t> to set up EL to Java functions</a:t>
            </a:r>
          </a:p>
          <a:p>
            <a:pPr lvl="1" algn="just" eaLnBrk="1" hangingPunct="1"/>
            <a:r>
              <a:rPr lang="en-US" altLang="en-US" sz="3200" b="1">
                <a:latin typeface="Times New Roman" panose="02020603050405020304" pitchFamily="18" charset="0"/>
                <a:cs typeface="Times New Roman" panose="02020603050405020304" pitchFamily="18" charset="0"/>
              </a:rPr>
              <a:t>Step 1</a:t>
            </a:r>
            <a:r>
              <a:rPr lang="en-US" altLang="en-US" sz="3200">
                <a:latin typeface="Times New Roman" panose="02020603050405020304" pitchFamily="18" charset="0"/>
                <a:cs typeface="Times New Roman" panose="02020603050405020304" pitchFamily="18" charset="0"/>
              </a:rPr>
              <a:t>: Creating “static” method</a:t>
            </a:r>
          </a:p>
          <a:p>
            <a:pPr lvl="1" algn="just" eaLnBrk="1" hangingPunct="1"/>
            <a:r>
              <a:rPr lang="en-US" altLang="en-US" sz="3200" b="1">
                <a:latin typeface="Times New Roman" panose="02020603050405020304" pitchFamily="18" charset="0"/>
                <a:cs typeface="Times New Roman" panose="02020603050405020304" pitchFamily="18" charset="0"/>
              </a:rPr>
              <a:t>Step 2</a:t>
            </a:r>
            <a:r>
              <a:rPr lang="en-US" altLang="en-US" sz="3200">
                <a:latin typeface="Times New Roman" panose="02020603050405020304" pitchFamily="18" charset="0"/>
                <a:cs typeface="Times New Roman" panose="02020603050405020304" pitchFamily="18" charset="0"/>
              </a:rPr>
              <a:t>: Creating Tag Library Descriptor</a:t>
            </a:r>
          </a:p>
          <a:p>
            <a:pPr lvl="1" algn="just" eaLnBrk="1" hangingPunct="1"/>
            <a:r>
              <a:rPr lang="en-US" altLang="en-US" sz="3200" b="1">
                <a:latin typeface="Times New Roman" panose="02020603050405020304" pitchFamily="18" charset="0"/>
                <a:cs typeface="Times New Roman" panose="02020603050405020304" pitchFamily="18" charset="0"/>
              </a:rPr>
              <a:t>Step 3</a:t>
            </a:r>
            <a:r>
              <a:rPr lang="en-US" altLang="en-US" sz="3200">
                <a:latin typeface="Times New Roman" panose="02020603050405020304" pitchFamily="18" charset="0"/>
                <a:cs typeface="Times New Roman" panose="02020603050405020304" pitchFamily="18" charset="0"/>
              </a:rPr>
              <a:t>: Modifying Deployment Descriptor and locating the TLD file in web deployment descriptor (if necessary)</a:t>
            </a:r>
          </a:p>
          <a:p>
            <a:pPr lvl="1" algn="just" eaLnBrk="1" hangingPunct="1"/>
            <a:r>
              <a:rPr lang="en-US" altLang="en-US" sz="3200" b="1">
                <a:latin typeface="Times New Roman" panose="02020603050405020304" pitchFamily="18" charset="0"/>
                <a:cs typeface="Times New Roman" panose="02020603050405020304" pitchFamily="18" charset="0"/>
              </a:rPr>
              <a:t>Step 4</a:t>
            </a:r>
            <a:r>
              <a:rPr lang="en-US" altLang="en-US" sz="3200">
                <a:latin typeface="Times New Roman" panose="02020603050405020304" pitchFamily="18" charset="0"/>
                <a:cs typeface="Times New Roman" panose="02020603050405020304" pitchFamily="18" charset="0"/>
              </a:rPr>
              <a:t>: Access EL functions within JSP</a:t>
            </a:r>
            <a:endParaRPr lang="vi-VN" altLang="en-US" sz="32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animEffect transition="in" filter="checkerboard(across)">
                                      <p:cBhvr>
                                        <p:cTn id="7" dur="500"/>
                                        <p:tgtEl>
                                          <p:spTgt spid="4608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6083">
                                            <p:txEl>
                                              <p:pRg st="2" end="2"/>
                                            </p:txEl>
                                          </p:spTgt>
                                        </p:tgtEl>
                                        <p:attrNameLst>
                                          <p:attrName>style.visibility</p:attrName>
                                        </p:attrNameLst>
                                      </p:cBhvr>
                                      <p:to>
                                        <p:strVal val="visible"/>
                                      </p:to>
                                    </p:set>
                                    <p:animEffect transition="in" filter="checkerboard(across)">
                                      <p:cBhvr>
                                        <p:cTn id="10" dur="500"/>
                                        <p:tgtEl>
                                          <p:spTgt spid="4608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6083">
                                            <p:txEl>
                                              <p:pRg st="3" end="3"/>
                                            </p:txEl>
                                          </p:spTgt>
                                        </p:tgtEl>
                                        <p:attrNameLst>
                                          <p:attrName>style.visibility</p:attrName>
                                        </p:attrNameLst>
                                      </p:cBhvr>
                                      <p:to>
                                        <p:strVal val="visible"/>
                                      </p:to>
                                    </p:set>
                                    <p:animEffect transition="in" filter="checkerboard(across)">
                                      <p:cBhvr>
                                        <p:cTn id="13" dur="500"/>
                                        <p:tgtEl>
                                          <p:spTgt spid="46083">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6083">
                                            <p:txEl>
                                              <p:pRg st="4" end="4"/>
                                            </p:txEl>
                                          </p:spTgt>
                                        </p:tgtEl>
                                        <p:attrNameLst>
                                          <p:attrName>style.visibility</p:attrName>
                                        </p:attrNameLst>
                                      </p:cBhvr>
                                      <p:to>
                                        <p:strVal val="visible"/>
                                      </p:to>
                                    </p:set>
                                    <p:animEffect transition="in" filter="checkerboard(across)">
                                      <p:cBhvr>
                                        <p:cTn id="16" dur="500"/>
                                        <p:tgtEl>
                                          <p:spTgt spid="46083">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46083">
                                            <p:txEl>
                                              <p:pRg st="5" end="5"/>
                                            </p:txEl>
                                          </p:spTgt>
                                        </p:tgtEl>
                                        <p:attrNameLst>
                                          <p:attrName>style.visibility</p:attrName>
                                        </p:attrNameLst>
                                      </p:cBhvr>
                                      <p:to>
                                        <p:strVal val="visible"/>
                                      </p:to>
                                    </p:set>
                                    <p:animEffect transition="in" filter="checkerboard(across)">
                                      <p:cBhvr>
                                        <p:cTn id="19" dur="500"/>
                                        <p:tgtEl>
                                          <p:spTgt spid="460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3363" y="1471613"/>
            <a:ext cx="2560637" cy="538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59" name="Rectangle 2"/>
          <p:cNvSpPr>
            <a:spLocks noGrp="1"/>
          </p:cNvSpPr>
          <p:nvPr>
            <p:ph type="title" idx="4294967295"/>
          </p:nvPr>
        </p:nvSpPr>
        <p:spPr>
          <a:xfrm>
            <a:off x="1328738" y="71438"/>
            <a:ext cx="7815262" cy="842962"/>
          </a:xfrm>
        </p:spPr>
        <p:txBody>
          <a:bodyPr/>
          <a:lstStyle/>
          <a:p>
            <a:r>
              <a:rPr lang="en-US" altLang="en-US" sz="4000" b="1">
                <a:latin typeface="Times New Roman" panose="02020603050405020304" pitchFamily="18" charset="0"/>
                <a:cs typeface="Times New Roman" panose="02020603050405020304" pitchFamily="18" charset="0"/>
              </a:rPr>
              <a:t>Appendix </a:t>
            </a:r>
            <a:br>
              <a:rPr lang="en-US" altLang="en-US" sz="40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Creating “static” method</a:t>
            </a:r>
          </a:p>
        </p:txBody>
      </p:sp>
      <p:sp>
        <p:nvSpPr>
          <p:cNvPr id="70660" name="Rectangle 3"/>
          <p:cNvSpPr>
            <a:spLocks noGrp="1"/>
          </p:cNvSpPr>
          <p:nvPr>
            <p:ph type="body" idx="4294967295"/>
          </p:nvPr>
        </p:nvSpPr>
        <p:spPr>
          <a:xfrm>
            <a:off x="206375" y="1009650"/>
            <a:ext cx="8937625" cy="1233488"/>
          </a:xfrm>
        </p:spPr>
        <p:txBody>
          <a:bodyPr/>
          <a:lstStyle/>
          <a:p>
            <a:pPr algn="just" eaLnBrk="1" hangingPunct="1">
              <a:lnSpc>
                <a:spcPct val="80000"/>
              </a:lnSpc>
            </a:pPr>
            <a:r>
              <a:rPr lang="en-US" altLang="en-US" sz="2800">
                <a:latin typeface="Times New Roman" panose="02020603050405020304" pitchFamily="18" charset="0"/>
                <a:cs typeface="Times New Roman" panose="02020603050405020304" pitchFamily="18" charset="0"/>
              </a:rPr>
              <a:t>The </a:t>
            </a:r>
            <a:r>
              <a:rPr lang="en-US" altLang="en-US" sz="2800" b="1">
                <a:latin typeface="Times New Roman" panose="02020603050405020304" pitchFamily="18" charset="0"/>
                <a:cs typeface="Times New Roman" panose="02020603050405020304" pitchFamily="18" charset="0"/>
              </a:rPr>
              <a:t>static java methods</a:t>
            </a:r>
            <a:r>
              <a:rPr lang="en-US" altLang="en-US" sz="2800">
                <a:latin typeface="Times New Roman" panose="02020603050405020304" pitchFamily="18" charset="0"/>
                <a:cs typeface="Times New Roman" panose="02020603050405020304" pitchFamily="18" charset="0"/>
              </a:rPr>
              <a:t> can be </a:t>
            </a:r>
            <a:r>
              <a:rPr lang="en-US" altLang="en-US" sz="2800" b="1">
                <a:latin typeface="Times New Roman" panose="02020603050405020304" pitchFamily="18" charset="0"/>
                <a:cs typeface="Times New Roman" panose="02020603050405020304" pitchFamily="18" charset="0"/>
              </a:rPr>
              <a:t>called within the EL expression </a:t>
            </a:r>
          </a:p>
          <a:p>
            <a:pPr algn="just" eaLnBrk="1" hangingPunct="1">
              <a:lnSpc>
                <a:spcPct val="80000"/>
              </a:lnSpc>
            </a:pPr>
            <a:r>
              <a:rPr lang="en-US" altLang="en-US" sz="2800" b="1">
                <a:latin typeface="Times New Roman" panose="02020603050405020304" pitchFamily="18" charset="0"/>
                <a:cs typeface="Times New Roman" panose="02020603050405020304" pitchFamily="18" charset="0"/>
              </a:rPr>
              <a:t>Ex:</a:t>
            </a:r>
          </a:p>
        </p:txBody>
      </p:sp>
      <p:pic>
        <p:nvPicPr>
          <p:cNvPr id="7066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70125"/>
            <a:ext cx="7050088" cy="251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8" name="Rectangle 6"/>
          <p:cNvSpPr>
            <a:spLocks noChangeArrowheads="1"/>
          </p:cNvSpPr>
          <p:nvPr/>
        </p:nvSpPr>
        <p:spPr bwMode="auto">
          <a:xfrm>
            <a:off x="7080250" y="2436813"/>
            <a:ext cx="1654175" cy="75247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
        <p:nvSpPr>
          <p:cNvPr id="2" name="Rectangle 6"/>
          <p:cNvSpPr>
            <a:spLocks noChangeArrowheads="1"/>
          </p:cNvSpPr>
          <p:nvPr/>
        </p:nvSpPr>
        <p:spPr bwMode="auto">
          <a:xfrm>
            <a:off x="6999288" y="6243638"/>
            <a:ext cx="2144712" cy="61436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6327"/>
                                        </p:tgtEl>
                                        <p:attrNameLst>
                                          <p:attrName>style.visibility</p:attrName>
                                        </p:attrNameLst>
                                      </p:cBhvr>
                                      <p:to>
                                        <p:strVal val="visible"/>
                                      </p:to>
                                    </p:set>
                                    <p:animEffect transition="in" filter="box(in)">
                                      <p:cBhvr>
                                        <p:cTn id="7" dur="500"/>
                                        <p:tgtEl>
                                          <p:spTgt spid="56327"/>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20838"/>
                                        </p:tgtEl>
                                        <p:attrNameLst>
                                          <p:attrName>style.visibility</p:attrName>
                                        </p:attrNameLst>
                                      </p:cBhvr>
                                      <p:to>
                                        <p:strVal val="visible"/>
                                      </p:to>
                                    </p:set>
                                    <p:animEffect transition="in" filter="box(in)">
                                      <p:cBhvr>
                                        <p:cTn id="11" dur="500"/>
                                        <p:tgtEl>
                                          <p:spTgt spid="120838"/>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ox(in)">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8" grpId="0" animBg="1"/>
      <p:bldP spid="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a:xfrm>
            <a:off x="1328738" y="71438"/>
            <a:ext cx="7815262" cy="842962"/>
          </a:xfrm>
        </p:spPr>
        <p:txBody>
          <a:bodyPr/>
          <a:lstStyle/>
          <a:p>
            <a:r>
              <a:rPr lang="en-US" altLang="en-US" sz="4000" b="1">
                <a:latin typeface="Times New Roman" panose="02020603050405020304" pitchFamily="18" charset="0"/>
                <a:cs typeface="Times New Roman" panose="02020603050405020304" pitchFamily="18" charset="0"/>
              </a:rPr>
              <a:t>Appendix </a:t>
            </a:r>
            <a:br>
              <a:rPr lang="en-US" altLang="en-US" sz="40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Creating Tag Library Descriptor</a:t>
            </a:r>
          </a:p>
        </p:txBody>
      </p:sp>
      <p:sp>
        <p:nvSpPr>
          <p:cNvPr id="48131" name="Rectangle 3"/>
          <p:cNvSpPr>
            <a:spLocks noGrp="1"/>
          </p:cNvSpPr>
          <p:nvPr>
            <p:ph type="body" idx="4294967295"/>
          </p:nvPr>
        </p:nvSpPr>
        <p:spPr>
          <a:xfrm>
            <a:off x="206375" y="1009650"/>
            <a:ext cx="8937625" cy="6423025"/>
          </a:xfrm>
        </p:spPr>
        <p:txBody>
          <a:bodyPr/>
          <a:lstStyle/>
          <a:p>
            <a:pPr algn="just" eaLnBrk="1" hangingPunct="1">
              <a:lnSpc>
                <a:spcPct val="80000"/>
              </a:lnSpc>
            </a:pPr>
            <a:r>
              <a:rPr lang="en-US" altLang="en-US" sz="2400" b="1">
                <a:latin typeface="Times New Roman" panose="02020603050405020304" pitchFamily="18" charset="0"/>
                <a:cs typeface="Times New Roman" panose="02020603050405020304" pitchFamily="18" charset="0"/>
              </a:rPr>
              <a:t>After</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defining</a:t>
            </a:r>
            <a:r>
              <a:rPr lang="en-US" altLang="en-US" sz="2400">
                <a:latin typeface="Times New Roman" panose="02020603050405020304" pitchFamily="18" charset="0"/>
                <a:cs typeface="Times New Roman" panose="02020603050405020304" pitchFamily="18" charset="0"/>
              </a:rPr>
              <a:t> the functions, the </a:t>
            </a:r>
            <a:r>
              <a:rPr lang="en-US" altLang="en-US" sz="2400" b="1">
                <a:latin typeface="Times New Roman" panose="02020603050405020304" pitchFamily="18" charset="0"/>
                <a:cs typeface="Times New Roman" panose="02020603050405020304" pitchFamily="18" charset="0"/>
              </a:rPr>
              <a:t>function name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should</a:t>
            </a:r>
            <a:r>
              <a:rPr lang="en-US" altLang="en-US" sz="2400">
                <a:latin typeface="Times New Roman" panose="02020603050405020304" pitchFamily="18" charset="0"/>
                <a:cs typeface="Times New Roman" panose="02020603050405020304" pitchFamily="18" charset="0"/>
              </a:rPr>
              <a:t> be </a:t>
            </a:r>
            <a:r>
              <a:rPr lang="en-US" altLang="en-US" sz="2400" b="1">
                <a:latin typeface="Times New Roman" panose="02020603050405020304" pitchFamily="18" charset="0"/>
                <a:cs typeface="Times New Roman" panose="02020603050405020304" pitchFamily="18" charset="0"/>
              </a:rPr>
              <a:t>mapped</a:t>
            </a:r>
            <a:r>
              <a:rPr lang="en-US" altLang="en-US" sz="2400">
                <a:latin typeface="Times New Roman" panose="02020603050405020304" pitchFamily="18" charset="0"/>
                <a:cs typeface="Times New Roman" panose="02020603050405020304" pitchFamily="18" charset="0"/>
              </a:rPr>
              <a:t> with EL </a:t>
            </a:r>
            <a:r>
              <a:rPr lang="en-US" altLang="en-US" sz="2400" b="1">
                <a:latin typeface="Times New Roman" panose="02020603050405020304" pitchFamily="18" charset="0"/>
                <a:cs typeface="Times New Roman" panose="02020603050405020304" pitchFamily="18" charset="0"/>
              </a:rPr>
              <a:t>using</a:t>
            </a:r>
            <a:r>
              <a:rPr lang="en-US" altLang="en-US" sz="2400">
                <a:latin typeface="Times New Roman" panose="02020603050405020304" pitchFamily="18" charset="0"/>
                <a:cs typeface="Times New Roman" panose="02020603050405020304" pitchFamily="18" charset="0"/>
              </a:rPr>
              <a:t> a </a:t>
            </a:r>
            <a:r>
              <a:rPr lang="en-US" altLang="en-US" sz="2400" b="1">
                <a:latin typeface="Times New Roman" panose="02020603050405020304" pitchFamily="18" charset="0"/>
                <a:cs typeface="Times New Roman" panose="02020603050405020304" pitchFamily="18" charset="0"/>
              </a:rPr>
              <a:t>Tag Library Descriptor (TLD) file </a:t>
            </a:r>
          </a:p>
          <a:p>
            <a:pPr algn="just" eaLnBrk="1" hangingPunct="1">
              <a:lnSpc>
                <a:spcPct val="80000"/>
              </a:lnSpc>
            </a:pPr>
            <a:r>
              <a:rPr lang="en-US" altLang="en-US" sz="2400">
                <a:latin typeface="Times New Roman" panose="02020603050405020304" pitchFamily="18" charset="0"/>
                <a:cs typeface="Times New Roman" panose="02020603050405020304" pitchFamily="18" charset="0"/>
              </a:rPr>
              <a:t>A defined in a class with EL.</a:t>
            </a:r>
            <a:r>
              <a:rPr lang="en-US" altLang="en-US" sz="2400" b="1">
                <a:latin typeface="Times New Roman" panose="02020603050405020304" pitchFamily="18" charset="0"/>
                <a:cs typeface="Times New Roman" panose="02020603050405020304" pitchFamily="18" charset="0"/>
              </a:rPr>
              <a:t> TLD file uses XML syntax to map the name of functions </a:t>
            </a:r>
            <a:endParaRPr lang="en-US" altLang="en-US" sz="2400">
              <a:latin typeface="Times New Roman" panose="02020603050405020304" pitchFamily="18" charset="0"/>
              <a:cs typeface="Times New Roman" panose="02020603050405020304" pitchFamily="18" charset="0"/>
            </a:endParaRPr>
          </a:p>
          <a:p>
            <a:pPr algn="just" eaLnBrk="1" hangingPunct="1">
              <a:lnSpc>
                <a:spcPct val="80000"/>
              </a:lnSpc>
            </a:pPr>
            <a:r>
              <a:rPr lang="en-US" altLang="en-US" sz="2400">
                <a:latin typeface="Times New Roman" panose="02020603050405020304" pitchFamily="18" charset="0"/>
                <a:cs typeface="Times New Roman" panose="02020603050405020304" pitchFamily="18" charset="0"/>
              </a:rPr>
              <a:t>Save this TLD file in the </a:t>
            </a:r>
            <a:r>
              <a:rPr lang="en-US" altLang="en-US" sz="2400" b="1">
                <a:latin typeface="Times New Roman" panose="02020603050405020304" pitchFamily="18" charset="0"/>
                <a:cs typeface="Times New Roman" panose="02020603050405020304" pitchFamily="18" charset="0"/>
              </a:rPr>
              <a:t>/WEB-INF/tlds folder</a:t>
            </a:r>
            <a:r>
              <a:rPr lang="en-US" altLang="en-US" sz="2400">
                <a:latin typeface="Times New Roman" panose="02020603050405020304" pitchFamily="18" charset="0"/>
                <a:cs typeface="Times New Roman" panose="02020603050405020304" pitchFamily="18" charset="0"/>
              </a:rPr>
              <a:t>, where tlds is a user-created folder </a:t>
            </a:r>
          </a:p>
          <a:p>
            <a:pPr eaLnBrk="1" hangingPunct="1">
              <a:lnSpc>
                <a:spcPct val="80000"/>
              </a:lnSpc>
              <a:buFont typeface="Arial" panose="020B0604020202020204" pitchFamily="34" charset="0"/>
              <a:buNone/>
            </a:pPr>
            <a:r>
              <a:rPr lang="vi-VN" altLang="en-US" sz="2000">
                <a:latin typeface="Times New Roman" panose="02020603050405020304" pitchFamily="18" charset="0"/>
                <a:cs typeface="Times New Roman" panose="02020603050405020304" pitchFamily="18" charset="0"/>
              </a:rPr>
              <a:t>&lt;?xml version="1.0" encoding="UTF-8"?&gt;</a:t>
            </a:r>
          </a:p>
          <a:p>
            <a:pPr eaLnBrk="1" hangingPunct="1">
              <a:lnSpc>
                <a:spcPct val="80000"/>
              </a:lnSpc>
              <a:buFont typeface="Arial" panose="020B0604020202020204" pitchFamily="34" charset="0"/>
              <a:buNone/>
            </a:pPr>
            <a:r>
              <a:rPr lang="vi-VN" altLang="en-US" sz="2000">
                <a:latin typeface="Times New Roman" panose="02020603050405020304" pitchFamily="18" charset="0"/>
                <a:cs typeface="Times New Roman" panose="02020603050405020304" pitchFamily="18" charset="0"/>
              </a:rPr>
              <a:t>&lt;taglib version="2.0" xmlns="http://java.sun.com/xml/ns/j2ee" xmlns:xsi="http://www.w3.org/2001/XMLSchema-instance" xsi:schemaLocation="http://java.sun.com/xml/ns/j2ee web-jsptaglibrary_2_0.xsd"&gt;</a:t>
            </a:r>
          </a:p>
          <a:p>
            <a:pPr eaLnBrk="1" hangingPunct="1">
              <a:lnSpc>
                <a:spcPct val="80000"/>
              </a:lnSpc>
              <a:buFont typeface="Arial" panose="020B0604020202020204" pitchFamily="34" charset="0"/>
              <a:buNone/>
            </a:pPr>
            <a:r>
              <a:rPr lang="vi-VN" altLang="en-US" sz="2000">
                <a:latin typeface="Times New Roman" panose="02020603050405020304" pitchFamily="18" charset="0"/>
                <a:cs typeface="Times New Roman" panose="02020603050405020304" pitchFamily="18" charset="0"/>
              </a:rPr>
              <a:t>  &lt;tlib-version&gt;</a:t>
            </a:r>
            <a:r>
              <a:rPr lang="vi-VN" altLang="en-US" sz="2000" b="1">
                <a:latin typeface="Times New Roman" panose="02020603050405020304" pitchFamily="18" charset="0"/>
                <a:cs typeface="Times New Roman" panose="02020603050405020304" pitchFamily="18" charset="0"/>
              </a:rPr>
              <a:t>1.0</a:t>
            </a:r>
            <a:r>
              <a:rPr lang="vi-VN" altLang="en-US" sz="2000">
                <a:latin typeface="Times New Roman" panose="02020603050405020304" pitchFamily="18" charset="0"/>
                <a:cs typeface="Times New Roman" panose="02020603050405020304" pitchFamily="18" charset="0"/>
              </a:rPr>
              <a:t>&lt;/tlib-version&gt;</a:t>
            </a:r>
          </a:p>
          <a:p>
            <a:pPr eaLnBrk="1" hangingPunct="1">
              <a:lnSpc>
                <a:spcPct val="80000"/>
              </a:lnSpc>
              <a:buFont typeface="Arial" panose="020B0604020202020204" pitchFamily="34" charset="0"/>
              <a:buNone/>
            </a:pPr>
            <a:r>
              <a:rPr lang="vi-VN" altLang="en-US" sz="2000">
                <a:latin typeface="Times New Roman" panose="02020603050405020304" pitchFamily="18" charset="0"/>
                <a:cs typeface="Times New Roman" panose="02020603050405020304" pitchFamily="18" charset="0"/>
              </a:rPr>
              <a:t>  &lt;function&gt;</a:t>
            </a:r>
          </a:p>
          <a:p>
            <a:pPr eaLnBrk="1" hangingPunct="1">
              <a:lnSpc>
                <a:spcPct val="80000"/>
              </a:lnSpc>
              <a:buFont typeface="Arial" panose="020B0604020202020204" pitchFamily="34" charset="0"/>
              <a:buNone/>
            </a:pPr>
            <a:r>
              <a:rPr lang="vi-VN" altLang="en-US" sz="2000">
                <a:latin typeface="Times New Roman" panose="02020603050405020304" pitchFamily="18" charset="0"/>
                <a:cs typeface="Times New Roman" panose="02020603050405020304" pitchFamily="18" charset="0"/>
              </a:rPr>
              <a:t>      &lt;description&gt;</a:t>
            </a:r>
            <a:r>
              <a:rPr lang="en-US" altLang="en-US" sz="2000" b="1">
                <a:latin typeface="Times New Roman" panose="02020603050405020304" pitchFamily="18" charset="0"/>
                <a:cs typeface="Times New Roman" panose="02020603050405020304" pitchFamily="18" charset="0"/>
              </a:rPr>
              <a:t>information description</a:t>
            </a:r>
            <a:r>
              <a:rPr lang="vi-VN" altLang="en-US" sz="2000">
                <a:latin typeface="Times New Roman" panose="02020603050405020304" pitchFamily="18" charset="0"/>
                <a:cs typeface="Times New Roman" panose="02020603050405020304" pitchFamily="18" charset="0"/>
              </a:rPr>
              <a:t>&lt;/description&gt;</a:t>
            </a:r>
          </a:p>
          <a:p>
            <a:pPr eaLnBrk="1" hangingPunct="1">
              <a:lnSpc>
                <a:spcPct val="80000"/>
              </a:lnSpc>
              <a:buFont typeface="Arial" panose="020B0604020202020204" pitchFamily="34" charset="0"/>
              <a:buNone/>
            </a:pPr>
            <a:r>
              <a:rPr lang="vi-VN" altLang="en-US" sz="2000">
                <a:latin typeface="Times New Roman" panose="02020603050405020304" pitchFamily="18" charset="0"/>
                <a:cs typeface="Times New Roman" panose="02020603050405020304" pitchFamily="18" charset="0"/>
              </a:rPr>
              <a:t>      &lt;name&gt;</a:t>
            </a:r>
            <a:r>
              <a:rPr lang="en-US" altLang="en-US" sz="2000" b="1">
                <a:latin typeface="Times New Roman" panose="02020603050405020304" pitchFamily="18" charset="0"/>
                <a:cs typeface="Times New Roman" panose="02020603050405020304" pitchFamily="18" charset="0"/>
              </a:rPr>
              <a:t>functionName</a:t>
            </a:r>
            <a:r>
              <a:rPr lang="vi-VN" altLang="en-US" sz="2000">
                <a:latin typeface="Times New Roman" panose="02020603050405020304" pitchFamily="18" charset="0"/>
                <a:cs typeface="Times New Roman" panose="02020603050405020304" pitchFamily="18" charset="0"/>
              </a:rPr>
              <a:t>&lt;/name&gt;</a:t>
            </a:r>
          </a:p>
          <a:p>
            <a:pPr eaLnBrk="1" hangingPunct="1">
              <a:lnSpc>
                <a:spcPct val="80000"/>
              </a:lnSpc>
              <a:buFont typeface="Arial" panose="020B0604020202020204" pitchFamily="34" charset="0"/>
              <a:buNone/>
            </a:pPr>
            <a:r>
              <a:rPr lang="vi-VN" altLang="en-US" sz="2000">
                <a:latin typeface="Times New Roman" panose="02020603050405020304" pitchFamily="18" charset="0"/>
                <a:cs typeface="Times New Roman" panose="02020603050405020304" pitchFamily="18" charset="0"/>
              </a:rPr>
              <a:t>      &lt;function-class&gt;</a:t>
            </a:r>
            <a:r>
              <a:rPr lang="en-US" altLang="en-US" sz="2000" b="1">
                <a:latin typeface="Times New Roman" panose="02020603050405020304" pitchFamily="18" charset="0"/>
                <a:cs typeface="Times New Roman" panose="02020603050405020304" pitchFamily="18" charset="0"/>
              </a:rPr>
              <a:t>Java class</a:t>
            </a:r>
            <a:r>
              <a:rPr lang="vi-VN" altLang="en-US" sz="2000">
                <a:latin typeface="Times New Roman" panose="02020603050405020304" pitchFamily="18" charset="0"/>
                <a:cs typeface="Times New Roman" panose="02020603050405020304" pitchFamily="18" charset="0"/>
              </a:rPr>
              <a:t>&lt;/function-class&gt;</a:t>
            </a:r>
          </a:p>
          <a:p>
            <a:pPr eaLnBrk="1" hangingPunct="1">
              <a:lnSpc>
                <a:spcPct val="80000"/>
              </a:lnSpc>
              <a:buFont typeface="Arial" panose="020B0604020202020204" pitchFamily="34" charset="0"/>
              <a:buNone/>
            </a:pPr>
            <a:r>
              <a:rPr lang="vi-VN" altLang="en-US" sz="2000">
                <a:latin typeface="Times New Roman" panose="02020603050405020304" pitchFamily="18" charset="0"/>
                <a:cs typeface="Times New Roman" panose="02020603050405020304" pitchFamily="18" charset="0"/>
              </a:rPr>
              <a:t>      &lt;function-signature&gt;</a:t>
            </a:r>
            <a:r>
              <a:rPr lang="en-US" altLang="en-US" sz="2000" b="1">
                <a:latin typeface="Times New Roman" panose="02020603050405020304" pitchFamily="18" charset="0"/>
                <a:cs typeface="Times New Roman" panose="02020603050405020304" pitchFamily="18" charset="0"/>
              </a:rPr>
              <a:t>declared method with parameters</a:t>
            </a:r>
            <a:r>
              <a:rPr lang="vi-VN" altLang="en-US" sz="2000">
                <a:latin typeface="Times New Roman" panose="02020603050405020304" pitchFamily="18" charset="0"/>
                <a:cs typeface="Times New Roman" panose="02020603050405020304" pitchFamily="18" charset="0"/>
              </a:rPr>
              <a:t>&lt;/function-signature&gt;</a:t>
            </a:r>
            <a:r>
              <a:rPr lang="en-US" altLang="en-US" sz="2000">
                <a:latin typeface="Times New Roman" panose="02020603050405020304" pitchFamily="18" charset="0"/>
                <a:cs typeface="Times New Roman" panose="02020603050405020304" pitchFamily="18" charset="0"/>
              </a:rPr>
              <a:t> </a:t>
            </a:r>
            <a:endParaRPr lang="vi-VN" altLang="en-US" sz="2000">
              <a:latin typeface="Times New Roman" panose="02020603050405020304" pitchFamily="18" charset="0"/>
              <a:cs typeface="Times New Roman" panose="02020603050405020304" pitchFamily="18" charset="0"/>
            </a:endParaRPr>
          </a:p>
          <a:p>
            <a:pPr eaLnBrk="1" hangingPunct="1">
              <a:lnSpc>
                <a:spcPct val="80000"/>
              </a:lnSpc>
              <a:buFont typeface="Arial" panose="020B0604020202020204" pitchFamily="34" charset="0"/>
              <a:buNone/>
            </a:pPr>
            <a:r>
              <a:rPr lang="vi-VN" altLang="en-US" sz="2000">
                <a:latin typeface="Times New Roman" panose="02020603050405020304" pitchFamily="18" charset="0"/>
                <a:cs typeface="Times New Roman" panose="02020603050405020304" pitchFamily="18" charset="0"/>
              </a:rPr>
              <a:t>  &lt;/function&gt;</a:t>
            </a:r>
          </a:p>
          <a:p>
            <a:pPr eaLnBrk="1" hangingPunct="1">
              <a:lnSpc>
                <a:spcPct val="80000"/>
              </a:lnSpc>
              <a:buFont typeface="Arial" panose="020B0604020202020204" pitchFamily="34" charset="0"/>
              <a:buNone/>
            </a:pPr>
            <a:r>
              <a:rPr lang="vi-VN" altLang="en-US" sz="2000">
                <a:latin typeface="Times New Roman" panose="02020603050405020304" pitchFamily="18" charset="0"/>
                <a:cs typeface="Times New Roman" panose="02020603050405020304" pitchFamily="18" charset="0"/>
              </a:rPr>
              <a:t>&lt;/taglib&gt;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8131">
                                            <p:txEl>
                                              <p:pRg st="3" end="3"/>
                                            </p:txEl>
                                          </p:spTgt>
                                        </p:tgtEl>
                                        <p:attrNameLst>
                                          <p:attrName>style.visibility</p:attrName>
                                        </p:attrNameLst>
                                      </p:cBhvr>
                                      <p:to>
                                        <p:strVal val="visible"/>
                                      </p:to>
                                    </p:set>
                                    <p:animEffect transition="in" filter="box(in)">
                                      <p:cBhvr>
                                        <p:cTn id="7" dur="500"/>
                                        <p:tgtEl>
                                          <p:spTgt spid="48131">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8131">
                                            <p:txEl>
                                              <p:pRg st="4" end="4"/>
                                            </p:txEl>
                                          </p:spTgt>
                                        </p:tgtEl>
                                        <p:attrNameLst>
                                          <p:attrName>style.visibility</p:attrName>
                                        </p:attrNameLst>
                                      </p:cBhvr>
                                      <p:to>
                                        <p:strVal val="visible"/>
                                      </p:to>
                                    </p:set>
                                    <p:animEffect transition="in" filter="box(in)">
                                      <p:cBhvr>
                                        <p:cTn id="10" dur="500"/>
                                        <p:tgtEl>
                                          <p:spTgt spid="48131">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8131">
                                            <p:txEl>
                                              <p:pRg st="5" end="5"/>
                                            </p:txEl>
                                          </p:spTgt>
                                        </p:tgtEl>
                                        <p:attrNameLst>
                                          <p:attrName>style.visibility</p:attrName>
                                        </p:attrNameLst>
                                      </p:cBhvr>
                                      <p:to>
                                        <p:strVal val="visible"/>
                                      </p:to>
                                    </p:set>
                                    <p:animEffect transition="in" filter="box(in)">
                                      <p:cBhvr>
                                        <p:cTn id="13" dur="500"/>
                                        <p:tgtEl>
                                          <p:spTgt spid="48131">
                                            <p:txEl>
                                              <p:pRg st="5" end="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48131">
                                            <p:txEl>
                                              <p:pRg st="6" end="6"/>
                                            </p:txEl>
                                          </p:spTgt>
                                        </p:tgtEl>
                                        <p:attrNameLst>
                                          <p:attrName>style.visibility</p:attrName>
                                        </p:attrNameLst>
                                      </p:cBhvr>
                                      <p:to>
                                        <p:strVal val="visible"/>
                                      </p:to>
                                    </p:set>
                                    <p:animEffect transition="in" filter="box(in)">
                                      <p:cBhvr>
                                        <p:cTn id="16" dur="500"/>
                                        <p:tgtEl>
                                          <p:spTgt spid="48131">
                                            <p:txEl>
                                              <p:pRg st="6" end="6"/>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48131">
                                            <p:txEl>
                                              <p:pRg st="7" end="7"/>
                                            </p:txEl>
                                          </p:spTgt>
                                        </p:tgtEl>
                                        <p:attrNameLst>
                                          <p:attrName>style.visibility</p:attrName>
                                        </p:attrNameLst>
                                      </p:cBhvr>
                                      <p:to>
                                        <p:strVal val="visible"/>
                                      </p:to>
                                    </p:set>
                                    <p:animEffect transition="in" filter="box(in)">
                                      <p:cBhvr>
                                        <p:cTn id="19" dur="500"/>
                                        <p:tgtEl>
                                          <p:spTgt spid="48131">
                                            <p:txEl>
                                              <p:pRg st="7" end="7"/>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48131">
                                            <p:txEl>
                                              <p:pRg st="8" end="8"/>
                                            </p:txEl>
                                          </p:spTgt>
                                        </p:tgtEl>
                                        <p:attrNameLst>
                                          <p:attrName>style.visibility</p:attrName>
                                        </p:attrNameLst>
                                      </p:cBhvr>
                                      <p:to>
                                        <p:strVal val="visible"/>
                                      </p:to>
                                    </p:set>
                                    <p:animEffect transition="in" filter="box(in)">
                                      <p:cBhvr>
                                        <p:cTn id="22" dur="500"/>
                                        <p:tgtEl>
                                          <p:spTgt spid="48131">
                                            <p:txEl>
                                              <p:pRg st="8" end="8"/>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48131">
                                            <p:txEl>
                                              <p:pRg st="9" end="9"/>
                                            </p:txEl>
                                          </p:spTgt>
                                        </p:tgtEl>
                                        <p:attrNameLst>
                                          <p:attrName>style.visibility</p:attrName>
                                        </p:attrNameLst>
                                      </p:cBhvr>
                                      <p:to>
                                        <p:strVal val="visible"/>
                                      </p:to>
                                    </p:set>
                                    <p:animEffect transition="in" filter="box(in)">
                                      <p:cBhvr>
                                        <p:cTn id="25" dur="500"/>
                                        <p:tgtEl>
                                          <p:spTgt spid="48131">
                                            <p:txEl>
                                              <p:pRg st="9" end="9"/>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48131">
                                            <p:txEl>
                                              <p:pRg st="10" end="10"/>
                                            </p:txEl>
                                          </p:spTgt>
                                        </p:tgtEl>
                                        <p:attrNameLst>
                                          <p:attrName>style.visibility</p:attrName>
                                        </p:attrNameLst>
                                      </p:cBhvr>
                                      <p:to>
                                        <p:strVal val="visible"/>
                                      </p:to>
                                    </p:set>
                                    <p:animEffect transition="in" filter="box(in)">
                                      <p:cBhvr>
                                        <p:cTn id="28" dur="500"/>
                                        <p:tgtEl>
                                          <p:spTgt spid="48131">
                                            <p:txEl>
                                              <p:pRg st="10" end="10"/>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48131">
                                            <p:txEl>
                                              <p:pRg st="11" end="11"/>
                                            </p:txEl>
                                          </p:spTgt>
                                        </p:tgtEl>
                                        <p:attrNameLst>
                                          <p:attrName>style.visibility</p:attrName>
                                        </p:attrNameLst>
                                      </p:cBhvr>
                                      <p:to>
                                        <p:strVal val="visible"/>
                                      </p:to>
                                    </p:set>
                                    <p:animEffect transition="in" filter="box(in)">
                                      <p:cBhvr>
                                        <p:cTn id="31" dur="500"/>
                                        <p:tgtEl>
                                          <p:spTgt spid="48131">
                                            <p:txEl>
                                              <p:pRg st="11" end="11"/>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48131">
                                            <p:txEl>
                                              <p:pRg st="12" end="12"/>
                                            </p:txEl>
                                          </p:spTgt>
                                        </p:tgtEl>
                                        <p:attrNameLst>
                                          <p:attrName>style.visibility</p:attrName>
                                        </p:attrNameLst>
                                      </p:cBhvr>
                                      <p:to>
                                        <p:strVal val="visible"/>
                                      </p:to>
                                    </p:set>
                                    <p:animEffect transition="in" filter="box(in)">
                                      <p:cBhvr>
                                        <p:cTn id="34" dur="500"/>
                                        <p:tgtEl>
                                          <p:spTgt spid="4813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1328738" y="0"/>
            <a:ext cx="7815262" cy="1136650"/>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MVC1</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Interactive Server Model</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1900" y="1847850"/>
            <a:ext cx="151765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p:cNvCxnSpPr/>
          <p:nvPr/>
        </p:nvCxnSpPr>
        <p:spPr>
          <a:xfrm>
            <a:off x="4070350" y="1962150"/>
            <a:ext cx="6492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Cube 8"/>
          <p:cNvSpPr/>
          <p:nvPr/>
        </p:nvSpPr>
        <p:spPr>
          <a:xfrm>
            <a:off x="4705350" y="1579563"/>
            <a:ext cx="1371600" cy="795337"/>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Web/App Server</a:t>
            </a:r>
          </a:p>
        </p:txBody>
      </p:sp>
      <p:sp>
        <p:nvSpPr>
          <p:cNvPr id="12" name="TextBox 11"/>
          <p:cNvSpPr txBox="1">
            <a:spLocks noChangeArrowheads="1"/>
          </p:cNvSpPr>
          <p:nvPr/>
        </p:nvSpPr>
        <p:spPr bwMode="auto">
          <a:xfrm>
            <a:off x="3524250" y="1252538"/>
            <a:ext cx="1766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latin typeface="Times New Roman" panose="02020603050405020304" pitchFamily="18" charset="0"/>
                <a:cs typeface="Times New Roman" panose="02020603050405020304" pitchFamily="18" charset="0"/>
              </a:rPr>
              <a:t>1. Send request </a:t>
            </a:r>
          </a:p>
        </p:txBody>
      </p:sp>
      <p:sp>
        <p:nvSpPr>
          <p:cNvPr id="13" name="Can 12"/>
          <p:cNvSpPr/>
          <p:nvPr/>
        </p:nvSpPr>
        <p:spPr>
          <a:xfrm>
            <a:off x="4716463" y="4854575"/>
            <a:ext cx="1296987" cy="91440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DB</a:t>
            </a:r>
          </a:p>
        </p:txBody>
      </p:sp>
      <p:cxnSp>
        <p:nvCxnSpPr>
          <p:cNvPr id="14" name="Straight Arrow Connector 13"/>
          <p:cNvCxnSpPr>
            <a:cxnSpLocks noChangeShapeType="1"/>
          </p:cNvCxnSpPr>
          <p:nvPr/>
        </p:nvCxnSpPr>
        <p:spPr bwMode="auto">
          <a:xfrm>
            <a:off x="7810500" y="2166938"/>
            <a:ext cx="458788" cy="917575"/>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a:stCxn id="35" idx="4"/>
          </p:cNvCxnSpPr>
          <p:nvPr/>
        </p:nvCxnSpPr>
        <p:spPr bwMode="auto">
          <a:xfrm>
            <a:off x="7256463" y="2401888"/>
            <a:ext cx="563562" cy="815975"/>
          </a:xfrm>
          <a:prstGeom prst="straightConnector1">
            <a:avLst/>
          </a:prstGeom>
          <a:noFill/>
          <a:ln w="38100" algn="ctr">
            <a:solidFill>
              <a:srgbClr val="FF3300"/>
            </a:solidFill>
            <a:round/>
            <a:headEnd type="triangle" w="med" len="med"/>
            <a:tailEnd/>
          </a:ln>
          <a:extLst>
            <a:ext uri="{909E8E84-426E-40DD-AFC4-6F175D3DCCD1}">
              <a14:hiddenFill xmlns:a14="http://schemas.microsoft.com/office/drawing/2010/main">
                <a:noFill/>
              </a14:hiddenFill>
            </a:ext>
          </a:extLst>
        </p:spPr>
      </p:cxnSp>
      <p:sp>
        <p:nvSpPr>
          <p:cNvPr id="18" name="TextBox 17"/>
          <p:cNvSpPr txBox="1">
            <a:spLocks noChangeArrowheads="1"/>
          </p:cNvSpPr>
          <p:nvPr/>
        </p:nvSpPr>
        <p:spPr bwMode="auto">
          <a:xfrm>
            <a:off x="4576763" y="2668588"/>
            <a:ext cx="1739900" cy="646112"/>
          </a:xfrm>
          <a:prstGeom prst="rect">
            <a:avLst/>
          </a:prstGeom>
          <a:noFill/>
          <a:ln w="9525">
            <a:noFill/>
            <a:miter lim="800000"/>
            <a:headEnd/>
            <a:tailEnd/>
          </a:ln>
        </p:spPr>
        <p:txBody>
          <a:bodyPr>
            <a:spAutoFit/>
          </a:bodyPr>
          <a:lstStyle/>
          <a:p>
            <a:pPr>
              <a:defRPr/>
            </a:pPr>
            <a:r>
              <a:rPr lang="en-US" b="1" dirty="0">
                <a:solidFill>
                  <a:schemeClr val="accent6">
                    <a:lumMod val="75000"/>
                  </a:schemeClr>
                </a:solidFill>
                <a:latin typeface="Times New Roman" pitchFamily="18" charset="0"/>
                <a:cs typeface="Times New Roman" pitchFamily="18" charset="0"/>
              </a:rPr>
              <a:t>4. Response the result page</a:t>
            </a:r>
          </a:p>
        </p:txBody>
      </p:sp>
      <p:cxnSp>
        <p:nvCxnSpPr>
          <p:cNvPr id="23" name="Straight Connector 22"/>
          <p:cNvCxnSpPr/>
          <p:nvPr/>
        </p:nvCxnSpPr>
        <p:spPr>
          <a:xfrm rot="5400000">
            <a:off x="1711325" y="3657601"/>
            <a:ext cx="510222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204" name="TextBox 21"/>
          <p:cNvSpPr txBox="1">
            <a:spLocks noChangeArrowheads="1"/>
          </p:cNvSpPr>
          <p:nvPr/>
        </p:nvSpPr>
        <p:spPr bwMode="auto">
          <a:xfrm>
            <a:off x="2168525" y="5662613"/>
            <a:ext cx="1622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a:solidFill>
                  <a:srgbClr val="FF0000"/>
                </a:solidFill>
                <a:latin typeface="Times New Roman" panose="02020603050405020304" pitchFamily="18" charset="0"/>
                <a:cs typeface="Times New Roman" panose="02020603050405020304" pitchFamily="18" charset="0"/>
              </a:rPr>
              <a:t>Client</a:t>
            </a:r>
          </a:p>
        </p:txBody>
      </p:sp>
      <p:sp>
        <p:nvSpPr>
          <p:cNvPr id="8205" name="TextBox 22"/>
          <p:cNvSpPr txBox="1">
            <a:spLocks noChangeArrowheads="1"/>
          </p:cNvSpPr>
          <p:nvPr/>
        </p:nvSpPr>
        <p:spPr bwMode="auto">
          <a:xfrm>
            <a:off x="6032500" y="5603875"/>
            <a:ext cx="162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a:solidFill>
                  <a:srgbClr val="FF0000"/>
                </a:solidFill>
                <a:latin typeface="Times New Roman" panose="02020603050405020304" pitchFamily="18" charset="0"/>
                <a:cs typeface="Times New Roman" panose="02020603050405020304" pitchFamily="18" charset="0"/>
              </a:rPr>
              <a:t>Server</a:t>
            </a:r>
          </a:p>
        </p:txBody>
      </p:sp>
      <p:sp>
        <p:nvSpPr>
          <p:cNvPr id="27" name="Smiley Face 26"/>
          <p:cNvSpPr/>
          <p:nvPr/>
        </p:nvSpPr>
        <p:spPr>
          <a:xfrm>
            <a:off x="236538" y="1917700"/>
            <a:ext cx="588962" cy="51593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8" name="Straight Arrow Connector 27"/>
          <p:cNvCxnSpPr/>
          <p:nvPr/>
        </p:nvCxnSpPr>
        <p:spPr>
          <a:xfrm flipV="1">
            <a:off x="811213" y="2271713"/>
            <a:ext cx="1711325" cy="28575"/>
          </a:xfrm>
          <a:prstGeom prst="straightConnector1">
            <a:avLst/>
          </a:prstGeom>
          <a:ln w="38100">
            <a:solidFill>
              <a:srgbClr val="80008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a:spLocks noChangeArrowheads="1"/>
          </p:cNvSpPr>
          <p:nvPr/>
        </p:nvSpPr>
        <p:spPr bwMode="auto">
          <a:xfrm>
            <a:off x="688975" y="2403475"/>
            <a:ext cx="1773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latin typeface="Times New Roman" panose="02020603050405020304" pitchFamily="18" charset="0"/>
                <a:cs typeface="Times New Roman" panose="02020603050405020304" pitchFamily="18" charset="0"/>
              </a:rPr>
              <a:t>1. Click Login</a:t>
            </a:r>
          </a:p>
        </p:txBody>
      </p:sp>
      <p:sp>
        <p:nvSpPr>
          <p:cNvPr id="33" name="TextBox 32"/>
          <p:cNvSpPr txBox="1">
            <a:spLocks noChangeArrowheads="1"/>
          </p:cNvSpPr>
          <p:nvPr/>
        </p:nvSpPr>
        <p:spPr bwMode="auto">
          <a:xfrm>
            <a:off x="6354763" y="2549525"/>
            <a:ext cx="20367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latin typeface="Times New Roman" panose="02020603050405020304" pitchFamily="18" charset="0"/>
                <a:cs typeface="Times New Roman" panose="02020603050405020304" pitchFamily="18" charset="0"/>
              </a:rPr>
              <a:t>2. Check Login</a:t>
            </a:r>
          </a:p>
        </p:txBody>
      </p:sp>
      <p:cxnSp>
        <p:nvCxnSpPr>
          <p:cNvPr id="34" name="Straight Arrow Connector 33"/>
          <p:cNvCxnSpPr/>
          <p:nvPr/>
        </p:nvCxnSpPr>
        <p:spPr>
          <a:xfrm>
            <a:off x="5972175" y="1931988"/>
            <a:ext cx="649288"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621463" y="1474788"/>
            <a:ext cx="1268412"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JSP</a:t>
            </a:r>
          </a:p>
        </p:txBody>
      </p:sp>
      <p:cxnSp>
        <p:nvCxnSpPr>
          <p:cNvPr id="36" name="Straight Arrow Connector 35"/>
          <p:cNvCxnSpPr/>
          <p:nvPr/>
        </p:nvCxnSpPr>
        <p:spPr>
          <a:xfrm flipV="1">
            <a:off x="5878513" y="2090738"/>
            <a:ext cx="741362" cy="46037"/>
          </a:xfrm>
          <a:prstGeom prst="straightConnector1">
            <a:avLst/>
          </a:prstGeom>
          <a:ln w="381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350" y="3392488"/>
            <a:ext cx="151765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2" name="Straight Arrow Connector 41"/>
          <p:cNvCxnSpPr/>
          <p:nvPr/>
        </p:nvCxnSpPr>
        <p:spPr>
          <a:xfrm rot="5400000" flipH="1" flipV="1">
            <a:off x="3658393" y="2494757"/>
            <a:ext cx="1236663" cy="908050"/>
          </a:xfrm>
          <a:prstGeom prst="straightConnector1">
            <a:avLst/>
          </a:prstGeom>
          <a:ln w="381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a:spLocks noChangeArrowheads="1"/>
          </p:cNvSpPr>
          <p:nvPr/>
        </p:nvSpPr>
        <p:spPr bwMode="auto">
          <a:xfrm>
            <a:off x="2209800" y="3676650"/>
            <a:ext cx="1739900" cy="646113"/>
          </a:xfrm>
          <a:prstGeom prst="rect">
            <a:avLst/>
          </a:prstGeom>
          <a:noFill/>
          <a:ln w="9525">
            <a:noFill/>
            <a:miter lim="800000"/>
            <a:headEnd/>
            <a:tailEnd/>
          </a:ln>
        </p:spPr>
        <p:txBody>
          <a:bodyPr>
            <a:spAutoFit/>
          </a:bodyPr>
          <a:lstStyle/>
          <a:p>
            <a:pPr>
              <a:defRPr/>
            </a:pPr>
            <a:r>
              <a:rPr lang="en-US" b="1" dirty="0">
                <a:solidFill>
                  <a:schemeClr val="accent6">
                    <a:lumMod val="75000"/>
                  </a:schemeClr>
                </a:solidFill>
                <a:latin typeface="Times New Roman" pitchFamily="18" charset="0"/>
                <a:cs typeface="Times New Roman" pitchFamily="18" charset="0"/>
              </a:rPr>
              <a:t>Welcome page/ invalid page</a:t>
            </a:r>
          </a:p>
        </p:txBody>
      </p:sp>
      <p:cxnSp>
        <p:nvCxnSpPr>
          <p:cNvPr id="25" name="Straight Arrow Connector 24"/>
          <p:cNvCxnSpPr>
            <a:stCxn id="27" idx="4"/>
          </p:cNvCxnSpPr>
          <p:nvPr/>
        </p:nvCxnSpPr>
        <p:spPr>
          <a:xfrm rot="16200000" flipH="1">
            <a:off x="719932" y="2245519"/>
            <a:ext cx="1398587" cy="1774825"/>
          </a:xfrm>
          <a:prstGeom prst="straightConnector1">
            <a:avLst/>
          </a:prstGeom>
          <a:ln w="38100">
            <a:solidFill>
              <a:srgbClr val="80008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2" name="Oval 34"/>
          <p:cNvSpPr/>
          <p:nvPr/>
        </p:nvSpPr>
        <p:spPr>
          <a:xfrm>
            <a:off x="7634288" y="3097213"/>
            <a:ext cx="1268412"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chemeClr val="tx1"/>
                </a:solidFill>
                <a:latin typeface="Times New Roman" pitchFamily="18" charset="0"/>
                <a:cs typeface="Times New Roman" pitchFamily="18" charset="0"/>
              </a:rPr>
              <a:t>Java Beans/BLO</a:t>
            </a:r>
            <a:endParaRPr lang="en-US" b="1" dirty="0">
              <a:solidFill>
                <a:schemeClr val="tx1"/>
              </a:solidFill>
              <a:latin typeface="Times New Roman" pitchFamily="18" charset="0"/>
              <a:cs typeface="Times New Roman" pitchFamily="18" charset="0"/>
            </a:endParaRPr>
          </a:p>
        </p:txBody>
      </p:sp>
      <p:cxnSp>
        <p:nvCxnSpPr>
          <p:cNvPr id="3" name="Straight Arrow Connector 13"/>
          <p:cNvCxnSpPr>
            <a:cxnSpLocks noChangeShapeType="1"/>
            <a:endCxn id="30" idx="6"/>
          </p:cNvCxnSpPr>
          <p:nvPr/>
        </p:nvCxnSpPr>
        <p:spPr bwMode="auto">
          <a:xfrm rot="5400000">
            <a:off x="7839869" y="4393406"/>
            <a:ext cx="1152525" cy="309563"/>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4" name="Straight Arrow Connector 15"/>
          <p:cNvCxnSpPr>
            <a:cxnSpLocks noChangeShapeType="1"/>
            <a:stCxn id="15" idx="0"/>
            <a:endCxn id="30" idx="7"/>
          </p:cNvCxnSpPr>
          <p:nvPr/>
        </p:nvCxnSpPr>
        <p:spPr bwMode="auto">
          <a:xfrm rot="-5400000" flipH="1" flipV="1">
            <a:off x="7783513" y="4340225"/>
            <a:ext cx="752475" cy="168275"/>
          </a:xfrm>
          <a:prstGeom prst="straightConnector1">
            <a:avLst/>
          </a:prstGeom>
          <a:noFill/>
          <a:ln w="38100" algn="ctr">
            <a:solidFill>
              <a:srgbClr val="FF3300"/>
            </a:solidFill>
            <a:round/>
            <a:headEnd type="triangle" w="med" len="med"/>
            <a:tailEnd/>
          </a:ln>
          <a:extLst>
            <a:ext uri="{909E8E84-426E-40DD-AFC4-6F175D3DCCD1}">
              <a14:hiddenFill xmlns:a14="http://schemas.microsoft.com/office/drawing/2010/main">
                <a:noFill/>
              </a14:hiddenFill>
            </a:ext>
          </a:extLst>
        </p:spPr>
      </p:cxnSp>
      <p:sp>
        <p:nvSpPr>
          <p:cNvPr id="15" name="TextBox 14"/>
          <p:cNvSpPr txBox="1">
            <a:spLocks noChangeArrowheads="1"/>
          </p:cNvSpPr>
          <p:nvPr/>
        </p:nvSpPr>
        <p:spPr bwMode="auto">
          <a:xfrm>
            <a:off x="7342188" y="4048125"/>
            <a:ext cx="18018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latin typeface="Times New Roman" panose="02020603050405020304" pitchFamily="18" charset="0"/>
                <a:cs typeface="Times New Roman" panose="02020603050405020304" pitchFamily="18" charset="0"/>
              </a:rPr>
              <a:t>3. Call</a:t>
            </a:r>
          </a:p>
        </p:txBody>
      </p:sp>
      <p:sp>
        <p:nvSpPr>
          <p:cNvPr id="30" name="Oval 34"/>
          <p:cNvSpPr/>
          <p:nvPr/>
        </p:nvSpPr>
        <p:spPr>
          <a:xfrm>
            <a:off x="6992938" y="4667250"/>
            <a:ext cx="1268412"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DAO</a:t>
            </a:r>
          </a:p>
        </p:txBody>
      </p:sp>
      <p:sp>
        <p:nvSpPr>
          <p:cNvPr id="44" name="TextBox 43"/>
          <p:cNvSpPr txBox="1">
            <a:spLocks noChangeArrowheads="1"/>
          </p:cNvSpPr>
          <p:nvPr/>
        </p:nvSpPr>
        <p:spPr bwMode="auto">
          <a:xfrm>
            <a:off x="5459413" y="4511675"/>
            <a:ext cx="18018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latin typeface="Times New Roman" panose="02020603050405020304" pitchFamily="18" charset="0"/>
                <a:cs typeface="Times New Roman" panose="02020603050405020304" pitchFamily="18" charset="0"/>
              </a:rPr>
              <a:t>4. Query DB</a:t>
            </a:r>
          </a:p>
        </p:txBody>
      </p:sp>
      <p:cxnSp>
        <p:nvCxnSpPr>
          <p:cNvPr id="45" name="Straight Arrow Connector 13"/>
          <p:cNvCxnSpPr>
            <a:cxnSpLocks noChangeShapeType="1"/>
          </p:cNvCxnSpPr>
          <p:nvPr/>
        </p:nvCxnSpPr>
        <p:spPr bwMode="auto">
          <a:xfrm rot="10800000" flipV="1">
            <a:off x="6005513" y="5322888"/>
            <a:ext cx="1036637" cy="109537"/>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46" name="Straight Arrow Connector 15"/>
          <p:cNvCxnSpPr>
            <a:cxnSpLocks noChangeShapeType="1"/>
          </p:cNvCxnSpPr>
          <p:nvPr/>
        </p:nvCxnSpPr>
        <p:spPr bwMode="auto">
          <a:xfrm flipV="1">
            <a:off x="5991225" y="5100638"/>
            <a:ext cx="979488" cy="30162"/>
          </a:xfrm>
          <a:prstGeom prst="straightConnector1">
            <a:avLst/>
          </a:prstGeom>
          <a:noFill/>
          <a:ln w="38100" algn="ctr">
            <a:solidFill>
              <a:srgbClr val="FF3300"/>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1000" fill="hold"/>
                                        <p:tgtEl>
                                          <p:spTgt spid="29"/>
                                        </p:tgtEl>
                                        <p:attrNameLst>
                                          <p:attrName>ppt_x</p:attrName>
                                        </p:attrNameLst>
                                      </p:cBhvr>
                                      <p:tavLst>
                                        <p:tav tm="0">
                                          <p:val>
                                            <p:strVal val="#ppt_x-.2"/>
                                          </p:val>
                                        </p:tav>
                                        <p:tav tm="100000">
                                          <p:val>
                                            <p:strVal val="#ppt_x"/>
                                          </p:val>
                                        </p:tav>
                                      </p:tavLst>
                                    </p:anim>
                                    <p:anim calcmode="lin" valueType="num">
                                      <p:cBhvr>
                                        <p:cTn id="13" dur="1000" fill="hold"/>
                                        <p:tgtEl>
                                          <p:spTgt spid="29"/>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9"/>
                                        </p:tgtEl>
                                      </p:cBhvr>
                                    </p:animEffect>
                                  </p:childTnLst>
                                </p:cTn>
                              </p:par>
                              <p:par>
                                <p:cTn id="15" presetID="29"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1000" fill="hold"/>
                                        <p:tgtEl>
                                          <p:spTgt spid="28"/>
                                        </p:tgtEl>
                                        <p:attrNameLst>
                                          <p:attrName>ppt_x</p:attrName>
                                        </p:attrNameLst>
                                      </p:cBhvr>
                                      <p:tavLst>
                                        <p:tav tm="0">
                                          <p:val>
                                            <p:strVal val="#ppt_x-.2"/>
                                          </p:val>
                                        </p:tav>
                                        <p:tav tm="100000">
                                          <p:val>
                                            <p:strVal val="#ppt_x"/>
                                          </p:val>
                                        </p:tav>
                                      </p:tavLst>
                                    </p:anim>
                                    <p:anim calcmode="lin" valueType="num">
                                      <p:cBhvr>
                                        <p:cTn id="18" dur="1000" fill="hold"/>
                                        <p:tgtEl>
                                          <p:spTgt spid="28"/>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8"/>
                                        </p:tgtEl>
                                      </p:cBhvr>
                                    </p:animEffect>
                                  </p:childTnLst>
                                </p:cTn>
                              </p:par>
                            </p:childTnLst>
                          </p:cTn>
                        </p:par>
                        <p:par>
                          <p:cTn id="20" fill="hold" nodeType="afterGroup">
                            <p:stCondLst>
                              <p:cond delay="1000"/>
                            </p:stCondLst>
                            <p:childTnLst>
                              <p:par>
                                <p:cTn id="21" presetID="4" presetClass="entr" presetSubtype="16"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ox(in)">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1000" fill="hold"/>
                                        <p:tgtEl>
                                          <p:spTgt spid="8"/>
                                        </p:tgtEl>
                                        <p:attrNameLst>
                                          <p:attrName>ppt_x</p:attrName>
                                        </p:attrNameLst>
                                      </p:cBhvr>
                                      <p:tavLst>
                                        <p:tav tm="0">
                                          <p:val>
                                            <p:strVal val="#ppt_x-.2"/>
                                          </p:val>
                                        </p:tav>
                                        <p:tav tm="100000">
                                          <p:val>
                                            <p:strVal val="#ppt_x"/>
                                          </p:val>
                                        </p:tav>
                                      </p:tavLst>
                                    </p:anim>
                                    <p:anim calcmode="lin" valueType="num">
                                      <p:cBhvr>
                                        <p:cTn id="29"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30" dur="1000"/>
                                        <p:tgtEl>
                                          <p:spTgt spid="8"/>
                                        </p:tgtEl>
                                      </p:cBhvr>
                                    </p:animEffect>
                                  </p:childTnLst>
                                </p:cTn>
                              </p:par>
                              <p:par>
                                <p:cTn id="31" presetID="29"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1000" fill="hold"/>
                                        <p:tgtEl>
                                          <p:spTgt spid="12"/>
                                        </p:tgtEl>
                                        <p:attrNameLst>
                                          <p:attrName>ppt_x</p:attrName>
                                        </p:attrNameLst>
                                      </p:cBhvr>
                                      <p:tavLst>
                                        <p:tav tm="0">
                                          <p:val>
                                            <p:strVal val="#ppt_x-.2"/>
                                          </p:val>
                                        </p:tav>
                                        <p:tav tm="100000">
                                          <p:val>
                                            <p:strVal val="#ppt_x"/>
                                          </p:val>
                                        </p:tav>
                                      </p:tavLst>
                                    </p:anim>
                                    <p:anim calcmode="lin" valueType="num">
                                      <p:cBhvr>
                                        <p:cTn id="34"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35" dur="1000"/>
                                        <p:tgtEl>
                                          <p:spTgt spid="12"/>
                                        </p:tgtEl>
                                      </p:cBhvr>
                                    </p:animEffect>
                                  </p:childTnLst>
                                </p:cTn>
                              </p:par>
                              <p:par>
                                <p:cTn id="36" presetID="29"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p:cTn id="38" dur="1000" fill="hold"/>
                                        <p:tgtEl>
                                          <p:spTgt spid="9"/>
                                        </p:tgtEl>
                                        <p:attrNameLst>
                                          <p:attrName>ppt_x</p:attrName>
                                        </p:attrNameLst>
                                      </p:cBhvr>
                                      <p:tavLst>
                                        <p:tav tm="0">
                                          <p:val>
                                            <p:strVal val="#ppt_x-.2"/>
                                          </p:val>
                                        </p:tav>
                                        <p:tav tm="100000">
                                          <p:val>
                                            <p:strVal val="#ppt_x"/>
                                          </p:val>
                                        </p:tav>
                                      </p:tavLst>
                                    </p:anim>
                                    <p:anim calcmode="lin" valueType="num">
                                      <p:cBhvr>
                                        <p:cTn id="39"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40" dur="1000"/>
                                        <p:tgtEl>
                                          <p:spTgt spid="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9" presetClass="entr" presetSubtype="0" fill="hold" nodeType="click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p:cTn id="45" dur="1000" fill="hold"/>
                                        <p:tgtEl>
                                          <p:spTgt spid="34"/>
                                        </p:tgtEl>
                                        <p:attrNameLst>
                                          <p:attrName>ppt_x</p:attrName>
                                        </p:attrNameLst>
                                      </p:cBhvr>
                                      <p:tavLst>
                                        <p:tav tm="0">
                                          <p:val>
                                            <p:strVal val="#ppt_x-.2"/>
                                          </p:val>
                                        </p:tav>
                                        <p:tav tm="100000">
                                          <p:val>
                                            <p:strVal val="#ppt_x"/>
                                          </p:val>
                                        </p:tav>
                                      </p:tavLst>
                                    </p:anim>
                                    <p:anim calcmode="lin" valueType="num">
                                      <p:cBhvr>
                                        <p:cTn id="46" dur="1000" fill="hold"/>
                                        <p:tgtEl>
                                          <p:spTgt spid="34"/>
                                        </p:tgtEl>
                                        <p:attrNameLst>
                                          <p:attrName>ppt_y</p:attrName>
                                        </p:attrNameLst>
                                      </p:cBhvr>
                                      <p:tavLst>
                                        <p:tav tm="0">
                                          <p:val>
                                            <p:strVal val="#ppt_y"/>
                                          </p:val>
                                        </p:tav>
                                        <p:tav tm="100000">
                                          <p:val>
                                            <p:strVal val="#ppt_y"/>
                                          </p:val>
                                        </p:tav>
                                      </p:tavLst>
                                    </p:anim>
                                    <p:animEffect transition="in" filter="wipe(right)" prLst="gradientSize: 0.1">
                                      <p:cBhvr>
                                        <p:cTn id="47" dur="1000"/>
                                        <p:tgtEl>
                                          <p:spTgt spid="34"/>
                                        </p:tgtEl>
                                      </p:cBhvr>
                                    </p:animEffect>
                                  </p:childTnLst>
                                </p:cTn>
                              </p:par>
                              <p:par>
                                <p:cTn id="48" presetID="29" presetClass="entr" presetSubtype="0"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p:cTn id="50" dur="1000" fill="hold"/>
                                        <p:tgtEl>
                                          <p:spTgt spid="35"/>
                                        </p:tgtEl>
                                        <p:attrNameLst>
                                          <p:attrName>ppt_x</p:attrName>
                                        </p:attrNameLst>
                                      </p:cBhvr>
                                      <p:tavLst>
                                        <p:tav tm="0">
                                          <p:val>
                                            <p:strVal val="#ppt_x-.2"/>
                                          </p:val>
                                        </p:tav>
                                        <p:tav tm="100000">
                                          <p:val>
                                            <p:strVal val="#ppt_x"/>
                                          </p:val>
                                        </p:tav>
                                      </p:tavLst>
                                    </p:anim>
                                    <p:anim calcmode="lin" valueType="num">
                                      <p:cBhvr>
                                        <p:cTn id="51" dur="10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52" dur="1000"/>
                                        <p:tgtEl>
                                          <p:spTgt spid="3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12"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strips(downLeft)">
                                      <p:cBhvr>
                                        <p:cTn id="57" dur="500"/>
                                        <p:tgtEl>
                                          <p:spTgt spid="14"/>
                                        </p:tgtEl>
                                      </p:cBhvr>
                                    </p:animEffect>
                                  </p:childTnLst>
                                </p:cTn>
                              </p:par>
                              <p:par>
                                <p:cTn id="58" presetID="29"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 calcmode="lin" valueType="num">
                                      <p:cBhvr>
                                        <p:cTn id="60" dur="1000" fill="hold"/>
                                        <p:tgtEl>
                                          <p:spTgt spid="33"/>
                                        </p:tgtEl>
                                        <p:attrNameLst>
                                          <p:attrName>ppt_x</p:attrName>
                                        </p:attrNameLst>
                                      </p:cBhvr>
                                      <p:tavLst>
                                        <p:tav tm="0">
                                          <p:val>
                                            <p:strVal val="#ppt_x-.2"/>
                                          </p:val>
                                        </p:tav>
                                        <p:tav tm="100000">
                                          <p:val>
                                            <p:strVal val="#ppt_x"/>
                                          </p:val>
                                        </p:tav>
                                      </p:tavLst>
                                    </p:anim>
                                    <p:anim calcmode="lin" valueType="num">
                                      <p:cBhvr>
                                        <p:cTn id="61" dur="10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62" dur="1000"/>
                                        <p:tgtEl>
                                          <p:spTgt spid="33"/>
                                        </p:tgtEl>
                                      </p:cBhvr>
                                    </p:animEffect>
                                  </p:childTnLst>
                                </p:cTn>
                              </p:par>
                              <p:par>
                                <p:cTn id="63" presetID="29" presetClass="entr" presetSubtype="0" fill="hold" grpId="0" nodeType="withEffect">
                                  <p:stCondLst>
                                    <p:cond delay="0"/>
                                  </p:stCondLst>
                                  <p:childTnLst>
                                    <p:set>
                                      <p:cBhvr>
                                        <p:cTn id="64" dur="1" fill="hold">
                                          <p:stCondLst>
                                            <p:cond delay="0"/>
                                          </p:stCondLst>
                                        </p:cTn>
                                        <p:tgtEl>
                                          <p:spTgt spid="2"/>
                                        </p:tgtEl>
                                        <p:attrNameLst>
                                          <p:attrName>style.visibility</p:attrName>
                                        </p:attrNameLst>
                                      </p:cBhvr>
                                      <p:to>
                                        <p:strVal val="visible"/>
                                      </p:to>
                                    </p:set>
                                    <p:anim calcmode="lin" valueType="num">
                                      <p:cBhvr>
                                        <p:cTn id="65" dur="1000" fill="hold"/>
                                        <p:tgtEl>
                                          <p:spTgt spid="2"/>
                                        </p:tgtEl>
                                        <p:attrNameLst>
                                          <p:attrName>ppt_x</p:attrName>
                                        </p:attrNameLst>
                                      </p:cBhvr>
                                      <p:tavLst>
                                        <p:tav tm="0">
                                          <p:val>
                                            <p:strVal val="#ppt_x-.2"/>
                                          </p:val>
                                        </p:tav>
                                        <p:tav tm="100000">
                                          <p:val>
                                            <p:strVal val="#ppt_x"/>
                                          </p:val>
                                        </p:tav>
                                      </p:tavLst>
                                    </p:anim>
                                    <p:anim calcmode="lin" valueType="num">
                                      <p:cBhvr>
                                        <p:cTn id="66"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67" dur="1000"/>
                                        <p:tgtEl>
                                          <p:spTgt spid="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12" fill="hold" nodeType="click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strips(downLeft)">
                                      <p:cBhvr>
                                        <p:cTn id="72" dur="500"/>
                                        <p:tgtEl>
                                          <p:spTgt spid="3"/>
                                        </p:tgtEl>
                                      </p:cBhvr>
                                    </p:animEffect>
                                  </p:childTnLst>
                                </p:cTn>
                              </p:par>
                              <p:par>
                                <p:cTn id="73" presetID="29" presetClass="entr" presetSubtype="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p:cTn id="75" dur="1000" fill="hold"/>
                                        <p:tgtEl>
                                          <p:spTgt spid="15"/>
                                        </p:tgtEl>
                                        <p:attrNameLst>
                                          <p:attrName>ppt_x</p:attrName>
                                        </p:attrNameLst>
                                      </p:cBhvr>
                                      <p:tavLst>
                                        <p:tav tm="0">
                                          <p:val>
                                            <p:strVal val="#ppt_x-.2"/>
                                          </p:val>
                                        </p:tav>
                                        <p:tav tm="100000">
                                          <p:val>
                                            <p:strVal val="#ppt_x"/>
                                          </p:val>
                                        </p:tav>
                                      </p:tavLst>
                                    </p:anim>
                                    <p:anim calcmode="lin" valueType="num">
                                      <p:cBhvr>
                                        <p:cTn id="76"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77" dur="1000"/>
                                        <p:tgtEl>
                                          <p:spTgt spid="15"/>
                                        </p:tgtEl>
                                      </p:cBhvr>
                                    </p:animEffect>
                                  </p:childTnLst>
                                </p:cTn>
                              </p:par>
                              <p:par>
                                <p:cTn id="78" presetID="29" presetClass="entr" presetSubtype="0" fill="hold" grpId="0" nodeType="withEffect">
                                  <p:stCondLst>
                                    <p:cond delay="0"/>
                                  </p:stCondLst>
                                  <p:childTnLst>
                                    <p:set>
                                      <p:cBhvr>
                                        <p:cTn id="79" dur="1" fill="hold">
                                          <p:stCondLst>
                                            <p:cond delay="0"/>
                                          </p:stCondLst>
                                        </p:cTn>
                                        <p:tgtEl>
                                          <p:spTgt spid="30"/>
                                        </p:tgtEl>
                                        <p:attrNameLst>
                                          <p:attrName>style.visibility</p:attrName>
                                        </p:attrNameLst>
                                      </p:cBhvr>
                                      <p:to>
                                        <p:strVal val="visible"/>
                                      </p:to>
                                    </p:set>
                                    <p:anim calcmode="lin" valueType="num">
                                      <p:cBhvr>
                                        <p:cTn id="80" dur="1000" fill="hold"/>
                                        <p:tgtEl>
                                          <p:spTgt spid="30"/>
                                        </p:tgtEl>
                                        <p:attrNameLst>
                                          <p:attrName>ppt_x</p:attrName>
                                        </p:attrNameLst>
                                      </p:cBhvr>
                                      <p:tavLst>
                                        <p:tav tm="0">
                                          <p:val>
                                            <p:strVal val="#ppt_x-.2"/>
                                          </p:val>
                                        </p:tav>
                                        <p:tav tm="100000">
                                          <p:val>
                                            <p:strVal val="#ppt_x"/>
                                          </p:val>
                                        </p:tav>
                                      </p:tavLst>
                                    </p:anim>
                                    <p:anim calcmode="lin" valueType="num">
                                      <p:cBhvr>
                                        <p:cTn id="81" dur="1000" fill="hold"/>
                                        <p:tgtEl>
                                          <p:spTgt spid="30"/>
                                        </p:tgtEl>
                                        <p:attrNameLst>
                                          <p:attrName>ppt_y</p:attrName>
                                        </p:attrNameLst>
                                      </p:cBhvr>
                                      <p:tavLst>
                                        <p:tav tm="0">
                                          <p:val>
                                            <p:strVal val="#ppt_y"/>
                                          </p:val>
                                        </p:tav>
                                        <p:tav tm="100000">
                                          <p:val>
                                            <p:strVal val="#ppt_y"/>
                                          </p:val>
                                        </p:tav>
                                      </p:tavLst>
                                    </p:anim>
                                    <p:animEffect transition="in" filter="wipe(right)" prLst="gradientSize: 0.1">
                                      <p:cBhvr>
                                        <p:cTn id="82" dur="1000"/>
                                        <p:tgtEl>
                                          <p:spTgt spid="3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8" presetClass="entr" presetSubtype="12" fill="hold" nodeType="click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strips(downLeft)">
                                      <p:cBhvr>
                                        <p:cTn id="87" dur="500"/>
                                        <p:tgtEl>
                                          <p:spTgt spid="45"/>
                                        </p:tgtEl>
                                      </p:cBhvr>
                                    </p:animEffect>
                                  </p:childTnLst>
                                </p:cTn>
                              </p:par>
                              <p:par>
                                <p:cTn id="88" presetID="29" presetClass="entr" presetSubtype="0" fill="hold" grpId="0" nodeType="withEffect">
                                  <p:stCondLst>
                                    <p:cond delay="0"/>
                                  </p:stCondLst>
                                  <p:childTnLst>
                                    <p:set>
                                      <p:cBhvr>
                                        <p:cTn id="89" dur="1" fill="hold">
                                          <p:stCondLst>
                                            <p:cond delay="0"/>
                                          </p:stCondLst>
                                        </p:cTn>
                                        <p:tgtEl>
                                          <p:spTgt spid="44"/>
                                        </p:tgtEl>
                                        <p:attrNameLst>
                                          <p:attrName>style.visibility</p:attrName>
                                        </p:attrNameLst>
                                      </p:cBhvr>
                                      <p:to>
                                        <p:strVal val="visible"/>
                                      </p:to>
                                    </p:set>
                                    <p:anim calcmode="lin" valueType="num">
                                      <p:cBhvr>
                                        <p:cTn id="90" dur="1000" fill="hold"/>
                                        <p:tgtEl>
                                          <p:spTgt spid="44"/>
                                        </p:tgtEl>
                                        <p:attrNameLst>
                                          <p:attrName>ppt_x</p:attrName>
                                        </p:attrNameLst>
                                      </p:cBhvr>
                                      <p:tavLst>
                                        <p:tav tm="0">
                                          <p:val>
                                            <p:strVal val="#ppt_x-.2"/>
                                          </p:val>
                                        </p:tav>
                                        <p:tav tm="100000">
                                          <p:val>
                                            <p:strVal val="#ppt_x"/>
                                          </p:val>
                                        </p:tav>
                                      </p:tavLst>
                                    </p:anim>
                                    <p:anim calcmode="lin" valueType="num">
                                      <p:cBhvr>
                                        <p:cTn id="91" dur="1000" fill="hold"/>
                                        <p:tgtEl>
                                          <p:spTgt spid="44"/>
                                        </p:tgtEl>
                                        <p:attrNameLst>
                                          <p:attrName>ppt_y</p:attrName>
                                        </p:attrNameLst>
                                      </p:cBhvr>
                                      <p:tavLst>
                                        <p:tav tm="0">
                                          <p:val>
                                            <p:strVal val="#ppt_y"/>
                                          </p:val>
                                        </p:tav>
                                        <p:tav tm="100000">
                                          <p:val>
                                            <p:strVal val="#ppt_y"/>
                                          </p:val>
                                        </p:tav>
                                      </p:tavLst>
                                    </p:anim>
                                    <p:animEffect transition="in" filter="wipe(right)" prLst="gradientSize: 0.1">
                                      <p:cBhvr>
                                        <p:cTn id="92" dur="1000"/>
                                        <p:tgtEl>
                                          <p:spTgt spid="44"/>
                                        </p:tgtEl>
                                      </p:cBhvr>
                                    </p:animEffect>
                                  </p:childTnLst>
                                </p:cTn>
                              </p:par>
                              <p:par>
                                <p:cTn id="93" presetID="29" presetClass="entr" presetSubtype="0" fill="hold" grpId="0" nodeType="with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p:cTn id="95" dur="1000" fill="hold"/>
                                        <p:tgtEl>
                                          <p:spTgt spid="13"/>
                                        </p:tgtEl>
                                        <p:attrNameLst>
                                          <p:attrName>ppt_x</p:attrName>
                                        </p:attrNameLst>
                                      </p:cBhvr>
                                      <p:tavLst>
                                        <p:tav tm="0">
                                          <p:val>
                                            <p:strVal val="#ppt_x-.2"/>
                                          </p:val>
                                        </p:tav>
                                        <p:tav tm="100000">
                                          <p:val>
                                            <p:strVal val="#ppt_x"/>
                                          </p:val>
                                        </p:tav>
                                      </p:tavLst>
                                    </p:anim>
                                    <p:anim calcmode="lin" valueType="num">
                                      <p:cBhvr>
                                        <p:cTn id="96"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97" dur="1000"/>
                                        <p:tgtEl>
                                          <p:spTgt spid="13"/>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8" presetClass="entr" presetSubtype="3" fill="hold" nodeType="clickEffect">
                                  <p:stCondLst>
                                    <p:cond delay="0"/>
                                  </p:stCondLst>
                                  <p:childTnLst>
                                    <p:set>
                                      <p:cBhvr>
                                        <p:cTn id="101" dur="1" fill="hold">
                                          <p:stCondLst>
                                            <p:cond delay="0"/>
                                          </p:stCondLst>
                                        </p:cTn>
                                        <p:tgtEl>
                                          <p:spTgt spid="46"/>
                                        </p:tgtEl>
                                        <p:attrNameLst>
                                          <p:attrName>style.visibility</p:attrName>
                                        </p:attrNameLst>
                                      </p:cBhvr>
                                      <p:to>
                                        <p:strVal val="visible"/>
                                      </p:to>
                                    </p:set>
                                    <p:animEffect transition="in" filter="strips(upRight)">
                                      <p:cBhvr>
                                        <p:cTn id="102" dur="500"/>
                                        <p:tgtEl>
                                          <p:spTgt spid="46"/>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8" presetClass="entr" presetSubtype="12" fill="hold" nodeType="clickEffect">
                                  <p:stCondLst>
                                    <p:cond delay="0"/>
                                  </p:stCondLst>
                                  <p:childTnLst>
                                    <p:set>
                                      <p:cBhvr>
                                        <p:cTn id="106" dur="1" fill="hold">
                                          <p:stCondLst>
                                            <p:cond delay="0"/>
                                          </p:stCondLst>
                                        </p:cTn>
                                        <p:tgtEl>
                                          <p:spTgt spid="4"/>
                                        </p:tgtEl>
                                        <p:attrNameLst>
                                          <p:attrName>style.visibility</p:attrName>
                                        </p:attrNameLst>
                                      </p:cBhvr>
                                      <p:to>
                                        <p:strVal val="visible"/>
                                      </p:to>
                                    </p:set>
                                    <p:animEffect transition="in" filter="strips(downLeft)">
                                      <p:cBhvr>
                                        <p:cTn id="107" dur="500"/>
                                        <p:tgtEl>
                                          <p:spTgt spid="4"/>
                                        </p:tgtEl>
                                      </p:cBhvr>
                                    </p:animEffect>
                                  </p:childTnLst>
                                </p:cTn>
                              </p:par>
                            </p:childTnLst>
                          </p:cTn>
                        </p:par>
                        <p:par>
                          <p:cTn id="108" fill="hold" nodeType="afterGroup">
                            <p:stCondLst>
                              <p:cond delay="500"/>
                            </p:stCondLst>
                            <p:childTnLst>
                              <p:par>
                                <p:cTn id="109" presetID="18" presetClass="entr" presetSubtype="12" fill="hold" nodeType="afterEffect">
                                  <p:stCondLst>
                                    <p:cond delay="0"/>
                                  </p:stCondLst>
                                  <p:childTnLst>
                                    <p:set>
                                      <p:cBhvr>
                                        <p:cTn id="110" dur="1" fill="hold">
                                          <p:stCondLst>
                                            <p:cond delay="0"/>
                                          </p:stCondLst>
                                        </p:cTn>
                                        <p:tgtEl>
                                          <p:spTgt spid="16"/>
                                        </p:tgtEl>
                                        <p:attrNameLst>
                                          <p:attrName>style.visibility</p:attrName>
                                        </p:attrNameLst>
                                      </p:cBhvr>
                                      <p:to>
                                        <p:strVal val="visible"/>
                                      </p:to>
                                    </p:set>
                                    <p:animEffect transition="in" filter="strips(downLeft)">
                                      <p:cBhvr>
                                        <p:cTn id="111" dur="500"/>
                                        <p:tgtEl>
                                          <p:spTgt spid="16"/>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8" presetClass="entr" presetSubtype="12" fill="hold" nodeType="clickEffect">
                                  <p:stCondLst>
                                    <p:cond delay="0"/>
                                  </p:stCondLst>
                                  <p:childTnLst>
                                    <p:set>
                                      <p:cBhvr>
                                        <p:cTn id="115" dur="1" fill="hold">
                                          <p:stCondLst>
                                            <p:cond delay="0"/>
                                          </p:stCondLst>
                                        </p:cTn>
                                        <p:tgtEl>
                                          <p:spTgt spid="36"/>
                                        </p:tgtEl>
                                        <p:attrNameLst>
                                          <p:attrName>style.visibility</p:attrName>
                                        </p:attrNameLst>
                                      </p:cBhvr>
                                      <p:to>
                                        <p:strVal val="visible"/>
                                      </p:to>
                                    </p:set>
                                    <p:animEffect transition="in" filter="strips(downLeft)">
                                      <p:cBhvr>
                                        <p:cTn id="116" dur="500"/>
                                        <p:tgtEl>
                                          <p:spTgt spid="36"/>
                                        </p:tgtEl>
                                      </p:cBhvr>
                                    </p:animEffect>
                                  </p:childTnLst>
                                </p:cTn>
                              </p:par>
                            </p:childTnLst>
                          </p:cTn>
                        </p:par>
                        <p:par>
                          <p:cTn id="117" fill="hold" nodeType="afterGroup">
                            <p:stCondLst>
                              <p:cond delay="500"/>
                            </p:stCondLst>
                            <p:childTnLst>
                              <p:par>
                                <p:cTn id="118" presetID="18" presetClass="entr" presetSubtype="12" fill="hold" nodeType="afterEffect">
                                  <p:stCondLst>
                                    <p:cond delay="0"/>
                                  </p:stCondLst>
                                  <p:childTnLst>
                                    <p:set>
                                      <p:cBhvr>
                                        <p:cTn id="119" dur="1" fill="hold">
                                          <p:stCondLst>
                                            <p:cond delay="0"/>
                                          </p:stCondLst>
                                        </p:cTn>
                                        <p:tgtEl>
                                          <p:spTgt spid="42"/>
                                        </p:tgtEl>
                                        <p:attrNameLst>
                                          <p:attrName>style.visibility</p:attrName>
                                        </p:attrNameLst>
                                      </p:cBhvr>
                                      <p:to>
                                        <p:strVal val="visible"/>
                                      </p:to>
                                    </p:set>
                                    <p:animEffect transition="in" filter="strips(downLeft)">
                                      <p:cBhvr>
                                        <p:cTn id="120" dur="500"/>
                                        <p:tgtEl>
                                          <p:spTgt spid="42"/>
                                        </p:tgtEl>
                                      </p:cBhvr>
                                    </p:animEffect>
                                  </p:childTnLst>
                                </p:cTn>
                              </p:par>
                              <p:par>
                                <p:cTn id="121" presetID="29" presetClass="entr" presetSubtype="0" fill="hold" grpId="0" nodeType="withEffect">
                                  <p:stCondLst>
                                    <p:cond delay="0"/>
                                  </p:stCondLst>
                                  <p:childTnLst>
                                    <p:set>
                                      <p:cBhvr>
                                        <p:cTn id="122" dur="1" fill="hold">
                                          <p:stCondLst>
                                            <p:cond delay="0"/>
                                          </p:stCondLst>
                                        </p:cTn>
                                        <p:tgtEl>
                                          <p:spTgt spid="18"/>
                                        </p:tgtEl>
                                        <p:attrNameLst>
                                          <p:attrName>style.visibility</p:attrName>
                                        </p:attrNameLst>
                                      </p:cBhvr>
                                      <p:to>
                                        <p:strVal val="visible"/>
                                      </p:to>
                                    </p:set>
                                    <p:anim calcmode="lin" valueType="num">
                                      <p:cBhvr>
                                        <p:cTn id="123" dur="1000" fill="hold"/>
                                        <p:tgtEl>
                                          <p:spTgt spid="18"/>
                                        </p:tgtEl>
                                        <p:attrNameLst>
                                          <p:attrName>ppt_x</p:attrName>
                                        </p:attrNameLst>
                                      </p:cBhvr>
                                      <p:tavLst>
                                        <p:tav tm="0">
                                          <p:val>
                                            <p:strVal val="#ppt_x-.2"/>
                                          </p:val>
                                        </p:tav>
                                        <p:tav tm="100000">
                                          <p:val>
                                            <p:strVal val="#ppt_x"/>
                                          </p:val>
                                        </p:tav>
                                      </p:tavLst>
                                    </p:anim>
                                    <p:anim calcmode="lin" valueType="num">
                                      <p:cBhvr>
                                        <p:cTn id="124" dur="10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125" dur="1000"/>
                                        <p:tgtEl>
                                          <p:spTgt spid="18"/>
                                        </p:tgtEl>
                                      </p:cBhvr>
                                    </p:animEffect>
                                  </p:childTnLst>
                                </p:cTn>
                              </p:par>
                            </p:childTnLst>
                          </p:cTn>
                        </p:par>
                        <p:par>
                          <p:cTn id="126" fill="hold" nodeType="afterGroup">
                            <p:stCondLst>
                              <p:cond delay="1500"/>
                            </p:stCondLst>
                            <p:childTnLst>
                              <p:par>
                                <p:cTn id="127" presetID="4" presetClass="entr" presetSubtype="16" fill="hold" nodeType="afterEffect">
                                  <p:stCondLst>
                                    <p:cond delay="0"/>
                                  </p:stCondLst>
                                  <p:childTnLst>
                                    <p:set>
                                      <p:cBhvr>
                                        <p:cTn id="128" dur="1" fill="hold">
                                          <p:stCondLst>
                                            <p:cond delay="0"/>
                                          </p:stCondLst>
                                        </p:cTn>
                                        <p:tgtEl>
                                          <p:spTgt spid="40"/>
                                        </p:tgtEl>
                                        <p:attrNameLst>
                                          <p:attrName>style.visibility</p:attrName>
                                        </p:attrNameLst>
                                      </p:cBhvr>
                                      <p:to>
                                        <p:strVal val="visible"/>
                                      </p:to>
                                    </p:set>
                                    <p:animEffect transition="in" filter="box(in)">
                                      <p:cBhvr>
                                        <p:cTn id="129" dur="500"/>
                                        <p:tgtEl>
                                          <p:spTgt spid="40"/>
                                        </p:tgtEl>
                                      </p:cBhvr>
                                    </p:animEffect>
                                  </p:childTnLst>
                                </p:cTn>
                              </p:par>
                              <p:par>
                                <p:cTn id="130" presetID="29" presetClass="entr" presetSubtype="0" fill="hold" grpId="0" nodeType="withEffect">
                                  <p:stCondLst>
                                    <p:cond delay="0"/>
                                  </p:stCondLst>
                                  <p:childTnLst>
                                    <p:set>
                                      <p:cBhvr>
                                        <p:cTn id="131" dur="1" fill="hold">
                                          <p:stCondLst>
                                            <p:cond delay="0"/>
                                          </p:stCondLst>
                                        </p:cTn>
                                        <p:tgtEl>
                                          <p:spTgt spid="24"/>
                                        </p:tgtEl>
                                        <p:attrNameLst>
                                          <p:attrName>style.visibility</p:attrName>
                                        </p:attrNameLst>
                                      </p:cBhvr>
                                      <p:to>
                                        <p:strVal val="visible"/>
                                      </p:to>
                                    </p:set>
                                    <p:anim calcmode="lin" valueType="num">
                                      <p:cBhvr>
                                        <p:cTn id="132" dur="1000" fill="hold"/>
                                        <p:tgtEl>
                                          <p:spTgt spid="24"/>
                                        </p:tgtEl>
                                        <p:attrNameLst>
                                          <p:attrName>ppt_x</p:attrName>
                                        </p:attrNameLst>
                                      </p:cBhvr>
                                      <p:tavLst>
                                        <p:tav tm="0">
                                          <p:val>
                                            <p:strVal val="#ppt_x-.2"/>
                                          </p:val>
                                        </p:tav>
                                        <p:tav tm="100000">
                                          <p:val>
                                            <p:strVal val="#ppt_x"/>
                                          </p:val>
                                        </p:tav>
                                      </p:tavLst>
                                    </p:anim>
                                    <p:anim calcmode="lin" valueType="num">
                                      <p:cBhvr>
                                        <p:cTn id="133"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134" dur="1000"/>
                                        <p:tgtEl>
                                          <p:spTgt spid="24"/>
                                        </p:tgtEl>
                                      </p:cBhvr>
                                    </p:animEffect>
                                  </p:childTnLst>
                                </p:cTn>
                              </p:par>
                              <p:par>
                                <p:cTn id="135" presetID="18" presetClass="entr" presetSubtype="9" fill="hold" nodeType="withEffect">
                                  <p:stCondLst>
                                    <p:cond delay="0"/>
                                  </p:stCondLst>
                                  <p:childTnLst>
                                    <p:set>
                                      <p:cBhvr>
                                        <p:cTn id="136" dur="1" fill="hold">
                                          <p:stCondLst>
                                            <p:cond delay="0"/>
                                          </p:stCondLst>
                                        </p:cTn>
                                        <p:tgtEl>
                                          <p:spTgt spid="25"/>
                                        </p:tgtEl>
                                        <p:attrNameLst>
                                          <p:attrName>style.visibility</p:attrName>
                                        </p:attrNameLst>
                                      </p:cBhvr>
                                      <p:to>
                                        <p:strVal val="visible"/>
                                      </p:to>
                                    </p:set>
                                    <p:animEffect transition="in" filter="strips(upLeft)">
                                      <p:cBhvr>
                                        <p:cTn id="1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P spid="13" grpId="0" animBg="1"/>
      <p:bldP spid="18" grpId="0"/>
      <p:bldP spid="27" grpId="0" animBg="1"/>
      <p:bldP spid="29" grpId="0"/>
      <p:bldP spid="33" grpId="0"/>
      <p:bldP spid="35" grpId="0" animBg="1"/>
      <p:bldP spid="24" grpId="0"/>
      <p:bldP spid="2" grpId="0" animBg="1"/>
      <p:bldP spid="15" grpId="0"/>
      <p:bldP spid="30" grpId="0" animBg="1"/>
      <p:bldP spid="4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idx="4294967295"/>
          </p:nvPr>
        </p:nvSpPr>
        <p:spPr>
          <a:xfrm>
            <a:off x="1328738" y="71438"/>
            <a:ext cx="7815262" cy="842962"/>
          </a:xfrm>
        </p:spPr>
        <p:txBody>
          <a:bodyPr/>
          <a:lstStyle/>
          <a:p>
            <a:r>
              <a:rPr lang="en-US" altLang="en-US" sz="4000" b="1">
                <a:latin typeface="Times New Roman" panose="02020603050405020304" pitchFamily="18" charset="0"/>
                <a:cs typeface="Times New Roman" panose="02020603050405020304" pitchFamily="18" charset="0"/>
              </a:rPr>
              <a:t>Appendix </a:t>
            </a:r>
            <a:br>
              <a:rPr lang="en-US" altLang="en-US" sz="40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Creating Tag Library Descriptor</a:t>
            </a:r>
          </a:p>
        </p:txBody>
      </p:sp>
      <p:sp>
        <p:nvSpPr>
          <p:cNvPr id="65571" name="Rectangle 35"/>
          <p:cNvSpPr>
            <a:spLocks noChangeArrowheads="1"/>
          </p:cNvSpPr>
          <p:nvPr/>
        </p:nvSpPr>
        <p:spPr bwMode="auto">
          <a:xfrm>
            <a:off x="250825" y="6107113"/>
            <a:ext cx="88931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200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Click Next button</a:t>
            </a:r>
            <a:endParaRPr lang="vi-VN" altLang="en-US" sz="2400">
              <a:latin typeface="Times New Roman" panose="02020603050405020304" pitchFamily="18" charset="0"/>
              <a:cs typeface="Times New Roman" panose="02020603050405020304" pitchFamily="18" charset="0"/>
            </a:endParaRPr>
          </a:p>
        </p:txBody>
      </p:sp>
      <p:pic>
        <p:nvPicPr>
          <p:cNvPr id="7270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075" y="1090613"/>
            <a:ext cx="7391400"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71">
                                            <p:txEl>
                                              <p:pRg st="0" end="0"/>
                                            </p:txEl>
                                          </p:spTgt>
                                        </p:tgtEl>
                                        <p:attrNameLst>
                                          <p:attrName>style.visibility</p:attrName>
                                        </p:attrNameLst>
                                      </p:cBhvr>
                                      <p:to>
                                        <p:strVal val="visible"/>
                                      </p:to>
                                    </p:set>
                                    <p:animEffect transition="in" filter="blinds(horizontal)">
                                      <p:cBhvr>
                                        <p:cTn id="7" dur="500"/>
                                        <p:tgtEl>
                                          <p:spTgt spid="655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71" grpId="0" build="p" bldLvl="2"/>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0450"/>
            <a:ext cx="6943725"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1" name="Rectangle 2"/>
          <p:cNvSpPr>
            <a:spLocks noGrp="1"/>
          </p:cNvSpPr>
          <p:nvPr>
            <p:ph type="title" idx="4294967295"/>
          </p:nvPr>
        </p:nvSpPr>
        <p:spPr>
          <a:xfrm>
            <a:off x="1328738" y="71438"/>
            <a:ext cx="7815262" cy="842962"/>
          </a:xfrm>
        </p:spPr>
        <p:txBody>
          <a:bodyPr/>
          <a:lstStyle/>
          <a:p>
            <a:r>
              <a:rPr lang="en-US" altLang="en-US" sz="4000" b="1">
                <a:latin typeface="Times New Roman" panose="02020603050405020304" pitchFamily="18" charset="0"/>
                <a:cs typeface="Times New Roman" panose="02020603050405020304" pitchFamily="18" charset="0"/>
              </a:rPr>
              <a:t>Appendix </a:t>
            </a:r>
            <a:br>
              <a:rPr lang="en-US" altLang="en-US" sz="40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Creating Tag Library Descriptor</a:t>
            </a:r>
          </a:p>
        </p:txBody>
      </p:sp>
      <p:sp>
        <p:nvSpPr>
          <p:cNvPr id="120836" name="Rectangle 4"/>
          <p:cNvSpPr>
            <a:spLocks noChangeArrowheads="1"/>
          </p:cNvSpPr>
          <p:nvPr/>
        </p:nvSpPr>
        <p:spPr bwMode="auto">
          <a:xfrm>
            <a:off x="250825" y="5827713"/>
            <a:ext cx="8893175"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200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Click </a:t>
            </a:r>
            <a:r>
              <a:rPr lang="en-US" altLang="en-US" sz="2400" b="1">
                <a:latin typeface="Times New Roman" panose="02020603050405020304" pitchFamily="18" charset="0"/>
                <a:cs typeface="Times New Roman" panose="02020603050405020304" pitchFamily="18" charset="0"/>
              </a:rPr>
              <a:t>Finish</a:t>
            </a:r>
            <a:r>
              <a:rPr lang="en-US" altLang="en-US" sz="2400">
                <a:latin typeface="Times New Roman" panose="02020603050405020304" pitchFamily="18" charset="0"/>
                <a:cs typeface="Times New Roman" panose="02020603050405020304" pitchFamily="18" charset="0"/>
              </a:rPr>
              <a:t> button</a:t>
            </a:r>
          </a:p>
          <a:p>
            <a:pPr eaLnBrk="1" hangingPunct="1">
              <a:lnSpc>
                <a:spcPct val="80000"/>
              </a:lnSpc>
              <a:spcBef>
                <a:spcPct val="200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The taglig file with extension is </a:t>
            </a:r>
            <a:r>
              <a:rPr lang="en-US" altLang="en-US" sz="2400" b="1">
                <a:latin typeface="Times New Roman" panose="02020603050405020304" pitchFamily="18" charset="0"/>
                <a:cs typeface="Times New Roman" panose="02020603050405020304" pitchFamily="18" charset="0"/>
              </a:rPr>
              <a:t>tld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located</a:t>
            </a:r>
            <a:r>
              <a:rPr lang="en-US" altLang="en-US" sz="2400">
                <a:latin typeface="Times New Roman" panose="02020603050405020304" pitchFamily="18" charset="0"/>
                <a:cs typeface="Times New Roman" panose="02020603050405020304" pitchFamily="18" charset="0"/>
              </a:rPr>
              <a:t> at the </a:t>
            </a:r>
            <a:r>
              <a:rPr lang="en-US" altLang="en-US" sz="2400" b="1">
                <a:latin typeface="Times New Roman" panose="02020603050405020304" pitchFamily="18" charset="0"/>
                <a:cs typeface="Times New Roman" panose="02020603050405020304" pitchFamily="18" charset="0"/>
              </a:rPr>
              <a:t>WEB-INF/tlds </a:t>
            </a:r>
            <a:r>
              <a:rPr lang="en-US" altLang="en-US" sz="2400">
                <a:latin typeface="Times New Roman" panose="02020603050405020304" pitchFamily="18" charset="0"/>
                <a:cs typeface="Times New Roman" panose="02020603050405020304" pitchFamily="18" charset="0"/>
              </a:rPr>
              <a:t>directory</a:t>
            </a:r>
            <a:endParaRPr lang="vi-VN" altLang="en-US" sz="2400">
              <a:latin typeface="Times New Roman" panose="02020603050405020304" pitchFamily="18" charset="0"/>
              <a:cs typeface="Times New Roman" panose="02020603050405020304" pitchFamily="18" charset="0"/>
            </a:endParaRPr>
          </a:p>
        </p:txBody>
      </p:sp>
      <p:sp>
        <p:nvSpPr>
          <p:cNvPr id="120838" name="Rectangle 6"/>
          <p:cNvSpPr>
            <a:spLocks noChangeArrowheads="1"/>
          </p:cNvSpPr>
          <p:nvPr/>
        </p:nvSpPr>
        <p:spPr bwMode="auto">
          <a:xfrm>
            <a:off x="2665413" y="1720850"/>
            <a:ext cx="712787" cy="214313"/>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
        <p:nvSpPr>
          <p:cNvPr id="120839" name="Line 7"/>
          <p:cNvSpPr>
            <a:spLocks noChangeShapeType="1"/>
          </p:cNvSpPr>
          <p:nvPr/>
        </p:nvSpPr>
        <p:spPr bwMode="auto">
          <a:xfrm>
            <a:off x="3378200" y="1812925"/>
            <a:ext cx="3833813"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0840" name="Text Box 8"/>
          <p:cNvSpPr txBox="1">
            <a:spLocks noChangeArrowheads="1"/>
          </p:cNvSpPr>
          <p:nvPr/>
        </p:nvSpPr>
        <p:spPr bwMode="auto">
          <a:xfrm>
            <a:off x="7207250" y="1665288"/>
            <a:ext cx="1898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00">
                <a:latin typeface="Times New Roman" panose="02020603050405020304" pitchFamily="18" charset="0"/>
                <a:cs typeface="Arial" panose="020B0604020202020204" pitchFamily="34" charset="0"/>
              </a:rPr>
              <a:t>Fill taglib name</a:t>
            </a:r>
          </a:p>
        </p:txBody>
      </p:sp>
      <p:sp>
        <p:nvSpPr>
          <p:cNvPr id="120841" name="Rectangle 9"/>
          <p:cNvSpPr>
            <a:spLocks noChangeArrowheads="1"/>
          </p:cNvSpPr>
          <p:nvPr/>
        </p:nvSpPr>
        <p:spPr bwMode="auto">
          <a:xfrm>
            <a:off x="6078538" y="2500313"/>
            <a:ext cx="712787" cy="21431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
        <p:nvSpPr>
          <p:cNvPr id="120842" name="Line 10"/>
          <p:cNvSpPr>
            <a:spLocks noChangeShapeType="1"/>
          </p:cNvSpPr>
          <p:nvPr/>
        </p:nvSpPr>
        <p:spPr bwMode="auto">
          <a:xfrm>
            <a:off x="6805613" y="2579688"/>
            <a:ext cx="444500"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0843" name="Text Box 11"/>
          <p:cNvSpPr txBox="1">
            <a:spLocks noChangeArrowheads="1"/>
          </p:cNvSpPr>
          <p:nvPr/>
        </p:nvSpPr>
        <p:spPr bwMode="auto">
          <a:xfrm>
            <a:off x="7245350" y="2228850"/>
            <a:ext cx="18986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00">
                <a:latin typeface="Times New Roman" panose="02020603050405020304" pitchFamily="18" charset="0"/>
                <a:cs typeface="Arial" panose="020B0604020202020204" pitchFamily="34" charset="0"/>
              </a:rPr>
              <a:t>Browse to directory containing taglib. Should not be changed</a:t>
            </a:r>
          </a:p>
        </p:txBody>
      </p:sp>
      <p:sp>
        <p:nvSpPr>
          <p:cNvPr id="2" name="Rectangle 6"/>
          <p:cNvSpPr>
            <a:spLocks noChangeArrowheads="1"/>
          </p:cNvSpPr>
          <p:nvPr/>
        </p:nvSpPr>
        <p:spPr bwMode="auto">
          <a:xfrm>
            <a:off x="2643188" y="2249488"/>
            <a:ext cx="712787" cy="43021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
        <p:nvSpPr>
          <p:cNvPr id="3" name="Rectangle 6"/>
          <p:cNvSpPr>
            <a:spLocks noChangeArrowheads="1"/>
          </p:cNvSpPr>
          <p:nvPr/>
        </p:nvSpPr>
        <p:spPr bwMode="auto">
          <a:xfrm>
            <a:off x="1943100" y="3284538"/>
            <a:ext cx="1935163" cy="43021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0838"/>
                                        </p:tgtEl>
                                        <p:attrNameLst>
                                          <p:attrName>style.visibility</p:attrName>
                                        </p:attrNameLst>
                                      </p:cBhvr>
                                      <p:to>
                                        <p:strVal val="visible"/>
                                      </p:to>
                                    </p:set>
                                    <p:animEffect transition="in" filter="box(in)">
                                      <p:cBhvr>
                                        <p:cTn id="7" dur="500"/>
                                        <p:tgtEl>
                                          <p:spTgt spid="120838"/>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120839"/>
                                        </p:tgtEl>
                                        <p:attrNameLst>
                                          <p:attrName>style.visibility</p:attrName>
                                        </p:attrNameLst>
                                      </p:cBhvr>
                                      <p:to>
                                        <p:strVal val="visible"/>
                                      </p:to>
                                    </p:set>
                                    <p:animEffect transition="in" filter="slide(fromLeft)">
                                      <p:cBhvr>
                                        <p:cTn id="11" dur="500"/>
                                        <p:tgtEl>
                                          <p:spTgt spid="120839"/>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120840"/>
                                        </p:tgtEl>
                                        <p:attrNameLst>
                                          <p:attrName>style.visibility</p:attrName>
                                        </p:attrNameLst>
                                      </p:cBhvr>
                                      <p:to>
                                        <p:strVal val="visible"/>
                                      </p:to>
                                    </p:set>
                                    <p:animEffect transition="in" filter="checkerboard(across)">
                                      <p:cBhvr>
                                        <p:cTn id="14" dur="500"/>
                                        <p:tgtEl>
                                          <p:spTgt spid="12084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20841"/>
                                        </p:tgtEl>
                                        <p:attrNameLst>
                                          <p:attrName>style.visibility</p:attrName>
                                        </p:attrNameLst>
                                      </p:cBhvr>
                                      <p:to>
                                        <p:strVal val="visible"/>
                                      </p:to>
                                    </p:set>
                                    <p:animEffect transition="in" filter="box(in)">
                                      <p:cBhvr>
                                        <p:cTn id="19" dur="500"/>
                                        <p:tgtEl>
                                          <p:spTgt spid="120841"/>
                                        </p:tgtEl>
                                      </p:cBhvr>
                                    </p:animEffect>
                                  </p:childTnLst>
                                </p:cTn>
                              </p:par>
                            </p:childTnLst>
                          </p:cTn>
                        </p:par>
                        <p:par>
                          <p:cTn id="20" fill="hold" nodeType="afterGroup">
                            <p:stCondLst>
                              <p:cond delay="500"/>
                            </p:stCondLst>
                            <p:childTnLst>
                              <p:par>
                                <p:cTn id="21" presetID="12" presetClass="entr" presetSubtype="8" fill="hold" nodeType="afterEffect">
                                  <p:stCondLst>
                                    <p:cond delay="0"/>
                                  </p:stCondLst>
                                  <p:childTnLst>
                                    <p:set>
                                      <p:cBhvr>
                                        <p:cTn id="22" dur="1" fill="hold">
                                          <p:stCondLst>
                                            <p:cond delay="0"/>
                                          </p:stCondLst>
                                        </p:cTn>
                                        <p:tgtEl>
                                          <p:spTgt spid="120842"/>
                                        </p:tgtEl>
                                        <p:attrNameLst>
                                          <p:attrName>style.visibility</p:attrName>
                                        </p:attrNameLst>
                                      </p:cBhvr>
                                      <p:to>
                                        <p:strVal val="visible"/>
                                      </p:to>
                                    </p:set>
                                    <p:animEffect transition="in" filter="slide(fromLeft)">
                                      <p:cBhvr>
                                        <p:cTn id="23" dur="500"/>
                                        <p:tgtEl>
                                          <p:spTgt spid="120842"/>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20843"/>
                                        </p:tgtEl>
                                        <p:attrNameLst>
                                          <p:attrName>style.visibility</p:attrName>
                                        </p:attrNameLst>
                                      </p:cBhvr>
                                      <p:to>
                                        <p:strVal val="visible"/>
                                      </p:to>
                                    </p:set>
                                    <p:animEffect transition="in" filter="checkerboard(across)">
                                      <p:cBhvr>
                                        <p:cTn id="26" dur="500"/>
                                        <p:tgtEl>
                                          <p:spTgt spid="120843"/>
                                        </p:tgtEl>
                                      </p:cBhvr>
                                    </p:animEffect>
                                  </p:childTnLst>
                                </p:cTn>
                              </p:par>
                            </p:childTnLst>
                          </p:cTn>
                        </p:par>
                        <p:par>
                          <p:cTn id="27" fill="hold" nodeType="afterGroup">
                            <p:stCondLst>
                              <p:cond delay="1000"/>
                            </p:stCondLst>
                            <p:childTnLst>
                              <p:par>
                                <p:cTn id="28" presetID="4" presetClass="entr" presetSubtype="16"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ox(in)">
                                      <p:cBhvr>
                                        <p:cTn id="30" dur="500"/>
                                        <p:tgtEl>
                                          <p:spTgt spid="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ox(in)">
                                      <p:cBhvr>
                                        <p:cTn id="35" dur="500"/>
                                        <p:tgtEl>
                                          <p:spTgt spid="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20836">
                                            <p:txEl>
                                              <p:pRg st="0" end="0"/>
                                            </p:txEl>
                                          </p:spTgt>
                                        </p:tgtEl>
                                        <p:attrNameLst>
                                          <p:attrName>style.visibility</p:attrName>
                                        </p:attrNameLst>
                                      </p:cBhvr>
                                      <p:to>
                                        <p:strVal val="visible"/>
                                      </p:to>
                                    </p:set>
                                    <p:animEffect transition="in" filter="blinds(horizontal)">
                                      <p:cBhvr>
                                        <p:cTn id="40" dur="500"/>
                                        <p:tgtEl>
                                          <p:spTgt spid="120836">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20836">
                                            <p:txEl>
                                              <p:pRg st="1" end="1"/>
                                            </p:txEl>
                                          </p:spTgt>
                                        </p:tgtEl>
                                        <p:attrNameLst>
                                          <p:attrName>style.visibility</p:attrName>
                                        </p:attrNameLst>
                                      </p:cBhvr>
                                      <p:to>
                                        <p:strVal val="visible"/>
                                      </p:to>
                                    </p:set>
                                    <p:animEffect transition="in" filter="blinds(horizontal)">
                                      <p:cBhvr>
                                        <p:cTn id="45" dur="500"/>
                                        <p:tgtEl>
                                          <p:spTgt spid="12083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build="p" bldLvl="2"/>
      <p:bldP spid="120838" grpId="0" animBg="1"/>
      <p:bldP spid="120840" grpId="0"/>
      <p:bldP spid="120841" grpId="0" animBg="1"/>
      <p:bldP spid="120843" grpId="0"/>
      <p:bldP spid="2" grpId="0" animBg="1"/>
      <p:bldP spid="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idx="4294967295"/>
          </p:nvPr>
        </p:nvSpPr>
        <p:spPr>
          <a:xfrm>
            <a:off x="1328738" y="71438"/>
            <a:ext cx="7815262" cy="842962"/>
          </a:xfrm>
        </p:spPr>
        <p:txBody>
          <a:bodyPr/>
          <a:lstStyle/>
          <a:p>
            <a:r>
              <a:rPr lang="en-US" altLang="en-US" sz="4000" b="1">
                <a:latin typeface="Times New Roman" panose="02020603050405020304" pitchFamily="18" charset="0"/>
                <a:cs typeface="Times New Roman" panose="02020603050405020304" pitchFamily="18" charset="0"/>
              </a:rPr>
              <a:t>Appendix </a:t>
            </a:r>
            <a:br>
              <a:rPr lang="en-US" altLang="en-US" sz="40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Creating Tag Library Descriptor</a:t>
            </a:r>
          </a:p>
        </p:txBody>
      </p:sp>
      <p:sp>
        <p:nvSpPr>
          <p:cNvPr id="74755" name="Rectangle 3"/>
          <p:cNvSpPr>
            <a:spLocks noGrp="1"/>
          </p:cNvSpPr>
          <p:nvPr>
            <p:ph type="body" idx="4294967295"/>
          </p:nvPr>
        </p:nvSpPr>
        <p:spPr>
          <a:xfrm>
            <a:off x="206375" y="1009650"/>
            <a:ext cx="8937625" cy="420688"/>
          </a:xfrm>
        </p:spPr>
        <p:txBody>
          <a:bodyPr/>
          <a:lstStyle/>
          <a:p>
            <a:pPr algn="just" eaLnBrk="1" hangingPunct="1">
              <a:lnSpc>
                <a:spcPct val="80000"/>
              </a:lnSpc>
            </a:pPr>
            <a:r>
              <a:rPr lang="en-US" altLang="en-US" sz="2400">
                <a:latin typeface="Times New Roman" panose="02020603050405020304" pitchFamily="18" charset="0"/>
                <a:cs typeface="Times New Roman" panose="02020603050405020304" pitchFamily="18" charset="0"/>
              </a:rPr>
              <a:t>Modified the .tld file</a:t>
            </a:r>
            <a:endParaRPr lang="vi-VN" altLang="en-US" sz="2000">
              <a:latin typeface="Times New Roman" panose="02020603050405020304" pitchFamily="18" charset="0"/>
              <a:cs typeface="Times New Roman" panose="02020603050405020304" pitchFamily="18" charset="0"/>
            </a:endParaRPr>
          </a:p>
        </p:txBody>
      </p:sp>
      <p:pic>
        <p:nvPicPr>
          <p:cNvPr id="7475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58900"/>
            <a:ext cx="9144000" cy="387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a:xfrm>
            <a:off x="1328738" y="71438"/>
            <a:ext cx="7815262" cy="842962"/>
          </a:xfrm>
        </p:spPr>
        <p:txBody>
          <a:bodyPr/>
          <a:lstStyle/>
          <a:p>
            <a:r>
              <a:rPr lang="en-US" altLang="en-US" sz="4000" b="1">
                <a:latin typeface="Times New Roman" panose="02020603050405020304" pitchFamily="18" charset="0"/>
                <a:cs typeface="Times New Roman" panose="02020603050405020304" pitchFamily="18" charset="0"/>
              </a:rPr>
              <a:t>Appendix </a:t>
            </a:r>
            <a:br>
              <a:rPr lang="en-US" altLang="en-US" sz="40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Modifying the Deployment Descriptor</a:t>
            </a:r>
          </a:p>
        </p:txBody>
      </p:sp>
      <p:sp>
        <p:nvSpPr>
          <p:cNvPr id="52227" name="Rectangle 3"/>
          <p:cNvSpPr>
            <a:spLocks noGrp="1"/>
          </p:cNvSpPr>
          <p:nvPr>
            <p:ph type="body" idx="4294967295"/>
          </p:nvPr>
        </p:nvSpPr>
        <p:spPr>
          <a:xfrm>
            <a:off x="206375" y="1009650"/>
            <a:ext cx="8937625" cy="5848350"/>
          </a:xfrm>
        </p:spPr>
        <p:txBody>
          <a:bodyPr/>
          <a:lstStyle/>
          <a:p>
            <a:pPr algn="just" eaLnBrk="1" hangingPunct="1">
              <a:lnSpc>
                <a:spcPct val="90000"/>
              </a:lnSpc>
            </a:pPr>
            <a:r>
              <a:rPr lang="en-US" altLang="en-US" sz="2800">
                <a:latin typeface="Times New Roman" panose="02020603050405020304" pitchFamily="18" charset="0"/>
                <a:cs typeface="Times New Roman" panose="02020603050405020304" pitchFamily="18" charset="0"/>
              </a:rPr>
              <a:t>The default mode for JSP pages delivered with JSP version 2.0 technology is to evaluate EL expressions </a:t>
            </a:r>
          </a:p>
          <a:p>
            <a:pPr algn="just" eaLnBrk="1" hangingPunct="1">
              <a:lnSpc>
                <a:spcPct val="90000"/>
              </a:lnSpc>
            </a:pPr>
            <a:r>
              <a:rPr lang="en-US" altLang="en-US" sz="2800">
                <a:latin typeface="Times New Roman" panose="02020603050405020304" pitchFamily="18" charset="0"/>
                <a:cs typeface="Times New Roman" panose="02020603050405020304" pitchFamily="18" charset="0"/>
              </a:rPr>
              <a:t>JSP EL expression can be </a:t>
            </a:r>
            <a:r>
              <a:rPr lang="en-US" altLang="en-US" sz="2800" b="1">
                <a:latin typeface="Times New Roman" panose="02020603050405020304" pitchFamily="18" charset="0"/>
                <a:cs typeface="Times New Roman" panose="02020603050405020304" pitchFamily="18" charset="0"/>
              </a:rPr>
              <a:t>enabled or disabled</a:t>
            </a:r>
            <a:r>
              <a:rPr lang="en-US" altLang="en-US" sz="2800">
                <a:latin typeface="Times New Roman" panose="02020603050405020304" pitchFamily="18" charset="0"/>
                <a:cs typeface="Times New Roman" panose="02020603050405020304" pitchFamily="18" charset="0"/>
              </a:rPr>
              <a:t> with </a:t>
            </a:r>
            <a:r>
              <a:rPr lang="en-US" altLang="en-US" sz="2800" b="1">
                <a:latin typeface="Times New Roman" panose="02020603050405020304" pitchFamily="18" charset="0"/>
                <a:cs typeface="Times New Roman" panose="02020603050405020304" pitchFamily="18" charset="0"/>
              </a:rPr>
              <a:t>02 ways</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Using isELIgnored attribute in the JSP page directive</a:t>
            </a:r>
          </a:p>
          <a:p>
            <a:pPr algn="ctr" eaLnBrk="1" hangingPunct="1">
              <a:lnSpc>
                <a:spcPct val="90000"/>
              </a:lnSpc>
              <a:buFont typeface="Arial" panose="020B0604020202020204" pitchFamily="34" charset="0"/>
              <a:buNone/>
            </a:pPr>
            <a:r>
              <a:rPr lang="en-US" altLang="en-US" sz="2800">
                <a:solidFill>
                  <a:srgbClr val="FF0000"/>
                </a:solidFill>
                <a:latin typeface="Times New Roman" panose="02020603050405020304" pitchFamily="18" charset="0"/>
                <a:cs typeface="Times New Roman" panose="02020603050405020304" pitchFamily="18" charset="0"/>
              </a:rPr>
              <a:t>&lt;%@ page isELIgnored= “true | false” %&gt;</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Modifing in web.xml</a:t>
            </a:r>
          </a:p>
          <a:p>
            <a:pPr lvl="1" eaLnBrk="1" hangingPunct="1">
              <a:lnSpc>
                <a:spcPct val="90000"/>
              </a:lnSpc>
              <a:buFont typeface="Arial" panose="020B0604020202020204" pitchFamily="34" charset="0"/>
              <a:buNone/>
            </a:pPr>
            <a:r>
              <a:rPr lang="en-US" altLang="en-US" sz="2400">
                <a:solidFill>
                  <a:srgbClr val="FF0000"/>
                </a:solidFill>
                <a:latin typeface="Times New Roman" panose="02020603050405020304" pitchFamily="18" charset="0"/>
                <a:cs typeface="Times New Roman" panose="02020603050405020304" pitchFamily="18" charset="0"/>
              </a:rPr>
              <a:t>&lt;jsp-config&gt;</a:t>
            </a:r>
          </a:p>
          <a:p>
            <a:pPr lvl="1" eaLnBrk="1" hangingPunct="1">
              <a:lnSpc>
                <a:spcPct val="90000"/>
              </a:lnSpc>
              <a:buFont typeface="Arial" panose="020B0604020202020204" pitchFamily="34" charset="0"/>
              <a:buNone/>
            </a:pPr>
            <a:r>
              <a:rPr lang="en-US" altLang="en-US" sz="2400">
                <a:solidFill>
                  <a:srgbClr val="FF0000"/>
                </a:solidFill>
                <a:latin typeface="Times New Roman" panose="02020603050405020304" pitchFamily="18" charset="0"/>
                <a:cs typeface="Times New Roman" panose="02020603050405020304" pitchFamily="18" charset="0"/>
              </a:rPr>
              <a:t>		&lt;jsp-property-group&gt;</a:t>
            </a:r>
          </a:p>
          <a:p>
            <a:pPr lvl="1" eaLnBrk="1" hangingPunct="1">
              <a:lnSpc>
                <a:spcPct val="90000"/>
              </a:lnSpc>
              <a:buFont typeface="Arial" panose="020B0604020202020204" pitchFamily="34" charset="0"/>
              <a:buNone/>
            </a:pPr>
            <a:r>
              <a:rPr lang="en-US" altLang="en-US" sz="2400">
                <a:solidFill>
                  <a:srgbClr val="FF0000"/>
                </a:solidFill>
                <a:latin typeface="Times New Roman" panose="02020603050405020304" pitchFamily="18" charset="0"/>
                <a:cs typeface="Times New Roman" panose="02020603050405020304" pitchFamily="18" charset="0"/>
              </a:rPr>
              <a:t>			&lt;url-pattern&gt;</a:t>
            </a:r>
            <a:r>
              <a:rPr lang="en-US" altLang="en-US" sz="2400" b="1">
                <a:solidFill>
                  <a:srgbClr val="FF0000"/>
                </a:solidFill>
                <a:latin typeface="Times New Roman" panose="02020603050405020304" pitchFamily="18" charset="0"/>
                <a:cs typeface="Times New Roman" panose="02020603050405020304" pitchFamily="18" charset="0"/>
              </a:rPr>
              <a:t>*.jsp</a:t>
            </a:r>
            <a:r>
              <a:rPr lang="en-US" altLang="en-US" sz="2400">
                <a:solidFill>
                  <a:srgbClr val="FF0000"/>
                </a:solidFill>
                <a:latin typeface="Times New Roman" panose="02020603050405020304" pitchFamily="18" charset="0"/>
                <a:cs typeface="Times New Roman" panose="02020603050405020304" pitchFamily="18" charset="0"/>
              </a:rPr>
              <a:t>&lt;/url-pattern&gt;</a:t>
            </a:r>
          </a:p>
          <a:p>
            <a:pPr lvl="1" eaLnBrk="1" hangingPunct="1">
              <a:lnSpc>
                <a:spcPct val="90000"/>
              </a:lnSpc>
              <a:buFont typeface="Arial" panose="020B0604020202020204" pitchFamily="34" charset="0"/>
              <a:buNone/>
            </a:pPr>
            <a:r>
              <a:rPr lang="en-US" altLang="en-US" sz="2400">
                <a:solidFill>
                  <a:srgbClr val="FF0000"/>
                </a:solidFill>
                <a:latin typeface="Times New Roman" panose="02020603050405020304" pitchFamily="18" charset="0"/>
                <a:cs typeface="Times New Roman" panose="02020603050405020304" pitchFamily="18" charset="0"/>
              </a:rPr>
              <a:t>			&lt;el-ignored&gt;</a:t>
            </a:r>
            <a:r>
              <a:rPr lang="en-US" altLang="en-US" sz="2400" b="1">
                <a:solidFill>
                  <a:srgbClr val="FF0000"/>
                </a:solidFill>
                <a:latin typeface="Times New Roman" panose="02020603050405020304" pitchFamily="18" charset="0"/>
                <a:cs typeface="Times New Roman" panose="02020603050405020304" pitchFamily="18" charset="0"/>
              </a:rPr>
              <a:t>false</a:t>
            </a:r>
            <a:r>
              <a:rPr lang="en-US" altLang="en-US" sz="2400">
                <a:solidFill>
                  <a:srgbClr val="FF0000"/>
                </a:solidFill>
                <a:latin typeface="Times New Roman" panose="02020603050405020304" pitchFamily="18" charset="0"/>
                <a:cs typeface="Times New Roman" panose="02020603050405020304" pitchFamily="18" charset="0"/>
              </a:rPr>
              <a:t>&lt;/el-ignored&gt;</a:t>
            </a:r>
          </a:p>
          <a:p>
            <a:pPr lvl="1" eaLnBrk="1" hangingPunct="1">
              <a:lnSpc>
                <a:spcPct val="90000"/>
              </a:lnSpc>
              <a:buFont typeface="Arial" panose="020B0604020202020204" pitchFamily="34" charset="0"/>
              <a:buNone/>
            </a:pPr>
            <a:r>
              <a:rPr lang="en-US" altLang="en-US" sz="2400">
                <a:solidFill>
                  <a:srgbClr val="FF0000"/>
                </a:solidFill>
                <a:latin typeface="Times New Roman" panose="02020603050405020304" pitchFamily="18" charset="0"/>
                <a:cs typeface="Times New Roman" panose="02020603050405020304" pitchFamily="18" charset="0"/>
              </a:rPr>
              <a:t>		&lt;/jsp-property-group&gt;</a:t>
            </a:r>
          </a:p>
          <a:p>
            <a:pPr lvl="1" eaLnBrk="1" hangingPunct="1">
              <a:lnSpc>
                <a:spcPct val="90000"/>
              </a:lnSpc>
              <a:buFont typeface="Arial" panose="020B0604020202020204" pitchFamily="34" charset="0"/>
              <a:buNone/>
            </a:pPr>
            <a:r>
              <a:rPr lang="en-US" altLang="en-US" sz="2400">
                <a:solidFill>
                  <a:srgbClr val="FF0000"/>
                </a:solidFill>
                <a:latin typeface="Times New Roman" panose="02020603050405020304" pitchFamily="18" charset="0"/>
                <a:cs typeface="Times New Roman" panose="02020603050405020304" pitchFamily="18" charset="0"/>
              </a:rPr>
              <a:t>&lt;/jsp-config&gt;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2227">
                                            <p:txEl>
                                              <p:pRg st="2" end="2"/>
                                            </p:txEl>
                                          </p:spTgt>
                                        </p:tgtEl>
                                        <p:attrNameLst>
                                          <p:attrName>style.visibility</p:attrName>
                                        </p:attrNameLst>
                                      </p:cBhvr>
                                      <p:to>
                                        <p:strVal val="visible"/>
                                      </p:to>
                                    </p:set>
                                    <p:animEffect transition="in" filter="box(in)">
                                      <p:cBhvr>
                                        <p:cTn id="7" dur="500"/>
                                        <p:tgtEl>
                                          <p:spTgt spid="52227">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2227">
                                            <p:txEl>
                                              <p:pRg st="3" end="3"/>
                                            </p:txEl>
                                          </p:spTgt>
                                        </p:tgtEl>
                                        <p:attrNameLst>
                                          <p:attrName>style.visibility</p:attrName>
                                        </p:attrNameLst>
                                      </p:cBhvr>
                                      <p:to>
                                        <p:strVal val="visible"/>
                                      </p:to>
                                    </p:set>
                                    <p:animEffect transition="in" filter="box(in)">
                                      <p:cBhvr>
                                        <p:cTn id="10" dur="500"/>
                                        <p:tgtEl>
                                          <p:spTgt spid="52227">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52227">
                                            <p:txEl>
                                              <p:pRg st="4" end="4"/>
                                            </p:txEl>
                                          </p:spTgt>
                                        </p:tgtEl>
                                        <p:attrNameLst>
                                          <p:attrName>style.visibility</p:attrName>
                                        </p:attrNameLst>
                                      </p:cBhvr>
                                      <p:to>
                                        <p:strVal val="visible"/>
                                      </p:to>
                                    </p:set>
                                    <p:animEffect transition="in" filter="box(in)">
                                      <p:cBhvr>
                                        <p:cTn id="15" dur="500"/>
                                        <p:tgtEl>
                                          <p:spTgt spid="52227">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52227">
                                            <p:txEl>
                                              <p:pRg st="5" end="5"/>
                                            </p:txEl>
                                          </p:spTgt>
                                        </p:tgtEl>
                                        <p:attrNameLst>
                                          <p:attrName>style.visibility</p:attrName>
                                        </p:attrNameLst>
                                      </p:cBhvr>
                                      <p:to>
                                        <p:strVal val="visible"/>
                                      </p:to>
                                    </p:set>
                                    <p:animEffect transition="in" filter="box(in)">
                                      <p:cBhvr>
                                        <p:cTn id="18" dur="500"/>
                                        <p:tgtEl>
                                          <p:spTgt spid="52227">
                                            <p:txEl>
                                              <p:pRg st="5" end="5"/>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52227">
                                            <p:txEl>
                                              <p:pRg st="6" end="6"/>
                                            </p:txEl>
                                          </p:spTgt>
                                        </p:tgtEl>
                                        <p:attrNameLst>
                                          <p:attrName>style.visibility</p:attrName>
                                        </p:attrNameLst>
                                      </p:cBhvr>
                                      <p:to>
                                        <p:strVal val="visible"/>
                                      </p:to>
                                    </p:set>
                                    <p:animEffect transition="in" filter="box(in)">
                                      <p:cBhvr>
                                        <p:cTn id="21" dur="500"/>
                                        <p:tgtEl>
                                          <p:spTgt spid="52227">
                                            <p:txEl>
                                              <p:pRg st="6" end="6"/>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52227">
                                            <p:txEl>
                                              <p:pRg st="7" end="7"/>
                                            </p:txEl>
                                          </p:spTgt>
                                        </p:tgtEl>
                                        <p:attrNameLst>
                                          <p:attrName>style.visibility</p:attrName>
                                        </p:attrNameLst>
                                      </p:cBhvr>
                                      <p:to>
                                        <p:strVal val="visible"/>
                                      </p:to>
                                    </p:set>
                                    <p:animEffect transition="in" filter="box(in)">
                                      <p:cBhvr>
                                        <p:cTn id="24" dur="500"/>
                                        <p:tgtEl>
                                          <p:spTgt spid="52227">
                                            <p:txEl>
                                              <p:pRg st="7" end="7"/>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52227">
                                            <p:txEl>
                                              <p:pRg st="8" end="8"/>
                                            </p:txEl>
                                          </p:spTgt>
                                        </p:tgtEl>
                                        <p:attrNameLst>
                                          <p:attrName>style.visibility</p:attrName>
                                        </p:attrNameLst>
                                      </p:cBhvr>
                                      <p:to>
                                        <p:strVal val="visible"/>
                                      </p:to>
                                    </p:set>
                                    <p:animEffect transition="in" filter="box(in)">
                                      <p:cBhvr>
                                        <p:cTn id="27" dur="500"/>
                                        <p:tgtEl>
                                          <p:spTgt spid="52227">
                                            <p:txEl>
                                              <p:pRg st="8" end="8"/>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52227">
                                            <p:txEl>
                                              <p:pRg st="9" end="9"/>
                                            </p:txEl>
                                          </p:spTgt>
                                        </p:tgtEl>
                                        <p:attrNameLst>
                                          <p:attrName>style.visibility</p:attrName>
                                        </p:attrNameLst>
                                      </p:cBhvr>
                                      <p:to>
                                        <p:strVal val="visible"/>
                                      </p:to>
                                    </p:set>
                                    <p:animEffect transition="in" filter="box(in)">
                                      <p:cBhvr>
                                        <p:cTn id="30" dur="500"/>
                                        <p:tgtEl>
                                          <p:spTgt spid="52227">
                                            <p:txEl>
                                              <p:pRg st="9" end="9"/>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52227">
                                            <p:txEl>
                                              <p:pRg st="10" end="10"/>
                                            </p:txEl>
                                          </p:spTgt>
                                        </p:tgtEl>
                                        <p:attrNameLst>
                                          <p:attrName>style.visibility</p:attrName>
                                        </p:attrNameLst>
                                      </p:cBhvr>
                                      <p:to>
                                        <p:strVal val="visible"/>
                                      </p:to>
                                    </p:set>
                                    <p:animEffect transition="in" filter="box(in)">
                                      <p:cBhvr>
                                        <p:cTn id="33" dur="500"/>
                                        <p:tgtEl>
                                          <p:spTgt spid="5222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idx="4294967295"/>
          </p:nvPr>
        </p:nvSpPr>
        <p:spPr>
          <a:xfrm>
            <a:off x="1328738" y="71438"/>
            <a:ext cx="7815262" cy="842962"/>
          </a:xfrm>
        </p:spPr>
        <p:txBody>
          <a:bodyPr/>
          <a:lstStyle/>
          <a:p>
            <a:r>
              <a:rPr lang="en-US" altLang="en-US" sz="4000" b="1">
                <a:latin typeface="Times New Roman" panose="02020603050405020304" pitchFamily="18" charset="0"/>
                <a:cs typeface="Times New Roman" panose="02020603050405020304" pitchFamily="18" charset="0"/>
              </a:rPr>
              <a:t>Appendix </a:t>
            </a:r>
            <a:br>
              <a:rPr lang="en-US" altLang="en-US" sz="40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Accessing EL functions within JSP </a:t>
            </a:r>
          </a:p>
        </p:txBody>
      </p:sp>
      <p:sp>
        <p:nvSpPr>
          <p:cNvPr id="53251" name="Rectangle 3"/>
          <p:cNvSpPr>
            <a:spLocks noGrp="1"/>
          </p:cNvSpPr>
          <p:nvPr>
            <p:ph type="body" idx="4294967295"/>
          </p:nvPr>
        </p:nvSpPr>
        <p:spPr>
          <a:xfrm>
            <a:off x="206375" y="1279525"/>
            <a:ext cx="8937625" cy="3133725"/>
          </a:xfrm>
        </p:spPr>
        <p:txBody>
          <a:bodyPr/>
          <a:lstStyle/>
          <a:p>
            <a:pPr algn="just" eaLnBrk="1" hangingPunct="1">
              <a:lnSpc>
                <a:spcPct val="90000"/>
              </a:lnSpc>
            </a:pPr>
            <a:r>
              <a:rPr lang="en-US" altLang="en-US" sz="2400">
                <a:latin typeface="Times New Roman" panose="02020603050405020304" pitchFamily="18" charset="0"/>
                <a:cs typeface="Times New Roman" panose="02020603050405020304" pitchFamily="18" charset="0"/>
              </a:rPr>
              <a:t>To </a:t>
            </a:r>
            <a:r>
              <a:rPr lang="en-US" altLang="en-US" sz="2400" b="1">
                <a:latin typeface="Times New Roman" panose="02020603050405020304" pitchFamily="18" charset="0"/>
                <a:cs typeface="Times New Roman" panose="02020603050405020304" pitchFamily="18" charset="0"/>
              </a:rPr>
              <a:t>access</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function</a:t>
            </a:r>
            <a:r>
              <a:rPr lang="en-US" altLang="en-US" sz="2400">
                <a:latin typeface="Times New Roman" panose="02020603050405020304" pitchFamily="18" charset="0"/>
                <a:cs typeface="Times New Roman" panose="02020603050405020304" pitchFamily="18" charset="0"/>
              </a:rPr>
              <a:t> created in a TLD file using a JSP file, developer need </a:t>
            </a:r>
            <a:r>
              <a:rPr lang="en-US" altLang="en-US" sz="2400" b="1">
                <a:latin typeface="Times New Roman" panose="02020603050405020304" pitchFamily="18" charset="0"/>
                <a:cs typeface="Times New Roman" panose="02020603050405020304" pitchFamily="18" charset="0"/>
              </a:rPr>
              <a:t>to import the TLD file</a:t>
            </a:r>
            <a:r>
              <a:rPr lang="en-US" altLang="en-US" sz="2400">
                <a:latin typeface="Times New Roman" panose="02020603050405020304" pitchFamily="18" charset="0"/>
                <a:cs typeface="Times New Roman" panose="02020603050405020304" pitchFamily="18" charset="0"/>
              </a:rPr>
              <a:t> using the </a:t>
            </a:r>
            <a:r>
              <a:rPr lang="en-US" altLang="en-US" sz="2400" b="1">
                <a:latin typeface="Times New Roman" panose="02020603050405020304" pitchFamily="18" charset="0"/>
                <a:cs typeface="Times New Roman" panose="02020603050405020304" pitchFamily="18" charset="0"/>
              </a:rPr>
              <a:t>taglib</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directive</a:t>
            </a:r>
            <a:r>
              <a:rPr lang="en-US" altLang="en-US" sz="2400">
                <a:latin typeface="Times New Roman" panose="02020603050405020304" pitchFamily="18" charset="0"/>
                <a:cs typeface="Times New Roman" panose="02020603050405020304" pitchFamily="18" charset="0"/>
              </a:rPr>
              <a:t>. In the directive statement, developer </a:t>
            </a:r>
            <a:r>
              <a:rPr lang="en-US" altLang="en-US" sz="2400" b="1">
                <a:latin typeface="Times New Roman" panose="02020603050405020304" pitchFamily="18" charset="0"/>
                <a:cs typeface="Times New Roman" panose="02020603050405020304" pitchFamily="18" charset="0"/>
              </a:rPr>
              <a:t>need</a:t>
            </a:r>
            <a:r>
              <a:rPr lang="en-US" altLang="en-US" sz="2400">
                <a:latin typeface="Times New Roman" panose="02020603050405020304" pitchFamily="18" charset="0"/>
                <a:cs typeface="Times New Roman" panose="02020603050405020304" pitchFamily="18" charset="0"/>
              </a:rPr>
              <a:t> to </a:t>
            </a:r>
            <a:r>
              <a:rPr lang="en-US" altLang="en-US" sz="2400" b="1">
                <a:latin typeface="Times New Roman" panose="02020603050405020304" pitchFamily="18" charset="0"/>
                <a:cs typeface="Times New Roman" panose="02020603050405020304" pitchFamily="18" charset="0"/>
              </a:rPr>
              <a:t>mention</a:t>
            </a:r>
            <a:r>
              <a:rPr lang="en-US" altLang="en-US" sz="2400">
                <a:latin typeface="Times New Roman" panose="02020603050405020304" pitchFamily="18" charset="0"/>
                <a:cs typeface="Times New Roman" panose="02020603050405020304" pitchFamily="18" charset="0"/>
              </a:rPr>
              <a:t> a prefix for the tags and location of the TLD file</a:t>
            </a:r>
            <a:endParaRPr lang="pt-BR" altLang="en-US" sz="2400">
              <a:latin typeface="Times New Roman" panose="02020603050405020304" pitchFamily="18" charset="0"/>
              <a:cs typeface="Times New Roman" panose="02020603050405020304" pitchFamily="18" charset="0"/>
            </a:endParaRPr>
          </a:p>
          <a:p>
            <a:pPr algn="ctr" eaLnBrk="1" hangingPunct="1">
              <a:lnSpc>
                <a:spcPct val="90000"/>
              </a:lnSpc>
              <a:buFont typeface="Arial" panose="020B0604020202020204" pitchFamily="34" charset="0"/>
              <a:buNone/>
            </a:pPr>
            <a:r>
              <a:rPr lang="pt-BR" altLang="en-US" sz="2400" b="1">
                <a:solidFill>
                  <a:srgbClr val="FF0000"/>
                </a:solidFill>
                <a:latin typeface="Times New Roman" panose="02020603050405020304" pitchFamily="18" charset="0"/>
                <a:cs typeface="Times New Roman" panose="02020603050405020304" pitchFamily="18" charset="0"/>
              </a:rPr>
              <a:t>&lt;%@taglib prefix=“prefix” uri=“path” %&gt;</a:t>
            </a:r>
            <a:endParaRPr lang="en-US" altLang="en-US" sz="2400" b="1">
              <a:solidFill>
                <a:srgbClr val="FF0000"/>
              </a:solidFill>
              <a:latin typeface="Times New Roman" panose="02020603050405020304" pitchFamily="18" charset="0"/>
              <a:cs typeface="Times New Roman" panose="02020603050405020304" pitchFamily="18" charset="0"/>
            </a:endParaRPr>
          </a:p>
          <a:p>
            <a:pPr algn="just" eaLnBrk="1" hangingPunct="1">
              <a:lnSpc>
                <a:spcPct val="90000"/>
              </a:lnSpc>
            </a:pPr>
            <a:r>
              <a:rPr lang="en-US" altLang="en-US" sz="2400" b="1">
                <a:latin typeface="Times New Roman" panose="02020603050405020304" pitchFamily="18" charset="0"/>
                <a:cs typeface="Times New Roman" panose="02020603050405020304" pitchFamily="18" charset="0"/>
              </a:rPr>
              <a:t>After</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importing</a:t>
            </a:r>
            <a:r>
              <a:rPr lang="en-US" altLang="en-US" sz="2400">
                <a:latin typeface="Times New Roman" panose="02020603050405020304" pitchFamily="18" charset="0"/>
                <a:cs typeface="Times New Roman" panose="02020603050405020304" pitchFamily="18" charset="0"/>
              </a:rPr>
              <a:t> the TLD file, </a:t>
            </a:r>
            <a:r>
              <a:rPr lang="en-US" altLang="en-US" sz="2400" b="1">
                <a:latin typeface="Times New Roman" panose="02020603050405020304" pitchFamily="18" charset="0"/>
                <a:cs typeface="Times New Roman" panose="02020603050405020304" pitchFamily="18" charset="0"/>
              </a:rPr>
              <a:t>developer</a:t>
            </a:r>
            <a:r>
              <a:rPr lang="en-US" altLang="en-US" sz="2400">
                <a:latin typeface="Times New Roman" panose="02020603050405020304" pitchFamily="18" charset="0"/>
                <a:cs typeface="Times New Roman" panose="02020603050405020304" pitchFamily="18" charset="0"/>
              </a:rPr>
              <a:t> can </a:t>
            </a:r>
            <a:r>
              <a:rPr lang="en-US" altLang="en-US" sz="2400" b="1">
                <a:latin typeface="Times New Roman" panose="02020603050405020304" pitchFamily="18" charset="0"/>
                <a:cs typeface="Times New Roman" panose="02020603050405020304" pitchFamily="18" charset="0"/>
              </a:rPr>
              <a:t>access</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function</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using</a:t>
            </a:r>
            <a:r>
              <a:rPr lang="en-US" altLang="en-US" sz="2400">
                <a:latin typeface="Times New Roman" panose="02020603050405020304" pitchFamily="18" charset="0"/>
                <a:cs typeface="Times New Roman" panose="02020603050405020304" pitchFamily="18" charset="0"/>
              </a:rPr>
              <a:t> an EL expression</a:t>
            </a:r>
          </a:p>
          <a:p>
            <a:pPr algn="ctr" eaLnBrk="1" hangingPunct="1">
              <a:lnSpc>
                <a:spcPct val="90000"/>
              </a:lnSpc>
              <a:buFont typeface="Arial" panose="020B0604020202020204" pitchFamily="34" charset="0"/>
              <a:buNone/>
            </a:pPr>
            <a:r>
              <a:rPr lang="en-US" altLang="en-US" sz="2400">
                <a:solidFill>
                  <a:srgbClr val="FF0000"/>
                </a:solidFill>
                <a:latin typeface="Times New Roman" panose="02020603050405020304" pitchFamily="18" charset="0"/>
                <a:cs typeface="Times New Roman" panose="02020603050405020304" pitchFamily="18" charset="0"/>
              </a:rPr>
              <a:t>${prefix:funcName(args)}</a:t>
            </a:r>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3251">
                                            <p:txEl>
                                              <p:pRg st="2" end="2"/>
                                            </p:txEl>
                                          </p:spTgt>
                                        </p:tgtEl>
                                        <p:attrNameLst>
                                          <p:attrName>style.visibility</p:attrName>
                                        </p:attrNameLst>
                                      </p:cBhvr>
                                      <p:to>
                                        <p:strVal val="visible"/>
                                      </p:to>
                                    </p:set>
                                    <p:animEffect transition="in" filter="box(in)">
                                      <p:cBhvr>
                                        <p:cTn id="7" dur="500"/>
                                        <p:tgtEl>
                                          <p:spTgt spid="53251">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3251">
                                            <p:txEl>
                                              <p:pRg st="3" end="3"/>
                                            </p:txEl>
                                          </p:spTgt>
                                        </p:tgtEl>
                                        <p:attrNameLst>
                                          <p:attrName>style.visibility</p:attrName>
                                        </p:attrNameLst>
                                      </p:cBhvr>
                                      <p:to>
                                        <p:strVal val="visible"/>
                                      </p:to>
                                    </p:set>
                                    <p:animEffect transition="in" filter="box(in)">
                                      <p:cBhvr>
                                        <p:cTn id="10" dur="500"/>
                                        <p:tgtEl>
                                          <p:spTgt spid="532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6900" y="4371975"/>
            <a:ext cx="346710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19150"/>
            <a:ext cx="8085138" cy="457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Rectangle 2"/>
          <p:cNvSpPr>
            <a:spLocks noGrp="1"/>
          </p:cNvSpPr>
          <p:nvPr>
            <p:ph type="title" idx="4294967295"/>
          </p:nvPr>
        </p:nvSpPr>
        <p:spPr>
          <a:xfrm>
            <a:off x="1328738" y="71438"/>
            <a:ext cx="7815262" cy="842962"/>
          </a:xfrm>
        </p:spPr>
        <p:txBody>
          <a:bodyPr/>
          <a:lstStyle/>
          <a:p>
            <a:r>
              <a:rPr lang="en-US" altLang="en-US" sz="4000" b="1">
                <a:latin typeface="Times New Roman" panose="02020603050405020304" pitchFamily="18" charset="0"/>
                <a:cs typeface="Times New Roman" panose="02020603050405020304" pitchFamily="18" charset="0"/>
              </a:rPr>
              <a:t>Appendix </a:t>
            </a:r>
            <a:br>
              <a:rPr lang="en-US" altLang="en-US" sz="40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Example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3494"/>
                                        </p:tgtEl>
                                        <p:attrNameLst>
                                          <p:attrName>style.visibility</p:attrName>
                                        </p:attrNameLst>
                                      </p:cBhvr>
                                      <p:to>
                                        <p:strVal val="visible"/>
                                      </p:to>
                                    </p:set>
                                    <p:animEffect transition="in" filter="box(in)">
                                      <p:cBhvr>
                                        <p:cTn id="7" dur="500"/>
                                        <p:tgtEl>
                                          <p:spTgt spid="63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idx="4294967295"/>
          </p:nvPr>
        </p:nvSpPr>
        <p:spPr>
          <a:xfrm>
            <a:off x="1328738" y="71438"/>
            <a:ext cx="7815262" cy="842962"/>
          </a:xfrm>
        </p:spPr>
        <p:txBody>
          <a:bodyPr/>
          <a:lstStyle/>
          <a:p>
            <a:r>
              <a:rPr lang="en-US" altLang="en-US" sz="4000" b="1">
                <a:latin typeface="Times New Roman" panose="02020603050405020304" pitchFamily="18" charset="0"/>
                <a:cs typeface="Times New Roman" panose="02020603050405020304" pitchFamily="18" charset="0"/>
              </a:rPr>
              <a:t>Appendix </a:t>
            </a:r>
            <a:br>
              <a:rPr lang="en-US" altLang="en-US" sz="40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Coersion</a:t>
            </a:r>
          </a:p>
        </p:txBody>
      </p:sp>
      <p:sp>
        <p:nvSpPr>
          <p:cNvPr id="78851" name="Rectangle 3"/>
          <p:cNvSpPr>
            <a:spLocks noGrp="1"/>
          </p:cNvSpPr>
          <p:nvPr>
            <p:ph type="body" idx="4294967295"/>
          </p:nvPr>
        </p:nvSpPr>
        <p:spPr>
          <a:xfrm>
            <a:off x="206375" y="946150"/>
            <a:ext cx="8937625" cy="2913063"/>
          </a:xfrm>
        </p:spPr>
        <p:txBody>
          <a:bodyPr/>
          <a:lstStyle/>
          <a:p>
            <a:pPr algn="just" eaLnBrk="1" hangingPunct="1">
              <a:lnSpc>
                <a:spcPct val="80000"/>
              </a:lnSpc>
            </a:pPr>
            <a:r>
              <a:rPr lang="en-US" altLang="en-US" sz="2400">
                <a:latin typeface="Times New Roman" panose="02020603050405020304" pitchFamily="18" charset="0"/>
                <a:cs typeface="Times New Roman" panose="02020603050405020304" pitchFamily="18" charset="0"/>
              </a:rPr>
              <a:t>Means that the </a:t>
            </a:r>
            <a:r>
              <a:rPr lang="en-US" altLang="en-US" sz="2400" b="1">
                <a:latin typeface="Times New Roman" panose="02020603050405020304" pitchFamily="18" charset="0"/>
                <a:cs typeface="Times New Roman" panose="02020603050405020304" pitchFamily="18" charset="0"/>
              </a:rPr>
              <a:t>parameters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are converted to</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appropriate objects or primitives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automatically</a:t>
            </a:r>
          </a:p>
          <a:p>
            <a:pPr algn="just" eaLnBrk="1" hangingPunct="1">
              <a:lnSpc>
                <a:spcPct val="80000"/>
              </a:lnSpc>
            </a:pPr>
            <a:r>
              <a:rPr lang="en-US" altLang="en-US" sz="2400">
                <a:latin typeface="Times New Roman" panose="02020603050405020304" pitchFamily="18" charset="0"/>
                <a:cs typeface="Times New Roman" panose="02020603050405020304" pitchFamily="18" charset="0"/>
              </a:rPr>
              <a:t>EL defines appropriate </a:t>
            </a:r>
            <a:r>
              <a:rPr lang="en-US" altLang="en-US" sz="2400" b="1">
                <a:latin typeface="Times New Roman" panose="02020603050405020304" pitchFamily="18" charset="0"/>
                <a:cs typeface="Times New Roman" panose="02020603050405020304" pitchFamily="18" charset="0"/>
              </a:rPr>
              <a:t>conversion with default values</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For example, a string parameter from a request will be coerced to the appropriate object or primitive.</a:t>
            </a:r>
          </a:p>
          <a:p>
            <a:pPr algn="just" eaLnBrk="1" hangingPunct="1">
              <a:lnSpc>
                <a:spcPct val="80000"/>
              </a:lnSpc>
            </a:pPr>
            <a:r>
              <a:rPr lang="en-US" altLang="en-US" sz="2400">
                <a:latin typeface="Times New Roman" panose="02020603050405020304" pitchFamily="18" charset="0"/>
                <a:cs typeface="Times New Roman" panose="02020603050405020304" pitchFamily="18" charset="0"/>
              </a:rPr>
              <a:t>There is a </a:t>
            </a:r>
            <a:r>
              <a:rPr lang="en-US" altLang="en-US" sz="2400" b="1">
                <a:latin typeface="Times New Roman" panose="02020603050405020304" pitchFamily="18" charset="0"/>
                <a:cs typeface="Times New Roman" panose="02020603050405020304" pitchFamily="18" charset="0"/>
              </a:rPr>
              <a:t>difference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between</a:t>
            </a:r>
            <a:r>
              <a:rPr lang="en-US" altLang="en-US" sz="2400">
                <a:latin typeface="Times New Roman" panose="02020603050405020304" pitchFamily="18" charset="0"/>
                <a:cs typeface="Times New Roman" panose="02020603050405020304" pitchFamily="18" charset="0"/>
              </a:rPr>
              <a:t> type </a:t>
            </a:r>
            <a:r>
              <a:rPr lang="en-US" altLang="en-US" sz="2400" b="1">
                <a:latin typeface="Times New Roman" panose="02020603050405020304" pitchFamily="18" charset="0"/>
                <a:cs typeface="Times New Roman" panose="02020603050405020304" pitchFamily="18" charset="0"/>
              </a:rPr>
              <a:t>coercion and type conversion.</a:t>
            </a:r>
            <a:r>
              <a:rPr lang="en-US" altLang="en-US" sz="2400">
                <a:latin typeface="Times New Roman" panose="02020603050405020304" pitchFamily="18" charset="0"/>
                <a:cs typeface="Times New Roman" panose="02020603050405020304" pitchFamily="18" charset="0"/>
              </a:rPr>
              <a:t> </a:t>
            </a:r>
          </a:p>
          <a:p>
            <a:pPr lvl="1" algn="just" eaLnBrk="1" hangingPunct="1">
              <a:lnSpc>
                <a:spcPct val="80000"/>
              </a:lnSpc>
            </a:pPr>
            <a:r>
              <a:rPr lang="en-US" altLang="en-US" sz="2000" b="1">
                <a:latin typeface="Times New Roman" panose="02020603050405020304" pitchFamily="18" charset="0"/>
                <a:cs typeface="Times New Roman" panose="02020603050405020304" pitchFamily="18" charset="0"/>
              </a:rPr>
              <a:t>Coercion</a:t>
            </a:r>
            <a:r>
              <a:rPr lang="en-US" altLang="en-US" sz="2000">
                <a:latin typeface="Times New Roman" panose="02020603050405020304" pitchFamily="18" charset="0"/>
                <a:cs typeface="Times New Roman" panose="02020603050405020304" pitchFamily="18" charset="0"/>
              </a:rPr>
              <a:t> is </a:t>
            </a:r>
            <a:r>
              <a:rPr lang="en-US" altLang="en-US" sz="2000" b="1">
                <a:latin typeface="Times New Roman" panose="02020603050405020304" pitchFamily="18" charset="0"/>
                <a:cs typeface="Times New Roman" panose="02020603050405020304" pitchFamily="18" charset="0"/>
              </a:rPr>
              <a:t>implicit type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conversion</a:t>
            </a:r>
            <a:r>
              <a:rPr lang="en-US" altLang="en-US" sz="2000">
                <a:latin typeface="Times New Roman" panose="02020603050405020304" pitchFamily="18" charset="0"/>
                <a:cs typeface="Times New Roman" panose="02020603050405020304" pitchFamily="18" charset="0"/>
              </a:rPr>
              <a:t> and its usually </a:t>
            </a:r>
            <a:r>
              <a:rPr lang="en-US" altLang="en-US" sz="2000" b="1">
                <a:latin typeface="Times New Roman" panose="02020603050405020304" pitchFamily="18" charset="0"/>
                <a:cs typeface="Times New Roman" panose="02020603050405020304" pitchFamily="18" charset="0"/>
              </a:rPr>
              <a:t>performed automatically</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by</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compiler</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Type </a:t>
            </a:r>
            <a:r>
              <a:rPr lang="en-US" altLang="en-US" sz="2000" b="1">
                <a:latin typeface="Times New Roman" panose="02020603050405020304" pitchFamily="18" charset="0"/>
                <a:cs typeface="Times New Roman" panose="02020603050405020304" pitchFamily="18" charset="0"/>
              </a:rPr>
              <a:t>conversion</a:t>
            </a:r>
            <a:r>
              <a:rPr lang="en-US" altLang="en-US" sz="2000">
                <a:latin typeface="Times New Roman" panose="02020603050405020304" pitchFamily="18" charset="0"/>
                <a:cs typeface="Times New Roman" panose="02020603050405020304" pitchFamily="18" charset="0"/>
              </a:rPr>
              <a:t> is an </a:t>
            </a:r>
            <a:r>
              <a:rPr lang="en-US" altLang="en-US" sz="2000" b="1">
                <a:latin typeface="Times New Roman" panose="02020603050405020304" pitchFamily="18" charset="0"/>
                <a:cs typeface="Times New Roman" panose="02020603050405020304" pitchFamily="18" charset="0"/>
              </a:rPr>
              <a:t>explicit type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conversion</a:t>
            </a:r>
            <a:r>
              <a:rPr lang="en-US" altLang="en-US" sz="2000">
                <a:latin typeface="Times New Roman" panose="02020603050405020304" pitchFamily="18" charset="0"/>
                <a:cs typeface="Times New Roman" panose="02020603050405020304" pitchFamily="18" charset="0"/>
              </a:rPr>
              <a:t> inserted </a:t>
            </a:r>
            <a:r>
              <a:rPr lang="en-US" altLang="en-US" sz="2000" b="1">
                <a:latin typeface="Times New Roman" panose="02020603050405020304" pitchFamily="18" charset="0"/>
                <a:cs typeface="Times New Roman" panose="02020603050405020304" pitchFamily="18" charset="0"/>
              </a:rPr>
              <a:t>by</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programmer</a:t>
            </a:r>
            <a:r>
              <a:rPr lang="en-US" altLang="en-US" sz="2000">
                <a:latin typeface="Times New Roman" panose="02020603050405020304" pitchFamily="18" charset="0"/>
                <a:cs typeface="Times New Roman" panose="02020603050405020304" pitchFamily="18" charset="0"/>
              </a:rPr>
              <a:t>.</a:t>
            </a:r>
            <a:endParaRPr lang="vi-VN" altLang="en-US" sz="2000">
              <a:latin typeface="Times New Roman" panose="02020603050405020304" pitchFamily="18" charset="0"/>
              <a:cs typeface="Times New Roman" panose="02020603050405020304" pitchFamily="18" charset="0"/>
            </a:endParaRPr>
          </a:p>
        </p:txBody>
      </p:sp>
      <p:sp>
        <p:nvSpPr>
          <p:cNvPr id="17" name="AutoShape 5"/>
          <p:cNvSpPr>
            <a:spLocks noChangeArrowheads="1"/>
          </p:cNvSpPr>
          <p:nvPr/>
        </p:nvSpPr>
        <p:spPr bwMode="auto">
          <a:xfrm>
            <a:off x="3382963" y="3708400"/>
            <a:ext cx="2743200" cy="762000"/>
          </a:xfrm>
          <a:prstGeom prst="roundRect">
            <a:avLst>
              <a:gd name="adj" fmla="val 16667"/>
            </a:avLst>
          </a:prstGeom>
          <a:solidFill>
            <a:srgbClr val="009900"/>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200" b="1">
                <a:solidFill>
                  <a:schemeClr val="bg1"/>
                </a:solidFill>
                <a:cs typeface="Arial" panose="020B0604020202020204" pitchFamily="34" charset="0"/>
              </a:rPr>
              <a:t>Coercion</a:t>
            </a:r>
          </a:p>
        </p:txBody>
      </p:sp>
      <p:sp>
        <p:nvSpPr>
          <p:cNvPr id="21" name="AutoShape 5"/>
          <p:cNvSpPr>
            <a:spLocks noChangeArrowheads="1"/>
          </p:cNvSpPr>
          <p:nvPr/>
        </p:nvSpPr>
        <p:spPr bwMode="auto">
          <a:xfrm>
            <a:off x="1096963" y="5842000"/>
            <a:ext cx="1676400" cy="914400"/>
          </a:xfrm>
          <a:prstGeom prst="roundRect">
            <a:avLst>
              <a:gd name="adj" fmla="val 16667"/>
            </a:avLst>
          </a:prstGeom>
          <a:solidFill>
            <a:srgbClr val="FF6600"/>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cs typeface="Arial" panose="020B0604020202020204" pitchFamily="34" charset="0"/>
              </a:rPr>
              <a:t>Boxing and Unboxing</a:t>
            </a:r>
          </a:p>
        </p:txBody>
      </p:sp>
      <p:sp>
        <p:nvSpPr>
          <p:cNvPr id="23" name="AutoShape 5"/>
          <p:cNvSpPr>
            <a:spLocks noChangeArrowheads="1"/>
          </p:cNvSpPr>
          <p:nvPr/>
        </p:nvSpPr>
        <p:spPr bwMode="auto">
          <a:xfrm>
            <a:off x="3916363" y="5842000"/>
            <a:ext cx="1676400" cy="914400"/>
          </a:xfrm>
          <a:prstGeom prst="roundRect">
            <a:avLst>
              <a:gd name="adj" fmla="val 16667"/>
            </a:avLst>
          </a:prstGeom>
          <a:solidFill>
            <a:srgbClr val="FF6600"/>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cs typeface="Arial" panose="020B0604020202020204" pitchFamily="34" charset="0"/>
              </a:rPr>
              <a:t>Coercion to String</a:t>
            </a:r>
          </a:p>
        </p:txBody>
      </p:sp>
      <p:sp>
        <p:nvSpPr>
          <p:cNvPr id="24" name="AutoShape 5"/>
          <p:cNvSpPr>
            <a:spLocks noChangeArrowheads="1"/>
          </p:cNvSpPr>
          <p:nvPr/>
        </p:nvSpPr>
        <p:spPr bwMode="auto">
          <a:xfrm>
            <a:off x="6735763" y="5842000"/>
            <a:ext cx="1676400" cy="914400"/>
          </a:xfrm>
          <a:prstGeom prst="roundRect">
            <a:avLst>
              <a:gd name="adj" fmla="val 16667"/>
            </a:avLst>
          </a:prstGeom>
          <a:solidFill>
            <a:srgbClr val="FF6600"/>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cs typeface="Arial" panose="020B0604020202020204" pitchFamily="34" charset="0"/>
              </a:rPr>
              <a:t>Coercion to Number</a:t>
            </a:r>
          </a:p>
        </p:txBody>
      </p:sp>
      <p:grpSp>
        <p:nvGrpSpPr>
          <p:cNvPr id="2" name="Group 19"/>
          <p:cNvGrpSpPr>
            <a:grpSpLocks/>
          </p:cNvGrpSpPr>
          <p:nvPr/>
        </p:nvGrpSpPr>
        <p:grpSpPr bwMode="auto">
          <a:xfrm>
            <a:off x="1935163" y="4470400"/>
            <a:ext cx="5638800" cy="1371600"/>
            <a:chOff x="1600200" y="3429000"/>
            <a:chExt cx="5638800" cy="1524000"/>
          </a:xfrm>
        </p:grpSpPr>
        <p:sp>
          <p:nvSpPr>
            <p:cNvPr id="78857" name="Line 20"/>
            <p:cNvSpPr>
              <a:spLocks noChangeShapeType="1"/>
            </p:cNvSpPr>
            <p:nvPr/>
          </p:nvSpPr>
          <p:spPr bwMode="auto">
            <a:xfrm>
              <a:off x="4419600" y="3429000"/>
              <a:ext cx="0" cy="6096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58" name="Line 12"/>
            <p:cNvSpPr>
              <a:spLocks noChangeShapeType="1"/>
            </p:cNvSpPr>
            <p:nvPr/>
          </p:nvSpPr>
          <p:spPr bwMode="auto">
            <a:xfrm>
              <a:off x="1600200" y="4038600"/>
              <a:ext cx="0" cy="91440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59" name="Line 18"/>
            <p:cNvSpPr>
              <a:spLocks noChangeShapeType="1"/>
            </p:cNvSpPr>
            <p:nvPr/>
          </p:nvSpPr>
          <p:spPr bwMode="auto">
            <a:xfrm>
              <a:off x="4419600" y="4038600"/>
              <a:ext cx="2819400"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60" name="Line 12"/>
            <p:cNvSpPr>
              <a:spLocks noChangeShapeType="1"/>
            </p:cNvSpPr>
            <p:nvPr/>
          </p:nvSpPr>
          <p:spPr bwMode="auto">
            <a:xfrm>
              <a:off x="4419600" y="4038600"/>
              <a:ext cx="0" cy="91440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61" name="Line 12"/>
            <p:cNvSpPr>
              <a:spLocks noChangeShapeType="1"/>
            </p:cNvSpPr>
            <p:nvPr/>
          </p:nvSpPr>
          <p:spPr bwMode="auto">
            <a:xfrm>
              <a:off x="7239000" y="4038600"/>
              <a:ext cx="0" cy="91440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62" name="Line 18"/>
            <p:cNvSpPr>
              <a:spLocks noChangeShapeType="1"/>
            </p:cNvSpPr>
            <p:nvPr/>
          </p:nvSpPr>
          <p:spPr bwMode="auto">
            <a:xfrm>
              <a:off x="1600200" y="4038600"/>
              <a:ext cx="2819400"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1000" fill="hold"/>
                                        <p:tgtEl>
                                          <p:spTgt spid="2"/>
                                        </p:tgtEl>
                                        <p:attrNameLst>
                                          <p:attrName>ppt_x</p:attrName>
                                        </p:attrNameLst>
                                      </p:cBhvr>
                                      <p:tavLst>
                                        <p:tav tm="0">
                                          <p:val>
                                            <p:strVal val="#ppt_x"/>
                                          </p:val>
                                        </p:tav>
                                        <p:tav tm="100000">
                                          <p:val>
                                            <p:strVal val="#ppt_x"/>
                                          </p:val>
                                        </p:tav>
                                      </p:tavLst>
                                    </p:anim>
                                    <p:anim calcmode="lin" valueType="num">
                                      <p:cBhvr additive="base">
                                        <p:cTn id="14"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1000" fill="hold"/>
                                        <p:tgtEl>
                                          <p:spTgt spid="21"/>
                                        </p:tgtEl>
                                        <p:attrNameLst>
                                          <p:attrName>ppt_x</p:attrName>
                                        </p:attrNameLst>
                                      </p:cBhvr>
                                      <p:tavLst>
                                        <p:tav tm="0">
                                          <p:val>
                                            <p:strVal val="0-#ppt_w/2"/>
                                          </p:val>
                                        </p:tav>
                                        <p:tav tm="100000">
                                          <p:val>
                                            <p:strVal val="#ppt_x"/>
                                          </p:val>
                                        </p:tav>
                                      </p:tavLst>
                                    </p:anim>
                                    <p:anim calcmode="lin" valueType="num">
                                      <p:cBhvr additive="base">
                                        <p:cTn id="20" dur="10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1000" fill="hold"/>
                                        <p:tgtEl>
                                          <p:spTgt spid="23"/>
                                        </p:tgtEl>
                                        <p:attrNameLst>
                                          <p:attrName>ppt_x</p:attrName>
                                        </p:attrNameLst>
                                      </p:cBhvr>
                                      <p:tavLst>
                                        <p:tav tm="0">
                                          <p:val>
                                            <p:strVal val="0-#ppt_w/2"/>
                                          </p:val>
                                        </p:tav>
                                        <p:tav tm="100000">
                                          <p:val>
                                            <p:strVal val="#ppt_x"/>
                                          </p:val>
                                        </p:tav>
                                      </p:tavLst>
                                    </p:anim>
                                    <p:anim calcmode="lin" valueType="num">
                                      <p:cBhvr additive="base">
                                        <p:cTn id="26" dur="10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1000" fill="hold"/>
                                        <p:tgtEl>
                                          <p:spTgt spid="24"/>
                                        </p:tgtEl>
                                        <p:attrNameLst>
                                          <p:attrName>ppt_x</p:attrName>
                                        </p:attrNameLst>
                                      </p:cBhvr>
                                      <p:tavLst>
                                        <p:tav tm="0">
                                          <p:val>
                                            <p:strVal val="1+#ppt_w/2"/>
                                          </p:val>
                                        </p:tav>
                                        <p:tav tm="100000">
                                          <p:val>
                                            <p:strVal val="#ppt_x"/>
                                          </p:val>
                                        </p:tav>
                                      </p:tavLst>
                                    </p:anim>
                                    <p:anim calcmode="lin" valueType="num">
                                      <p:cBhvr additive="base">
                                        <p:cTn id="32" dur="10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3" grpId="0" animBg="1"/>
      <p:bldP spid="2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idx="4294967295"/>
          </p:nvPr>
        </p:nvSpPr>
        <p:spPr>
          <a:xfrm>
            <a:off x="1328738" y="71438"/>
            <a:ext cx="7815262" cy="842962"/>
          </a:xfrm>
        </p:spPr>
        <p:txBody>
          <a:bodyPr/>
          <a:lstStyle/>
          <a:p>
            <a:r>
              <a:rPr lang="en-US" altLang="en-US" sz="4000" b="1">
                <a:latin typeface="Times New Roman" panose="02020603050405020304" pitchFamily="18" charset="0"/>
                <a:cs typeface="Times New Roman" panose="02020603050405020304" pitchFamily="18" charset="0"/>
              </a:rPr>
              <a:t>Appendix </a:t>
            </a:r>
            <a:br>
              <a:rPr lang="en-US" altLang="en-US" sz="40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Coersion</a:t>
            </a:r>
          </a:p>
        </p:txBody>
      </p:sp>
      <p:sp>
        <p:nvSpPr>
          <p:cNvPr id="79875" name="Rectangle 3"/>
          <p:cNvSpPr>
            <a:spLocks noGrp="1"/>
          </p:cNvSpPr>
          <p:nvPr>
            <p:ph type="body" idx="4294967295"/>
          </p:nvPr>
        </p:nvSpPr>
        <p:spPr>
          <a:xfrm>
            <a:off x="206375" y="1009650"/>
            <a:ext cx="8937625" cy="5848350"/>
          </a:xfrm>
        </p:spPr>
        <p:txBody>
          <a:bodyPr/>
          <a:lstStyle/>
          <a:p>
            <a:pPr algn="just" eaLnBrk="1" hangingPunct="1">
              <a:lnSpc>
                <a:spcPct val="80000"/>
              </a:lnSpc>
            </a:pPr>
            <a:r>
              <a:rPr lang="en-US" altLang="en-US" sz="2800" b="1">
                <a:latin typeface="Times New Roman" panose="02020603050405020304" pitchFamily="18" charset="0"/>
                <a:cs typeface="Times New Roman" panose="02020603050405020304" pitchFamily="18" charset="0"/>
              </a:rPr>
              <a:t>Boxing an Unboxing</a:t>
            </a:r>
          </a:p>
          <a:p>
            <a:pPr lvl="1" algn="just" eaLnBrk="1" hangingPunct="1">
              <a:lnSpc>
                <a:spcPct val="80000"/>
              </a:lnSpc>
            </a:pPr>
            <a:r>
              <a:rPr lang="en-US" altLang="en-US" sz="2400" b="1">
                <a:latin typeface="Times New Roman" panose="02020603050405020304" pitchFamily="18" charset="0"/>
                <a:cs typeface="Times New Roman" panose="02020603050405020304" pitchFamily="18" charset="0"/>
              </a:rPr>
              <a:t>Boxing</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converts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values</a:t>
            </a:r>
            <a:r>
              <a:rPr lang="en-US" altLang="en-US" sz="2400">
                <a:latin typeface="Times New Roman" panose="02020603050405020304" pitchFamily="18" charset="0"/>
                <a:cs typeface="Times New Roman" panose="02020603050405020304" pitchFamily="18" charset="0"/>
              </a:rPr>
              <a:t> of </a:t>
            </a:r>
            <a:r>
              <a:rPr lang="en-US" altLang="en-US" sz="2400" b="1">
                <a:latin typeface="Times New Roman" panose="02020603050405020304" pitchFamily="18" charset="0"/>
                <a:cs typeface="Times New Roman" panose="02020603050405020304" pitchFamily="18" charset="0"/>
              </a:rPr>
              <a:t>primitive type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to</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corresponding</a:t>
            </a:r>
            <a:r>
              <a:rPr lang="en-US" altLang="en-US" sz="2400">
                <a:latin typeface="Times New Roman" panose="02020603050405020304" pitchFamily="18" charset="0"/>
                <a:cs typeface="Times New Roman" panose="02020603050405020304" pitchFamily="18" charset="0"/>
              </a:rPr>
              <a:t> values of </a:t>
            </a:r>
            <a:r>
              <a:rPr lang="en-US" altLang="en-US" sz="2400" b="1">
                <a:latin typeface="Times New Roman" panose="02020603050405020304" pitchFamily="18" charset="0"/>
                <a:cs typeface="Times New Roman" panose="02020603050405020304" pitchFamily="18" charset="0"/>
              </a:rPr>
              <a:t>reference type. </a:t>
            </a:r>
          </a:p>
          <a:p>
            <a:pPr lvl="2" algn="just" eaLnBrk="1" hangingPunct="1">
              <a:lnSpc>
                <a:spcPct val="80000"/>
              </a:lnSpc>
            </a:pPr>
            <a:r>
              <a:rPr lang="en-US" altLang="en-US" sz="2000">
                <a:latin typeface="Times New Roman" panose="02020603050405020304" pitchFamily="18" charset="0"/>
                <a:cs typeface="Times New Roman" panose="02020603050405020304" pitchFamily="18" charset="0"/>
              </a:rPr>
              <a:t>If i is a </a:t>
            </a:r>
            <a:r>
              <a:rPr lang="en-US" altLang="en-US" sz="2000" b="1">
                <a:latin typeface="Times New Roman" panose="02020603050405020304" pitchFamily="18" charset="0"/>
                <a:cs typeface="Times New Roman" panose="02020603050405020304" pitchFamily="18" charset="0"/>
              </a:rPr>
              <a:t>boolean</a:t>
            </a:r>
            <a:r>
              <a:rPr lang="en-US" altLang="en-US" sz="2000">
                <a:latin typeface="Times New Roman" panose="02020603050405020304" pitchFamily="18" charset="0"/>
                <a:cs typeface="Times New Roman" panose="02020603050405020304" pitchFamily="18" charset="0"/>
              </a:rPr>
              <a:t> value, then boxing conversion </a:t>
            </a:r>
            <a:r>
              <a:rPr lang="en-US" altLang="en-US" sz="2000" b="1">
                <a:latin typeface="Times New Roman" panose="02020603050405020304" pitchFamily="18" charset="0"/>
                <a:cs typeface="Times New Roman" panose="02020603050405020304" pitchFamily="18" charset="0"/>
              </a:rPr>
              <a:t>converts</a:t>
            </a:r>
            <a:r>
              <a:rPr lang="en-US" altLang="en-US" sz="2000">
                <a:latin typeface="Times New Roman" panose="02020603050405020304" pitchFamily="18" charset="0"/>
                <a:cs typeface="Times New Roman" panose="02020603050405020304" pitchFamily="18" charset="0"/>
              </a:rPr>
              <a:t> i </a:t>
            </a:r>
            <a:r>
              <a:rPr lang="en-US" altLang="en-US" sz="2000" b="1">
                <a:latin typeface="Times New Roman" panose="02020603050405020304" pitchFamily="18" charset="0"/>
                <a:cs typeface="Times New Roman" panose="02020603050405020304" pitchFamily="18" charset="0"/>
              </a:rPr>
              <a:t>into</a:t>
            </a:r>
            <a:r>
              <a:rPr lang="en-US" altLang="en-US" sz="2000">
                <a:latin typeface="Times New Roman" panose="02020603050405020304" pitchFamily="18" charset="0"/>
                <a:cs typeface="Times New Roman" panose="02020603050405020304" pitchFamily="18" charset="0"/>
              </a:rPr>
              <a:t> a reference r or class and type </a:t>
            </a:r>
            <a:r>
              <a:rPr lang="en-US" altLang="en-US" sz="2000" b="1">
                <a:latin typeface="Times New Roman" panose="02020603050405020304" pitchFamily="18" charset="0"/>
                <a:cs typeface="Times New Roman" panose="02020603050405020304" pitchFamily="18" charset="0"/>
              </a:rPr>
              <a:t>Boolean</a:t>
            </a:r>
            <a:r>
              <a:rPr lang="en-US" altLang="en-US" sz="2000">
                <a:latin typeface="Times New Roman" panose="02020603050405020304" pitchFamily="18" charset="0"/>
                <a:cs typeface="Times New Roman" panose="02020603050405020304" pitchFamily="18" charset="0"/>
              </a:rPr>
              <a:t>, such that r.value() = i.</a:t>
            </a:r>
          </a:p>
          <a:p>
            <a:pPr lvl="2" algn="just" eaLnBrk="1" hangingPunct="1">
              <a:lnSpc>
                <a:spcPct val="80000"/>
              </a:lnSpc>
            </a:pPr>
            <a:r>
              <a:rPr lang="en-US" altLang="en-US" sz="2000">
                <a:latin typeface="Times New Roman" panose="02020603050405020304" pitchFamily="18" charset="0"/>
                <a:cs typeface="Times New Roman" panose="02020603050405020304" pitchFamily="18" charset="0"/>
              </a:rPr>
              <a:t>If i is a </a:t>
            </a:r>
            <a:r>
              <a:rPr lang="en-US" altLang="en-US" sz="2000" b="1">
                <a:latin typeface="Times New Roman" panose="02020603050405020304" pitchFamily="18" charset="0"/>
                <a:cs typeface="Times New Roman" panose="02020603050405020304" pitchFamily="18" charset="0"/>
              </a:rPr>
              <a:t>byte</a:t>
            </a:r>
            <a:r>
              <a:rPr lang="en-US" altLang="en-US" sz="2000">
                <a:latin typeface="Times New Roman" panose="02020603050405020304" pitchFamily="18" charset="0"/>
                <a:cs typeface="Times New Roman" panose="02020603050405020304" pitchFamily="18" charset="0"/>
              </a:rPr>
              <a:t> value, then boxing conversion </a:t>
            </a:r>
            <a:r>
              <a:rPr lang="en-US" altLang="en-US" sz="2000" b="1">
                <a:latin typeface="Times New Roman" panose="02020603050405020304" pitchFamily="18" charset="0"/>
                <a:cs typeface="Times New Roman" panose="02020603050405020304" pitchFamily="18" charset="0"/>
              </a:rPr>
              <a:t>converts</a:t>
            </a:r>
            <a:r>
              <a:rPr lang="en-US" altLang="en-US" sz="2000">
                <a:latin typeface="Times New Roman" panose="02020603050405020304" pitchFamily="18" charset="0"/>
                <a:cs typeface="Times New Roman" panose="02020603050405020304" pitchFamily="18" charset="0"/>
              </a:rPr>
              <a:t> i info a </a:t>
            </a:r>
            <a:r>
              <a:rPr lang="en-US" altLang="en-US" sz="2000" b="1">
                <a:latin typeface="Times New Roman" panose="02020603050405020304" pitchFamily="18" charset="0"/>
                <a:cs typeface="Times New Roman" panose="02020603050405020304" pitchFamily="18" charset="0"/>
              </a:rPr>
              <a:t>reference</a:t>
            </a:r>
            <a:r>
              <a:rPr lang="en-US" altLang="en-US" sz="2000">
                <a:latin typeface="Times New Roman" panose="02020603050405020304" pitchFamily="18" charset="0"/>
                <a:cs typeface="Times New Roman" panose="02020603050405020304" pitchFamily="18" charset="0"/>
              </a:rPr>
              <a:t> r of class and type </a:t>
            </a:r>
            <a:r>
              <a:rPr lang="en-US" altLang="en-US" sz="2000" b="1">
                <a:latin typeface="Times New Roman" panose="02020603050405020304" pitchFamily="18" charset="0"/>
                <a:cs typeface="Times New Roman" panose="02020603050405020304" pitchFamily="18" charset="0"/>
              </a:rPr>
              <a:t>Byte</a:t>
            </a:r>
            <a:r>
              <a:rPr lang="en-US" altLang="en-US" sz="2000">
                <a:latin typeface="Times New Roman" panose="02020603050405020304" pitchFamily="18" charset="0"/>
                <a:cs typeface="Times New Roman" panose="02020603050405020304" pitchFamily="18" charset="0"/>
              </a:rPr>
              <a:t>, such that r.value() = i</a:t>
            </a:r>
          </a:p>
          <a:p>
            <a:pPr lvl="1" algn="just" eaLnBrk="1" hangingPunct="1">
              <a:lnSpc>
                <a:spcPct val="80000"/>
              </a:lnSpc>
            </a:pPr>
            <a:r>
              <a:rPr lang="en-US" altLang="en-US" sz="2400" b="1">
                <a:latin typeface="Times New Roman" panose="02020603050405020304" pitchFamily="18" charset="0"/>
                <a:cs typeface="Times New Roman" panose="02020603050405020304" pitchFamily="18" charset="0"/>
              </a:rPr>
              <a:t>Unboxing</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converts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values</a:t>
            </a:r>
            <a:r>
              <a:rPr lang="en-US" altLang="en-US" sz="2400">
                <a:latin typeface="Times New Roman" panose="02020603050405020304" pitchFamily="18" charset="0"/>
                <a:cs typeface="Times New Roman" panose="02020603050405020304" pitchFamily="18" charset="0"/>
              </a:rPr>
              <a:t> of </a:t>
            </a:r>
            <a:r>
              <a:rPr lang="en-US" altLang="en-US" sz="2400" b="1">
                <a:latin typeface="Times New Roman" panose="02020603050405020304" pitchFamily="18" charset="0"/>
                <a:cs typeface="Times New Roman" panose="02020603050405020304" pitchFamily="18" charset="0"/>
              </a:rPr>
              <a:t>reference type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to</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corresponding</a:t>
            </a:r>
            <a:r>
              <a:rPr lang="en-US" altLang="en-US" sz="2400">
                <a:latin typeface="Times New Roman" panose="02020603050405020304" pitchFamily="18" charset="0"/>
                <a:cs typeface="Times New Roman" panose="02020603050405020304" pitchFamily="18" charset="0"/>
              </a:rPr>
              <a:t> values of </a:t>
            </a:r>
            <a:r>
              <a:rPr lang="en-US" altLang="en-US" sz="2400" b="1">
                <a:latin typeface="Times New Roman" panose="02020603050405020304" pitchFamily="18" charset="0"/>
                <a:cs typeface="Times New Roman" panose="02020603050405020304" pitchFamily="18" charset="0"/>
              </a:rPr>
              <a:t>primitive type</a:t>
            </a:r>
          </a:p>
          <a:p>
            <a:pPr lvl="2" algn="just" eaLnBrk="1" hangingPunct="1">
              <a:lnSpc>
                <a:spcPct val="80000"/>
              </a:lnSpc>
            </a:pPr>
            <a:r>
              <a:rPr lang="en-US" altLang="en-US" sz="2000">
                <a:latin typeface="Times New Roman" panose="02020603050405020304" pitchFamily="18" charset="0"/>
                <a:cs typeface="Times New Roman" panose="02020603050405020304" pitchFamily="18" charset="0"/>
              </a:rPr>
              <a:t>If r is a </a:t>
            </a:r>
            <a:r>
              <a:rPr lang="en-US" altLang="en-US" sz="2000" b="1">
                <a:latin typeface="Times New Roman" panose="02020603050405020304" pitchFamily="18" charset="0"/>
                <a:cs typeface="Times New Roman" panose="02020603050405020304" pitchFamily="18" charset="0"/>
              </a:rPr>
              <a:t>Boolean</a:t>
            </a:r>
            <a:r>
              <a:rPr lang="en-US" altLang="en-US" sz="2000">
                <a:latin typeface="Times New Roman" panose="02020603050405020304" pitchFamily="18" charset="0"/>
                <a:cs typeface="Times New Roman" panose="02020603050405020304" pitchFamily="18" charset="0"/>
              </a:rPr>
              <a:t> reference, then unboxing </a:t>
            </a:r>
            <a:r>
              <a:rPr lang="en-US" altLang="en-US" sz="2000" b="1">
                <a:latin typeface="Times New Roman" panose="02020603050405020304" pitchFamily="18" charset="0"/>
                <a:cs typeface="Times New Roman" panose="02020603050405020304" pitchFamily="18" charset="0"/>
              </a:rPr>
              <a:t>conversion</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converts</a:t>
            </a:r>
            <a:r>
              <a:rPr lang="en-US" altLang="en-US" sz="2000">
                <a:latin typeface="Times New Roman" panose="02020603050405020304" pitchFamily="18" charset="0"/>
                <a:cs typeface="Times New Roman" panose="02020603050405020304" pitchFamily="18" charset="0"/>
              </a:rPr>
              <a:t> r into v of type </a:t>
            </a:r>
            <a:r>
              <a:rPr lang="en-US" altLang="en-US" sz="2000" b="1">
                <a:latin typeface="Times New Roman" panose="02020603050405020304" pitchFamily="18" charset="0"/>
                <a:cs typeface="Times New Roman" panose="02020603050405020304" pitchFamily="18" charset="0"/>
              </a:rPr>
              <a:t>boolean</a:t>
            </a:r>
            <a:r>
              <a:rPr lang="en-US" altLang="en-US" sz="2000">
                <a:latin typeface="Times New Roman" panose="02020603050405020304" pitchFamily="18" charset="0"/>
                <a:cs typeface="Times New Roman" panose="02020603050405020304" pitchFamily="18" charset="0"/>
              </a:rPr>
              <a:t>, such that r.value() = v.</a:t>
            </a:r>
          </a:p>
          <a:p>
            <a:pPr lvl="2" algn="just" eaLnBrk="1" hangingPunct="1">
              <a:lnSpc>
                <a:spcPct val="80000"/>
              </a:lnSpc>
            </a:pPr>
            <a:r>
              <a:rPr lang="en-US" altLang="en-US" sz="2000">
                <a:latin typeface="Times New Roman" panose="02020603050405020304" pitchFamily="18" charset="0"/>
                <a:cs typeface="Times New Roman" panose="02020603050405020304" pitchFamily="18" charset="0"/>
              </a:rPr>
              <a:t>If r is a </a:t>
            </a:r>
            <a:r>
              <a:rPr lang="en-US" altLang="en-US" sz="2000" b="1">
                <a:latin typeface="Times New Roman" panose="02020603050405020304" pitchFamily="18" charset="0"/>
                <a:cs typeface="Times New Roman" panose="02020603050405020304" pitchFamily="18" charset="0"/>
              </a:rPr>
              <a:t>Byte</a:t>
            </a:r>
            <a:r>
              <a:rPr lang="en-US" altLang="en-US" sz="2000">
                <a:latin typeface="Times New Roman" panose="02020603050405020304" pitchFamily="18" charset="0"/>
                <a:cs typeface="Times New Roman" panose="02020603050405020304" pitchFamily="18" charset="0"/>
              </a:rPr>
              <a:t> reference, then unboxing </a:t>
            </a:r>
            <a:r>
              <a:rPr lang="en-US" altLang="en-US" sz="2000" b="1">
                <a:latin typeface="Times New Roman" panose="02020603050405020304" pitchFamily="18" charset="0"/>
                <a:cs typeface="Times New Roman" panose="02020603050405020304" pitchFamily="18" charset="0"/>
              </a:rPr>
              <a:t>convertion</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converts</a:t>
            </a:r>
            <a:r>
              <a:rPr lang="en-US" altLang="en-US" sz="2000">
                <a:latin typeface="Times New Roman" panose="02020603050405020304" pitchFamily="18" charset="0"/>
                <a:cs typeface="Times New Roman" panose="02020603050405020304" pitchFamily="18" charset="0"/>
              </a:rPr>
              <a:t> r into a value </a:t>
            </a:r>
            <a:r>
              <a:rPr lang="en-US" altLang="en-US" sz="2000" b="1">
                <a:latin typeface="Times New Roman" panose="02020603050405020304" pitchFamily="18" charset="0"/>
                <a:cs typeface="Times New Roman" panose="02020603050405020304" pitchFamily="18" charset="0"/>
              </a:rPr>
              <a:t>v</a:t>
            </a:r>
            <a:r>
              <a:rPr lang="en-US" altLang="en-US" sz="2000">
                <a:latin typeface="Times New Roman" panose="02020603050405020304" pitchFamily="18" charset="0"/>
                <a:cs typeface="Times New Roman" panose="02020603050405020304" pitchFamily="18" charset="0"/>
              </a:rPr>
              <a:t> of type byte, such that </a:t>
            </a:r>
            <a:r>
              <a:rPr lang="en-US" altLang="en-US" sz="2000" b="1">
                <a:latin typeface="Times New Roman" panose="02020603050405020304" pitchFamily="18" charset="0"/>
                <a:cs typeface="Times New Roman" panose="02020603050405020304" pitchFamily="18" charset="0"/>
              </a:rPr>
              <a:t>r.value</a:t>
            </a:r>
            <a:r>
              <a:rPr lang="en-US" altLang="en-US" sz="2000">
                <a:latin typeface="Times New Roman" panose="02020603050405020304" pitchFamily="18" charset="0"/>
                <a:cs typeface="Times New Roman" panose="02020603050405020304" pitchFamily="18" charset="0"/>
              </a:rPr>
              <a:t>() = v.</a:t>
            </a:r>
          </a:p>
          <a:p>
            <a:pPr algn="just" eaLnBrk="1" hangingPunct="1">
              <a:lnSpc>
                <a:spcPct val="80000"/>
              </a:lnSpc>
            </a:pPr>
            <a:r>
              <a:rPr lang="en-US" altLang="en-US" sz="2800" b="1">
                <a:latin typeface="Times New Roman" panose="02020603050405020304" pitchFamily="18" charset="0"/>
                <a:cs typeface="Times New Roman" panose="02020603050405020304" pitchFamily="18" charset="0"/>
              </a:rPr>
              <a:t>Coercion</a:t>
            </a:r>
            <a:r>
              <a:rPr lang="en-US" altLang="en-US" sz="2800">
                <a:latin typeface="Times New Roman" panose="02020603050405020304" pitchFamily="18" charset="0"/>
                <a:cs typeface="Times New Roman" panose="02020603050405020304" pitchFamily="18" charset="0"/>
              </a:rPr>
              <a:t> to String</a:t>
            </a:r>
          </a:p>
          <a:p>
            <a:pPr lvl="1" algn="just" eaLnBrk="1" hangingPunct="1">
              <a:lnSpc>
                <a:spcPct val="80000"/>
              </a:lnSpc>
            </a:pPr>
            <a:r>
              <a:rPr lang="en-US" altLang="en-US" sz="2400" b="1">
                <a:latin typeface="Times New Roman" panose="02020603050405020304" pitchFamily="18" charset="0"/>
                <a:cs typeface="Times New Roman" panose="02020603050405020304" pitchFamily="18" charset="0"/>
              </a:rPr>
              <a:t>A</a:t>
            </a:r>
            <a:r>
              <a:rPr lang="en-US" altLang="en-US" sz="2400">
                <a:latin typeface="Times New Roman" panose="02020603050405020304" pitchFamily="18" charset="0"/>
                <a:cs typeface="Times New Roman" panose="02020603050405020304" pitchFamily="18" charset="0"/>
              </a:rPr>
              <a:t> is </a:t>
            </a:r>
            <a:r>
              <a:rPr lang="en-US" altLang="en-US" sz="2400" b="1">
                <a:latin typeface="Times New Roman" panose="02020603050405020304" pitchFamily="18" charset="0"/>
                <a:cs typeface="Times New Roman" panose="02020603050405020304" pitchFamily="18" charset="0"/>
              </a:rPr>
              <a:t>String</a:t>
            </a:r>
            <a:r>
              <a:rPr lang="en-US" altLang="en-US" sz="2400">
                <a:latin typeface="Times New Roman" panose="02020603050405020304" pitchFamily="18" charset="0"/>
                <a:cs typeface="Times New Roman" panose="02020603050405020304" pitchFamily="18" charset="0"/>
              </a:rPr>
              <a:t>, return </a:t>
            </a:r>
            <a:r>
              <a:rPr lang="en-US" altLang="en-US" sz="2400" b="1">
                <a:latin typeface="Times New Roman" panose="02020603050405020304" pitchFamily="18" charset="0"/>
                <a:cs typeface="Times New Roman" panose="02020603050405020304" pitchFamily="18" charset="0"/>
              </a:rPr>
              <a:t>A</a:t>
            </a:r>
          </a:p>
          <a:p>
            <a:pPr lvl="1" algn="just" eaLnBrk="1" hangingPunct="1">
              <a:lnSpc>
                <a:spcPct val="80000"/>
              </a:lnSpc>
            </a:pPr>
            <a:r>
              <a:rPr lang="en-US" altLang="en-US" sz="2400">
                <a:latin typeface="Times New Roman" panose="02020603050405020304" pitchFamily="18" charset="0"/>
                <a:cs typeface="Times New Roman" panose="02020603050405020304" pitchFamily="18" charset="0"/>
              </a:rPr>
              <a:t>A is </a:t>
            </a:r>
            <a:r>
              <a:rPr lang="en-US" altLang="en-US" sz="2400" b="1">
                <a:latin typeface="Times New Roman" panose="02020603050405020304" pitchFamily="18" charset="0"/>
                <a:cs typeface="Times New Roman" panose="02020603050405020304" pitchFamily="18" charset="0"/>
              </a:rPr>
              <a:t>null</a:t>
            </a:r>
            <a:r>
              <a:rPr lang="en-US" altLang="en-US" sz="2400">
                <a:latin typeface="Times New Roman" panose="02020603050405020304" pitchFamily="18" charset="0"/>
                <a:cs typeface="Times New Roman" panose="02020603050405020304" pitchFamily="18" charset="0"/>
              </a:rPr>
              <a:t>, return </a:t>
            </a:r>
            <a:r>
              <a:rPr lang="en-US" altLang="en-US" sz="2400" b="1">
                <a:latin typeface="Times New Roman" panose="02020603050405020304" pitchFamily="18" charset="0"/>
                <a:cs typeface="Times New Roman" panose="02020603050405020304" pitchFamily="18" charset="0"/>
              </a:rPr>
              <a:t>“”</a:t>
            </a:r>
          </a:p>
          <a:p>
            <a:pPr lvl="1" eaLnBrk="1" hangingPunct="1">
              <a:lnSpc>
                <a:spcPct val="80000"/>
              </a:lnSpc>
            </a:pPr>
            <a:r>
              <a:rPr lang="en-US" altLang="en-US" sz="2400">
                <a:latin typeface="Times New Roman" panose="02020603050405020304" pitchFamily="18" charset="0"/>
                <a:cs typeface="Times New Roman" panose="02020603050405020304" pitchFamily="18" charset="0"/>
              </a:rPr>
              <a:t>A.toString() </a:t>
            </a:r>
            <a:r>
              <a:rPr lang="en-US" altLang="en-US" sz="2400" b="1">
                <a:latin typeface="Times New Roman" panose="02020603050405020304" pitchFamily="18" charset="0"/>
                <a:cs typeface="Times New Roman" panose="02020603050405020304" pitchFamily="18" charset="0"/>
              </a:rPr>
              <a:t>throws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exception</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return</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error</a:t>
            </a:r>
            <a:r>
              <a:rPr lang="en-US" altLang="en-US" sz="2400">
                <a:latin typeface="Times New Roman" panose="02020603050405020304" pitchFamily="18" charset="0"/>
                <a:cs typeface="Times New Roman" panose="02020603050405020304" pitchFamily="18" charset="0"/>
              </a:rPr>
              <a:t>. Otherwise </a:t>
            </a:r>
            <a:r>
              <a:rPr lang="en-US" altLang="en-US" sz="2400" b="1">
                <a:latin typeface="Times New Roman" panose="02020603050405020304" pitchFamily="18" charset="0"/>
                <a:cs typeface="Times New Roman" panose="02020603050405020304" pitchFamily="18" charset="0"/>
              </a:rPr>
              <a:t>return</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A.toString()</a:t>
            </a:r>
            <a:endParaRPr lang="vi-VN" alt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idx="4294967295"/>
          </p:nvPr>
        </p:nvSpPr>
        <p:spPr>
          <a:xfrm>
            <a:off x="1328738" y="71438"/>
            <a:ext cx="7815262" cy="842962"/>
          </a:xfrm>
        </p:spPr>
        <p:txBody>
          <a:bodyPr/>
          <a:lstStyle/>
          <a:p>
            <a:r>
              <a:rPr lang="en-US" altLang="en-US" sz="4000" b="1">
                <a:latin typeface="Times New Roman" panose="02020603050405020304" pitchFamily="18" charset="0"/>
                <a:cs typeface="Times New Roman" panose="02020603050405020304" pitchFamily="18" charset="0"/>
              </a:rPr>
              <a:t>Appendix </a:t>
            </a:r>
            <a:br>
              <a:rPr lang="en-US" altLang="en-US" sz="40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Coersion</a:t>
            </a:r>
          </a:p>
        </p:txBody>
      </p:sp>
      <p:sp>
        <p:nvSpPr>
          <p:cNvPr id="80899" name="Rectangle 3"/>
          <p:cNvSpPr>
            <a:spLocks noGrp="1"/>
          </p:cNvSpPr>
          <p:nvPr>
            <p:ph type="body" idx="4294967295"/>
          </p:nvPr>
        </p:nvSpPr>
        <p:spPr>
          <a:xfrm>
            <a:off x="0" y="841375"/>
            <a:ext cx="9144000" cy="6016625"/>
          </a:xfrm>
        </p:spPr>
        <p:txBody>
          <a:bodyPr/>
          <a:lstStyle/>
          <a:p>
            <a:pPr algn="just" eaLnBrk="1" hangingPunct="1">
              <a:lnSpc>
                <a:spcPct val="90000"/>
              </a:lnSpc>
            </a:pPr>
            <a:r>
              <a:rPr lang="en-US" altLang="en-US" sz="2400" b="1">
                <a:latin typeface="Times New Roman" panose="02020603050405020304" pitchFamily="18" charset="0"/>
                <a:cs typeface="Times New Roman" panose="02020603050405020304" pitchFamily="18" charset="0"/>
              </a:rPr>
              <a:t>Coercion to Number</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The rule to coerce a value to number type are If A is </a:t>
            </a:r>
            <a:r>
              <a:rPr lang="en-US" altLang="en-US" sz="2000" b="1">
                <a:latin typeface="Times New Roman" panose="02020603050405020304" pitchFamily="18" charset="0"/>
                <a:cs typeface="Times New Roman" panose="02020603050405020304" pitchFamily="18" charset="0"/>
              </a:rPr>
              <a:t>null or “”,</a:t>
            </a:r>
            <a:r>
              <a:rPr lang="en-US" altLang="en-US" sz="2000">
                <a:latin typeface="Times New Roman" panose="02020603050405020304" pitchFamily="18" charset="0"/>
                <a:cs typeface="Times New Roman" panose="02020603050405020304" pitchFamily="18" charset="0"/>
              </a:rPr>
              <a:t> return </a:t>
            </a:r>
            <a:r>
              <a:rPr lang="en-US" altLang="en-US" sz="2000" b="1">
                <a:latin typeface="Times New Roman" panose="02020603050405020304" pitchFamily="18" charset="0"/>
                <a:cs typeface="Times New Roman" panose="02020603050405020304" pitchFamily="18" charset="0"/>
              </a:rPr>
              <a:t>0</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A is </a:t>
            </a:r>
            <a:r>
              <a:rPr lang="en-US" altLang="en-US" sz="2000" b="1">
                <a:latin typeface="Times New Roman" panose="02020603050405020304" pitchFamily="18" charset="0"/>
                <a:cs typeface="Times New Roman" panose="02020603050405020304" pitchFamily="18" charset="0"/>
              </a:rPr>
              <a:t>character</a:t>
            </a:r>
            <a:r>
              <a:rPr lang="en-US" altLang="en-US" sz="2000">
                <a:latin typeface="Times New Roman" panose="02020603050405020304" pitchFamily="18" charset="0"/>
                <a:cs typeface="Times New Roman" panose="02020603050405020304" pitchFamily="18" charset="0"/>
              </a:rPr>
              <a:t> and is </a:t>
            </a:r>
            <a:r>
              <a:rPr lang="en-US" altLang="en-US" sz="2000" b="1">
                <a:latin typeface="Times New Roman" panose="02020603050405020304" pitchFamily="18" charset="0"/>
                <a:cs typeface="Times New Roman" panose="02020603050405020304" pitchFamily="18" charset="0"/>
              </a:rPr>
              <a:t>converted to short</a:t>
            </a:r>
            <a:r>
              <a:rPr lang="en-US" altLang="en-US" sz="2000">
                <a:latin typeface="Times New Roman" panose="02020603050405020304" pitchFamily="18" charset="0"/>
                <a:cs typeface="Times New Roman" panose="02020603050405020304" pitchFamily="18" charset="0"/>
              </a:rPr>
              <a:t>, developer apply following rules:</a:t>
            </a:r>
          </a:p>
          <a:p>
            <a:pPr lvl="2" algn="just" eaLnBrk="1" hangingPunct="1">
              <a:lnSpc>
                <a:spcPct val="90000"/>
              </a:lnSpc>
            </a:pPr>
            <a:r>
              <a:rPr lang="en-US" altLang="en-US" sz="1800">
                <a:latin typeface="Times New Roman" panose="02020603050405020304" pitchFamily="18" charset="0"/>
                <a:cs typeface="Times New Roman" panose="02020603050405020304" pitchFamily="18" charset="0"/>
              </a:rPr>
              <a:t>If A is </a:t>
            </a:r>
            <a:r>
              <a:rPr lang="en-US" altLang="en-US" sz="1800" b="1">
                <a:latin typeface="Times New Roman" panose="02020603050405020304" pitchFamily="18" charset="0"/>
                <a:cs typeface="Times New Roman" panose="02020603050405020304" pitchFamily="18" charset="0"/>
              </a:rPr>
              <a:t>Boolean</a:t>
            </a:r>
            <a:r>
              <a:rPr lang="en-US" altLang="en-US" sz="1800">
                <a:latin typeface="Times New Roman" panose="02020603050405020304" pitchFamily="18" charset="0"/>
                <a:cs typeface="Times New Roman" panose="02020603050405020304" pitchFamily="18" charset="0"/>
              </a:rPr>
              <a:t>, return </a:t>
            </a:r>
            <a:r>
              <a:rPr lang="en-US" altLang="en-US" sz="1800" b="1">
                <a:latin typeface="Times New Roman" panose="02020603050405020304" pitchFamily="18" charset="0"/>
                <a:cs typeface="Times New Roman" panose="02020603050405020304" pitchFamily="18" charset="0"/>
              </a:rPr>
              <a:t>error</a:t>
            </a:r>
          </a:p>
          <a:p>
            <a:pPr lvl="2" algn="just" eaLnBrk="1" hangingPunct="1">
              <a:lnSpc>
                <a:spcPct val="90000"/>
              </a:lnSpc>
            </a:pPr>
            <a:r>
              <a:rPr lang="en-US" altLang="en-US" sz="1800">
                <a:latin typeface="Times New Roman" panose="02020603050405020304" pitchFamily="18" charset="0"/>
                <a:cs typeface="Times New Roman" panose="02020603050405020304" pitchFamily="18" charset="0"/>
              </a:rPr>
              <a:t>If A is </a:t>
            </a:r>
            <a:r>
              <a:rPr lang="en-US" altLang="en-US" sz="1800" b="1">
                <a:latin typeface="Times New Roman" panose="02020603050405020304" pitchFamily="18" charset="0"/>
                <a:cs typeface="Times New Roman" panose="02020603050405020304" pitchFamily="18" charset="0"/>
              </a:rPr>
              <a:t>number</a:t>
            </a:r>
            <a:r>
              <a:rPr lang="en-US" altLang="en-US" sz="1800">
                <a:latin typeface="Times New Roman" panose="02020603050405020304" pitchFamily="18" charset="0"/>
                <a:cs typeface="Times New Roman" panose="02020603050405020304" pitchFamily="18" charset="0"/>
              </a:rPr>
              <a:t> type, return </a:t>
            </a:r>
            <a:r>
              <a:rPr lang="en-US" altLang="en-US" sz="1800" b="1">
                <a:latin typeface="Times New Roman" panose="02020603050405020304" pitchFamily="18" charset="0"/>
                <a:cs typeface="Times New Roman" panose="02020603050405020304" pitchFamily="18" charset="0"/>
              </a:rPr>
              <a:t>A</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A is </a:t>
            </a:r>
            <a:r>
              <a:rPr lang="en-US" altLang="en-US" sz="2000" b="1">
                <a:latin typeface="Times New Roman" panose="02020603050405020304" pitchFamily="18" charset="0"/>
                <a:cs typeface="Times New Roman" panose="02020603050405020304" pitchFamily="18" charset="0"/>
              </a:rPr>
              <a:t>number</a:t>
            </a:r>
            <a:r>
              <a:rPr lang="en-US" altLang="en-US" sz="2000">
                <a:latin typeface="Times New Roman" panose="02020603050405020304" pitchFamily="18" charset="0"/>
                <a:cs typeface="Times New Roman" panose="02020603050405020304" pitchFamily="18" charset="0"/>
              </a:rPr>
              <a:t>, coerce occurs quietly to type N using the following algorithm:</a:t>
            </a:r>
          </a:p>
          <a:p>
            <a:pPr lvl="2" algn="just" eaLnBrk="1" hangingPunct="1">
              <a:lnSpc>
                <a:spcPct val="90000"/>
              </a:lnSpc>
            </a:pPr>
            <a:r>
              <a:rPr lang="en-US" altLang="en-US" sz="1800">
                <a:latin typeface="Times New Roman" panose="02020603050405020304" pitchFamily="18" charset="0"/>
                <a:cs typeface="Times New Roman" panose="02020603050405020304" pitchFamily="18" charset="0"/>
              </a:rPr>
              <a:t>If N is </a:t>
            </a:r>
            <a:r>
              <a:rPr lang="en-US" altLang="en-US" sz="1800" b="1">
                <a:latin typeface="Times New Roman" panose="02020603050405020304" pitchFamily="18" charset="0"/>
                <a:cs typeface="Times New Roman" panose="02020603050405020304" pitchFamily="18" charset="0"/>
              </a:rPr>
              <a:t>BigInteger</a:t>
            </a:r>
          </a:p>
          <a:p>
            <a:pPr marL="1550988" lvl="3" algn="just" eaLnBrk="1" hangingPunct="1">
              <a:lnSpc>
                <a:spcPct val="90000"/>
              </a:lnSpc>
            </a:pPr>
            <a:r>
              <a:rPr lang="en-US" altLang="en-US" sz="1600">
                <a:latin typeface="Times New Roman" panose="02020603050405020304" pitchFamily="18" charset="0"/>
                <a:cs typeface="Times New Roman" panose="02020603050405020304" pitchFamily="18" charset="0"/>
              </a:rPr>
              <a:t>If A is BigDecimal, return </a:t>
            </a:r>
            <a:r>
              <a:rPr lang="en-US" altLang="en-US" sz="1600" b="1">
                <a:latin typeface="Times New Roman" panose="02020603050405020304" pitchFamily="18" charset="0"/>
                <a:cs typeface="Times New Roman" panose="02020603050405020304" pitchFamily="18" charset="0"/>
              </a:rPr>
              <a:t>A.toBigInteger()</a:t>
            </a:r>
          </a:p>
          <a:p>
            <a:pPr marL="1550988" lvl="3" algn="just" eaLnBrk="1" hangingPunct="1">
              <a:lnSpc>
                <a:spcPct val="90000"/>
              </a:lnSpc>
            </a:pPr>
            <a:r>
              <a:rPr lang="en-US" altLang="en-US" sz="1600" b="1">
                <a:latin typeface="Times New Roman" panose="02020603050405020304" pitchFamily="18" charset="0"/>
                <a:cs typeface="Times New Roman" panose="02020603050405020304" pitchFamily="18" charset="0"/>
              </a:rPr>
              <a:t>Otherwise</a:t>
            </a:r>
            <a:r>
              <a:rPr lang="en-US" altLang="en-US" sz="1600">
                <a:latin typeface="Times New Roman" panose="02020603050405020304" pitchFamily="18" charset="0"/>
                <a:cs typeface="Times New Roman" panose="02020603050405020304" pitchFamily="18" charset="0"/>
              </a:rPr>
              <a:t>, return </a:t>
            </a:r>
            <a:r>
              <a:rPr lang="en-US" altLang="en-US" sz="1600" b="1">
                <a:latin typeface="Times New Roman" panose="02020603050405020304" pitchFamily="18" charset="0"/>
                <a:cs typeface="Times New Roman" panose="02020603050405020304" pitchFamily="18" charset="0"/>
              </a:rPr>
              <a:t>BigInteger.valueOf(A.longValue())</a:t>
            </a:r>
          </a:p>
          <a:p>
            <a:pPr lvl="2" algn="just" eaLnBrk="1" hangingPunct="1">
              <a:lnSpc>
                <a:spcPct val="90000"/>
              </a:lnSpc>
            </a:pPr>
            <a:r>
              <a:rPr lang="en-US" altLang="en-US" sz="1800">
                <a:latin typeface="Times New Roman" panose="02020603050405020304" pitchFamily="18" charset="0"/>
                <a:cs typeface="Times New Roman" panose="02020603050405020304" pitchFamily="18" charset="0"/>
              </a:rPr>
              <a:t>If N is </a:t>
            </a:r>
            <a:r>
              <a:rPr lang="en-US" altLang="en-US" sz="1800" b="1">
                <a:latin typeface="Times New Roman" panose="02020603050405020304" pitchFamily="18" charset="0"/>
                <a:cs typeface="Times New Roman" panose="02020603050405020304" pitchFamily="18" charset="0"/>
              </a:rPr>
              <a:t>BigDecimal</a:t>
            </a:r>
          </a:p>
          <a:p>
            <a:pPr marL="1550988" lvl="3" algn="just" eaLnBrk="1" hangingPunct="1">
              <a:lnSpc>
                <a:spcPct val="90000"/>
              </a:lnSpc>
            </a:pPr>
            <a:r>
              <a:rPr lang="en-US" altLang="en-US" sz="1600">
                <a:latin typeface="Times New Roman" panose="02020603050405020304" pitchFamily="18" charset="0"/>
                <a:cs typeface="Times New Roman" panose="02020603050405020304" pitchFamily="18" charset="0"/>
              </a:rPr>
              <a:t>If A is a BigInteger, return </a:t>
            </a:r>
            <a:r>
              <a:rPr lang="en-US" altLang="en-US" sz="1600" b="1">
                <a:latin typeface="Times New Roman" panose="02020603050405020304" pitchFamily="18" charset="0"/>
                <a:cs typeface="Times New Roman" panose="02020603050405020304" pitchFamily="18" charset="0"/>
              </a:rPr>
              <a:t>new BigDecimal(A)</a:t>
            </a:r>
          </a:p>
          <a:p>
            <a:pPr marL="1550988" lvl="3" algn="just" eaLnBrk="1" hangingPunct="1">
              <a:lnSpc>
                <a:spcPct val="90000"/>
              </a:lnSpc>
            </a:pPr>
            <a:r>
              <a:rPr lang="en-US" altLang="en-US" sz="1600" b="1">
                <a:latin typeface="Times New Roman" panose="02020603050405020304" pitchFamily="18" charset="0"/>
                <a:cs typeface="Times New Roman" panose="02020603050405020304" pitchFamily="18" charset="0"/>
              </a:rPr>
              <a:t>Otherwise</a:t>
            </a:r>
            <a:r>
              <a:rPr lang="en-US" altLang="en-US" sz="1600">
                <a:latin typeface="Times New Roman" panose="02020603050405020304" pitchFamily="18" charset="0"/>
                <a:cs typeface="Times New Roman" panose="02020603050405020304" pitchFamily="18" charset="0"/>
              </a:rPr>
              <a:t>, return </a:t>
            </a:r>
            <a:r>
              <a:rPr lang="en-US" altLang="en-US" sz="1600" b="1">
                <a:latin typeface="Times New Roman" panose="02020603050405020304" pitchFamily="18" charset="0"/>
                <a:cs typeface="Times New Roman" panose="02020603050405020304" pitchFamily="18" charset="0"/>
              </a:rPr>
              <a:t>new BigDecimal (A.doubleValue())</a:t>
            </a:r>
          </a:p>
          <a:p>
            <a:pPr lvl="2" algn="just" eaLnBrk="1" hangingPunct="1">
              <a:lnSpc>
                <a:spcPct val="90000"/>
              </a:lnSpc>
            </a:pPr>
            <a:r>
              <a:rPr lang="en-US" altLang="en-US" sz="1800">
                <a:latin typeface="Times New Roman" panose="02020603050405020304" pitchFamily="18" charset="0"/>
                <a:cs typeface="Times New Roman" panose="02020603050405020304" pitchFamily="18" charset="0"/>
              </a:rPr>
              <a:t>If N is </a:t>
            </a:r>
            <a:r>
              <a:rPr lang="en-US" altLang="en-US" sz="1800" b="1">
                <a:latin typeface="Times New Roman" panose="02020603050405020304" pitchFamily="18" charset="0"/>
                <a:cs typeface="Times New Roman" panose="02020603050405020304" pitchFamily="18" charset="0"/>
              </a:rPr>
              <a:t>Byte</a:t>
            </a:r>
            <a:r>
              <a:rPr lang="en-US" altLang="en-US" sz="1800">
                <a:latin typeface="Times New Roman" panose="02020603050405020304" pitchFamily="18" charset="0"/>
                <a:cs typeface="Times New Roman" panose="02020603050405020304" pitchFamily="18" charset="0"/>
              </a:rPr>
              <a:t>, return new </a:t>
            </a:r>
            <a:r>
              <a:rPr lang="en-US" altLang="en-US" sz="1800" b="1">
                <a:latin typeface="Times New Roman" panose="02020603050405020304" pitchFamily="18" charset="0"/>
                <a:cs typeface="Times New Roman" panose="02020603050405020304" pitchFamily="18" charset="0"/>
              </a:rPr>
              <a:t>Byte (A.byteValue())</a:t>
            </a:r>
          </a:p>
          <a:p>
            <a:pPr lvl="2" algn="just" eaLnBrk="1" hangingPunct="1">
              <a:lnSpc>
                <a:spcPct val="90000"/>
              </a:lnSpc>
            </a:pPr>
            <a:r>
              <a:rPr lang="en-US" altLang="en-US" sz="1800">
                <a:latin typeface="Times New Roman" panose="02020603050405020304" pitchFamily="18" charset="0"/>
                <a:cs typeface="Times New Roman" panose="02020603050405020304" pitchFamily="18" charset="0"/>
              </a:rPr>
              <a:t>If N is </a:t>
            </a:r>
            <a:r>
              <a:rPr lang="en-US" altLang="en-US" sz="1800" b="1">
                <a:latin typeface="Times New Roman" panose="02020603050405020304" pitchFamily="18" charset="0"/>
                <a:cs typeface="Times New Roman" panose="02020603050405020304" pitchFamily="18" charset="0"/>
              </a:rPr>
              <a:t>Short</a:t>
            </a:r>
            <a:r>
              <a:rPr lang="en-US" altLang="en-US" sz="1800">
                <a:latin typeface="Times New Roman" panose="02020603050405020304" pitchFamily="18" charset="0"/>
                <a:cs typeface="Times New Roman" panose="02020603050405020304" pitchFamily="18" charset="0"/>
              </a:rPr>
              <a:t>, return new </a:t>
            </a:r>
            <a:r>
              <a:rPr lang="en-US" altLang="en-US" sz="1800" b="1">
                <a:latin typeface="Times New Roman" panose="02020603050405020304" pitchFamily="18" charset="0"/>
                <a:cs typeface="Times New Roman" panose="02020603050405020304" pitchFamily="18" charset="0"/>
              </a:rPr>
              <a:t>Short (A.shortValue())</a:t>
            </a:r>
          </a:p>
          <a:p>
            <a:pPr lvl="2" algn="just" eaLnBrk="1" hangingPunct="1">
              <a:lnSpc>
                <a:spcPct val="90000"/>
              </a:lnSpc>
            </a:pPr>
            <a:r>
              <a:rPr lang="en-US" altLang="en-US" sz="1800">
                <a:latin typeface="Times New Roman" panose="02020603050405020304" pitchFamily="18" charset="0"/>
                <a:cs typeface="Times New Roman" panose="02020603050405020304" pitchFamily="18" charset="0"/>
              </a:rPr>
              <a:t>If N is </a:t>
            </a:r>
            <a:r>
              <a:rPr lang="en-US" altLang="en-US" sz="1800" b="1">
                <a:latin typeface="Times New Roman" panose="02020603050405020304" pitchFamily="18" charset="0"/>
                <a:cs typeface="Times New Roman" panose="02020603050405020304" pitchFamily="18" charset="0"/>
              </a:rPr>
              <a:t>Integer</a:t>
            </a:r>
            <a:r>
              <a:rPr lang="en-US" altLang="en-US" sz="1800">
                <a:latin typeface="Times New Roman" panose="02020603050405020304" pitchFamily="18" charset="0"/>
                <a:cs typeface="Times New Roman" panose="02020603050405020304" pitchFamily="18" charset="0"/>
              </a:rPr>
              <a:t>, return new </a:t>
            </a:r>
            <a:r>
              <a:rPr lang="en-US" altLang="en-US" sz="1800" b="1">
                <a:latin typeface="Times New Roman" panose="02020603050405020304" pitchFamily="18" charset="0"/>
                <a:cs typeface="Times New Roman" panose="02020603050405020304" pitchFamily="18" charset="0"/>
              </a:rPr>
              <a:t>Integer(A.integerValue())</a:t>
            </a:r>
          </a:p>
          <a:p>
            <a:pPr lvl="2" algn="just" eaLnBrk="1" hangingPunct="1">
              <a:lnSpc>
                <a:spcPct val="90000"/>
              </a:lnSpc>
            </a:pPr>
            <a:r>
              <a:rPr lang="en-US" altLang="en-US" sz="1800">
                <a:latin typeface="Times New Roman" panose="02020603050405020304" pitchFamily="18" charset="0"/>
                <a:cs typeface="Times New Roman" panose="02020603050405020304" pitchFamily="18" charset="0"/>
              </a:rPr>
              <a:t>If N is </a:t>
            </a:r>
            <a:r>
              <a:rPr lang="en-US" altLang="en-US" sz="1800" b="1">
                <a:latin typeface="Times New Roman" panose="02020603050405020304" pitchFamily="18" charset="0"/>
                <a:cs typeface="Times New Roman" panose="02020603050405020304" pitchFamily="18" charset="0"/>
              </a:rPr>
              <a:t>Long</a:t>
            </a:r>
            <a:r>
              <a:rPr lang="en-US" altLang="en-US" sz="1800">
                <a:latin typeface="Times New Roman" panose="02020603050405020304" pitchFamily="18" charset="0"/>
                <a:cs typeface="Times New Roman" panose="02020603050405020304" pitchFamily="18" charset="0"/>
              </a:rPr>
              <a:t>, return new </a:t>
            </a:r>
            <a:r>
              <a:rPr lang="en-US" altLang="en-US" sz="1800" b="1">
                <a:latin typeface="Times New Roman" panose="02020603050405020304" pitchFamily="18" charset="0"/>
                <a:cs typeface="Times New Roman" panose="02020603050405020304" pitchFamily="18" charset="0"/>
              </a:rPr>
              <a:t>Long(A.longValue())</a:t>
            </a:r>
          </a:p>
          <a:p>
            <a:pPr lvl="2" algn="just" eaLnBrk="1" hangingPunct="1">
              <a:lnSpc>
                <a:spcPct val="90000"/>
              </a:lnSpc>
            </a:pPr>
            <a:r>
              <a:rPr lang="en-US" altLang="en-US" sz="1800">
                <a:latin typeface="Times New Roman" panose="02020603050405020304" pitchFamily="18" charset="0"/>
                <a:cs typeface="Times New Roman" panose="02020603050405020304" pitchFamily="18" charset="0"/>
              </a:rPr>
              <a:t>If N is </a:t>
            </a:r>
            <a:r>
              <a:rPr lang="en-US" altLang="en-US" sz="1800" b="1">
                <a:latin typeface="Times New Roman" panose="02020603050405020304" pitchFamily="18" charset="0"/>
                <a:cs typeface="Times New Roman" panose="02020603050405020304" pitchFamily="18" charset="0"/>
              </a:rPr>
              <a:t>Float</a:t>
            </a:r>
            <a:r>
              <a:rPr lang="en-US" altLang="en-US" sz="1800">
                <a:latin typeface="Times New Roman" panose="02020603050405020304" pitchFamily="18" charset="0"/>
                <a:cs typeface="Times New Roman" panose="02020603050405020304" pitchFamily="18" charset="0"/>
              </a:rPr>
              <a:t>, return new </a:t>
            </a:r>
            <a:r>
              <a:rPr lang="en-US" altLang="en-US" sz="1800" b="1">
                <a:latin typeface="Times New Roman" panose="02020603050405020304" pitchFamily="18" charset="0"/>
                <a:cs typeface="Times New Roman" panose="02020603050405020304" pitchFamily="18" charset="0"/>
              </a:rPr>
              <a:t>Float(A.floatValue())</a:t>
            </a:r>
          </a:p>
          <a:p>
            <a:pPr lvl="2" algn="just" eaLnBrk="1" hangingPunct="1">
              <a:lnSpc>
                <a:spcPct val="90000"/>
              </a:lnSpc>
            </a:pPr>
            <a:r>
              <a:rPr lang="en-US" altLang="en-US" sz="1800">
                <a:latin typeface="Times New Roman" panose="02020603050405020304" pitchFamily="18" charset="0"/>
                <a:cs typeface="Times New Roman" panose="02020603050405020304" pitchFamily="18" charset="0"/>
              </a:rPr>
              <a:t>If N is </a:t>
            </a:r>
            <a:r>
              <a:rPr lang="en-US" altLang="en-US" sz="1800" b="1">
                <a:latin typeface="Times New Roman" panose="02020603050405020304" pitchFamily="18" charset="0"/>
                <a:cs typeface="Times New Roman" panose="02020603050405020304" pitchFamily="18" charset="0"/>
              </a:rPr>
              <a:t>Double</a:t>
            </a:r>
            <a:r>
              <a:rPr lang="en-US" altLang="en-US" sz="1800">
                <a:latin typeface="Times New Roman" panose="02020603050405020304" pitchFamily="18" charset="0"/>
                <a:cs typeface="Times New Roman" panose="02020603050405020304" pitchFamily="18" charset="0"/>
              </a:rPr>
              <a:t>, return new </a:t>
            </a:r>
            <a:r>
              <a:rPr lang="en-US" altLang="en-US" sz="1800" b="1">
                <a:latin typeface="Times New Roman" panose="02020603050405020304" pitchFamily="18" charset="0"/>
                <a:cs typeface="Times New Roman" panose="02020603050405020304" pitchFamily="18" charset="0"/>
              </a:rPr>
              <a:t>Double(A.doubleValue())</a:t>
            </a:r>
          </a:p>
          <a:p>
            <a:pPr lvl="2" algn="just" eaLnBrk="1" hangingPunct="1">
              <a:lnSpc>
                <a:spcPct val="90000"/>
              </a:lnSpc>
            </a:pPr>
            <a:r>
              <a:rPr lang="en-US" altLang="en-US" sz="1800" b="1">
                <a:latin typeface="Times New Roman" panose="02020603050405020304" pitchFamily="18" charset="0"/>
                <a:cs typeface="Times New Roman" panose="02020603050405020304" pitchFamily="18" charset="0"/>
              </a:rPr>
              <a:t>Otherwise</a:t>
            </a:r>
            <a:r>
              <a:rPr lang="en-US" altLang="en-US" sz="1800">
                <a:latin typeface="Times New Roman" panose="02020603050405020304" pitchFamily="18" charset="0"/>
                <a:cs typeface="Times New Roman" panose="02020603050405020304" pitchFamily="18" charset="0"/>
              </a:rPr>
              <a:t> return </a:t>
            </a:r>
            <a:r>
              <a:rPr lang="en-US" altLang="en-US" sz="1800" b="1">
                <a:latin typeface="Times New Roman" panose="02020603050405020304" pitchFamily="18" charset="0"/>
                <a:cs typeface="Times New Roman" panose="02020603050405020304" pitchFamily="18" charset="0"/>
              </a:rPr>
              <a:t>error</a:t>
            </a:r>
            <a:endParaRPr lang="vi-VN" altLang="en-US" sz="1800" b="1">
              <a:latin typeface="Times New Roman" panose="02020603050405020304" pitchFamily="18" charset="0"/>
              <a:cs typeface="Times New Roman" panose="02020603050405020304"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idx="4294967295"/>
          </p:nvPr>
        </p:nvSpPr>
        <p:spPr>
          <a:xfrm>
            <a:off x="1328738" y="71438"/>
            <a:ext cx="7815262" cy="842962"/>
          </a:xfrm>
        </p:spPr>
        <p:txBody>
          <a:bodyPr/>
          <a:lstStyle/>
          <a:p>
            <a:r>
              <a:rPr lang="en-US" altLang="en-US" sz="4000" b="1">
                <a:latin typeface="Times New Roman" panose="02020603050405020304" pitchFamily="18" charset="0"/>
                <a:cs typeface="Times New Roman" panose="02020603050405020304" pitchFamily="18" charset="0"/>
              </a:rPr>
              <a:t>Appendix </a:t>
            </a:r>
            <a:br>
              <a:rPr lang="en-US" altLang="en-US" sz="40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Coersion – Example </a:t>
            </a:r>
          </a:p>
        </p:txBody>
      </p:sp>
      <p:pic>
        <p:nvPicPr>
          <p:cNvPr id="8192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1427163"/>
            <a:ext cx="39512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258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1013" y="1390650"/>
            <a:ext cx="24733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258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88" y="2411413"/>
            <a:ext cx="6611937"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258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9138" y="3724275"/>
            <a:ext cx="430530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8" name="Rectangle 6"/>
          <p:cNvSpPr>
            <a:spLocks noChangeArrowheads="1"/>
          </p:cNvSpPr>
          <p:nvPr/>
        </p:nvSpPr>
        <p:spPr bwMode="auto">
          <a:xfrm>
            <a:off x="3446463" y="2560638"/>
            <a:ext cx="196850" cy="34607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
        <p:nvSpPr>
          <p:cNvPr id="2" name="Rectangle 6"/>
          <p:cNvSpPr>
            <a:spLocks noChangeArrowheads="1"/>
          </p:cNvSpPr>
          <p:nvPr/>
        </p:nvSpPr>
        <p:spPr bwMode="auto">
          <a:xfrm>
            <a:off x="336550" y="1601788"/>
            <a:ext cx="447675" cy="31750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
        <p:nvSpPr>
          <p:cNvPr id="3" name="Rectangle 6"/>
          <p:cNvSpPr>
            <a:spLocks noChangeArrowheads="1"/>
          </p:cNvSpPr>
          <p:nvPr/>
        </p:nvSpPr>
        <p:spPr bwMode="auto">
          <a:xfrm>
            <a:off x="381000" y="2516188"/>
            <a:ext cx="595313" cy="77470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52581"/>
                                        </p:tgtEl>
                                        <p:attrNameLst>
                                          <p:attrName>style.visibility</p:attrName>
                                        </p:attrNameLst>
                                      </p:cBhvr>
                                      <p:to>
                                        <p:strVal val="visible"/>
                                      </p:to>
                                    </p:set>
                                    <p:animEffect transition="in" filter="box(in)">
                                      <p:cBhvr>
                                        <p:cTn id="12" dur="500"/>
                                        <p:tgtEl>
                                          <p:spTgt spid="1525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52582"/>
                                        </p:tgtEl>
                                        <p:attrNameLst>
                                          <p:attrName>style.visibility</p:attrName>
                                        </p:attrNameLst>
                                      </p:cBhvr>
                                      <p:to>
                                        <p:strVal val="visible"/>
                                      </p:to>
                                    </p:set>
                                    <p:animEffect transition="in" filter="checkerboard(across)">
                                      <p:cBhvr>
                                        <p:cTn id="17" dur="500"/>
                                        <p:tgtEl>
                                          <p:spTgt spid="1525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in)">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20838"/>
                                        </p:tgtEl>
                                        <p:attrNameLst>
                                          <p:attrName>style.visibility</p:attrName>
                                        </p:attrNameLst>
                                      </p:cBhvr>
                                      <p:to>
                                        <p:strVal val="visible"/>
                                      </p:to>
                                    </p:set>
                                    <p:animEffect transition="in" filter="box(in)">
                                      <p:cBhvr>
                                        <p:cTn id="27" dur="500"/>
                                        <p:tgtEl>
                                          <p:spTgt spid="1208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52583"/>
                                        </p:tgtEl>
                                        <p:attrNameLst>
                                          <p:attrName>style.visibility</p:attrName>
                                        </p:attrNameLst>
                                      </p:cBhvr>
                                      <p:to>
                                        <p:strVal val="visible"/>
                                      </p:to>
                                    </p:set>
                                    <p:animEffect transition="in" filter="box(in)">
                                      <p:cBhvr>
                                        <p:cTn id="32" dur="500"/>
                                        <p:tgtEl>
                                          <p:spTgt spid="152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8" grpId="0" animBg="1"/>
      <p:bldP spid="2"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a:xfrm>
            <a:off x="914400" y="0"/>
            <a:ext cx="8229600" cy="1093788"/>
          </a:xfrm>
        </p:spPr>
        <p:txBody>
          <a:bodyPr/>
          <a:lstStyle/>
          <a:p>
            <a:r>
              <a:rPr lang="en-US" altLang="en-US" sz="4000" b="1">
                <a:latin typeface="Times New Roman" panose="02020603050405020304" pitchFamily="18" charset="0"/>
                <a:cs typeface="Times New Roman" panose="02020603050405020304" pitchFamily="18" charset="0"/>
              </a:rPr>
              <a:t>JSP Standard Actions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Java Beans</a:t>
            </a:r>
            <a:endParaRPr lang="en-US" altLang="en-US" b="1">
              <a:latin typeface="Times New Roman" panose="02020603050405020304" pitchFamily="18" charset="0"/>
              <a:cs typeface="Times New Roman" panose="02020603050405020304" pitchFamily="18" charset="0"/>
            </a:endParaRPr>
          </a:p>
        </p:txBody>
      </p:sp>
      <p:sp>
        <p:nvSpPr>
          <p:cNvPr id="10243" name="Rectangle 3"/>
          <p:cNvSpPr>
            <a:spLocks noGrp="1"/>
          </p:cNvSpPr>
          <p:nvPr>
            <p:ph type="body" idx="4294967295"/>
          </p:nvPr>
        </p:nvSpPr>
        <p:spPr>
          <a:xfrm>
            <a:off x="0" y="1077913"/>
            <a:ext cx="9144000" cy="5780087"/>
          </a:xfrm>
        </p:spPr>
        <p:txBody>
          <a:bodyPr/>
          <a:lstStyle/>
          <a:p>
            <a:pPr algn="just">
              <a:lnSpc>
                <a:spcPct val="90000"/>
              </a:lnSpc>
            </a:pPr>
            <a:r>
              <a:rPr lang="en-US" altLang="en-US" sz="2400">
                <a:latin typeface="Times New Roman" panose="02020603050405020304" pitchFamily="18" charset="0"/>
                <a:cs typeface="Times New Roman" panose="02020603050405020304" pitchFamily="18" charset="0"/>
              </a:rPr>
              <a:t>JavaBeans technology is the </a:t>
            </a:r>
            <a:r>
              <a:rPr lang="en-US" altLang="en-US" sz="2400" b="1">
                <a:latin typeface="Times New Roman" panose="02020603050405020304" pitchFamily="18" charset="0"/>
                <a:cs typeface="Times New Roman" panose="02020603050405020304" pitchFamily="18" charset="0"/>
              </a:rPr>
              <a:t>component architecture</a:t>
            </a:r>
            <a:r>
              <a:rPr lang="en-US" altLang="en-US" sz="2400">
                <a:latin typeface="Times New Roman" panose="02020603050405020304" pitchFamily="18" charset="0"/>
                <a:cs typeface="Times New Roman" panose="02020603050405020304" pitchFamily="18" charset="0"/>
              </a:rPr>
              <a:t> for the Java 2 Platform, Standard Edition (J2SE). </a:t>
            </a:r>
          </a:p>
          <a:p>
            <a:pPr algn="just">
              <a:lnSpc>
                <a:spcPct val="90000"/>
              </a:lnSpc>
            </a:pPr>
            <a:r>
              <a:rPr lang="en-US" altLang="en-US" sz="2400">
                <a:latin typeface="Times New Roman" panose="02020603050405020304" pitchFamily="18" charset="0"/>
                <a:cs typeface="Times New Roman" panose="02020603050405020304" pitchFamily="18" charset="0"/>
              </a:rPr>
              <a:t>JavaBeans technology is based on the </a:t>
            </a:r>
            <a:r>
              <a:rPr lang="en-US" altLang="en-US" sz="2400" b="1">
                <a:latin typeface="Times New Roman" panose="02020603050405020304" pitchFamily="18" charset="0"/>
                <a:cs typeface="Times New Roman" panose="02020603050405020304" pitchFamily="18" charset="0"/>
              </a:rPr>
              <a:t>JavaBeans specification.</a:t>
            </a:r>
          </a:p>
          <a:p>
            <a:pPr algn="just">
              <a:lnSpc>
                <a:spcPct val="90000"/>
              </a:lnSpc>
            </a:pPr>
            <a:r>
              <a:rPr lang="en-US" altLang="en-US" sz="2400">
                <a:latin typeface="Times New Roman" panose="02020603050405020304" pitchFamily="18" charset="0"/>
                <a:cs typeface="Times New Roman" panose="02020603050405020304" pitchFamily="18" charset="0"/>
              </a:rPr>
              <a:t>Components (JavaBeans) are </a:t>
            </a:r>
            <a:r>
              <a:rPr lang="en-US" altLang="en-US" sz="2400" b="1">
                <a:latin typeface="Times New Roman" panose="02020603050405020304" pitchFamily="18" charset="0"/>
                <a:cs typeface="Times New Roman" panose="02020603050405020304" pitchFamily="18" charset="0"/>
              </a:rPr>
              <a:t>reusable</a:t>
            </a:r>
            <a:r>
              <a:rPr lang="en-US" altLang="en-US" sz="2400">
                <a:latin typeface="Times New Roman" panose="02020603050405020304" pitchFamily="18" charset="0"/>
                <a:cs typeface="Times New Roman" panose="02020603050405020304" pitchFamily="18" charset="0"/>
              </a:rPr>
              <a:t> software programs that you can develop and </a:t>
            </a:r>
            <a:r>
              <a:rPr lang="en-US" altLang="en-US" sz="2400" b="1">
                <a:latin typeface="Times New Roman" panose="02020603050405020304" pitchFamily="18" charset="0"/>
                <a:cs typeface="Times New Roman" panose="02020603050405020304" pitchFamily="18" charset="0"/>
              </a:rPr>
              <a:t>assemble easily</a:t>
            </a:r>
            <a:r>
              <a:rPr lang="en-US" altLang="en-US" sz="2400">
                <a:latin typeface="Times New Roman" panose="02020603050405020304" pitchFamily="18" charset="0"/>
                <a:cs typeface="Times New Roman" panose="02020603050405020304" pitchFamily="18" charset="0"/>
              </a:rPr>
              <a:t> to create sophisticated applications. </a:t>
            </a:r>
          </a:p>
          <a:p>
            <a:pPr lvl="1" algn="just">
              <a:lnSpc>
                <a:spcPct val="90000"/>
              </a:lnSpc>
            </a:pPr>
            <a:r>
              <a:rPr lang="en-US" altLang="en-US" sz="2000">
                <a:latin typeface="Times New Roman" panose="02020603050405020304" pitchFamily="18" charset="0"/>
                <a:cs typeface="Times New Roman" panose="02020603050405020304" pitchFamily="18" charset="0"/>
              </a:rPr>
              <a:t>Are reusable components which define the interactivity of Java objects </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Are reusable software components that work </a:t>
            </a:r>
            <a:r>
              <a:rPr lang="en-US" altLang="en-US" sz="2000" b="1">
                <a:latin typeface="Times New Roman" panose="02020603050405020304" pitchFamily="18" charset="0"/>
                <a:cs typeface="Times New Roman" panose="02020603050405020304" pitchFamily="18" charset="0"/>
              </a:rPr>
              <a:t>independently</a:t>
            </a:r>
            <a:r>
              <a:rPr lang="en-US" altLang="en-US" sz="2000">
                <a:latin typeface="Times New Roman" panose="02020603050405020304" pitchFamily="18" charset="0"/>
                <a:cs typeface="Times New Roman" panose="02020603050405020304" pitchFamily="18" charset="0"/>
              </a:rPr>
              <a:t> on a workstation and with a set of other distributed components.</a:t>
            </a:r>
          </a:p>
          <a:p>
            <a:pPr algn="just" eaLnBrk="1" hangingPunct="1">
              <a:lnSpc>
                <a:spcPct val="90000"/>
              </a:lnSpc>
            </a:pPr>
            <a:r>
              <a:rPr lang="en-US" altLang="en-US" sz="2400" b="1">
                <a:latin typeface="Times New Roman" panose="02020603050405020304" pitchFamily="18" charset="0"/>
                <a:cs typeface="Times New Roman" panose="02020603050405020304" pitchFamily="18" charset="0"/>
              </a:rPr>
              <a:t>Encapsulate state and behavior </a:t>
            </a:r>
            <a:r>
              <a:rPr lang="en-US" altLang="en-US" sz="2400">
                <a:latin typeface="Times New Roman" panose="02020603050405020304" pitchFamily="18" charset="0"/>
                <a:cs typeface="Times New Roman" panose="02020603050405020304" pitchFamily="18" charset="0"/>
              </a:rPr>
              <a:t>of software component</a:t>
            </a:r>
          </a:p>
          <a:p>
            <a:pPr algn="just" eaLnBrk="1" hangingPunct="1">
              <a:lnSpc>
                <a:spcPct val="90000"/>
              </a:lnSpc>
            </a:pP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different</a:t>
            </a:r>
            <a:r>
              <a:rPr lang="en-US" altLang="en-US" sz="2400">
                <a:latin typeface="Times New Roman" panose="02020603050405020304" pitchFamily="18" charset="0"/>
                <a:cs typeface="Times New Roman" panose="02020603050405020304" pitchFamily="18" charset="0"/>
              </a:rPr>
              <a:t> point between Java Bean and Java class</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Java Bean </a:t>
            </a:r>
            <a:r>
              <a:rPr lang="en-US" altLang="en-US" sz="2000" b="1">
                <a:latin typeface="Times New Roman" panose="02020603050405020304" pitchFamily="18" charset="0"/>
                <a:cs typeface="Times New Roman" panose="02020603050405020304" pitchFamily="18" charset="0"/>
              </a:rPr>
              <a:t>implemented from Serializable </a:t>
            </a:r>
            <a:endParaRPr lang="en-US" altLang="en-US" sz="2000">
              <a:latin typeface="Times New Roman" panose="02020603050405020304" pitchFamily="18" charset="0"/>
              <a:cs typeface="Times New Roman" panose="02020603050405020304" pitchFamily="18" charset="0"/>
            </a:endParaRP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The process of </a:t>
            </a:r>
            <a:r>
              <a:rPr lang="en-US" altLang="en-US" sz="2000" b="1">
                <a:latin typeface="Times New Roman" panose="02020603050405020304" pitchFamily="18" charset="0"/>
                <a:cs typeface="Times New Roman" panose="02020603050405020304" pitchFamily="18" charset="0"/>
              </a:rPr>
              <a:t>create a copy </a:t>
            </a:r>
            <a:r>
              <a:rPr lang="en-US" altLang="en-US" sz="2000">
                <a:latin typeface="Times New Roman" panose="02020603050405020304" pitchFamily="18" charset="0"/>
                <a:cs typeface="Times New Roman" panose="02020603050405020304" pitchFamily="18" charset="0"/>
              </a:rPr>
              <a:t>of an object </a:t>
            </a:r>
            <a:r>
              <a:rPr lang="en-US" altLang="en-US" sz="2000" b="1">
                <a:latin typeface="Times New Roman" panose="02020603050405020304" pitchFamily="18" charset="0"/>
                <a:cs typeface="Times New Roman" panose="02020603050405020304" pitchFamily="18" charset="0"/>
              </a:rPr>
              <a:t>suitable</a:t>
            </a:r>
            <a:r>
              <a:rPr lang="en-US" altLang="en-US" sz="2000">
                <a:latin typeface="Times New Roman" panose="02020603050405020304" pitchFamily="18" charset="0"/>
                <a:cs typeface="Times New Roman" panose="02020603050405020304" pitchFamily="18" charset="0"/>
              </a:rPr>
              <a:t> for </a:t>
            </a:r>
            <a:r>
              <a:rPr lang="en-US" altLang="en-US" sz="2000" b="1">
                <a:latin typeface="Times New Roman" panose="02020603050405020304" pitchFamily="18" charset="0"/>
                <a:cs typeface="Times New Roman" panose="02020603050405020304" pitchFamily="18" charset="0"/>
              </a:rPr>
              <a:t>passing</a:t>
            </a:r>
            <a:r>
              <a:rPr lang="en-US" altLang="en-US" sz="2000">
                <a:latin typeface="Times New Roman" panose="02020603050405020304" pitchFamily="18" charset="0"/>
                <a:cs typeface="Times New Roman" panose="02020603050405020304" pitchFamily="18" charset="0"/>
              </a:rPr>
              <a:t> to </a:t>
            </a:r>
            <a:r>
              <a:rPr lang="en-US" altLang="en-US" sz="2000" b="1">
                <a:latin typeface="Times New Roman" panose="02020603050405020304" pitchFamily="18" charset="0"/>
                <a:cs typeface="Times New Roman" panose="02020603050405020304" pitchFamily="18" charset="0"/>
              </a:rPr>
              <a:t>another object/ package classes into</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streams</a:t>
            </a:r>
            <a:r>
              <a:rPr lang="en-US" altLang="en-US" sz="2000">
                <a:latin typeface="Times New Roman" panose="02020603050405020304" pitchFamily="18" charset="0"/>
                <a:cs typeface="Times New Roman" panose="02020603050405020304" pitchFamily="18" charset="0"/>
              </a:rPr>
              <a:t> of bytes that </a:t>
            </a:r>
            <a:r>
              <a:rPr lang="en-US" altLang="en-US" sz="2000" b="1">
                <a:latin typeface="Times New Roman" panose="02020603050405020304" pitchFamily="18" charset="0"/>
                <a:cs typeface="Times New Roman" panose="02020603050405020304" pitchFamily="18" charset="0"/>
              </a:rPr>
              <a:t>are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transmitted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through</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networks</a:t>
            </a:r>
            <a:r>
              <a:rPr lang="en-US" altLang="en-US" sz="2000">
                <a:latin typeface="Times New Roman" panose="02020603050405020304" pitchFamily="18" charset="0"/>
                <a:cs typeface="Times New Roman" panose="02020603050405020304" pitchFamily="18" charset="0"/>
              </a:rPr>
              <a:t> or </a:t>
            </a:r>
            <a:r>
              <a:rPr lang="en-US" altLang="en-US" sz="2000" b="1">
                <a:latin typeface="Times New Roman" panose="02020603050405020304" pitchFamily="18" charset="0"/>
                <a:cs typeface="Times New Roman" panose="02020603050405020304" pitchFamily="18" charset="0"/>
              </a:rPr>
              <a:t>saved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to</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disk</a:t>
            </a: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idx="4294967295"/>
          </p:nvPr>
        </p:nvSpPr>
        <p:spPr>
          <a:xfrm>
            <a:off x="1328738" y="71438"/>
            <a:ext cx="7815262" cy="842962"/>
          </a:xfrm>
        </p:spPr>
        <p:txBody>
          <a:bodyPr/>
          <a:lstStyle/>
          <a:p>
            <a:r>
              <a:rPr lang="en-US" altLang="en-US" sz="4000" b="1">
                <a:latin typeface="Times New Roman" panose="02020603050405020304" pitchFamily="18" charset="0"/>
                <a:cs typeface="Times New Roman" panose="02020603050405020304" pitchFamily="18" charset="0"/>
              </a:rPr>
              <a:t>Appendix </a:t>
            </a:r>
            <a:br>
              <a:rPr lang="en-US" altLang="en-US" sz="40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Coersion</a:t>
            </a:r>
          </a:p>
        </p:txBody>
      </p:sp>
      <p:sp>
        <p:nvSpPr>
          <p:cNvPr id="82947" name="Rectangle 3"/>
          <p:cNvSpPr>
            <a:spLocks noGrp="1"/>
          </p:cNvSpPr>
          <p:nvPr>
            <p:ph type="body" idx="4294967295"/>
          </p:nvPr>
        </p:nvSpPr>
        <p:spPr>
          <a:xfrm>
            <a:off x="0" y="501650"/>
            <a:ext cx="9144000" cy="3181350"/>
          </a:xfrm>
        </p:spPr>
        <p:txBody>
          <a:bodyPr/>
          <a:lstStyle/>
          <a:p>
            <a:pPr algn="just" eaLnBrk="1" hangingPunct="1">
              <a:lnSpc>
                <a:spcPct val="80000"/>
              </a:lnSpc>
            </a:pPr>
            <a:r>
              <a:rPr lang="en-US" altLang="en-US" sz="2400" b="1">
                <a:latin typeface="Times New Roman" panose="02020603050405020304" pitchFamily="18" charset="0"/>
                <a:cs typeface="Times New Roman" panose="02020603050405020304" pitchFamily="18" charset="0"/>
              </a:rPr>
              <a:t>Notes</a:t>
            </a:r>
            <a:r>
              <a:rPr lang="en-US" altLang="en-US" sz="2400">
                <a:latin typeface="Times New Roman" panose="02020603050405020304" pitchFamily="18" charset="0"/>
                <a:cs typeface="Times New Roman" panose="02020603050405020304" pitchFamily="18" charset="0"/>
              </a:rPr>
              <a:t>:</a:t>
            </a:r>
          </a:p>
          <a:p>
            <a:pPr lvl="1" algn="just" eaLnBrk="1" hangingPunct="1">
              <a:lnSpc>
                <a:spcPct val="80000"/>
              </a:lnSpc>
            </a:pPr>
            <a:r>
              <a:rPr lang="en-US" altLang="en-US" sz="2000" b="1">
                <a:latin typeface="Times New Roman" panose="02020603050405020304" pitchFamily="18" charset="0"/>
                <a:cs typeface="Times New Roman" panose="02020603050405020304" pitchFamily="18" charset="0"/>
              </a:rPr>
              <a:t>Variables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declared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in JSP page</a:t>
            </a:r>
            <a:r>
              <a:rPr lang="en-US" altLang="en-US" sz="2000">
                <a:latin typeface="Times New Roman" panose="02020603050405020304" pitchFamily="18" charset="0"/>
                <a:cs typeface="Times New Roman" panose="02020603050405020304" pitchFamily="18" charset="0"/>
              </a:rPr>
              <a:t> (in scriptlet or declaration) </a:t>
            </a:r>
            <a:r>
              <a:rPr lang="en-US" altLang="en-US" sz="2000" b="1">
                <a:latin typeface="Times New Roman" panose="02020603050405020304" pitchFamily="18" charset="0"/>
                <a:cs typeface="Times New Roman" panose="02020603050405020304" pitchFamily="18" charset="0"/>
              </a:rPr>
              <a:t>cannot be accessed</a:t>
            </a:r>
            <a:r>
              <a:rPr lang="en-US" altLang="en-US" sz="2000">
                <a:latin typeface="Times New Roman" panose="02020603050405020304" pitchFamily="18" charset="0"/>
                <a:cs typeface="Times New Roman" panose="02020603050405020304" pitchFamily="18" charset="0"/>
              </a:rPr>
              <a:t> in JSP page or all of them can be presented with ${variable_name}</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Therefore, if these </a:t>
            </a:r>
            <a:r>
              <a:rPr lang="en-US" altLang="en-US" sz="2000" b="1">
                <a:latin typeface="Times New Roman" panose="02020603050405020304" pitchFamily="18" charset="0"/>
                <a:cs typeface="Times New Roman" panose="02020603050405020304" pitchFamily="18" charset="0"/>
              </a:rPr>
              <a:t>variables are forced in expression with EL</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value of these variables are converted to 0 (number) or false (boolean) </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The EL operators’ arithmetic or logical </a:t>
            </a:r>
            <a:r>
              <a:rPr lang="en-US" altLang="en-US" sz="2000" b="1">
                <a:latin typeface="Times New Roman" panose="02020603050405020304" pitchFamily="18" charset="0"/>
                <a:cs typeface="Times New Roman" panose="02020603050405020304" pitchFamily="18" charset="0"/>
              </a:rPr>
              <a:t>is only applied to arithmetic or logic</a:t>
            </a:r>
            <a:r>
              <a:rPr lang="en-US" altLang="en-US" sz="2000">
                <a:latin typeface="Times New Roman" panose="02020603050405020304" pitchFamily="18" charset="0"/>
                <a:cs typeface="Times New Roman" panose="02020603050405020304" pitchFamily="18" charset="0"/>
              </a:rPr>
              <a:t>. If the </a:t>
            </a:r>
            <a:r>
              <a:rPr lang="en-US" altLang="en-US" sz="2000" b="1">
                <a:latin typeface="Times New Roman" panose="02020603050405020304" pitchFamily="18" charset="0"/>
                <a:cs typeface="Times New Roman" panose="02020603050405020304" pitchFamily="18" charset="0"/>
              </a:rPr>
              <a:t>value is not same type, the exception is thrown</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The EL can </a:t>
            </a:r>
            <a:r>
              <a:rPr lang="en-US" altLang="en-US" sz="2000" b="1">
                <a:latin typeface="Times New Roman" panose="02020603050405020304" pitchFamily="18" charset="0"/>
                <a:cs typeface="Times New Roman" panose="02020603050405020304" pitchFamily="18" charset="0"/>
              </a:rPr>
              <a:t>access the attribute in particular scope</a:t>
            </a:r>
            <a:r>
              <a:rPr lang="en-US" altLang="en-US" sz="2000">
                <a:latin typeface="Times New Roman" panose="02020603050405020304" pitchFamily="18" charset="0"/>
                <a:cs typeface="Times New Roman" panose="02020603050405020304" pitchFamily="18" charset="0"/>
              </a:rPr>
              <a:t> (page, request, session, application)</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coersion</a:t>
            </a:r>
            <a:r>
              <a:rPr lang="en-US" altLang="en-US" sz="2000">
                <a:latin typeface="Times New Roman" panose="02020603050405020304" pitchFamily="18" charset="0"/>
                <a:cs typeface="Times New Roman" panose="02020603050405020304" pitchFamily="18" charset="0"/>
              </a:rPr>
              <a:t> is </a:t>
            </a:r>
            <a:r>
              <a:rPr lang="en-US" altLang="en-US" sz="2000" b="1">
                <a:latin typeface="Times New Roman" panose="02020603050405020304" pitchFamily="18" charset="0"/>
                <a:cs typeface="Times New Roman" panose="02020603050405020304" pitchFamily="18" charset="0"/>
              </a:rPr>
              <a:t>applied</a:t>
            </a:r>
            <a:r>
              <a:rPr lang="en-US" altLang="en-US" sz="2000">
                <a:latin typeface="Times New Roman" panose="02020603050405020304" pitchFamily="18" charset="0"/>
                <a:cs typeface="Times New Roman" panose="02020603050405020304" pitchFamily="18" charset="0"/>
              </a:rPr>
              <a:t> on </a:t>
            </a:r>
            <a:r>
              <a:rPr lang="en-US" altLang="en-US" sz="2000" b="1">
                <a:latin typeface="Times New Roman" panose="02020603050405020304" pitchFamily="18" charset="0"/>
                <a:cs typeface="Times New Roman" panose="02020603050405020304" pitchFamily="18" charset="0"/>
              </a:rPr>
              <a:t>the used operator in expression</a:t>
            </a:r>
            <a:endParaRPr lang="vi-VN" altLang="en-US" sz="2000" b="1">
              <a:latin typeface="Times New Roman" panose="02020603050405020304" pitchFamily="18" charset="0"/>
              <a:cs typeface="Times New Roman" panose="02020603050405020304" pitchFamily="18" charset="0"/>
            </a:endParaRPr>
          </a:p>
        </p:txBody>
      </p:sp>
      <p:pic>
        <p:nvPicPr>
          <p:cNvPr id="686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075" y="3490913"/>
            <a:ext cx="7016750" cy="32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8612"/>
                                        </p:tgtEl>
                                        <p:attrNameLst>
                                          <p:attrName>style.visibility</p:attrName>
                                        </p:attrNameLst>
                                      </p:cBhvr>
                                      <p:to>
                                        <p:strVal val="visible"/>
                                      </p:to>
                                    </p:set>
                                    <p:animEffect transition="in" filter="box(in)">
                                      <p:cBhvr>
                                        <p:cTn id="7" dur="500"/>
                                        <p:tgtEl>
                                          <p:spTgt spid="68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438" y="2854325"/>
            <a:ext cx="6151562"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1" name="Rectangle 2"/>
          <p:cNvSpPr>
            <a:spLocks noGrp="1"/>
          </p:cNvSpPr>
          <p:nvPr>
            <p:ph type="title" idx="4294967295"/>
          </p:nvPr>
        </p:nvSpPr>
        <p:spPr>
          <a:xfrm>
            <a:off x="1328738" y="71438"/>
            <a:ext cx="7815262" cy="842962"/>
          </a:xfrm>
        </p:spPr>
        <p:txBody>
          <a:bodyPr/>
          <a:lstStyle/>
          <a:p>
            <a:r>
              <a:rPr lang="en-US" altLang="en-US" sz="4000" b="1">
                <a:latin typeface="Times New Roman" panose="02020603050405020304" pitchFamily="18" charset="0"/>
                <a:cs typeface="Times New Roman" panose="02020603050405020304" pitchFamily="18" charset="0"/>
              </a:rPr>
              <a:t>Appendix </a:t>
            </a:r>
            <a:br>
              <a:rPr lang="en-US" altLang="en-US" sz="40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Coersion – Example </a:t>
            </a:r>
          </a:p>
        </p:txBody>
      </p:sp>
      <p:pic>
        <p:nvPicPr>
          <p:cNvPr id="83972"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60450"/>
            <a:ext cx="5997575"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9638"/>
                                        </p:tgtEl>
                                        <p:attrNameLst>
                                          <p:attrName>style.visibility</p:attrName>
                                        </p:attrNameLst>
                                      </p:cBhvr>
                                      <p:to>
                                        <p:strVal val="visible"/>
                                      </p:to>
                                    </p:set>
                                    <p:animEffect transition="in" filter="box(in)">
                                      <p:cBhvr>
                                        <p:cTn id="7" dur="500"/>
                                        <p:tgtEl>
                                          <p:spTgt spid="69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52488"/>
            <a:ext cx="7515225" cy="599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5" name="Rectangle 2"/>
          <p:cNvSpPr>
            <a:spLocks noGrp="1"/>
          </p:cNvSpPr>
          <p:nvPr>
            <p:ph type="title" idx="4294967295"/>
          </p:nvPr>
        </p:nvSpPr>
        <p:spPr>
          <a:xfrm>
            <a:off x="1328738" y="71438"/>
            <a:ext cx="7815262" cy="842962"/>
          </a:xfrm>
        </p:spPr>
        <p:txBody>
          <a:bodyPr/>
          <a:lstStyle/>
          <a:p>
            <a:r>
              <a:rPr lang="en-US" altLang="en-US" sz="4000" b="1">
                <a:latin typeface="Times New Roman" panose="02020603050405020304" pitchFamily="18" charset="0"/>
                <a:cs typeface="Times New Roman" panose="02020603050405020304" pitchFamily="18" charset="0"/>
              </a:rPr>
              <a:t>Appendix </a:t>
            </a:r>
            <a:br>
              <a:rPr lang="en-US" altLang="en-US" sz="40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Coersion – Example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idx="4294967295"/>
          </p:nvPr>
        </p:nvSpPr>
        <p:spPr>
          <a:xfrm>
            <a:off x="1328738" y="71438"/>
            <a:ext cx="7815262" cy="842962"/>
          </a:xfrm>
        </p:spPr>
        <p:txBody>
          <a:bodyPr/>
          <a:lstStyle/>
          <a:p>
            <a:r>
              <a:rPr lang="en-US" altLang="en-US" sz="4000" b="1">
                <a:latin typeface="Times New Roman" panose="02020603050405020304" pitchFamily="18" charset="0"/>
                <a:cs typeface="Times New Roman" panose="02020603050405020304" pitchFamily="18" charset="0"/>
              </a:rPr>
              <a:t>Appendix </a:t>
            </a:r>
            <a:br>
              <a:rPr lang="en-US" altLang="en-US" sz="40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Coersion – Example </a:t>
            </a:r>
          </a:p>
        </p:txBody>
      </p:sp>
      <p:pic>
        <p:nvPicPr>
          <p:cNvPr id="8601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90613"/>
            <a:ext cx="6759575" cy="574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3100"/>
            <a:ext cx="6724650" cy="618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3" name="Rectangle 2"/>
          <p:cNvSpPr>
            <a:spLocks noGrp="1"/>
          </p:cNvSpPr>
          <p:nvPr>
            <p:ph type="title" idx="4294967295"/>
          </p:nvPr>
        </p:nvSpPr>
        <p:spPr>
          <a:xfrm>
            <a:off x="1328738" y="71438"/>
            <a:ext cx="7815262" cy="842962"/>
          </a:xfrm>
        </p:spPr>
        <p:txBody>
          <a:bodyPr/>
          <a:lstStyle/>
          <a:p>
            <a:r>
              <a:rPr lang="en-US" altLang="en-US" sz="4000" b="1">
                <a:latin typeface="Times New Roman" panose="02020603050405020304" pitchFamily="18" charset="0"/>
                <a:cs typeface="Times New Roman" panose="02020603050405020304" pitchFamily="18" charset="0"/>
              </a:rPr>
              <a:t>Appendix </a:t>
            </a:r>
            <a:br>
              <a:rPr lang="en-US" altLang="en-US" sz="40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Coersion – Example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a:xfrm>
            <a:off x="914400" y="0"/>
            <a:ext cx="8229600" cy="1225550"/>
          </a:xfrm>
        </p:spPr>
        <p:txBody>
          <a:bodyPr/>
          <a:lstStyle/>
          <a:p>
            <a:r>
              <a:rPr lang="en-US" altLang="en-US" sz="4000" b="1">
                <a:latin typeface="Times New Roman" panose="02020603050405020304" pitchFamily="18" charset="0"/>
                <a:cs typeface="Times New Roman" panose="02020603050405020304" pitchFamily="18" charset="0"/>
              </a:rPr>
              <a:t>JSP Standard Actions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Java Beans</a:t>
            </a:r>
          </a:p>
        </p:txBody>
      </p:sp>
      <p:sp>
        <p:nvSpPr>
          <p:cNvPr id="6147" name="Rectangle 3"/>
          <p:cNvSpPr>
            <a:spLocks noGrp="1"/>
          </p:cNvSpPr>
          <p:nvPr>
            <p:ph type="body" idx="4294967295"/>
          </p:nvPr>
        </p:nvSpPr>
        <p:spPr>
          <a:xfrm>
            <a:off x="0" y="1192213"/>
            <a:ext cx="9144000" cy="5522912"/>
          </a:xfrm>
        </p:spPr>
        <p:txBody>
          <a:bodyPr/>
          <a:lstStyle/>
          <a:p>
            <a:pPr algn="just">
              <a:lnSpc>
                <a:spcPct val="80000"/>
              </a:lnSpc>
            </a:pPr>
            <a:r>
              <a:rPr lang="en-US" altLang="en-US" sz="2400" dirty="0">
                <a:latin typeface="Times New Roman" panose="02020603050405020304" pitchFamily="18" charset="0"/>
                <a:cs typeface="Times New Roman" panose="02020603050405020304" pitchFamily="18" charset="0"/>
              </a:rPr>
              <a:t>In order to function as a JavaBean class, an object class </a:t>
            </a:r>
            <a:r>
              <a:rPr lang="en-US" altLang="en-US" sz="2400" b="1" dirty="0">
                <a:latin typeface="Times New Roman" panose="02020603050405020304" pitchFamily="18" charset="0"/>
                <a:cs typeface="Times New Roman" panose="02020603050405020304" pitchFamily="18" charset="0"/>
              </a:rPr>
              <a:t>must obey certain conventions</a:t>
            </a:r>
            <a:r>
              <a:rPr lang="en-US" altLang="en-US" sz="2400" dirty="0">
                <a:latin typeface="Times New Roman" panose="02020603050405020304" pitchFamily="18" charset="0"/>
                <a:cs typeface="Times New Roman" panose="02020603050405020304" pitchFamily="18" charset="0"/>
              </a:rPr>
              <a:t> about </a:t>
            </a:r>
            <a:r>
              <a:rPr lang="en-US" altLang="en-US" sz="2400" b="1" dirty="0">
                <a:latin typeface="Times New Roman" panose="02020603050405020304" pitchFamily="18" charset="0"/>
                <a:cs typeface="Times New Roman" panose="02020603050405020304" pitchFamily="18" charset="0"/>
              </a:rPr>
              <a:t>method naming</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construction</a:t>
            </a:r>
            <a:r>
              <a:rPr lang="en-US" altLang="en-US" sz="2400" dirty="0">
                <a:latin typeface="Times New Roman" panose="02020603050405020304" pitchFamily="18" charset="0"/>
                <a:cs typeface="Times New Roman" panose="02020603050405020304" pitchFamily="18" charset="0"/>
              </a:rPr>
              <a:t>, and </a:t>
            </a:r>
            <a:r>
              <a:rPr lang="en-US" altLang="en-US" sz="2400" b="1" dirty="0">
                <a:latin typeface="Times New Roman" panose="02020603050405020304" pitchFamily="18" charset="0"/>
                <a:cs typeface="Times New Roman" panose="02020603050405020304" pitchFamily="18" charset="0"/>
              </a:rPr>
              <a:t>behavior</a:t>
            </a:r>
            <a:r>
              <a:rPr lang="en-US" altLang="en-US" sz="2400" dirty="0">
                <a:latin typeface="Times New Roman" panose="02020603050405020304" pitchFamily="18" charset="0"/>
                <a:cs typeface="Times New Roman" panose="02020603050405020304" pitchFamily="18" charset="0"/>
              </a:rPr>
              <a:t>. </a:t>
            </a:r>
          </a:p>
          <a:p>
            <a:pPr lvl="1" algn="just">
              <a:lnSpc>
                <a:spcPct val="80000"/>
              </a:lnSpc>
            </a:pPr>
            <a:r>
              <a:rPr lang="en-US" altLang="en-US" sz="2000" dirty="0">
                <a:latin typeface="Times New Roman" panose="02020603050405020304" pitchFamily="18" charset="0"/>
                <a:cs typeface="Times New Roman" panose="02020603050405020304" pitchFamily="18" charset="0"/>
              </a:rPr>
              <a:t>These conventions make it possible to have tools that can </a:t>
            </a:r>
            <a:r>
              <a:rPr lang="en-US" altLang="en-US" sz="2000" b="1" dirty="0">
                <a:latin typeface="Times New Roman" panose="02020603050405020304" pitchFamily="18" charset="0"/>
                <a:cs typeface="Times New Roman" panose="02020603050405020304" pitchFamily="18" charset="0"/>
              </a:rPr>
              <a:t>use, reuse, replace, and connect</a:t>
            </a:r>
            <a:r>
              <a:rPr lang="en-US" altLang="en-US" sz="2000" dirty="0">
                <a:latin typeface="Times New Roman" panose="02020603050405020304" pitchFamily="18" charset="0"/>
                <a:cs typeface="Times New Roman" panose="02020603050405020304" pitchFamily="18" charset="0"/>
              </a:rPr>
              <a:t> JavaBeans.</a:t>
            </a:r>
          </a:p>
          <a:p>
            <a:pPr algn="just" eaLnBrk="1" hangingPunct="1">
              <a:lnSpc>
                <a:spcPct val="80000"/>
              </a:lnSpc>
            </a:pPr>
            <a:r>
              <a:rPr lang="en-US" altLang="en-US" sz="2400" dirty="0">
                <a:latin typeface="Times New Roman" panose="02020603050405020304" pitchFamily="18" charset="0"/>
                <a:cs typeface="Times New Roman" panose="02020603050405020304" pitchFamily="18" charset="0"/>
              </a:rPr>
              <a:t>A Bean a </a:t>
            </a:r>
            <a:r>
              <a:rPr lang="en-US" altLang="en-US" sz="2400" b="1" dirty="0">
                <a:latin typeface="Times New Roman" panose="02020603050405020304" pitchFamily="18" charset="0"/>
                <a:cs typeface="Times New Roman" panose="02020603050405020304" pitchFamily="18" charset="0"/>
              </a:rPr>
              <a:t>simple Java Class</a:t>
            </a:r>
            <a:r>
              <a:rPr lang="en-US" altLang="en-US" sz="2400" dirty="0">
                <a:latin typeface="Times New Roman" panose="02020603050405020304" pitchFamily="18" charset="0"/>
                <a:cs typeface="Times New Roman" panose="02020603050405020304" pitchFamily="18" charset="0"/>
              </a:rPr>
              <a:t> that follows certain </a:t>
            </a:r>
            <a:r>
              <a:rPr lang="en-US" altLang="en-US" sz="2400" b="1" dirty="0">
                <a:latin typeface="Times New Roman" panose="02020603050405020304" pitchFamily="18" charset="0"/>
                <a:cs typeface="Times New Roman" panose="02020603050405020304" pitchFamily="18" charset="0"/>
              </a:rPr>
              <a:t>coding conventions</a:t>
            </a:r>
          </a:p>
          <a:p>
            <a:pPr lvl="1" algn="just" eaLnBrk="1" hangingPunct="1">
              <a:lnSpc>
                <a:spcPct val="80000"/>
              </a:lnSpc>
            </a:pPr>
            <a:r>
              <a:rPr lang="en-US" altLang="en-US" sz="2000" dirty="0">
                <a:latin typeface="Times New Roman" panose="02020603050405020304" pitchFamily="18" charset="0"/>
                <a:cs typeface="Times New Roman" panose="02020603050405020304" pitchFamily="18" charset="0"/>
              </a:rPr>
              <a:t>Bean class should </a:t>
            </a:r>
            <a:r>
              <a:rPr lang="en-US" altLang="en-US" sz="2000" b="1" dirty="0">
                <a:latin typeface="Times New Roman" panose="02020603050405020304" pitchFamily="18" charset="0"/>
                <a:cs typeface="Times New Roman" panose="02020603050405020304" pitchFamily="18" charset="0"/>
              </a:rPr>
              <a:t>always use a package name</a:t>
            </a:r>
          </a:p>
          <a:p>
            <a:pPr lvl="1" algn="just" eaLnBrk="1" hangingPunct="1">
              <a:lnSpc>
                <a:spcPct val="80000"/>
              </a:lnSpc>
            </a:pPr>
            <a:r>
              <a:rPr lang="en-US" altLang="en-US" sz="2000" dirty="0">
                <a:latin typeface="Times New Roman" panose="02020603050405020304" pitchFamily="18" charset="0"/>
                <a:cs typeface="Times New Roman" panose="02020603050405020304" pitchFamily="18" charset="0"/>
              </a:rPr>
              <a:t>Bean class </a:t>
            </a:r>
            <a:r>
              <a:rPr lang="en-US" altLang="en-US" sz="2000" b="1" dirty="0">
                <a:latin typeface="Times New Roman" panose="02020603050405020304" pitchFamily="18" charset="0"/>
                <a:cs typeface="Times New Roman" panose="02020603050405020304" pitchFamily="18" charset="0"/>
              </a:rPr>
              <a:t>must have a public no-argument constructor</a:t>
            </a:r>
          </a:p>
          <a:p>
            <a:pPr lvl="1" algn="just" eaLnBrk="1" hangingPunct="1">
              <a:lnSpc>
                <a:spcPct val="80000"/>
              </a:lnSpc>
            </a:pPr>
            <a:r>
              <a:rPr lang="en-US" altLang="en-US" sz="2000" dirty="0">
                <a:latin typeface="Times New Roman" panose="02020603050405020304" pitchFamily="18" charset="0"/>
                <a:cs typeface="Times New Roman" panose="02020603050405020304" pitchFamily="18" charset="0"/>
              </a:rPr>
              <a:t>The </a:t>
            </a:r>
            <a:r>
              <a:rPr lang="en-US" altLang="en-US" sz="2000" b="1" dirty="0">
                <a:latin typeface="Times New Roman" panose="02020603050405020304" pitchFamily="18" charset="0"/>
                <a:cs typeface="Times New Roman" panose="02020603050405020304" pitchFamily="18" charset="0"/>
              </a:rPr>
              <a:t>properties of bean </a:t>
            </a:r>
            <a:r>
              <a:rPr lang="en-US" altLang="en-US" sz="2000" dirty="0">
                <a:latin typeface="Times New Roman" panose="02020603050405020304" pitchFamily="18" charset="0"/>
                <a:cs typeface="Times New Roman" panose="02020603050405020304" pitchFamily="18" charset="0"/>
              </a:rPr>
              <a:t>(persistence) is </a:t>
            </a:r>
            <a:r>
              <a:rPr lang="en-US" altLang="en-US" sz="2000" b="1" dirty="0">
                <a:latin typeface="Times New Roman" panose="02020603050405020304" pitchFamily="18" charset="0"/>
                <a:cs typeface="Times New Roman" panose="02020603050405020304" pitchFamily="18" charset="0"/>
              </a:rPr>
              <a:t>not declared “public”. </a:t>
            </a:r>
            <a:r>
              <a:rPr lang="en-US" altLang="en-US" sz="2000" dirty="0">
                <a:latin typeface="Times New Roman" panose="02020603050405020304" pitchFamily="18" charset="0"/>
                <a:cs typeface="Times New Roman" panose="02020603050405020304" pitchFamily="18" charset="0"/>
              </a:rPr>
              <a:t>They are </a:t>
            </a:r>
            <a:r>
              <a:rPr lang="en-US" altLang="en-US" sz="2000" b="1" dirty="0">
                <a:latin typeface="Times New Roman" panose="02020603050405020304" pitchFamily="18" charset="0"/>
                <a:cs typeface="Times New Roman" panose="02020603050405020304" pitchFamily="18" charset="0"/>
              </a:rPr>
              <a:t>accessed</a:t>
            </a:r>
            <a:r>
              <a:rPr lang="en-US" altLang="en-US" sz="2000" dirty="0">
                <a:latin typeface="Times New Roman" panose="02020603050405020304" pitchFamily="18" charset="0"/>
                <a:cs typeface="Times New Roman" panose="02020603050405020304" pitchFamily="18" charset="0"/>
              </a:rPr>
              <a:t> through </a:t>
            </a:r>
            <a:r>
              <a:rPr lang="en-US" altLang="en-US" sz="2000" b="1" dirty="0">
                <a:latin typeface="Times New Roman" panose="02020603050405020304" pitchFamily="18" charset="0"/>
                <a:cs typeface="Times New Roman" panose="02020603050405020304" pitchFamily="18" charset="0"/>
              </a:rPr>
              <a:t>getter and setter methods</a:t>
            </a:r>
            <a:r>
              <a:rPr lang="en-US" altLang="en-US" sz="2000" dirty="0">
                <a:latin typeface="Times New Roman" panose="02020603050405020304" pitchFamily="18" charset="0"/>
                <a:cs typeface="Times New Roman" panose="02020603050405020304" pitchFamily="18" charset="0"/>
              </a:rPr>
              <a:t>. </a:t>
            </a:r>
          </a:p>
          <a:p>
            <a:pPr lvl="1" algn="just" eaLnBrk="1" hangingPunct="1">
              <a:lnSpc>
                <a:spcPct val="80000"/>
              </a:lnSpc>
            </a:pPr>
            <a:r>
              <a:rPr lang="en-US" altLang="en-US" sz="2000" dirty="0">
                <a:latin typeface="Times New Roman" panose="02020603050405020304" pitchFamily="18" charset="0"/>
                <a:cs typeface="Times New Roman" panose="02020603050405020304" pitchFamily="18" charset="0"/>
              </a:rPr>
              <a:t>Public </a:t>
            </a:r>
            <a:r>
              <a:rPr lang="en-US" altLang="en-US" sz="2000" b="1" dirty="0">
                <a:latin typeface="Times New Roman" panose="02020603050405020304" pitchFamily="18" charset="0"/>
                <a:cs typeface="Times New Roman" panose="02020603050405020304" pitchFamily="18" charset="0"/>
              </a:rPr>
              <a:t>getter</a:t>
            </a:r>
            <a:r>
              <a:rPr lang="en-US" altLang="en-US" sz="2000" dirty="0">
                <a:latin typeface="Times New Roman" panose="02020603050405020304" pitchFamily="18" charset="0"/>
                <a:cs typeface="Times New Roman" panose="02020603050405020304" pitchFamily="18" charset="0"/>
              </a:rPr>
              <a:t> method is used to </a:t>
            </a:r>
            <a:r>
              <a:rPr lang="en-US" altLang="en-US" sz="2000" b="1" dirty="0">
                <a:latin typeface="Times New Roman" panose="02020603050405020304" pitchFamily="18" charset="0"/>
                <a:cs typeface="Times New Roman" panose="02020603050405020304" pitchFamily="18" charset="0"/>
              </a:rPr>
              <a:t>retrieve</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properties</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of a bean class</a:t>
            </a:r>
          </a:p>
          <a:p>
            <a:pPr lvl="1" algn="just" eaLnBrk="1" hangingPunct="1">
              <a:lnSpc>
                <a:spcPct val="80000"/>
              </a:lnSpc>
            </a:pPr>
            <a:r>
              <a:rPr lang="en-US" altLang="en-US" sz="2000" dirty="0">
                <a:latin typeface="Times New Roman" panose="02020603050405020304" pitchFamily="18" charset="0"/>
                <a:cs typeface="Times New Roman" panose="02020603050405020304" pitchFamily="18" charset="0"/>
              </a:rPr>
              <a:t>Public </a:t>
            </a:r>
            <a:r>
              <a:rPr lang="en-US" altLang="en-US" sz="2000" b="1" dirty="0">
                <a:latin typeface="Times New Roman" panose="02020603050405020304" pitchFamily="18" charset="0"/>
                <a:cs typeface="Times New Roman" panose="02020603050405020304" pitchFamily="18" charset="0"/>
              </a:rPr>
              <a:t>setter</a:t>
            </a:r>
            <a:r>
              <a:rPr lang="en-US" altLang="en-US" sz="2000" dirty="0">
                <a:latin typeface="Times New Roman" panose="02020603050405020304" pitchFamily="18" charset="0"/>
                <a:cs typeface="Times New Roman" panose="02020603050405020304" pitchFamily="18" charset="0"/>
              </a:rPr>
              <a:t> method is used to </a:t>
            </a:r>
            <a:r>
              <a:rPr lang="en-US" altLang="en-US" sz="2000" b="1" dirty="0">
                <a:latin typeface="Times New Roman" panose="02020603050405020304" pitchFamily="18" charset="0"/>
                <a:cs typeface="Times New Roman" panose="02020603050405020304" pitchFamily="18" charset="0"/>
              </a:rPr>
              <a:t>set</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properties of a bean class</a:t>
            </a:r>
          </a:p>
          <a:p>
            <a:pPr algn="just" eaLnBrk="1" hangingPunct="1">
              <a:lnSpc>
                <a:spcPct val="80000"/>
              </a:lnSpc>
            </a:pPr>
            <a:r>
              <a:rPr lang="en-US" altLang="en-US" sz="2400" b="1" dirty="0">
                <a:latin typeface="Times New Roman" panose="02020603050405020304" pitchFamily="18" charset="0"/>
                <a:cs typeface="Times New Roman" panose="02020603050405020304" pitchFamily="18" charset="0"/>
              </a:rPr>
              <a:t>Notes</a:t>
            </a:r>
            <a:r>
              <a:rPr lang="en-US" altLang="en-US" sz="2400" dirty="0">
                <a:latin typeface="Times New Roman" panose="02020603050405020304" pitchFamily="18" charset="0"/>
                <a:cs typeface="Times New Roman" panose="02020603050405020304" pitchFamily="18" charset="0"/>
              </a:rPr>
              <a:t>: </a:t>
            </a:r>
          </a:p>
          <a:p>
            <a:pPr lvl="1" algn="just" eaLnBrk="1" hangingPunct="1">
              <a:lnSpc>
                <a:spcPct val="80000"/>
              </a:lnSpc>
            </a:pPr>
            <a:r>
              <a:rPr lang="en-US" altLang="en-US" sz="2000" dirty="0">
                <a:latin typeface="Times New Roman" panose="02020603050405020304" pitchFamily="18" charset="0"/>
                <a:cs typeface="Times New Roman" panose="02020603050405020304" pitchFamily="18" charset="0"/>
              </a:rPr>
              <a:t>The first character of each property should </a:t>
            </a:r>
            <a:r>
              <a:rPr lang="en-US" altLang="en-US" sz="2000" b="1" dirty="0">
                <a:latin typeface="Times New Roman" panose="02020603050405020304" pitchFamily="18" charset="0"/>
                <a:cs typeface="Times New Roman" panose="02020603050405020304" pitchFamily="18" charset="0"/>
              </a:rPr>
              <a:t>name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in lower case </a:t>
            </a:r>
            <a:r>
              <a:rPr lang="en-US" altLang="en-US" sz="2000" dirty="0">
                <a:latin typeface="Times New Roman" panose="02020603050405020304" pitchFamily="18" charset="0"/>
                <a:cs typeface="Times New Roman" panose="02020603050405020304" pitchFamily="18" charset="0"/>
              </a:rPr>
              <a:t>then the </a:t>
            </a:r>
            <a:r>
              <a:rPr lang="en-US" altLang="en-US" sz="2000" b="1" dirty="0">
                <a:latin typeface="Times New Roman" panose="02020603050405020304" pitchFamily="18" charset="0"/>
                <a:cs typeface="Times New Roman" panose="02020603050405020304" pitchFamily="18" charset="0"/>
              </a:rPr>
              <a:t>accessor</a:t>
            </a:r>
            <a:r>
              <a:rPr lang="en-US" altLang="en-US" sz="2000" dirty="0">
                <a:latin typeface="Times New Roman" panose="02020603050405020304" pitchFamily="18" charset="0"/>
                <a:cs typeface="Times New Roman" panose="02020603050405020304" pitchFamily="18" charset="0"/>
              </a:rPr>
              <a:t> methods are used along with property name </a:t>
            </a:r>
            <a:r>
              <a:rPr lang="en-US" altLang="en-US" sz="2000" b="1" dirty="0">
                <a:latin typeface="Times New Roman" panose="02020603050405020304" pitchFamily="18" charset="0"/>
                <a:cs typeface="Times New Roman" panose="02020603050405020304" pitchFamily="18" charset="0"/>
              </a:rPr>
              <a:t>with the first character of each word in upper case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Ex</a:t>
            </a:r>
            <a:r>
              <a:rPr lang="en-US" altLang="en-US" sz="2000" dirty="0">
                <a:latin typeface="Times New Roman" panose="02020603050405020304" pitchFamily="18" charset="0"/>
                <a:cs typeface="Times New Roman" panose="02020603050405020304" pitchFamily="18" charset="0"/>
              </a:rPr>
              <a:t>: length – </a:t>
            </a:r>
            <a:r>
              <a:rPr lang="en-US" altLang="en-US" sz="2000" dirty="0" err="1">
                <a:latin typeface="Times New Roman" panose="02020603050405020304" pitchFamily="18" charset="0"/>
                <a:cs typeface="Times New Roman" panose="02020603050405020304" pitchFamily="18" charset="0"/>
              </a:rPr>
              <a:t>getLength</a:t>
            </a:r>
            <a:r>
              <a:rPr lang="en-US" altLang="en-US" sz="2000">
                <a:latin typeface="Times New Roman" panose="02020603050405020304" pitchFamily="18" charset="0"/>
                <a:cs typeface="Times New Roman" panose="02020603050405020304" pitchFamily="18" charset="0"/>
              </a:rPr>
              <a:t> and </a:t>
            </a:r>
            <a:r>
              <a:rPr lang="en-US" altLang="en-US" sz="2000" dirty="0" err="1">
                <a:latin typeface="Times New Roman" panose="02020603050405020304" pitchFamily="18" charset="0"/>
                <a:cs typeface="Times New Roman" panose="02020603050405020304" pitchFamily="18" charset="0"/>
              </a:rPr>
              <a:t>setLength</a:t>
            </a:r>
            <a:r>
              <a:rPr lang="en-US" altLang="en-US" sz="2000" dirty="0">
                <a:latin typeface="Times New Roman" panose="02020603050405020304" pitchFamily="18" charset="0"/>
                <a:cs typeface="Times New Roman" panose="02020603050405020304" pitchFamily="18" charset="0"/>
              </a:rPr>
              <a:t>)</a:t>
            </a:r>
          </a:p>
          <a:p>
            <a:pPr lvl="1" algn="just" eaLnBrk="1" hangingPunct="1">
              <a:lnSpc>
                <a:spcPct val="80000"/>
              </a:lnSpc>
            </a:pPr>
            <a:r>
              <a:rPr lang="en-US" altLang="en-US" sz="2000" dirty="0">
                <a:latin typeface="Times New Roman" panose="02020603050405020304" pitchFamily="18" charset="0"/>
                <a:cs typeface="Times New Roman" panose="02020603050405020304" pitchFamily="18" charset="0"/>
              </a:rPr>
              <a:t>The </a:t>
            </a:r>
            <a:r>
              <a:rPr lang="en-US" altLang="en-US" sz="2000" dirty="0" err="1">
                <a:latin typeface="Times New Roman" panose="02020603050405020304" pitchFamily="18" charset="0"/>
                <a:cs typeface="Times New Roman" panose="02020603050405020304" pitchFamily="18" charset="0"/>
              </a:rPr>
              <a:t>dataType</a:t>
            </a:r>
            <a:r>
              <a:rPr lang="en-US" altLang="en-US" sz="2000" dirty="0">
                <a:latin typeface="Times New Roman" panose="02020603050405020304" pitchFamily="18" charset="0"/>
                <a:cs typeface="Times New Roman" panose="02020603050405020304" pitchFamily="18" charset="0"/>
              </a:rPr>
              <a:t> of properties is </a:t>
            </a:r>
            <a:r>
              <a:rPr lang="en-US" altLang="en-US" sz="2000" b="1" dirty="0" err="1">
                <a:latin typeface="Times New Roman" panose="02020603050405020304" pitchFamily="18" charset="0"/>
                <a:cs typeface="Times New Roman" panose="02020603050405020304" pitchFamily="18" charset="0"/>
              </a:rPr>
              <a:t>boolean</a:t>
            </a:r>
            <a:r>
              <a:rPr lang="en-US" altLang="en-US" sz="2000" dirty="0">
                <a:latin typeface="Times New Roman" panose="02020603050405020304" pitchFamily="18" charset="0"/>
                <a:cs typeface="Times New Roman" panose="02020603050405020304" pitchFamily="18" charset="0"/>
              </a:rPr>
              <a:t> then the getter method is </a:t>
            </a:r>
            <a:r>
              <a:rPr lang="en-US" altLang="en-US" sz="2000" b="1" dirty="0" err="1">
                <a:latin typeface="Times New Roman" panose="02020603050405020304" pitchFamily="18" charset="0"/>
                <a:cs typeface="Times New Roman" panose="02020603050405020304" pitchFamily="18" charset="0"/>
              </a:rPr>
              <a:t>isXxx</a:t>
            </a:r>
            <a:r>
              <a:rPr lang="en-US" altLang="en-US" sz="2000" dirty="0">
                <a:latin typeface="Times New Roman" panose="02020603050405020304" pitchFamily="18" charset="0"/>
                <a:cs typeface="Times New Roman" panose="02020603050405020304" pitchFamily="18" charset="0"/>
              </a:rPr>
              <a:t> instead of </a:t>
            </a:r>
            <a:r>
              <a:rPr lang="en-US" altLang="en-US" sz="2000" dirty="0" err="1">
                <a:latin typeface="Times New Roman" panose="02020603050405020304" pitchFamily="18" charset="0"/>
                <a:cs typeface="Times New Roman" panose="02020603050405020304" pitchFamily="18" charset="0"/>
              </a:rPr>
              <a:t>getXxx</a:t>
            </a:r>
            <a:endParaRPr lang="vi-VN" alt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animEffect transition="in" filter="box(in)">
                                      <p:cBhvr>
                                        <p:cTn id="7" dur="500"/>
                                        <p:tgtEl>
                                          <p:spTgt spid="6147">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147">
                                            <p:txEl>
                                              <p:pRg st="3" end="3"/>
                                            </p:txEl>
                                          </p:spTgt>
                                        </p:tgtEl>
                                        <p:attrNameLst>
                                          <p:attrName>style.visibility</p:attrName>
                                        </p:attrNameLst>
                                      </p:cBhvr>
                                      <p:to>
                                        <p:strVal val="visible"/>
                                      </p:to>
                                    </p:set>
                                    <p:animEffect transition="in" filter="box(in)">
                                      <p:cBhvr>
                                        <p:cTn id="10" dur="500"/>
                                        <p:tgtEl>
                                          <p:spTgt spid="6147">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147">
                                            <p:txEl>
                                              <p:pRg st="4" end="4"/>
                                            </p:txEl>
                                          </p:spTgt>
                                        </p:tgtEl>
                                        <p:attrNameLst>
                                          <p:attrName>style.visibility</p:attrName>
                                        </p:attrNameLst>
                                      </p:cBhvr>
                                      <p:to>
                                        <p:strVal val="visible"/>
                                      </p:to>
                                    </p:set>
                                    <p:animEffect transition="in" filter="box(in)">
                                      <p:cBhvr>
                                        <p:cTn id="13" dur="500"/>
                                        <p:tgtEl>
                                          <p:spTgt spid="6147">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6147">
                                            <p:txEl>
                                              <p:pRg st="5" end="5"/>
                                            </p:txEl>
                                          </p:spTgt>
                                        </p:tgtEl>
                                        <p:attrNameLst>
                                          <p:attrName>style.visibility</p:attrName>
                                        </p:attrNameLst>
                                      </p:cBhvr>
                                      <p:to>
                                        <p:strVal val="visible"/>
                                      </p:to>
                                    </p:set>
                                    <p:animEffect transition="in" filter="box(in)">
                                      <p:cBhvr>
                                        <p:cTn id="16" dur="500"/>
                                        <p:tgtEl>
                                          <p:spTgt spid="6147">
                                            <p:txEl>
                                              <p:pRg st="5" end="5"/>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6147">
                                            <p:txEl>
                                              <p:pRg st="6" end="6"/>
                                            </p:txEl>
                                          </p:spTgt>
                                        </p:tgtEl>
                                        <p:attrNameLst>
                                          <p:attrName>style.visibility</p:attrName>
                                        </p:attrNameLst>
                                      </p:cBhvr>
                                      <p:to>
                                        <p:strVal val="visible"/>
                                      </p:to>
                                    </p:set>
                                    <p:animEffect transition="in" filter="box(in)">
                                      <p:cBhvr>
                                        <p:cTn id="19" dur="500"/>
                                        <p:tgtEl>
                                          <p:spTgt spid="6147">
                                            <p:txEl>
                                              <p:pRg st="6" end="6"/>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6147">
                                            <p:txEl>
                                              <p:pRg st="7" end="7"/>
                                            </p:txEl>
                                          </p:spTgt>
                                        </p:tgtEl>
                                        <p:attrNameLst>
                                          <p:attrName>style.visibility</p:attrName>
                                        </p:attrNameLst>
                                      </p:cBhvr>
                                      <p:to>
                                        <p:strVal val="visible"/>
                                      </p:to>
                                    </p:set>
                                    <p:animEffect transition="in" filter="box(in)">
                                      <p:cBhvr>
                                        <p:cTn id="22" dur="500"/>
                                        <p:tgtEl>
                                          <p:spTgt spid="6147">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6147">
                                            <p:txEl>
                                              <p:pRg st="8" end="8"/>
                                            </p:txEl>
                                          </p:spTgt>
                                        </p:tgtEl>
                                        <p:attrNameLst>
                                          <p:attrName>style.visibility</p:attrName>
                                        </p:attrNameLst>
                                      </p:cBhvr>
                                      <p:to>
                                        <p:strVal val="visible"/>
                                      </p:to>
                                    </p:set>
                                    <p:animEffect transition="in" filter="diamond(in)">
                                      <p:cBhvr>
                                        <p:cTn id="27" dur="2000"/>
                                        <p:tgtEl>
                                          <p:spTgt spid="6147">
                                            <p:txEl>
                                              <p:pRg st="8" end="8"/>
                                            </p:txEl>
                                          </p:spTgt>
                                        </p:tgtEl>
                                      </p:cBhvr>
                                    </p:animEffect>
                                  </p:childTnLst>
                                </p:cTn>
                              </p:par>
                              <p:par>
                                <p:cTn id="28" presetID="8" presetClass="entr" presetSubtype="16" fill="hold" nodeType="withEffect">
                                  <p:stCondLst>
                                    <p:cond delay="0"/>
                                  </p:stCondLst>
                                  <p:childTnLst>
                                    <p:set>
                                      <p:cBhvr>
                                        <p:cTn id="29" dur="1" fill="hold">
                                          <p:stCondLst>
                                            <p:cond delay="0"/>
                                          </p:stCondLst>
                                        </p:cTn>
                                        <p:tgtEl>
                                          <p:spTgt spid="6147">
                                            <p:txEl>
                                              <p:pRg st="9" end="9"/>
                                            </p:txEl>
                                          </p:spTgt>
                                        </p:tgtEl>
                                        <p:attrNameLst>
                                          <p:attrName>style.visibility</p:attrName>
                                        </p:attrNameLst>
                                      </p:cBhvr>
                                      <p:to>
                                        <p:strVal val="visible"/>
                                      </p:to>
                                    </p:set>
                                    <p:animEffect transition="in" filter="diamond(in)">
                                      <p:cBhvr>
                                        <p:cTn id="30" dur="2000"/>
                                        <p:tgtEl>
                                          <p:spTgt spid="6147">
                                            <p:txEl>
                                              <p:pRg st="9" end="9"/>
                                            </p:txEl>
                                          </p:spTgt>
                                        </p:tgtEl>
                                      </p:cBhvr>
                                    </p:animEffect>
                                  </p:childTnLst>
                                </p:cTn>
                              </p:par>
                              <p:par>
                                <p:cTn id="31" presetID="8" presetClass="entr" presetSubtype="16" fill="hold" nodeType="withEffect">
                                  <p:stCondLst>
                                    <p:cond delay="0"/>
                                  </p:stCondLst>
                                  <p:childTnLst>
                                    <p:set>
                                      <p:cBhvr>
                                        <p:cTn id="32" dur="1" fill="hold">
                                          <p:stCondLst>
                                            <p:cond delay="0"/>
                                          </p:stCondLst>
                                        </p:cTn>
                                        <p:tgtEl>
                                          <p:spTgt spid="6147">
                                            <p:txEl>
                                              <p:pRg st="10" end="10"/>
                                            </p:txEl>
                                          </p:spTgt>
                                        </p:tgtEl>
                                        <p:attrNameLst>
                                          <p:attrName>style.visibility</p:attrName>
                                        </p:attrNameLst>
                                      </p:cBhvr>
                                      <p:to>
                                        <p:strVal val="visible"/>
                                      </p:to>
                                    </p:set>
                                    <p:animEffect transition="in" filter="diamond(in)">
                                      <p:cBhvr>
                                        <p:cTn id="33" dur="2000"/>
                                        <p:tgtEl>
                                          <p:spTgt spid="61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5750</TotalTime>
  <Words>5927</Words>
  <Application>Microsoft Office PowerPoint</Application>
  <PresentationFormat>On-screen Show (4:3)</PresentationFormat>
  <Paragraphs>632</Paragraphs>
  <Slides>84</Slides>
  <Notes>81</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Office Theme</vt:lpstr>
      <vt:lpstr>JavaBeans  JSP Standard Actions Dispatching Mechanisms Expression Language  JSPs in XML  #StandardAction #EL #MVC1</vt:lpstr>
      <vt:lpstr>Review</vt:lpstr>
      <vt:lpstr>Objectives</vt:lpstr>
      <vt:lpstr>Objectives</vt:lpstr>
      <vt:lpstr>MVC 1  Requirements</vt:lpstr>
      <vt:lpstr>MVC 1  Expectation</vt:lpstr>
      <vt:lpstr>MVC1  Interactive Server Model</vt:lpstr>
      <vt:lpstr>JSP Standard Actions  Java Beans</vt:lpstr>
      <vt:lpstr>JSP Standard Actions  Java Beans</vt:lpstr>
      <vt:lpstr>JSP Standard Actions  Java Beans</vt:lpstr>
      <vt:lpstr>JSP Standard Actions  Standard Actions </vt:lpstr>
      <vt:lpstr>JSP Standard Actions  The &lt;jsp:useBean&gt; tag</vt:lpstr>
      <vt:lpstr>JSP Standard Actions  The &lt;jsp:useBean&gt; tag</vt:lpstr>
      <vt:lpstr>JSP Standard Actions  The &lt;jsp:useBean&gt; tag</vt:lpstr>
      <vt:lpstr>JSP Standard Actions  The &lt;jsp:useBean&gt; tag</vt:lpstr>
      <vt:lpstr>JSP Standard Actions   The &lt;jsp:getProperty&gt; tag </vt:lpstr>
      <vt:lpstr>JSP Standard Actions   The &lt;jsp:setProperty&gt; tag</vt:lpstr>
      <vt:lpstr>JSP Standard Actions   The &lt;jsp:setProperty&gt; tag</vt:lpstr>
      <vt:lpstr>JSP Standard Actions   Steps in design Web Application  following MVC patterns</vt:lpstr>
      <vt:lpstr>MVC1  Requirements</vt:lpstr>
      <vt:lpstr>JSP Standard Actions  Scope of JavaBeans</vt:lpstr>
      <vt:lpstr>JSP Standard Actions  Scope of JavaBeans</vt:lpstr>
      <vt:lpstr>Dispatching Mechanisms   The &lt;jsp:include&gt; tag</vt:lpstr>
      <vt:lpstr>Dispatching Mechanisms   The &lt;jsp:include&gt; tag – Example </vt:lpstr>
      <vt:lpstr>Dispatching Mechanisms   The &lt;jsp:include&gt; tag – Example </vt:lpstr>
      <vt:lpstr>Dispatching Mechanisms   The &lt;jsp:include&gt; tag – Example</vt:lpstr>
      <vt:lpstr>Dispatching Mechanisms   The &lt;jsp:include&gt; tag – Example</vt:lpstr>
      <vt:lpstr>Dispatching Mechanisms   &lt;jsp:include&gt; vs. &lt;%@ include …%&gt;</vt:lpstr>
      <vt:lpstr>Dispatching Mechanisms   &lt;jsp:include&gt; vs. &lt;%@ include …%&gt;</vt:lpstr>
      <vt:lpstr>Dispatching Mechanisms   The &lt;jsp:forward&gt; tag</vt:lpstr>
      <vt:lpstr>Dispatching Mechanisms   The &lt;jsp:param&gt; tag</vt:lpstr>
      <vt:lpstr>Expression Languages EL Language Basics</vt:lpstr>
      <vt:lpstr>Expression Languages EL Operators</vt:lpstr>
      <vt:lpstr>Expression Languages EL Operators – Example </vt:lpstr>
      <vt:lpstr>Expression Languages EL Operators – Example </vt:lpstr>
      <vt:lpstr>Expression Languages EL Implicit Objects</vt:lpstr>
      <vt:lpstr>EL Implicit Objects</vt:lpstr>
      <vt:lpstr>Expression Languages EL Implicit Objects</vt:lpstr>
      <vt:lpstr>Expression Languages Scoped Variables</vt:lpstr>
      <vt:lpstr>Expression Languages Scoped Variables</vt:lpstr>
      <vt:lpstr>Expression Languages Example</vt:lpstr>
      <vt:lpstr>Expression Languages Example</vt:lpstr>
      <vt:lpstr>Expression Languages Example</vt:lpstr>
      <vt:lpstr>Summary</vt:lpstr>
      <vt:lpstr>Next Lecture</vt:lpstr>
      <vt:lpstr>Next Lecture</vt:lpstr>
      <vt:lpstr>Appendix - MVC1   Login page</vt:lpstr>
      <vt:lpstr>MVC1  Login Beans</vt:lpstr>
      <vt:lpstr>MVC1  Process Login JSP</vt:lpstr>
      <vt:lpstr>MVC1  Process Login JSP</vt:lpstr>
      <vt:lpstr>MVC1  Welcome page</vt:lpstr>
      <vt:lpstr>MVC1  Optimizing</vt:lpstr>
      <vt:lpstr>Appendix – JSP Standard Actions  Scope of JavaBeans – Example  </vt:lpstr>
      <vt:lpstr>JSP Standard Actions  Scope of JavaBeans – Example</vt:lpstr>
      <vt:lpstr>JSP Standard Actions  Scope of JavaBeans, accessing on Servlet via HttpSession– Example</vt:lpstr>
      <vt:lpstr>JSP Standard Actions  Scope of JavaBeans, accessing on Servlet via HttpSession– Example</vt:lpstr>
      <vt:lpstr>JSP Standard Actions  Scope of JavaBeans, accessing on Servlet via HttpSession– Example</vt:lpstr>
      <vt:lpstr>Appendix – Dispatching  Mechanisms  Example</vt:lpstr>
      <vt:lpstr>Dispatching Mechanisms  Example</vt:lpstr>
      <vt:lpstr>Dispatching Mechanisms  Example</vt:lpstr>
      <vt:lpstr>Appendix   XML for JSPs</vt:lpstr>
      <vt:lpstr>Appendix   XML-Friendly Syntax</vt:lpstr>
      <vt:lpstr>Appendix   XML-Friendly Syntax</vt:lpstr>
      <vt:lpstr>Appendix   XML-Friendly Syntax</vt:lpstr>
      <vt:lpstr>Appendix   XML-Friendly Syntax – Sample </vt:lpstr>
      <vt:lpstr>Appendix   XML-Friendly Syntax – Sample </vt:lpstr>
      <vt:lpstr>Appendix Functions using EL</vt:lpstr>
      <vt:lpstr>Appendix  Creating “static” method</vt:lpstr>
      <vt:lpstr>Appendix  Creating Tag Library Descriptor</vt:lpstr>
      <vt:lpstr>Appendix  Creating Tag Library Descriptor</vt:lpstr>
      <vt:lpstr>Appendix  Creating Tag Library Descriptor</vt:lpstr>
      <vt:lpstr>Appendix  Creating Tag Library Descriptor</vt:lpstr>
      <vt:lpstr>Appendix  Modifying the Deployment Descriptor</vt:lpstr>
      <vt:lpstr>Appendix  Accessing EL functions within JSP </vt:lpstr>
      <vt:lpstr>Appendix  Example </vt:lpstr>
      <vt:lpstr>Appendix  Coersion</vt:lpstr>
      <vt:lpstr>Appendix  Coersion</vt:lpstr>
      <vt:lpstr>Appendix  Coersion</vt:lpstr>
      <vt:lpstr>Appendix  Coersion – Example </vt:lpstr>
      <vt:lpstr>Appendix  Coersion</vt:lpstr>
      <vt:lpstr>Appendix  Coersion – Example </vt:lpstr>
      <vt:lpstr>Appendix  Coersion – Example </vt:lpstr>
      <vt:lpstr>Appendix  Coersion – Example </vt:lpstr>
      <vt:lpstr>Appendix  Coersion – Example </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JAD: Java Fundamentals</dc:title>
  <dc:creator>Kieu Trong Khanh</dc:creator>
  <cp:lastModifiedBy>Kieu Trong Khanh (FE FPTU HCM)</cp:lastModifiedBy>
  <cp:revision>2352</cp:revision>
  <dcterms:created xsi:type="dcterms:W3CDTF">2007-08-21T04:43:22Z</dcterms:created>
  <dcterms:modified xsi:type="dcterms:W3CDTF">2023-02-08T00:22:11Z</dcterms:modified>
</cp:coreProperties>
</file>