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2" r:id="rId16"/>
    <p:sldId id="273" r:id="rId17"/>
    <p:sldId id="280" r:id="rId18"/>
    <p:sldId id="275" r:id="rId19"/>
    <p:sldId id="278" r:id="rId20"/>
    <p:sldId id="279" r:id="rId21"/>
    <p:sldId id="281" r:id="rId22"/>
  </p:sldIdLst>
  <p:sldSz cx="9144000" cy="6858000" type="screen4x3"/>
  <p:notesSz cx="7302500" cy="9588500"/>
  <p:custDataLst>
    <p:tags r:id="rId2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5" d="100"/>
          <a:sy n="105" d="100"/>
        </p:scale>
        <p:origin x="14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23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0" tIns="48250" rIns="96500" bIns="48250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w Cen MT" panose="020B0602020104020603" pitchFamily="34" charset="-18"/>
              </a:defRPr>
            </a:lvl1pPr>
          </a:lstStyle>
          <a:p>
            <a:endParaRPr lang="en-US" altLang="hu-H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0200" y="0"/>
            <a:ext cx="31623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0" tIns="48250" rIns="96500" bIns="4825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w Cen MT" panose="020B0602020104020603" pitchFamily="34" charset="-18"/>
              </a:defRPr>
            </a:lvl1pPr>
          </a:lstStyle>
          <a:p>
            <a:fld id="{74C7758D-95AB-4DE0-A12D-0E83DCB946BB}" type="datetime1">
              <a:rPr lang="en-US" altLang="hu-HU"/>
              <a:pPr/>
              <a:t>11/12/2019</a:t>
            </a:fld>
            <a:endParaRPr lang="en-US" altLang="hu-HU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8481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0" tIns="48250" rIns="96500" bIns="48250" numCol="1" anchor="b" anchorCtr="0" compatLnSpc="1">
            <a:prstTxWarp prst="textNoShape">
              <a:avLst/>
            </a:prstTxWarp>
          </a:bodyPr>
          <a:lstStyle>
            <a:lvl1pPr algn="l" defTabSz="966788">
              <a:defRPr sz="1100">
                <a:latin typeface="Tw Cen MT" panose="020B0602020104020603" pitchFamily="34" charset="-18"/>
              </a:defRPr>
            </a:lvl1pPr>
          </a:lstStyle>
          <a:p>
            <a:r>
              <a:rPr lang="en-US" altLang="hu-HU"/>
              <a:t>CSE142 Wi02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0200" y="9109075"/>
            <a:ext cx="31623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0" tIns="48250" rIns="96500" bIns="4825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100">
                <a:latin typeface="Tw Cen MT" panose="020B0602020104020603" pitchFamily="34" charset="-18"/>
              </a:defRPr>
            </a:lvl1pPr>
          </a:lstStyle>
          <a:p>
            <a:r>
              <a:rPr lang="en-US" altLang="hu-HU"/>
              <a:t>A-</a:t>
            </a:r>
            <a:fld id="{3D7EACAE-4E3B-4991-931D-4F4EF3D9FD21}" type="slidenum">
              <a:rPr lang="en-US" altLang="hu-HU"/>
              <a:pPr/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23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0" tIns="48250" rIns="96500" bIns="48250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hu-H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0200" y="0"/>
            <a:ext cx="31623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0" tIns="48250" rIns="96500" bIns="4825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E4BEEDB-0791-44A8-8847-67A92C31BA88}" type="datetime1">
              <a:rPr lang="en-US" altLang="hu-HU"/>
              <a:pPr/>
              <a:t>11/12/2019</a:t>
            </a:fld>
            <a:endParaRPr lang="en-US" altLang="hu-HU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0" tIns="48250" rIns="96500" bIns="482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 smtClean="0"/>
              <a:t>Click to edit Master text styles</a:t>
            </a:r>
          </a:p>
          <a:p>
            <a:pPr lvl="1"/>
            <a:r>
              <a:rPr lang="en-US" altLang="hu-HU" smtClean="0"/>
              <a:t>Second level</a:t>
            </a:r>
          </a:p>
          <a:p>
            <a:pPr lvl="2"/>
            <a:r>
              <a:rPr lang="en-US" altLang="hu-HU" smtClean="0"/>
              <a:t>Third level</a:t>
            </a:r>
          </a:p>
          <a:p>
            <a:pPr lvl="3"/>
            <a:r>
              <a:rPr lang="en-US" altLang="hu-HU" smtClean="0"/>
              <a:t>Fourth level</a:t>
            </a:r>
          </a:p>
          <a:p>
            <a:pPr lvl="4"/>
            <a:r>
              <a:rPr lang="en-US" altLang="hu-HU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23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0" tIns="48250" rIns="96500" bIns="48250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hu-H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0200" y="9109075"/>
            <a:ext cx="31623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0" tIns="48250" rIns="96500" bIns="4825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3C2A5CC-0483-4EFC-9338-2E18089BB023}" type="slidenum">
              <a:rPr lang="en-US" altLang="hu-HU"/>
              <a:pPr/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E0DFE-8A10-4863-B118-12D8F183BFBC}" type="slidenum">
              <a:rPr lang="en-US" altLang="hu-HU"/>
              <a:pPr/>
              <a:t>1</a:t>
            </a:fld>
            <a:endParaRPr lang="en-US" altLang="hu-HU"/>
          </a:p>
        </p:txBody>
      </p:sp>
      <p:sp>
        <p:nvSpPr>
          <p:cNvPr id="409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71550" y="4554538"/>
            <a:ext cx="5359400" cy="4314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917" tIns="47459" rIns="94917" bIns="47459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94933-53E5-48D4-9553-99BC51AA8213}" type="slidenum">
              <a:rPr lang="en-US" altLang="hu-HU"/>
              <a:pPr/>
              <a:t>10</a:t>
            </a:fld>
            <a:endParaRPr lang="en-US" altLang="hu-HU"/>
          </a:p>
        </p:txBody>
      </p:sp>
      <p:sp>
        <p:nvSpPr>
          <p:cNvPr id="157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/>
              <a:t>Show dom1.html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760D8-A386-4305-B80E-5A05F2DC536D}" type="slidenum">
              <a:rPr lang="en-US" altLang="hu-HU"/>
              <a:pPr/>
              <a:t>11</a:t>
            </a:fld>
            <a:endParaRPr lang="en-US" altLang="hu-HU"/>
          </a:p>
        </p:txBody>
      </p:sp>
      <p:sp>
        <p:nvSpPr>
          <p:cNvPr id="171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01267D-7F06-4583-8EFD-E8ED0965E59A}" type="slidenum">
              <a:rPr lang="en-US" altLang="hu-HU"/>
              <a:pPr/>
              <a:t>12</a:t>
            </a:fld>
            <a:endParaRPr lang="en-US" altLang="hu-HU"/>
          </a:p>
        </p:txBody>
      </p:sp>
      <p:sp>
        <p:nvSpPr>
          <p:cNvPr id="161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/>
              <a:t>Note Element doesn't refer to the value!  Just the element.  We have to explicitly ask for the value or the attribute values (see above).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7C5971-A9B5-4E9F-AD1F-838107D120D4}" type="slidenum">
              <a:rPr lang="en-US" altLang="hu-HU"/>
              <a:pPr/>
              <a:t>13</a:t>
            </a:fld>
            <a:endParaRPr lang="en-US" altLang="hu-HU"/>
          </a:p>
        </p:txBody>
      </p:sp>
      <p:sp>
        <p:nvSpPr>
          <p:cNvPr id="158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/>
              <a:t>Show demo DOM-SampleB.html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DE2912-FA0F-416D-8CBC-33C240C8DEF0}" type="slidenum">
              <a:rPr lang="en-US" altLang="hu-HU"/>
              <a:pPr/>
              <a:t>14</a:t>
            </a:fld>
            <a:endParaRPr lang="en-US" altLang="hu-HU"/>
          </a:p>
        </p:txBody>
      </p:sp>
      <p:sp>
        <p:nvSpPr>
          <p:cNvPr id="172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610D8E-C018-4E03-ADF3-59AE3992E8CB}" type="slidenum">
              <a:rPr lang="en-US" altLang="hu-HU"/>
              <a:pPr/>
              <a:t>15</a:t>
            </a:fld>
            <a:endParaRPr lang="en-US" altLang="hu-HU"/>
          </a:p>
        </p:txBody>
      </p:sp>
      <p:sp>
        <p:nvSpPr>
          <p:cNvPr id="173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82E3B-7D39-4205-B054-6B51430CA04E}" type="slidenum">
              <a:rPr lang="en-US" altLang="hu-HU"/>
              <a:pPr/>
              <a:t>16</a:t>
            </a:fld>
            <a:endParaRPr lang="en-US" altLang="hu-HU"/>
          </a:p>
        </p:txBody>
      </p:sp>
      <p:sp>
        <p:nvSpPr>
          <p:cNvPr id="174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257749-2265-4F88-AED7-1AF0FA6130D8}" type="slidenum">
              <a:rPr lang="en-US" altLang="hu-HU"/>
              <a:pPr/>
              <a:t>17</a:t>
            </a:fld>
            <a:endParaRPr lang="en-US" altLang="hu-HU"/>
          </a:p>
        </p:txBody>
      </p:sp>
      <p:sp>
        <p:nvSpPr>
          <p:cNvPr id="176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8DA4E-DA44-41CB-A288-CBF798FEBE37}" type="slidenum">
              <a:rPr lang="en-US" altLang="hu-HU"/>
              <a:pPr/>
              <a:t>18</a:t>
            </a:fld>
            <a:endParaRPr lang="en-US" altLang="hu-HU"/>
          </a:p>
        </p:txBody>
      </p:sp>
      <p:sp>
        <p:nvSpPr>
          <p:cNvPr id="175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8065C-AECE-4A80-AF66-15ABC5C6A656}" type="slidenum">
              <a:rPr lang="en-US" altLang="hu-HU"/>
              <a:pPr/>
              <a:t>19</a:t>
            </a:fld>
            <a:endParaRPr lang="en-US" altLang="hu-HU"/>
          </a:p>
        </p:txBody>
      </p:sp>
      <p:sp>
        <p:nvSpPr>
          <p:cNvPr id="178178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B88B0-5036-4300-ADC7-5C50A1AF4402}" type="slidenum">
              <a:rPr lang="en-US" altLang="hu-HU"/>
              <a:pPr/>
              <a:t>2</a:t>
            </a:fld>
            <a:endParaRPr lang="en-US" altLang="hu-HU"/>
          </a:p>
        </p:txBody>
      </p:sp>
      <p:sp>
        <p:nvSpPr>
          <p:cNvPr id="163842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CD2CCC-D175-408F-9BE0-DEE053F3B639}" type="slidenum">
              <a:rPr lang="en-US" altLang="hu-HU"/>
              <a:pPr/>
              <a:t>20</a:t>
            </a:fld>
            <a:endParaRPr lang="en-US" altLang="hu-HU"/>
          </a:p>
        </p:txBody>
      </p:sp>
      <p:sp>
        <p:nvSpPr>
          <p:cNvPr id="159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/>
              <a:t>Show demo dom3.html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0E6862-9566-4893-A5C7-A42C4F97B87F}" type="slidenum">
              <a:rPr lang="en-US" altLang="hu-HU"/>
              <a:pPr/>
              <a:t>3</a:t>
            </a:fld>
            <a:endParaRPr lang="en-US" altLang="hu-HU"/>
          </a:p>
        </p:txBody>
      </p:sp>
      <p:sp>
        <p:nvSpPr>
          <p:cNvPr id="162818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/>
              <a:t>Mental model of a car.  When you rent a car that you have never driven before, do you freak out about it?  No!  You have a model of how to drive it in your mind.  This is called a mental model.  Your web browser builds an actual model of a web page...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F32C7-D538-4A92-B05E-B49959431740}" type="slidenum">
              <a:rPr lang="en-US" altLang="hu-HU"/>
              <a:pPr/>
              <a:t>4</a:t>
            </a:fld>
            <a:endParaRPr lang="en-US" altLang="hu-HU"/>
          </a:p>
        </p:txBody>
      </p:sp>
      <p:sp>
        <p:nvSpPr>
          <p:cNvPr id="164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F0C6E3-A9E3-42DB-8391-C512D9BDAFB1}" type="slidenum">
              <a:rPr lang="en-US" altLang="hu-HU"/>
              <a:pPr/>
              <a:t>5</a:t>
            </a:fld>
            <a:endParaRPr lang="en-US" altLang="hu-HU"/>
          </a:p>
        </p:txBody>
      </p:sp>
      <p:sp>
        <p:nvSpPr>
          <p:cNvPr id="165890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5C03DE-4B5A-4684-831F-13EC9AC99AF5}" type="slidenum">
              <a:rPr lang="en-US" altLang="hu-HU"/>
              <a:pPr/>
              <a:t>6</a:t>
            </a:fld>
            <a:endParaRPr lang="en-US" altLang="hu-HU"/>
          </a:p>
        </p:txBody>
      </p:sp>
      <p:sp>
        <p:nvSpPr>
          <p:cNvPr id="166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C82C69-BC51-4FC3-BD9F-FF05CF4A8607}" type="slidenum">
              <a:rPr lang="en-US" altLang="hu-HU"/>
              <a:pPr/>
              <a:t>7</a:t>
            </a:fld>
            <a:endParaRPr lang="en-US" altLang="hu-HU"/>
          </a:p>
        </p:txBody>
      </p:sp>
      <p:sp>
        <p:nvSpPr>
          <p:cNvPr id="167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DFEA74-21B8-441E-9443-03D7C9AA11D0}" type="slidenum">
              <a:rPr lang="en-US" altLang="hu-HU"/>
              <a:pPr/>
              <a:t>8</a:t>
            </a:fld>
            <a:endParaRPr lang="en-US" altLang="hu-HU"/>
          </a:p>
        </p:txBody>
      </p:sp>
      <p:sp>
        <p:nvSpPr>
          <p:cNvPr id="168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F20C7-5223-4BB2-A5BA-2D48036FEFCD}" type="slidenum">
              <a:rPr lang="en-US" altLang="hu-HU"/>
              <a:pPr/>
              <a:t>9</a:t>
            </a:fld>
            <a:endParaRPr lang="en-US" altLang="hu-HU"/>
          </a:p>
        </p:txBody>
      </p:sp>
      <p:sp>
        <p:nvSpPr>
          <p:cNvPr id="169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Nov 1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fit100-16-dom © 2006 University of Washington</a:t>
            </a:r>
          </a:p>
          <a:p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26209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Nov 1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fit100-16-dom © 2006 University of Washington</a:t>
            </a:r>
          </a:p>
          <a:p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55576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80213" y="309563"/>
            <a:ext cx="1954212" cy="55372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914400" y="309563"/>
            <a:ext cx="5713413" cy="55372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Nov 1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fit100-16-dom © 2006 University of Washington</a:t>
            </a:r>
          </a:p>
          <a:p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56892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Nov 1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fit100-16-dom © 2006 University of Washington</a:t>
            </a:r>
          </a:p>
          <a:p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07024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Nov 1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fit100-16-dom © 2006 University of Washington</a:t>
            </a:r>
          </a:p>
          <a:p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26366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914400" y="1320800"/>
            <a:ext cx="3810000" cy="452596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876800" y="1320800"/>
            <a:ext cx="3810000" cy="452596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Nov 1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fit100-16-dom © 2006 University of Washington</a:t>
            </a:r>
          </a:p>
          <a:p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5198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Nov 1</a:t>
            </a:r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fit100-16-dom © 2006 University of Washington</a:t>
            </a:r>
          </a:p>
          <a:p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67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Nov 1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fit100-16-dom © 2006 University of Washington</a:t>
            </a:r>
          </a:p>
          <a:p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5823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Nov 1</a:t>
            </a:r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fit100-16-dom © 2006 University of Washington</a:t>
            </a:r>
          </a:p>
          <a:p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02858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Nov 1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fit100-16-dom © 2006 University of Washington</a:t>
            </a:r>
          </a:p>
          <a:p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746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Nov 1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fit100-16-dom © 2006 University of Washington</a:t>
            </a:r>
          </a:p>
          <a:p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98286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0" name="Rectangle 20"/>
          <p:cNvSpPr>
            <a:spLocks noGrp="1" noChangeArrowheads="1"/>
          </p:cNvSpPr>
          <p:nvPr>
            <p:ph type="dt" sz="half" idx="2"/>
            <p:custDataLst>
              <p:tags r:id="rId13"/>
            </p:custDataLst>
          </p:nvPr>
        </p:nvSpPr>
        <p:spPr bwMode="auto">
          <a:xfrm>
            <a:off x="762000" y="64849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w Cen MT Condensed" panose="020B0606020104020203" pitchFamily="34" charset="-18"/>
              </a:defRPr>
            </a:lvl1pPr>
          </a:lstStyle>
          <a:p>
            <a:r>
              <a:rPr lang="en-US" altLang="hu-HU"/>
              <a:t>Nov 1</a:t>
            </a:r>
          </a:p>
        </p:txBody>
      </p:sp>
      <p:sp>
        <p:nvSpPr>
          <p:cNvPr id="25621" name="Rectangle 21"/>
          <p:cNvSpPr>
            <a:spLocks noGrp="1" noChangeArrowheads="1"/>
          </p:cNvSpPr>
          <p:nvPr>
            <p:ph type="ftr" sz="quarter" idx="3"/>
            <p:custDataLst>
              <p:tags r:id="rId14"/>
            </p:custDataLst>
          </p:nvPr>
        </p:nvSpPr>
        <p:spPr bwMode="auto">
          <a:xfrm>
            <a:off x="1981200" y="6484938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w Cen MT Condensed" panose="020B0606020104020203" pitchFamily="34" charset="-18"/>
              </a:defRPr>
            </a:lvl1pPr>
          </a:lstStyle>
          <a:p>
            <a:r>
              <a:rPr lang="en-US" altLang="hu-HU"/>
              <a:t>fit100-16-dom © 2006 University of Washington</a:t>
            </a:r>
          </a:p>
          <a:p>
            <a:endParaRPr lang="en-US" altLang="hu-HU"/>
          </a:p>
        </p:txBody>
      </p:sp>
      <p:sp>
        <p:nvSpPr>
          <p:cNvPr id="25622" name="Rectangle 22"/>
          <p:cNvSpPr>
            <a:spLocks noChangeArrowheads="1"/>
          </p:cNvSpPr>
          <p:nvPr userDrawn="1"/>
        </p:nvSpPr>
        <p:spPr bwMode="auto">
          <a:xfrm>
            <a:off x="0" y="17463"/>
            <a:ext cx="685800" cy="6840537"/>
          </a:xfrm>
          <a:prstGeom prst="rect">
            <a:avLst/>
          </a:prstGeom>
          <a:solidFill>
            <a:srgbClr val="CADDF0"/>
          </a:solidFill>
          <a:ln w="9525">
            <a:solidFill>
              <a:srgbClr val="CADDF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 sz="1800">
              <a:solidFill>
                <a:srgbClr val="91A1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23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962025" y="309563"/>
            <a:ext cx="7772400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 smtClean="0"/>
              <a:t>Click to edit Master title style</a:t>
            </a:r>
          </a:p>
        </p:txBody>
      </p:sp>
      <p:sp>
        <p:nvSpPr>
          <p:cNvPr id="25624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20800"/>
            <a:ext cx="7772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 smtClean="0"/>
              <a:t>Click to edit Master text styles</a:t>
            </a:r>
          </a:p>
          <a:p>
            <a:pPr lvl="1"/>
            <a:r>
              <a:rPr lang="en-US" altLang="hu-HU" smtClean="0"/>
              <a:t>Second level</a:t>
            </a:r>
          </a:p>
          <a:p>
            <a:pPr lvl="2"/>
            <a:r>
              <a:rPr lang="en-US" altLang="hu-HU" smtClean="0"/>
              <a:t>Third level</a:t>
            </a:r>
          </a:p>
          <a:p>
            <a:pPr lvl="3"/>
            <a:r>
              <a:rPr lang="en-US" altLang="hu-HU" smtClean="0"/>
              <a:t>Fourth level</a:t>
            </a:r>
          </a:p>
          <a:p>
            <a:pPr lvl="4"/>
            <a:r>
              <a:rPr lang="en-US" altLang="hu-HU" smtClean="0"/>
              <a:t>Fifth level</a:t>
            </a:r>
          </a:p>
        </p:txBody>
      </p:sp>
      <p:sp>
        <p:nvSpPr>
          <p:cNvPr id="25625" name="Rectangle 25"/>
          <p:cNvSpPr>
            <a:spLocks noChangeArrowheads="1"/>
          </p:cNvSpPr>
          <p:nvPr userDrawn="1"/>
        </p:nvSpPr>
        <p:spPr bwMode="auto">
          <a:xfrm>
            <a:off x="8077200" y="6465888"/>
            <a:ext cx="685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31357030-F40F-4560-94B3-B34922BCA867}" type="slidenum">
              <a:rPr lang="en-US" altLang="hu-HU" sz="140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altLang="hu-HU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26" name="Text Box 26"/>
          <p:cNvSpPr txBox="1">
            <a:spLocks noChangeArrowheads="1"/>
          </p:cNvSpPr>
          <p:nvPr userDrawn="1"/>
        </p:nvSpPr>
        <p:spPr bwMode="auto">
          <a:xfrm rot="10800000">
            <a:off x="84138" y="-4763"/>
            <a:ext cx="469900" cy="601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hu-HU" sz="1800" b="1" i="1">
                <a:latin typeface="Tw Cen MT" panose="020B0602020104020603" pitchFamily="34" charset="-18"/>
                <a:cs typeface="Arial" panose="020B0604020202020204" pitchFamily="34" charset="0"/>
              </a:rPr>
              <a:t>The Information School</a:t>
            </a:r>
            <a:r>
              <a:rPr lang="en-US" altLang="hu-HU" sz="1800" i="1">
                <a:latin typeface="Tw Cen MT" panose="020B0602020104020603" pitchFamily="34" charset="-18"/>
                <a:cs typeface="Arial" panose="020B0604020202020204" pitchFamily="34" charset="0"/>
              </a:rPr>
              <a:t> of the University of Washington</a:t>
            </a:r>
            <a:endParaRPr lang="en-US" altLang="hu-HU" sz="2000" i="1">
              <a:latin typeface="Tw Cen MT" panose="020B0602020104020603" pitchFamily="34" charset="-18"/>
              <a:cs typeface="Arial" panose="020B0604020202020204" pitchFamily="34" charset="0"/>
            </a:endParaRPr>
          </a:p>
        </p:txBody>
      </p:sp>
      <p:pic>
        <p:nvPicPr>
          <p:cNvPr id="25627" name="Picture 27" descr="Ischool_Rnd_Lockup_Blk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6113463"/>
            <a:ext cx="798513" cy="82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28" name="Line 28"/>
          <p:cNvSpPr>
            <a:spLocks noChangeShapeType="1"/>
          </p:cNvSpPr>
          <p:nvPr userDrawn="1"/>
        </p:nvSpPr>
        <p:spPr bwMode="auto">
          <a:xfrm>
            <a:off x="962025" y="1101725"/>
            <a:ext cx="77724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5629" name="Line 29"/>
          <p:cNvSpPr>
            <a:spLocks noChangeShapeType="1"/>
          </p:cNvSpPr>
          <p:nvPr userDrawn="1"/>
        </p:nvSpPr>
        <p:spPr bwMode="auto">
          <a:xfrm>
            <a:off x="962025" y="6283325"/>
            <a:ext cx="77724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rgbClr val="00006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Times New Roman" panose="02020603050405020304" pitchFamily="18" charset="0"/>
        </a:defRPr>
      </a:lvl9pPr>
    </p:titleStyle>
    <p:bodyStyle>
      <a:lvl1pPr marL="344488" indent="-344488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334963" algn="l" rtl="0" fontAlgn="base">
        <a:spcBef>
          <a:spcPct val="20000"/>
        </a:spcBef>
        <a:spcAft>
          <a:spcPct val="0"/>
        </a:spcAft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925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9263" indent="-347663" algn="l" rtl="0" fontAlgn="base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0113" indent="-336550" algn="l" rtl="0" fontAlgn="base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hu-HU"/>
              <a:t>Nov 1</a:t>
            </a:r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/>
              <a:t>fit100-16-dom © 2006 University of Washington</a:t>
            </a:r>
          </a:p>
          <a:p>
            <a:endParaRPr lang="en-US" altLang="hu-HU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057400"/>
            <a:ext cx="7772400" cy="1143000"/>
          </a:xfrm>
        </p:spPr>
        <p:txBody>
          <a:bodyPr anchor="ctr"/>
          <a:lstStyle/>
          <a:p>
            <a:r>
              <a:rPr lang="en-US" altLang="hu-HU" sz="4400"/>
              <a:t>Document Object Model (DOM)</a:t>
            </a:r>
            <a:endParaRPr lang="en-US" altLang="hu-HU" sz="40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04800" y="3581400"/>
            <a:ext cx="8534400" cy="2362200"/>
          </a:xfrm>
        </p:spPr>
        <p:txBody>
          <a:bodyPr/>
          <a:lstStyle/>
          <a:p>
            <a:r>
              <a:rPr lang="en-US" altLang="hu-HU" sz="3200"/>
              <a:t>INFO/CSE 100, Fall 2006</a:t>
            </a:r>
          </a:p>
          <a:p>
            <a:r>
              <a:rPr lang="en-US" altLang="hu-HU" sz="3200"/>
              <a:t>Fluency in Information Technology</a:t>
            </a:r>
          </a:p>
          <a:p>
            <a:endParaRPr lang="en-US" altLang="hu-HU" sz="3200"/>
          </a:p>
        </p:txBody>
      </p:sp>
      <p:sp>
        <p:nvSpPr>
          <p:cNvPr id="2052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92325" y="5184775"/>
            <a:ext cx="494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 sz="2400"/>
              <a:t>http://courses.washington.edu/info100/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en-US" altLang="hu-HU"/>
              <a:t>Some information from a document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6900863" cy="35242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hu-HU" sz="1600">
                <a:latin typeface="Courier New" panose="02070309020205020404" pitchFamily="49" charset="0"/>
              </a:rPr>
              <a:t>&lt;html&gt;</a:t>
            </a:r>
          </a:p>
          <a:p>
            <a:pPr algn="l"/>
            <a:r>
              <a:rPr lang="en-US" altLang="hu-HU" sz="1600">
                <a:latin typeface="Courier New" panose="02070309020205020404" pitchFamily="49" charset="0"/>
              </a:rPr>
              <a:t>  &lt;head&gt;</a:t>
            </a:r>
          </a:p>
          <a:p>
            <a:pPr algn="l"/>
            <a:r>
              <a:rPr lang="en-US" altLang="hu-HU" sz="1600">
                <a:latin typeface="Courier New" panose="02070309020205020404" pitchFamily="49" charset="0"/>
              </a:rPr>
              <a:t>    &lt;title&gt;DOM Sample 1&lt;/title&gt;</a:t>
            </a:r>
          </a:p>
          <a:p>
            <a:pPr algn="l"/>
            <a:r>
              <a:rPr lang="en-US" altLang="hu-HU" sz="1600">
                <a:latin typeface="Courier New" panose="02070309020205020404" pitchFamily="49" charset="0"/>
              </a:rPr>
              <a:t>  &lt;/head&gt;</a:t>
            </a:r>
          </a:p>
          <a:p>
            <a:pPr algn="l"/>
            <a:r>
              <a:rPr lang="en-US" altLang="hu-HU" sz="1600">
                <a:latin typeface="Courier New" panose="02070309020205020404" pitchFamily="49" charset="0"/>
              </a:rPr>
              <a:t>  &lt;body&gt;</a:t>
            </a:r>
          </a:p>
          <a:p>
            <a:pPr algn="l"/>
            <a:r>
              <a:rPr lang="en-US" altLang="hu-HU" sz="1600">
                <a:latin typeface="Courier New" panose="02070309020205020404" pitchFamily="49" charset="0"/>
              </a:rPr>
              <a:t>    Information about this document.&lt;br&gt;</a:t>
            </a:r>
          </a:p>
          <a:p>
            <a:pPr algn="l"/>
            <a:r>
              <a:rPr lang="en-US" altLang="hu-HU" sz="1600">
                <a:latin typeface="Courier New" panose="02070309020205020404" pitchFamily="49" charset="0"/>
              </a:rPr>
              <a:t>    &lt;script type="text/javascript"&gt;</a:t>
            </a:r>
          </a:p>
          <a:p>
            <a:pPr algn="l"/>
            <a:r>
              <a:rPr lang="en-US" altLang="hu-HU" sz="1600">
                <a:latin typeface="Courier New" panose="02070309020205020404" pitchFamily="49" charset="0"/>
              </a:rPr>
              <a:t>    document.write("&lt;br&gt;Title: ",document.title);</a:t>
            </a:r>
          </a:p>
          <a:p>
            <a:pPr algn="l"/>
            <a:r>
              <a:rPr lang="en-US" altLang="hu-HU" sz="1600">
                <a:latin typeface="Courier New" panose="02070309020205020404" pitchFamily="49" charset="0"/>
              </a:rPr>
              <a:t>    document.write("&lt;br&gt;Referrer: ",document.referrer);</a:t>
            </a:r>
          </a:p>
          <a:p>
            <a:pPr algn="l"/>
            <a:r>
              <a:rPr lang="en-US" altLang="hu-HU" sz="1600">
                <a:latin typeface="Courier New" panose="02070309020205020404" pitchFamily="49" charset="0"/>
              </a:rPr>
              <a:t>    document.write("&lt;br&gt;Domain: ",document.domain);</a:t>
            </a:r>
          </a:p>
          <a:p>
            <a:pPr algn="l"/>
            <a:r>
              <a:rPr lang="en-US" altLang="hu-HU" sz="1600">
                <a:latin typeface="Courier New" panose="02070309020205020404" pitchFamily="49" charset="0"/>
              </a:rPr>
              <a:t>    document.write("&lt;br&gt;URL: ",document.URL);</a:t>
            </a:r>
          </a:p>
          <a:p>
            <a:pPr algn="l"/>
            <a:r>
              <a:rPr lang="en-US" altLang="hu-HU" sz="1600">
                <a:latin typeface="Courier New" panose="02070309020205020404" pitchFamily="49" charset="0"/>
              </a:rPr>
              <a:t>    &lt;/script&gt;</a:t>
            </a:r>
          </a:p>
          <a:p>
            <a:pPr algn="l"/>
            <a:r>
              <a:rPr lang="en-US" altLang="hu-HU" sz="1600">
                <a:latin typeface="Courier New" panose="02070309020205020404" pitchFamily="49" charset="0"/>
              </a:rPr>
              <a:t>  &lt;/body&gt;</a:t>
            </a:r>
          </a:p>
          <a:p>
            <a:pPr algn="l"/>
            <a:r>
              <a:rPr lang="en-US" altLang="hu-HU" sz="1600">
                <a:latin typeface="Courier New" panose="02070309020205020404" pitchFamily="49" charset="0"/>
              </a:rPr>
              <a:t>&lt;/html&gt;</a:t>
            </a:r>
          </a:p>
        </p:txBody>
      </p:sp>
      <p:sp>
        <p:nvSpPr>
          <p:cNvPr id="143366" name="Line 6"/>
          <p:cNvSpPr>
            <a:spLocks noChangeShapeType="1"/>
          </p:cNvSpPr>
          <p:nvPr/>
        </p:nvSpPr>
        <p:spPr bwMode="auto">
          <a:xfrm>
            <a:off x="457200" y="10668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pic>
        <p:nvPicPr>
          <p:cNvPr id="1433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038600"/>
            <a:ext cx="61214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hu-HU"/>
              <a:t>Nov 1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/>
              <a:t>fit100-16-dom © 2006 University of Washington</a:t>
            </a:r>
          </a:p>
          <a:p>
            <a:endParaRPr lang="en-US" altLang="hu-HU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229600" cy="609600"/>
          </a:xfrm>
        </p:spPr>
        <p:txBody>
          <a:bodyPr/>
          <a:lstStyle/>
          <a:p>
            <a:r>
              <a:rPr lang="en-US" altLang="hu-HU" sz="2400" b="1">
                <a:solidFill>
                  <a:schemeClr val="tx1"/>
                </a:solidFill>
                <a:latin typeface="Courier New" panose="02070309020205020404" pitchFamily="49" charset="0"/>
              </a:rPr>
              <a:t>document.</a:t>
            </a: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getElementById("radioLC")</a:t>
            </a:r>
            <a:r>
              <a:rPr lang="en-US" altLang="hu-HU" sz="2400" b="1">
                <a:solidFill>
                  <a:schemeClr val="tx1"/>
                </a:solidFill>
                <a:latin typeface="Courier New" panose="02070309020205020404" pitchFamily="49" charset="0"/>
              </a:rPr>
              <a:t>.checked</a:t>
            </a:r>
            <a:endParaRPr lang="en-US" altLang="hu-HU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4572000"/>
          </a:xfrm>
        </p:spPr>
        <p:txBody>
          <a:bodyPr/>
          <a:lstStyle/>
          <a:p>
            <a:r>
              <a:rPr lang="en-US" altLang="hu-HU" sz="2800" b="1">
                <a:solidFill>
                  <a:schemeClr val="accent2"/>
                </a:solidFill>
                <a:latin typeface="Courier New" panose="02070309020205020404" pitchFamily="49" charset="0"/>
              </a:rPr>
              <a:t>getElementById("radioLC")</a:t>
            </a:r>
            <a:endParaRPr lang="en-US" altLang="hu-HU" sz="18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hu-HU"/>
              <a:t>This is a predefined function that makes use of the </a:t>
            </a:r>
            <a:r>
              <a:rPr lang="en-US" altLang="hu-HU">
                <a:latin typeface="Courier New" panose="02070309020205020404" pitchFamily="49" charset="0"/>
              </a:rPr>
              <a:t>id</a:t>
            </a:r>
            <a:r>
              <a:rPr lang="en-US" altLang="hu-HU"/>
              <a:t> that can be defined for any element in the page</a:t>
            </a:r>
          </a:p>
          <a:p>
            <a:pPr lvl="1"/>
            <a:r>
              <a:rPr lang="en-US" altLang="hu-HU"/>
              <a:t>An </a:t>
            </a:r>
            <a:r>
              <a:rPr lang="en-US" altLang="hu-HU">
                <a:latin typeface="Courier New" panose="02070309020205020404" pitchFamily="49" charset="0"/>
              </a:rPr>
              <a:t>id</a:t>
            </a:r>
            <a:r>
              <a:rPr lang="en-US" altLang="hu-HU"/>
              <a:t> must be unique in the page, so only one element is ever returned by this function</a:t>
            </a:r>
          </a:p>
          <a:p>
            <a:pPr lvl="1"/>
            <a:r>
              <a:rPr lang="en-US" altLang="hu-HU"/>
              <a:t>The argument to </a:t>
            </a:r>
            <a:r>
              <a:rPr lang="en-US" altLang="hu-HU">
                <a:latin typeface="Courier New" panose="02070309020205020404" pitchFamily="49" charset="0"/>
              </a:rPr>
              <a:t>getElementById</a:t>
            </a:r>
            <a:r>
              <a:rPr lang="en-US" altLang="hu-HU"/>
              <a:t> specifies which element is being requested</a:t>
            </a:r>
          </a:p>
          <a:p>
            <a:pPr lvl="1"/>
            <a:endParaRPr lang="en-US" altLang="hu-HU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en-US" altLang="hu-HU"/>
              <a:t>Some information about elements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152400" y="1371600"/>
            <a:ext cx="8836025" cy="49942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hu-HU" sz="1400">
                <a:latin typeface="Courier New" panose="02070309020205020404" pitchFamily="49" charset="0"/>
              </a:rPr>
              <a:t>&lt;html&gt;</a:t>
            </a:r>
          </a:p>
          <a:p>
            <a:pPr algn="l"/>
            <a:r>
              <a:rPr lang="en-US" altLang="hu-HU" sz="1400">
                <a:latin typeface="Courier New" panose="02070309020205020404" pitchFamily="49" charset="0"/>
              </a:rPr>
              <a:t>  &lt;head&gt;</a:t>
            </a:r>
          </a:p>
          <a:p>
            <a:pPr algn="l"/>
            <a:r>
              <a:rPr lang="en-US" altLang="hu-HU" sz="1400">
                <a:latin typeface="Courier New" panose="02070309020205020404" pitchFamily="49" charset="0"/>
              </a:rPr>
              <a:t>    &lt;title&gt;DOM Sample B&lt;/title&gt;</a:t>
            </a:r>
          </a:p>
          <a:p>
            <a:pPr algn="l"/>
            <a:r>
              <a:rPr lang="en-US" altLang="hu-HU" sz="1400">
                <a:latin typeface="Courier New" panose="02070309020205020404" pitchFamily="49" charset="0"/>
              </a:rPr>
              <a:t>    &lt;script type="text/javascript"&gt;</a:t>
            </a:r>
          </a:p>
          <a:p>
            <a:pPr algn="l"/>
            <a:r>
              <a:rPr lang="en-US" altLang="hu-HU" sz="1400">
                <a:latin typeface="Courier New" panose="02070309020205020404" pitchFamily="49" charset="0"/>
              </a:rPr>
              <a:t>    function showInfo() {</a:t>
            </a:r>
          </a:p>
          <a:p>
            <a:pPr algn="l"/>
            <a:r>
              <a:rPr lang="en-US" altLang="hu-HU" sz="1400">
                <a:latin typeface="Courier New" panose="02070309020205020404" pitchFamily="49" charset="0"/>
              </a:rPr>
              <a:t>      var element = document.getElementById("opener");</a:t>
            </a:r>
          </a:p>
          <a:p>
            <a:pPr algn="l"/>
            <a:r>
              <a:rPr lang="en-US" altLang="hu-HU" sz="1400">
                <a:latin typeface="Courier New" panose="02070309020205020404" pitchFamily="49" charset="0"/>
              </a:rPr>
              <a:t>      var buffer = element.id + " tag is " + element.tagName;</a:t>
            </a:r>
          </a:p>
          <a:p>
            <a:pPr algn="l"/>
            <a:r>
              <a:rPr lang="en-US" altLang="hu-HU" sz="1400">
                <a:latin typeface="Courier New" panose="02070309020205020404" pitchFamily="49" charset="0"/>
              </a:rPr>
              <a:t>      alert(buffer);</a:t>
            </a:r>
          </a:p>
          <a:p>
            <a:pPr algn="l"/>
            <a:r>
              <a:rPr lang="en-US" altLang="hu-HU" sz="1400">
                <a:latin typeface="Courier New" panose="02070309020205020404" pitchFamily="49" charset="0"/>
              </a:rPr>
              <a:t>      element = document.getElementById("actionItem");</a:t>
            </a:r>
          </a:p>
          <a:p>
            <a:pPr algn="l"/>
            <a:r>
              <a:rPr lang="en-US" altLang="hu-HU" sz="1400">
                <a:latin typeface="Courier New" panose="02070309020205020404" pitchFamily="49" charset="0"/>
              </a:rPr>
              <a:t>      buffer = element.id + " tag is " + element.tagName;</a:t>
            </a:r>
          </a:p>
          <a:p>
            <a:pPr algn="l"/>
            <a:r>
              <a:rPr lang="en-US" altLang="hu-HU" sz="1400">
                <a:latin typeface="Courier New" panose="02070309020205020404" pitchFamily="49" charset="0"/>
              </a:rPr>
              <a:t>      buffer += ", type is "+element.type;</a:t>
            </a:r>
          </a:p>
          <a:p>
            <a:pPr algn="l"/>
            <a:r>
              <a:rPr lang="en-US" altLang="hu-HU" sz="1400">
                <a:latin typeface="Courier New" panose="02070309020205020404" pitchFamily="49" charset="0"/>
              </a:rPr>
              <a:t>      alert(buffer);</a:t>
            </a:r>
          </a:p>
          <a:p>
            <a:pPr algn="l"/>
            <a:r>
              <a:rPr lang="en-US" altLang="hu-HU" sz="1400"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altLang="hu-HU" sz="1400">
                <a:latin typeface="Courier New" panose="02070309020205020404" pitchFamily="49" charset="0"/>
              </a:rPr>
              <a:t>    &lt;/script&gt;</a:t>
            </a:r>
          </a:p>
          <a:p>
            <a:pPr algn="l"/>
            <a:r>
              <a:rPr lang="en-US" altLang="hu-HU" sz="1400">
                <a:latin typeface="Courier New" panose="02070309020205020404" pitchFamily="49" charset="0"/>
              </a:rPr>
              <a:t>  &lt;/head&gt;</a:t>
            </a:r>
          </a:p>
          <a:p>
            <a:pPr algn="l"/>
            <a:r>
              <a:rPr lang="en-US" altLang="hu-HU" sz="1400">
                <a:latin typeface="Courier New" panose="02070309020205020404" pitchFamily="49" charset="0"/>
              </a:rPr>
              <a:t>  &lt;body&gt;</a:t>
            </a:r>
          </a:p>
          <a:p>
            <a:pPr algn="l"/>
            <a:r>
              <a:rPr lang="en-US" altLang="hu-HU" sz="1400">
                <a:latin typeface="Courier New" panose="02070309020205020404" pitchFamily="49" charset="0"/>
              </a:rPr>
              <a:t>    &lt;p id="opener"&gt;The id attribute is very helpful.&lt;/p&gt;</a:t>
            </a:r>
          </a:p>
          <a:p>
            <a:pPr algn="l"/>
            <a:r>
              <a:rPr lang="en-US" altLang="hu-HU" sz="1400">
                <a:latin typeface="Courier New" panose="02070309020205020404" pitchFamily="49" charset="0"/>
              </a:rPr>
              <a:t>    &lt;p id="closer"&gt;This is the closing paragraph.&lt;/p&gt;</a:t>
            </a:r>
          </a:p>
          <a:p>
            <a:pPr algn="l"/>
            <a:r>
              <a:rPr lang="en-US" altLang="hu-HU" sz="1400">
                <a:latin typeface="Courier New" panose="02070309020205020404" pitchFamily="49" charset="0"/>
              </a:rPr>
              <a:t>    &lt;form&gt;</a:t>
            </a:r>
          </a:p>
          <a:p>
            <a:pPr algn="l"/>
            <a:r>
              <a:rPr lang="en-US" altLang="hu-HU" sz="1400">
                <a:latin typeface="Courier New" panose="02070309020205020404" pitchFamily="49" charset="0"/>
              </a:rPr>
              <a:t>    &lt;button id="actionItem" type="button" onclick="showInfo()"&gt;Show Info&lt;/button&gt;</a:t>
            </a:r>
          </a:p>
          <a:p>
            <a:pPr algn="l"/>
            <a:r>
              <a:rPr lang="en-US" altLang="hu-HU" sz="1400">
                <a:latin typeface="Courier New" panose="02070309020205020404" pitchFamily="49" charset="0"/>
              </a:rPr>
              <a:t>    &lt;/form&gt;</a:t>
            </a:r>
          </a:p>
          <a:p>
            <a:pPr algn="l"/>
            <a:r>
              <a:rPr lang="en-US" altLang="hu-HU" sz="1400">
                <a:latin typeface="Courier New" panose="02070309020205020404" pitchFamily="49" charset="0"/>
              </a:rPr>
              <a:t>  &lt;/body&gt;</a:t>
            </a:r>
          </a:p>
          <a:p>
            <a:pPr algn="l"/>
            <a:r>
              <a:rPr lang="en-US" altLang="hu-HU" sz="1400">
                <a:latin typeface="Courier New" panose="02070309020205020404" pitchFamily="49" charset="0"/>
              </a:rPr>
              <a:t>&lt;/html&gt;</a:t>
            </a:r>
          </a:p>
        </p:txBody>
      </p:sp>
      <p:sp>
        <p:nvSpPr>
          <p:cNvPr id="145413" name="Line 5"/>
          <p:cNvSpPr>
            <a:spLocks noChangeShapeType="1"/>
          </p:cNvSpPr>
          <p:nvPr/>
        </p:nvSpPr>
        <p:spPr bwMode="auto">
          <a:xfrm>
            <a:off x="457200" y="10668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7924800" cy="579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hu-HU"/>
              <a:t>Nov 1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/>
              <a:t>fit100-16-dom © 2006 University of Washington</a:t>
            </a:r>
          </a:p>
          <a:p>
            <a:endParaRPr lang="en-US" altLang="hu-HU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229600" cy="609600"/>
          </a:xfrm>
        </p:spPr>
        <p:txBody>
          <a:bodyPr/>
          <a:lstStyle/>
          <a:p>
            <a:r>
              <a:rPr lang="en-US" altLang="hu-HU" sz="2400" b="1">
                <a:solidFill>
                  <a:schemeClr val="tx1"/>
                </a:solidFill>
                <a:latin typeface="Courier New" panose="02070309020205020404" pitchFamily="49" charset="0"/>
              </a:rPr>
              <a:t>document.getElementById("radioLC").</a:t>
            </a: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checked</a:t>
            </a:r>
            <a:endParaRPr lang="en-US" altLang="hu-HU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4572000"/>
          </a:xfrm>
        </p:spPr>
        <p:txBody>
          <a:bodyPr/>
          <a:lstStyle/>
          <a:p>
            <a:r>
              <a:rPr lang="en-US" altLang="hu-HU" sz="2800" b="1">
                <a:solidFill>
                  <a:schemeClr val="accent2"/>
                </a:solidFill>
                <a:latin typeface="Courier New" panose="02070309020205020404" pitchFamily="49" charset="0"/>
              </a:rPr>
              <a:t>checked</a:t>
            </a:r>
            <a:endParaRPr lang="en-US" altLang="hu-HU" sz="18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hu-HU"/>
              <a:t>This is a particular property of the node we are looking at, in this case, a radio button</a:t>
            </a:r>
          </a:p>
          <a:p>
            <a:pPr lvl="1"/>
            <a:r>
              <a:rPr lang="en-US" altLang="hu-HU"/>
              <a:t>Each type of node has its own set of properties</a:t>
            </a:r>
          </a:p>
          <a:p>
            <a:pPr lvl="2"/>
            <a:r>
              <a:rPr lang="en-US" altLang="hu-HU"/>
              <a:t>for radio button: </a:t>
            </a:r>
            <a:r>
              <a:rPr lang="en-US" altLang="hu-HU">
                <a:latin typeface="Courier New" panose="02070309020205020404" pitchFamily="49" charset="0"/>
              </a:rPr>
              <a:t>checked, name, ...</a:t>
            </a:r>
          </a:p>
          <a:p>
            <a:pPr lvl="2"/>
            <a:r>
              <a:rPr lang="en-US" altLang="hu-HU"/>
              <a:t>refer to the HTML DOM for specifics for each element type</a:t>
            </a:r>
          </a:p>
          <a:p>
            <a:pPr lvl="1"/>
            <a:r>
              <a:rPr lang="en-US" altLang="hu-HU"/>
              <a:t>Some properties can be both read and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en-US" altLang="hu-HU"/>
              <a:t>Some specific properties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381000" y="2057400"/>
            <a:ext cx="8424863" cy="39465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hu-HU" sz="1800">
                <a:latin typeface="Courier New" panose="02070309020205020404" pitchFamily="49" charset="0"/>
              </a:rPr>
              <a:t>&lt;head&gt;</a:t>
            </a:r>
          </a:p>
          <a:p>
            <a:pPr algn="l"/>
            <a:r>
              <a:rPr lang="en-US" altLang="hu-HU" sz="1800">
                <a:latin typeface="Courier New" panose="02070309020205020404" pitchFamily="49" charset="0"/>
              </a:rPr>
              <a:t>&lt;title&gt;Simple Sample GUI&lt;/title&gt;</a:t>
            </a:r>
          </a:p>
          <a:p>
            <a:pPr algn="l"/>
            <a:r>
              <a:rPr lang="en-US" altLang="hu-HU" sz="1800">
                <a:latin typeface="Courier New" panose="02070309020205020404" pitchFamily="49" charset="0"/>
              </a:rPr>
              <a:t>&lt;script type="text/javascript"&gt;</a:t>
            </a:r>
          </a:p>
          <a:p>
            <a:pPr algn="l"/>
            <a:r>
              <a:rPr lang="en-US" altLang="hu-HU" sz="1800">
                <a:latin typeface="Courier New" panose="02070309020205020404" pitchFamily="49" charset="0"/>
              </a:rPr>
              <a:t>function setResults(resultString) {</a:t>
            </a:r>
          </a:p>
          <a:p>
            <a:pPr algn="l"/>
            <a:r>
              <a:rPr lang="en-US" altLang="hu-HU" sz="1800">
                <a:latin typeface="Courier New" panose="02070309020205020404" pitchFamily="49" charset="0"/>
              </a:rPr>
              <a:t>  var tempString = resultString;</a:t>
            </a:r>
          </a:p>
          <a:p>
            <a:pPr algn="l"/>
            <a:r>
              <a:rPr lang="en-US" altLang="hu-HU" sz="1800">
                <a:latin typeface="Courier New" panose="02070309020205020404" pitchFamily="49" charset="0"/>
              </a:rPr>
              <a:t>  if (</a:t>
            </a:r>
            <a:r>
              <a:rPr lang="en-US" altLang="hu-HU" sz="1800" b="1">
                <a:solidFill>
                  <a:schemeClr val="accent2"/>
                </a:solidFill>
                <a:latin typeface="Courier New" panose="02070309020205020404" pitchFamily="49" charset="0"/>
              </a:rPr>
              <a:t>document.getElementById("radioLC").checked</a:t>
            </a:r>
            <a:r>
              <a:rPr lang="en-US" altLang="hu-HU" sz="1800"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altLang="hu-HU" sz="1800">
                <a:latin typeface="Courier New" panose="02070309020205020404" pitchFamily="49" charset="0"/>
              </a:rPr>
              <a:t>    tempString = tempString.toLowerCase();</a:t>
            </a:r>
          </a:p>
          <a:p>
            <a:pPr algn="l"/>
            <a:r>
              <a:rPr lang="en-US" altLang="hu-HU" sz="1800">
                <a:latin typeface="Courier New" panose="02070309020205020404" pitchFamily="49" charset="0"/>
              </a:rPr>
              <a:t>  } else if (document.getElementById("radioUC").checked) {</a:t>
            </a:r>
          </a:p>
          <a:p>
            <a:pPr algn="l"/>
            <a:r>
              <a:rPr lang="en-US" altLang="hu-HU" sz="1800">
                <a:latin typeface="Courier New" panose="02070309020205020404" pitchFamily="49" charset="0"/>
              </a:rPr>
              <a:t>    tempString = tempString.toUpperCase();</a:t>
            </a:r>
          </a:p>
          <a:p>
            <a:pPr algn="l"/>
            <a:r>
              <a:rPr lang="en-US" altLang="hu-HU" sz="1800">
                <a:latin typeface="Courier New" panose="02070309020205020404" pitchFamily="49" charset="0"/>
              </a:rPr>
              <a:t>  }</a:t>
            </a:r>
          </a:p>
          <a:p>
            <a:pPr algn="l"/>
            <a:r>
              <a:rPr lang="en-US" altLang="hu-HU" sz="1800">
                <a:latin typeface="Courier New" panose="02070309020205020404" pitchFamily="49" charset="0"/>
              </a:rPr>
              <a:t>  </a:t>
            </a:r>
            <a:r>
              <a:rPr lang="en-US" altLang="hu-HU" sz="1800" b="1">
                <a:solidFill>
                  <a:schemeClr val="accent2"/>
                </a:solidFill>
                <a:latin typeface="Courier New" panose="02070309020205020404" pitchFamily="49" charset="0"/>
              </a:rPr>
              <a:t>document.getElementById("resultField").value</a:t>
            </a:r>
            <a:r>
              <a:rPr lang="en-US" altLang="hu-HU" sz="1800">
                <a:latin typeface="Courier New" panose="02070309020205020404" pitchFamily="49" charset="0"/>
              </a:rPr>
              <a:t> = tempString;</a:t>
            </a:r>
          </a:p>
          <a:p>
            <a:pPr algn="l"/>
            <a:r>
              <a:rPr lang="en-US" altLang="hu-HU" sz="1800"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altLang="hu-HU" sz="1800">
                <a:latin typeface="Courier New" panose="02070309020205020404" pitchFamily="49" charset="0"/>
              </a:rPr>
              <a:t>&lt;/script&gt;</a:t>
            </a:r>
          </a:p>
          <a:p>
            <a:pPr algn="l"/>
            <a:r>
              <a:rPr lang="en-US" altLang="hu-HU" sz="1800">
                <a:latin typeface="Courier New" panose="02070309020205020404" pitchFamily="49" charset="0"/>
              </a:rPr>
              <a:t>&lt;/head&gt;</a:t>
            </a:r>
          </a:p>
        </p:txBody>
      </p:sp>
      <p:sp>
        <p:nvSpPr>
          <p:cNvPr id="148484" name="Line 4"/>
          <p:cNvSpPr>
            <a:spLocks noChangeShapeType="1"/>
          </p:cNvSpPr>
          <p:nvPr/>
        </p:nvSpPr>
        <p:spPr bwMode="auto">
          <a:xfrm>
            <a:off x="457200" y="10668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6248400" cy="508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hu-HU"/>
              <a:t>Nov 1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/>
              <a:t>fit100-16-dom © 2006 University of Washington</a:t>
            </a:r>
          </a:p>
          <a:p>
            <a:endParaRPr lang="en-US" altLang="hu-HU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Getting vs. Setting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20800"/>
            <a:ext cx="8458200" cy="4525963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hu-HU" sz="1800" b="1">
                <a:solidFill>
                  <a:schemeClr val="accent2"/>
                </a:solidFill>
                <a:latin typeface="Courier New" panose="02070309020205020404" pitchFamily="49" charset="0"/>
              </a:rPr>
              <a:t>var oldvalue = document.getElementById("resultField").value</a:t>
            </a:r>
            <a:r>
              <a:rPr lang="en-US" altLang="hu-HU" sz="180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hu-HU" sz="18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 b="1">
                <a:solidFill>
                  <a:schemeClr val="accent2"/>
                </a:solidFill>
                <a:latin typeface="Courier New" panose="02070309020205020404" pitchFamily="49" charset="0"/>
              </a:rPr>
              <a:t>document.getElementById("resultField").value</a:t>
            </a:r>
            <a:r>
              <a:rPr lang="en-US" altLang="hu-HU" sz="1800">
                <a:latin typeface="Courier New" panose="02070309020205020404" pitchFamily="49" charset="0"/>
              </a:rPr>
              <a:t> = "new value";</a:t>
            </a:r>
          </a:p>
          <a:p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hu-HU"/>
              <a:t>Nov 1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/>
              <a:t>fit100-16-dom © 2006 University of Washington</a:t>
            </a:r>
          </a:p>
          <a:p>
            <a:endParaRPr lang="en-US" altLang="hu-HU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en-US" altLang="hu-HU"/>
              <a:t>Just the tip of the DOM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8001000" cy="4572000"/>
          </a:xfrm>
        </p:spPr>
        <p:txBody>
          <a:bodyPr/>
          <a:lstStyle/>
          <a:p>
            <a:r>
              <a:rPr lang="en-US" altLang="hu-HU" sz="2800"/>
              <a:t>The HTML Document Object Model is a standard for structuring data on a web page</a:t>
            </a:r>
          </a:p>
          <a:p>
            <a:pPr lvl="1"/>
            <a:r>
              <a:rPr lang="en-US" altLang="hu-HU" sz="2400"/>
              <a:t>The field is advancing rapidly as people recognize the benefits of standardized structure and access</a:t>
            </a:r>
          </a:p>
          <a:p>
            <a:pPr lvl="1"/>
            <a:r>
              <a:rPr lang="en-US" altLang="hu-HU" sz="2400"/>
              <a:t>The DOM is steadily improving to cover general purpose data structuring requirements</a:t>
            </a:r>
          </a:p>
          <a:p>
            <a:r>
              <a:rPr lang="en-US" altLang="hu-HU" sz="2800"/>
              <a:t>XML (Extendible Markup Language) also uses the Core DOM to specify its structured data</a:t>
            </a:r>
          </a:p>
          <a:p>
            <a:pPr lvl="1"/>
            <a:r>
              <a:rPr lang="en-US" altLang="hu-HU" sz="2400"/>
              <a:t>similar to HTML but more carefully 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5962650" cy="596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hu-HU" sz="1600"/>
              <a:t>&lt;html&gt;</a:t>
            </a:r>
          </a:p>
          <a:p>
            <a:pPr algn="l"/>
            <a:r>
              <a:rPr lang="en-US" altLang="hu-HU" sz="1600"/>
              <a:t>  &lt;head&gt;</a:t>
            </a:r>
          </a:p>
          <a:p>
            <a:pPr algn="l"/>
            <a:r>
              <a:rPr lang="en-US" altLang="hu-HU" sz="1600"/>
              <a:t>    &lt;title&gt;DOM Sample 3&lt;/title&gt;</a:t>
            </a:r>
          </a:p>
          <a:p>
            <a:pPr algn="l"/>
            <a:r>
              <a:rPr lang="en-US" altLang="hu-HU" sz="1600"/>
              <a:t>    &lt;script type="text/javascript"&gt;</a:t>
            </a:r>
          </a:p>
          <a:p>
            <a:pPr algn="l"/>
            <a:r>
              <a:rPr lang="en-US" altLang="hu-HU" sz="1600"/>
              <a:t>    var switchCount = 0;</a:t>
            </a:r>
          </a:p>
          <a:p>
            <a:pPr algn="l"/>
            <a:r>
              <a:rPr lang="en-US" altLang="hu-HU" sz="1600"/>
              <a:t>    var adjectives = ["simple","complex","fascinating","unique"];</a:t>
            </a:r>
          </a:p>
          <a:p>
            <a:pPr algn="l"/>
            <a:r>
              <a:rPr lang="en-US" altLang="hu-HU" sz="1600"/>
              <a:t>    function switcher() {</a:t>
            </a:r>
          </a:p>
          <a:p>
            <a:pPr algn="l"/>
            <a:r>
              <a:rPr lang="en-US" altLang="hu-HU" sz="1600"/>
              <a:t>    	if (switchCount == (adjectives.length - 1))</a:t>
            </a:r>
          </a:p>
          <a:p>
            <a:pPr algn="l"/>
            <a:r>
              <a:rPr lang="en-US" altLang="hu-HU" sz="1600"/>
              <a:t>		switchCount = 0;</a:t>
            </a:r>
          </a:p>
          <a:p>
            <a:pPr algn="l"/>
            <a:r>
              <a:rPr lang="en-US" altLang="hu-HU" sz="1600"/>
              <a:t>	else</a:t>
            </a:r>
          </a:p>
          <a:p>
            <a:pPr algn="l"/>
            <a:r>
              <a:rPr lang="en-US" altLang="hu-HU" sz="1600"/>
              <a:t>		switchCount++;</a:t>
            </a:r>
          </a:p>
          <a:p>
            <a:pPr algn="l"/>
            <a:r>
              <a:rPr lang="en-US" altLang="hu-HU" sz="1600"/>
              <a:t>	var italicNode = document.getElementById("adjPhrase");</a:t>
            </a:r>
          </a:p>
          <a:p>
            <a:pPr algn="l"/>
            <a:r>
              <a:rPr lang="en-US" altLang="hu-HU" sz="1600"/>
              <a:t>	italicNode.firstChild.nodeValue = adjectives[switchCount];</a:t>
            </a:r>
          </a:p>
          <a:p>
            <a:pPr algn="l"/>
            <a:r>
              <a:rPr lang="en-US" altLang="hu-HU" sz="1600"/>
              <a:t>	}</a:t>
            </a:r>
          </a:p>
          <a:p>
            <a:pPr algn="l"/>
            <a:r>
              <a:rPr lang="en-US" altLang="hu-HU" sz="1600"/>
              <a:t>    &lt;/script&gt;</a:t>
            </a:r>
          </a:p>
          <a:p>
            <a:pPr algn="l"/>
            <a:r>
              <a:rPr lang="en-US" altLang="hu-HU" sz="1600"/>
              <a:t>  &lt;/head&gt;</a:t>
            </a:r>
          </a:p>
          <a:p>
            <a:pPr algn="l"/>
            <a:r>
              <a:rPr lang="en-US" altLang="hu-HU" sz="1600"/>
              <a:t>  &lt;body&gt;</a:t>
            </a:r>
          </a:p>
          <a:p>
            <a:pPr algn="l"/>
            <a:r>
              <a:rPr lang="en-US" altLang="hu-HU" sz="1600"/>
              <a:t>    &lt;h1&gt;An HTML Document&lt;/h1&gt;</a:t>
            </a:r>
          </a:p>
          <a:p>
            <a:pPr algn="l"/>
            <a:r>
              <a:rPr lang="en-US" altLang="hu-HU" sz="1600"/>
              <a:t>    &lt;p&gt;This is a &lt;i id="adjPhrase"&gt;simple&lt;/i&gt; document.</a:t>
            </a:r>
          </a:p>
          <a:p>
            <a:pPr algn="l"/>
            <a:r>
              <a:rPr lang="en-US" altLang="hu-HU" sz="1600"/>
              <a:t>    &lt;form&gt;</a:t>
            </a:r>
          </a:p>
          <a:p>
            <a:pPr algn="l"/>
            <a:r>
              <a:rPr lang="en-US" altLang="hu-HU" sz="1600"/>
              <a:t>    &lt;button type="button" onclick="switcher()"&gt;switch&lt;/button&gt;</a:t>
            </a:r>
          </a:p>
          <a:p>
            <a:pPr algn="l"/>
            <a:r>
              <a:rPr lang="en-US" altLang="hu-HU" sz="1600"/>
              <a:t>    &lt;/form&gt;</a:t>
            </a:r>
          </a:p>
          <a:p>
            <a:pPr algn="l"/>
            <a:r>
              <a:rPr lang="en-US" altLang="hu-HU" sz="1600"/>
              <a:t>  &lt;/body&gt;</a:t>
            </a:r>
          </a:p>
          <a:p>
            <a:pPr algn="l"/>
            <a:r>
              <a:rPr lang="en-US" altLang="hu-HU" sz="1600"/>
              <a:t>&lt;/html&gt;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1022350" y="381000"/>
            <a:ext cx="423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 sz="1800">
                <a:solidFill>
                  <a:schemeClr val="accent2"/>
                </a:solidFill>
              </a:rPr>
              <a:t>This is what the browser reads (dom3.html).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hu-HU"/>
              <a:t>Nov 1</a:t>
            </a:r>
          </a:p>
        </p:txBody>
      </p:sp>
      <p:sp>
        <p:nvSpPr>
          <p:cNvPr id="10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/>
              <a:t>fit100-16-dom © 2006 University of Washington</a:t>
            </a:r>
          </a:p>
          <a:p>
            <a:endParaRPr lang="en-US" altLang="hu-HU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en-US" altLang="hu-HU"/>
              <a:t>References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hu-HU"/>
              <a:t>References</a:t>
            </a:r>
          </a:p>
          <a:p>
            <a:pPr lvl="1">
              <a:lnSpc>
                <a:spcPct val="90000"/>
              </a:lnSpc>
            </a:pPr>
            <a:r>
              <a:rPr lang="en-US" altLang="hu-HU" i="1"/>
              <a:t>JavaScript, The Definitive Guide</a:t>
            </a:r>
          </a:p>
          <a:p>
            <a:pPr lvl="2">
              <a:lnSpc>
                <a:spcPct val="90000"/>
              </a:lnSpc>
            </a:pPr>
            <a:r>
              <a:rPr lang="en-US" altLang="hu-HU"/>
              <a:t>by David Flanagan.  Publisher O'Reilly</a:t>
            </a:r>
          </a:p>
          <a:p>
            <a:pPr lvl="1">
              <a:lnSpc>
                <a:spcPct val="90000"/>
              </a:lnSpc>
            </a:pPr>
            <a:endParaRPr lang="en-US" altLang="hu-HU"/>
          </a:p>
          <a:p>
            <a:pPr lvl="1">
              <a:lnSpc>
                <a:spcPct val="90000"/>
              </a:lnSpc>
            </a:pPr>
            <a:r>
              <a:rPr lang="en-US" altLang="hu-HU"/>
              <a:t>W3C Document Object Model</a:t>
            </a:r>
          </a:p>
          <a:p>
            <a:pPr lvl="2">
              <a:lnSpc>
                <a:spcPct val="90000"/>
              </a:lnSpc>
            </a:pPr>
            <a:r>
              <a:rPr lang="en-US" altLang="hu-HU"/>
              <a:t>http://www.w3.org/DOM/</a:t>
            </a:r>
          </a:p>
          <a:p>
            <a:pPr lvl="2">
              <a:lnSpc>
                <a:spcPct val="90000"/>
              </a:lnSpc>
            </a:pPr>
            <a:r>
              <a:rPr lang="en-US" altLang="hu-HU"/>
              <a:t>http://www.w3.org/2003/02/06-dom-support.html</a:t>
            </a:r>
          </a:p>
          <a:p>
            <a:pPr lvl="1">
              <a:lnSpc>
                <a:spcPct val="90000"/>
              </a:lnSpc>
            </a:pPr>
            <a:endParaRPr lang="en-US" altLang="hu-HU"/>
          </a:p>
          <a:p>
            <a:pPr lvl="1">
              <a:lnSpc>
                <a:spcPct val="90000"/>
              </a:lnSpc>
            </a:pPr>
            <a:r>
              <a:rPr lang="en-US" altLang="hu-HU"/>
              <a:t>Document Object Model in Mozilla</a:t>
            </a:r>
          </a:p>
          <a:p>
            <a:pPr lvl="2">
              <a:lnSpc>
                <a:spcPct val="90000"/>
              </a:lnSpc>
            </a:pPr>
            <a:r>
              <a:rPr lang="en-US" altLang="hu-HU"/>
              <a:t>http://www.mozilla.org/docs/dom/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71600"/>
            <a:ext cx="13716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53" name="Group 9"/>
          <p:cNvGrpSpPr>
            <a:grpSpLocks/>
          </p:cNvGrpSpPr>
          <p:nvPr/>
        </p:nvGrpSpPr>
        <p:grpSpPr bwMode="auto">
          <a:xfrm>
            <a:off x="6019800" y="3505200"/>
            <a:ext cx="2705100" cy="466725"/>
            <a:chOff x="3840" y="2448"/>
            <a:chExt cx="1704" cy="294"/>
          </a:xfrm>
        </p:grpSpPr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244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2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2448"/>
              <a:ext cx="1272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334000"/>
            <a:ext cx="18002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622300" y="4876800"/>
            <a:ext cx="4221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 sz="1800">
                <a:solidFill>
                  <a:schemeClr val="accent2"/>
                </a:solidFill>
              </a:rPr>
              <a:t>This is what the browser displays on screen.</a:t>
            </a:r>
          </a:p>
        </p:txBody>
      </p:sp>
      <p:pic>
        <p:nvPicPr>
          <p:cNvPr id="156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35052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6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81200"/>
            <a:ext cx="35052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6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10000"/>
            <a:ext cx="35052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hu-HU"/>
              <a:t>Nov 1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/>
              <a:t>fit100-16-dom © 2006 University of Washington</a:t>
            </a:r>
          </a:p>
          <a:p>
            <a:endParaRPr lang="en-US" altLang="hu-HU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What will be displayed on screen?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/>
              <a:t>Form groups of 5 or 6</a:t>
            </a:r>
          </a:p>
          <a:p>
            <a:r>
              <a:rPr lang="en-US" altLang="hu-HU"/>
              <a:t>Work together to answer the question:</a:t>
            </a:r>
            <a:br>
              <a:rPr lang="en-US" altLang="hu-HU"/>
            </a:br>
            <a:r>
              <a:rPr lang="en-US" altLang="hu-HU"/>
              <a:t>What will be written to the screen.</a:t>
            </a:r>
          </a:p>
          <a:p>
            <a:endParaRPr lang="en-US" altLang="hu-HU"/>
          </a:p>
          <a:p>
            <a:r>
              <a:rPr lang="en-US" altLang="hu-HU"/>
              <a:t>TIP: The code runs fine - there are no errors or other “tricks”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hu-HU"/>
              <a:t>Nov 1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/>
              <a:t>fit100-16-dom © 2006 University of Washington</a:t>
            </a:r>
          </a:p>
          <a:p>
            <a:endParaRPr lang="en-US" altLang="hu-HU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en-US" altLang="hu-HU"/>
              <a:t>What the heck is the DOM?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924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hu-HU"/>
              <a:t>Document Object Model</a:t>
            </a:r>
          </a:p>
          <a:p>
            <a:pPr lvl="1">
              <a:lnSpc>
                <a:spcPct val="90000"/>
              </a:lnSpc>
            </a:pPr>
            <a:r>
              <a:rPr lang="en-US" altLang="hu-HU"/>
              <a:t>Your web browser builds a </a:t>
            </a:r>
            <a:r>
              <a:rPr lang="en-US" altLang="hu-HU" i="1"/>
              <a:t>model</a:t>
            </a:r>
            <a:r>
              <a:rPr lang="en-US" altLang="hu-HU"/>
              <a:t> of the web page (the </a:t>
            </a:r>
            <a:r>
              <a:rPr lang="en-US" altLang="hu-HU" i="1"/>
              <a:t>document</a:t>
            </a:r>
            <a:r>
              <a:rPr lang="en-US" altLang="hu-HU"/>
              <a:t>) that includes all the </a:t>
            </a:r>
            <a:r>
              <a:rPr lang="en-US" altLang="hu-HU" i="1"/>
              <a:t>objects</a:t>
            </a:r>
            <a:r>
              <a:rPr lang="en-US" altLang="hu-HU"/>
              <a:t> in the page (tags, text, etc)</a:t>
            </a:r>
          </a:p>
          <a:p>
            <a:pPr lvl="1">
              <a:lnSpc>
                <a:spcPct val="90000"/>
              </a:lnSpc>
            </a:pPr>
            <a:r>
              <a:rPr lang="en-US" altLang="hu-HU"/>
              <a:t>All of the properties, methods, and events available to the web developer for manipulating and creating web pages are organized into objects</a:t>
            </a:r>
          </a:p>
          <a:p>
            <a:pPr lvl="1">
              <a:lnSpc>
                <a:spcPct val="90000"/>
              </a:lnSpc>
            </a:pPr>
            <a:r>
              <a:rPr lang="en-US" altLang="hu-HU"/>
              <a:t>Those objects are accessible via scripting languages in modern web browsers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381000" y="838200"/>
            <a:ext cx="5681663" cy="2573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hu-HU" sz="1800" b="1">
                <a:latin typeface="Courier New" panose="02070309020205020404" pitchFamily="49" charset="0"/>
              </a:rPr>
              <a:t>&lt;html&gt;</a:t>
            </a:r>
          </a:p>
          <a:p>
            <a:pPr algn="l"/>
            <a:r>
              <a:rPr lang="en-US" altLang="hu-HU" sz="1800" b="1">
                <a:latin typeface="Courier New" panose="02070309020205020404" pitchFamily="49" charset="0"/>
              </a:rPr>
              <a:t>  &lt;head&gt;</a:t>
            </a:r>
          </a:p>
          <a:p>
            <a:pPr algn="l"/>
            <a:r>
              <a:rPr lang="en-US" altLang="hu-HU" sz="1800" b="1">
                <a:latin typeface="Courier New" panose="02070309020205020404" pitchFamily="49" charset="0"/>
              </a:rPr>
              <a:t>    &lt;title&gt;Sample DOM Document&lt;/title&gt;</a:t>
            </a:r>
          </a:p>
          <a:p>
            <a:pPr algn="l"/>
            <a:r>
              <a:rPr lang="en-US" altLang="hu-HU" sz="1800" b="1">
                <a:latin typeface="Courier New" panose="02070309020205020404" pitchFamily="49" charset="0"/>
              </a:rPr>
              <a:t>  &lt;/head&gt;</a:t>
            </a:r>
          </a:p>
          <a:p>
            <a:pPr algn="l"/>
            <a:r>
              <a:rPr lang="en-US" altLang="hu-HU" sz="1800" b="1">
                <a:latin typeface="Courier New" panose="02070309020205020404" pitchFamily="49" charset="0"/>
              </a:rPr>
              <a:t>  &lt;body&gt;</a:t>
            </a:r>
          </a:p>
          <a:p>
            <a:pPr algn="l"/>
            <a:r>
              <a:rPr lang="en-US" altLang="hu-HU" sz="1800" b="1">
                <a:latin typeface="Courier New" panose="02070309020205020404" pitchFamily="49" charset="0"/>
              </a:rPr>
              <a:t>    &lt;h1&gt;An HTML Document&lt;/h1&gt;</a:t>
            </a:r>
          </a:p>
          <a:p>
            <a:pPr algn="l"/>
            <a:r>
              <a:rPr lang="en-US" altLang="hu-HU" sz="1800" b="1">
                <a:latin typeface="Courier New" panose="02070309020205020404" pitchFamily="49" charset="0"/>
              </a:rPr>
              <a:t>    &lt;p&gt;This is a &lt;i&gt;simple&lt;/i&gt; document.</a:t>
            </a:r>
          </a:p>
          <a:p>
            <a:pPr algn="l"/>
            <a:r>
              <a:rPr lang="en-US" altLang="hu-HU" sz="1800" b="1">
                <a:latin typeface="Courier New" panose="02070309020205020404" pitchFamily="49" charset="0"/>
              </a:rPr>
              <a:t>  &lt;/body&gt;</a:t>
            </a:r>
          </a:p>
          <a:p>
            <a:pPr algn="l"/>
            <a:r>
              <a:rPr lang="en-US" altLang="hu-HU" sz="1800" b="1">
                <a:latin typeface="Courier New" panose="02070309020205020404" pitchFamily="49" charset="0"/>
              </a:rPr>
              <a:t>&lt;/html&gt;</a:t>
            </a:r>
          </a:p>
        </p:txBody>
      </p:sp>
      <p:pic>
        <p:nvPicPr>
          <p:cNvPr id="133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62400"/>
            <a:ext cx="362902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1628775" y="381000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 sz="1800">
                <a:solidFill>
                  <a:schemeClr val="accent2"/>
                </a:solidFill>
              </a:rPr>
              <a:t>This is what the browser reads</a:t>
            </a: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622300" y="4876800"/>
            <a:ext cx="4221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 sz="1800">
                <a:solidFill>
                  <a:schemeClr val="accent2"/>
                </a:solidFill>
              </a:rPr>
              <a:t>This is what the browser displays on screen.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1905000" y="304800"/>
            <a:ext cx="1219200" cy="38100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hu-HU" sz="1800">
                <a:latin typeface="Arial" panose="020B0604020202020204" pitchFamily="34" charset="0"/>
              </a:rPr>
              <a:t>Document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2057400" y="914400"/>
            <a:ext cx="914400" cy="38100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hu-HU" sz="1800">
                <a:latin typeface="Arial" panose="020B0604020202020204" pitchFamily="34" charset="0"/>
              </a:rPr>
              <a:t>&lt;html&gt;</a:t>
            </a:r>
          </a:p>
        </p:txBody>
      </p:sp>
      <p:cxnSp>
        <p:nvCxnSpPr>
          <p:cNvPr id="135184" name="AutoShape 16"/>
          <p:cNvCxnSpPr>
            <a:cxnSpLocks noChangeShapeType="1"/>
            <a:stCxn id="135170" idx="2"/>
            <a:endCxn id="135171" idx="0"/>
          </p:cNvCxnSpPr>
          <p:nvPr/>
        </p:nvCxnSpPr>
        <p:spPr bwMode="auto">
          <a:xfrm>
            <a:off x="2514600" y="6858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5185" name="Text Box 17"/>
          <p:cNvSpPr txBox="1">
            <a:spLocks noChangeArrowheads="1"/>
          </p:cNvSpPr>
          <p:nvPr/>
        </p:nvSpPr>
        <p:spPr bwMode="auto">
          <a:xfrm>
            <a:off x="1143000" y="1676400"/>
            <a:ext cx="914400" cy="38100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hu-HU" sz="1800">
                <a:latin typeface="Arial" panose="020B0604020202020204" pitchFamily="34" charset="0"/>
              </a:rPr>
              <a:t>&lt;head&gt;</a:t>
            </a:r>
          </a:p>
        </p:txBody>
      </p:sp>
      <p:sp>
        <p:nvSpPr>
          <p:cNvPr id="135186" name="Text Box 18"/>
          <p:cNvSpPr txBox="1">
            <a:spLocks noChangeArrowheads="1"/>
          </p:cNvSpPr>
          <p:nvPr/>
        </p:nvSpPr>
        <p:spPr bwMode="auto">
          <a:xfrm>
            <a:off x="1143000" y="2286000"/>
            <a:ext cx="914400" cy="38100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hu-HU" sz="1800">
                <a:latin typeface="Arial" panose="020B0604020202020204" pitchFamily="34" charset="0"/>
              </a:rPr>
              <a:t>&lt;title&gt;</a:t>
            </a:r>
          </a:p>
        </p:txBody>
      </p:sp>
      <p:sp>
        <p:nvSpPr>
          <p:cNvPr id="135187" name="Text Box 19"/>
          <p:cNvSpPr txBox="1">
            <a:spLocks noChangeArrowheads="1"/>
          </p:cNvSpPr>
          <p:nvPr/>
        </p:nvSpPr>
        <p:spPr bwMode="auto">
          <a:xfrm>
            <a:off x="152400" y="2895600"/>
            <a:ext cx="2895600" cy="38100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hu-HU" sz="1800">
                <a:latin typeface="Arial" panose="020B0604020202020204" pitchFamily="34" charset="0"/>
              </a:rPr>
              <a:t>"Sample DOM Document"</a:t>
            </a:r>
          </a:p>
        </p:txBody>
      </p:sp>
      <p:sp>
        <p:nvSpPr>
          <p:cNvPr id="135188" name="Text Box 20"/>
          <p:cNvSpPr txBox="1">
            <a:spLocks noChangeArrowheads="1"/>
          </p:cNvSpPr>
          <p:nvPr/>
        </p:nvSpPr>
        <p:spPr bwMode="auto">
          <a:xfrm>
            <a:off x="5029200" y="1676400"/>
            <a:ext cx="914400" cy="38100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hu-HU" sz="1800">
                <a:latin typeface="Arial" panose="020B0604020202020204" pitchFamily="34" charset="0"/>
              </a:rPr>
              <a:t>&lt;body&gt;</a:t>
            </a:r>
          </a:p>
        </p:txBody>
      </p:sp>
      <p:sp>
        <p:nvSpPr>
          <p:cNvPr id="135189" name="Text Box 21"/>
          <p:cNvSpPr txBox="1">
            <a:spLocks noChangeArrowheads="1"/>
          </p:cNvSpPr>
          <p:nvPr/>
        </p:nvSpPr>
        <p:spPr bwMode="auto">
          <a:xfrm>
            <a:off x="3810000" y="3048000"/>
            <a:ext cx="914400" cy="38100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hu-HU" sz="1800">
                <a:latin typeface="Arial" panose="020B0604020202020204" pitchFamily="34" charset="0"/>
              </a:rPr>
              <a:t>&lt;h1&gt;</a:t>
            </a:r>
          </a:p>
        </p:txBody>
      </p:sp>
      <p:sp>
        <p:nvSpPr>
          <p:cNvPr id="135190" name="Text Box 22"/>
          <p:cNvSpPr txBox="1">
            <a:spLocks noChangeArrowheads="1"/>
          </p:cNvSpPr>
          <p:nvPr/>
        </p:nvSpPr>
        <p:spPr bwMode="auto">
          <a:xfrm>
            <a:off x="6096000" y="3048000"/>
            <a:ext cx="914400" cy="38100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hu-HU" sz="1800">
                <a:latin typeface="Arial" panose="020B0604020202020204" pitchFamily="34" charset="0"/>
              </a:rPr>
              <a:t>&lt;p&gt;</a:t>
            </a:r>
          </a:p>
        </p:txBody>
      </p:sp>
      <p:sp>
        <p:nvSpPr>
          <p:cNvPr id="135191" name="Text Box 23"/>
          <p:cNvSpPr txBox="1">
            <a:spLocks noChangeArrowheads="1"/>
          </p:cNvSpPr>
          <p:nvPr/>
        </p:nvSpPr>
        <p:spPr bwMode="auto">
          <a:xfrm>
            <a:off x="2819400" y="3581400"/>
            <a:ext cx="2895600" cy="38100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hu-HU" sz="1800">
                <a:latin typeface="Arial" panose="020B0604020202020204" pitchFamily="34" charset="0"/>
              </a:rPr>
              <a:t>"An HTML Document"</a:t>
            </a:r>
          </a:p>
        </p:txBody>
      </p:sp>
      <p:sp>
        <p:nvSpPr>
          <p:cNvPr id="135192" name="Text Box 24"/>
          <p:cNvSpPr txBox="1">
            <a:spLocks noChangeArrowheads="1"/>
          </p:cNvSpPr>
          <p:nvPr/>
        </p:nvSpPr>
        <p:spPr bwMode="auto">
          <a:xfrm>
            <a:off x="4343400" y="5029200"/>
            <a:ext cx="1371600" cy="38100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hu-HU" sz="1800">
                <a:latin typeface="Arial" panose="020B0604020202020204" pitchFamily="34" charset="0"/>
              </a:rPr>
              <a:t>"This is a"</a:t>
            </a:r>
          </a:p>
        </p:txBody>
      </p:sp>
      <p:sp>
        <p:nvSpPr>
          <p:cNvPr id="135193" name="Text Box 25"/>
          <p:cNvSpPr txBox="1">
            <a:spLocks noChangeArrowheads="1"/>
          </p:cNvSpPr>
          <p:nvPr/>
        </p:nvSpPr>
        <p:spPr bwMode="auto">
          <a:xfrm>
            <a:off x="6019800" y="5638800"/>
            <a:ext cx="1066800" cy="38100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hu-HU" sz="1800">
                <a:latin typeface="Arial" panose="020B0604020202020204" pitchFamily="34" charset="0"/>
              </a:rPr>
              <a:t>"simple"</a:t>
            </a:r>
          </a:p>
        </p:txBody>
      </p:sp>
      <p:sp>
        <p:nvSpPr>
          <p:cNvPr id="135194" name="Text Box 26"/>
          <p:cNvSpPr txBox="1">
            <a:spLocks noChangeArrowheads="1"/>
          </p:cNvSpPr>
          <p:nvPr/>
        </p:nvSpPr>
        <p:spPr bwMode="auto">
          <a:xfrm>
            <a:off x="6096000" y="5029200"/>
            <a:ext cx="914400" cy="38100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hu-HU" sz="1800">
                <a:latin typeface="Arial" panose="020B0604020202020204" pitchFamily="34" charset="0"/>
              </a:rPr>
              <a:t>&lt;i&gt;</a:t>
            </a:r>
          </a:p>
        </p:txBody>
      </p:sp>
      <p:sp>
        <p:nvSpPr>
          <p:cNvPr id="135195" name="Text Box 27"/>
          <p:cNvSpPr txBox="1">
            <a:spLocks noChangeArrowheads="1"/>
          </p:cNvSpPr>
          <p:nvPr/>
        </p:nvSpPr>
        <p:spPr bwMode="auto">
          <a:xfrm>
            <a:off x="7315200" y="5029200"/>
            <a:ext cx="1371600" cy="38100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hu-HU" sz="1800">
                <a:latin typeface="Arial" panose="020B0604020202020204" pitchFamily="34" charset="0"/>
              </a:rPr>
              <a:t>"document"</a:t>
            </a:r>
          </a:p>
        </p:txBody>
      </p:sp>
      <p:cxnSp>
        <p:nvCxnSpPr>
          <p:cNvPr id="135196" name="AutoShape 28"/>
          <p:cNvCxnSpPr>
            <a:cxnSpLocks noChangeShapeType="1"/>
            <a:stCxn id="135171" idx="2"/>
            <a:endCxn id="135185" idx="0"/>
          </p:cNvCxnSpPr>
          <p:nvPr/>
        </p:nvCxnSpPr>
        <p:spPr bwMode="auto">
          <a:xfrm rot="5400000">
            <a:off x="1866900" y="1028700"/>
            <a:ext cx="381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197" name="AutoShape 29"/>
          <p:cNvCxnSpPr>
            <a:cxnSpLocks noChangeShapeType="1"/>
            <a:stCxn id="135171" idx="2"/>
            <a:endCxn id="135188" idx="0"/>
          </p:cNvCxnSpPr>
          <p:nvPr/>
        </p:nvCxnSpPr>
        <p:spPr bwMode="auto">
          <a:xfrm rot="16200000" flipH="1">
            <a:off x="3810000" y="0"/>
            <a:ext cx="381000" cy="2971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198" name="AutoShape 30"/>
          <p:cNvCxnSpPr>
            <a:cxnSpLocks noChangeShapeType="1"/>
            <a:stCxn id="135185" idx="2"/>
            <a:endCxn id="135186" idx="0"/>
          </p:cNvCxnSpPr>
          <p:nvPr/>
        </p:nvCxnSpPr>
        <p:spPr bwMode="auto">
          <a:xfrm>
            <a:off x="1600200" y="20574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199" name="AutoShape 31"/>
          <p:cNvCxnSpPr>
            <a:cxnSpLocks noChangeShapeType="1"/>
            <a:stCxn id="135186" idx="2"/>
            <a:endCxn id="135187" idx="0"/>
          </p:cNvCxnSpPr>
          <p:nvPr/>
        </p:nvCxnSpPr>
        <p:spPr bwMode="auto">
          <a:xfrm>
            <a:off x="16002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200" name="AutoShape 32"/>
          <p:cNvCxnSpPr>
            <a:cxnSpLocks noChangeShapeType="1"/>
            <a:stCxn id="135188" idx="2"/>
            <a:endCxn id="135189" idx="0"/>
          </p:cNvCxnSpPr>
          <p:nvPr/>
        </p:nvCxnSpPr>
        <p:spPr bwMode="auto">
          <a:xfrm rot="5400000">
            <a:off x="4381500" y="1943100"/>
            <a:ext cx="990600" cy="1219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201" name="AutoShape 33"/>
          <p:cNvCxnSpPr>
            <a:cxnSpLocks noChangeShapeType="1"/>
            <a:stCxn id="135189" idx="2"/>
            <a:endCxn id="135191" idx="0"/>
          </p:cNvCxnSpPr>
          <p:nvPr/>
        </p:nvCxnSpPr>
        <p:spPr bwMode="auto">
          <a:xfrm>
            <a:off x="4267200" y="3429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202" name="AutoShape 34"/>
          <p:cNvCxnSpPr>
            <a:cxnSpLocks noChangeShapeType="1"/>
            <a:stCxn id="135188" idx="2"/>
            <a:endCxn id="135190" idx="0"/>
          </p:cNvCxnSpPr>
          <p:nvPr/>
        </p:nvCxnSpPr>
        <p:spPr bwMode="auto">
          <a:xfrm rot="16200000" flipH="1">
            <a:off x="5524500" y="2019300"/>
            <a:ext cx="990600" cy="1066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203" name="AutoShape 35"/>
          <p:cNvCxnSpPr>
            <a:cxnSpLocks noChangeShapeType="1"/>
            <a:stCxn id="135190" idx="2"/>
            <a:endCxn id="135192" idx="0"/>
          </p:cNvCxnSpPr>
          <p:nvPr/>
        </p:nvCxnSpPr>
        <p:spPr bwMode="auto">
          <a:xfrm rot="5400000">
            <a:off x="4991100" y="3467100"/>
            <a:ext cx="1600200" cy="1524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204" name="AutoShape 36"/>
          <p:cNvCxnSpPr>
            <a:cxnSpLocks noChangeShapeType="1"/>
            <a:stCxn id="135190" idx="2"/>
            <a:endCxn id="135194" idx="0"/>
          </p:cNvCxnSpPr>
          <p:nvPr/>
        </p:nvCxnSpPr>
        <p:spPr bwMode="auto">
          <a:xfrm rot="5400000">
            <a:off x="5753100" y="4229100"/>
            <a:ext cx="1600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205" name="AutoShape 37"/>
          <p:cNvCxnSpPr>
            <a:cxnSpLocks noChangeShapeType="1"/>
            <a:stCxn id="135194" idx="2"/>
            <a:endCxn id="135193" idx="0"/>
          </p:cNvCxnSpPr>
          <p:nvPr/>
        </p:nvCxnSpPr>
        <p:spPr bwMode="auto">
          <a:xfrm>
            <a:off x="65532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206" name="AutoShape 38"/>
          <p:cNvCxnSpPr>
            <a:cxnSpLocks noChangeShapeType="1"/>
            <a:stCxn id="135190" idx="2"/>
            <a:endCxn id="135195" idx="0"/>
          </p:cNvCxnSpPr>
          <p:nvPr/>
        </p:nvCxnSpPr>
        <p:spPr bwMode="auto">
          <a:xfrm rot="16200000" flipH="1">
            <a:off x="6477000" y="3505200"/>
            <a:ext cx="16002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5208" name="Text Box 40"/>
          <p:cNvSpPr txBox="1">
            <a:spLocks noChangeArrowheads="1"/>
          </p:cNvSpPr>
          <p:nvPr/>
        </p:nvSpPr>
        <p:spPr bwMode="auto">
          <a:xfrm>
            <a:off x="4648200" y="381000"/>
            <a:ext cx="3889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hu-HU" sz="1800">
                <a:solidFill>
                  <a:schemeClr val="accent2"/>
                </a:solidFill>
              </a:rPr>
              <a:t>This is a drawing of the model that the browser is working with for the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hu-HU"/>
              <a:t>Nov 1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/>
              <a:t>fit100-16-dom © 2006 University of Washington</a:t>
            </a:r>
          </a:p>
          <a:p>
            <a:endParaRPr lang="en-US" altLang="hu-HU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en-US" altLang="hu-HU"/>
              <a:t>Why is this useful?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924800" cy="4572000"/>
          </a:xfrm>
        </p:spPr>
        <p:txBody>
          <a:bodyPr/>
          <a:lstStyle/>
          <a:p>
            <a:r>
              <a:rPr lang="en-US" altLang="hu-HU"/>
              <a:t>Because we can access the model too!</a:t>
            </a:r>
          </a:p>
          <a:p>
            <a:pPr lvl="1"/>
            <a:r>
              <a:rPr lang="en-US" altLang="hu-HU"/>
              <a:t>the model is made available to scripts running in the browser, not just the browser itself</a:t>
            </a:r>
          </a:p>
          <a:p>
            <a:pPr lvl="2"/>
            <a:r>
              <a:rPr lang="en-US" altLang="hu-HU"/>
              <a:t>A script can find things out about the state of the page</a:t>
            </a:r>
          </a:p>
          <a:p>
            <a:pPr lvl="2"/>
            <a:r>
              <a:rPr lang="en-US" altLang="hu-HU"/>
              <a:t>A script can change things in response to events, including user requests</a:t>
            </a:r>
          </a:p>
          <a:p>
            <a:pPr lvl="1"/>
            <a:r>
              <a:rPr lang="en-US" altLang="hu-HU"/>
              <a:t>We have already used this capability in the GUI programming that we've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hu-HU"/>
              <a:t>Nov 1</a:t>
            </a:r>
          </a:p>
        </p:txBody>
      </p:sp>
      <p:sp>
        <p:nvSpPr>
          <p:cNvPr id="14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/>
              <a:t>fit100-16-dom © 2006 University of Washington</a:t>
            </a:r>
          </a:p>
          <a:p>
            <a:endParaRPr lang="en-US" altLang="hu-HU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8229600" cy="609600"/>
          </a:xfrm>
        </p:spPr>
        <p:txBody>
          <a:bodyPr/>
          <a:lstStyle/>
          <a:p>
            <a:r>
              <a:rPr lang="en-US" altLang="hu-HU"/>
              <a:t>Recall our simple GUI example</a:t>
            </a:r>
          </a:p>
        </p:txBody>
      </p:sp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124200"/>
            <a:ext cx="28575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9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82296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hu-HU"/>
              <a:t>This GUI has several simple controls.</a:t>
            </a: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984250" y="2209800"/>
            <a:ext cx="3289300" cy="39211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 sz="1800"/>
              <a:t>Two buttons to control the results</a:t>
            </a:r>
          </a:p>
        </p:txBody>
      </p:sp>
      <p:sp>
        <p:nvSpPr>
          <p:cNvPr id="139270" name="Freeform 6"/>
          <p:cNvSpPr>
            <a:spLocks/>
          </p:cNvSpPr>
          <p:nvPr/>
        </p:nvSpPr>
        <p:spPr bwMode="auto">
          <a:xfrm>
            <a:off x="4270375" y="2384425"/>
            <a:ext cx="1597025" cy="1273175"/>
          </a:xfrm>
          <a:custGeom>
            <a:avLst/>
            <a:gdLst>
              <a:gd name="T0" fmla="*/ 0 w 1006"/>
              <a:gd name="T1" fmla="*/ 0 h 802"/>
              <a:gd name="T2" fmla="*/ 533 w 1006"/>
              <a:gd name="T3" fmla="*/ 133 h 802"/>
              <a:gd name="T4" fmla="*/ 450 w 1006"/>
              <a:gd name="T5" fmla="*/ 625 h 802"/>
              <a:gd name="T6" fmla="*/ 1006 w 1006"/>
              <a:gd name="T7" fmla="*/ 80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6" h="802">
                <a:moveTo>
                  <a:pt x="0" y="0"/>
                </a:moveTo>
                <a:cubicBezTo>
                  <a:pt x="89" y="22"/>
                  <a:pt x="458" y="29"/>
                  <a:pt x="533" y="133"/>
                </a:cubicBezTo>
                <a:cubicBezTo>
                  <a:pt x="608" y="237"/>
                  <a:pt x="371" y="514"/>
                  <a:pt x="450" y="625"/>
                </a:cubicBezTo>
                <a:cubicBezTo>
                  <a:pt x="529" y="736"/>
                  <a:pt x="890" y="765"/>
                  <a:pt x="1006" y="802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762000" y="3124200"/>
            <a:ext cx="3409950" cy="39211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 sz="1800"/>
              <a:t>One text field to display the results</a:t>
            </a:r>
          </a:p>
        </p:txBody>
      </p:sp>
      <p:sp>
        <p:nvSpPr>
          <p:cNvPr id="139272" name="Freeform 8"/>
          <p:cNvSpPr>
            <a:spLocks/>
          </p:cNvSpPr>
          <p:nvPr/>
        </p:nvSpPr>
        <p:spPr bwMode="auto">
          <a:xfrm>
            <a:off x="4178300" y="3324225"/>
            <a:ext cx="1693863" cy="647700"/>
          </a:xfrm>
          <a:custGeom>
            <a:avLst/>
            <a:gdLst>
              <a:gd name="T0" fmla="*/ 0 w 1067"/>
              <a:gd name="T1" fmla="*/ 0 h 408"/>
              <a:gd name="T2" fmla="*/ 233 w 1067"/>
              <a:gd name="T3" fmla="*/ 108 h 408"/>
              <a:gd name="T4" fmla="*/ 541 w 1067"/>
              <a:gd name="T5" fmla="*/ 358 h 408"/>
              <a:gd name="T6" fmla="*/ 1067 w 1067"/>
              <a:gd name="T7" fmla="*/ 40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67" h="408">
                <a:moveTo>
                  <a:pt x="0" y="0"/>
                </a:moveTo>
                <a:cubicBezTo>
                  <a:pt x="39" y="18"/>
                  <a:pt x="143" y="48"/>
                  <a:pt x="233" y="108"/>
                </a:cubicBezTo>
                <a:cubicBezTo>
                  <a:pt x="323" y="168"/>
                  <a:pt x="402" y="308"/>
                  <a:pt x="541" y="358"/>
                </a:cubicBezTo>
                <a:cubicBezTo>
                  <a:pt x="680" y="408"/>
                  <a:pt x="958" y="398"/>
                  <a:pt x="1067" y="40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755650" y="4267200"/>
            <a:ext cx="4500563" cy="39211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 sz="1800"/>
              <a:t>One pair of radio buttons to control the display</a:t>
            </a:r>
          </a:p>
        </p:txBody>
      </p:sp>
      <p:sp>
        <p:nvSpPr>
          <p:cNvPr id="139274" name="Freeform 10"/>
          <p:cNvSpPr>
            <a:spLocks/>
          </p:cNvSpPr>
          <p:nvPr/>
        </p:nvSpPr>
        <p:spPr bwMode="auto">
          <a:xfrm>
            <a:off x="5289550" y="4197350"/>
            <a:ext cx="595313" cy="290513"/>
          </a:xfrm>
          <a:custGeom>
            <a:avLst/>
            <a:gdLst>
              <a:gd name="T0" fmla="*/ 0 w 375"/>
              <a:gd name="T1" fmla="*/ 183 h 183"/>
              <a:gd name="T2" fmla="*/ 125 w 375"/>
              <a:gd name="T3" fmla="*/ 150 h 183"/>
              <a:gd name="T4" fmla="*/ 175 w 375"/>
              <a:gd name="T5" fmla="*/ 33 h 183"/>
              <a:gd name="T6" fmla="*/ 375 w 375"/>
              <a:gd name="T7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5" h="183">
                <a:moveTo>
                  <a:pt x="0" y="183"/>
                </a:moveTo>
                <a:cubicBezTo>
                  <a:pt x="21" y="178"/>
                  <a:pt x="96" y="175"/>
                  <a:pt x="125" y="150"/>
                </a:cubicBezTo>
                <a:cubicBezTo>
                  <a:pt x="154" y="125"/>
                  <a:pt x="133" y="58"/>
                  <a:pt x="175" y="33"/>
                </a:cubicBezTo>
                <a:cubicBezTo>
                  <a:pt x="217" y="8"/>
                  <a:pt x="333" y="7"/>
                  <a:pt x="375" y="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1749425" y="5105400"/>
            <a:ext cx="2501900" cy="39211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 sz="1800"/>
              <a:t>One button to reinitialize</a:t>
            </a:r>
          </a:p>
        </p:txBody>
      </p:sp>
      <p:sp>
        <p:nvSpPr>
          <p:cNvPr id="139276" name="Freeform 12"/>
          <p:cNvSpPr>
            <a:spLocks/>
          </p:cNvSpPr>
          <p:nvPr/>
        </p:nvSpPr>
        <p:spPr bwMode="auto">
          <a:xfrm>
            <a:off x="4257675" y="4435475"/>
            <a:ext cx="1587500" cy="873125"/>
          </a:xfrm>
          <a:custGeom>
            <a:avLst/>
            <a:gdLst>
              <a:gd name="T0" fmla="*/ 0 w 1000"/>
              <a:gd name="T1" fmla="*/ 550 h 550"/>
              <a:gd name="T2" fmla="*/ 308 w 1000"/>
              <a:gd name="T3" fmla="*/ 508 h 550"/>
              <a:gd name="T4" fmla="*/ 675 w 1000"/>
              <a:gd name="T5" fmla="*/ 366 h 550"/>
              <a:gd name="T6" fmla="*/ 858 w 1000"/>
              <a:gd name="T7" fmla="*/ 83 h 550"/>
              <a:gd name="T8" fmla="*/ 1000 w 1000"/>
              <a:gd name="T9" fmla="*/ 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0" h="550">
                <a:moveTo>
                  <a:pt x="0" y="550"/>
                </a:moveTo>
                <a:cubicBezTo>
                  <a:pt x="51" y="543"/>
                  <a:pt x="196" y="539"/>
                  <a:pt x="308" y="508"/>
                </a:cubicBezTo>
                <a:cubicBezTo>
                  <a:pt x="420" y="477"/>
                  <a:pt x="583" y="437"/>
                  <a:pt x="675" y="366"/>
                </a:cubicBezTo>
                <a:cubicBezTo>
                  <a:pt x="767" y="295"/>
                  <a:pt x="804" y="144"/>
                  <a:pt x="858" y="83"/>
                </a:cubicBezTo>
                <a:cubicBezTo>
                  <a:pt x="912" y="22"/>
                  <a:pt x="970" y="17"/>
                  <a:pt x="1000" y="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hu-HU"/>
              <a:t>Nov 1</a:t>
            </a:r>
          </a:p>
        </p:txBody>
      </p:sp>
      <p:sp>
        <p:nvSpPr>
          <p:cNvPr id="7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/>
              <a:t>fit100-16-dom © 2006 University of Washington</a:t>
            </a:r>
          </a:p>
          <a:p>
            <a:endParaRPr lang="en-US" altLang="hu-HU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en-US" altLang="hu-HU"/>
              <a:t>setResults(resultString)</a:t>
            </a:r>
            <a:endParaRPr lang="en-US" altLang="hu-HU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838200" y="4632325"/>
            <a:ext cx="457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hu-HU" sz="2000"/>
              <a:t>the </a:t>
            </a:r>
            <a:r>
              <a:rPr lang="en-US" altLang="hu-HU" sz="2000">
                <a:solidFill>
                  <a:schemeClr val="accent2"/>
                </a:solidFill>
              </a:rPr>
              <a:t>highlighted script</a:t>
            </a:r>
            <a:r>
              <a:rPr lang="en-US" altLang="hu-HU" sz="2000"/>
              <a:t> above makes reference to several objects in the document object model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871538" y="1346200"/>
            <a:ext cx="7510462" cy="27908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hu-HU" sz="1600">
                <a:latin typeface="Courier New" panose="02070309020205020404" pitchFamily="49" charset="0"/>
              </a:rPr>
              <a:t>&lt;script type="text/javascript"&gt;</a:t>
            </a:r>
          </a:p>
          <a:p>
            <a:pPr algn="l"/>
            <a:r>
              <a:rPr lang="en-US" altLang="hu-HU" sz="1600" b="1">
                <a:latin typeface="Courier New" panose="02070309020205020404" pitchFamily="49" charset="0"/>
              </a:rPr>
              <a:t>function setResults(resultString) {</a:t>
            </a:r>
          </a:p>
          <a:p>
            <a:pPr algn="l"/>
            <a:r>
              <a:rPr lang="en-US" altLang="hu-HU" sz="1600" b="1">
                <a:latin typeface="Courier New" panose="02070309020205020404" pitchFamily="49" charset="0"/>
              </a:rPr>
              <a:t>  var tempString = resultString;</a:t>
            </a:r>
          </a:p>
          <a:p>
            <a:pPr algn="l"/>
            <a:r>
              <a:rPr lang="en-US" altLang="hu-HU" sz="1600" b="1">
                <a:latin typeface="Courier New" panose="02070309020205020404" pitchFamily="49" charset="0"/>
              </a:rPr>
              <a:t>  if (</a:t>
            </a:r>
            <a:r>
              <a:rPr lang="en-US" altLang="hu-HU" sz="1600" b="1">
                <a:solidFill>
                  <a:schemeClr val="accent2"/>
                </a:solidFill>
                <a:latin typeface="Courier New" panose="02070309020205020404" pitchFamily="49" charset="0"/>
              </a:rPr>
              <a:t>document.getElementById("radioLC").checked</a:t>
            </a:r>
            <a:r>
              <a:rPr lang="en-US" altLang="hu-HU" sz="1600" b="1"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altLang="hu-HU" sz="1600" b="1">
                <a:latin typeface="Courier New" panose="02070309020205020404" pitchFamily="49" charset="0"/>
              </a:rPr>
              <a:t>    tempString = tempString.toLowerCase();</a:t>
            </a:r>
          </a:p>
          <a:p>
            <a:pPr algn="l"/>
            <a:r>
              <a:rPr lang="en-US" altLang="hu-HU" sz="1600" b="1">
                <a:latin typeface="Courier New" panose="02070309020205020404" pitchFamily="49" charset="0"/>
              </a:rPr>
              <a:t>  } else if (</a:t>
            </a:r>
            <a:r>
              <a:rPr lang="en-US" altLang="hu-HU" sz="1600" b="1">
                <a:solidFill>
                  <a:schemeClr val="accent2"/>
                </a:solidFill>
                <a:latin typeface="Courier New" panose="02070309020205020404" pitchFamily="49" charset="0"/>
              </a:rPr>
              <a:t>document.getElementById("radioUC").checked</a:t>
            </a:r>
            <a:r>
              <a:rPr lang="en-US" altLang="hu-HU" sz="1600" b="1"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altLang="hu-HU" sz="1600" b="1">
                <a:latin typeface="Courier New" panose="02070309020205020404" pitchFamily="49" charset="0"/>
              </a:rPr>
              <a:t>    tempString = tempString.toUpperCase();</a:t>
            </a:r>
          </a:p>
          <a:p>
            <a:pPr algn="l"/>
            <a:r>
              <a:rPr lang="en-US" altLang="hu-HU" sz="1600" b="1">
                <a:latin typeface="Courier New" panose="02070309020205020404" pitchFamily="49" charset="0"/>
              </a:rPr>
              <a:t>  }</a:t>
            </a:r>
          </a:p>
          <a:p>
            <a:pPr algn="l"/>
            <a:r>
              <a:rPr lang="en-US" altLang="hu-HU" sz="1600" b="1">
                <a:latin typeface="Courier New" panose="02070309020205020404" pitchFamily="49" charset="0"/>
              </a:rPr>
              <a:t>  </a:t>
            </a:r>
            <a:r>
              <a:rPr lang="en-US" altLang="hu-HU" sz="1600" b="1">
                <a:solidFill>
                  <a:schemeClr val="accent2"/>
                </a:solidFill>
                <a:latin typeface="Courier New" panose="02070309020205020404" pitchFamily="49" charset="0"/>
              </a:rPr>
              <a:t>document.getElementById("resultField").value</a:t>
            </a:r>
            <a:r>
              <a:rPr lang="en-US" altLang="hu-HU" sz="1600" b="1">
                <a:latin typeface="Courier New" panose="02070309020205020404" pitchFamily="49" charset="0"/>
              </a:rPr>
              <a:t> = tempString;</a:t>
            </a:r>
          </a:p>
          <a:p>
            <a:pPr algn="l"/>
            <a:r>
              <a:rPr lang="en-US" altLang="hu-HU" sz="1600" b="1"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altLang="hu-HU" sz="1600">
                <a:latin typeface="Courier New" panose="02070309020205020404" pitchFamily="49" charset="0"/>
              </a:rPr>
              <a:t>&lt;/script&gt;</a:t>
            </a:r>
          </a:p>
        </p:txBody>
      </p:sp>
      <p:pic>
        <p:nvPicPr>
          <p:cNvPr id="141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3886200"/>
            <a:ext cx="28575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hu-HU"/>
              <a:t>Nov 1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/>
              <a:t>fit100-16-dom © 2006 University of Washington</a:t>
            </a:r>
          </a:p>
          <a:p>
            <a:endParaRPr lang="en-US" altLang="hu-HU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229600" cy="609600"/>
          </a:xfrm>
        </p:spPr>
        <p:txBody>
          <a:bodyPr/>
          <a:lstStyle/>
          <a:p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document</a:t>
            </a:r>
            <a:r>
              <a:rPr lang="en-US" altLang="hu-HU" sz="2400" b="1">
                <a:solidFill>
                  <a:schemeClr val="tx1"/>
                </a:solidFill>
                <a:latin typeface="Courier New" panose="02070309020205020404" pitchFamily="49" charset="0"/>
              </a:rPr>
              <a:t>.getElementById("radioLC").checked</a:t>
            </a:r>
            <a:endParaRPr lang="en-US" altLang="hu-HU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8153400" cy="4572000"/>
          </a:xfrm>
        </p:spPr>
        <p:txBody>
          <a:bodyPr/>
          <a:lstStyle/>
          <a:p>
            <a:r>
              <a:rPr lang="en-US" altLang="hu-HU" sz="2800"/>
              <a:t>Reference to several nodes in the model of the page that the browser constructed</a:t>
            </a:r>
          </a:p>
          <a:p>
            <a:r>
              <a:rPr lang="en-US" altLang="hu-HU" sz="2800" b="1">
                <a:solidFill>
                  <a:schemeClr val="accent2"/>
                </a:solidFill>
                <a:latin typeface="Courier New" panose="02070309020205020404" pitchFamily="49" charset="0"/>
              </a:rPr>
              <a:t>document</a:t>
            </a:r>
            <a:endParaRPr lang="en-US" altLang="hu-HU" sz="2800"/>
          </a:p>
          <a:p>
            <a:pPr lvl="1"/>
            <a:r>
              <a:rPr lang="en-US" altLang="hu-HU" sz="2400"/>
              <a:t>The root of the tree is an object of type </a:t>
            </a:r>
            <a:r>
              <a:rPr lang="en-US" altLang="hu-HU" sz="2000">
                <a:latin typeface="Courier New" panose="02070309020205020404" pitchFamily="49" charset="0"/>
              </a:rPr>
              <a:t>HTMLDocument</a:t>
            </a:r>
            <a:endParaRPr lang="en-US" altLang="hu-HU" sz="2400"/>
          </a:p>
          <a:p>
            <a:pPr lvl="1"/>
            <a:r>
              <a:rPr lang="en-US" altLang="hu-HU" sz="2400"/>
              <a:t>Using the global variable </a:t>
            </a:r>
            <a:r>
              <a:rPr lang="en-US" altLang="hu-HU" sz="2000">
                <a:latin typeface="Courier New" panose="02070309020205020404" pitchFamily="49" charset="0"/>
              </a:rPr>
              <a:t>document</a:t>
            </a:r>
            <a:r>
              <a:rPr lang="en-US" altLang="hu-HU" sz="2400"/>
              <a:t>, we can access all the nodes in the tree, as well as useful functions and other global information</a:t>
            </a:r>
          </a:p>
          <a:p>
            <a:pPr lvl="2"/>
            <a:r>
              <a:rPr lang="en-US" altLang="hu-HU" sz="2000"/>
              <a:t>title, referrer, domain, URL, body, images, links, forms, ...</a:t>
            </a:r>
          </a:p>
          <a:p>
            <a:pPr lvl="2"/>
            <a:r>
              <a:rPr lang="en-US" altLang="hu-HU" sz="2000"/>
              <a:t>open, write, close, getElementById,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e100">
  <a:themeElements>
    <a:clrScheme name="cse100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se10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u-HU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u-HU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se100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e10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100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100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10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10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10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1362</Words>
  <Application>Microsoft Office PowerPoint</Application>
  <PresentationFormat>Diavetítés a képernyőre (4:3 oldalarány)</PresentationFormat>
  <Paragraphs>233</Paragraphs>
  <Slides>21</Slides>
  <Notes>20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8" baseType="lpstr">
      <vt:lpstr>Times New Roman</vt:lpstr>
      <vt:lpstr>Symbol</vt:lpstr>
      <vt:lpstr>Tw Cen MT Condensed</vt:lpstr>
      <vt:lpstr>Arial</vt:lpstr>
      <vt:lpstr>Tw Cen MT</vt:lpstr>
      <vt:lpstr>Courier New</vt:lpstr>
      <vt:lpstr>cse100</vt:lpstr>
      <vt:lpstr>Document Object Model (DOM)</vt:lpstr>
      <vt:lpstr>References</vt:lpstr>
      <vt:lpstr>What the heck is the DOM?</vt:lpstr>
      <vt:lpstr>PowerPoint-bemutató</vt:lpstr>
      <vt:lpstr>PowerPoint-bemutató</vt:lpstr>
      <vt:lpstr>Why is this useful?</vt:lpstr>
      <vt:lpstr>Recall our simple GUI example</vt:lpstr>
      <vt:lpstr>setResults(resultString)</vt:lpstr>
      <vt:lpstr>document.getElementById("radioLC").checked</vt:lpstr>
      <vt:lpstr>Some information from a document</vt:lpstr>
      <vt:lpstr>document.getElementById("radioLC").checked</vt:lpstr>
      <vt:lpstr>Some information about elements</vt:lpstr>
      <vt:lpstr>PowerPoint-bemutató</vt:lpstr>
      <vt:lpstr>document.getElementById("radioLC").checked</vt:lpstr>
      <vt:lpstr>Some specific properties</vt:lpstr>
      <vt:lpstr>PowerPoint-bemutató</vt:lpstr>
      <vt:lpstr>Getting vs. Setting</vt:lpstr>
      <vt:lpstr>Just the tip of the DOM</vt:lpstr>
      <vt:lpstr>PowerPoint-bemutató</vt:lpstr>
      <vt:lpstr>PowerPoint-bemutató</vt:lpstr>
      <vt:lpstr>What will be displayed on screen?</vt:lpstr>
    </vt:vector>
  </TitlesOfParts>
  <Company>Mac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Object Model (DOM)</dc:title>
  <dc:creator>Németh Bence</dc:creator>
  <cp:lastModifiedBy>Németh Bence</cp:lastModifiedBy>
  <cp:revision>6</cp:revision>
  <dcterms:modified xsi:type="dcterms:W3CDTF">2019-11-12T16:41:33Z</dcterms:modified>
</cp:coreProperties>
</file>