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82" r:id="rId4"/>
    <p:sldId id="269" r:id="rId5"/>
    <p:sldId id="258" r:id="rId6"/>
    <p:sldId id="270" r:id="rId7"/>
    <p:sldId id="273" r:id="rId8"/>
    <p:sldId id="284" r:id="rId9"/>
    <p:sldId id="308" r:id="rId10"/>
    <p:sldId id="286" r:id="rId11"/>
    <p:sldId id="283" r:id="rId12"/>
    <p:sldId id="274" r:id="rId13"/>
    <p:sldId id="275" r:id="rId14"/>
    <p:sldId id="287" r:id="rId15"/>
    <p:sldId id="300" r:id="rId16"/>
    <p:sldId id="276" r:id="rId17"/>
    <p:sldId id="288" r:id="rId18"/>
    <p:sldId id="277" r:id="rId19"/>
    <p:sldId id="278" r:id="rId20"/>
    <p:sldId id="279" r:id="rId21"/>
    <p:sldId id="289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8FF"/>
    <a:srgbClr val="FFEED5"/>
    <a:srgbClr val="FFC97D"/>
    <a:srgbClr val="90B5FE"/>
    <a:srgbClr val="013CB3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5970" autoAdjust="0"/>
  </p:normalViewPr>
  <p:slideViewPr>
    <p:cSldViewPr snapToGrid="0">
      <p:cViewPr varScale="1">
        <p:scale>
          <a:sx n="79" d="100"/>
          <a:sy n="79" d="100"/>
        </p:scale>
        <p:origin x="216" y="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1ïdê"/>
          <p:cNvSpPr/>
          <p:nvPr userDrawn="1"/>
        </p:nvSpPr>
        <p:spPr>
          <a:xfrm>
            <a:off x="0" y="3214811"/>
            <a:ext cx="12191999" cy="3025651"/>
          </a:xfrm>
          <a:prstGeom prst="rect">
            <a:avLst/>
          </a:prstGeom>
          <a:solidFill>
            <a:srgbClr val="DD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73099" y="5631878"/>
            <a:ext cx="718130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673099" y="2784331"/>
            <a:ext cx="7181303" cy="284754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13687" y="435429"/>
            <a:ext cx="5156847" cy="6422571"/>
            <a:chOff x="4799728" y="1130300"/>
            <a:chExt cx="3634842" cy="4526998"/>
          </a:xfrm>
        </p:grpSpPr>
        <p:sp>
          <p:nvSpPr>
            <p:cNvPr id="11" name="ïş1ïḓe"/>
            <p:cNvSpPr/>
            <p:nvPr/>
          </p:nvSpPr>
          <p:spPr>
            <a:xfrm>
              <a:off x="7491718" y="1130300"/>
              <a:ext cx="942852" cy="2278559"/>
            </a:xfrm>
            <a:custGeom>
              <a:avLst/>
              <a:gdLst>
                <a:gd name="connsiteX0" fmla="*/ 531664 w 942851"/>
                <a:gd name="connsiteY0" fmla="*/ 0 h 2278558"/>
                <a:gd name="connsiteX1" fmla="*/ 0 w 942851"/>
                <a:gd name="connsiteY1" fmla="*/ 2289035 h 2278558"/>
                <a:gd name="connsiteX2" fmla="*/ 907495 w 942851"/>
                <a:gd name="connsiteY2" fmla="*/ 1250588 h 2278558"/>
                <a:gd name="connsiteX3" fmla="*/ 531664 w 942851"/>
                <a:gd name="connsiteY3" fmla="*/ 0 h 22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51" h="2278558">
                  <a:moveTo>
                    <a:pt x="531664" y="0"/>
                  </a:moveTo>
                  <a:lnTo>
                    <a:pt x="0" y="2289035"/>
                  </a:lnTo>
                  <a:cubicBezTo>
                    <a:pt x="0" y="2289035"/>
                    <a:pt x="709758" y="2260226"/>
                    <a:pt x="907495" y="1250588"/>
                  </a:cubicBezTo>
                  <a:cubicBezTo>
                    <a:pt x="1101304" y="271070"/>
                    <a:pt x="531664" y="0"/>
                    <a:pt x="531664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ş1îḓé"/>
            <p:cNvSpPr/>
            <p:nvPr/>
          </p:nvSpPr>
          <p:spPr>
            <a:xfrm>
              <a:off x="5239350" y="3331493"/>
              <a:ext cx="327379" cy="130952"/>
            </a:xfrm>
            <a:custGeom>
              <a:avLst/>
              <a:gdLst>
                <a:gd name="connsiteX0" fmla="*/ 0 w 327379"/>
                <a:gd name="connsiteY0" fmla="*/ 134984 h 130951"/>
                <a:gd name="connsiteX1" fmla="*/ 132261 w 327379"/>
                <a:gd name="connsiteY1" fmla="*/ 11890 h 130951"/>
                <a:gd name="connsiteX2" fmla="*/ 336546 w 327379"/>
                <a:gd name="connsiteY2" fmla="*/ 134984 h 130951"/>
                <a:gd name="connsiteX3" fmla="*/ 168928 w 327379"/>
                <a:gd name="connsiteY3" fmla="*/ 134984 h 130951"/>
                <a:gd name="connsiteX4" fmla="*/ 182023 w 327379"/>
                <a:gd name="connsiteY4" fmla="*/ 79985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9" h="130951">
                  <a:moveTo>
                    <a:pt x="0" y="134984"/>
                  </a:moveTo>
                  <a:cubicBezTo>
                    <a:pt x="0" y="134984"/>
                    <a:pt x="37976" y="42009"/>
                    <a:pt x="132261" y="11890"/>
                  </a:cubicBezTo>
                  <a:cubicBezTo>
                    <a:pt x="225237" y="-18229"/>
                    <a:pt x="340474" y="4033"/>
                    <a:pt x="336546" y="134984"/>
                  </a:cubicBezTo>
                  <a:lnTo>
                    <a:pt x="168928" y="134984"/>
                  </a:lnTo>
                  <a:cubicBezTo>
                    <a:pt x="168928" y="134984"/>
                    <a:pt x="149285" y="98318"/>
                    <a:pt x="182023" y="79985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íṡ1íḑè"/>
            <p:cNvSpPr/>
            <p:nvPr/>
          </p:nvSpPr>
          <p:spPr>
            <a:xfrm>
              <a:off x="5552096" y="3158427"/>
              <a:ext cx="366665" cy="301189"/>
            </a:xfrm>
            <a:custGeom>
              <a:avLst/>
              <a:gdLst>
                <a:gd name="connsiteX0" fmla="*/ 321060 w 366664"/>
                <a:gd name="connsiteY0" fmla="*/ 309360 h 301188"/>
                <a:gd name="connsiteX1" fmla="*/ 304036 w 366664"/>
                <a:gd name="connsiteY1" fmla="*/ 50075 h 301188"/>
                <a:gd name="connsiteX2" fmla="*/ 61775 w 366664"/>
                <a:gd name="connsiteY2" fmla="*/ 272693 h 301188"/>
                <a:gd name="connsiteX3" fmla="*/ 150822 w 366664"/>
                <a:gd name="connsiteY3" fmla="*/ 161384 h 30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64" h="301188">
                  <a:moveTo>
                    <a:pt x="321060" y="309360"/>
                  </a:moveTo>
                  <a:cubicBezTo>
                    <a:pt x="321060" y="309360"/>
                    <a:pt x="454630" y="179718"/>
                    <a:pt x="304036" y="50075"/>
                  </a:cubicBezTo>
                  <a:cubicBezTo>
                    <a:pt x="122013" y="-107066"/>
                    <a:pt x="-113700" y="144361"/>
                    <a:pt x="61775" y="272693"/>
                  </a:cubicBezTo>
                  <a:cubicBezTo>
                    <a:pt x="170465" y="352574"/>
                    <a:pt x="254274" y="196741"/>
                    <a:pt x="150822" y="16138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îṥḻiḍê"/>
            <p:cNvSpPr/>
            <p:nvPr/>
          </p:nvSpPr>
          <p:spPr>
            <a:xfrm>
              <a:off x="5856132" y="3091595"/>
              <a:ext cx="392855" cy="340474"/>
            </a:xfrm>
            <a:custGeom>
              <a:avLst/>
              <a:gdLst>
                <a:gd name="connsiteX0" fmla="*/ 0 w 392854"/>
                <a:gd name="connsiteY0" fmla="*/ 115598 h 340474"/>
                <a:gd name="connsiteX1" fmla="*/ 208213 w 392854"/>
                <a:gd name="connsiteY1" fmla="*/ 361 h 340474"/>
                <a:gd name="connsiteX2" fmla="*/ 383688 w 392854"/>
                <a:gd name="connsiteY2" fmla="*/ 267502 h 340474"/>
                <a:gd name="connsiteX3" fmla="*/ 210832 w 392854"/>
                <a:gd name="connsiteY3" fmla="*/ 306788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54" h="340474">
                  <a:moveTo>
                    <a:pt x="0" y="115598"/>
                  </a:moveTo>
                  <a:cubicBezTo>
                    <a:pt x="0" y="115598"/>
                    <a:pt x="51071" y="-7496"/>
                    <a:pt x="208213" y="361"/>
                  </a:cubicBezTo>
                  <a:cubicBezTo>
                    <a:pt x="365355" y="8218"/>
                    <a:pt x="426902" y="161431"/>
                    <a:pt x="383688" y="267502"/>
                  </a:cubicBezTo>
                  <a:cubicBezTo>
                    <a:pt x="340474" y="373573"/>
                    <a:pt x="214761" y="374882"/>
                    <a:pt x="210832" y="306788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iṥḷiḑè"/>
            <p:cNvSpPr/>
            <p:nvPr/>
          </p:nvSpPr>
          <p:spPr>
            <a:xfrm>
              <a:off x="6068274" y="3266121"/>
              <a:ext cx="78571" cy="13095"/>
            </a:xfrm>
            <a:custGeom>
              <a:avLst/>
              <a:gdLst>
                <a:gd name="connsiteX0" fmla="*/ 79880 w 78570"/>
                <a:gd name="connsiteY0" fmla="*/ 0 h 13095"/>
                <a:gd name="connsiteX1" fmla="*/ 0 w 78570"/>
                <a:gd name="connsiteY1" fmla="*/ 22262 h 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13095">
                  <a:moveTo>
                    <a:pt x="79880" y="0"/>
                  </a:moveTo>
                  <a:cubicBezTo>
                    <a:pt x="79880" y="0"/>
                    <a:pt x="41904" y="27500"/>
                    <a:pt x="0" y="2226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ṥḻíḑé"/>
            <p:cNvSpPr/>
            <p:nvPr/>
          </p:nvSpPr>
          <p:spPr>
            <a:xfrm>
              <a:off x="6053869" y="3179693"/>
              <a:ext cx="13095" cy="209523"/>
            </a:xfrm>
            <a:custGeom>
              <a:avLst/>
              <a:gdLst>
                <a:gd name="connsiteX0" fmla="*/ 0 w 13095"/>
                <a:gd name="connsiteY0" fmla="*/ 0 h 209522"/>
                <a:gd name="connsiteX1" fmla="*/ 11786 w 13095"/>
                <a:gd name="connsiteY1" fmla="*/ 218689 h 20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" h="209522">
                  <a:moveTo>
                    <a:pt x="0" y="0"/>
                  </a:moveTo>
                  <a:cubicBezTo>
                    <a:pt x="0" y="0"/>
                    <a:pt x="23571" y="117856"/>
                    <a:pt x="11786" y="218689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sḷiďê"/>
            <p:cNvSpPr/>
            <p:nvPr/>
          </p:nvSpPr>
          <p:spPr>
            <a:xfrm>
              <a:off x="6252121" y="3110277"/>
              <a:ext cx="340474" cy="353569"/>
            </a:xfrm>
            <a:custGeom>
              <a:avLst/>
              <a:gdLst>
                <a:gd name="connsiteX0" fmla="*/ 353055 w 340474"/>
                <a:gd name="connsiteY0" fmla="*/ 106083 h 353569"/>
                <a:gd name="connsiteX1" fmla="*/ 185437 w 340474"/>
                <a:gd name="connsiteY1" fmla="*/ 12 h 353569"/>
                <a:gd name="connsiteX2" fmla="*/ 37461 w 340474"/>
                <a:gd name="connsiteY2" fmla="*/ 289415 h 353569"/>
                <a:gd name="connsiteX3" fmla="*/ 287579 w 340474"/>
                <a:gd name="connsiteY3" fmla="*/ 250130 h 353569"/>
                <a:gd name="connsiteX4" fmla="*/ 122580 w 340474"/>
                <a:gd name="connsiteY4" fmla="*/ 213463 h 35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74" h="353569">
                  <a:moveTo>
                    <a:pt x="353055" y="106083"/>
                  </a:moveTo>
                  <a:cubicBezTo>
                    <a:pt x="353055" y="106083"/>
                    <a:pt x="312460" y="-1298"/>
                    <a:pt x="185437" y="12"/>
                  </a:cubicBezTo>
                  <a:cubicBezTo>
                    <a:pt x="36152" y="1321"/>
                    <a:pt x="-55514" y="159773"/>
                    <a:pt x="37461" y="289415"/>
                  </a:cubicBezTo>
                  <a:cubicBezTo>
                    <a:pt x="122580" y="407272"/>
                    <a:pt x="287579" y="357510"/>
                    <a:pt x="287579" y="250130"/>
                  </a:cubicBezTo>
                  <a:cubicBezTo>
                    <a:pt x="287579" y="104773"/>
                    <a:pt x="134366" y="99535"/>
                    <a:pt x="122580" y="213463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1iḓê"/>
            <p:cNvSpPr/>
            <p:nvPr/>
          </p:nvSpPr>
          <p:spPr>
            <a:xfrm>
              <a:off x="6628486" y="3332240"/>
              <a:ext cx="170237" cy="104761"/>
            </a:xfrm>
            <a:custGeom>
              <a:avLst/>
              <a:gdLst>
                <a:gd name="connsiteX0" fmla="*/ 261 w 170237"/>
                <a:gd name="connsiteY0" fmla="*/ 111976 h 104761"/>
                <a:gd name="connsiteX1" fmla="*/ 81451 w 170237"/>
                <a:gd name="connsiteY1" fmla="*/ 667 h 104761"/>
                <a:gd name="connsiteX2" fmla="*/ 179665 w 170237"/>
                <a:gd name="connsiteY2" fmla="*/ 56976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237" h="104761">
                  <a:moveTo>
                    <a:pt x="261" y="111976"/>
                  </a:moveTo>
                  <a:cubicBezTo>
                    <a:pt x="261" y="111976"/>
                    <a:pt x="-8906" y="11143"/>
                    <a:pt x="81451" y="667"/>
                  </a:cubicBezTo>
                  <a:cubicBezTo>
                    <a:pt x="149546" y="-7190"/>
                    <a:pt x="179665" y="56976"/>
                    <a:pt x="179665" y="56976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íṡḻïdé"/>
            <p:cNvSpPr/>
            <p:nvPr/>
          </p:nvSpPr>
          <p:spPr>
            <a:xfrm>
              <a:off x="6897348" y="3216353"/>
              <a:ext cx="392855" cy="248808"/>
            </a:xfrm>
            <a:custGeom>
              <a:avLst/>
              <a:gdLst>
                <a:gd name="connsiteX0" fmla="*/ 397943 w 392854"/>
                <a:gd name="connsiteY0" fmla="*/ 244886 h 248808"/>
                <a:gd name="connsiteX1" fmla="*/ 193658 w 392854"/>
                <a:gd name="connsiteY1" fmla="*/ 7 h 248808"/>
                <a:gd name="connsiteX2" fmla="*/ 53540 w 392854"/>
                <a:gd name="connsiteY2" fmla="*/ 250124 h 2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854" h="248808">
                  <a:moveTo>
                    <a:pt x="397943" y="244886"/>
                  </a:moveTo>
                  <a:cubicBezTo>
                    <a:pt x="418895" y="183339"/>
                    <a:pt x="369134" y="-1303"/>
                    <a:pt x="193658" y="7"/>
                  </a:cubicBezTo>
                  <a:cubicBezTo>
                    <a:pt x="-35507" y="1316"/>
                    <a:pt x="-31578" y="227863"/>
                    <a:pt x="53540" y="25012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ľiḑè"/>
            <p:cNvSpPr/>
            <p:nvPr/>
          </p:nvSpPr>
          <p:spPr>
            <a:xfrm>
              <a:off x="6522676" y="3196282"/>
              <a:ext cx="379760" cy="104761"/>
            </a:xfrm>
            <a:custGeom>
              <a:avLst/>
              <a:gdLst>
                <a:gd name="connsiteX0" fmla="*/ 0 w 379759"/>
                <a:gd name="connsiteY0" fmla="*/ 92101 h 104761"/>
                <a:gd name="connsiteX1" fmla="*/ 182023 w 379759"/>
                <a:gd name="connsiteY1" fmla="*/ 1744 h 104761"/>
                <a:gd name="connsiteX2" fmla="*/ 388926 w 379759"/>
                <a:gd name="connsiteY2" fmla="*/ 115672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59" h="104761">
                  <a:moveTo>
                    <a:pt x="0" y="92101"/>
                  </a:moveTo>
                  <a:cubicBezTo>
                    <a:pt x="0" y="92101"/>
                    <a:pt x="45833" y="18768"/>
                    <a:pt x="182023" y="1744"/>
                  </a:cubicBezTo>
                  <a:cubicBezTo>
                    <a:pt x="340474" y="-16589"/>
                    <a:pt x="388926" y="115672"/>
                    <a:pt x="388926" y="11567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şľîḋè"/>
            <p:cNvSpPr/>
            <p:nvPr/>
          </p:nvSpPr>
          <p:spPr>
            <a:xfrm>
              <a:off x="7039935" y="3331597"/>
              <a:ext cx="39285" cy="117856"/>
            </a:xfrm>
            <a:custGeom>
              <a:avLst/>
              <a:gdLst>
                <a:gd name="connsiteX0" fmla="*/ 0 w 39285"/>
                <a:gd name="connsiteY0" fmla="*/ 0 h 117856"/>
                <a:gd name="connsiteX1" fmla="*/ 37976 w 39285"/>
                <a:gd name="connsiteY1" fmla="*/ 128332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 h="117856">
                  <a:moveTo>
                    <a:pt x="0" y="0"/>
                  </a:moveTo>
                  <a:cubicBezTo>
                    <a:pt x="0" y="0"/>
                    <a:pt x="81190" y="17024"/>
                    <a:pt x="37976" y="12833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ḷîḍè"/>
            <p:cNvSpPr/>
            <p:nvPr/>
          </p:nvSpPr>
          <p:spPr>
            <a:xfrm>
              <a:off x="7091006" y="3323740"/>
              <a:ext cx="52381" cy="52381"/>
            </a:xfrm>
            <a:custGeom>
              <a:avLst/>
              <a:gdLst>
                <a:gd name="connsiteX0" fmla="*/ 60238 w 52380"/>
                <a:gd name="connsiteY0" fmla="*/ 0 h 52380"/>
                <a:gd name="connsiteX1" fmla="*/ 0 w 52380"/>
                <a:gd name="connsiteY1" fmla="*/ 62857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 h="52380">
                  <a:moveTo>
                    <a:pt x="60238" y="0"/>
                  </a:moveTo>
                  <a:cubicBezTo>
                    <a:pt x="60238" y="0"/>
                    <a:pt x="51071" y="51071"/>
                    <a:pt x="0" y="62857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ŝļiḑè"/>
            <p:cNvSpPr/>
            <p:nvPr/>
          </p:nvSpPr>
          <p:spPr>
            <a:xfrm>
              <a:off x="6833031" y="2752791"/>
              <a:ext cx="13095" cy="340474"/>
            </a:xfrm>
            <a:custGeom>
              <a:avLst/>
              <a:gdLst>
                <a:gd name="connsiteX0" fmla="*/ 0 w 0"/>
                <a:gd name="connsiteY0" fmla="*/ 0 h 340474"/>
                <a:gd name="connsiteX1" fmla="*/ 0 w 0"/>
                <a:gd name="connsiteY1" fmla="*/ 344403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474">
                  <a:moveTo>
                    <a:pt x="0" y="0"/>
                  </a:moveTo>
                  <a:lnTo>
                    <a:pt x="0" y="344403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ïsḻïḓe"/>
            <p:cNvSpPr/>
            <p:nvPr/>
          </p:nvSpPr>
          <p:spPr>
            <a:xfrm>
              <a:off x="6661485" y="2924338"/>
              <a:ext cx="340474" cy="13095"/>
            </a:xfrm>
            <a:custGeom>
              <a:avLst/>
              <a:gdLst>
                <a:gd name="connsiteX0" fmla="*/ 343093 w 340474"/>
                <a:gd name="connsiteY0" fmla="*/ 2619 h 0"/>
                <a:gd name="connsiteX1" fmla="*/ 0 w 34047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4">
                  <a:moveTo>
                    <a:pt x="343093" y="2619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ṥľíḑê"/>
            <p:cNvSpPr/>
            <p:nvPr/>
          </p:nvSpPr>
          <p:spPr>
            <a:xfrm>
              <a:off x="5408277" y="2655887"/>
              <a:ext cx="13095" cy="235713"/>
            </a:xfrm>
            <a:custGeom>
              <a:avLst/>
              <a:gdLst>
                <a:gd name="connsiteX0" fmla="*/ 0 w 0"/>
                <a:gd name="connsiteY0" fmla="*/ 0 h 235712"/>
                <a:gd name="connsiteX1" fmla="*/ 0 w 0"/>
                <a:gd name="connsiteY1" fmla="*/ 243570 h 2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35712">
                  <a:moveTo>
                    <a:pt x="0" y="0"/>
                  </a:moveTo>
                  <a:lnTo>
                    <a:pt x="0" y="24357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iṧľíḑe"/>
            <p:cNvSpPr/>
            <p:nvPr/>
          </p:nvSpPr>
          <p:spPr>
            <a:xfrm>
              <a:off x="5287802" y="2776362"/>
              <a:ext cx="235713" cy="13095"/>
            </a:xfrm>
            <a:custGeom>
              <a:avLst/>
              <a:gdLst>
                <a:gd name="connsiteX0" fmla="*/ 242261 w 235712"/>
                <a:gd name="connsiteY0" fmla="*/ 2619 h 0"/>
                <a:gd name="connsiteX1" fmla="*/ 0 w 23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12">
                  <a:moveTo>
                    <a:pt x="242261" y="2619"/>
                  </a:moveTo>
                  <a:lnTo>
                    <a:pt x="0" y="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íşḻïḑê"/>
            <p:cNvSpPr/>
            <p:nvPr/>
          </p:nvSpPr>
          <p:spPr>
            <a:xfrm>
              <a:off x="5232802" y="3076241"/>
              <a:ext cx="117856" cy="117856"/>
            </a:xfrm>
            <a:custGeom>
              <a:avLst/>
              <a:gdLst>
                <a:gd name="connsiteX0" fmla="*/ 117856 w 117856"/>
                <a:gd name="connsiteY0" fmla="*/ 58928 h 117856"/>
                <a:gd name="connsiteX1" fmla="*/ 58928 w 117856"/>
                <a:gd name="connsiteY1" fmla="*/ 0 h 117856"/>
                <a:gd name="connsiteX2" fmla="*/ 0 w 117856"/>
                <a:gd name="connsiteY2" fmla="*/ 58928 h 117856"/>
                <a:gd name="connsiteX3" fmla="*/ 58928 w 117856"/>
                <a:gd name="connsiteY3" fmla="*/ 117856 h 117856"/>
                <a:gd name="connsiteX4" fmla="*/ 117856 w 117856"/>
                <a:gd name="connsiteY4" fmla="*/ 58928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6" h="117856">
                  <a:moveTo>
                    <a:pt x="117856" y="58928"/>
                  </a:moveTo>
                  <a:cubicBezTo>
                    <a:pt x="117856" y="26190"/>
                    <a:pt x="91666" y="0"/>
                    <a:pt x="58928" y="0"/>
                  </a:cubicBezTo>
                  <a:cubicBezTo>
                    <a:pt x="26190" y="0"/>
                    <a:pt x="0" y="26190"/>
                    <a:pt x="0" y="58928"/>
                  </a:cubicBezTo>
                  <a:cubicBezTo>
                    <a:pt x="0" y="91666"/>
                    <a:pt x="26190" y="117856"/>
                    <a:pt x="58928" y="117856"/>
                  </a:cubicBezTo>
                  <a:cubicBezTo>
                    <a:pt x="91666" y="117856"/>
                    <a:pt x="117856" y="91666"/>
                    <a:pt x="117856" y="58928"/>
                  </a:cubicBezTo>
                  <a:close/>
                </a:path>
              </a:pathLst>
            </a:custGeom>
            <a:noFill/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išḻîḋè"/>
            <p:cNvSpPr/>
            <p:nvPr/>
          </p:nvSpPr>
          <p:spPr>
            <a:xfrm>
              <a:off x="7122434" y="2654577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10 w 0"/>
                <a:gd name="connsiteY1" fmla="*/ 39286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10" y="39286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ïšliḋé"/>
            <p:cNvSpPr/>
            <p:nvPr/>
          </p:nvSpPr>
          <p:spPr>
            <a:xfrm>
              <a:off x="7125053" y="2747553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09 w 0"/>
                <a:gd name="connsiteY1" fmla="*/ 39285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09" y="39285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íṣlídé"/>
            <p:cNvSpPr/>
            <p:nvPr/>
          </p:nvSpPr>
          <p:spPr>
            <a:xfrm>
              <a:off x="7151244" y="2718743"/>
              <a:ext cx="39285" cy="13095"/>
            </a:xfrm>
            <a:custGeom>
              <a:avLst/>
              <a:gdLst>
                <a:gd name="connsiteX0" fmla="*/ 39286 w 39285"/>
                <a:gd name="connsiteY0" fmla="*/ 0 h 0"/>
                <a:gd name="connsiteX1" fmla="*/ 0 w 3928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6" y="0"/>
                  </a:moveTo>
                  <a:lnTo>
                    <a:pt x="0" y="1310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ï$ľïḍé"/>
            <p:cNvSpPr/>
            <p:nvPr/>
          </p:nvSpPr>
          <p:spPr>
            <a:xfrm>
              <a:off x="7058268" y="2721362"/>
              <a:ext cx="39285" cy="13095"/>
            </a:xfrm>
            <a:custGeom>
              <a:avLst/>
              <a:gdLst>
                <a:gd name="connsiteX0" fmla="*/ 39285 w 39285"/>
                <a:gd name="connsiteY0" fmla="*/ 0 h 0"/>
                <a:gd name="connsiteX1" fmla="*/ 0 w 39285"/>
                <a:gd name="connsiteY1" fmla="*/ 130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5" y="0"/>
                  </a:moveTo>
                  <a:lnTo>
                    <a:pt x="0" y="1309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$1îḑé"/>
            <p:cNvSpPr/>
            <p:nvPr/>
          </p:nvSpPr>
          <p:spPr>
            <a:xfrm>
              <a:off x="5742204" y="2792076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130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130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íşļiḓê"/>
            <p:cNvSpPr/>
            <p:nvPr/>
          </p:nvSpPr>
          <p:spPr>
            <a:xfrm>
              <a:off x="5744823" y="2943980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261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261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iSliḍé"/>
            <p:cNvSpPr/>
            <p:nvPr/>
          </p:nvSpPr>
          <p:spPr>
            <a:xfrm>
              <a:off x="5788037" y="2898147"/>
              <a:ext cx="52381" cy="13095"/>
            </a:xfrm>
            <a:custGeom>
              <a:avLst/>
              <a:gdLst>
                <a:gd name="connsiteX0" fmla="*/ 64166 w 52380"/>
                <a:gd name="connsiteY0" fmla="*/ 0 h 0"/>
                <a:gd name="connsiteX1" fmla="*/ 0 w 52380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>
                  <a:moveTo>
                    <a:pt x="6416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îşļïde"/>
            <p:cNvSpPr/>
            <p:nvPr/>
          </p:nvSpPr>
          <p:spPr>
            <a:xfrm>
              <a:off x="5636133" y="2900766"/>
              <a:ext cx="65476" cy="13095"/>
            </a:xfrm>
            <a:custGeom>
              <a:avLst/>
              <a:gdLst>
                <a:gd name="connsiteX0" fmla="*/ 65476 w 65475"/>
                <a:gd name="connsiteY0" fmla="*/ 0 h 0"/>
                <a:gd name="connsiteX1" fmla="*/ 0 w 6547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75">
                  <a:moveTo>
                    <a:pt x="6547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$ḻídè"/>
            <p:cNvSpPr/>
            <p:nvPr/>
          </p:nvSpPr>
          <p:spPr>
            <a:xfrm>
              <a:off x="7212733" y="2994993"/>
              <a:ext cx="91666" cy="91666"/>
            </a:xfrm>
            <a:custGeom>
              <a:avLst/>
              <a:gdLst>
                <a:gd name="connsiteX0" fmla="*/ 96962 w 91666"/>
                <a:gd name="connsiteY0" fmla="*/ 47201 h 91666"/>
                <a:gd name="connsiteX1" fmla="*/ 47201 w 91666"/>
                <a:gd name="connsiteY1" fmla="*/ 58 h 91666"/>
                <a:gd name="connsiteX2" fmla="*/ 58 w 91666"/>
                <a:gd name="connsiteY2" fmla="*/ 49820 h 91666"/>
                <a:gd name="connsiteX3" fmla="*/ 49820 w 91666"/>
                <a:gd name="connsiteY3" fmla="*/ 96963 h 91666"/>
                <a:gd name="connsiteX4" fmla="*/ 96962 w 91666"/>
                <a:gd name="connsiteY4" fmla="*/ 47201 h 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6" h="91666">
                  <a:moveTo>
                    <a:pt x="96962" y="47201"/>
                  </a:moveTo>
                  <a:cubicBezTo>
                    <a:pt x="95653" y="19701"/>
                    <a:pt x="73391" y="-1251"/>
                    <a:pt x="47201" y="58"/>
                  </a:cubicBezTo>
                  <a:cubicBezTo>
                    <a:pt x="19701" y="1368"/>
                    <a:pt x="-1251" y="23630"/>
                    <a:pt x="58" y="49820"/>
                  </a:cubicBezTo>
                  <a:cubicBezTo>
                    <a:pt x="1368" y="77320"/>
                    <a:pt x="23630" y="98272"/>
                    <a:pt x="49820" y="96963"/>
                  </a:cubicBezTo>
                  <a:cubicBezTo>
                    <a:pt x="76010" y="96963"/>
                    <a:pt x="98272" y="74701"/>
                    <a:pt x="96962" y="47201"/>
                  </a:cubicBezTo>
                  <a:close/>
                </a:path>
              </a:pathLst>
            </a:custGeom>
            <a:noFill/>
            <a:ln w="38196" cap="rnd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ísľíḑe"/>
            <p:cNvSpPr/>
            <p:nvPr/>
          </p:nvSpPr>
          <p:spPr>
            <a:xfrm>
              <a:off x="5926846" y="3336835"/>
              <a:ext cx="130952" cy="130952"/>
            </a:xfrm>
            <a:custGeom>
              <a:avLst/>
              <a:gdLst>
                <a:gd name="connsiteX0" fmla="*/ 140118 w 130951"/>
                <a:gd name="connsiteY0" fmla="*/ 130952 h 130951"/>
                <a:gd name="connsiteX1" fmla="*/ 0 w 130951"/>
                <a:gd name="connsiteY1" fmla="*/ 0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1" h="130951">
                  <a:moveTo>
                    <a:pt x="140118" y="130952"/>
                  </a:moveTo>
                  <a:cubicBezTo>
                    <a:pt x="140118" y="130952"/>
                    <a:pt x="127023" y="0"/>
                    <a:pt x="0" y="0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íṩlîḑè"/>
            <p:cNvSpPr/>
            <p:nvPr/>
          </p:nvSpPr>
          <p:spPr>
            <a:xfrm>
              <a:off x="5830723" y="1628929"/>
              <a:ext cx="890471" cy="111308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solidFill>
              <a:schemeClr val="accent4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iṡḻídê"/>
            <p:cNvSpPr/>
            <p:nvPr/>
          </p:nvSpPr>
          <p:spPr>
            <a:xfrm>
              <a:off x="6066964" y="2827433"/>
              <a:ext cx="419045" cy="13095"/>
            </a:xfrm>
            <a:custGeom>
              <a:avLst/>
              <a:gdLst>
                <a:gd name="connsiteX0" fmla="*/ 0 w 419045"/>
                <a:gd name="connsiteY0" fmla="*/ 0 h 0"/>
                <a:gd name="connsiteX1" fmla="*/ 425593 w 4190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045">
                  <a:moveTo>
                    <a:pt x="0" y="0"/>
                  </a:moveTo>
                  <a:lnTo>
                    <a:pt x="42559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íŝḷîḋè"/>
            <p:cNvSpPr/>
            <p:nvPr/>
          </p:nvSpPr>
          <p:spPr>
            <a:xfrm>
              <a:off x="6148154" y="2925647"/>
              <a:ext cx="261903" cy="13095"/>
            </a:xfrm>
            <a:custGeom>
              <a:avLst/>
              <a:gdLst>
                <a:gd name="connsiteX0" fmla="*/ 0 w 261903"/>
                <a:gd name="connsiteY0" fmla="*/ 0 h 0"/>
                <a:gd name="connsiteX1" fmla="*/ 263213 w 26190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03">
                  <a:moveTo>
                    <a:pt x="0" y="0"/>
                  </a:moveTo>
                  <a:lnTo>
                    <a:pt x="26321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işliḓè"/>
            <p:cNvSpPr/>
            <p:nvPr/>
          </p:nvSpPr>
          <p:spPr>
            <a:xfrm>
              <a:off x="5520896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îsḻiḑé"/>
            <p:cNvSpPr/>
            <p:nvPr/>
          </p:nvSpPr>
          <p:spPr>
            <a:xfrm>
              <a:off x="6826484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íṧľiḓê"/>
            <p:cNvSpPr/>
            <p:nvPr/>
          </p:nvSpPr>
          <p:spPr>
            <a:xfrm>
              <a:off x="6636604" y="1559821"/>
              <a:ext cx="78571" cy="785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íSlíďé"/>
            <p:cNvSpPr/>
            <p:nvPr/>
          </p:nvSpPr>
          <p:spPr>
            <a:xfrm>
              <a:off x="5856132" y="1559821"/>
              <a:ext cx="78571" cy="785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iś1ïdè"/>
            <p:cNvSpPr/>
            <p:nvPr/>
          </p:nvSpPr>
          <p:spPr>
            <a:xfrm>
              <a:off x="6254225" y="1330656"/>
              <a:ext cx="13095" cy="196427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îŝḷïḍé"/>
            <p:cNvSpPr/>
            <p:nvPr/>
          </p:nvSpPr>
          <p:spPr>
            <a:xfrm>
              <a:off x="6048631" y="2171366"/>
              <a:ext cx="144047" cy="445236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ïśļïďé"/>
            <p:cNvSpPr/>
            <p:nvPr/>
          </p:nvSpPr>
          <p:spPr>
            <a:xfrm>
              <a:off x="6360296" y="2171366"/>
              <a:ext cx="144047" cy="445236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íṧḷídè"/>
            <p:cNvSpPr/>
            <p:nvPr/>
          </p:nvSpPr>
          <p:spPr>
            <a:xfrm>
              <a:off x="4799728" y="3431120"/>
              <a:ext cx="2723794" cy="2226178"/>
            </a:xfrm>
            <a:custGeom>
              <a:avLst/>
              <a:gdLst>
                <a:gd name="connsiteX0" fmla="*/ 2671038 w 2723794"/>
                <a:gd name="connsiteY0" fmla="*/ 0 h 2226177"/>
                <a:gd name="connsiteX1" fmla="*/ 303432 w 2723794"/>
                <a:gd name="connsiteY1" fmla="*/ 17024 h 2226177"/>
                <a:gd name="connsiteX2" fmla="*/ 278551 w 2723794"/>
                <a:gd name="connsiteY2" fmla="*/ 310355 h 2226177"/>
                <a:gd name="connsiteX3" fmla="*/ 192123 w 2723794"/>
                <a:gd name="connsiteY3" fmla="*/ 680949 h 2226177"/>
                <a:gd name="connsiteX4" fmla="*/ 10101 w 2723794"/>
                <a:gd name="connsiteY4" fmla="*/ 1013566 h 2226177"/>
                <a:gd name="connsiteX5" fmla="*/ 209147 w 2723794"/>
                <a:gd name="connsiteY5" fmla="*/ 1196898 h 2226177"/>
                <a:gd name="connsiteX6" fmla="*/ 416051 w 2723794"/>
                <a:gd name="connsiteY6" fmla="*/ 1667015 h 2226177"/>
                <a:gd name="connsiteX7" fmla="*/ 837715 w 2723794"/>
                <a:gd name="connsiteY7" fmla="*/ 1855585 h 2226177"/>
                <a:gd name="connsiteX8" fmla="*/ 897953 w 2723794"/>
                <a:gd name="connsiteY8" fmla="*/ 2236654 h 2226177"/>
                <a:gd name="connsiteX9" fmla="*/ 2169493 w 2723794"/>
                <a:gd name="connsiteY9" fmla="*/ 2227487 h 2226177"/>
                <a:gd name="connsiteX10" fmla="*/ 2344969 w 2723794"/>
                <a:gd name="connsiteY10" fmla="*/ 1487611 h 2226177"/>
                <a:gd name="connsiteX11" fmla="*/ 2671038 w 2723794"/>
                <a:gd name="connsiteY11" fmla="*/ 0 h 222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23794" h="2226177">
                  <a:moveTo>
                    <a:pt x="2671038" y="0"/>
                  </a:moveTo>
                  <a:lnTo>
                    <a:pt x="303432" y="17024"/>
                  </a:lnTo>
                  <a:cubicBezTo>
                    <a:pt x="303432" y="17024"/>
                    <a:pt x="270694" y="157142"/>
                    <a:pt x="278551" y="310355"/>
                  </a:cubicBezTo>
                  <a:cubicBezTo>
                    <a:pt x="286409" y="463569"/>
                    <a:pt x="261528" y="559164"/>
                    <a:pt x="192123" y="680949"/>
                  </a:cubicBezTo>
                  <a:cubicBezTo>
                    <a:pt x="122719" y="802734"/>
                    <a:pt x="-42280" y="919281"/>
                    <a:pt x="10101" y="1013566"/>
                  </a:cubicBezTo>
                  <a:cubicBezTo>
                    <a:pt x="74267" y="1131422"/>
                    <a:pt x="189504" y="1076423"/>
                    <a:pt x="209147" y="1196898"/>
                  </a:cubicBezTo>
                  <a:cubicBezTo>
                    <a:pt x="228790" y="1317373"/>
                    <a:pt x="142362" y="1643443"/>
                    <a:pt x="416051" y="1667015"/>
                  </a:cubicBezTo>
                  <a:cubicBezTo>
                    <a:pt x="570574" y="1680110"/>
                    <a:pt x="768311" y="1722014"/>
                    <a:pt x="837715" y="1855585"/>
                  </a:cubicBezTo>
                  <a:cubicBezTo>
                    <a:pt x="908429" y="1989156"/>
                    <a:pt x="897953" y="2236654"/>
                    <a:pt x="897953" y="2236654"/>
                  </a:cubicBezTo>
                  <a:lnTo>
                    <a:pt x="2169493" y="2227487"/>
                  </a:lnTo>
                  <a:cubicBezTo>
                    <a:pt x="2169493" y="2227487"/>
                    <a:pt x="2177351" y="1735110"/>
                    <a:pt x="2344969" y="1487611"/>
                  </a:cubicBezTo>
                  <a:cubicBezTo>
                    <a:pt x="2529610" y="1215231"/>
                    <a:pt x="2880561" y="769996"/>
                    <a:pt x="2671038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54275" y="5039338"/>
            <a:ext cx="377860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54275" y="5335609"/>
            <a:ext cx="377860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624196" y="301141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625312" y="390676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19314" y="2036404"/>
            <a:ext cx="4072838" cy="4821596"/>
            <a:chOff x="8076387" y="719679"/>
            <a:chExt cx="1691389" cy="20023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iSliḓê"/>
            <p:cNvSpPr/>
            <p:nvPr userDrawn="1"/>
          </p:nvSpPr>
          <p:spPr>
            <a:xfrm>
              <a:off x="8076387" y="1142847"/>
              <a:ext cx="1263335" cy="157916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grpFill/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ṣlîḓê"/>
            <p:cNvSpPr/>
            <p:nvPr userDrawn="1"/>
          </p:nvSpPr>
          <p:spPr>
            <a:xfrm>
              <a:off x="9489100" y="1622592"/>
              <a:ext cx="278676" cy="18578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îṧḻiďê"/>
            <p:cNvSpPr/>
            <p:nvPr userDrawn="1"/>
          </p:nvSpPr>
          <p:spPr>
            <a:xfrm>
              <a:off x="9219712" y="1044802"/>
              <a:ext cx="111471" cy="1114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îsļiďé"/>
            <p:cNvSpPr/>
            <p:nvPr userDrawn="1"/>
          </p:nvSpPr>
          <p:spPr>
            <a:xfrm>
              <a:off x="8112435" y="1044802"/>
              <a:ext cx="111471" cy="1114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ísľîḑê"/>
            <p:cNvSpPr/>
            <p:nvPr userDrawn="1"/>
          </p:nvSpPr>
          <p:spPr>
            <a:xfrm>
              <a:off x="8677221" y="719679"/>
              <a:ext cx="18578" cy="278676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ṥlïďé"/>
            <p:cNvSpPr/>
            <p:nvPr userDrawn="1"/>
          </p:nvSpPr>
          <p:spPr>
            <a:xfrm>
              <a:off x="8385539" y="1912417"/>
              <a:ext cx="204363" cy="631668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grp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îşḷiḍè"/>
            <p:cNvSpPr/>
            <p:nvPr userDrawn="1"/>
          </p:nvSpPr>
          <p:spPr>
            <a:xfrm>
              <a:off x="8827706" y="1912417"/>
              <a:ext cx="204363" cy="631668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grp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rgbClr val="DD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39913" y="2235120"/>
            <a:ext cx="6608595" cy="1999306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9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39913" y="4919152"/>
            <a:ext cx="660859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9915" y="4622881"/>
            <a:ext cx="6608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648506" y="835083"/>
            <a:ext cx="3563000" cy="4437522"/>
            <a:chOff x="4799728" y="1130300"/>
            <a:chExt cx="3634842" cy="4526998"/>
          </a:xfrm>
        </p:grpSpPr>
        <p:sp>
          <p:nvSpPr>
            <p:cNvPr id="8" name="îSḻïḍè"/>
            <p:cNvSpPr/>
            <p:nvPr/>
          </p:nvSpPr>
          <p:spPr>
            <a:xfrm>
              <a:off x="7491718" y="1130300"/>
              <a:ext cx="942852" cy="2278559"/>
            </a:xfrm>
            <a:custGeom>
              <a:avLst/>
              <a:gdLst>
                <a:gd name="connsiteX0" fmla="*/ 531664 w 942851"/>
                <a:gd name="connsiteY0" fmla="*/ 0 h 2278558"/>
                <a:gd name="connsiteX1" fmla="*/ 0 w 942851"/>
                <a:gd name="connsiteY1" fmla="*/ 2289035 h 2278558"/>
                <a:gd name="connsiteX2" fmla="*/ 907495 w 942851"/>
                <a:gd name="connsiteY2" fmla="*/ 1250588 h 2278558"/>
                <a:gd name="connsiteX3" fmla="*/ 531664 w 942851"/>
                <a:gd name="connsiteY3" fmla="*/ 0 h 22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51" h="2278558">
                  <a:moveTo>
                    <a:pt x="531664" y="0"/>
                  </a:moveTo>
                  <a:lnTo>
                    <a:pt x="0" y="2289035"/>
                  </a:lnTo>
                  <a:cubicBezTo>
                    <a:pt x="0" y="2289035"/>
                    <a:pt x="709758" y="2260226"/>
                    <a:pt x="907495" y="1250588"/>
                  </a:cubicBezTo>
                  <a:cubicBezTo>
                    <a:pt x="1101304" y="271070"/>
                    <a:pt x="531664" y="0"/>
                    <a:pt x="531664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iṧ1îďè"/>
            <p:cNvSpPr/>
            <p:nvPr/>
          </p:nvSpPr>
          <p:spPr>
            <a:xfrm>
              <a:off x="5239350" y="3331493"/>
              <a:ext cx="327379" cy="130952"/>
            </a:xfrm>
            <a:custGeom>
              <a:avLst/>
              <a:gdLst>
                <a:gd name="connsiteX0" fmla="*/ 0 w 327379"/>
                <a:gd name="connsiteY0" fmla="*/ 134984 h 130951"/>
                <a:gd name="connsiteX1" fmla="*/ 132261 w 327379"/>
                <a:gd name="connsiteY1" fmla="*/ 11890 h 130951"/>
                <a:gd name="connsiteX2" fmla="*/ 336546 w 327379"/>
                <a:gd name="connsiteY2" fmla="*/ 134984 h 130951"/>
                <a:gd name="connsiteX3" fmla="*/ 168928 w 327379"/>
                <a:gd name="connsiteY3" fmla="*/ 134984 h 130951"/>
                <a:gd name="connsiteX4" fmla="*/ 182023 w 327379"/>
                <a:gd name="connsiteY4" fmla="*/ 79985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9" h="130951">
                  <a:moveTo>
                    <a:pt x="0" y="134984"/>
                  </a:moveTo>
                  <a:cubicBezTo>
                    <a:pt x="0" y="134984"/>
                    <a:pt x="37976" y="42009"/>
                    <a:pt x="132261" y="11890"/>
                  </a:cubicBezTo>
                  <a:cubicBezTo>
                    <a:pt x="225237" y="-18229"/>
                    <a:pt x="340474" y="4033"/>
                    <a:pt x="336546" y="134984"/>
                  </a:cubicBezTo>
                  <a:lnTo>
                    <a:pt x="168928" y="134984"/>
                  </a:lnTo>
                  <a:cubicBezTo>
                    <a:pt x="168928" y="134984"/>
                    <a:pt x="149285" y="98318"/>
                    <a:pt x="182023" y="79985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íŝ1îḑê"/>
            <p:cNvSpPr/>
            <p:nvPr/>
          </p:nvSpPr>
          <p:spPr>
            <a:xfrm>
              <a:off x="5552096" y="3158427"/>
              <a:ext cx="366665" cy="301189"/>
            </a:xfrm>
            <a:custGeom>
              <a:avLst/>
              <a:gdLst>
                <a:gd name="connsiteX0" fmla="*/ 321060 w 366664"/>
                <a:gd name="connsiteY0" fmla="*/ 309360 h 301188"/>
                <a:gd name="connsiteX1" fmla="*/ 304036 w 366664"/>
                <a:gd name="connsiteY1" fmla="*/ 50075 h 301188"/>
                <a:gd name="connsiteX2" fmla="*/ 61775 w 366664"/>
                <a:gd name="connsiteY2" fmla="*/ 272693 h 301188"/>
                <a:gd name="connsiteX3" fmla="*/ 150822 w 366664"/>
                <a:gd name="connsiteY3" fmla="*/ 161384 h 30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64" h="301188">
                  <a:moveTo>
                    <a:pt x="321060" y="309360"/>
                  </a:moveTo>
                  <a:cubicBezTo>
                    <a:pt x="321060" y="309360"/>
                    <a:pt x="454630" y="179718"/>
                    <a:pt x="304036" y="50075"/>
                  </a:cubicBezTo>
                  <a:cubicBezTo>
                    <a:pt x="122013" y="-107066"/>
                    <a:pt x="-113700" y="144361"/>
                    <a:pt x="61775" y="272693"/>
                  </a:cubicBezTo>
                  <a:cubicBezTo>
                    <a:pt x="170465" y="352574"/>
                    <a:pt x="254274" y="196741"/>
                    <a:pt x="150822" y="16138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îṩľîḋè"/>
            <p:cNvSpPr/>
            <p:nvPr/>
          </p:nvSpPr>
          <p:spPr>
            <a:xfrm>
              <a:off x="5856132" y="3091595"/>
              <a:ext cx="392855" cy="340474"/>
            </a:xfrm>
            <a:custGeom>
              <a:avLst/>
              <a:gdLst>
                <a:gd name="connsiteX0" fmla="*/ 0 w 392854"/>
                <a:gd name="connsiteY0" fmla="*/ 115598 h 340474"/>
                <a:gd name="connsiteX1" fmla="*/ 208213 w 392854"/>
                <a:gd name="connsiteY1" fmla="*/ 361 h 340474"/>
                <a:gd name="connsiteX2" fmla="*/ 383688 w 392854"/>
                <a:gd name="connsiteY2" fmla="*/ 267502 h 340474"/>
                <a:gd name="connsiteX3" fmla="*/ 210832 w 392854"/>
                <a:gd name="connsiteY3" fmla="*/ 306788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54" h="340474">
                  <a:moveTo>
                    <a:pt x="0" y="115598"/>
                  </a:moveTo>
                  <a:cubicBezTo>
                    <a:pt x="0" y="115598"/>
                    <a:pt x="51071" y="-7496"/>
                    <a:pt x="208213" y="361"/>
                  </a:cubicBezTo>
                  <a:cubicBezTo>
                    <a:pt x="365355" y="8218"/>
                    <a:pt x="426902" y="161431"/>
                    <a:pt x="383688" y="267502"/>
                  </a:cubicBezTo>
                  <a:cubicBezTo>
                    <a:pt x="340474" y="373573"/>
                    <a:pt x="214761" y="374882"/>
                    <a:pt x="210832" y="306788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ṡ1ïḓe"/>
            <p:cNvSpPr/>
            <p:nvPr/>
          </p:nvSpPr>
          <p:spPr>
            <a:xfrm>
              <a:off x="6068274" y="3266121"/>
              <a:ext cx="78571" cy="13095"/>
            </a:xfrm>
            <a:custGeom>
              <a:avLst/>
              <a:gdLst>
                <a:gd name="connsiteX0" fmla="*/ 79880 w 78570"/>
                <a:gd name="connsiteY0" fmla="*/ 0 h 13095"/>
                <a:gd name="connsiteX1" fmla="*/ 0 w 78570"/>
                <a:gd name="connsiteY1" fmla="*/ 22262 h 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13095">
                  <a:moveTo>
                    <a:pt x="79880" y="0"/>
                  </a:moveTo>
                  <a:cubicBezTo>
                    <a:pt x="79880" y="0"/>
                    <a:pt x="41904" y="27500"/>
                    <a:pt x="0" y="2226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ŝlîḍê"/>
            <p:cNvSpPr/>
            <p:nvPr/>
          </p:nvSpPr>
          <p:spPr>
            <a:xfrm>
              <a:off x="6053869" y="3179693"/>
              <a:ext cx="13095" cy="209523"/>
            </a:xfrm>
            <a:custGeom>
              <a:avLst/>
              <a:gdLst>
                <a:gd name="connsiteX0" fmla="*/ 0 w 13095"/>
                <a:gd name="connsiteY0" fmla="*/ 0 h 209522"/>
                <a:gd name="connsiteX1" fmla="*/ 11786 w 13095"/>
                <a:gd name="connsiteY1" fmla="*/ 218689 h 20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" h="209522">
                  <a:moveTo>
                    <a:pt x="0" y="0"/>
                  </a:moveTo>
                  <a:cubicBezTo>
                    <a:pt x="0" y="0"/>
                    <a:pt x="23571" y="117856"/>
                    <a:pt x="11786" y="218689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íṧlîḓé"/>
            <p:cNvSpPr/>
            <p:nvPr/>
          </p:nvSpPr>
          <p:spPr>
            <a:xfrm>
              <a:off x="6252121" y="3110277"/>
              <a:ext cx="340474" cy="353569"/>
            </a:xfrm>
            <a:custGeom>
              <a:avLst/>
              <a:gdLst>
                <a:gd name="connsiteX0" fmla="*/ 353055 w 340474"/>
                <a:gd name="connsiteY0" fmla="*/ 106083 h 353569"/>
                <a:gd name="connsiteX1" fmla="*/ 185437 w 340474"/>
                <a:gd name="connsiteY1" fmla="*/ 12 h 353569"/>
                <a:gd name="connsiteX2" fmla="*/ 37461 w 340474"/>
                <a:gd name="connsiteY2" fmla="*/ 289415 h 353569"/>
                <a:gd name="connsiteX3" fmla="*/ 287579 w 340474"/>
                <a:gd name="connsiteY3" fmla="*/ 250130 h 353569"/>
                <a:gd name="connsiteX4" fmla="*/ 122580 w 340474"/>
                <a:gd name="connsiteY4" fmla="*/ 213463 h 35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74" h="353569">
                  <a:moveTo>
                    <a:pt x="353055" y="106083"/>
                  </a:moveTo>
                  <a:cubicBezTo>
                    <a:pt x="353055" y="106083"/>
                    <a:pt x="312460" y="-1298"/>
                    <a:pt x="185437" y="12"/>
                  </a:cubicBezTo>
                  <a:cubicBezTo>
                    <a:pt x="36152" y="1321"/>
                    <a:pt x="-55514" y="159773"/>
                    <a:pt x="37461" y="289415"/>
                  </a:cubicBezTo>
                  <a:cubicBezTo>
                    <a:pt x="122580" y="407272"/>
                    <a:pt x="287579" y="357510"/>
                    <a:pt x="287579" y="250130"/>
                  </a:cubicBezTo>
                  <a:cubicBezTo>
                    <a:pt x="287579" y="104773"/>
                    <a:pt x="134366" y="99535"/>
                    <a:pt x="122580" y="213463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îṡľiḑè"/>
            <p:cNvSpPr/>
            <p:nvPr/>
          </p:nvSpPr>
          <p:spPr>
            <a:xfrm>
              <a:off x="6628486" y="3332240"/>
              <a:ext cx="170237" cy="104761"/>
            </a:xfrm>
            <a:custGeom>
              <a:avLst/>
              <a:gdLst>
                <a:gd name="connsiteX0" fmla="*/ 261 w 170237"/>
                <a:gd name="connsiteY0" fmla="*/ 111976 h 104761"/>
                <a:gd name="connsiteX1" fmla="*/ 81451 w 170237"/>
                <a:gd name="connsiteY1" fmla="*/ 667 h 104761"/>
                <a:gd name="connsiteX2" fmla="*/ 179665 w 170237"/>
                <a:gd name="connsiteY2" fmla="*/ 56976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237" h="104761">
                  <a:moveTo>
                    <a:pt x="261" y="111976"/>
                  </a:moveTo>
                  <a:cubicBezTo>
                    <a:pt x="261" y="111976"/>
                    <a:pt x="-8906" y="11143"/>
                    <a:pt x="81451" y="667"/>
                  </a:cubicBezTo>
                  <a:cubicBezTo>
                    <a:pt x="149546" y="-7190"/>
                    <a:pt x="179665" y="56976"/>
                    <a:pt x="179665" y="56976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š1ïḑé"/>
            <p:cNvSpPr/>
            <p:nvPr/>
          </p:nvSpPr>
          <p:spPr>
            <a:xfrm>
              <a:off x="6897348" y="3216353"/>
              <a:ext cx="392855" cy="248808"/>
            </a:xfrm>
            <a:custGeom>
              <a:avLst/>
              <a:gdLst>
                <a:gd name="connsiteX0" fmla="*/ 397943 w 392854"/>
                <a:gd name="connsiteY0" fmla="*/ 244886 h 248808"/>
                <a:gd name="connsiteX1" fmla="*/ 193658 w 392854"/>
                <a:gd name="connsiteY1" fmla="*/ 7 h 248808"/>
                <a:gd name="connsiteX2" fmla="*/ 53540 w 392854"/>
                <a:gd name="connsiteY2" fmla="*/ 250124 h 2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854" h="248808">
                  <a:moveTo>
                    <a:pt x="397943" y="244886"/>
                  </a:moveTo>
                  <a:cubicBezTo>
                    <a:pt x="418895" y="183339"/>
                    <a:pt x="369134" y="-1303"/>
                    <a:pt x="193658" y="7"/>
                  </a:cubicBezTo>
                  <a:cubicBezTo>
                    <a:pt x="-35507" y="1316"/>
                    <a:pt x="-31578" y="227863"/>
                    <a:pt x="53540" y="25012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ṧḷîḍe"/>
            <p:cNvSpPr/>
            <p:nvPr/>
          </p:nvSpPr>
          <p:spPr>
            <a:xfrm>
              <a:off x="6522676" y="3196282"/>
              <a:ext cx="379760" cy="104761"/>
            </a:xfrm>
            <a:custGeom>
              <a:avLst/>
              <a:gdLst>
                <a:gd name="connsiteX0" fmla="*/ 0 w 379759"/>
                <a:gd name="connsiteY0" fmla="*/ 92101 h 104761"/>
                <a:gd name="connsiteX1" fmla="*/ 182023 w 379759"/>
                <a:gd name="connsiteY1" fmla="*/ 1744 h 104761"/>
                <a:gd name="connsiteX2" fmla="*/ 388926 w 379759"/>
                <a:gd name="connsiteY2" fmla="*/ 115672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59" h="104761">
                  <a:moveTo>
                    <a:pt x="0" y="92101"/>
                  </a:moveTo>
                  <a:cubicBezTo>
                    <a:pt x="0" y="92101"/>
                    <a:pt x="45833" y="18768"/>
                    <a:pt x="182023" y="1744"/>
                  </a:cubicBezTo>
                  <a:cubicBezTo>
                    <a:pt x="340474" y="-16589"/>
                    <a:pt x="388926" y="115672"/>
                    <a:pt x="388926" y="11567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iṡḻïḑe"/>
            <p:cNvSpPr/>
            <p:nvPr/>
          </p:nvSpPr>
          <p:spPr>
            <a:xfrm>
              <a:off x="7039935" y="3331597"/>
              <a:ext cx="39285" cy="117856"/>
            </a:xfrm>
            <a:custGeom>
              <a:avLst/>
              <a:gdLst>
                <a:gd name="connsiteX0" fmla="*/ 0 w 39285"/>
                <a:gd name="connsiteY0" fmla="*/ 0 h 117856"/>
                <a:gd name="connsiteX1" fmla="*/ 37976 w 39285"/>
                <a:gd name="connsiteY1" fmla="*/ 128332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 h="117856">
                  <a:moveTo>
                    <a:pt x="0" y="0"/>
                  </a:moveTo>
                  <a:cubicBezTo>
                    <a:pt x="0" y="0"/>
                    <a:pt x="81190" y="17024"/>
                    <a:pt x="37976" y="12833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iṣliḋê"/>
            <p:cNvSpPr/>
            <p:nvPr/>
          </p:nvSpPr>
          <p:spPr>
            <a:xfrm>
              <a:off x="7091006" y="3323740"/>
              <a:ext cx="52381" cy="52381"/>
            </a:xfrm>
            <a:custGeom>
              <a:avLst/>
              <a:gdLst>
                <a:gd name="connsiteX0" fmla="*/ 60238 w 52380"/>
                <a:gd name="connsiteY0" fmla="*/ 0 h 52380"/>
                <a:gd name="connsiteX1" fmla="*/ 0 w 52380"/>
                <a:gd name="connsiteY1" fmla="*/ 62857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 h="52380">
                  <a:moveTo>
                    <a:pt x="60238" y="0"/>
                  </a:moveTo>
                  <a:cubicBezTo>
                    <a:pt x="60238" y="0"/>
                    <a:pt x="51071" y="51071"/>
                    <a:pt x="0" y="62857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îsḷïdê"/>
            <p:cNvSpPr/>
            <p:nvPr/>
          </p:nvSpPr>
          <p:spPr>
            <a:xfrm>
              <a:off x="6833031" y="2752791"/>
              <a:ext cx="13095" cy="340474"/>
            </a:xfrm>
            <a:custGeom>
              <a:avLst/>
              <a:gdLst>
                <a:gd name="connsiteX0" fmla="*/ 0 w 0"/>
                <a:gd name="connsiteY0" fmla="*/ 0 h 340474"/>
                <a:gd name="connsiteX1" fmla="*/ 0 w 0"/>
                <a:gd name="connsiteY1" fmla="*/ 344403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474">
                  <a:moveTo>
                    <a:pt x="0" y="0"/>
                  </a:moveTo>
                  <a:lnTo>
                    <a:pt x="0" y="344403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i$ḻïḍê"/>
            <p:cNvSpPr/>
            <p:nvPr/>
          </p:nvSpPr>
          <p:spPr>
            <a:xfrm>
              <a:off x="6661485" y="2924338"/>
              <a:ext cx="340474" cy="13095"/>
            </a:xfrm>
            <a:custGeom>
              <a:avLst/>
              <a:gdLst>
                <a:gd name="connsiteX0" fmla="*/ 343093 w 340474"/>
                <a:gd name="connsiteY0" fmla="*/ 2619 h 0"/>
                <a:gd name="connsiteX1" fmla="*/ 0 w 34047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4">
                  <a:moveTo>
                    <a:pt x="343093" y="2619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iş1îďé"/>
            <p:cNvSpPr/>
            <p:nvPr/>
          </p:nvSpPr>
          <p:spPr>
            <a:xfrm>
              <a:off x="5408277" y="2655887"/>
              <a:ext cx="13095" cy="235713"/>
            </a:xfrm>
            <a:custGeom>
              <a:avLst/>
              <a:gdLst>
                <a:gd name="connsiteX0" fmla="*/ 0 w 0"/>
                <a:gd name="connsiteY0" fmla="*/ 0 h 235712"/>
                <a:gd name="connsiteX1" fmla="*/ 0 w 0"/>
                <a:gd name="connsiteY1" fmla="*/ 243570 h 2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35712">
                  <a:moveTo>
                    <a:pt x="0" y="0"/>
                  </a:moveTo>
                  <a:lnTo>
                    <a:pt x="0" y="24357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iṧľiḍè"/>
            <p:cNvSpPr/>
            <p:nvPr/>
          </p:nvSpPr>
          <p:spPr>
            <a:xfrm>
              <a:off x="5287802" y="2776362"/>
              <a:ext cx="235713" cy="13095"/>
            </a:xfrm>
            <a:custGeom>
              <a:avLst/>
              <a:gdLst>
                <a:gd name="connsiteX0" fmla="*/ 242261 w 235712"/>
                <a:gd name="connsiteY0" fmla="*/ 2619 h 0"/>
                <a:gd name="connsiteX1" fmla="*/ 0 w 23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12">
                  <a:moveTo>
                    <a:pt x="242261" y="2619"/>
                  </a:moveTo>
                  <a:lnTo>
                    <a:pt x="0" y="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îŝḷiďê"/>
            <p:cNvSpPr/>
            <p:nvPr/>
          </p:nvSpPr>
          <p:spPr>
            <a:xfrm>
              <a:off x="5232802" y="3076241"/>
              <a:ext cx="117856" cy="117856"/>
            </a:xfrm>
            <a:custGeom>
              <a:avLst/>
              <a:gdLst>
                <a:gd name="connsiteX0" fmla="*/ 117856 w 117856"/>
                <a:gd name="connsiteY0" fmla="*/ 58928 h 117856"/>
                <a:gd name="connsiteX1" fmla="*/ 58928 w 117856"/>
                <a:gd name="connsiteY1" fmla="*/ 0 h 117856"/>
                <a:gd name="connsiteX2" fmla="*/ 0 w 117856"/>
                <a:gd name="connsiteY2" fmla="*/ 58928 h 117856"/>
                <a:gd name="connsiteX3" fmla="*/ 58928 w 117856"/>
                <a:gd name="connsiteY3" fmla="*/ 117856 h 117856"/>
                <a:gd name="connsiteX4" fmla="*/ 117856 w 117856"/>
                <a:gd name="connsiteY4" fmla="*/ 58928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6" h="117856">
                  <a:moveTo>
                    <a:pt x="117856" y="58928"/>
                  </a:moveTo>
                  <a:cubicBezTo>
                    <a:pt x="117856" y="26190"/>
                    <a:pt x="91666" y="0"/>
                    <a:pt x="58928" y="0"/>
                  </a:cubicBezTo>
                  <a:cubicBezTo>
                    <a:pt x="26190" y="0"/>
                    <a:pt x="0" y="26190"/>
                    <a:pt x="0" y="58928"/>
                  </a:cubicBezTo>
                  <a:cubicBezTo>
                    <a:pt x="0" y="91666"/>
                    <a:pt x="26190" y="117856"/>
                    <a:pt x="58928" y="117856"/>
                  </a:cubicBezTo>
                  <a:cubicBezTo>
                    <a:pt x="91666" y="117856"/>
                    <a:pt x="117856" y="91666"/>
                    <a:pt x="117856" y="58928"/>
                  </a:cubicBezTo>
                  <a:close/>
                </a:path>
              </a:pathLst>
            </a:custGeom>
            <a:noFill/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ï$ḷiḍé"/>
            <p:cNvSpPr/>
            <p:nvPr/>
          </p:nvSpPr>
          <p:spPr>
            <a:xfrm>
              <a:off x="7122434" y="2654577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10 w 0"/>
                <a:gd name="connsiteY1" fmla="*/ 39286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10" y="39286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şḷïḍe"/>
            <p:cNvSpPr/>
            <p:nvPr/>
          </p:nvSpPr>
          <p:spPr>
            <a:xfrm>
              <a:off x="7125053" y="2747553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09 w 0"/>
                <a:gd name="connsiteY1" fmla="*/ 39285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09" y="39285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i$ḻïďé"/>
            <p:cNvSpPr/>
            <p:nvPr/>
          </p:nvSpPr>
          <p:spPr>
            <a:xfrm>
              <a:off x="7151244" y="2718743"/>
              <a:ext cx="39285" cy="13095"/>
            </a:xfrm>
            <a:custGeom>
              <a:avLst/>
              <a:gdLst>
                <a:gd name="connsiteX0" fmla="*/ 39286 w 39285"/>
                <a:gd name="connsiteY0" fmla="*/ 0 h 0"/>
                <a:gd name="connsiteX1" fmla="*/ 0 w 3928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6" y="0"/>
                  </a:moveTo>
                  <a:lnTo>
                    <a:pt x="0" y="1310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iṩḷîďè"/>
            <p:cNvSpPr/>
            <p:nvPr/>
          </p:nvSpPr>
          <p:spPr>
            <a:xfrm>
              <a:off x="7058268" y="2721362"/>
              <a:ext cx="39285" cy="13095"/>
            </a:xfrm>
            <a:custGeom>
              <a:avLst/>
              <a:gdLst>
                <a:gd name="connsiteX0" fmla="*/ 39285 w 39285"/>
                <a:gd name="connsiteY0" fmla="*/ 0 h 0"/>
                <a:gd name="connsiteX1" fmla="*/ 0 w 39285"/>
                <a:gd name="connsiteY1" fmla="*/ 130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5" y="0"/>
                  </a:moveTo>
                  <a:lnTo>
                    <a:pt x="0" y="1309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îśḷiḋè"/>
            <p:cNvSpPr/>
            <p:nvPr/>
          </p:nvSpPr>
          <p:spPr>
            <a:xfrm>
              <a:off x="5742204" y="2792076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130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130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işlïďe"/>
            <p:cNvSpPr/>
            <p:nvPr/>
          </p:nvSpPr>
          <p:spPr>
            <a:xfrm>
              <a:off x="5744823" y="2943980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261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261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iṧļîďê"/>
            <p:cNvSpPr/>
            <p:nvPr/>
          </p:nvSpPr>
          <p:spPr>
            <a:xfrm>
              <a:off x="5788037" y="2898147"/>
              <a:ext cx="52381" cy="13095"/>
            </a:xfrm>
            <a:custGeom>
              <a:avLst/>
              <a:gdLst>
                <a:gd name="connsiteX0" fmla="*/ 64166 w 52380"/>
                <a:gd name="connsiteY0" fmla="*/ 0 h 0"/>
                <a:gd name="connsiteX1" fmla="*/ 0 w 52380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>
                  <a:moveTo>
                    <a:pt x="6416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śľide"/>
            <p:cNvSpPr/>
            <p:nvPr/>
          </p:nvSpPr>
          <p:spPr>
            <a:xfrm>
              <a:off x="5636133" y="2900766"/>
              <a:ext cx="65476" cy="13095"/>
            </a:xfrm>
            <a:custGeom>
              <a:avLst/>
              <a:gdLst>
                <a:gd name="connsiteX0" fmla="*/ 65476 w 65475"/>
                <a:gd name="connsiteY0" fmla="*/ 0 h 0"/>
                <a:gd name="connsiteX1" fmla="*/ 0 w 6547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75">
                  <a:moveTo>
                    <a:pt x="6547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îṣḷiďè"/>
            <p:cNvSpPr/>
            <p:nvPr/>
          </p:nvSpPr>
          <p:spPr>
            <a:xfrm>
              <a:off x="7212733" y="2994993"/>
              <a:ext cx="91666" cy="91666"/>
            </a:xfrm>
            <a:custGeom>
              <a:avLst/>
              <a:gdLst>
                <a:gd name="connsiteX0" fmla="*/ 96962 w 91666"/>
                <a:gd name="connsiteY0" fmla="*/ 47201 h 91666"/>
                <a:gd name="connsiteX1" fmla="*/ 47201 w 91666"/>
                <a:gd name="connsiteY1" fmla="*/ 58 h 91666"/>
                <a:gd name="connsiteX2" fmla="*/ 58 w 91666"/>
                <a:gd name="connsiteY2" fmla="*/ 49820 h 91666"/>
                <a:gd name="connsiteX3" fmla="*/ 49820 w 91666"/>
                <a:gd name="connsiteY3" fmla="*/ 96963 h 91666"/>
                <a:gd name="connsiteX4" fmla="*/ 96962 w 91666"/>
                <a:gd name="connsiteY4" fmla="*/ 47201 h 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6" h="91666">
                  <a:moveTo>
                    <a:pt x="96962" y="47201"/>
                  </a:moveTo>
                  <a:cubicBezTo>
                    <a:pt x="95653" y="19701"/>
                    <a:pt x="73391" y="-1251"/>
                    <a:pt x="47201" y="58"/>
                  </a:cubicBezTo>
                  <a:cubicBezTo>
                    <a:pt x="19701" y="1368"/>
                    <a:pt x="-1251" y="23630"/>
                    <a:pt x="58" y="49820"/>
                  </a:cubicBezTo>
                  <a:cubicBezTo>
                    <a:pt x="1368" y="77320"/>
                    <a:pt x="23630" y="98272"/>
                    <a:pt x="49820" y="96963"/>
                  </a:cubicBezTo>
                  <a:cubicBezTo>
                    <a:pt x="76010" y="96963"/>
                    <a:pt x="98272" y="74701"/>
                    <a:pt x="96962" y="47201"/>
                  </a:cubicBezTo>
                  <a:close/>
                </a:path>
              </a:pathLst>
            </a:custGeom>
            <a:noFill/>
            <a:ln w="38196" cap="rnd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i$líḓe"/>
            <p:cNvSpPr/>
            <p:nvPr/>
          </p:nvSpPr>
          <p:spPr>
            <a:xfrm>
              <a:off x="5926846" y="3336835"/>
              <a:ext cx="130952" cy="130952"/>
            </a:xfrm>
            <a:custGeom>
              <a:avLst/>
              <a:gdLst>
                <a:gd name="connsiteX0" fmla="*/ 140118 w 130951"/>
                <a:gd name="connsiteY0" fmla="*/ 130952 h 130951"/>
                <a:gd name="connsiteX1" fmla="*/ 0 w 130951"/>
                <a:gd name="connsiteY1" fmla="*/ 0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1" h="130951">
                  <a:moveTo>
                    <a:pt x="140118" y="130952"/>
                  </a:moveTo>
                  <a:cubicBezTo>
                    <a:pt x="140118" y="130952"/>
                    <a:pt x="127023" y="0"/>
                    <a:pt x="0" y="0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ïṣḷíḓè"/>
            <p:cNvSpPr/>
            <p:nvPr/>
          </p:nvSpPr>
          <p:spPr>
            <a:xfrm>
              <a:off x="5830723" y="1628929"/>
              <a:ext cx="890471" cy="111308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solidFill>
              <a:schemeClr val="accent4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ślîḓe"/>
            <p:cNvSpPr/>
            <p:nvPr/>
          </p:nvSpPr>
          <p:spPr>
            <a:xfrm>
              <a:off x="6066964" y="2827433"/>
              <a:ext cx="419045" cy="13095"/>
            </a:xfrm>
            <a:custGeom>
              <a:avLst/>
              <a:gdLst>
                <a:gd name="connsiteX0" fmla="*/ 0 w 419045"/>
                <a:gd name="connsiteY0" fmla="*/ 0 h 0"/>
                <a:gd name="connsiteX1" fmla="*/ 425593 w 4190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045">
                  <a:moveTo>
                    <a:pt x="0" y="0"/>
                  </a:moveTo>
                  <a:lnTo>
                    <a:pt x="42559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iṥļïďé"/>
            <p:cNvSpPr/>
            <p:nvPr/>
          </p:nvSpPr>
          <p:spPr>
            <a:xfrm>
              <a:off x="6148154" y="2925647"/>
              <a:ext cx="261903" cy="13095"/>
            </a:xfrm>
            <a:custGeom>
              <a:avLst/>
              <a:gdLst>
                <a:gd name="connsiteX0" fmla="*/ 0 w 261903"/>
                <a:gd name="connsiteY0" fmla="*/ 0 h 0"/>
                <a:gd name="connsiteX1" fmla="*/ 263213 w 26190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03">
                  <a:moveTo>
                    <a:pt x="0" y="0"/>
                  </a:moveTo>
                  <a:lnTo>
                    <a:pt x="26321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iślíḓé"/>
            <p:cNvSpPr/>
            <p:nvPr/>
          </p:nvSpPr>
          <p:spPr>
            <a:xfrm>
              <a:off x="5520896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îşḻïḑé"/>
            <p:cNvSpPr/>
            <p:nvPr/>
          </p:nvSpPr>
          <p:spPr>
            <a:xfrm>
              <a:off x="6826484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š1îḓe"/>
            <p:cNvSpPr/>
            <p:nvPr/>
          </p:nvSpPr>
          <p:spPr>
            <a:xfrm>
              <a:off x="6636604" y="1559821"/>
              <a:ext cx="78571" cy="785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iṣļïḋê"/>
            <p:cNvSpPr/>
            <p:nvPr/>
          </p:nvSpPr>
          <p:spPr>
            <a:xfrm>
              <a:off x="5856132" y="1559821"/>
              <a:ext cx="78571" cy="785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ïṧḻîdè"/>
            <p:cNvSpPr/>
            <p:nvPr/>
          </p:nvSpPr>
          <p:spPr>
            <a:xfrm>
              <a:off x="6254225" y="1330656"/>
              <a:ext cx="13095" cy="196427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ïṩlîḋè"/>
            <p:cNvSpPr/>
            <p:nvPr/>
          </p:nvSpPr>
          <p:spPr>
            <a:xfrm>
              <a:off x="6048631" y="2171366"/>
              <a:ext cx="144047" cy="445236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îśḻiḑê"/>
            <p:cNvSpPr/>
            <p:nvPr/>
          </p:nvSpPr>
          <p:spPr>
            <a:xfrm>
              <a:off x="6360296" y="2171366"/>
              <a:ext cx="144047" cy="445236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ísļîḓê"/>
            <p:cNvSpPr/>
            <p:nvPr/>
          </p:nvSpPr>
          <p:spPr>
            <a:xfrm>
              <a:off x="4799728" y="3431120"/>
              <a:ext cx="2723794" cy="2226178"/>
            </a:xfrm>
            <a:custGeom>
              <a:avLst/>
              <a:gdLst>
                <a:gd name="connsiteX0" fmla="*/ 2671038 w 2723794"/>
                <a:gd name="connsiteY0" fmla="*/ 0 h 2226177"/>
                <a:gd name="connsiteX1" fmla="*/ 303432 w 2723794"/>
                <a:gd name="connsiteY1" fmla="*/ 17024 h 2226177"/>
                <a:gd name="connsiteX2" fmla="*/ 278551 w 2723794"/>
                <a:gd name="connsiteY2" fmla="*/ 310355 h 2226177"/>
                <a:gd name="connsiteX3" fmla="*/ 192123 w 2723794"/>
                <a:gd name="connsiteY3" fmla="*/ 680949 h 2226177"/>
                <a:gd name="connsiteX4" fmla="*/ 10101 w 2723794"/>
                <a:gd name="connsiteY4" fmla="*/ 1013566 h 2226177"/>
                <a:gd name="connsiteX5" fmla="*/ 209147 w 2723794"/>
                <a:gd name="connsiteY5" fmla="*/ 1196898 h 2226177"/>
                <a:gd name="connsiteX6" fmla="*/ 416051 w 2723794"/>
                <a:gd name="connsiteY6" fmla="*/ 1667015 h 2226177"/>
                <a:gd name="connsiteX7" fmla="*/ 837715 w 2723794"/>
                <a:gd name="connsiteY7" fmla="*/ 1855585 h 2226177"/>
                <a:gd name="connsiteX8" fmla="*/ 897953 w 2723794"/>
                <a:gd name="connsiteY8" fmla="*/ 2236654 h 2226177"/>
                <a:gd name="connsiteX9" fmla="*/ 2169493 w 2723794"/>
                <a:gd name="connsiteY9" fmla="*/ 2227487 h 2226177"/>
                <a:gd name="connsiteX10" fmla="*/ 2344969 w 2723794"/>
                <a:gd name="connsiteY10" fmla="*/ 1487611 h 2226177"/>
                <a:gd name="connsiteX11" fmla="*/ 2671038 w 2723794"/>
                <a:gd name="connsiteY11" fmla="*/ 0 h 222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23794" h="2226177">
                  <a:moveTo>
                    <a:pt x="2671038" y="0"/>
                  </a:moveTo>
                  <a:lnTo>
                    <a:pt x="303432" y="17024"/>
                  </a:lnTo>
                  <a:cubicBezTo>
                    <a:pt x="303432" y="17024"/>
                    <a:pt x="270694" y="157142"/>
                    <a:pt x="278551" y="310355"/>
                  </a:cubicBezTo>
                  <a:cubicBezTo>
                    <a:pt x="286409" y="463569"/>
                    <a:pt x="261528" y="559164"/>
                    <a:pt x="192123" y="680949"/>
                  </a:cubicBezTo>
                  <a:cubicBezTo>
                    <a:pt x="122719" y="802734"/>
                    <a:pt x="-42280" y="919281"/>
                    <a:pt x="10101" y="1013566"/>
                  </a:cubicBezTo>
                  <a:cubicBezTo>
                    <a:pt x="74267" y="1131422"/>
                    <a:pt x="189504" y="1076423"/>
                    <a:pt x="209147" y="1196898"/>
                  </a:cubicBezTo>
                  <a:cubicBezTo>
                    <a:pt x="228790" y="1317373"/>
                    <a:pt x="142362" y="1643443"/>
                    <a:pt x="416051" y="1667015"/>
                  </a:cubicBezTo>
                  <a:cubicBezTo>
                    <a:pt x="570574" y="1680110"/>
                    <a:pt x="768311" y="1722014"/>
                    <a:pt x="837715" y="1855585"/>
                  </a:cubicBezTo>
                  <a:cubicBezTo>
                    <a:pt x="908429" y="1989156"/>
                    <a:pt x="897953" y="2236654"/>
                    <a:pt x="897953" y="2236654"/>
                  </a:cubicBezTo>
                  <a:lnTo>
                    <a:pt x="2169493" y="2227487"/>
                  </a:lnTo>
                  <a:cubicBezTo>
                    <a:pt x="2169493" y="2227487"/>
                    <a:pt x="2177351" y="1735110"/>
                    <a:pt x="2344969" y="1487611"/>
                  </a:cubicBezTo>
                  <a:cubicBezTo>
                    <a:pt x="2529610" y="1215231"/>
                    <a:pt x="2880561" y="769996"/>
                    <a:pt x="2671038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1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hemeOverride" Target="../theme/themeOverride9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3.bin"/><Relationship Id="rId10" Type="http://schemas.openxmlformats.org/officeDocument/2006/relationships/vmlDrawing" Target="../drawings/vmlDrawing3.v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ïśļïḓê"/>
          <p:cNvGrpSpPr/>
          <p:nvPr/>
        </p:nvGrpSpPr>
        <p:grpSpPr>
          <a:xfrm>
            <a:off x="677410" y="1000676"/>
            <a:ext cx="4761472" cy="1747032"/>
            <a:chOff x="675908" y="693106"/>
            <a:chExt cx="9053516" cy="3321826"/>
          </a:xfrm>
        </p:grpSpPr>
        <p:sp>
          <p:nvSpPr>
            <p:cNvPr id="56" name="iṡḻíḓe"/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90B5FE">
                      <a:alpha val="20000"/>
                    </a:srgb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rgbClr val="90B5FE">
                    <a:alpha val="20000"/>
                  </a:srgb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ïślïḋê"/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90B5FE">
                      <a:alpha val="20000"/>
                    </a:srgb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rgbClr val="90B5FE">
                    <a:alpha val="20000"/>
                  </a:srgb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8" name="íşlîḋê"/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90B5FE">
                      <a:alpha val="20000"/>
                    </a:srgb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rgbClr val="90B5FE">
                    <a:alpha val="20000"/>
                  </a:srgb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îṧļîḍê"/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90B5FE">
                      <a:alpha val="20000"/>
                    </a:srgb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rgbClr val="90B5FE">
                    <a:alpha val="20000"/>
                  </a:srgbClr>
                </a:solidFill>
                <a:latin typeface="Impact" panose="020B0806030902050204" pitchFamily="34" charset="0"/>
              </a:endParaRPr>
            </a:p>
          </p:txBody>
        </p:sp>
      </p:grpSp>
      <p:graphicFrame>
        <p:nvGraphicFramePr>
          <p:cNvPr id="3" name="ïṩḷiḑé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iş1iďé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sľîḑè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4" name="iś1îdê"/>
          <p:cNvSpPr>
            <a:spLocks noGrp="1"/>
          </p:cNvSpPr>
          <p:nvPr>
            <p:ph type="ctrTitle"/>
          </p:nvPr>
        </p:nvSpPr>
        <p:spPr>
          <a:xfrm>
            <a:off x="506730" y="3543300"/>
            <a:ext cx="5970270" cy="1496060"/>
          </a:xfrm>
        </p:spPr>
        <p:txBody>
          <a:bodyPr>
            <a:noAutofit/>
          </a:bodyPr>
          <a:lstStyle/>
          <a:p>
            <a:br>
              <a:rPr lang="en-US" altLang="zh-CN" sz="4800"/>
            </a:br>
            <a:r>
              <a:rPr lang="en-US" altLang="zh-CN" sz="4800"/>
              <a:t>智源杯天文数据算法挑战赛</a:t>
            </a:r>
            <a:endParaRPr lang="en-US" altLang="zh-CN" sz="4800"/>
          </a:p>
        </p:txBody>
      </p:sp>
      <p:sp>
        <p:nvSpPr>
          <p:cNvPr id="6" name="íṥḻiḑe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演讲人：沈琢乔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8" y="364060"/>
            <a:ext cx="1105009" cy="3006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9" y="355069"/>
            <a:ext cx="931650" cy="336946"/>
          </a:xfrm>
          <a:prstGeom prst="rect">
            <a:avLst/>
          </a:prstGeom>
        </p:spPr>
      </p:pic>
      <p:pic>
        <p:nvPicPr>
          <p:cNvPr id="11" name="图片 10" descr="图片包含 游戏机, 钟表&#10;&#10;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49" y="364060"/>
            <a:ext cx="1725499" cy="2979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解题思路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4" name="íṥḻiḑe"/>
          <p:cNvSpPr>
            <a:spLocks noGrp="1"/>
          </p:cNvSpPr>
          <p:nvPr/>
        </p:nvSpPr>
        <p:spPr>
          <a:xfrm>
            <a:off x="1774190" y="5434965"/>
            <a:ext cx="3089275" cy="88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一维卷积神经网络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íṥḻiḑe"/>
          <p:cNvSpPr>
            <a:spLocks noGrp="1"/>
          </p:cNvSpPr>
          <p:nvPr/>
        </p:nvSpPr>
        <p:spPr>
          <a:xfrm>
            <a:off x="6852920" y="2339975"/>
            <a:ext cx="4430395" cy="2990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400">
                <a:solidFill>
                  <a:schemeClr val="tx1"/>
                </a:solidFill>
                <a:sym typeface="+mn-ea"/>
              </a:rPr>
              <a:t>假设：</a:t>
            </a:r>
            <a:endParaRPr lang="zh-CN" altLang="en-US" sz="440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en-US" altLang="zh-CN" sz="3600">
                <a:solidFill>
                  <a:schemeClr val="tx1"/>
                </a:solidFill>
                <a:sym typeface="+mn-ea"/>
              </a:rPr>
              <a:t>CNN</a:t>
            </a:r>
            <a:r>
              <a:rPr lang="zh-CN" altLang="en-US" sz="3600">
                <a:solidFill>
                  <a:schemeClr val="tx1"/>
                </a:solidFill>
                <a:sym typeface="+mn-ea"/>
              </a:rPr>
              <a:t>的本质是可以适应数据的级联滤波器</a:t>
            </a:r>
            <a:endParaRPr lang="zh-CN" altLang="en-US" sz="3600">
              <a:solidFill>
                <a:schemeClr val="tx1"/>
              </a:solidFill>
              <a:sym typeface="+mn-ea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endParaRPr lang="zh-CN" altLang="en-US" sz="36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9925" y="1260475"/>
            <a:ext cx="5969000" cy="4337050"/>
            <a:chOff x="1055" y="1985"/>
            <a:chExt cx="9400" cy="6830"/>
          </a:xfrm>
        </p:grpSpPr>
        <p:pic>
          <p:nvPicPr>
            <p:cNvPr id="11" name="图片 10" descr="v2-8c65d0d3d4e9454240c5e2f248daac74_1440w"/>
            <p:cNvPicPr>
              <a:picLocks noChangeAspect="1"/>
            </p:cNvPicPr>
            <p:nvPr/>
          </p:nvPicPr>
          <p:blipFill>
            <a:blip r:embed="rId4"/>
            <a:srcRect b="14281"/>
            <a:stretch>
              <a:fillRect/>
            </a:stretch>
          </p:blipFill>
          <p:spPr>
            <a:xfrm>
              <a:off x="1055" y="1985"/>
              <a:ext cx="9401" cy="683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472" y="4993"/>
              <a:ext cx="812" cy="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解题思路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115060"/>
            <a:ext cx="4495165" cy="49860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270" y="1116965"/>
            <a:ext cx="4265295" cy="49841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38250" y="6323965"/>
            <a:ext cx="5472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https://zhuanlan.zhihu.com/p/98634843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实验试错</a:t>
            </a:r>
            <a:endParaRPr lang="zh-CN" altLang="en-US" dirty="0"/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11" name="图片 10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实验试错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005955" y="1694815"/>
            <a:ext cx="426910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77495"/>
            <a:r>
              <a:rPr lang="zh-CN" sz="2800" b="0">
                <a:ea typeface="宋体" panose="02010600030101010101" pitchFamily="2" charset="-122"/>
              </a:rPr>
              <a:t>数据量庞大，光训练集就十几</a:t>
            </a:r>
            <a:r>
              <a:rPr lang="en-US" altLang="zh-CN" sz="2800" b="0">
                <a:ea typeface="宋体" panose="02010600030101010101" pitchFamily="2" charset="-122"/>
              </a:rPr>
              <a:t>G</a:t>
            </a:r>
            <a:r>
              <a:rPr lang="zh-CN" altLang="en-US" sz="2800" b="0">
                <a:ea typeface="宋体" panose="02010600030101010101" pitchFamily="2" charset="-122"/>
              </a:rPr>
              <a:t>。为加快处理速度，进行了以下操作：</a:t>
            </a:r>
            <a:endParaRPr lang="zh-CN" altLang="en-US" sz="2800" b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charset="0"/>
              <a:buChar char="l"/>
            </a:pPr>
            <a:r>
              <a:rPr lang="zh-CN" altLang="en-US" sz="2800" b="0">
                <a:ea typeface="宋体" panose="02010600030101010101" pitchFamily="2" charset="-122"/>
              </a:rPr>
              <a:t>并行读取和处理文件</a:t>
            </a:r>
            <a:endParaRPr lang="zh-CN" altLang="en-US" sz="2800" b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charset="0"/>
              <a:buChar char="l"/>
            </a:pPr>
            <a:r>
              <a:rPr lang="zh-CN" altLang="en-US" sz="2800" b="0">
                <a:ea typeface="宋体" panose="02010600030101010101" pitchFamily="2" charset="-122"/>
              </a:rPr>
              <a:t>将数据格式转为</a:t>
            </a:r>
            <a:r>
              <a:rPr lang="en-US" altLang="zh-CN" sz="2800" b="0">
                <a:ea typeface="宋体" panose="02010600030101010101" pitchFamily="2" charset="-122"/>
              </a:rPr>
              <a:t>float32</a:t>
            </a:r>
            <a:endParaRPr lang="en-US" altLang="zh-CN" sz="2800" b="0"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charset="0"/>
              <a:buChar char="l"/>
            </a:pPr>
            <a:r>
              <a:rPr lang="zh-CN" altLang="en-US" sz="2800" b="0">
                <a:ea typeface="宋体" panose="02010600030101010101" pitchFamily="2" charset="-122"/>
              </a:rPr>
              <a:t>将文件转换成</a:t>
            </a:r>
            <a:r>
              <a:rPr lang="en-US" altLang="zh-CN" sz="2800" b="0">
                <a:ea typeface="宋体" panose="02010600030101010101" pitchFamily="2" charset="-122"/>
              </a:rPr>
              <a:t>pickle</a:t>
            </a:r>
            <a:r>
              <a:rPr lang="zh-CN" altLang="en-US" sz="2800" b="0">
                <a:ea typeface="宋体" panose="02010600030101010101" pitchFamily="2" charset="-122"/>
              </a:rPr>
              <a:t>存储格式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0" y="1917700"/>
            <a:ext cx="5222875" cy="3523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实验试错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988175" y="2333625"/>
            <a:ext cx="426910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77495"/>
            <a:r>
              <a:rPr lang="zh-CN" sz="2800" b="0">
                <a:ea typeface="宋体" panose="02010600030101010101" pitchFamily="2" charset="-122"/>
              </a:rPr>
              <a:t>一开始构建一个具有多层卷积层和池化层的一维CNN的baseline，效果不错，显然模型匹配任务。</a:t>
            </a:r>
            <a:endParaRPr lang="zh-CN" sz="2800" b="0">
              <a:ea typeface="宋体" panose="02010600030101010101" pitchFamily="2" charset="-122"/>
            </a:endParaRPr>
          </a:p>
          <a:p>
            <a:pPr indent="277495"/>
            <a:r>
              <a:rPr lang="zh-CN" sz="2800" b="0">
                <a:ea typeface="宋体" panose="02010600030101010101" pitchFamily="2" charset="-122"/>
              </a:rPr>
              <a:t>实验发现resnet模型能够构建更深的模型并达到更高的精度。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301115"/>
            <a:ext cx="5022850" cy="5022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实验试错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375400" y="2922270"/>
            <a:ext cx="46894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77495"/>
            <a:r>
              <a:rPr lang="zh-CN" sz="2800" b="0">
                <a:ea typeface="宋体" panose="02010600030101010101" pitchFamily="2" charset="-122"/>
              </a:rPr>
              <a:t>尝试训练多个不同卷积核大小的模型并</a:t>
            </a:r>
            <a:r>
              <a:rPr lang="en-US" altLang="zh-CN" sz="2800" b="0">
                <a:ea typeface="宋体" panose="02010600030101010101" pitchFamily="2" charset="-122"/>
              </a:rPr>
              <a:t>Concatenate</a:t>
            </a:r>
            <a:r>
              <a:rPr lang="zh-CN" sz="2800" b="0">
                <a:ea typeface="宋体" panose="02010600030101010101" pitchFamily="2" charset="-122"/>
              </a:rPr>
              <a:t>，但耗时极长且没有显著提升。</a:t>
            </a:r>
            <a:endParaRPr lang="zh-CN" altLang="en-US" sz="2800" b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726565"/>
            <a:ext cx="4769485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实验试错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015480" y="1776730"/>
            <a:ext cx="435800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77495"/>
            <a:r>
              <a:rPr lang="zh-CN" sz="2800" b="0">
                <a:ea typeface="宋体" panose="02010600030101010101" pitchFamily="2" charset="-122"/>
              </a:rPr>
              <a:t>由于观察到数据奇怪的跃变，尝试使用hampel滤波函数对数据进行修正再归一化，结果不理想。也许CNN模型自身具有较强的噪声过滤能力，滤波后反而损失了部分信息（或许是滤波器设计不合理）</a:t>
            </a:r>
            <a:endParaRPr lang="zh-CN" sz="2800" b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" y="1776730"/>
            <a:ext cx="5160645" cy="3694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最终方案</a:t>
            </a:r>
            <a:endParaRPr lang="zh-CN" altLang="en-US" dirty="0"/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11" name="图片 10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最终方案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38655" y="1410335"/>
            <a:ext cx="939673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sz="3200" b="0">
                <a:ea typeface="宋体" panose="02010600030101010101" pitchFamily="2" charset="-122"/>
              </a:rPr>
              <a:t>最后采用卷积核为3的单个resnet模型</a:t>
            </a:r>
            <a:endParaRPr lang="zh-CN" sz="3200" b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3200" b="0">
                <a:ea typeface="宋体" panose="02010600030101010101" pitchFamily="2" charset="-122"/>
              </a:rPr>
              <a:t>对数据进行了归一化</a:t>
            </a:r>
            <a:endParaRPr lang="zh-CN" sz="3200" b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3200" b="0">
                <a:ea typeface="宋体" panose="02010600030101010101" pitchFamily="2" charset="-122"/>
              </a:rPr>
              <a:t>采用10折交叉验证</a:t>
            </a:r>
            <a:endParaRPr lang="zh-CN" sz="3200" b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3200">
                <a:ea typeface="宋体" panose="02010600030101010101" pitchFamily="2" charset="-122"/>
                <a:sym typeface="+mn-ea"/>
              </a:rPr>
              <a:t>mrtric：</a:t>
            </a:r>
            <a:r>
              <a:rPr lang="zh-CN" sz="3200" b="0">
                <a:ea typeface="宋体" panose="02010600030101010101" pitchFamily="2" charset="-122"/>
              </a:rPr>
              <a:t>F1-macro</a:t>
            </a:r>
            <a:endParaRPr lang="zh-CN" sz="3200" b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3200">
                <a:ea typeface="宋体" panose="02010600030101010101" pitchFamily="2" charset="-122"/>
                <a:sym typeface="+mn-ea"/>
              </a:rPr>
              <a:t>损失函数</a:t>
            </a:r>
            <a:r>
              <a:rPr lang="zh-CN" sz="3200" b="0">
                <a:ea typeface="宋体" panose="02010600030101010101" pitchFamily="2" charset="-122"/>
              </a:rPr>
              <a:t>：categorical_crossentropy</a:t>
            </a:r>
            <a:endParaRPr lang="zh-CN" sz="3200" b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3200" b="0">
                <a:ea typeface="宋体" panose="02010600030101010101" pitchFamily="2" charset="-122"/>
              </a:rPr>
              <a:t>RAdam优化器</a:t>
            </a:r>
            <a:endParaRPr lang="zh-CN" sz="3200" b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sz="3200" b="0">
                <a:ea typeface="宋体" panose="02010600030101010101" pitchFamily="2" charset="-122"/>
              </a:rPr>
              <a:t>10轮早停策略</a:t>
            </a:r>
            <a:endParaRPr lang="zh-CN" sz="3200" b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sz="3200" b="0"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3200">
                <a:ea typeface="宋体" panose="02010600030101010101" pitchFamily="2" charset="-122"/>
                <a:sym typeface="+mn-ea"/>
              </a:rPr>
              <a:t>最终</a:t>
            </a:r>
            <a:r>
              <a:rPr lang="zh-CN" sz="3200" b="0">
                <a:ea typeface="宋体" panose="02010600030101010101" pitchFamily="2" charset="-122"/>
              </a:rPr>
              <a:t>在复赛取得F1-macro=0.98618第三名的成绩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总结</a:t>
            </a:r>
            <a:endParaRPr lang="zh-CN" altLang="en-US" dirty="0"/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11" name="图片 10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16" name="图片 15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3" name="ïsľiďé"/>
          <p:cNvSpPr txBox="1"/>
          <p:nvPr/>
        </p:nvSpPr>
        <p:spPr>
          <a:xfrm>
            <a:off x="4900295" y="227330"/>
            <a:ext cx="2390775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tr-TR" sz="4800" b="1" dirty="0">
                <a:solidFill>
                  <a:schemeClr val="accent1"/>
                </a:solidFill>
                <a:cs typeface="+mn-ea"/>
                <a:sym typeface="+mn-lt"/>
              </a:rPr>
              <a:t>CNS</a:t>
            </a:r>
            <a:endParaRPr lang="en-US" altLang="tr-TR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íṥḻiḑe"/>
          <p:cNvSpPr>
            <a:spLocks noGrp="1"/>
          </p:cNvSpPr>
          <p:nvPr/>
        </p:nvSpPr>
        <p:spPr>
          <a:xfrm>
            <a:off x="6266180" y="1754505"/>
            <a:ext cx="6163310" cy="88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沈琢乔 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中国海洋大学 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电子信息科学与技术  大四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IMG_20150613_075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140" y="1559560"/>
            <a:ext cx="3050540" cy="3739515"/>
          </a:xfrm>
          <a:prstGeom prst="rect">
            <a:avLst/>
          </a:prstGeom>
        </p:spPr>
      </p:pic>
      <p:sp>
        <p:nvSpPr>
          <p:cNvPr id="12" name="íṥḻiḑe"/>
          <p:cNvSpPr>
            <a:spLocks noGrp="1"/>
          </p:cNvSpPr>
          <p:nvPr/>
        </p:nvSpPr>
        <p:spPr>
          <a:xfrm>
            <a:off x="6266180" y="3175000"/>
            <a:ext cx="5925820" cy="212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竞赛经历：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视频点击预测大赛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               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TOP1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高能对撞粒子分类复杂赛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  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TOP3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914400" lvl="1" indent="-457200" algn="l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智源杯天文数据算法挑战赛             TOP3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íṥḻiḑe"/>
          <p:cNvSpPr>
            <a:spLocks noGrp="1"/>
          </p:cNvSpPr>
          <p:nvPr/>
        </p:nvSpPr>
        <p:spPr>
          <a:xfrm>
            <a:off x="6958330" y="5299075"/>
            <a:ext cx="4239895" cy="88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https://github.com/ouc16020021031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4" name="图片 13" descr="fav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170" y="5544820"/>
            <a:ext cx="4064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总结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55675" y="3799205"/>
            <a:ext cx="52317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77495"/>
            <a:r>
              <a:rPr lang="zh-CN" altLang="en-US" sz="2400" b="0">
                <a:ea typeface="宋体" panose="02010600030101010101" pitchFamily="2" charset="-122"/>
              </a:rPr>
              <a:t>不足</a:t>
            </a:r>
            <a:r>
              <a:rPr lang="zh-CN" altLang="en-US" sz="2000" b="0">
                <a:ea typeface="宋体" panose="02010600030101010101" pitchFamily="2" charset="-122"/>
              </a:rPr>
              <a:t>：</a:t>
            </a:r>
            <a:endParaRPr lang="zh-CN" altLang="en-US" sz="2000" b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000" b="0">
                <a:ea typeface="宋体" panose="02010600030101010101" pitchFamily="2" charset="-122"/>
              </a:rPr>
              <a:t>未解决类别不平衡问题。</a:t>
            </a:r>
            <a:r>
              <a:rPr lang="en-US" altLang="zh-CN" sz="2000" b="0">
                <a:ea typeface="宋体" panose="02010600030101010101" pitchFamily="2" charset="-122"/>
              </a:rPr>
              <a:t>qso</a:t>
            </a:r>
            <a:r>
              <a:rPr lang="zh-CN" altLang="en-US" sz="2000" b="0">
                <a:ea typeface="宋体" panose="02010600030101010101" pitchFamily="2" charset="-122"/>
              </a:rPr>
              <a:t>的</a:t>
            </a:r>
            <a:r>
              <a:rPr lang="en-US" altLang="zh-CN" sz="2000" b="0">
                <a:ea typeface="宋体" panose="02010600030101010101" pitchFamily="2" charset="-122"/>
              </a:rPr>
              <a:t>F1</a:t>
            </a:r>
            <a:r>
              <a:rPr lang="zh-CN" altLang="en-US" sz="2000" b="0">
                <a:ea typeface="宋体" panose="02010600030101010101" pitchFamily="2" charset="-122"/>
              </a:rPr>
              <a:t>明显比</a:t>
            </a:r>
            <a:r>
              <a:rPr lang="en-US" altLang="zh-CN" sz="2000" b="0">
                <a:ea typeface="宋体" panose="02010600030101010101" pitchFamily="2" charset="-122"/>
              </a:rPr>
              <a:t>galaxy</a:t>
            </a:r>
            <a:r>
              <a:rPr lang="zh-CN" altLang="en-US" sz="2000" b="0">
                <a:ea typeface="宋体" panose="02010600030101010101" pitchFamily="2" charset="-122"/>
              </a:rPr>
              <a:t>和</a:t>
            </a:r>
            <a:r>
              <a:rPr lang="en-US" altLang="zh-CN" sz="2000" b="0">
                <a:ea typeface="宋体" panose="02010600030101010101" pitchFamily="2" charset="-122"/>
              </a:rPr>
              <a:t>star</a:t>
            </a:r>
            <a:r>
              <a:rPr lang="zh-CN" altLang="en-US" sz="2000" b="0">
                <a:ea typeface="宋体" panose="02010600030101010101" pitchFamily="2" charset="-122"/>
              </a:rPr>
              <a:t>要差，可尝试先分类</a:t>
            </a:r>
            <a:r>
              <a:rPr lang="en-US" altLang="zh-CN" sz="2000" b="0">
                <a:ea typeface="宋体" panose="02010600030101010101" pitchFamily="2" charset="-122"/>
              </a:rPr>
              <a:t>galaxy</a:t>
            </a:r>
            <a:r>
              <a:rPr lang="zh-CN" altLang="en-US" sz="2000" b="0">
                <a:ea typeface="宋体" panose="02010600030101010101" pitchFamily="2" charset="-122"/>
              </a:rPr>
              <a:t>后分类</a:t>
            </a:r>
            <a:r>
              <a:rPr lang="en-US" altLang="zh-CN" sz="2000" b="0">
                <a:ea typeface="宋体" panose="02010600030101010101" pitchFamily="2" charset="-122"/>
              </a:rPr>
              <a:t>qso</a:t>
            </a:r>
            <a:r>
              <a:rPr lang="zh-CN" altLang="en-US" sz="2000" b="0">
                <a:ea typeface="宋体" panose="02010600030101010101" pitchFamily="2" charset="-122"/>
              </a:rPr>
              <a:t>和</a:t>
            </a:r>
            <a:r>
              <a:rPr lang="en-US" altLang="zh-CN" sz="2000" b="0">
                <a:ea typeface="宋体" panose="02010600030101010101" pitchFamily="2" charset="-122"/>
              </a:rPr>
              <a:t>star</a:t>
            </a:r>
            <a:r>
              <a:rPr lang="zh-CN" altLang="en-US" sz="2000" b="0">
                <a:ea typeface="宋体" panose="02010600030101010101" pitchFamily="2" charset="-122"/>
              </a:rPr>
              <a:t>，亦或修改</a:t>
            </a:r>
            <a:r>
              <a:rPr lang="en-US" altLang="zh-CN" sz="2000" b="0">
                <a:ea typeface="宋体" panose="02010600030101010101" pitchFamily="2" charset="-122"/>
              </a:rPr>
              <a:t>F1</a:t>
            </a:r>
            <a:r>
              <a:rPr lang="zh-CN" altLang="en-US" sz="2000" b="0">
                <a:ea typeface="宋体" panose="02010600030101010101" pitchFamily="2" charset="-122"/>
              </a:rPr>
              <a:t>。</a:t>
            </a:r>
            <a:endParaRPr lang="zh-CN" altLang="en-US" sz="2000" b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000" b="0">
                <a:ea typeface="宋体" panose="02010600030101010101" pitchFamily="2" charset="-122"/>
              </a:rPr>
              <a:t>未尝试添加注意力机制，改进滤波器，数据增强</a:t>
            </a:r>
            <a:endParaRPr lang="zh-CN" altLang="en-US" sz="2000" b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000" b="0">
                <a:ea typeface="宋体" panose="02010600030101010101" pitchFamily="2" charset="-122"/>
              </a:rPr>
              <a:t>未细调参数，没有模型融合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5" y="1435735"/>
            <a:ext cx="5232400" cy="204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72325" y="1903095"/>
            <a:ext cx="434848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77495"/>
            <a:r>
              <a:rPr lang="zh-CN" altLang="en-US" sz="2400" b="0">
                <a:ea typeface="宋体" panose="02010600030101010101" pitchFamily="2" charset="-122"/>
              </a:rPr>
              <a:t>收获</a:t>
            </a:r>
            <a:r>
              <a:rPr lang="zh-CN" altLang="en-US" sz="2000" b="0">
                <a:ea typeface="宋体" panose="02010600030101010101" pitchFamily="2" charset="-122"/>
              </a:rPr>
              <a:t>：</a:t>
            </a:r>
            <a:endParaRPr lang="zh-CN" altLang="en-US" sz="2000" b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000" b="0">
                <a:ea typeface="宋体" panose="02010600030101010101" pitchFamily="2" charset="-122"/>
              </a:rPr>
              <a:t>调研工作要做好，也许有人发表过相关论文或分享过类似比赛的方案</a:t>
            </a:r>
            <a:endParaRPr lang="zh-CN" altLang="en-US" sz="2000" b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000" b="0">
                <a:ea typeface="宋体" panose="02010600030101010101" pitchFamily="2" charset="-122"/>
              </a:rPr>
              <a:t>好的</a:t>
            </a:r>
            <a:r>
              <a:rPr lang="en-US" altLang="zh-CN" sz="2000" b="0">
                <a:ea typeface="宋体" panose="02010600030101010101" pitchFamily="2" charset="-122"/>
              </a:rPr>
              <a:t>EDA</a:t>
            </a:r>
            <a:r>
              <a:rPr lang="zh-CN" altLang="en-US" sz="2000" b="0">
                <a:ea typeface="宋体" panose="02010600030101010101" pitchFamily="2" charset="-122"/>
              </a:rPr>
              <a:t>才能有好的</a:t>
            </a:r>
            <a:r>
              <a:rPr lang="en-US" altLang="zh-CN" sz="2000" b="0">
                <a:ea typeface="宋体" panose="02010600030101010101" pitchFamily="2" charset="-122"/>
              </a:rPr>
              <a:t>baseline</a:t>
            </a:r>
            <a:endParaRPr lang="en-US" altLang="zh-CN" sz="2000" b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000" b="0">
                <a:ea typeface="宋体" panose="02010600030101010101" pitchFamily="2" charset="-122"/>
              </a:rPr>
              <a:t>好的</a:t>
            </a:r>
            <a:r>
              <a:rPr lang="en-US" altLang="zh-CN" sz="2000" b="0">
                <a:ea typeface="宋体" panose="02010600030101010101" pitchFamily="2" charset="-122"/>
              </a:rPr>
              <a:t>baseline</a:t>
            </a:r>
            <a:r>
              <a:rPr lang="zh-CN" altLang="en-US" sz="2000" b="0">
                <a:ea typeface="宋体" panose="02010600030101010101" pitchFamily="2" charset="-122"/>
              </a:rPr>
              <a:t>要比调参，模型融合更重要</a:t>
            </a:r>
            <a:endParaRPr lang="zh-CN" altLang="en-US" sz="2000" b="0"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2000" b="0">
                <a:ea typeface="宋体" panose="02010600030101010101" pitchFamily="2" charset="-122"/>
              </a:rPr>
              <a:t>比赛中，前排竞争激烈，也许就差一点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调参，模型融合带来的微小提升</a:t>
            </a:r>
            <a:endParaRPr lang="zh-CN" altLang="en-US" sz="2000" b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0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ľ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ḻiḓé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íṩ1iḑé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šľïď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5" name="iṧļîḋê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/>
              <a:t>thanks!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îṣlíḍe"/>
          <p:cNvCxnSpPr/>
          <p:nvPr/>
        </p:nvCxnSpPr>
        <p:spPr>
          <a:xfrm>
            <a:off x="2757714" y="5090631"/>
            <a:ext cx="5544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ïSḻíďê"/>
          <p:cNvCxnSpPr/>
          <p:nvPr/>
        </p:nvCxnSpPr>
        <p:spPr>
          <a:xfrm>
            <a:off x="3521651" y="4770127"/>
            <a:ext cx="3837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48" y="364060"/>
            <a:ext cx="1105009" cy="3006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9" y="355069"/>
            <a:ext cx="931650" cy="336946"/>
          </a:xfrm>
          <a:prstGeom prst="rect">
            <a:avLst/>
          </a:prstGeom>
        </p:spPr>
      </p:pic>
      <p:pic>
        <p:nvPicPr>
          <p:cNvPr id="17" name="图片 16" descr="图片包含 游戏机, 钟表&#10;&#10;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49" y="364060"/>
            <a:ext cx="1725499" cy="2979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Sliḓè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Sļ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îṩḷiḓ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赛题背景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解题思路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实验试错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最终方案</a:t>
                </a: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总结</a:t>
                </a: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îŝľiḋê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sľiď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ṩļiḋe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16" name="图片 15" descr="图片包含 游戏机, 钟表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赛题背景</a:t>
            </a:r>
            <a:endParaRPr lang="zh-CN" altLang="en-US" dirty="0"/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11" name="图片 10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赛题背景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431290"/>
            <a:ext cx="586486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just" fontAlgn="auto"/>
            <a:r>
              <a:rPr lang="zh-CN" altLang="en-US" sz="2400"/>
              <a:t>在大规模光学光谱观测和大视场天文学研究方面，郭守敬望远镜（LAMOST，大天区面积多目标光纤光谱天文望远镜）居于国际领先的地位。它的视场和口径规模都居世界领先地位。焦面上有4000根光纤可以同时获得4000个天体的光谱，所以也是世界上光谱获取率最高的望远镜。</a:t>
            </a:r>
            <a:endParaRPr lang="zh-CN" altLang="en-US" sz="2400"/>
          </a:p>
          <a:p>
            <a:pPr lvl="0" algn="just" fontAlgn="auto"/>
            <a:r>
              <a:rPr lang="zh-CN" altLang="en-US" sz="2400"/>
              <a:t> </a:t>
            </a:r>
            <a:endParaRPr lang="zh-CN" altLang="en-US" sz="2400"/>
          </a:p>
          <a:p>
            <a:pPr lvl="0" algn="just" fontAlgn="auto"/>
            <a:r>
              <a:rPr lang="zh-CN" altLang="en-US" sz="2400"/>
              <a:t>作为世界上光谱获取率最高的望远镜，LAMOST 每个观测夜晚能采集万余条光谱，使得传统的人工或半人工的利用模板匹配的方式不能很好应对，需要高效而准确的天体光谱智能识别分类算法。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325" y="2905760"/>
            <a:ext cx="2352675" cy="1943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320" y="4524375"/>
            <a:ext cx="2781300" cy="1647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320" y="1167765"/>
            <a:ext cx="2847975" cy="1600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010140" y="1595755"/>
            <a:ext cx="958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行星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700135" y="3505200"/>
            <a:ext cx="958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星系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0010140" y="5427345"/>
            <a:ext cx="1302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类星体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ḷ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śļídè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解题思路</a:t>
            </a:r>
            <a:endParaRPr lang="zh-CN" altLang="en-US" dirty="0"/>
          </a:p>
        </p:txBody>
      </p:sp>
      <p:sp>
        <p:nvSpPr>
          <p:cNvPr id="6" name="îṧļîd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î$ḷíḋé"/>
          <p:cNvSpPr txBox="1"/>
          <p:nvPr/>
        </p:nvSpPr>
        <p:spPr>
          <a:xfrm>
            <a:off x="5732004" y="2313213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4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11" name="图片 10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解题思路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b="49882"/>
          <a:stretch>
            <a:fillRect/>
          </a:stretch>
        </p:blipFill>
        <p:spPr>
          <a:xfrm>
            <a:off x="1436370" y="1240790"/>
            <a:ext cx="9608185" cy="43764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78095" y="5801995"/>
            <a:ext cx="2324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天体光谱图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解题思路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180" y="1223645"/>
            <a:ext cx="9566275" cy="5091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sym typeface="+mn-lt"/>
              </a:rPr>
              <a:t>解题思路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05" y="6323988"/>
            <a:ext cx="1105009" cy="300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56" y="6314997"/>
            <a:ext cx="931650" cy="336946"/>
          </a:xfrm>
          <a:prstGeom prst="rect">
            <a:avLst/>
          </a:prstGeom>
        </p:spPr>
      </p:pic>
      <p:pic>
        <p:nvPicPr>
          <p:cNvPr id="8" name="图片 7" descr="图片包含 游戏机, 钟表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6" y="6323988"/>
            <a:ext cx="1725499" cy="297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685" y="1678305"/>
            <a:ext cx="3295650" cy="2606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79825" y="5130165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数据归一化：</a:t>
            </a:r>
            <a:endParaRPr lang="zh-CN" altLang="en-US" sz="3200"/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/>
        </p:nvGraphicFramePr>
        <p:xfrm>
          <a:off x="6482080" y="4933950"/>
          <a:ext cx="218059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977900" imgH="482600" progId="Equation.KSEE3">
                  <p:embed/>
                </p:oleObj>
              </mc:Choice>
              <mc:Fallback>
                <p:oleObj name="" r:id="rId5" imgW="9779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2080" y="4933950"/>
                        <a:ext cx="2180590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75" y="1270000"/>
            <a:ext cx="5441950" cy="3422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ISLIDE.DIAGRAM" val="2b751056-6b97-492c-b763-340acee7e99d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499"/>
      </a:accent1>
      <a:accent2>
        <a:srgbClr val="003BB2"/>
      </a:accent2>
      <a:accent3>
        <a:srgbClr val="0089E2"/>
      </a:accent3>
      <a:accent4>
        <a:srgbClr val="FFAB35"/>
      </a:accent4>
      <a:accent5>
        <a:srgbClr val="8E8D88"/>
      </a:accent5>
      <a:accent6>
        <a:srgbClr val="ACACAC"/>
      </a:accent6>
      <a:hlink>
        <a:srgbClr val="016CA2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0</TotalTime>
  <Words>1571</Words>
  <Application>WPS 演示</Application>
  <PresentationFormat>宽屏</PresentationFormat>
  <Paragraphs>150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方正书宋_GBK</vt:lpstr>
      <vt:lpstr>Wingdings</vt:lpstr>
      <vt:lpstr>Impact</vt:lpstr>
      <vt:lpstr>微软雅黑</vt:lpstr>
      <vt:lpstr>Wingdings</vt:lpstr>
      <vt:lpstr>苹方-简</vt:lpstr>
      <vt:lpstr>黑体</vt:lpstr>
      <vt:lpstr>黑体-简</vt:lpstr>
      <vt:lpstr>宋体</vt:lpstr>
      <vt:lpstr>宋体-简</vt:lpstr>
      <vt:lpstr>宋体</vt:lpstr>
      <vt:lpstr>Arial Unicode MS</vt:lpstr>
      <vt:lpstr>Calibri</vt:lpstr>
      <vt:lpstr>Helvetica Neue</vt:lpstr>
      <vt:lpstr>微软雅黑</vt:lpstr>
      <vt:lpstr>主题5</vt:lpstr>
      <vt:lpstr>TCLayout.ActiveDocument.1</vt:lpstr>
      <vt:lpstr>Equation.KSEE3</vt:lpstr>
      <vt:lpstr>TCLayout.ActiveDocument.1</vt:lpstr>
      <vt:lpstr> 智源杯天文数据算法挑战赛</vt:lpstr>
      <vt:lpstr>PowerPoint 演示文稿</vt:lpstr>
      <vt:lpstr>PowerPoint 演示文稿</vt:lpstr>
      <vt:lpstr>赛题背景</vt:lpstr>
      <vt:lpstr>赛题背景</vt:lpstr>
      <vt:lpstr>解题思路</vt:lpstr>
      <vt:lpstr>解题思路</vt:lpstr>
      <vt:lpstr>解题思路</vt:lpstr>
      <vt:lpstr>解题思路</vt:lpstr>
      <vt:lpstr>解题思路</vt:lpstr>
      <vt:lpstr>解题思路</vt:lpstr>
      <vt:lpstr>实验试错</vt:lpstr>
      <vt:lpstr>实验试错</vt:lpstr>
      <vt:lpstr>实验试错</vt:lpstr>
      <vt:lpstr>实验试错</vt:lpstr>
      <vt:lpstr>实验试错</vt:lpstr>
      <vt:lpstr>最终方案</vt:lpstr>
      <vt:lpstr>最终方案</vt:lpstr>
      <vt:lpstr>总结</vt:lpstr>
      <vt:lpstr>总结</vt:lpstr>
      <vt:lpstr>thanks! </vt:lpstr>
    </vt:vector>
  </TitlesOfParts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template</dc:title>
  <dc:creator>李 小步</dc:creator>
  <cp:lastModifiedBy>shenzuoqiao</cp:lastModifiedBy>
  <cp:revision>41</cp:revision>
  <cp:lastPrinted>2020-05-13T07:44:37Z</cp:lastPrinted>
  <dcterms:created xsi:type="dcterms:W3CDTF">2020-05-13T07:44:37Z</dcterms:created>
  <dcterms:modified xsi:type="dcterms:W3CDTF">2020-05-13T07:44:37Z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2052-2.2.0.3563</vt:lpwstr>
  </property>
</Properties>
</file>