
<file path=[Content_Types].xml><?xml version="1.0" encoding="utf-8"?>
<Types xmlns="http://schemas.openxmlformats.org/package/2006/content-types">
  <Default Extension="jpeg" ContentType="image/jpeg"/>
  <Default Extension="jpg" ContentType="image/jpeg"/>
  <Default Extension="png" ContentType="image/png"/>
  <Default Extension="png&amp;ehk=nnGyqY1h9L"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401" r:id="rId3"/>
    <p:sldId id="258" r:id="rId4"/>
    <p:sldId id="403" r:id="rId5"/>
    <p:sldId id="272" r:id="rId6"/>
    <p:sldId id="402" r:id="rId7"/>
    <p:sldId id="365" r:id="rId8"/>
    <p:sldId id="406" r:id="rId9"/>
    <p:sldId id="407" r:id="rId10"/>
    <p:sldId id="40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11" autoAdjust="0"/>
  </p:normalViewPr>
  <p:slideViewPr>
    <p:cSldViewPr snapToGrid="0">
      <p:cViewPr varScale="1">
        <p:scale>
          <a:sx n="81" d="100"/>
          <a:sy n="81" d="100"/>
        </p:scale>
        <p:origin x="665" y="-14"/>
      </p:cViewPr>
      <p:guideLst/>
    </p:cSldViewPr>
  </p:slideViewPr>
  <p:notesTextViewPr>
    <p:cViewPr>
      <p:scale>
        <a:sx n="1" d="1"/>
        <a:sy n="1" d="1"/>
      </p:scale>
      <p:origin x="0" y="0"/>
    </p:cViewPr>
  </p:notesTextViewPr>
  <p:notesViewPr>
    <p:cSldViewPr snapToGrid="0">
      <p:cViewPr varScale="1">
        <p:scale>
          <a:sx n="79" d="100"/>
          <a:sy n="79" d="100"/>
        </p:scale>
        <p:origin x="2877" y="7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57200" y="152400"/>
            <a:ext cx="5943600" cy="481013"/>
          </a:xfrm>
          <a:prstGeom prst="rect">
            <a:avLst/>
          </a:prstGeom>
        </p:spPr>
        <p:txBody>
          <a:bodyPr vert="horz" lIns="91440" tIns="45720" rIns="91440" bIns="45720" rtlCol="0"/>
          <a:lstStyle>
            <a:lvl1pPr algn="l">
              <a:defRPr sz="1200"/>
            </a:lvl1pPr>
          </a:lstStyle>
          <a:p>
            <a:r>
              <a:rPr lang="en-IN" sz="900" dirty="0"/>
              <a:t>Advanced T-SQL Programming, Querying &amp; Optimization</a:t>
            </a:r>
            <a:r>
              <a:rPr lang="en-US" sz="900" dirty="0"/>
              <a:t>                                        SQLMaestros.com   |   @SQLMaestros</a:t>
            </a:r>
          </a:p>
        </p:txBody>
      </p:sp>
      <p:sp>
        <p:nvSpPr>
          <p:cNvPr id="7" name="Footer Placeholder 3"/>
          <p:cNvSpPr>
            <a:spLocks noGrp="1"/>
          </p:cNvSpPr>
          <p:nvPr>
            <p:ph type="ftr" sz="quarter" idx="2"/>
          </p:nvPr>
        </p:nvSpPr>
        <p:spPr>
          <a:xfrm>
            <a:off x="457200" y="8532441"/>
            <a:ext cx="5492080" cy="432047"/>
          </a:xfrm>
          <a:prstGeom prst="rect">
            <a:avLst/>
          </a:prstGeom>
        </p:spPr>
        <p:txBody>
          <a:bodyPr vert="horz" lIns="91440" tIns="45720" rIns="91440" bIns="45720" rtlCol="0" anchor="b"/>
          <a:lstStyle>
            <a:lvl1pPr algn="l">
              <a:defRPr sz="1200"/>
            </a:lvl1pPr>
          </a:lstStyle>
          <a:p>
            <a:r>
              <a:rPr lang="en-US" sz="700" dirty="0"/>
              <a:t>© 2014 eDominer Systems P Ltd. All rights reserved. The information herein is for informational purposes only. EDOMINER MAKES  NO WARRANTIES, EXPRESS, IMPLIED OR STATUTORY, AS TO THE INFORMATION IN THIS MANUAL. No part of this document may be reproduced, stored in or  introduced into a retrieval system, or transmitted in any form or by any means (electronic, mechanical, photocopying, recording, or otherwise), or for any purpose, without the express written permission of eDominer Systems.</a:t>
            </a:r>
          </a:p>
        </p:txBody>
      </p:sp>
      <p:sp>
        <p:nvSpPr>
          <p:cNvPr id="4" name="Slide Number Placeholder 4"/>
          <p:cNvSpPr>
            <a:spLocks noGrp="1"/>
          </p:cNvSpPr>
          <p:nvPr>
            <p:ph type="sldNum" sz="quarter" idx="3"/>
          </p:nvPr>
        </p:nvSpPr>
        <p:spPr>
          <a:xfrm>
            <a:off x="5949280" y="8532441"/>
            <a:ext cx="907132" cy="432047"/>
          </a:xfrm>
          <a:prstGeom prst="rect">
            <a:avLst/>
          </a:prstGeom>
        </p:spPr>
        <p:txBody>
          <a:bodyPr vert="horz" lIns="91440" tIns="45720" rIns="91440" bIns="45720" rtlCol="0" anchor="b"/>
          <a:lstStyle>
            <a:lvl1pPr algn="r">
              <a:defRPr sz="1200"/>
            </a:lvl1pPr>
          </a:lstStyle>
          <a:p>
            <a:fld id="{4F7C74FD-5FC3-452F-904A-07490BF8ADFB}" type="slidenum">
              <a:rPr lang="en-IN" smtClean="0"/>
              <a:t>‹#›</a:t>
            </a:fld>
            <a:endParaRPr lang="en-IN" dirty="0"/>
          </a:p>
        </p:txBody>
      </p:sp>
    </p:spTree>
    <p:extLst>
      <p:ext uri="{BB962C8B-B14F-4D97-AF65-F5344CB8AC3E}">
        <p14:creationId xmlns:p14="http://schemas.microsoft.com/office/powerpoint/2010/main" val="649954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BCE90-4A60-4DB1-A389-E8F32BAAF259}" type="datetimeFigureOut">
              <a:rPr lang="en-US" smtClean="0"/>
              <a:t>14-Aug-20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B61F2-B5DC-4513-99E6-DF657EFC7CD3}" type="slidenum">
              <a:rPr lang="en-US" smtClean="0"/>
              <a:t>‹#›</a:t>
            </a:fld>
            <a:endParaRPr lang="en-US"/>
          </a:p>
        </p:txBody>
      </p:sp>
    </p:spTree>
    <p:extLst>
      <p:ext uri="{BB962C8B-B14F-4D97-AF65-F5344CB8AC3E}">
        <p14:creationId xmlns:p14="http://schemas.microsoft.com/office/powerpoint/2010/main" val="125584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E0723-2D02-4439-99CE-64B493923D5C}" type="slidenum">
              <a:rPr lang="en-IN" smtClean="0"/>
              <a:t>1</a:t>
            </a:fld>
            <a:endParaRPr lang="en-IN" dirty="0"/>
          </a:p>
        </p:txBody>
      </p:sp>
    </p:spTree>
    <p:extLst>
      <p:ext uri="{BB962C8B-B14F-4D97-AF65-F5344CB8AC3E}">
        <p14:creationId xmlns:p14="http://schemas.microsoft.com/office/powerpoint/2010/main" val="70488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B61F2-B5DC-4513-99E6-DF657EFC7CD3}" type="slidenum">
              <a:rPr lang="en-US" smtClean="0"/>
              <a:t>5</a:t>
            </a:fld>
            <a:endParaRPr lang="en-US"/>
          </a:p>
        </p:txBody>
      </p:sp>
    </p:spTree>
    <p:extLst>
      <p:ext uri="{BB962C8B-B14F-4D97-AF65-F5344CB8AC3E}">
        <p14:creationId xmlns:p14="http://schemas.microsoft.com/office/powerpoint/2010/main" val="374495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9B61F2-B5DC-4513-99E6-DF657EFC7CD3}" type="slidenum">
              <a:rPr lang="en-US" smtClean="0"/>
              <a:t>11</a:t>
            </a:fld>
            <a:endParaRPr lang="en-US"/>
          </a:p>
        </p:txBody>
      </p:sp>
    </p:spTree>
    <p:extLst>
      <p:ext uri="{BB962C8B-B14F-4D97-AF65-F5344CB8AC3E}">
        <p14:creationId xmlns:p14="http://schemas.microsoft.com/office/powerpoint/2010/main" val="3575163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dmin@SQLMaestros.com" TargetMode="External"/><Relationship Id="rId2" Type="http://schemas.openxmlformats.org/officeDocument/2006/relationships/hyperlink" Target="http://www.sqlmaestros.com/"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mailto:admin@SQLMaestros.com" TargetMode="External"/><Relationship Id="rId2" Type="http://schemas.openxmlformats.org/officeDocument/2006/relationships/hyperlink" Target="http://www.sqlmaestros.com/"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amp;ehk=nnGyqY1h9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0960" y="285729"/>
            <a:ext cx="6381795" cy="1928825"/>
          </a:xfrm>
        </p:spPr>
        <p:txBody>
          <a:bodyPr anchor="b"/>
          <a:lstStyle/>
          <a:p>
            <a:r>
              <a:rPr lang="en-US"/>
              <a:t>Click to edit Master title style</a:t>
            </a:r>
            <a:endParaRPr lang="en-IN" dirty="0"/>
          </a:p>
        </p:txBody>
      </p:sp>
      <p:sp>
        <p:nvSpPr>
          <p:cNvPr id="3" name="Subtitle 2"/>
          <p:cNvSpPr>
            <a:spLocks noGrp="1"/>
          </p:cNvSpPr>
          <p:nvPr>
            <p:ph type="subTitle" idx="1"/>
          </p:nvPr>
        </p:nvSpPr>
        <p:spPr>
          <a:xfrm>
            <a:off x="380960" y="2357430"/>
            <a:ext cx="6381795" cy="114300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dirty="0"/>
          </a:p>
        </p:txBody>
      </p:sp>
      <p:sp>
        <p:nvSpPr>
          <p:cNvPr id="9" name="TextBox 8"/>
          <p:cNvSpPr txBox="1"/>
          <p:nvPr/>
        </p:nvSpPr>
        <p:spPr>
          <a:xfrm>
            <a:off x="440824" y="6429396"/>
            <a:ext cx="5511958" cy="300082"/>
          </a:xfrm>
          <a:prstGeom prst="rect">
            <a:avLst/>
          </a:prstGeom>
          <a:noFill/>
        </p:spPr>
        <p:txBody>
          <a:bodyPr wrap="none" rtlCol="0">
            <a:spAutoFit/>
          </a:bodyPr>
          <a:lstStyle/>
          <a:p>
            <a:r>
              <a:rPr lang="en-US" sz="1350" dirty="0">
                <a:latin typeface="Segoe UI" pitchFamily="34" charset="0"/>
                <a:ea typeface="Segoe UI" pitchFamily="34" charset="0"/>
                <a:cs typeface="Segoe UI" pitchFamily="34" charset="0"/>
                <a:hlinkClick r:id="rId2"/>
              </a:rPr>
              <a:t>www.SQLMaestros.com</a:t>
            </a:r>
            <a:r>
              <a:rPr lang="en-US" sz="1350" dirty="0">
                <a:latin typeface="Segoe UI" pitchFamily="34" charset="0"/>
                <a:ea typeface="Segoe UI" pitchFamily="34" charset="0"/>
                <a:cs typeface="Segoe UI" pitchFamily="34" charset="0"/>
              </a:rPr>
              <a:t>  |  </a:t>
            </a:r>
            <a:r>
              <a:rPr lang="en-US" sz="1350" dirty="0">
                <a:latin typeface="Segoe UI" pitchFamily="34" charset="0"/>
                <a:ea typeface="Segoe UI" pitchFamily="34" charset="0"/>
                <a:cs typeface="Segoe UI" pitchFamily="34" charset="0"/>
                <a:hlinkClick r:id="rId3"/>
              </a:rPr>
              <a:t>admin@SQLMaestros.com</a:t>
            </a:r>
            <a:r>
              <a:rPr lang="en-US" sz="1350" dirty="0">
                <a:latin typeface="Segoe UI" pitchFamily="34" charset="0"/>
                <a:ea typeface="Segoe UI" pitchFamily="34" charset="0"/>
                <a:cs typeface="Segoe UI" pitchFamily="34" charset="0"/>
              </a:rPr>
              <a:t> | @SQLMaestros</a:t>
            </a:r>
            <a:endParaRPr lang="en-IN" sz="1350" dirty="0">
              <a:latin typeface="Segoe UI" pitchFamily="34" charset="0"/>
              <a:ea typeface="Segoe UI" pitchFamily="34" charset="0"/>
              <a:cs typeface="Segoe UI" pitchFamily="34" charset="0"/>
            </a:endParaRPr>
          </a:p>
        </p:txBody>
      </p:sp>
      <p:cxnSp>
        <p:nvCxnSpPr>
          <p:cNvPr id="13" name="Straight Connector 12"/>
          <p:cNvCxnSpPr>
            <a:cxnSpLocks/>
          </p:cNvCxnSpPr>
          <p:nvPr/>
        </p:nvCxnSpPr>
        <p:spPr>
          <a:xfrm>
            <a:off x="476211" y="6357958"/>
            <a:ext cx="537818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556" y="5300913"/>
            <a:ext cx="5449835" cy="1164338"/>
          </a:xfrm>
          <a:prstGeom prst="rect">
            <a:avLst/>
          </a:prstGeom>
        </p:spPr>
      </p:pic>
    </p:spTree>
    <p:extLst>
      <p:ext uri="{BB962C8B-B14F-4D97-AF65-F5344CB8AC3E}">
        <p14:creationId xmlns:p14="http://schemas.microsoft.com/office/powerpoint/2010/main" val="84578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13391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35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02357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8033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3121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78649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10" name="TextBox 9"/>
          <p:cNvSpPr txBox="1"/>
          <p:nvPr/>
        </p:nvSpPr>
        <p:spPr>
          <a:xfrm>
            <a:off x="571461" y="428604"/>
            <a:ext cx="11239579" cy="707886"/>
          </a:xfrm>
          <a:prstGeom prst="rect">
            <a:avLst/>
          </a:prstGeom>
          <a:noFill/>
        </p:spPr>
        <p:txBody>
          <a:bodyPr wrap="square" rtlCol="0">
            <a:spAutoFit/>
          </a:bodyPr>
          <a:lstStyle/>
          <a:p>
            <a:r>
              <a:rPr lang="en-IN" sz="4000" b="1" dirty="0">
                <a:solidFill>
                  <a:schemeClr val="accent1"/>
                </a:solidFill>
                <a:latin typeface="Segoe UI" panose="020B0502040204020203" pitchFamily="34" charset="0"/>
                <a:cs typeface="Segoe UI" panose="020B0502040204020203" pitchFamily="34" charset="0"/>
              </a:rPr>
              <a:t>Summary / Notes</a:t>
            </a:r>
          </a:p>
        </p:txBody>
      </p:sp>
    </p:spTree>
    <p:extLst>
      <p:ext uri="{BB962C8B-B14F-4D97-AF65-F5344CB8AC3E}">
        <p14:creationId xmlns:p14="http://schemas.microsoft.com/office/powerpoint/2010/main" val="186926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End Slide">
    <p:spTree>
      <p:nvGrpSpPr>
        <p:cNvPr id="1" name=""/>
        <p:cNvGrpSpPr/>
        <p:nvPr/>
      </p:nvGrpSpPr>
      <p:grpSpPr>
        <a:xfrm>
          <a:off x="0" y="0"/>
          <a:ext cx="0" cy="0"/>
          <a:chOff x="0" y="0"/>
          <a:chExt cx="0" cy="0"/>
        </a:xfrm>
      </p:grpSpPr>
      <p:sp>
        <p:nvSpPr>
          <p:cNvPr id="10" name="TextBox 9"/>
          <p:cNvSpPr txBox="1"/>
          <p:nvPr/>
        </p:nvSpPr>
        <p:spPr>
          <a:xfrm>
            <a:off x="571462" y="428604"/>
            <a:ext cx="4379853" cy="1631216"/>
          </a:xfrm>
          <a:prstGeom prst="rect">
            <a:avLst/>
          </a:prstGeom>
          <a:noFill/>
        </p:spPr>
        <p:txBody>
          <a:bodyPr wrap="none" rtlCol="0">
            <a:spAutoFit/>
          </a:bodyPr>
          <a:lstStyle/>
          <a:p>
            <a:r>
              <a:rPr lang="en-US" sz="5000" b="1" dirty="0">
                <a:solidFill>
                  <a:schemeClr val="accent1"/>
                </a:solidFill>
                <a:latin typeface="Segoe UI" panose="020B0502040204020203" pitchFamily="34" charset="0"/>
                <a:cs typeface="Segoe UI" panose="020B0502040204020203" pitchFamily="34" charset="0"/>
              </a:rPr>
              <a:t>Thank you </a:t>
            </a:r>
          </a:p>
          <a:p>
            <a:r>
              <a:rPr lang="en-US" sz="5000" b="1" dirty="0">
                <a:solidFill>
                  <a:schemeClr val="accent1"/>
                </a:solidFill>
                <a:latin typeface="Segoe UI" panose="020B0502040204020203" pitchFamily="34" charset="0"/>
                <a:cs typeface="Segoe UI" panose="020B0502040204020203" pitchFamily="34" charset="0"/>
              </a:rPr>
              <a:t>for your time!</a:t>
            </a:r>
            <a:endParaRPr lang="en-IN" sz="5000" b="1" dirty="0">
              <a:solidFill>
                <a:schemeClr val="accent1"/>
              </a:solidFill>
              <a:latin typeface="Segoe UI" panose="020B0502040204020203" pitchFamily="34" charset="0"/>
              <a:cs typeface="Segoe UI" panose="020B0502040204020203" pitchFamily="34" charset="0"/>
            </a:endParaRPr>
          </a:p>
        </p:txBody>
      </p:sp>
      <p:sp>
        <p:nvSpPr>
          <p:cNvPr id="7" name="TextBox 6"/>
          <p:cNvSpPr txBox="1"/>
          <p:nvPr/>
        </p:nvSpPr>
        <p:spPr>
          <a:xfrm>
            <a:off x="440824" y="6429396"/>
            <a:ext cx="5511958" cy="300082"/>
          </a:xfrm>
          <a:prstGeom prst="rect">
            <a:avLst/>
          </a:prstGeom>
          <a:noFill/>
        </p:spPr>
        <p:txBody>
          <a:bodyPr wrap="none" rtlCol="0">
            <a:spAutoFit/>
          </a:bodyPr>
          <a:lstStyle/>
          <a:p>
            <a:r>
              <a:rPr lang="en-US" sz="1350" dirty="0">
                <a:latin typeface="Segoe UI" pitchFamily="34" charset="0"/>
                <a:ea typeface="Segoe UI" pitchFamily="34" charset="0"/>
                <a:cs typeface="Segoe UI" pitchFamily="34" charset="0"/>
                <a:hlinkClick r:id="rId2"/>
              </a:rPr>
              <a:t>www.SQLMaestros.com</a:t>
            </a:r>
            <a:r>
              <a:rPr lang="en-US" sz="1350" dirty="0">
                <a:latin typeface="Segoe UI" pitchFamily="34" charset="0"/>
                <a:ea typeface="Segoe UI" pitchFamily="34" charset="0"/>
                <a:cs typeface="Segoe UI" pitchFamily="34" charset="0"/>
              </a:rPr>
              <a:t>  |  </a:t>
            </a:r>
            <a:r>
              <a:rPr lang="en-US" sz="1350" dirty="0">
                <a:latin typeface="Segoe UI" pitchFamily="34" charset="0"/>
                <a:ea typeface="Segoe UI" pitchFamily="34" charset="0"/>
                <a:cs typeface="Segoe UI" pitchFamily="34" charset="0"/>
                <a:hlinkClick r:id="rId3"/>
              </a:rPr>
              <a:t>admin@SQLMaestros.com</a:t>
            </a:r>
            <a:r>
              <a:rPr lang="en-US" sz="1350" dirty="0">
                <a:latin typeface="Segoe UI" pitchFamily="34" charset="0"/>
                <a:ea typeface="Segoe UI" pitchFamily="34" charset="0"/>
                <a:cs typeface="Segoe UI" pitchFamily="34" charset="0"/>
              </a:rPr>
              <a:t> | @SQLMaestros</a:t>
            </a:r>
            <a:endParaRPr lang="en-IN" sz="1350" dirty="0">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556" y="5300913"/>
            <a:ext cx="5449835" cy="1164338"/>
          </a:xfrm>
          <a:prstGeom prst="rect">
            <a:avLst/>
          </a:prstGeom>
        </p:spPr>
      </p:pic>
    </p:spTree>
    <p:extLst>
      <p:ext uri="{BB962C8B-B14F-4D97-AF65-F5344CB8AC3E}">
        <p14:creationId xmlns:p14="http://schemas.microsoft.com/office/powerpoint/2010/main" val="118551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txBox="1">
            <a:spLocks/>
          </p:cNvSpPr>
          <p:nvPr userDrawn="1"/>
        </p:nvSpPr>
        <p:spPr>
          <a:xfrm>
            <a:off x="609600" y="6485606"/>
            <a:ext cx="4694236" cy="372394"/>
          </a:xfrm>
          <a:prstGeom prst="rect">
            <a:avLst/>
          </a:prstGeom>
        </p:spPr>
        <p:txBody>
          <a:bodyPr vert="horz" lIns="91440" tIns="45720" rIns="91440" bIns="45720" rtlCol="0" anchor="ctr"/>
          <a:lstStyle>
            <a:defPPr>
              <a:defRPr lang="en-US"/>
            </a:defPPr>
            <a:lvl1pPr marL="0" algn="l" defTabSz="932742" rtl="0" eaLnBrk="1" latinLnBrk="0" hangingPunct="1">
              <a:defRPr sz="1071"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1200" b="0" baseline="0" dirty="0">
                <a:solidFill>
                  <a:schemeClr val="tx1"/>
                </a:solidFill>
              </a:rPr>
              <a:t>SQL Server Indexes - Back To The Basics</a:t>
            </a:r>
            <a:endParaRPr lang="en-US" b="0" dirty="0">
              <a:solidFill>
                <a:schemeClr val="tx1"/>
              </a:solidFill>
            </a:endParaRPr>
          </a:p>
        </p:txBody>
      </p:sp>
    </p:spTree>
    <p:extLst>
      <p:ext uri="{BB962C8B-B14F-4D97-AF65-F5344CB8AC3E}">
        <p14:creationId xmlns:p14="http://schemas.microsoft.com/office/powerpoint/2010/main" val="109429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ding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10915688" cy="4525963"/>
          </a:xfrm>
        </p:spPr>
        <p:txBody>
          <a:bodyPr>
            <a:normAutofit/>
          </a:bodyPr>
          <a:lstStyle>
            <a:lvl1pPr>
              <a:defRPr sz="2400">
                <a:solidFill>
                  <a:schemeClr val="tx1">
                    <a:lumMod val="50000"/>
                    <a:lumOff val="50000"/>
                  </a:schemeClr>
                </a:solidFill>
                <a:latin typeface="Consolas" pitchFamily="49" charset="0"/>
                <a:cs typeface="Consolas" pitchFamily="49" charset="0"/>
              </a:defRPr>
            </a:lvl1pPr>
            <a:lvl2pPr>
              <a:defRPr sz="2000">
                <a:solidFill>
                  <a:schemeClr val="tx1">
                    <a:lumMod val="50000"/>
                    <a:lumOff val="50000"/>
                  </a:schemeClr>
                </a:solidFill>
                <a:latin typeface="Consolas" pitchFamily="49" charset="0"/>
                <a:cs typeface="Consolas" pitchFamily="49" charset="0"/>
              </a:defRPr>
            </a:lvl2pPr>
            <a:lvl3pPr>
              <a:defRPr sz="1800">
                <a:solidFill>
                  <a:schemeClr val="tx1">
                    <a:lumMod val="50000"/>
                    <a:lumOff val="50000"/>
                  </a:schemeClr>
                </a:solidFill>
                <a:latin typeface="Consolas" pitchFamily="49" charset="0"/>
                <a:cs typeface="Consolas" pitchFamily="49" charset="0"/>
              </a:defRPr>
            </a:lvl3pPr>
            <a:lvl4pPr>
              <a:defRPr sz="1600">
                <a:solidFill>
                  <a:schemeClr val="tx1">
                    <a:lumMod val="50000"/>
                    <a:lumOff val="50000"/>
                  </a:schemeClr>
                </a:solidFill>
                <a:latin typeface="Consolas" pitchFamily="49" charset="0"/>
                <a:cs typeface="Consolas" pitchFamily="49" charset="0"/>
              </a:defRPr>
            </a:lvl4pPr>
            <a:lvl5pPr>
              <a:defRPr sz="1600">
                <a:solidFill>
                  <a:schemeClr val="tx1">
                    <a:lumMod val="50000"/>
                    <a:lumOff val="50000"/>
                  </a:schemeClr>
                </a:solidFill>
                <a:latin typeface="Consolas" pitchFamily="49" charset="0"/>
                <a:cs typeface="Consolas" pitchFamily="49"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1720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5"/>
            <a:ext cx="10363200" cy="1362075"/>
          </a:xfrm>
        </p:spPr>
        <p:txBody>
          <a:bodyPr anchor="b"/>
          <a:lstStyle>
            <a:lvl1pPr algn="l">
              <a:defRPr sz="4000" b="1" cap="all">
                <a:solidFill>
                  <a:schemeClr val="bg1"/>
                </a:solidFill>
              </a:defRPr>
            </a:lvl1pPr>
          </a:lstStyle>
          <a:p>
            <a:r>
              <a:rPr lang="en-US"/>
              <a:t>Click to edit Master title style</a:t>
            </a:r>
            <a:endParaRPr lang="en-IN" dirty="0"/>
          </a:p>
        </p:txBody>
      </p:sp>
      <p:sp>
        <p:nvSpPr>
          <p:cNvPr id="3" name="Text Placeholder 2"/>
          <p:cNvSpPr>
            <a:spLocks noGrp="1"/>
          </p:cNvSpPr>
          <p:nvPr>
            <p:ph type="body" idx="1"/>
          </p:nvPr>
        </p:nvSpPr>
        <p:spPr>
          <a:xfrm>
            <a:off x="963084" y="2500307"/>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1979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5"/>
            <a:ext cx="10363200" cy="1362075"/>
          </a:xfrm>
        </p:spPr>
        <p:txBody>
          <a:bodyPr anchor="b"/>
          <a:lstStyle>
            <a:lvl1pPr algn="l">
              <a:defRPr sz="4000" b="1" cap="all">
                <a:solidFill>
                  <a:schemeClr val="bg1"/>
                </a:solidFill>
              </a:defRPr>
            </a:lvl1pPr>
          </a:lstStyle>
          <a:p>
            <a:r>
              <a:rPr lang="en-US"/>
              <a:t>Click to edit Master title style</a:t>
            </a:r>
            <a:endParaRPr lang="en-IN" dirty="0"/>
          </a:p>
        </p:txBody>
      </p:sp>
      <p:sp>
        <p:nvSpPr>
          <p:cNvPr id="3" name="Text Placeholder 2"/>
          <p:cNvSpPr>
            <a:spLocks noGrp="1"/>
          </p:cNvSpPr>
          <p:nvPr>
            <p:ph type="body" idx="1"/>
          </p:nvPr>
        </p:nvSpPr>
        <p:spPr>
          <a:xfrm>
            <a:off x="963084" y="2500307"/>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6792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4">
            <a:lumMod val="40000"/>
            <a:lumOff val="60000"/>
            <a:alpha val="95000"/>
          </a:schemeClr>
        </a:solidFill>
        <a:effectLst/>
      </p:bgPr>
    </p:bg>
    <p:spTree>
      <p:nvGrpSpPr>
        <p:cNvPr id="1" name=""/>
        <p:cNvGrpSpPr/>
        <p:nvPr/>
      </p:nvGrpSpPr>
      <p:grpSpPr>
        <a:xfrm>
          <a:off x="0" y="0"/>
          <a:ext cx="0" cy="0"/>
          <a:chOff x="0" y="0"/>
          <a:chExt cx="0" cy="0"/>
        </a:xfrm>
      </p:grpSpPr>
      <p:sp>
        <p:nvSpPr>
          <p:cNvPr id="5" name="Rounded Rectangle 4"/>
          <p:cNvSpPr/>
          <p:nvPr/>
        </p:nvSpPr>
        <p:spPr>
          <a:xfrm>
            <a:off x="3619482" y="1285860"/>
            <a:ext cx="7239051"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Title 1"/>
          <p:cNvSpPr>
            <a:spLocks noGrp="1"/>
          </p:cNvSpPr>
          <p:nvPr>
            <p:ph type="title" hasCustomPrompt="1"/>
          </p:nvPr>
        </p:nvSpPr>
        <p:spPr>
          <a:xfrm>
            <a:off x="3809984" y="1428737"/>
            <a:ext cx="6858048"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9984" y="2928935"/>
            <a:ext cx="6858048"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TextBox 7"/>
          <p:cNvSpPr txBox="1"/>
          <p:nvPr/>
        </p:nvSpPr>
        <p:spPr>
          <a:xfrm>
            <a:off x="1093131" y="2971141"/>
            <a:ext cx="1580882"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Video</a:t>
            </a:r>
            <a:endParaRPr lang="en-IN" sz="4000" b="1" dirty="0">
              <a:latin typeface="Segoe UI" pitchFamily="34" charset="0"/>
              <a:ea typeface="Segoe UI" pitchFamily="34" charset="0"/>
              <a:cs typeface="Segoe UI" pitchFamily="34" charset="0"/>
            </a:endParaRPr>
          </a:p>
        </p:txBody>
      </p:sp>
      <p:pic>
        <p:nvPicPr>
          <p:cNvPr id="2" name="Picture 1" descr="Video camera icon | Flickr - Photo Shar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754" y="952226"/>
            <a:ext cx="1838586" cy="1838586"/>
          </a:xfrm>
          <a:prstGeom prst="rect">
            <a:avLst/>
          </a:prstGeom>
        </p:spPr>
      </p:pic>
    </p:spTree>
    <p:extLst>
      <p:ext uri="{BB962C8B-B14F-4D97-AF65-F5344CB8AC3E}">
        <p14:creationId xmlns:p14="http://schemas.microsoft.com/office/powerpoint/2010/main" val="159953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Section Header">
    <p:bg>
      <p:bgPr>
        <a:solidFill>
          <a:schemeClr val="bg2">
            <a:lumMod val="90000"/>
          </a:schemeClr>
        </a:solidFill>
        <a:effectLst/>
      </p:bgPr>
    </p:bg>
    <p:spTree>
      <p:nvGrpSpPr>
        <p:cNvPr id="1" name=""/>
        <p:cNvGrpSpPr/>
        <p:nvPr/>
      </p:nvGrpSpPr>
      <p:grpSpPr>
        <a:xfrm>
          <a:off x="0" y="0"/>
          <a:ext cx="0" cy="0"/>
          <a:chOff x="0" y="0"/>
          <a:chExt cx="0" cy="0"/>
        </a:xfrm>
      </p:grpSpPr>
      <p:sp>
        <p:nvSpPr>
          <p:cNvPr id="5" name="Rounded Rectangle 4"/>
          <p:cNvSpPr/>
          <p:nvPr/>
        </p:nvSpPr>
        <p:spPr>
          <a:xfrm>
            <a:off x="3619482" y="1285860"/>
            <a:ext cx="7239051"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Title 1"/>
          <p:cNvSpPr>
            <a:spLocks noGrp="1"/>
          </p:cNvSpPr>
          <p:nvPr>
            <p:ph type="title" hasCustomPrompt="1"/>
          </p:nvPr>
        </p:nvSpPr>
        <p:spPr>
          <a:xfrm>
            <a:off x="3809984" y="1428737"/>
            <a:ext cx="6858048"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9984" y="2928935"/>
            <a:ext cx="6858048"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TextBox 7"/>
          <p:cNvSpPr txBox="1"/>
          <p:nvPr/>
        </p:nvSpPr>
        <p:spPr>
          <a:xfrm>
            <a:off x="1103446" y="3140968"/>
            <a:ext cx="1624163"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Demo</a:t>
            </a:r>
            <a:endParaRPr lang="en-IN" sz="4000" b="1" dirty="0">
              <a:latin typeface="Segoe UI" pitchFamily="34" charset="0"/>
              <a:ea typeface="Segoe UI" pitchFamily="34" charset="0"/>
              <a:cs typeface="Segoe UI" pitchFamily="34" charset="0"/>
            </a:endParaRPr>
          </a:p>
        </p:txBody>
      </p:sp>
      <p:pic>
        <p:nvPicPr>
          <p:cNvPr id="4" name="Picture 3" descr="Some rights reserved. This work is licensed under a"/>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1321" y="696192"/>
            <a:ext cx="2038793" cy="2344612"/>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66943" r="24511" b="79054"/>
          <a:stretch/>
        </p:blipFill>
        <p:spPr>
          <a:xfrm>
            <a:off x="1631504" y="1556792"/>
            <a:ext cx="595265" cy="311706"/>
          </a:xfrm>
          <a:prstGeom prst="rect">
            <a:avLst/>
          </a:prstGeom>
        </p:spPr>
      </p:pic>
    </p:spTree>
    <p:extLst>
      <p:ext uri="{BB962C8B-B14F-4D97-AF65-F5344CB8AC3E}">
        <p14:creationId xmlns:p14="http://schemas.microsoft.com/office/powerpoint/2010/main" val="376362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110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4952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1010939" cy="11430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Rectangle 5"/>
          <p:cNvSpPr/>
          <p:nvPr/>
        </p:nvSpPr>
        <p:spPr>
          <a:xfrm>
            <a:off x="0" y="-93342"/>
            <a:ext cx="12192000" cy="1854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19" cstate="print">
            <a:extLst>
              <a:ext uri="{28A0092B-C50C-407E-A947-70E740481C1C}">
                <a14:useLocalDpi xmlns:a14="http://schemas.microsoft.com/office/drawing/2010/main" val="0"/>
              </a:ext>
            </a:extLst>
          </a:blip>
          <a:srcRect l="66943" r="24511" b="79054"/>
          <a:stretch/>
        </p:blipFill>
        <p:spPr>
          <a:xfrm rot="18443847">
            <a:off x="11624804" y="6467846"/>
            <a:ext cx="595265" cy="311706"/>
          </a:xfrm>
          <a:prstGeom prst="rect">
            <a:avLst/>
          </a:prstGeom>
        </p:spPr>
      </p:pic>
      <p:sp>
        <p:nvSpPr>
          <p:cNvPr id="9" name="Footer Placeholder 4"/>
          <p:cNvSpPr txBox="1">
            <a:spLocks/>
          </p:cNvSpPr>
          <p:nvPr/>
        </p:nvSpPr>
        <p:spPr>
          <a:xfrm>
            <a:off x="6925108" y="6494144"/>
            <a:ext cx="4694236" cy="372394"/>
          </a:xfrm>
          <a:prstGeom prst="rect">
            <a:avLst/>
          </a:prstGeom>
        </p:spPr>
        <p:txBody>
          <a:bodyPr vert="horz" lIns="91440" tIns="45720" rIns="91440" bIns="45720" rtlCol="0" anchor="ctr"/>
          <a:lstStyle>
            <a:defPPr>
              <a:defRPr lang="en-US"/>
            </a:defPPr>
            <a:lvl1pPr marL="0" algn="l" defTabSz="932742" rtl="0" eaLnBrk="1" latinLnBrk="0" hangingPunct="1">
              <a:defRPr sz="1071"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r>
              <a:rPr lang="en-US" sz="1200" b="0" baseline="0" dirty="0">
                <a:solidFill>
                  <a:schemeClr val="tx1"/>
                </a:solidFill>
              </a:rPr>
              <a:t>©</a:t>
            </a:r>
            <a:r>
              <a:rPr lang="en-US" sz="1100" b="0" baseline="0" dirty="0">
                <a:solidFill>
                  <a:schemeClr val="tx1"/>
                </a:solidFill>
              </a:rPr>
              <a:t> SQLMaestros, eDominer Systems, </a:t>
            </a:r>
            <a:r>
              <a:rPr lang="en-US" sz="1100" b="0" baseline="0" dirty="0" err="1">
                <a:solidFill>
                  <a:schemeClr val="tx1"/>
                </a:solidFill>
              </a:rPr>
              <a:t>Peopleware</a:t>
            </a:r>
            <a:r>
              <a:rPr lang="en-US" sz="1100" b="0" baseline="0" dirty="0">
                <a:solidFill>
                  <a:schemeClr val="tx1"/>
                </a:solidFill>
              </a:rPr>
              <a:t> India</a:t>
            </a:r>
            <a:endParaRPr lang="en-US" b="0" dirty="0">
              <a:solidFill>
                <a:schemeClr val="tx1"/>
              </a:solidFill>
            </a:endParaRPr>
          </a:p>
        </p:txBody>
      </p:sp>
      <p:sp>
        <p:nvSpPr>
          <p:cNvPr id="10" name="Rectangle 9"/>
          <p:cNvSpPr/>
          <p:nvPr/>
        </p:nvSpPr>
        <p:spPr>
          <a:xfrm>
            <a:off x="-96688" y="1600201"/>
            <a:ext cx="144016" cy="29078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2144672" y="1600201"/>
            <a:ext cx="144016" cy="29078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5456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www.twitter.com/satyaramesh230" TargetMode="External"/><Relationship Id="rId7" Type="http://schemas.openxmlformats.org/officeDocument/2006/relationships/image" Target="../media/image8.jpeg"/><Relationship Id="rId2" Type="http://schemas.openxmlformats.org/officeDocument/2006/relationships/hyperlink" Target="http://www.sqlmaestros.com/satya-ramesh"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172" y="1071546"/>
            <a:ext cx="10755600" cy="631414"/>
          </a:xfrm>
        </p:spPr>
        <p:txBody>
          <a:bodyPr>
            <a:normAutofit fontScale="90000"/>
          </a:bodyPr>
          <a:lstStyle/>
          <a:p>
            <a:r>
              <a:rPr lang="en-US" dirty="0"/>
              <a:t>SQL Server Indexes - Back To The Basics</a:t>
            </a:r>
            <a:endParaRPr lang="en-IN" dirty="0"/>
          </a:p>
        </p:txBody>
      </p:sp>
      <p:sp>
        <p:nvSpPr>
          <p:cNvPr id="3" name="Subtitle 2"/>
          <p:cNvSpPr>
            <a:spLocks noGrp="1"/>
          </p:cNvSpPr>
          <p:nvPr>
            <p:ph type="subTitle" idx="1"/>
          </p:nvPr>
        </p:nvSpPr>
        <p:spPr>
          <a:xfrm>
            <a:off x="380960" y="2348880"/>
            <a:ext cx="4786346" cy="1143008"/>
          </a:xfrm>
        </p:spPr>
        <p:txBody>
          <a:bodyPr/>
          <a:lstStyle/>
          <a:p>
            <a:r>
              <a:rPr lang="en-IN" dirty="0"/>
              <a:t>Satya Ramesh</a:t>
            </a:r>
          </a:p>
          <a:p>
            <a:endParaRPr lang="en-IN" dirty="0"/>
          </a:p>
        </p:txBody>
      </p:sp>
      <p:sp>
        <p:nvSpPr>
          <p:cNvPr id="4" name="Subtitle 5"/>
          <p:cNvSpPr txBox="1">
            <a:spLocks/>
          </p:cNvSpPr>
          <p:nvPr/>
        </p:nvSpPr>
        <p:spPr>
          <a:xfrm>
            <a:off x="380961" y="3206136"/>
            <a:ext cx="3500461" cy="64294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@SatyaRamesh230</a:t>
            </a:r>
          </a:p>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 Satya@SQLMaestros.com</a:t>
            </a:r>
          </a:p>
        </p:txBody>
      </p:sp>
      <p:cxnSp>
        <p:nvCxnSpPr>
          <p:cNvPr id="6" name="Straight Connector 5"/>
          <p:cNvCxnSpPr/>
          <p:nvPr/>
        </p:nvCxnSpPr>
        <p:spPr>
          <a:xfrm>
            <a:off x="452398" y="3063261"/>
            <a:ext cx="3429024" cy="7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https://cdn1.iconfinder.com/data/icons/iconza-circle-social/64/697029-twitter-512.png">
            <a:extLst>
              <a:ext uri="{FF2B5EF4-FFF2-40B4-BE49-F238E27FC236}">
                <a16:creationId xmlns:a16="http://schemas.microsoft.com/office/drawing/2014/main" id="{B706DFD2-989A-4E68-93CB-A417C82145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058" y="3090922"/>
            <a:ext cx="303377" cy="303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1600202"/>
            <a:ext cx="10972800" cy="4776786"/>
          </a:xfrm>
        </p:spPr>
        <p:txBody>
          <a:bodyPr>
            <a:noAutofit/>
          </a:bodyPr>
          <a:lstStyle/>
          <a:p>
            <a:r>
              <a:rPr lang="en-US" dirty="0"/>
              <a:t>What is an Index?</a:t>
            </a:r>
          </a:p>
          <a:p>
            <a:r>
              <a:rPr lang="en-US" dirty="0"/>
              <a:t>Clustered Indexes (Row Store)</a:t>
            </a:r>
          </a:p>
          <a:p>
            <a:r>
              <a:rPr lang="en-US" dirty="0" err="1"/>
              <a:t>NonClustered</a:t>
            </a:r>
            <a:r>
              <a:rPr lang="en-US" dirty="0"/>
              <a:t> Indexes (Row Store)</a:t>
            </a:r>
          </a:p>
          <a:p>
            <a:r>
              <a:rPr lang="en-US" dirty="0"/>
              <a:t>Good Candidate For A Clustered Index</a:t>
            </a:r>
          </a:p>
          <a:p>
            <a:r>
              <a:rPr lang="en-US" dirty="0"/>
              <a:t>Covering Index</a:t>
            </a:r>
          </a:p>
          <a:p>
            <a:r>
              <a:rPr lang="en-US" dirty="0"/>
              <a:t>Page Splits, Fragmentation and Fill Factor</a:t>
            </a:r>
          </a:p>
          <a:p>
            <a:pPr marL="0" indent="0">
              <a:buNone/>
            </a:pPr>
            <a:endParaRPr lang="en-US" dirty="0"/>
          </a:p>
          <a:p>
            <a:endParaRPr lang="en-US" dirty="0"/>
          </a:p>
        </p:txBody>
      </p:sp>
    </p:spTree>
    <p:extLst>
      <p:ext uri="{BB962C8B-B14F-4D97-AF65-F5344CB8AC3E}">
        <p14:creationId xmlns:p14="http://schemas.microsoft.com/office/powerpoint/2010/main" val="76528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16745B4-8EF6-48D3-B032-A2C7FEF3760E}"/>
              </a:ext>
            </a:extLst>
          </p:cNvPr>
          <p:cNvSpPr txBox="1">
            <a:spLocks/>
          </p:cNvSpPr>
          <p:nvPr/>
        </p:nvSpPr>
        <p:spPr>
          <a:xfrm>
            <a:off x="485775" y="2181226"/>
            <a:ext cx="6588753" cy="3162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Reference:</a:t>
            </a:r>
          </a:p>
          <a:p>
            <a:pPr marL="400050" lvl="1" indent="0">
              <a:buNone/>
            </a:pPr>
            <a:r>
              <a:rPr lang="en-US" dirty="0">
                <a:hlinkClick r:id="rId3"/>
              </a:rPr>
              <a:t>https://docs.microsoft.com/en-us/sql/relational-databases/sql-server-index-design-guide?view=sql-server-ver15</a:t>
            </a:r>
            <a:endParaRPr lang="en-US" dirty="0"/>
          </a:p>
        </p:txBody>
      </p:sp>
    </p:spTree>
    <p:extLst>
      <p:ext uri="{BB962C8B-B14F-4D97-AF65-F5344CB8AC3E}">
        <p14:creationId xmlns:p14="http://schemas.microsoft.com/office/powerpoint/2010/main" val="149349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Satya Ramesh</a:t>
            </a:r>
            <a:endParaRPr lang="en-IN" dirty="0"/>
          </a:p>
        </p:txBody>
      </p:sp>
      <p:sp>
        <p:nvSpPr>
          <p:cNvPr id="6" name="Content Placeholder 2">
            <a:extLst>
              <a:ext uri="{FF2B5EF4-FFF2-40B4-BE49-F238E27FC236}">
                <a16:creationId xmlns:a16="http://schemas.microsoft.com/office/drawing/2014/main" id="{AF4D1CE9-B1B0-4BB0-822E-ED9C146981AD}"/>
              </a:ext>
            </a:extLst>
          </p:cNvPr>
          <p:cNvSpPr>
            <a:spLocks noGrp="1"/>
          </p:cNvSpPr>
          <p:nvPr>
            <p:ph idx="1"/>
          </p:nvPr>
        </p:nvSpPr>
        <p:spPr>
          <a:xfrm>
            <a:off x="609600" y="1600201"/>
            <a:ext cx="10972800" cy="4983161"/>
          </a:xfrm>
        </p:spPr>
        <p:txBody>
          <a:bodyPr>
            <a:normAutofit/>
          </a:bodyPr>
          <a:lstStyle/>
          <a:p>
            <a:r>
              <a:rPr lang="en-US" sz="2400" dirty="0">
                <a:solidFill>
                  <a:schemeClr val="tx1"/>
                </a:solidFill>
              </a:rPr>
              <a:t>Sr. Consultant – SQLMaestros.com (unit of eDominer Systems)</a:t>
            </a:r>
          </a:p>
          <a:p>
            <a:r>
              <a:rPr lang="en-US" sz="2400" dirty="0">
                <a:solidFill>
                  <a:schemeClr val="tx1"/>
                </a:solidFill>
              </a:rPr>
              <a:t>Frequent speaker at Data Platform Day Events and Webinars organized by DataPlatformGeeks</a:t>
            </a:r>
          </a:p>
          <a:p>
            <a:r>
              <a:rPr lang="en-US" sz="2400" dirty="0">
                <a:solidFill>
                  <a:schemeClr val="tx1"/>
                </a:solidFill>
              </a:rPr>
              <a:t>Learn More – </a:t>
            </a:r>
            <a:r>
              <a:rPr lang="en-US" sz="2400" dirty="0">
                <a:solidFill>
                  <a:schemeClr val="tx1"/>
                </a:solidFill>
                <a:hlinkClick r:id="rId2"/>
              </a:rPr>
              <a:t>www.SQLMaestros.com/satya-ramesh</a:t>
            </a:r>
            <a:r>
              <a:rPr lang="en-US" sz="2400" dirty="0">
                <a:solidFill>
                  <a:schemeClr val="tx1"/>
                </a:solidFill>
              </a:rPr>
              <a:t> </a:t>
            </a:r>
          </a:p>
          <a:p>
            <a:r>
              <a:rPr lang="en-US" sz="2400" dirty="0">
                <a:solidFill>
                  <a:schemeClr val="tx1"/>
                </a:solidFill>
              </a:rPr>
              <a:t>Follow me on Twitter: </a:t>
            </a:r>
            <a:r>
              <a:rPr lang="en-US" sz="2400" dirty="0">
                <a:solidFill>
                  <a:schemeClr val="tx1"/>
                </a:solidFill>
                <a:hlinkClick r:id="rId3"/>
              </a:rPr>
              <a:t>@satyaramesh230</a:t>
            </a:r>
            <a:endParaRPr lang="en-US" sz="2400" dirty="0">
              <a:solidFill>
                <a:schemeClr val="tx1"/>
              </a:solidFill>
            </a:endParaRPr>
          </a:p>
          <a:p>
            <a:endParaRPr lang="en-US" sz="2400" dirty="0">
              <a:solidFill>
                <a:schemeClr val="tx1"/>
              </a:solidFill>
            </a:endParaRPr>
          </a:p>
        </p:txBody>
      </p:sp>
      <p:pic>
        <p:nvPicPr>
          <p:cNvPr id="4" name="Picture 3">
            <a:extLst>
              <a:ext uri="{FF2B5EF4-FFF2-40B4-BE49-F238E27FC236}">
                <a16:creationId xmlns:a16="http://schemas.microsoft.com/office/drawing/2014/main" id="{A68B0C07-61AC-488C-8809-401907D91B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4882" y="2831065"/>
            <a:ext cx="1626198" cy="1084133"/>
          </a:xfrm>
          <a:prstGeom prst="rect">
            <a:avLst/>
          </a:prstGeom>
        </p:spPr>
      </p:pic>
      <p:pic>
        <p:nvPicPr>
          <p:cNvPr id="5" name="Picture 4">
            <a:extLst>
              <a:ext uri="{FF2B5EF4-FFF2-40B4-BE49-F238E27FC236}">
                <a16:creationId xmlns:a16="http://schemas.microsoft.com/office/drawing/2014/main" id="{A1CFC6A2-1BEE-48C9-9D14-B067998EEC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98937" y="2831065"/>
            <a:ext cx="1626197" cy="1084131"/>
          </a:xfrm>
          <a:prstGeom prst="rect">
            <a:avLst/>
          </a:prstGeom>
        </p:spPr>
      </p:pic>
      <p:pic>
        <p:nvPicPr>
          <p:cNvPr id="7" name="Picture 6">
            <a:extLst>
              <a:ext uri="{FF2B5EF4-FFF2-40B4-BE49-F238E27FC236}">
                <a16:creationId xmlns:a16="http://schemas.microsoft.com/office/drawing/2014/main" id="{FE6570F7-3766-46A4-A6F3-D6589AC7FB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5486" y="4144102"/>
            <a:ext cx="1841428" cy="1219647"/>
          </a:xfrm>
          <a:prstGeom prst="rect">
            <a:avLst/>
          </a:prstGeom>
        </p:spPr>
      </p:pic>
      <p:pic>
        <p:nvPicPr>
          <p:cNvPr id="8" name="Picture 7">
            <a:extLst>
              <a:ext uri="{FF2B5EF4-FFF2-40B4-BE49-F238E27FC236}">
                <a16:creationId xmlns:a16="http://schemas.microsoft.com/office/drawing/2014/main" id="{023F23DC-4CC7-45CF-BA09-57E2654DE7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4882" y="4144103"/>
            <a:ext cx="1626198" cy="1219647"/>
          </a:xfrm>
          <a:prstGeom prst="rect">
            <a:avLst/>
          </a:prstGeom>
        </p:spPr>
      </p:pic>
    </p:spTree>
    <p:extLst>
      <p:ext uri="{BB962C8B-B14F-4D97-AF65-F5344CB8AC3E}">
        <p14:creationId xmlns:p14="http://schemas.microsoft.com/office/powerpoint/2010/main" val="9985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09600" y="1600202"/>
            <a:ext cx="10972800" cy="4776786"/>
          </a:xfrm>
        </p:spPr>
        <p:txBody>
          <a:bodyPr>
            <a:noAutofit/>
          </a:bodyPr>
          <a:lstStyle/>
          <a:p>
            <a:r>
              <a:rPr lang="en-US" dirty="0"/>
              <a:t>What is an Index?</a:t>
            </a:r>
          </a:p>
          <a:p>
            <a:r>
              <a:rPr lang="en-US" dirty="0"/>
              <a:t>Clustered Indexes (Row Store)</a:t>
            </a:r>
          </a:p>
          <a:p>
            <a:r>
              <a:rPr lang="en-US" dirty="0" err="1"/>
              <a:t>NonClustered</a:t>
            </a:r>
            <a:r>
              <a:rPr lang="en-US" dirty="0"/>
              <a:t> Indexes (Row Store)</a:t>
            </a:r>
          </a:p>
          <a:p>
            <a:r>
              <a:rPr lang="en-US" dirty="0"/>
              <a:t>Good Candidate For A Clustered Index</a:t>
            </a:r>
          </a:p>
          <a:p>
            <a:r>
              <a:rPr lang="en-US" dirty="0"/>
              <a:t>Covering Index</a:t>
            </a:r>
          </a:p>
          <a:p>
            <a:r>
              <a:rPr lang="en-US" dirty="0"/>
              <a:t>Page Splits, Fragmentation and Fill Factor</a:t>
            </a:r>
          </a:p>
          <a:p>
            <a:endParaRPr lang="en-US" dirty="0"/>
          </a:p>
          <a:p>
            <a:endParaRPr lang="en-US" dirty="0"/>
          </a:p>
          <a:p>
            <a:pPr marL="0" marR="0" indent="0">
              <a:lnSpc>
                <a:spcPct val="107000"/>
              </a:lnSpc>
              <a:spcBef>
                <a:spcPts val="0"/>
              </a:spcBef>
              <a:spcAft>
                <a:spcPts val="800"/>
              </a:spcAft>
              <a:buNone/>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Note: This presentation does not cover the </a:t>
            </a:r>
            <a:r>
              <a:rPr lang="en-US"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Columnstore</a:t>
            </a: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indexes and indexes on XML and spatial data type columns.</a:t>
            </a:r>
          </a:p>
          <a:p>
            <a:endParaRPr lang="en-US" dirty="0"/>
          </a:p>
          <a:p>
            <a:endParaRPr lang="en-US" dirty="0"/>
          </a:p>
        </p:txBody>
      </p:sp>
    </p:spTree>
    <p:extLst>
      <p:ext uri="{BB962C8B-B14F-4D97-AF65-F5344CB8AC3E}">
        <p14:creationId xmlns:p14="http://schemas.microsoft.com/office/powerpoint/2010/main" val="152060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Index?</a:t>
            </a:r>
          </a:p>
        </p:txBody>
      </p:sp>
      <p:sp>
        <p:nvSpPr>
          <p:cNvPr id="3" name="Content Placeholder 2"/>
          <p:cNvSpPr>
            <a:spLocks noGrp="1"/>
          </p:cNvSpPr>
          <p:nvPr>
            <p:ph idx="1"/>
          </p:nvPr>
        </p:nvSpPr>
        <p:spPr>
          <a:xfrm>
            <a:off x="609600" y="1600202"/>
            <a:ext cx="10972800" cy="4591048"/>
          </a:xfrm>
        </p:spPr>
        <p:txBody>
          <a:bodyPr>
            <a:normAutofit/>
          </a:bodyPr>
          <a:lstStyle/>
          <a:p>
            <a:r>
              <a:rPr lang="en-US" sz="2800" dirty="0"/>
              <a:t>Indexes helps us in reaching to the data faster</a:t>
            </a:r>
          </a:p>
          <a:p>
            <a:pPr lvl="1"/>
            <a:r>
              <a:rPr lang="en-US" sz="2600" dirty="0"/>
              <a:t>Clustered Index</a:t>
            </a:r>
          </a:p>
          <a:p>
            <a:pPr lvl="2"/>
            <a:r>
              <a:rPr lang="en-US" sz="2400" dirty="0"/>
              <a:t>One per table</a:t>
            </a:r>
          </a:p>
          <a:p>
            <a:pPr lvl="1"/>
            <a:r>
              <a:rPr lang="en-US" sz="2600" dirty="0" err="1"/>
              <a:t>NonClustered</a:t>
            </a:r>
            <a:r>
              <a:rPr lang="en-US" sz="2600" dirty="0"/>
              <a:t> Index</a:t>
            </a:r>
          </a:p>
          <a:p>
            <a:pPr lvl="2"/>
            <a:r>
              <a:rPr lang="en-US" sz="2400" dirty="0"/>
              <a:t>Can have 999 per table</a:t>
            </a:r>
          </a:p>
          <a:p>
            <a:r>
              <a:rPr lang="en-US" sz="2800" dirty="0"/>
              <a:t>A table without clustered index is a HEAP</a:t>
            </a:r>
          </a:p>
          <a:p>
            <a:endParaRPr lang="en-US" sz="2800" dirty="0"/>
          </a:p>
        </p:txBody>
      </p:sp>
    </p:spTree>
    <p:extLst>
      <p:ext uri="{BB962C8B-B14F-4D97-AF65-F5344CB8AC3E}">
        <p14:creationId xmlns:p14="http://schemas.microsoft.com/office/powerpoint/2010/main" val="13700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427660-D79A-4779-B0B8-3DA11C7ACE23}"/>
              </a:ext>
            </a:extLst>
          </p:cNvPr>
          <p:cNvSpPr/>
          <p:nvPr/>
        </p:nvSpPr>
        <p:spPr>
          <a:xfrm>
            <a:off x="1876078" y="1493838"/>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6BF2B9-5E17-45B4-B799-4A49BA3C6D6A}"/>
              </a:ext>
            </a:extLst>
          </p:cNvPr>
          <p:cNvSpPr/>
          <p:nvPr/>
        </p:nvSpPr>
        <p:spPr>
          <a:xfrm>
            <a:off x="3072534" y="3037508"/>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46D4BC6-2E9C-448F-8D4E-7CBB22F2E48C}"/>
              </a:ext>
            </a:extLst>
          </p:cNvPr>
          <p:cNvSpPr/>
          <p:nvPr/>
        </p:nvSpPr>
        <p:spPr>
          <a:xfrm>
            <a:off x="358831" y="458412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91BA30-58EB-4A6A-8E23-F9238E2273E0}"/>
              </a:ext>
            </a:extLst>
          </p:cNvPr>
          <p:cNvSpPr/>
          <p:nvPr/>
        </p:nvSpPr>
        <p:spPr>
          <a:xfrm>
            <a:off x="1450212" y="458412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9198C5-ACF7-4BF1-A3CA-92B54E8A404E}"/>
              </a:ext>
            </a:extLst>
          </p:cNvPr>
          <p:cNvSpPr/>
          <p:nvPr/>
        </p:nvSpPr>
        <p:spPr>
          <a:xfrm>
            <a:off x="2541593" y="458412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275123-8101-44AE-9758-67B3AB16CA7A}"/>
              </a:ext>
            </a:extLst>
          </p:cNvPr>
          <p:cNvSpPr/>
          <p:nvPr/>
        </p:nvSpPr>
        <p:spPr>
          <a:xfrm>
            <a:off x="3669845" y="458412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958459-D499-4E07-8241-CDDDBAFA3BBD}"/>
              </a:ext>
            </a:extLst>
          </p:cNvPr>
          <p:cNvSpPr/>
          <p:nvPr/>
        </p:nvSpPr>
        <p:spPr>
          <a:xfrm>
            <a:off x="851672" y="3037508"/>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7A8D4EB-5965-4B3E-A491-19D534D1E7C0}"/>
              </a:ext>
            </a:extLst>
          </p:cNvPr>
          <p:cNvCxnSpPr>
            <a:cxnSpLocks/>
          </p:cNvCxnSpPr>
          <p:nvPr/>
        </p:nvCxnSpPr>
        <p:spPr>
          <a:xfrm flipH="1">
            <a:off x="560088" y="3960888"/>
            <a:ext cx="291584" cy="565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637328-EE5C-4F61-85DE-A92265B9EC22}"/>
              </a:ext>
            </a:extLst>
          </p:cNvPr>
          <p:cNvCxnSpPr>
            <a:cxnSpLocks/>
          </p:cNvCxnSpPr>
          <p:nvPr/>
        </p:nvCxnSpPr>
        <p:spPr>
          <a:xfrm flipH="1">
            <a:off x="2898012" y="4002828"/>
            <a:ext cx="356420" cy="500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4160881-554F-4A2C-A51C-57B4575381E4}"/>
              </a:ext>
            </a:extLst>
          </p:cNvPr>
          <p:cNvCxnSpPr>
            <a:cxnSpLocks/>
          </p:cNvCxnSpPr>
          <p:nvPr/>
        </p:nvCxnSpPr>
        <p:spPr>
          <a:xfrm flipH="1">
            <a:off x="1295357" y="2339266"/>
            <a:ext cx="511274" cy="660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ECE75C4-62FD-49B2-8F92-08F8AAB20CC0}"/>
              </a:ext>
            </a:extLst>
          </p:cNvPr>
          <p:cNvCxnSpPr>
            <a:cxnSpLocks/>
          </p:cNvCxnSpPr>
          <p:nvPr/>
        </p:nvCxnSpPr>
        <p:spPr>
          <a:xfrm>
            <a:off x="1497496" y="3914392"/>
            <a:ext cx="230444" cy="618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4917E1-C02C-4996-82BC-1355E1B0837C}"/>
              </a:ext>
            </a:extLst>
          </p:cNvPr>
          <p:cNvCxnSpPr>
            <a:cxnSpLocks/>
          </p:cNvCxnSpPr>
          <p:nvPr/>
        </p:nvCxnSpPr>
        <p:spPr>
          <a:xfrm>
            <a:off x="3669845" y="4017220"/>
            <a:ext cx="338597" cy="4858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F890E8-539F-4544-83CB-587DE264562F}"/>
              </a:ext>
            </a:extLst>
          </p:cNvPr>
          <p:cNvCxnSpPr>
            <a:cxnSpLocks/>
          </p:cNvCxnSpPr>
          <p:nvPr/>
        </p:nvCxnSpPr>
        <p:spPr>
          <a:xfrm>
            <a:off x="2630705" y="2339266"/>
            <a:ext cx="489153" cy="603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7EA1D2E-D473-41F6-8A3B-3798E2362618}"/>
              </a:ext>
            </a:extLst>
          </p:cNvPr>
          <p:cNvSpPr txBox="1"/>
          <p:nvPr/>
        </p:nvSpPr>
        <p:spPr>
          <a:xfrm>
            <a:off x="3963355" y="3154850"/>
            <a:ext cx="1418177" cy="646331"/>
          </a:xfrm>
          <a:prstGeom prst="rect">
            <a:avLst/>
          </a:prstGeom>
          <a:solidFill>
            <a:schemeClr val="accent1"/>
          </a:solidFill>
          <a:ln>
            <a:solidFill>
              <a:schemeClr val="bg1"/>
            </a:solidFill>
          </a:ln>
        </p:spPr>
        <p:txBody>
          <a:bodyPr wrap="square" rtlCol="0">
            <a:spAutoFit/>
          </a:bodyPr>
          <a:lstStyle>
            <a:defPPr>
              <a:defRPr lang="en-US"/>
            </a:defPPr>
            <a:lvl1pPr>
              <a:defRPr b="1">
                <a:solidFill>
                  <a:schemeClr val="bg1"/>
                </a:solidFill>
              </a:defRPr>
            </a:lvl1pPr>
          </a:lstStyle>
          <a:p>
            <a:r>
              <a:rPr lang="en-US" dirty="0"/>
              <a:t>Intermediate Node</a:t>
            </a:r>
          </a:p>
        </p:txBody>
      </p:sp>
      <p:sp>
        <p:nvSpPr>
          <p:cNvPr id="48" name="TextBox 47">
            <a:extLst>
              <a:ext uri="{FF2B5EF4-FFF2-40B4-BE49-F238E27FC236}">
                <a16:creationId xmlns:a16="http://schemas.microsoft.com/office/drawing/2014/main" id="{7E2DCDE7-3F71-429F-94CF-3C5096CFA247}"/>
              </a:ext>
            </a:extLst>
          </p:cNvPr>
          <p:cNvSpPr txBox="1"/>
          <p:nvPr/>
        </p:nvSpPr>
        <p:spPr>
          <a:xfrm>
            <a:off x="1438554" y="6114299"/>
            <a:ext cx="1896393" cy="369332"/>
          </a:xfrm>
          <a:prstGeom prst="rect">
            <a:avLst/>
          </a:prstGeom>
          <a:solidFill>
            <a:schemeClr val="accent1"/>
          </a:solidFill>
          <a:ln>
            <a:solidFill>
              <a:schemeClr val="bg1"/>
            </a:solidFill>
          </a:ln>
        </p:spPr>
        <p:txBody>
          <a:bodyPr wrap="square" rtlCol="0">
            <a:spAutoFit/>
          </a:bodyPr>
          <a:lstStyle/>
          <a:p>
            <a:r>
              <a:rPr lang="en-US" b="1" dirty="0">
                <a:solidFill>
                  <a:schemeClr val="bg1"/>
                </a:solidFill>
              </a:rPr>
              <a:t>       Leaf Node</a:t>
            </a:r>
          </a:p>
        </p:txBody>
      </p:sp>
      <p:sp>
        <p:nvSpPr>
          <p:cNvPr id="53" name="Right Brace 52">
            <a:extLst>
              <a:ext uri="{FF2B5EF4-FFF2-40B4-BE49-F238E27FC236}">
                <a16:creationId xmlns:a16="http://schemas.microsoft.com/office/drawing/2014/main" id="{1F1311BA-FAFA-441E-893A-3FDA6A71EE04}"/>
              </a:ext>
            </a:extLst>
          </p:cNvPr>
          <p:cNvSpPr/>
          <p:nvPr/>
        </p:nvSpPr>
        <p:spPr>
          <a:xfrm rot="5400000">
            <a:off x="2143841" y="3529634"/>
            <a:ext cx="485817" cy="4498296"/>
          </a:xfrm>
          <a:prstGeom prst="rightBrace">
            <a:avLst>
              <a:gd name="adj1" fmla="val 8333"/>
              <a:gd name="adj2" fmla="val 50984"/>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Right Brace 54">
            <a:extLst>
              <a:ext uri="{FF2B5EF4-FFF2-40B4-BE49-F238E27FC236}">
                <a16:creationId xmlns:a16="http://schemas.microsoft.com/office/drawing/2014/main" id="{5E89252B-4E99-4EEE-A485-75C6F5327D83}"/>
              </a:ext>
            </a:extLst>
          </p:cNvPr>
          <p:cNvSpPr/>
          <p:nvPr/>
        </p:nvSpPr>
        <p:spPr>
          <a:xfrm>
            <a:off x="3733959" y="2925584"/>
            <a:ext cx="281446" cy="1077244"/>
          </a:xfrm>
          <a:prstGeom prst="rightBrace">
            <a:avLst>
              <a:gd name="adj1" fmla="val 1418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674F5D70-CE48-4B8F-BB50-4C902EDB8F08}"/>
              </a:ext>
            </a:extLst>
          </p:cNvPr>
          <p:cNvSpPr txBox="1"/>
          <p:nvPr/>
        </p:nvSpPr>
        <p:spPr>
          <a:xfrm>
            <a:off x="3005996" y="1547220"/>
            <a:ext cx="1327698" cy="369332"/>
          </a:xfrm>
          <a:prstGeom prst="rect">
            <a:avLst/>
          </a:prstGeom>
          <a:solidFill>
            <a:schemeClr val="accent1"/>
          </a:solidFill>
          <a:ln>
            <a:solidFill>
              <a:schemeClr val="bg1"/>
            </a:solidFill>
          </a:ln>
        </p:spPr>
        <p:txBody>
          <a:bodyPr wrap="square" rtlCol="0">
            <a:spAutoFit/>
          </a:bodyPr>
          <a:lstStyle>
            <a:defPPr>
              <a:defRPr lang="en-US"/>
            </a:defPPr>
            <a:lvl1pPr>
              <a:defRPr b="1">
                <a:solidFill>
                  <a:schemeClr val="bg1"/>
                </a:solidFill>
              </a:defRPr>
            </a:lvl1pPr>
          </a:lstStyle>
          <a:p>
            <a:r>
              <a:rPr lang="en-US" dirty="0"/>
              <a:t>Root Node</a:t>
            </a:r>
          </a:p>
        </p:txBody>
      </p:sp>
      <p:sp>
        <p:nvSpPr>
          <p:cNvPr id="65" name="TextBox 64">
            <a:extLst>
              <a:ext uri="{FF2B5EF4-FFF2-40B4-BE49-F238E27FC236}">
                <a16:creationId xmlns:a16="http://schemas.microsoft.com/office/drawing/2014/main" id="{1F1BF9FF-07EB-40A2-BD29-0F6BF3F20EE2}"/>
              </a:ext>
            </a:extLst>
          </p:cNvPr>
          <p:cNvSpPr txBox="1"/>
          <p:nvPr/>
        </p:nvSpPr>
        <p:spPr>
          <a:xfrm>
            <a:off x="2689381" y="5428843"/>
            <a:ext cx="1291131" cy="369332"/>
          </a:xfrm>
          <a:prstGeom prst="rect">
            <a:avLst/>
          </a:prstGeom>
          <a:solidFill>
            <a:srgbClr val="FFC000"/>
          </a:solidFill>
          <a:ln>
            <a:solidFill>
              <a:schemeClr val="bg1"/>
            </a:solidFill>
          </a:ln>
        </p:spPr>
        <p:txBody>
          <a:bodyPr wrap="square" rtlCol="0">
            <a:spAutoFit/>
          </a:bodyPr>
          <a:lstStyle>
            <a:defPPr>
              <a:defRPr lang="en-US"/>
            </a:defPPr>
            <a:lvl1pPr>
              <a:defRPr b="1">
                <a:solidFill>
                  <a:schemeClr val="bg1"/>
                </a:solidFill>
              </a:defRPr>
            </a:lvl1pPr>
          </a:lstStyle>
          <a:p>
            <a:r>
              <a:rPr lang="en-US" dirty="0"/>
              <a:t>Data Pages</a:t>
            </a:r>
          </a:p>
        </p:txBody>
      </p:sp>
      <p:cxnSp>
        <p:nvCxnSpPr>
          <p:cNvPr id="22" name="Straight Arrow Connector 21">
            <a:extLst>
              <a:ext uri="{FF2B5EF4-FFF2-40B4-BE49-F238E27FC236}">
                <a16:creationId xmlns:a16="http://schemas.microsoft.com/office/drawing/2014/main" id="{58A33E10-6B86-4B84-8467-EF5EF2440C4D}"/>
              </a:ext>
            </a:extLst>
          </p:cNvPr>
          <p:cNvCxnSpPr>
            <a:cxnSpLocks/>
          </p:cNvCxnSpPr>
          <p:nvPr/>
        </p:nvCxnSpPr>
        <p:spPr>
          <a:xfrm>
            <a:off x="1612718" y="3211334"/>
            <a:ext cx="13932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22C63BA-ADD9-44DF-8DFF-AFE47791A075}"/>
              </a:ext>
            </a:extLst>
          </p:cNvPr>
          <p:cNvCxnSpPr>
            <a:cxnSpLocks/>
          </p:cNvCxnSpPr>
          <p:nvPr/>
        </p:nvCxnSpPr>
        <p:spPr>
          <a:xfrm flipH="1">
            <a:off x="1598649" y="3561119"/>
            <a:ext cx="14039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C49614-1B71-4CE6-BD65-23E20FC3354A}"/>
              </a:ext>
            </a:extLst>
          </p:cNvPr>
          <p:cNvCxnSpPr>
            <a:cxnSpLocks/>
          </p:cNvCxnSpPr>
          <p:nvPr/>
        </p:nvCxnSpPr>
        <p:spPr>
          <a:xfrm>
            <a:off x="2630705" y="1767610"/>
            <a:ext cx="39209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35DEF4-ABCE-4A02-A03E-E080423FD1C4}"/>
              </a:ext>
            </a:extLst>
          </p:cNvPr>
          <p:cNvCxnSpPr>
            <a:cxnSpLocks/>
          </p:cNvCxnSpPr>
          <p:nvPr/>
        </p:nvCxnSpPr>
        <p:spPr>
          <a:xfrm>
            <a:off x="1105179" y="4857249"/>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792C660-4C61-4B20-928A-1EABB1739408}"/>
              </a:ext>
            </a:extLst>
          </p:cNvPr>
          <p:cNvCxnSpPr>
            <a:cxnSpLocks/>
          </p:cNvCxnSpPr>
          <p:nvPr/>
        </p:nvCxnSpPr>
        <p:spPr>
          <a:xfrm flipH="1">
            <a:off x="1082098" y="5049872"/>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C18F516-1A9B-4739-85CD-CFB40CE00F99}"/>
              </a:ext>
            </a:extLst>
          </p:cNvPr>
          <p:cNvCxnSpPr>
            <a:cxnSpLocks/>
          </p:cNvCxnSpPr>
          <p:nvPr/>
        </p:nvCxnSpPr>
        <p:spPr>
          <a:xfrm>
            <a:off x="2186942" y="4860790"/>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9165642-EF87-462B-A33A-AEFC72BCE62E}"/>
              </a:ext>
            </a:extLst>
          </p:cNvPr>
          <p:cNvCxnSpPr>
            <a:cxnSpLocks/>
          </p:cNvCxnSpPr>
          <p:nvPr/>
        </p:nvCxnSpPr>
        <p:spPr>
          <a:xfrm flipH="1">
            <a:off x="2163861" y="5053413"/>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3429A1-E918-432C-80F7-E65CCC0AB4F1}"/>
              </a:ext>
            </a:extLst>
          </p:cNvPr>
          <p:cNvCxnSpPr>
            <a:cxnSpLocks/>
          </p:cNvCxnSpPr>
          <p:nvPr/>
        </p:nvCxnSpPr>
        <p:spPr>
          <a:xfrm>
            <a:off x="3334947" y="4804141"/>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2D4702-1075-4FE1-80CC-7F35D4011E39}"/>
              </a:ext>
            </a:extLst>
          </p:cNvPr>
          <p:cNvCxnSpPr>
            <a:cxnSpLocks/>
          </p:cNvCxnSpPr>
          <p:nvPr/>
        </p:nvCxnSpPr>
        <p:spPr>
          <a:xfrm flipH="1">
            <a:off x="3311866" y="4996764"/>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DD5150-266B-4915-96DA-E16408396D3D}"/>
              </a:ext>
            </a:extLst>
          </p:cNvPr>
          <p:cNvSpPr txBox="1"/>
          <p:nvPr/>
        </p:nvSpPr>
        <p:spPr>
          <a:xfrm>
            <a:off x="425789" y="467940"/>
            <a:ext cx="5293489" cy="646331"/>
          </a:xfrm>
          <a:prstGeom prst="rect">
            <a:avLst/>
          </a:prstGeom>
          <a:noFill/>
        </p:spPr>
        <p:txBody>
          <a:bodyPr wrap="square" rtlCol="0">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CL_HOLs_Column1 </a:t>
            </a:r>
          </a:p>
          <a:p>
            <a:r>
              <a:rPr lang="es-ES" sz="1800" dirty="0">
                <a:solidFill>
                  <a:srgbClr val="0000FF"/>
                </a:solidFill>
                <a:latin typeface="Consolas" panose="020B0609020204030204" pitchFamily="49" charset="0"/>
              </a:rPr>
              <a:t>ON</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SQLMaestros_Prod</a:t>
            </a:r>
            <a:r>
              <a:rPr lang="es-ES" sz="1800" dirty="0">
                <a:solidFill>
                  <a:srgbClr val="000000"/>
                </a:solidFill>
                <a:latin typeface="Consolas" panose="020B0609020204030204" pitchFamily="49" charset="0"/>
              </a:rPr>
              <a:t>]</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a:t>
            </a:r>
            <a:r>
              <a:rPr lang="es-ES" sz="1800" dirty="0" err="1">
                <a:solidFill>
                  <a:srgbClr val="000000"/>
                </a:solidFill>
                <a:latin typeface="Consolas" panose="020B0609020204030204" pitchFamily="49" charset="0"/>
              </a:rPr>
              <a:t>HOLs</a:t>
            </a:r>
            <a:r>
              <a:rPr lang="es-ES" sz="1800" dirty="0">
                <a:solidFill>
                  <a:srgbClr val="000000"/>
                </a:solidFill>
                <a:latin typeface="Consolas" panose="020B0609020204030204" pitchFamily="49" charset="0"/>
              </a:rPr>
              <a:t>]</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Column1</a:t>
            </a:r>
            <a:r>
              <a:rPr lang="es-ES" sz="1800" dirty="0">
                <a:solidFill>
                  <a:srgbClr val="808080"/>
                </a:solidFill>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FDCFA344-B4F6-4E8D-9902-12F3460A043D}"/>
              </a:ext>
            </a:extLst>
          </p:cNvPr>
          <p:cNvSpPr txBox="1"/>
          <p:nvPr/>
        </p:nvSpPr>
        <p:spPr>
          <a:xfrm>
            <a:off x="1985963" y="1702008"/>
            <a:ext cx="511273" cy="369332"/>
          </a:xfrm>
          <a:prstGeom prst="rect">
            <a:avLst/>
          </a:prstGeom>
          <a:noFill/>
        </p:spPr>
        <p:txBody>
          <a:bodyPr wrap="square" rtlCol="0">
            <a:spAutoFit/>
          </a:bodyPr>
          <a:lstStyle/>
          <a:p>
            <a:r>
              <a:rPr lang="en-US" dirty="0">
                <a:solidFill>
                  <a:schemeClr val="bg1"/>
                </a:solidFill>
              </a:rPr>
              <a:t>A-Z</a:t>
            </a:r>
          </a:p>
        </p:txBody>
      </p:sp>
      <p:sp>
        <p:nvSpPr>
          <p:cNvPr id="4" name="TextBox 3">
            <a:extLst>
              <a:ext uri="{FF2B5EF4-FFF2-40B4-BE49-F238E27FC236}">
                <a16:creationId xmlns:a16="http://schemas.microsoft.com/office/drawing/2014/main" id="{09B4DC2D-AA1E-4D49-82F5-7FF6F8083E22}"/>
              </a:ext>
            </a:extLst>
          </p:cNvPr>
          <p:cNvSpPr txBox="1"/>
          <p:nvPr/>
        </p:nvSpPr>
        <p:spPr>
          <a:xfrm>
            <a:off x="970241" y="3253754"/>
            <a:ext cx="628408" cy="369332"/>
          </a:xfrm>
          <a:prstGeom prst="rect">
            <a:avLst/>
          </a:prstGeom>
          <a:noFill/>
        </p:spPr>
        <p:txBody>
          <a:bodyPr wrap="square" rtlCol="0">
            <a:spAutoFit/>
          </a:bodyPr>
          <a:lstStyle/>
          <a:p>
            <a:r>
              <a:rPr lang="en-US" dirty="0">
                <a:solidFill>
                  <a:schemeClr val="bg1"/>
                </a:solidFill>
              </a:rPr>
              <a:t>A-M</a:t>
            </a:r>
          </a:p>
        </p:txBody>
      </p:sp>
      <p:sp>
        <p:nvSpPr>
          <p:cNvPr id="6" name="TextBox 5">
            <a:extLst>
              <a:ext uri="{FF2B5EF4-FFF2-40B4-BE49-F238E27FC236}">
                <a16:creationId xmlns:a16="http://schemas.microsoft.com/office/drawing/2014/main" id="{8EFCEA7B-7CEB-4E83-B86D-F2140C7D17C2}"/>
              </a:ext>
            </a:extLst>
          </p:cNvPr>
          <p:cNvSpPr txBox="1"/>
          <p:nvPr/>
        </p:nvSpPr>
        <p:spPr>
          <a:xfrm>
            <a:off x="3189575" y="3226745"/>
            <a:ext cx="562457" cy="369332"/>
          </a:xfrm>
          <a:prstGeom prst="rect">
            <a:avLst/>
          </a:prstGeom>
          <a:noFill/>
        </p:spPr>
        <p:txBody>
          <a:bodyPr wrap="square" rtlCol="0">
            <a:spAutoFit/>
          </a:bodyPr>
          <a:lstStyle/>
          <a:p>
            <a:r>
              <a:rPr lang="en-US" dirty="0">
                <a:solidFill>
                  <a:schemeClr val="bg1"/>
                </a:solidFill>
              </a:rPr>
              <a:t>N-Z</a:t>
            </a:r>
          </a:p>
        </p:txBody>
      </p:sp>
      <p:sp>
        <p:nvSpPr>
          <p:cNvPr id="8" name="TextBox 7">
            <a:extLst>
              <a:ext uri="{FF2B5EF4-FFF2-40B4-BE49-F238E27FC236}">
                <a16:creationId xmlns:a16="http://schemas.microsoft.com/office/drawing/2014/main" id="{DFAEF06C-76EB-47CA-A676-4CA9822C1ACC}"/>
              </a:ext>
            </a:extLst>
          </p:cNvPr>
          <p:cNvSpPr txBox="1"/>
          <p:nvPr/>
        </p:nvSpPr>
        <p:spPr>
          <a:xfrm>
            <a:off x="471000" y="4786799"/>
            <a:ext cx="511273" cy="369332"/>
          </a:xfrm>
          <a:prstGeom prst="rect">
            <a:avLst/>
          </a:prstGeom>
          <a:noFill/>
        </p:spPr>
        <p:txBody>
          <a:bodyPr wrap="square" rtlCol="0">
            <a:spAutoFit/>
          </a:bodyPr>
          <a:lstStyle/>
          <a:p>
            <a:r>
              <a:rPr lang="en-US" dirty="0">
                <a:solidFill>
                  <a:schemeClr val="bg1"/>
                </a:solidFill>
              </a:rPr>
              <a:t>A-F</a:t>
            </a:r>
          </a:p>
        </p:txBody>
      </p:sp>
      <p:sp>
        <p:nvSpPr>
          <p:cNvPr id="13" name="TextBox 12">
            <a:extLst>
              <a:ext uri="{FF2B5EF4-FFF2-40B4-BE49-F238E27FC236}">
                <a16:creationId xmlns:a16="http://schemas.microsoft.com/office/drawing/2014/main" id="{F6ABA454-5191-44B2-B9CE-AC43C023F70F}"/>
              </a:ext>
            </a:extLst>
          </p:cNvPr>
          <p:cNvSpPr txBox="1"/>
          <p:nvPr/>
        </p:nvSpPr>
        <p:spPr>
          <a:xfrm>
            <a:off x="2630706" y="4755004"/>
            <a:ext cx="645002" cy="369332"/>
          </a:xfrm>
          <a:prstGeom prst="rect">
            <a:avLst/>
          </a:prstGeom>
          <a:noFill/>
        </p:spPr>
        <p:txBody>
          <a:bodyPr wrap="square" rtlCol="0">
            <a:spAutoFit/>
          </a:bodyPr>
          <a:lstStyle/>
          <a:p>
            <a:r>
              <a:rPr lang="en-US" dirty="0">
                <a:solidFill>
                  <a:schemeClr val="bg1"/>
                </a:solidFill>
              </a:rPr>
              <a:t>N-S</a:t>
            </a:r>
          </a:p>
        </p:txBody>
      </p:sp>
      <p:sp>
        <p:nvSpPr>
          <p:cNvPr id="43" name="TextBox 42">
            <a:extLst>
              <a:ext uri="{FF2B5EF4-FFF2-40B4-BE49-F238E27FC236}">
                <a16:creationId xmlns:a16="http://schemas.microsoft.com/office/drawing/2014/main" id="{0CF1F14E-1CB9-4578-B035-87B19144F7D5}"/>
              </a:ext>
            </a:extLst>
          </p:cNvPr>
          <p:cNvSpPr txBox="1"/>
          <p:nvPr/>
        </p:nvSpPr>
        <p:spPr>
          <a:xfrm>
            <a:off x="3805017" y="4738875"/>
            <a:ext cx="511273" cy="369332"/>
          </a:xfrm>
          <a:prstGeom prst="rect">
            <a:avLst/>
          </a:prstGeom>
          <a:noFill/>
        </p:spPr>
        <p:txBody>
          <a:bodyPr wrap="square" rtlCol="0">
            <a:spAutoFit/>
          </a:bodyPr>
          <a:lstStyle/>
          <a:p>
            <a:r>
              <a:rPr lang="en-US" dirty="0">
                <a:solidFill>
                  <a:schemeClr val="bg1"/>
                </a:solidFill>
              </a:rPr>
              <a:t>T-Z</a:t>
            </a:r>
          </a:p>
        </p:txBody>
      </p:sp>
      <p:sp>
        <p:nvSpPr>
          <p:cNvPr id="59" name="TextBox 58">
            <a:extLst>
              <a:ext uri="{FF2B5EF4-FFF2-40B4-BE49-F238E27FC236}">
                <a16:creationId xmlns:a16="http://schemas.microsoft.com/office/drawing/2014/main" id="{68E08C85-2903-4763-B246-2F69C7FAB752}"/>
              </a:ext>
            </a:extLst>
          </p:cNvPr>
          <p:cNvSpPr txBox="1"/>
          <p:nvPr/>
        </p:nvSpPr>
        <p:spPr>
          <a:xfrm>
            <a:off x="1561459" y="4764594"/>
            <a:ext cx="622868" cy="369332"/>
          </a:xfrm>
          <a:prstGeom prst="rect">
            <a:avLst/>
          </a:prstGeom>
          <a:noFill/>
        </p:spPr>
        <p:txBody>
          <a:bodyPr wrap="square" rtlCol="0">
            <a:spAutoFit/>
          </a:bodyPr>
          <a:lstStyle/>
          <a:p>
            <a:r>
              <a:rPr lang="en-US" dirty="0">
                <a:solidFill>
                  <a:schemeClr val="bg1"/>
                </a:solidFill>
              </a:rPr>
              <a:t>G-M</a:t>
            </a:r>
          </a:p>
        </p:txBody>
      </p:sp>
      <p:sp>
        <p:nvSpPr>
          <p:cNvPr id="84" name="Title 83">
            <a:extLst>
              <a:ext uri="{FF2B5EF4-FFF2-40B4-BE49-F238E27FC236}">
                <a16:creationId xmlns:a16="http://schemas.microsoft.com/office/drawing/2014/main" id="{BE5D4415-9A00-4E82-89A6-471D7835A0D5}"/>
              </a:ext>
            </a:extLst>
          </p:cNvPr>
          <p:cNvSpPr>
            <a:spLocks noGrp="1"/>
          </p:cNvSpPr>
          <p:nvPr>
            <p:ph type="title"/>
          </p:nvPr>
        </p:nvSpPr>
        <p:spPr/>
        <p:txBody>
          <a:bodyPr/>
          <a:lstStyle/>
          <a:p>
            <a:endParaRPr lang="en-US" dirty="0"/>
          </a:p>
        </p:txBody>
      </p:sp>
      <p:sp>
        <p:nvSpPr>
          <p:cNvPr id="85" name="Rectangle 84">
            <a:extLst>
              <a:ext uri="{FF2B5EF4-FFF2-40B4-BE49-F238E27FC236}">
                <a16:creationId xmlns:a16="http://schemas.microsoft.com/office/drawing/2014/main" id="{EC5030C0-DCA6-49ED-A178-0D7599E78AB7}"/>
              </a:ext>
            </a:extLst>
          </p:cNvPr>
          <p:cNvSpPr/>
          <p:nvPr/>
        </p:nvSpPr>
        <p:spPr>
          <a:xfrm>
            <a:off x="7851891" y="1513098"/>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C5648D72-C279-4B2D-9C37-14CE7C78B058}"/>
              </a:ext>
            </a:extLst>
          </p:cNvPr>
          <p:cNvSpPr/>
          <p:nvPr/>
        </p:nvSpPr>
        <p:spPr>
          <a:xfrm>
            <a:off x="9048347" y="3056768"/>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84ACE8C-57C7-4102-A4E8-9507089F75C1}"/>
              </a:ext>
            </a:extLst>
          </p:cNvPr>
          <p:cNvSpPr/>
          <p:nvPr/>
        </p:nvSpPr>
        <p:spPr>
          <a:xfrm>
            <a:off x="6334644" y="460338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8C062FA-A9A3-46A8-8C9D-A82F820A9BE0}"/>
              </a:ext>
            </a:extLst>
          </p:cNvPr>
          <p:cNvSpPr/>
          <p:nvPr/>
        </p:nvSpPr>
        <p:spPr>
          <a:xfrm>
            <a:off x="7426025" y="460338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A7E15-E7FF-4D33-A6DB-A8087EE9BF28}"/>
              </a:ext>
            </a:extLst>
          </p:cNvPr>
          <p:cNvSpPr/>
          <p:nvPr/>
        </p:nvSpPr>
        <p:spPr>
          <a:xfrm>
            <a:off x="8517406" y="460338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3ABA914-BADE-4BF4-A746-A17CD084B30F}"/>
              </a:ext>
            </a:extLst>
          </p:cNvPr>
          <p:cNvSpPr/>
          <p:nvPr/>
        </p:nvSpPr>
        <p:spPr>
          <a:xfrm>
            <a:off x="9645658" y="4603383"/>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617F9F0-0967-4F3E-92D0-F4E863AF0DD8}"/>
              </a:ext>
            </a:extLst>
          </p:cNvPr>
          <p:cNvSpPr/>
          <p:nvPr/>
        </p:nvSpPr>
        <p:spPr>
          <a:xfrm>
            <a:off x="6827485" y="3056768"/>
            <a:ext cx="712839" cy="8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F7CE0455-2C6E-43A8-9960-6F3A2BC4ADCC}"/>
              </a:ext>
            </a:extLst>
          </p:cNvPr>
          <p:cNvCxnSpPr>
            <a:cxnSpLocks/>
          </p:cNvCxnSpPr>
          <p:nvPr/>
        </p:nvCxnSpPr>
        <p:spPr>
          <a:xfrm flipH="1">
            <a:off x="6535901" y="3980148"/>
            <a:ext cx="291584" cy="565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2342527-0983-4C6A-AD16-FAD3418DBD2F}"/>
              </a:ext>
            </a:extLst>
          </p:cNvPr>
          <p:cNvCxnSpPr>
            <a:cxnSpLocks/>
          </p:cNvCxnSpPr>
          <p:nvPr/>
        </p:nvCxnSpPr>
        <p:spPr>
          <a:xfrm flipH="1">
            <a:off x="8873825" y="4022088"/>
            <a:ext cx="356420" cy="500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2E74E34-1AD6-46B1-8BED-3BFD6A8E9D29}"/>
              </a:ext>
            </a:extLst>
          </p:cNvPr>
          <p:cNvCxnSpPr>
            <a:cxnSpLocks/>
          </p:cNvCxnSpPr>
          <p:nvPr/>
        </p:nvCxnSpPr>
        <p:spPr>
          <a:xfrm flipH="1">
            <a:off x="7271170" y="2358526"/>
            <a:ext cx="511274" cy="660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F091903-C438-451F-83BC-BE8B2091BB9E}"/>
              </a:ext>
            </a:extLst>
          </p:cNvPr>
          <p:cNvCxnSpPr>
            <a:cxnSpLocks/>
          </p:cNvCxnSpPr>
          <p:nvPr/>
        </p:nvCxnSpPr>
        <p:spPr>
          <a:xfrm>
            <a:off x="7473309" y="3933652"/>
            <a:ext cx="230444" cy="618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9FFA74F-F6D8-42A2-A498-72E5A4FE22E0}"/>
              </a:ext>
            </a:extLst>
          </p:cNvPr>
          <p:cNvCxnSpPr>
            <a:cxnSpLocks/>
          </p:cNvCxnSpPr>
          <p:nvPr/>
        </p:nvCxnSpPr>
        <p:spPr>
          <a:xfrm>
            <a:off x="9645658" y="4036480"/>
            <a:ext cx="338597" cy="4858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9503917-ECBC-4018-9D59-2FAB073F6D70}"/>
              </a:ext>
            </a:extLst>
          </p:cNvPr>
          <p:cNvCxnSpPr>
            <a:cxnSpLocks/>
          </p:cNvCxnSpPr>
          <p:nvPr/>
        </p:nvCxnSpPr>
        <p:spPr>
          <a:xfrm>
            <a:off x="8606518" y="2358526"/>
            <a:ext cx="489153" cy="603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3979568-5911-4ED8-8265-D48D3BD50D0A}"/>
              </a:ext>
            </a:extLst>
          </p:cNvPr>
          <p:cNvSpPr txBox="1"/>
          <p:nvPr/>
        </p:nvSpPr>
        <p:spPr>
          <a:xfrm>
            <a:off x="10055603" y="3264234"/>
            <a:ext cx="1418177" cy="646331"/>
          </a:xfrm>
          <a:prstGeom prst="rect">
            <a:avLst/>
          </a:prstGeom>
          <a:solidFill>
            <a:schemeClr val="accent1"/>
          </a:solidFill>
          <a:ln>
            <a:solidFill>
              <a:schemeClr val="bg1"/>
            </a:solidFill>
          </a:ln>
        </p:spPr>
        <p:txBody>
          <a:bodyPr wrap="square" rtlCol="0">
            <a:spAutoFit/>
          </a:bodyPr>
          <a:lstStyle>
            <a:defPPr>
              <a:defRPr lang="en-US"/>
            </a:defPPr>
            <a:lvl1pPr>
              <a:defRPr b="1">
                <a:solidFill>
                  <a:schemeClr val="bg1"/>
                </a:solidFill>
              </a:defRPr>
            </a:lvl1pPr>
          </a:lstStyle>
          <a:p>
            <a:r>
              <a:rPr lang="en-US" dirty="0"/>
              <a:t>Intermediate Node</a:t>
            </a:r>
          </a:p>
        </p:txBody>
      </p:sp>
      <p:sp>
        <p:nvSpPr>
          <p:cNvPr id="99" name="TextBox 98">
            <a:extLst>
              <a:ext uri="{FF2B5EF4-FFF2-40B4-BE49-F238E27FC236}">
                <a16:creationId xmlns:a16="http://schemas.microsoft.com/office/drawing/2014/main" id="{0110AD43-0F45-4552-8016-A066C4A02303}"/>
              </a:ext>
            </a:extLst>
          </p:cNvPr>
          <p:cNvSpPr txBox="1"/>
          <p:nvPr/>
        </p:nvSpPr>
        <p:spPr>
          <a:xfrm>
            <a:off x="7414367" y="6133559"/>
            <a:ext cx="1896393" cy="369332"/>
          </a:xfrm>
          <a:prstGeom prst="rect">
            <a:avLst/>
          </a:prstGeom>
          <a:solidFill>
            <a:schemeClr val="accent1"/>
          </a:solidFill>
          <a:ln>
            <a:solidFill>
              <a:schemeClr val="bg1"/>
            </a:solidFill>
          </a:ln>
        </p:spPr>
        <p:txBody>
          <a:bodyPr wrap="square" rtlCol="0">
            <a:spAutoFit/>
          </a:bodyPr>
          <a:lstStyle/>
          <a:p>
            <a:r>
              <a:rPr lang="en-US" b="1" dirty="0">
                <a:solidFill>
                  <a:schemeClr val="bg1"/>
                </a:solidFill>
              </a:rPr>
              <a:t>       Leaf Node</a:t>
            </a:r>
          </a:p>
        </p:txBody>
      </p:sp>
      <p:sp>
        <p:nvSpPr>
          <p:cNvPr id="100" name="Right Brace 99">
            <a:extLst>
              <a:ext uri="{FF2B5EF4-FFF2-40B4-BE49-F238E27FC236}">
                <a16:creationId xmlns:a16="http://schemas.microsoft.com/office/drawing/2014/main" id="{E00570D2-C627-4A6B-B025-5B3D6250E3A4}"/>
              </a:ext>
            </a:extLst>
          </p:cNvPr>
          <p:cNvSpPr/>
          <p:nvPr/>
        </p:nvSpPr>
        <p:spPr>
          <a:xfrm rot="5400000">
            <a:off x="8119654" y="3548894"/>
            <a:ext cx="485817" cy="4498296"/>
          </a:xfrm>
          <a:prstGeom prst="rightBrace">
            <a:avLst>
              <a:gd name="adj1" fmla="val 8333"/>
              <a:gd name="adj2" fmla="val 50984"/>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Right Brace 100">
            <a:extLst>
              <a:ext uri="{FF2B5EF4-FFF2-40B4-BE49-F238E27FC236}">
                <a16:creationId xmlns:a16="http://schemas.microsoft.com/office/drawing/2014/main" id="{952DFE3E-BBB8-4EC1-BD6A-D82957EEBC1A}"/>
              </a:ext>
            </a:extLst>
          </p:cNvPr>
          <p:cNvSpPr/>
          <p:nvPr/>
        </p:nvSpPr>
        <p:spPr>
          <a:xfrm>
            <a:off x="9812451" y="2993744"/>
            <a:ext cx="281446" cy="1077244"/>
          </a:xfrm>
          <a:prstGeom prst="rightBrace">
            <a:avLst>
              <a:gd name="adj1" fmla="val 1418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TextBox 101">
            <a:extLst>
              <a:ext uri="{FF2B5EF4-FFF2-40B4-BE49-F238E27FC236}">
                <a16:creationId xmlns:a16="http://schemas.microsoft.com/office/drawing/2014/main" id="{F00D278F-626B-4AF7-9935-DA43530CE30C}"/>
              </a:ext>
            </a:extLst>
          </p:cNvPr>
          <p:cNvSpPr txBox="1"/>
          <p:nvPr/>
        </p:nvSpPr>
        <p:spPr>
          <a:xfrm>
            <a:off x="8981809" y="1566480"/>
            <a:ext cx="1327698" cy="369332"/>
          </a:xfrm>
          <a:prstGeom prst="rect">
            <a:avLst/>
          </a:prstGeom>
          <a:solidFill>
            <a:schemeClr val="accent1"/>
          </a:solidFill>
          <a:ln>
            <a:solidFill>
              <a:schemeClr val="bg1"/>
            </a:solidFill>
          </a:ln>
        </p:spPr>
        <p:txBody>
          <a:bodyPr wrap="square" rtlCol="0">
            <a:spAutoFit/>
          </a:bodyPr>
          <a:lstStyle>
            <a:defPPr>
              <a:defRPr lang="en-US"/>
            </a:defPPr>
            <a:lvl1pPr>
              <a:defRPr b="1">
                <a:solidFill>
                  <a:schemeClr val="bg1"/>
                </a:solidFill>
              </a:defRPr>
            </a:lvl1pPr>
          </a:lstStyle>
          <a:p>
            <a:r>
              <a:rPr lang="en-US" dirty="0"/>
              <a:t>Root Node</a:t>
            </a:r>
          </a:p>
        </p:txBody>
      </p:sp>
      <p:sp>
        <p:nvSpPr>
          <p:cNvPr id="103" name="TextBox 102">
            <a:extLst>
              <a:ext uri="{FF2B5EF4-FFF2-40B4-BE49-F238E27FC236}">
                <a16:creationId xmlns:a16="http://schemas.microsoft.com/office/drawing/2014/main" id="{46294AA6-CD96-49ED-9451-417CA009A569}"/>
              </a:ext>
            </a:extLst>
          </p:cNvPr>
          <p:cNvSpPr txBox="1"/>
          <p:nvPr/>
        </p:nvSpPr>
        <p:spPr>
          <a:xfrm>
            <a:off x="8665194" y="5448103"/>
            <a:ext cx="1425987" cy="369332"/>
          </a:xfrm>
          <a:prstGeom prst="rect">
            <a:avLst/>
          </a:prstGeom>
          <a:solidFill>
            <a:srgbClr val="FFC000"/>
          </a:solidFill>
          <a:ln>
            <a:solidFill>
              <a:schemeClr val="bg1"/>
            </a:solidFill>
          </a:ln>
        </p:spPr>
        <p:txBody>
          <a:bodyPr wrap="square" rtlCol="0">
            <a:spAutoFit/>
          </a:bodyPr>
          <a:lstStyle>
            <a:defPPr>
              <a:defRPr lang="en-US"/>
            </a:defPPr>
            <a:lvl1pPr>
              <a:defRPr b="1">
                <a:solidFill>
                  <a:schemeClr val="bg1"/>
                </a:solidFill>
              </a:defRPr>
            </a:lvl1pPr>
          </a:lstStyle>
          <a:p>
            <a:r>
              <a:rPr lang="en-US" dirty="0"/>
              <a:t>Ref to Data</a:t>
            </a:r>
          </a:p>
        </p:txBody>
      </p:sp>
      <p:cxnSp>
        <p:nvCxnSpPr>
          <p:cNvPr id="104" name="Straight Arrow Connector 103">
            <a:extLst>
              <a:ext uri="{FF2B5EF4-FFF2-40B4-BE49-F238E27FC236}">
                <a16:creationId xmlns:a16="http://schemas.microsoft.com/office/drawing/2014/main" id="{A421A902-91DC-4ACA-B5B9-19AD213D7046}"/>
              </a:ext>
            </a:extLst>
          </p:cNvPr>
          <p:cNvCxnSpPr>
            <a:cxnSpLocks/>
          </p:cNvCxnSpPr>
          <p:nvPr/>
        </p:nvCxnSpPr>
        <p:spPr>
          <a:xfrm>
            <a:off x="7588531" y="3230594"/>
            <a:ext cx="13932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3C396C0-1893-4241-BF6A-7904DE48F744}"/>
              </a:ext>
            </a:extLst>
          </p:cNvPr>
          <p:cNvCxnSpPr>
            <a:cxnSpLocks/>
          </p:cNvCxnSpPr>
          <p:nvPr/>
        </p:nvCxnSpPr>
        <p:spPr>
          <a:xfrm flipH="1">
            <a:off x="7574462" y="3580379"/>
            <a:ext cx="14039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F8DD542-1DA9-49D0-B20B-A768CED6B9DB}"/>
              </a:ext>
            </a:extLst>
          </p:cNvPr>
          <p:cNvCxnSpPr>
            <a:cxnSpLocks/>
          </p:cNvCxnSpPr>
          <p:nvPr/>
        </p:nvCxnSpPr>
        <p:spPr>
          <a:xfrm>
            <a:off x="8606518" y="1786870"/>
            <a:ext cx="39209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FE4F03E-74CC-40F7-847C-E251E759BA4E}"/>
              </a:ext>
            </a:extLst>
          </p:cNvPr>
          <p:cNvCxnSpPr>
            <a:cxnSpLocks/>
          </p:cNvCxnSpPr>
          <p:nvPr/>
        </p:nvCxnSpPr>
        <p:spPr>
          <a:xfrm>
            <a:off x="7080992" y="4876509"/>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37576C8-AF98-4C44-A94D-D52A2F6A7A33}"/>
              </a:ext>
            </a:extLst>
          </p:cNvPr>
          <p:cNvCxnSpPr>
            <a:cxnSpLocks/>
          </p:cNvCxnSpPr>
          <p:nvPr/>
        </p:nvCxnSpPr>
        <p:spPr>
          <a:xfrm flipH="1">
            <a:off x="7057911" y="5069132"/>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BD108EE-2E65-4BE0-B85F-CE3EC0FDEB2A}"/>
              </a:ext>
            </a:extLst>
          </p:cNvPr>
          <p:cNvCxnSpPr>
            <a:cxnSpLocks/>
          </p:cNvCxnSpPr>
          <p:nvPr/>
        </p:nvCxnSpPr>
        <p:spPr>
          <a:xfrm>
            <a:off x="8162755" y="4880050"/>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184FA8E-C341-425E-B65F-40340E65A0D6}"/>
              </a:ext>
            </a:extLst>
          </p:cNvPr>
          <p:cNvCxnSpPr>
            <a:cxnSpLocks/>
          </p:cNvCxnSpPr>
          <p:nvPr/>
        </p:nvCxnSpPr>
        <p:spPr>
          <a:xfrm flipH="1">
            <a:off x="8139674" y="5072673"/>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DE930C-F682-4E60-970C-AD13E027639F}"/>
              </a:ext>
            </a:extLst>
          </p:cNvPr>
          <p:cNvCxnSpPr>
            <a:cxnSpLocks/>
          </p:cNvCxnSpPr>
          <p:nvPr/>
        </p:nvCxnSpPr>
        <p:spPr>
          <a:xfrm>
            <a:off x="9310760" y="4823401"/>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3A9C517-6429-41BC-8F3F-243A24684931}"/>
              </a:ext>
            </a:extLst>
          </p:cNvPr>
          <p:cNvCxnSpPr>
            <a:cxnSpLocks/>
          </p:cNvCxnSpPr>
          <p:nvPr/>
        </p:nvCxnSpPr>
        <p:spPr>
          <a:xfrm flipH="1">
            <a:off x="9287679" y="5016024"/>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4D415636-398E-4491-926E-8509E25802BA}"/>
              </a:ext>
            </a:extLst>
          </p:cNvPr>
          <p:cNvSpPr txBox="1"/>
          <p:nvPr/>
        </p:nvSpPr>
        <p:spPr>
          <a:xfrm>
            <a:off x="6363463" y="448154"/>
            <a:ext cx="5402748" cy="646331"/>
          </a:xfrm>
          <a:prstGeom prst="rect">
            <a:avLst/>
          </a:prstGeom>
          <a:noFill/>
        </p:spPr>
        <p:txBody>
          <a:bodyPr wrap="square" rtlCol="0">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NON</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CL_HOLs_Column4 </a:t>
            </a:r>
          </a:p>
          <a:p>
            <a:r>
              <a:rPr lang="es-ES" sz="1800" dirty="0">
                <a:solidFill>
                  <a:srgbClr val="0000FF"/>
                </a:solidFill>
                <a:latin typeface="Consolas" panose="020B0609020204030204" pitchFamily="49" charset="0"/>
              </a:rPr>
              <a:t>ON</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SQLMaestros_Prod</a:t>
            </a:r>
            <a:r>
              <a:rPr lang="es-ES" sz="1800" dirty="0">
                <a:solidFill>
                  <a:srgbClr val="000000"/>
                </a:solidFill>
                <a:latin typeface="Consolas" panose="020B0609020204030204" pitchFamily="49" charset="0"/>
              </a:rPr>
              <a:t>]</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a:t>
            </a:r>
            <a:r>
              <a:rPr lang="es-ES" sz="1800" dirty="0" err="1">
                <a:solidFill>
                  <a:srgbClr val="000000"/>
                </a:solidFill>
                <a:latin typeface="Consolas" panose="020B0609020204030204" pitchFamily="49" charset="0"/>
              </a:rPr>
              <a:t>HOLs</a:t>
            </a:r>
            <a:r>
              <a:rPr lang="es-ES" sz="1800" dirty="0">
                <a:solidFill>
                  <a:srgbClr val="000000"/>
                </a:solidFill>
                <a:latin typeface="Consolas" panose="020B0609020204030204" pitchFamily="49" charset="0"/>
              </a:rPr>
              <a:t>]</a:t>
            </a:r>
            <a:r>
              <a:rPr lang="es-ES" sz="1800" dirty="0">
                <a:solidFill>
                  <a:srgbClr val="808080"/>
                </a:solidFill>
                <a:latin typeface="Consolas" panose="020B0609020204030204" pitchFamily="49" charset="0"/>
              </a:rPr>
              <a:t>(</a:t>
            </a:r>
            <a:r>
              <a:rPr lang="es-ES" sz="1800" dirty="0">
                <a:solidFill>
                  <a:srgbClr val="000000"/>
                </a:solidFill>
                <a:latin typeface="Consolas" panose="020B0609020204030204" pitchFamily="49" charset="0"/>
              </a:rPr>
              <a:t>Column4</a:t>
            </a:r>
            <a:r>
              <a:rPr lang="es-ES" sz="1800" dirty="0">
                <a:solidFill>
                  <a:srgbClr val="808080"/>
                </a:solidFill>
                <a:latin typeface="Consolas" panose="020B0609020204030204" pitchFamily="49" charset="0"/>
              </a:rPr>
              <a:t>);</a:t>
            </a:r>
            <a:endParaRPr lang="en-US" dirty="0"/>
          </a:p>
        </p:txBody>
      </p:sp>
      <p:sp>
        <p:nvSpPr>
          <p:cNvPr id="114" name="TextBox 113">
            <a:extLst>
              <a:ext uri="{FF2B5EF4-FFF2-40B4-BE49-F238E27FC236}">
                <a16:creationId xmlns:a16="http://schemas.microsoft.com/office/drawing/2014/main" id="{943F92DF-6651-45CF-90AC-EDFB1E114C72}"/>
              </a:ext>
            </a:extLst>
          </p:cNvPr>
          <p:cNvSpPr txBox="1"/>
          <p:nvPr/>
        </p:nvSpPr>
        <p:spPr>
          <a:xfrm>
            <a:off x="7961776" y="1721268"/>
            <a:ext cx="511273" cy="369332"/>
          </a:xfrm>
          <a:prstGeom prst="rect">
            <a:avLst/>
          </a:prstGeom>
          <a:noFill/>
        </p:spPr>
        <p:txBody>
          <a:bodyPr wrap="square" rtlCol="0">
            <a:spAutoFit/>
          </a:bodyPr>
          <a:lstStyle/>
          <a:p>
            <a:r>
              <a:rPr lang="en-US" dirty="0">
                <a:solidFill>
                  <a:schemeClr val="bg1"/>
                </a:solidFill>
              </a:rPr>
              <a:t>A-Z</a:t>
            </a:r>
          </a:p>
        </p:txBody>
      </p:sp>
      <p:sp>
        <p:nvSpPr>
          <p:cNvPr id="115" name="TextBox 114">
            <a:extLst>
              <a:ext uri="{FF2B5EF4-FFF2-40B4-BE49-F238E27FC236}">
                <a16:creationId xmlns:a16="http://schemas.microsoft.com/office/drawing/2014/main" id="{C31C906B-F6E2-4E45-B011-0E2491F413EC}"/>
              </a:ext>
            </a:extLst>
          </p:cNvPr>
          <p:cNvSpPr txBox="1"/>
          <p:nvPr/>
        </p:nvSpPr>
        <p:spPr>
          <a:xfrm>
            <a:off x="6946054" y="3273014"/>
            <a:ext cx="628408" cy="369332"/>
          </a:xfrm>
          <a:prstGeom prst="rect">
            <a:avLst/>
          </a:prstGeom>
          <a:noFill/>
        </p:spPr>
        <p:txBody>
          <a:bodyPr wrap="square" rtlCol="0">
            <a:spAutoFit/>
          </a:bodyPr>
          <a:lstStyle/>
          <a:p>
            <a:r>
              <a:rPr lang="en-US" dirty="0">
                <a:solidFill>
                  <a:schemeClr val="bg1"/>
                </a:solidFill>
              </a:rPr>
              <a:t>A-M</a:t>
            </a:r>
          </a:p>
        </p:txBody>
      </p:sp>
      <p:sp>
        <p:nvSpPr>
          <p:cNvPr id="116" name="TextBox 115">
            <a:extLst>
              <a:ext uri="{FF2B5EF4-FFF2-40B4-BE49-F238E27FC236}">
                <a16:creationId xmlns:a16="http://schemas.microsoft.com/office/drawing/2014/main" id="{B4336CB2-8B67-4F9B-BA8A-A4A4F40FB2B2}"/>
              </a:ext>
            </a:extLst>
          </p:cNvPr>
          <p:cNvSpPr txBox="1"/>
          <p:nvPr/>
        </p:nvSpPr>
        <p:spPr>
          <a:xfrm>
            <a:off x="9165388" y="3246005"/>
            <a:ext cx="562457" cy="369332"/>
          </a:xfrm>
          <a:prstGeom prst="rect">
            <a:avLst/>
          </a:prstGeom>
          <a:noFill/>
        </p:spPr>
        <p:txBody>
          <a:bodyPr wrap="square" rtlCol="0">
            <a:spAutoFit/>
          </a:bodyPr>
          <a:lstStyle/>
          <a:p>
            <a:r>
              <a:rPr lang="en-US" dirty="0">
                <a:solidFill>
                  <a:schemeClr val="bg1"/>
                </a:solidFill>
              </a:rPr>
              <a:t>N-Z</a:t>
            </a:r>
          </a:p>
        </p:txBody>
      </p:sp>
      <p:sp>
        <p:nvSpPr>
          <p:cNvPr id="117" name="TextBox 116">
            <a:extLst>
              <a:ext uri="{FF2B5EF4-FFF2-40B4-BE49-F238E27FC236}">
                <a16:creationId xmlns:a16="http://schemas.microsoft.com/office/drawing/2014/main" id="{65CC6E76-80B0-4686-A361-11C5AF43AFAD}"/>
              </a:ext>
            </a:extLst>
          </p:cNvPr>
          <p:cNvSpPr txBox="1"/>
          <p:nvPr/>
        </p:nvSpPr>
        <p:spPr>
          <a:xfrm>
            <a:off x="6446813" y="4806059"/>
            <a:ext cx="511273" cy="369332"/>
          </a:xfrm>
          <a:prstGeom prst="rect">
            <a:avLst/>
          </a:prstGeom>
          <a:noFill/>
        </p:spPr>
        <p:txBody>
          <a:bodyPr wrap="square" rtlCol="0">
            <a:spAutoFit/>
          </a:bodyPr>
          <a:lstStyle/>
          <a:p>
            <a:r>
              <a:rPr lang="en-US" dirty="0">
                <a:solidFill>
                  <a:schemeClr val="bg1"/>
                </a:solidFill>
              </a:rPr>
              <a:t>A-F</a:t>
            </a:r>
          </a:p>
        </p:txBody>
      </p:sp>
      <p:sp>
        <p:nvSpPr>
          <p:cNvPr id="118" name="TextBox 117">
            <a:extLst>
              <a:ext uri="{FF2B5EF4-FFF2-40B4-BE49-F238E27FC236}">
                <a16:creationId xmlns:a16="http://schemas.microsoft.com/office/drawing/2014/main" id="{FA1DBD1C-4061-448E-9478-AECCE117F7BE}"/>
              </a:ext>
            </a:extLst>
          </p:cNvPr>
          <p:cNvSpPr txBox="1"/>
          <p:nvPr/>
        </p:nvSpPr>
        <p:spPr>
          <a:xfrm>
            <a:off x="8606519" y="4774264"/>
            <a:ext cx="645002" cy="369332"/>
          </a:xfrm>
          <a:prstGeom prst="rect">
            <a:avLst/>
          </a:prstGeom>
          <a:noFill/>
        </p:spPr>
        <p:txBody>
          <a:bodyPr wrap="square" rtlCol="0">
            <a:spAutoFit/>
          </a:bodyPr>
          <a:lstStyle/>
          <a:p>
            <a:r>
              <a:rPr lang="en-US" dirty="0">
                <a:solidFill>
                  <a:schemeClr val="bg1"/>
                </a:solidFill>
              </a:rPr>
              <a:t>N-S</a:t>
            </a:r>
          </a:p>
        </p:txBody>
      </p:sp>
      <p:sp>
        <p:nvSpPr>
          <p:cNvPr id="119" name="TextBox 118">
            <a:extLst>
              <a:ext uri="{FF2B5EF4-FFF2-40B4-BE49-F238E27FC236}">
                <a16:creationId xmlns:a16="http://schemas.microsoft.com/office/drawing/2014/main" id="{3E527618-6AB8-42EE-8130-AF17383E05C8}"/>
              </a:ext>
            </a:extLst>
          </p:cNvPr>
          <p:cNvSpPr txBox="1"/>
          <p:nvPr/>
        </p:nvSpPr>
        <p:spPr>
          <a:xfrm>
            <a:off x="9780830" y="4758135"/>
            <a:ext cx="511273" cy="369332"/>
          </a:xfrm>
          <a:prstGeom prst="rect">
            <a:avLst/>
          </a:prstGeom>
          <a:noFill/>
        </p:spPr>
        <p:txBody>
          <a:bodyPr wrap="square" rtlCol="0">
            <a:spAutoFit/>
          </a:bodyPr>
          <a:lstStyle/>
          <a:p>
            <a:r>
              <a:rPr lang="en-US" dirty="0">
                <a:solidFill>
                  <a:schemeClr val="bg1"/>
                </a:solidFill>
              </a:rPr>
              <a:t>T-Z</a:t>
            </a:r>
          </a:p>
        </p:txBody>
      </p:sp>
      <p:sp>
        <p:nvSpPr>
          <p:cNvPr id="120" name="TextBox 119">
            <a:extLst>
              <a:ext uri="{FF2B5EF4-FFF2-40B4-BE49-F238E27FC236}">
                <a16:creationId xmlns:a16="http://schemas.microsoft.com/office/drawing/2014/main" id="{AF129AF2-6356-4B48-9FD7-22ADDD6246EA}"/>
              </a:ext>
            </a:extLst>
          </p:cNvPr>
          <p:cNvSpPr txBox="1"/>
          <p:nvPr/>
        </p:nvSpPr>
        <p:spPr>
          <a:xfrm>
            <a:off x="7537272" y="4783854"/>
            <a:ext cx="600879" cy="369332"/>
          </a:xfrm>
          <a:prstGeom prst="rect">
            <a:avLst/>
          </a:prstGeom>
          <a:noFill/>
        </p:spPr>
        <p:txBody>
          <a:bodyPr wrap="square" rtlCol="0">
            <a:spAutoFit/>
          </a:bodyPr>
          <a:lstStyle/>
          <a:p>
            <a:r>
              <a:rPr lang="en-US" dirty="0">
                <a:solidFill>
                  <a:schemeClr val="bg1"/>
                </a:solidFill>
              </a:rPr>
              <a:t>G-M</a:t>
            </a:r>
          </a:p>
        </p:txBody>
      </p:sp>
      <p:sp>
        <p:nvSpPr>
          <p:cNvPr id="121" name="Title 83">
            <a:extLst>
              <a:ext uri="{FF2B5EF4-FFF2-40B4-BE49-F238E27FC236}">
                <a16:creationId xmlns:a16="http://schemas.microsoft.com/office/drawing/2014/main" id="{E04FA8E2-E135-4AB6-B832-B95CC6802924}"/>
              </a:ext>
            </a:extLst>
          </p:cNvPr>
          <p:cNvSpPr txBox="1">
            <a:spLocks/>
          </p:cNvSpPr>
          <p:nvPr/>
        </p:nvSpPr>
        <p:spPr>
          <a:xfrm>
            <a:off x="6585413" y="103188"/>
            <a:ext cx="11010939"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a:lstStyle>
          <a:p>
            <a:endParaRPr lang="en-US" dirty="0"/>
          </a:p>
        </p:txBody>
      </p:sp>
    </p:spTree>
    <p:extLst>
      <p:ext uri="{BB962C8B-B14F-4D97-AF65-F5344CB8AC3E}">
        <p14:creationId xmlns:p14="http://schemas.microsoft.com/office/powerpoint/2010/main" val="22885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59FB-E998-42B1-9F7C-67EABA92A5DE}"/>
              </a:ext>
            </a:extLst>
          </p:cNvPr>
          <p:cNvSpPr>
            <a:spLocks noGrp="1"/>
          </p:cNvSpPr>
          <p:nvPr>
            <p:ph type="title"/>
          </p:nvPr>
        </p:nvSpPr>
        <p:spPr/>
        <p:txBody>
          <a:bodyPr/>
          <a:lstStyle/>
          <a:p>
            <a:r>
              <a:rPr lang="en-US" dirty="0"/>
              <a:t>Good Candidate For A Clustered Index</a:t>
            </a:r>
          </a:p>
        </p:txBody>
      </p:sp>
      <p:sp>
        <p:nvSpPr>
          <p:cNvPr id="3" name="Content Placeholder 2">
            <a:extLst>
              <a:ext uri="{FF2B5EF4-FFF2-40B4-BE49-F238E27FC236}">
                <a16:creationId xmlns:a16="http://schemas.microsoft.com/office/drawing/2014/main" id="{12F6BFC6-E4F1-43EB-A40D-AF32A634A4EC}"/>
              </a:ext>
            </a:extLst>
          </p:cNvPr>
          <p:cNvSpPr>
            <a:spLocks noGrp="1"/>
          </p:cNvSpPr>
          <p:nvPr>
            <p:ph idx="1"/>
          </p:nvPr>
        </p:nvSpPr>
        <p:spPr/>
        <p:txBody>
          <a:bodyPr/>
          <a:lstStyle/>
          <a:p>
            <a:r>
              <a:rPr lang="en-US" dirty="0"/>
              <a:t>column is narrow</a:t>
            </a:r>
          </a:p>
          <a:p>
            <a:r>
              <a:rPr lang="en-US" dirty="0"/>
              <a:t>Fixed length data type</a:t>
            </a:r>
          </a:p>
          <a:p>
            <a:r>
              <a:rPr lang="en-US" dirty="0"/>
              <a:t>Ever increasing nature of data (</a:t>
            </a:r>
            <a:r>
              <a:rPr lang="en-US" dirty="0" err="1"/>
              <a:t>Eg</a:t>
            </a:r>
            <a:r>
              <a:rPr lang="en-US" dirty="0"/>
              <a:t>: IDENTITY Column)</a:t>
            </a:r>
          </a:p>
        </p:txBody>
      </p:sp>
    </p:spTree>
    <p:extLst>
      <p:ext uri="{BB962C8B-B14F-4D97-AF65-F5344CB8AC3E}">
        <p14:creationId xmlns:p14="http://schemas.microsoft.com/office/powerpoint/2010/main" val="115797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Time!</a:t>
            </a:r>
            <a:endParaRPr lang="en-IN" dirty="0"/>
          </a:p>
        </p:txBody>
      </p:sp>
      <p:pic>
        <p:nvPicPr>
          <p:cNvPr id="9" name="Picture 8">
            <a:extLst>
              <a:ext uri="{FF2B5EF4-FFF2-40B4-BE49-F238E27FC236}">
                <a16:creationId xmlns:a16="http://schemas.microsoft.com/office/drawing/2014/main" id="{08F2C0E3-F0FC-422A-83F0-2D8E77D1F3F4}"/>
              </a:ext>
            </a:extLst>
          </p:cNvPr>
          <p:cNvPicPr>
            <a:picLocks noChangeAspect="1"/>
          </p:cNvPicPr>
          <p:nvPr/>
        </p:nvPicPr>
        <p:blipFill rotWithShape="1">
          <a:blip r:embed="rId2">
            <a:extLst>
              <a:ext uri="{28A0092B-C50C-407E-A947-70E740481C1C}">
                <a14:useLocalDpi xmlns:a14="http://schemas.microsoft.com/office/drawing/2010/main" val="0"/>
              </a:ext>
            </a:extLst>
          </a:blip>
          <a:srcRect t="9917" b="7917"/>
          <a:stretch/>
        </p:blipFill>
        <p:spPr>
          <a:xfrm>
            <a:off x="3791744" y="1052736"/>
            <a:ext cx="4572000" cy="50088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Rectangle 9">
            <a:extLst>
              <a:ext uri="{FF2B5EF4-FFF2-40B4-BE49-F238E27FC236}">
                <a16:creationId xmlns:a16="http://schemas.microsoft.com/office/drawing/2014/main" id="{182B42EC-B47D-46C7-A8CC-DA264AC4FFD9}"/>
              </a:ext>
            </a:extLst>
          </p:cNvPr>
          <p:cNvSpPr/>
          <p:nvPr/>
        </p:nvSpPr>
        <p:spPr>
          <a:xfrm>
            <a:off x="983432" y="2970185"/>
            <a:ext cx="1572867" cy="769441"/>
          </a:xfrm>
          <a:prstGeom prst="rect">
            <a:avLst/>
          </a:prstGeom>
        </p:spPr>
        <p:txBody>
          <a:bodyPr wrap="none">
            <a:spAutoFit/>
          </a:bodyPr>
          <a:lstStyle/>
          <a:p>
            <a:r>
              <a:rPr lang="en-US" sz="4400" dirty="0"/>
              <a:t>DEMO</a:t>
            </a:r>
          </a:p>
        </p:txBody>
      </p:sp>
    </p:spTree>
    <p:extLst>
      <p:ext uri="{BB962C8B-B14F-4D97-AF65-F5344CB8AC3E}">
        <p14:creationId xmlns:p14="http://schemas.microsoft.com/office/powerpoint/2010/main" val="3239995218"/>
      </p:ext>
    </p:extLst>
  </p:cSld>
  <p:clrMapOvr>
    <a:masterClrMapping/>
  </p:clrMapOvr>
  <mc:AlternateContent xmlns:mc="http://schemas.openxmlformats.org/markup-compatibility/2006" xmlns:p14="http://schemas.microsoft.com/office/powerpoint/2010/main">
    <mc:Choice Requires="p14">
      <p:transition spd="slow" p14:dur="11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59FB-E998-42B1-9F7C-67EABA92A5DE}"/>
              </a:ext>
            </a:extLst>
          </p:cNvPr>
          <p:cNvSpPr>
            <a:spLocks noGrp="1"/>
          </p:cNvSpPr>
          <p:nvPr>
            <p:ph type="title"/>
          </p:nvPr>
        </p:nvSpPr>
        <p:spPr/>
        <p:txBody>
          <a:bodyPr/>
          <a:lstStyle/>
          <a:p>
            <a:r>
              <a:rPr lang="en-US" dirty="0"/>
              <a:t>Index Fragmentation</a:t>
            </a:r>
          </a:p>
        </p:txBody>
      </p:sp>
      <p:sp>
        <p:nvSpPr>
          <p:cNvPr id="5" name="Content Placeholder 4">
            <a:extLst>
              <a:ext uri="{FF2B5EF4-FFF2-40B4-BE49-F238E27FC236}">
                <a16:creationId xmlns:a16="http://schemas.microsoft.com/office/drawing/2014/main" id="{AB318B4E-5365-4436-8FD3-C0102125A94A}"/>
              </a:ext>
            </a:extLst>
          </p:cNvPr>
          <p:cNvSpPr>
            <a:spLocks noGrp="1"/>
          </p:cNvSpPr>
          <p:nvPr>
            <p:ph idx="1"/>
          </p:nvPr>
        </p:nvSpPr>
        <p:spPr/>
        <p:txBody>
          <a:bodyPr/>
          <a:lstStyle/>
          <a:p>
            <a:r>
              <a:rPr lang="en-US" dirty="0" err="1"/>
              <a:t>Sys.dm_db_index_physical_Stats</a:t>
            </a:r>
            <a:endParaRPr lang="en-US" dirty="0"/>
          </a:p>
          <a:p>
            <a:r>
              <a:rPr lang="en-US" dirty="0"/>
              <a:t>&lt;5% - IGNORE</a:t>
            </a:r>
          </a:p>
          <a:p>
            <a:r>
              <a:rPr lang="en-US" dirty="0"/>
              <a:t>&gt;5% and &lt; 30 – REORGANIZE</a:t>
            </a:r>
          </a:p>
          <a:p>
            <a:r>
              <a:rPr lang="en-US" dirty="0"/>
              <a:t>&gt; 30 % - REBUILD</a:t>
            </a:r>
          </a:p>
        </p:txBody>
      </p:sp>
    </p:spTree>
    <p:extLst>
      <p:ext uri="{BB962C8B-B14F-4D97-AF65-F5344CB8AC3E}">
        <p14:creationId xmlns:p14="http://schemas.microsoft.com/office/powerpoint/2010/main" val="38858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Time!</a:t>
            </a:r>
            <a:endParaRPr lang="en-IN" dirty="0"/>
          </a:p>
        </p:txBody>
      </p:sp>
      <p:pic>
        <p:nvPicPr>
          <p:cNvPr id="9" name="Picture 8">
            <a:extLst>
              <a:ext uri="{FF2B5EF4-FFF2-40B4-BE49-F238E27FC236}">
                <a16:creationId xmlns:a16="http://schemas.microsoft.com/office/drawing/2014/main" id="{08F2C0E3-F0FC-422A-83F0-2D8E77D1F3F4}"/>
              </a:ext>
            </a:extLst>
          </p:cNvPr>
          <p:cNvPicPr>
            <a:picLocks noChangeAspect="1"/>
          </p:cNvPicPr>
          <p:nvPr/>
        </p:nvPicPr>
        <p:blipFill rotWithShape="1">
          <a:blip r:embed="rId2">
            <a:extLst>
              <a:ext uri="{28A0092B-C50C-407E-A947-70E740481C1C}">
                <a14:useLocalDpi xmlns:a14="http://schemas.microsoft.com/office/drawing/2010/main" val="0"/>
              </a:ext>
            </a:extLst>
          </a:blip>
          <a:srcRect t="9917" b="7917"/>
          <a:stretch/>
        </p:blipFill>
        <p:spPr>
          <a:xfrm>
            <a:off x="3791744" y="1052736"/>
            <a:ext cx="4572000" cy="50088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Rectangle 9">
            <a:extLst>
              <a:ext uri="{FF2B5EF4-FFF2-40B4-BE49-F238E27FC236}">
                <a16:creationId xmlns:a16="http://schemas.microsoft.com/office/drawing/2014/main" id="{182B42EC-B47D-46C7-A8CC-DA264AC4FFD9}"/>
              </a:ext>
            </a:extLst>
          </p:cNvPr>
          <p:cNvSpPr/>
          <p:nvPr/>
        </p:nvSpPr>
        <p:spPr>
          <a:xfrm>
            <a:off x="983432" y="2970185"/>
            <a:ext cx="1572867" cy="769441"/>
          </a:xfrm>
          <a:prstGeom prst="rect">
            <a:avLst/>
          </a:prstGeom>
        </p:spPr>
        <p:txBody>
          <a:bodyPr wrap="none">
            <a:spAutoFit/>
          </a:bodyPr>
          <a:lstStyle/>
          <a:p>
            <a:r>
              <a:rPr lang="en-US" sz="4400" dirty="0"/>
              <a:t>DEMO</a:t>
            </a:r>
          </a:p>
        </p:txBody>
      </p:sp>
    </p:spTree>
    <p:extLst>
      <p:ext uri="{BB962C8B-B14F-4D97-AF65-F5344CB8AC3E}">
        <p14:creationId xmlns:p14="http://schemas.microsoft.com/office/powerpoint/2010/main" val="2382562076"/>
      </p:ext>
    </p:extLst>
  </p:cSld>
  <p:clrMapOvr>
    <a:masterClrMapping/>
  </p:clrMapOvr>
  <mc:AlternateContent xmlns:mc="http://schemas.openxmlformats.org/markup-compatibility/2006" xmlns:p14="http://schemas.microsoft.com/office/powerpoint/2010/main">
    <mc:Choice Requires="p14">
      <p:transition spd="slow" p14:dur="1100">
        <p:fade/>
      </p:transition>
    </mc:Choice>
    <mc:Fallback xmlns="">
      <p:transition spd="slow">
        <p:fade/>
      </p:transition>
    </mc:Fallback>
  </mc:AlternateContent>
</p:sld>
</file>

<file path=ppt/theme/theme1.xml><?xml version="1.0" encoding="utf-8"?>
<a:theme xmlns:a="http://schemas.openxmlformats.org/drawingml/2006/main" name="MC_template">
  <a:themeElements>
    <a:clrScheme name="SQLServerGeeks-Summit">
      <a:dk1>
        <a:sysClr val="windowText" lastClr="000000"/>
      </a:dk1>
      <a:lt1>
        <a:sysClr val="window" lastClr="FFFFFF"/>
      </a:lt1>
      <a:dk2>
        <a:srgbClr val="1F497D"/>
      </a:dk2>
      <a:lt2>
        <a:srgbClr val="EEECE1"/>
      </a:lt2>
      <a:accent1>
        <a:srgbClr val="C00000"/>
      </a:accent1>
      <a:accent2>
        <a:srgbClr val="0070C0"/>
      </a:accent2>
      <a:accent3>
        <a:srgbClr val="FC8604"/>
      </a:accent3>
      <a:accent4>
        <a:srgbClr val="92CDDC"/>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C_template.pptx" id="{D79BDCAD-038A-4C17-BB70-A294972AA9D7}" vid="{855284FA-43D9-4FB0-9F21-EDBA02096C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MC_template</Template>
  <TotalTime>7325</TotalTime>
  <Words>339</Words>
  <Application>Microsoft Office PowerPoint</Application>
  <PresentationFormat>Widescreen</PresentationFormat>
  <Paragraphs>77</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Segoe UI</vt:lpstr>
      <vt:lpstr>MC_template</vt:lpstr>
      <vt:lpstr>SQL Server Indexes - Back To The Basics</vt:lpstr>
      <vt:lpstr>About Satya Ramesh</vt:lpstr>
      <vt:lpstr>Agenda</vt:lpstr>
      <vt:lpstr>What is an Index?</vt:lpstr>
      <vt:lpstr>PowerPoint Presentation</vt:lpstr>
      <vt:lpstr>Good Candidate For A Clustered Index</vt:lpstr>
      <vt:lpstr>Action Time!</vt:lpstr>
      <vt:lpstr>Index Fragmentation</vt:lpstr>
      <vt:lpstr>Action Time!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Query Processing</dc:title>
  <dc:creator>Ahmad</dc:creator>
  <cp:lastModifiedBy>Ramesh Satya</cp:lastModifiedBy>
  <cp:revision>112</cp:revision>
  <dcterms:created xsi:type="dcterms:W3CDTF">2016-10-12T08:43:09Z</dcterms:created>
  <dcterms:modified xsi:type="dcterms:W3CDTF">2020-08-14T09:01:49Z</dcterms:modified>
</cp:coreProperties>
</file>