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9"/>
  </p:notesMasterIdLst>
  <p:sldIdLst>
    <p:sldId id="4024" r:id="rId2"/>
    <p:sldId id="4028" r:id="rId3"/>
    <p:sldId id="4031" r:id="rId4"/>
    <p:sldId id="4081" r:id="rId5"/>
    <p:sldId id="4040" r:id="rId6"/>
    <p:sldId id="4072" r:id="rId7"/>
    <p:sldId id="4073" r:id="rId8"/>
    <p:sldId id="4074" r:id="rId9"/>
    <p:sldId id="4075" r:id="rId10"/>
    <p:sldId id="4076" r:id="rId11"/>
    <p:sldId id="4077" r:id="rId12"/>
    <p:sldId id="4078" r:id="rId13"/>
    <p:sldId id="4079" r:id="rId14"/>
    <p:sldId id="4080" r:id="rId15"/>
    <p:sldId id="4082" r:id="rId16"/>
    <p:sldId id="4083" r:id="rId17"/>
    <p:sldId id="4084" r:id="rId18"/>
    <p:sldId id="4085" r:id="rId19"/>
    <p:sldId id="4086" r:id="rId20"/>
    <p:sldId id="4087" r:id="rId21"/>
    <p:sldId id="4088" r:id="rId22"/>
    <p:sldId id="4089" r:id="rId23"/>
    <p:sldId id="4090" r:id="rId24"/>
    <p:sldId id="4091" r:id="rId25"/>
    <p:sldId id="4092" r:id="rId26"/>
    <p:sldId id="4093" r:id="rId27"/>
    <p:sldId id="4071" r:id="rId2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DF23"/>
    <a:srgbClr val="000000"/>
    <a:srgbClr val="363D48"/>
    <a:srgbClr val="EFF1F8"/>
    <a:srgbClr val="F2F2F2"/>
    <a:srgbClr val="373737"/>
    <a:srgbClr val="445469"/>
    <a:srgbClr val="5A5A66"/>
    <a:srgbClr val="626162"/>
    <a:srgbClr val="C4D4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autoAdjust="0"/>
    <p:restoredTop sz="95827" autoAdjust="0"/>
  </p:normalViewPr>
  <p:slideViewPr>
    <p:cSldViewPr snapToGrid="0" snapToObjects="1">
      <p:cViewPr varScale="1">
        <p:scale>
          <a:sx n="39" d="100"/>
          <a:sy n="39" d="100"/>
        </p:scale>
        <p:origin x="955" y="91"/>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11/21/2024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1200530" y="6962923"/>
            <a:ext cx="10886856" cy="5539595"/>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C329D304-CB45-D747-9C37-0EF08CBD101E}"/>
              </a:ext>
            </a:extLst>
          </p:cNvPr>
          <p:cNvSpPr>
            <a:spLocks noGrp="1"/>
          </p:cNvSpPr>
          <p:nvPr>
            <p:ph type="pic" sz="quarter" idx="19"/>
          </p:nvPr>
        </p:nvSpPr>
        <p:spPr>
          <a:xfrm>
            <a:off x="12290265" y="1206528"/>
            <a:ext cx="10886856" cy="55395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49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1768924" y="4462849"/>
            <a:ext cx="12858908" cy="77214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5697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A0D2924-A6CF-5649-A076-B242B94F1246}"/>
              </a:ext>
            </a:extLst>
          </p:cNvPr>
          <p:cNvSpPr>
            <a:spLocks noGrp="1"/>
          </p:cNvSpPr>
          <p:nvPr>
            <p:ph type="pic" sz="quarter" idx="19"/>
          </p:nvPr>
        </p:nvSpPr>
        <p:spPr>
          <a:xfrm>
            <a:off x="0" y="7311385"/>
            <a:ext cx="24377650" cy="6404615"/>
          </a:xfrm>
          <a:custGeom>
            <a:avLst/>
            <a:gdLst>
              <a:gd name="connsiteX0" fmla="*/ 0 w 24377650"/>
              <a:gd name="connsiteY0" fmla="*/ 0 h 5675902"/>
              <a:gd name="connsiteX1" fmla="*/ 24377650 w 24377650"/>
              <a:gd name="connsiteY1" fmla="*/ 0 h 5675902"/>
              <a:gd name="connsiteX2" fmla="*/ 24377650 w 24377650"/>
              <a:gd name="connsiteY2" fmla="*/ 5675902 h 5675902"/>
              <a:gd name="connsiteX3" fmla="*/ 0 w 24377650"/>
              <a:gd name="connsiteY3" fmla="*/ 5675902 h 5675902"/>
              <a:gd name="connsiteX4" fmla="*/ 0 w 24377650"/>
              <a:gd name="connsiteY4" fmla="*/ 0 h 5675902"/>
              <a:gd name="connsiteX0" fmla="*/ 0 w 24377650"/>
              <a:gd name="connsiteY0" fmla="*/ 609600 h 6285502"/>
              <a:gd name="connsiteX1" fmla="*/ 24377650 w 24377650"/>
              <a:gd name="connsiteY1" fmla="*/ 609600 h 6285502"/>
              <a:gd name="connsiteX2" fmla="*/ 24377650 w 24377650"/>
              <a:gd name="connsiteY2" fmla="*/ 6285502 h 6285502"/>
              <a:gd name="connsiteX3" fmla="*/ 0 w 24377650"/>
              <a:gd name="connsiteY3" fmla="*/ 6285502 h 6285502"/>
              <a:gd name="connsiteX4" fmla="*/ 0 w 24377650"/>
              <a:gd name="connsiteY4" fmla="*/ 609600 h 6285502"/>
              <a:gd name="connsiteX0" fmla="*/ 0 w 24377650"/>
              <a:gd name="connsiteY0" fmla="*/ 822777 h 6498679"/>
              <a:gd name="connsiteX1" fmla="*/ 24377650 w 24377650"/>
              <a:gd name="connsiteY1" fmla="*/ 822777 h 6498679"/>
              <a:gd name="connsiteX2" fmla="*/ 24377650 w 24377650"/>
              <a:gd name="connsiteY2" fmla="*/ 6498679 h 6498679"/>
              <a:gd name="connsiteX3" fmla="*/ 0 w 24377650"/>
              <a:gd name="connsiteY3" fmla="*/ 6498679 h 6498679"/>
              <a:gd name="connsiteX4" fmla="*/ 0 w 24377650"/>
              <a:gd name="connsiteY4" fmla="*/ 822777 h 6498679"/>
              <a:gd name="connsiteX0" fmla="*/ 0 w 24377650"/>
              <a:gd name="connsiteY0" fmla="*/ 728713 h 6404615"/>
              <a:gd name="connsiteX1" fmla="*/ 24377650 w 24377650"/>
              <a:gd name="connsiteY1" fmla="*/ 728713 h 6404615"/>
              <a:gd name="connsiteX2" fmla="*/ 24377650 w 24377650"/>
              <a:gd name="connsiteY2" fmla="*/ 6404615 h 6404615"/>
              <a:gd name="connsiteX3" fmla="*/ 0 w 24377650"/>
              <a:gd name="connsiteY3" fmla="*/ 6404615 h 6404615"/>
              <a:gd name="connsiteX4" fmla="*/ 0 w 24377650"/>
              <a:gd name="connsiteY4" fmla="*/ 728713 h 6404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6404615">
                <a:moveTo>
                  <a:pt x="0" y="728713"/>
                </a:moveTo>
                <a:cubicBezTo>
                  <a:pt x="11848797" y="-414287"/>
                  <a:pt x="16317082" y="-55058"/>
                  <a:pt x="24377650" y="728713"/>
                </a:cubicBezTo>
                <a:lnTo>
                  <a:pt x="24377650" y="6404615"/>
                </a:lnTo>
                <a:lnTo>
                  <a:pt x="0" y="6404615"/>
                </a:lnTo>
                <a:lnTo>
                  <a:pt x="0" y="728713"/>
                </a:lnTo>
                <a:close/>
              </a:path>
            </a:pathLst>
          </a:cu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8916836" y="5809636"/>
            <a:ext cx="6432135" cy="113518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92435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10772202" y="2483620"/>
            <a:ext cx="6614713" cy="884506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3596A17-65EB-5F40-9CCC-7BB3984E5984}"/>
              </a:ext>
            </a:extLst>
          </p:cNvPr>
          <p:cNvSpPr>
            <a:spLocks noGrp="1"/>
          </p:cNvSpPr>
          <p:nvPr>
            <p:ph type="pic" sz="quarter" idx="19"/>
          </p:nvPr>
        </p:nvSpPr>
        <p:spPr>
          <a:xfrm>
            <a:off x="15549129" y="2483620"/>
            <a:ext cx="6614713" cy="88450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953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A0D2924-A6CF-5649-A076-B242B94F1246}"/>
              </a:ext>
            </a:extLst>
          </p:cNvPr>
          <p:cNvSpPr>
            <a:spLocks noGrp="1"/>
          </p:cNvSpPr>
          <p:nvPr>
            <p:ph type="pic" sz="quarter" idx="19"/>
          </p:nvPr>
        </p:nvSpPr>
        <p:spPr>
          <a:xfrm flipV="1">
            <a:off x="0" y="0"/>
            <a:ext cx="24377650" cy="6404615"/>
          </a:xfrm>
          <a:custGeom>
            <a:avLst/>
            <a:gdLst>
              <a:gd name="connsiteX0" fmla="*/ 0 w 24377650"/>
              <a:gd name="connsiteY0" fmla="*/ 0 h 5675902"/>
              <a:gd name="connsiteX1" fmla="*/ 24377650 w 24377650"/>
              <a:gd name="connsiteY1" fmla="*/ 0 h 5675902"/>
              <a:gd name="connsiteX2" fmla="*/ 24377650 w 24377650"/>
              <a:gd name="connsiteY2" fmla="*/ 5675902 h 5675902"/>
              <a:gd name="connsiteX3" fmla="*/ 0 w 24377650"/>
              <a:gd name="connsiteY3" fmla="*/ 5675902 h 5675902"/>
              <a:gd name="connsiteX4" fmla="*/ 0 w 24377650"/>
              <a:gd name="connsiteY4" fmla="*/ 0 h 5675902"/>
              <a:gd name="connsiteX0" fmla="*/ 0 w 24377650"/>
              <a:gd name="connsiteY0" fmla="*/ 609600 h 6285502"/>
              <a:gd name="connsiteX1" fmla="*/ 24377650 w 24377650"/>
              <a:gd name="connsiteY1" fmla="*/ 609600 h 6285502"/>
              <a:gd name="connsiteX2" fmla="*/ 24377650 w 24377650"/>
              <a:gd name="connsiteY2" fmla="*/ 6285502 h 6285502"/>
              <a:gd name="connsiteX3" fmla="*/ 0 w 24377650"/>
              <a:gd name="connsiteY3" fmla="*/ 6285502 h 6285502"/>
              <a:gd name="connsiteX4" fmla="*/ 0 w 24377650"/>
              <a:gd name="connsiteY4" fmla="*/ 609600 h 6285502"/>
              <a:gd name="connsiteX0" fmla="*/ 0 w 24377650"/>
              <a:gd name="connsiteY0" fmla="*/ 822777 h 6498679"/>
              <a:gd name="connsiteX1" fmla="*/ 24377650 w 24377650"/>
              <a:gd name="connsiteY1" fmla="*/ 822777 h 6498679"/>
              <a:gd name="connsiteX2" fmla="*/ 24377650 w 24377650"/>
              <a:gd name="connsiteY2" fmla="*/ 6498679 h 6498679"/>
              <a:gd name="connsiteX3" fmla="*/ 0 w 24377650"/>
              <a:gd name="connsiteY3" fmla="*/ 6498679 h 6498679"/>
              <a:gd name="connsiteX4" fmla="*/ 0 w 24377650"/>
              <a:gd name="connsiteY4" fmla="*/ 822777 h 6498679"/>
              <a:gd name="connsiteX0" fmla="*/ 0 w 24377650"/>
              <a:gd name="connsiteY0" fmla="*/ 728713 h 6404615"/>
              <a:gd name="connsiteX1" fmla="*/ 24377650 w 24377650"/>
              <a:gd name="connsiteY1" fmla="*/ 728713 h 6404615"/>
              <a:gd name="connsiteX2" fmla="*/ 24377650 w 24377650"/>
              <a:gd name="connsiteY2" fmla="*/ 6404615 h 6404615"/>
              <a:gd name="connsiteX3" fmla="*/ 0 w 24377650"/>
              <a:gd name="connsiteY3" fmla="*/ 6404615 h 6404615"/>
              <a:gd name="connsiteX4" fmla="*/ 0 w 24377650"/>
              <a:gd name="connsiteY4" fmla="*/ 728713 h 6404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6404615">
                <a:moveTo>
                  <a:pt x="0" y="728713"/>
                </a:moveTo>
                <a:cubicBezTo>
                  <a:pt x="11848797" y="-414287"/>
                  <a:pt x="16317082" y="-55058"/>
                  <a:pt x="24377650" y="728713"/>
                </a:cubicBezTo>
                <a:lnTo>
                  <a:pt x="24377650" y="6404615"/>
                </a:lnTo>
                <a:lnTo>
                  <a:pt x="0" y="6404615"/>
                </a:lnTo>
                <a:lnTo>
                  <a:pt x="0" y="728713"/>
                </a:lnTo>
                <a:close/>
              </a:path>
            </a:pathLst>
          </a:cu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3037126" y="4817040"/>
            <a:ext cx="6969387" cy="435699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526ED4B-4F67-4E46-A7E8-9CFA2203A860}"/>
              </a:ext>
            </a:extLst>
          </p:cNvPr>
          <p:cNvSpPr>
            <a:spLocks noGrp="1"/>
          </p:cNvSpPr>
          <p:nvPr>
            <p:ph type="pic" sz="quarter" idx="20"/>
          </p:nvPr>
        </p:nvSpPr>
        <p:spPr>
          <a:xfrm>
            <a:off x="14371137" y="4817040"/>
            <a:ext cx="6969387" cy="435699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95782129-7E27-7740-B4E5-0EA99A9181CF}"/>
              </a:ext>
            </a:extLst>
          </p:cNvPr>
          <p:cNvSpPr>
            <a:spLocks noGrp="1"/>
          </p:cNvSpPr>
          <p:nvPr>
            <p:ph type="pic" sz="quarter" idx="21"/>
          </p:nvPr>
        </p:nvSpPr>
        <p:spPr>
          <a:xfrm>
            <a:off x="7796652" y="4153949"/>
            <a:ext cx="8850275" cy="55114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2209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30306" y="-378372"/>
            <a:ext cx="25158863"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2AC7C9A0-C487-1A4B-8E10-0C14D57A77EF}"/>
              </a:ext>
            </a:extLst>
          </p:cNvPr>
          <p:cNvSpPr>
            <a:spLocks noGrp="1"/>
          </p:cNvSpPr>
          <p:nvPr>
            <p:ph type="pic" sz="quarter" idx="15"/>
          </p:nvPr>
        </p:nvSpPr>
        <p:spPr>
          <a:xfrm>
            <a:off x="9039532" y="4679867"/>
            <a:ext cx="2651725" cy="2651721"/>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AA46D0FC-61EB-8347-B0F4-17667E5F08BA}"/>
              </a:ext>
            </a:extLst>
          </p:cNvPr>
          <p:cNvSpPr>
            <a:spLocks noGrp="1"/>
          </p:cNvSpPr>
          <p:nvPr>
            <p:ph type="pic" sz="quarter" idx="16"/>
          </p:nvPr>
        </p:nvSpPr>
        <p:spPr>
          <a:xfrm>
            <a:off x="12726914" y="4679867"/>
            <a:ext cx="2651725" cy="2651721"/>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236122E8-E51B-D348-ACE9-189658BA7F8D}"/>
              </a:ext>
            </a:extLst>
          </p:cNvPr>
          <p:cNvSpPr>
            <a:spLocks noGrp="1"/>
          </p:cNvSpPr>
          <p:nvPr>
            <p:ph type="pic" sz="quarter" idx="17"/>
          </p:nvPr>
        </p:nvSpPr>
        <p:spPr>
          <a:xfrm>
            <a:off x="9039532" y="8384027"/>
            <a:ext cx="2651725" cy="2651721"/>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39A8D908-7BD3-2E48-80AC-D9C030BD4B9A}"/>
              </a:ext>
            </a:extLst>
          </p:cNvPr>
          <p:cNvSpPr>
            <a:spLocks noGrp="1"/>
          </p:cNvSpPr>
          <p:nvPr>
            <p:ph type="pic" sz="quarter" idx="18"/>
          </p:nvPr>
        </p:nvSpPr>
        <p:spPr>
          <a:xfrm>
            <a:off x="12726914" y="8384027"/>
            <a:ext cx="2651725" cy="2651721"/>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88719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36122E8-E51B-D348-ACE9-189658BA7F8D}"/>
              </a:ext>
            </a:extLst>
          </p:cNvPr>
          <p:cNvSpPr>
            <a:spLocks noGrp="1"/>
          </p:cNvSpPr>
          <p:nvPr>
            <p:ph type="pic" sz="quarter" idx="17"/>
          </p:nvPr>
        </p:nvSpPr>
        <p:spPr>
          <a:xfrm>
            <a:off x="15800496" y="4345169"/>
            <a:ext cx="5025674" cy="502566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40038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9E02E643-C8B8-9A49-8DB6-5422F19F23A0}"/>
              </a:ext>
            </a:extLst>
          </p:cNvPr>
          <p:cNvSpPr>
            <a:spLocks noGrp="1"/>
          </p:cNvSpPr>
          <p:nvPr>
            <p:ph type="pic" sz="quarter" idx="14"/>
          </p:nvPr>
        </p:nvSpPr>
        <p:spPr>
          <a:xfrm>
            <a:off x="1643810" y="4242816"/>
            <a:ext cx="5266944" cy="528032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15E06072-E150-3748-83EC-3EB62A03843F}"/>
              </a:ext>
            </a:extLst>
          </p:cNvPr>
          <p:cNvSpPr>
            <a:spLocks noGrp="1"/>
          </p:cNvSpPr>
          <p:nvPr>
            <p:ph type="pic" sz="quarter" idx="15"/>
          </p:nvPr>
        </p:nvSpPr>
        <p:spPr>
          <a:xfrm>
            <a:off x="12177696" y="4242816"/>
            <a:ext cx="5266944" cy="5280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173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9E02E643-C8B8-9A49-8DB6-5422F19F23A0}"/>
              </a:ext>
            </a:extLst>
          </p:cNvPr>
          <p:cNvSpPr>
            <a:spLocks noGrp="1"/>
          </p:cNvSpPr>
          <p:nvPr>
            <p:ph type="pic" sz="quarter" idx="14"/>
          </p:nvPr>
        </p:nvSpPr>
        <p:spPr>
          <a:xfrm>
            <a:off x="11103428" y="-1"/>
            <a:ext cx="13274219" cy="1050387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575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B7F9A71-5270-C34A-B1C8-C149E60A847C}"/>
              </a:ext>
            </a:extLst>
          </p:cNvPr>
          <p:cNvSpPr>
            <a:spLocks noGrp="1"/>
          </p:cNvSpPr>
          <p:nvPr>
            <p:ph type="pic" sz="quarter" idx="14"/>
          </p:nvPr>
        </p:nvSpPr>
        <p:spPr>
          <a:xfrm>
            <a:off x="-430306" y="3755572"/>
            <a:ext cx="25158863" cy="103388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73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B7F9A71-5270-C34A-B1C8-C149E60A847C}"/>
              </a:ext>
            </a:extLst>
          </p:cNvPr>
          <p:cNvSpPr>
            <a:spLocks noGrp="1"/>
          </p:cNvSpPr>
          <p:nvPr>
            <p:ph type="pic" sz="quarter" idx="14"/>
          </p:nvPr>
        </p:nvSpPr>
        <p:spPr>
          <a:xfrm>
            <a:off x="1561192"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76077D73-E121-F24D-8141-D408DC3F3EC3}"/>
              </a:ext>
            </a:extLst>
          </p:cNvPr>
          <p:cNvSpPr>
            <a:spLocks noGrp="1"/>
          </p:cNvSpPr>
          <p:nvPr>
            <p:ph type="pic" sz="quarter" idx="15"/>
          </p:nvPr>
        </p:nvSpPr>
        <p:spPr>
          <a:xfrm>
            <a:off x="7048404"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4335485E-95C0-0D48-897D-E96819F535D3}"/>
              </a:ext>
            </a:extLst>
          </p:cNvPr>
          <p:cNvSpPr>
            <a:spLocks noGrp="1"/>
          </p:cNvSpPr>
          <p:nvPr>
            <p:ph type="pic" sz="quarter" idx="16"/>
          </p:nvPr>
        </p:nvSpPr>
        <p:spPr>
          <a:xfrm>
            <a:off x="12535614"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A85D4D78-BCF5-5445-BD40-9ADF5D261F89}"/>
              </a:ext>
            </a:extLst>
          </p:cNvPr>
          <p:cNvSpPr>
            <a:spLocks noGrp="1"/>
          </p:cNvSpPr>
          <p:nvPr>
            <p:ph type="pic" sz="quarter" idx="17"/>
          </p:nvPr>
        </p:nvSpPr>
        <p:spPr>
          <a:xfrm>
            <a:off x="18022827" y="5698573"/>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1561192"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BADDF279-BCA7-0443-B63F-62B8C5C04645}"/>
              </a:ext>
            </a:extLst>
          </p:cNvPr>
          <p:cNvSpPr>
            <a:spLocks noGrp="1"/>
          </p:cNvSpPr>
          <p:nvPr>
            <p:ph type="pic" sz="quarter" idx="19"/>
          </p:nvPr>
        </p:nvSpPr>
        <p:spPr>
          <a:xfrm>
            <a:off x="7048404"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08CB5123-2649-4346-A13C-29574862F112}"/>
              </a:ext>
            </a:extLst>
          </p:cNvPr>
          <p:cNvSpPr>
            <a:spLocks noGrp="1"/>
          </p:cNvSpPr>
          <p:nvPr>
            <p:ph type="pic" sz="quarter" idx="20"/>
          </p:nvPr>
        </p:nvSpPr>
        <p:spPr>
          <a:xfrm>
            <a:off x="12535614"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
        <p:nvSpPr>
          <p:cNvPr id="18" name="Picture Placeholder 8">
            <a:extLst>
              <a:ext uri="{FF2B5EF4-FFF2-40B4-BE49-F238E27FC236}">
                <a16:creationId xmlns:a16="http://schemas.microsoft.com/office/drawing/2014/main" id="{65E619C1-D539-0444-AE13-A5B844BEA6A3}"/>
              </a:ext>
            </a:extLst>
          </p:cNvPr>
          <p:cNvSpPr>
            <a:spLocks noGrp="1"/>
          </p:cNvSpPr>
          <p:nvPr>
            <p:ph type="pic" sz="quarter" idx="21"/>
          </p:nvPr>
        </p:nvSpPr>
        <p:spPr>
          <a:xfrm>
            <a:off x="18022827" y="8216392"/>
            <a:ext cx="4793631" cy="17850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780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15216BA7-E6A2-FC47-A807-0CC7FF713AA0}"/>
              </a:ext>
            </a:extLst>
          </p:cNvPr>
          <p:cNvSpPr>
            <a:spLocks noGrp="1"/>
          </p:cNvSpPr>
          <p:nvPr>
            <p:ph type="pic" sz="quarter" idx="18"/>
          </p:nvPr>
        </p:nvSpPr>
        <p:spPr>
          <a:xfrm>
            <a:off x="1200530" y="6962923"/>
            <a:ext cx="10886856" cy="5539595"/>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C329D304-CB45-D747-9C37-0EF08CBD101E}"/>
              </a:ext>
            </a:extLst>
          </p:cNvPr>
          <p:cNvSpPr>
            <a:spLocks noGrp="1"/>
          </p:cNvSpPr>
          <p:nvPr>
            <p:ph type="pic" sz="quarter" idx="19"/>
          </p:nvPr>
        </p:nvSpPr>
        <p:spPr>
          <a:xfrm>
            <a:off x="12290265" y="1206528"/>
            <a:ext cx="10886856" cy="55395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1658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11/21/2024</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018EA-9246-574F-891A-34435429C936}"/>
              </a:ext>
            </a:extLst>
          </p:cNvPr>
          <p:cNvSpPr/>
          <p:nvPr/>
        </p:nvSpPr>
        <p:spPr>
          <a:xfrm rot="10800000" flipV="1">
            <a:off x="2" y="-2"/>
            <a:ext cx="24377649" cy="13715999"/>
          </a:xfrm>
          <a:prstGeom prst="rect">
            <a:avLst/>
          </a:prstGeom>
          <a:solidFill>
            <a:srgbClr val="D7DF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BAB834-84FA-3A4B-9D99-444FCB5FA429}"/>
              </a:ext>
            </a:extLst>
          </p:cNvPr>
          <p:cNvSpPr txBox="1"/>
          <p:nvPr/>
        </p:nvSpPr>
        <p:spPr>
          <a:xfrm>
            <a:off x="8543947" y="6931597"/>
            <a:ext cx="13754062" cy="2554545"/>
          </a:xfrm>
          <a:prstGeom prst="rect">
            <a:avLst/>
          </a:prstGeom>
          <a:noFill/>
          <a:ln>
            <a:noFill/>
          </a:ln>
        </p:spPr>
        <p:txBody>
          <a:bodyPr wrap="square" rtlCol="0">
            <a:spAutoFit/>
          </a:bodyPr>
          <a:lstStyle/>
          <a:p>
            <a:pPr algn="ctr"/>
            <a:r>
              <a:rPr lang="en-US" sz="8000" dirty="0">
                <a:solidFill>
                  <a:srgbClr val="000000"/>
                </a:solidFill>
                <a:latin typeface="Poppins SemiBold" pitchFamily="2" charset="77"/>
                <a:ea typeface="Roboto Medium" panose="02000000000000000000" pitchFamily="2" charset="0"/>
                <a:cs typeface="Poppins SemiBold" pitchFamily="2" charset="77"/>
              </a:rPr>
              <a:t>Booking Data Analysis </a:t>
            </a:r>
          </a:p>
          <a:p>
            <a:pPr algn="ctr"/>
            <a:r>
              <a:rPr lang="en-US" sz="8000" dirty="0">
                <a:solidFill>
                  <a:srgbClr val="000000"/>
                </a:solidFill>
                <a:latin typeface="Poppins SemiBold" pitchFamily="2" charset="77"/>
                <a:ea typeface="Roboto Medium" panose="02000000000000000000" pitchFamily="2" charset="0"/>
                <a:cs typeface="Poppins SemiBold" pitchFamily="2" charset="77"/>
              </a:rPr>
              <a:t>OF JULY 2024</a:t>
            </a:r>
          </a:p>
        </p:txBody>
      </p:sp>
      <p:sp>
        <p:nvSpPr>
          <p:cNvPr id="4" name="Rectangle 3">
            <a:extLst>
              <a:ext uri="{FF2B5EF4-FFF2-40B4-BE49-F238E27FC236}">
                <a16:creationId xmlns:a16="http://schemas.microsoft.com/office/drawing/2014/main" id="{91BB8280-E03D-2245-9E1D-C88C8F3D4336}"/>
              </a:ext>
            </a:extLst>
          </p:cNvPr>
          <p:cNvSpPr/>
          <p:nvPr/>
        </p:nvSpPr>
        <p:spPr>
          <a:xfrm>
            <a:off x="2" y="-1"/>
            <a:ext cx="7264398" cy="13863197"/>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363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AE2E71E-ABE5-1BA6-B1F6-F59E3AFB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2578" y="2283397"/>
            <a:ext cx="4876800" cy="4648200"/>
          </a:xfrm>
          <a:prstGeom prst="rect">
            <a:avLst/>
          </a:prstGeom>
        </p:spPr>
      </p:pic>
    </p:spTree>
    <p:extLst>
      <p:ext uri="{BB962C8B-B14F-4D97-AF65-F5344CB8AC3E}">
        <p14:creationId xmlns:p14="http://schemas.microsoft.com/office/powerpoint/2010/main" val="274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7BF3D-975E-A4A7-8D27-1CA09ECB2AA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59A4424-AEE9-8E65-363B-1996822892AF}"/>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21996AE1-0C4B-F957-EEF7-90101C65BE1C}"/>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3216FFB-D73A-66A6-504E-35189ABDD51C}"/>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Find the maximum and minimum driver ratings for Prime Sedan bookings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maximum and minimum driver ratings for Prime Sedan bookings. The </a:t>
            </a:r>
            <a:r>
              <a:rPr lang="en-US" sz="4000" dirty="0">
                <a:solidFill>
                  <a:srgbClr val="D7DF23"/>
                </a:solidFill>
                <a:latin typeface="Poppins Medium" pitchFamily="2" charset="77"/>
                <a:ea typeface="Roboto Medium" panose="02000000000000000000" pitchFamily="2" charset="0"/>
                <a:cs typeface="Poppins Medium" pitchFamily="2" charset="77"/>
              </a:rPr>
              <a:t>minimum rating was : 3.0 </a:t>
            </a:r>
            <a:r>
              <a:rPr lang="en-US" sz="4000" dirty="0">
                <a:solidFill>
                  <a:schemeClr val="bg1"/>
                </a:solidFill>
                <a:latin typeface="Poppins Medium" pitchFamily="2" charset="77"/>
                <a:ea typeface="Roboto Medium" panose="02000000000000000000" pitchFamily="2" charset="0"/>
                <a:cs typeface="Poppins Medium" pitchFamily="2" charset="77"/>
              </a:rPr>
              <a:t>&amp; </a:t>
            </a:r>
            <a:r>
              <a:rPr lang="en-US" sz="4000" dirty="0">
                <a:solidFill>
                  <a:srgbClr val="D7DF23"/>
                </a:solidFill>
                <a:latin typeface="Poppins Medium" pitchFamily="2" charset="77"/>
                <a:ea typeface="Roboto Medium" panose="02000000000000000000" pitchFamily="2" charset="0"/>
                <a:cs typeface="Poppins Medium" pitchFamily="2" charset="77"/>
              </a:rPr>
              <a:t>maximum rating was : 4.9</a:t>
            </a:r>
          </a:p>
        </p:txBody>
      </p:sp>
      <p:pic>
        <p:nvPicPr>
          <p:cNvPr id="4" name="Picture 3">
            <a:extLst>
              <a:ext uri="{FF2B5EF4-FFF2-40B4-BE49-F238E27FC236}">
                <a16:creationId xmlns:a16="http://schemas.microsoft.com/office/drawing/2014/main" id="{BA20EC0F-9441-F5EA-46B1-1BF507E34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445473"/>
            <a:ext cx="7855678" cy="1736062"/>
          </a:xfrm>
          <a:prstGeom prst="rect">
            <a:avLst/>
          </a:prstGeom>
        </p:spPr>
      </p:pic>
    </p:spTree>
    <p:extLst>
      <p:ext uri="{BB962C8B-B14F-4D97-AF65-F5344CB8AC3E}">
        <p14:creationId xmlns:p14="http://schemas.microsoft.com/office/powerpoint/2010/main" val="255574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CBC3-395E-633A-00A5-2EF34033AF5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517066E-CDB7-C8AC-0B90-F6CEE2F7D7F2}"/>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283EF8A2-08BC-DA07-7EF3-099A634282D5}"/>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57027B-EA49-8D12-7457-63A5C5E12DB7}"/>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Retrieve all rides where payment was made using UPI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all rides where payment was made using UPI. [ </a:t>
            </a:r>
            <a:r>
              <a:rPr lang="en-US" sz="4000" dirty="0">
                <a:solidFill>
                  <a:srgbClr val="D7DF23"/>
                </a:solidFill>
                <a:latin typeface="Poppins Medium" pitchFamily="2" charset="77"/>
                <a:ea typeface="Roboto Medium" panose="02000000000000000000" pitchFamily="2" charset="0"/>
                <a:cs typeface="Poppins Medium" pitchFamily="2" charset="77"/>
              </a:rPr>
              <a:t>**</a:t>
            </a:r>
            <a:r>
              <a:rPr lang="en-US" sz="4000" dirty="0">
                <a:solidFill>
                  <a:schemeClr val="bg1"/>
                </a:solidFill>
                <a:latin typeface="Poppins Medium" pitchFamily="2" charset="77"/>
                <a:ea typeface="Roboto Medium" panose="02000000000000000000" pitchFamily="2" charset="0"/>
                <a:cs typeface="Poppins Medium" pitchFamily="2" charset="77"/>
              </a:rPr>
              <a:t> Due to limited space, here we have shown 10 results. ]</a:t>
            </a:r>
            <a:endParaRPr lang="en-US" sz="4000" dirty="0">
              <a:solidFill>
                <a:srgbClr val="D7DF23"/>
              </a:solidFill>
              <a:latin typeface="Poppins Medium" pitchFamily="2" charset="77"/>
              <a:ea typeface="Roboto Medium" panose="02000000000000000000" pitchFamily="2" charset="0"/>
              <a:cs typeface="Poppins Medium" pitchFamily="2" charset="77"/>
            </a:endParaRPr>
          </a:p>
        </p:txBody>
      </p:sp>
      <p:pic>
        <p:nvPicPr>
          <p:cNvPr id="3" name="Picture 2">
            <a:extLst>
              <a:ext uri="{FF2B5EF4-FFF2-40B4-BE49-F238E27FC236}">
                <a16:creationId xmlns:a16="http://schemas.microsoft.com/office/drawing/2014/main" id="{EA3BD9F7-8CE0-CB68-D1DF-4EE6145C2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514721"/>
            <a:ext cx="12050168" cy="6249514"/>
          </a:xfrm>
          <a:prstGeom prst="rect">
            <a:avLst/>
          </a:prstGeom>
        </p:spPr>
      </p:pic>
    </p:spTree>
    <p:extLst>
      <p:ext uri="{BB962C8B-B14F-4D97-AF65-F5344CB8AC3E}">
        <p14:creationId xmlns:p14="http://schemas.microsoft.com/office/powerpoint/2010/main" val="191813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E4E5D-BEBB-EAE6-B9D1-60DE0DF7A82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7596A69-2D3D-9712-0235-18068A9E1FD3}"/>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C878073D-4DDD-52B5-F16A-F0764E96F691}"/>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BA91A8-0A39-5440-D24F-40B2BB46F254}"/>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Find the average customer rating per vehicle type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average customer ratings per vehicle type. </a:t>
            </a:r>
            <a:r>
              <a:rPr lang="en-US" sz="4000" dirty="0">
                <a:solidFill>
                  <a:srgbClr val="D7DF23"/>
                </a:solidFill>
                <a:latin typeface="Poppins Medium" pitchFamily="2" charset="77"/>
                <a:ea typeface="Roboto Medium" panose="02000000000000000000" pitchFamily="2" charset="0"/>
                <a:cs typeface="Poppins Medium" pitchFamily="2" charset="77"/>
              </a:rPr>
              <a:t>“Prime Sedan” </a:t>
            </a:r>
            <a:r>
              <a:rPr lang="en-US" sz="4000" dirty="0">
                <a:solidFill>
                  <a:schemeClr val="bg1"/>
                </a:solidFill>
                <a:latin typeface="Poppins Medium" pitchFamily="2" charset="77"/>
                <a:ea typeface="Roboto Medium" panose="02000000000000000000" pitchFamily="2" charset="0"/>
                <a:cs typeface="Poppins Medium" pitchFamily="2" charset="77"/>
              </a:rPr>
              <a:t>had the </a:t>
            </a:r>
            <a:r>
              <a:rPr lang="en-US" sz="4000" dirty="0">
                <a:solidFill>
                  <a:srgbClr val="D7DF23"/>
                </a:solidFill>
                <a:latin typeface="Poppins Medium" pitchFamily="2" charset="77"/>
                <a:ea typeface="Roboto Medium" panose="02000000000000000000" pitchFamily="2" charset="0"/>
                <a:cs typeface="Poppins Medium" pitchFamily="2" charset="77"/>
              </a:rPr>
              <a:t>highest average customer ratings</a:t>
            </a:r>
            <a:r>
              <a:rPr lang="en-US" sz="4000" dirty="0">
                <a:solidFill>
                  <a:schemeClr val="bg1"/>
                </a:solidFill>
                <a:latin typeface="Poppins Medium" pitchFamily="2" charset="77"/>
                <a:ea typeface="Roboto Medium" panose="02000000000000000000" pitchFamily="2" charset="0"/>
                <a:cs typeface="Poppins Medium" pitchFamily="2" charset="77"/>
              </a:rPr>
              <a:t> </a:t>
            </a:r>
            <a:r>
              <a:rPr lang="en-US" sz="4000" dirty="0">
                <a:solidFill>
                  <a:srgbClr val="D7DF23"/>
                </a:solidFill>
                <a:latin typeface="Poppins Medium" pitchFamily="2" charset="77"/>
                <a:ea typeface="Roboto Medium" panose="02000000000000000000" pitchFamily="2" charset="0"/>
                <a:cs typeface="Poppins Medium" pitchFamily="2" charset="77"/>
              </a:rPr>
              <a:t>: 2.52</a:t>
            </a:r>
          </a:p>
        </p:txBody>
      </p:sp>
      <p:pic>
        <p:nvPicPr>
          <p:cNvPr id="4" name="Picture 3">
            <a:extLst>
              <a:ext uri="{FF2B5EF4-FFF2-40B4-BE49-F238E27FC236}">
                <a16:creationId xmlns:a16="http://schemas.microsoft.com/office/drawing/2014/main" id="{B3C2ADD8-70B9-7548-E86C-6BBBDC2C2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514721"/>
            <a:ext cx="8112644" cy="5442401"/>
          </a:xfrm>
          <a:prstGeom prst="rect">
            <a:avLst/>
          </a:prstGeom>
        </p:spPr>
      </p:pic>
    </p:spTree>
    <p:extLst>
      <p:ext uri="{BB962C8B-B14F-4D97-AF65-F5344CB8AC3E}">
        <p14:creationId xmlns:p14="http://schemas.microsoft.com/office/powerpoint/2010/main" val="324968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884D-B3BE-5230-19AA-F183172F144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3D6E70B-96FD-AD8A-A362-D42BE9B5B76F}"/>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F3FA6DF1-B7F4-0C91-DB48-CC9D95FE7E9E}"/>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C6E0F0-31F2-2EBD-053C-E649EB439AEB}"/>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Calculate the total booking value of rides completed successfully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total booking value of rides completed successfully. </a:t>
            </a:r>
          </a:p>
          <a:p>
            <a:r>
              <a:rPr lang="en-US" sz="4000" dirty="0">
                <a:solidFill>
                  <a:srgbClr val="D7DF23"/>
                </a:solidFill>
                <a:latin typeface="Poppins Medium" pitchFamily="2" charset="77"/>
                <a:ea typeface="Roboto Medium" panose="02000000000000000000" pitchFamily="2" charset="0"/>
                <a:cs typeface="Poppins Medium" pitchFamily="2" charset="77"/>
              </a:rPr>
              <a:t>Total booking was - 32829985</a:t>
            </a:r>
          </a:p>
        </p:txBody>
      </p:sp>
      <p:pic>
        <p:nvPicPr>
          <p:cNvPr id="3" name="Picture 2">
            <a:extLst>
              <a:ext uri="{FF2B5EF4-FFF2-40B4-BE49-F238E27FC236}">
                <a16:creationId xmlns:a16="http://schemas.microsoft.com/office/drawing/2014/main" id="{AF1CF79A-3E46-8458-1B86-B5D4E1CD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514721"/>
            <a:ext cx="5622821" cy="2302965"/>
          </a:xfrm>
          <a:prstGeom prst="rect">
            <a:avLst/>
          </a:prstGeom>
        </p:spPr>
      </p:pic>
    </p:spTree>
    <p:extLst>
      <p:ext uri="{BB962C8B-B14F-4D97-AF65-F5344CB8AC3E}">
        <p14:creationId xmlns:p14="http://schemas.microsoft.com/office/powerpoint/2010/main" val="394655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BF58-14BA-8757-427A-FFD8A522712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8F58C74-446D-EEDA-C700-E8C047440E29}"/>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11DA8BFA-5E2E-1212-E8FD-5673E9663DE4}"/>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106069-932F-051B-47A6-EECD6E9A37B7}"/>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List all incomplete rides along with the reason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list of all incomplete rides along with the reason. [ </a:t>
            </a:r>
            <a:r>
              <a:rPr lang="en-US" sz="4000" dirty="0">
                <a:solidFill>
                  <a:srgbClr val="D7DF23"/>
                </a:solidFill>
                <a:latin typeface="Poppins Medium" pitchFamily="2" charset="77"/>
                <a:ea typeface="Roboto Medium" panose="02000000000000000000" pitchFamily="2" charset="0"/>
                <a:cs typeface="Poppins Medium" pitchFamily="2" charset="77"/>
              </a:rPr>
              <a:t>**</a:t>
            </a:r>
            <a:r>
              <a:rPr lang="en-US" sz="4000" dirty="0">
                <a:solidFill>
                  <a:schemeClr val="bg1"/>
                </a:solidFill>
                <a:latin typeface="Poppins Medium" pitchFamily="2" charset="77"/>
                <a:ea typeface="Roboto Medium" panose="02000000000000000000" pitchFamily="2" charset="0"/>
                <a:cs typeface="Poppins Medium" pitchFamily="2" charset="77"/>
              </a:rPr>
              <a:t> Due to limited space, here we have shown 10 results. ]</a:t>
            </a:r>
          </a:p>
        </p:txBody>
      </p:sp>
      <p:pic>
        <p:nvPicPr>
          <p:cNvPr id="4" name="Picture 3">
            <a:extLst>
              <a:ext uri="{FF2B5EF4-FFF2-40B4-BE49-F238E27FC236}">
                <a16:creationId xmlns:a16="http://schemas.microsoft.com/office/drawing/2014/main" id="{90336E8A-02FC-09AE-6528-A78FFFF6E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09" y="5445473"/>
            <a:ext cx="11153015" cy="6691810"/>
          </a:xfrm>
          <a:prstGeom prst="rect">
            <a:avLst/>
          </a:prstGeom>
        </p:spPr>
      </p:pic>
    </p:spTree>
    <p:extLst>
      <p:ext uri="{BB962C8B-B14F-4D97-AF65-F5344CB8AC3E}">
        <p14:creationId xmlns:p14="http://schemas.microsoft.com/office/powerpoint/2010/main" val="3669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EE53-663C-263C-06A5-108079AB332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DA3BD52-7031-DDDE-D271-96783468A789}"/>
              </a:ext>
            </a:extLst>
          </p:cNvPr>
          <p:cNvSpPr txBox="1"/>
          <p:nvPr/>
        </p:nvSpPr>
        <p:spPr>
          <a:xfrm>
            <a:off x="7720087" y="6257835"/>
            <a:ext cx="8937475" cy="1200329"/>
          </a:xfrm>
          <a:prstGeom prst="rect">
            <a:avLst/>
          </a:prstGeom>
          <a:noFill/>
          <a:ln>
            <a:noFill/>
          </a:ln>
        </p:spPr>
        <p:txBody>
          <a:bodyPr wrap="square" rtlCol="0">
            <a:spAutoFit/>
          </a:bodyPr>
          <a:lstStyle/>
          <a:p>
            <a:pPr algn="ctr"/>
            <a:r>
              <a:rPr lang="en-US" sz="7200" dirty="0">
                <a:solidFill>
                  <a:srgbClr val="D7DF23"/>
                </a:solidFill>
                <a:latin typeface="Poppins Medium" pitchFamily="2" charset="77"/>
                <a:ea typeface="Roboto Medium" panose="02000000000000000000" pitchFamily="2" charset="0"/>
                <a:cs typeface="Poppins Medium" pitchFamily="2" charset="77"/>
              </a:rPr>
              <a:t>EDA - Visualization</a:t>
            </a:r>
          </a:p>
        </p:txBody>
      </p:sp>
      <p:sp>
        <p:nvSpPr>
          <p:cNvPr id="6" name="Rectangle 3">
            <a:extLst>
              <a:ext uri="{FF2B5EF4-FFF2-40B4-BE49-F238E27FC236}">
                <a16:creationId xmlns:a16="http://schemas.microsoft.com/office/drawing/2014/main" id="{900E91FA-254F-8204-12E9-2D674C8F82EE}"/>
              </a:ext>
            </a:extLst>
          </p:cNvPr>
          <p:cNvSpPr/>
          <p:nvPr/>
        </p:nvSpPr>
        <p:spPr>
          <a:xfrm>
            <a:off x="6781479" y="6280920"/>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3">
            <a:extLst>
              <a:ext uri="{FF2B5EF4-FFF2-40B4-BE49-F238E27FC236}">
                <a16:creationId xmlns:a16="http://schemas.microsoft.com/office/drawing/2014/main" id="{C8257ABE-2185-FA85-50AF-44840E496FEC}"/>
              </a:ext>
            </a:extLst>
          </p:cNvPr>
          <p:cNvSpPr/>
          <p:nvPr/>
        </p:nvSpPr>
        <p:spPr>
          <a:xfrm flipH="1">
            <a:off x="16988171" y="6257835"/>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23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0D4B5-81F2-944F-63AE-7040301B17D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356D4A0-0837-6D6A-A599-7D1D43BD3835}"/>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41788DEE-B9A0-1324-19E0-1302CF928F2F}"/>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F11990-12CF-3FB5-7E78-4B3EE479F9DE}"/>
              </a:ext>
            </a:extLst>
          </p:cNvPr>
          <p:cNvSpPr txBox="1"/>
          <p:nvPr/>
        </p:nvSpPr>
        <p:spPr>
          <a:xfrm>
            <a:off x="968617" y="2911739"/>
            <a:ext cx="22440416" cy="707886"/>
          </a:xfrm>
          <a:prstGeom prst="rect">
            <a:avLst/>
          </a:prstGeom>
          <a:noFill/>
        </p:spPr>
        <p:txBody>
          <a:bodyPr wrap="square" rtlCol="0">
            <a:spAutoFit/>
          </a:bodyPr>
          <a:lstStyle/>
          <a:p>
            <a:r>
              <a:rPr lang="en-US" sz="4000" i="0" u="none" strike="noStrike" baseline="0" dirty="0">
                <a:solidFill>
                  <a:srgbClr val="D7DF23"/>
                </a:solidFill>
                <a:latin typeface="Poppins Medium" panose="00000600000000000000" pitchFamily="2" charset="0"/>
                <a:cs typeface="Poppins Medium" panose="00000600000000000000" pitchFamily="2" charset="0"/>
              </a:rPr>
              <a:t>Ride Volume Over Time : </a:t>
            </a:r>
            <a:r>
              <a:rPr lang="en-US" sz="4000" b="0" i="0" u="none" strike="noStrike" baseline="0" dirty="0">
                <a:solidFill>
                  <a:schemeClr val="bg1"/>
                </a:solidFill>
                <a:latin typeface="Poppins Medium" panose="00000600000000000000" pitchFamily="2" charset="0"/>
                <a:cs typeface="Poppins Medium" panose="00000600000000000000" pitchFamily="2" charset="0"/>
              </a:rPr>
              <a:t>A time-series chart showing the number of rides per week </a:t>
            </a:r>
            <a:r>
              <a:rPr lang="en-US" sz="4000" b="1" i="0" u="none" strike="noStrike" baseline="0" dirty="0">
                <a:solidFill>
                  <a:srgbClr val="D7DF23"/>
                </a:solidFill>
                <a:latin typeface="Poppins Medium" pitchFamily="2" charset="77"/>
                <a:ea typeface="Roboto Medium" panose="02000000000000000000" pitchFamily="2" charset="0"/>
                <a:cs typeface="Poppins Medium" pitchFamily="2" charset="77"/>
              </a:rPr>
              <a:t>&gt;&gt;&gt;</a:t>
            </a:r>
            <a:endParaRPr lang="en-US" sz="4000" b="1" dirty="0">
              <a:solidFill>
                <a:srgbClr val="D7DF23"/>
              </a:solidFill>
              <a:latin typeface="Poppins Medium" pitchFamily="2" charset="77"/>
              <a:ea typeface="Roboto Medium" panose="02000000000000000000" pitchFamily="2" charset="0"/>
              <a:cs typeface="Poppins Medium" pitchFamily="2" charset="77"/>
            </a:endParaRPr>
          </a:p>
        </p:txBody>
      </p:sp>
      <p:pic>
        <p:nvPicPr>
          <p:cNvPr id="3" name="Picture 2">
            <a:extLst>
              <a:ext uri="{FF2B5EF4-FFF2-40B4-BE49-F238E27FC236}">
                <a16:creationId xmlns:a16="http://schemas.microsoft.com/office/drawing/2014/main" id="{A56919B1-BC5E-1230-E739-8CE476B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09" y="4214366"/>
            <a:ext cx="13980811" cy="7175877"/>
          </a:xfrm>
          <a:prstGeom prst="rect">
            <a:avLst/>
          </a:prstGeom>
        </p:spPr>
      </p:pic>
      <p:pic>
        <p:nvPicPr>
          <p:cNvPr id="8" name="Picture 7">
            <a:extLst>
              <a:ext uri="{FF2B5EF4-FFF2-40B4-BE49-F238E27FC236}">
                <a16:creationId xmlns:a16="http://schemas.microsoft.com/office/drawing/2014/main" id="{6D35CB5C-124F-5964-108C-BEE87C329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5375" y="4283615"/>
            <a:ext cx="5799967" cy="4730850"/>
          </a:xfrm>
          <a:prstGeom prst="rect">
            <a:avLst/>
          </a:prstGeom>
        </p:spPr>
      </p:pic>
      <p:sp>
        <p:nvSpPr>
          <p:cNvPr id="10" name="TextBox 9">
            <a:extLst>
              <a:ext uri="{FF2B5EF4-FFF2-40B4-BE49-F238E27FC236}">
                <a16:creationId xmlns:a16="http://schemas.microsoft.com/office/drawing/2014/main" id="{663A8202-59C1-34EA-8059-531D4A73C4E6}"/>
              </a:ext>
            </a:extLst>
          </p:cNvPr>
          <p:cNvSpPr txBox="1"/>
          <p:nvPr/>
        </p:nvSpPr>
        <p:spPr>
          <a:xfrm>
            <a:off x="15515375" y="9759027"/>
            <a:ext cx="7463895" cy="1631216"/>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a:t>
            </a:r>
            <a:r>
              <a:rPr lang="en-US" sz="3200" dirty="0">
                <a:latin typeface="Poppins Medium" panose="00000600000000000000" pitchFamily="2" charset="0"/>
                <a:cs typeface="Poppins Medium" panose="00000600000000000000" pitchFamily="2" charset="0"/>
              </a:rPr>
              <a:t>Week No. 31 had only three days. So, the number of rides naturally lower than other weeks.</a:t>
            </a:r>
            <a:endParaRPr lang="en-IN" sz="32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60660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9582E-A89A-9052-7CBD-E2DA2F58705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D5629AF-7B13-6484-7E74-E5F1A9CC82ED}"/>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7EB9C389-8D79-03E0-9284-3E25F99AC489}"/>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24E705-F4E5-15A7-799C-DDBD4CF6C281}"/>
              </a:ext>
            </a:extLst>
          </p:cNvPr>
          <p:cNvSpPr txBox="1"/>
          <p:nvPr/>
        </p:nvSpPr>
        <p:spPr>
          <a:xfrm>
            <a:off x="968617" y="2911739"/>
            <a:ext cx="22440416" cy="1938992"/>
          </a:xfrm>
          <a:prstGeom prst="rect">
            <a:avLst/>
          </a:prstGeom>
          <a:noFill/>
        </p:spPr>
        <p:txBody>
          <a:bodyPr wrap="square" rtlCol="0">
            <a:spAutoFit/>
          </a:bodyPr>
          <a:lstStyle/>
          <a:p>
            <a:pPr algn="l"/>
            <a:r>
              <a:rPr lang="en-US" sz="4000" i="0" u="none" strike="noStrike" baseline="0" dirty="0">
                <a:solidFill>
                  <a:srgbClr val="D7DF23"/>
                </a:solidFill>
                <a:latin typeface="Poppins Medium" panose="00000600000000000000" pitchFamily="2" charset="0"/>
                <a:cs typeface="Poppins Medium" panose="00000600000000000000" pitchFamily="2" charset="0"/>
              </a:rPr>
              <a:t>Booking Status Breakdown : </a:t>
            </a:r>
            <a:r>
              <a:rPr lang="en-US" sz="4000" b="0" i="0" u="none" strike="noStrike" baseline="0" dirty="0">
                <a:latin typeface="Poppins Medium" panose="00000600000000000000" pitchFamily="2" charset="0"/>
                <a:cs typeface="Poppins Medium" panose="00000600000000000000" pitchFamily="2" charset="0"/>
              </a:rPr>
              <a:t>A pie or doughnut chart displaying the proportion of different booking statuses (success, cancelled by the customer, cancelled by the driver, etc.).</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pic>
        <p:nvPicPr>
          <p:cNvPr id="4" name="Picture 3">
            <a:extLst>
              <a:ext uri="{FF2B5EF4-FFF2-40B4-BE49-F238E27FC236}">
                <a16:creationId xmlns:a16="http://schemas.microsoft.com/office/drawing/2014/main" id="{AC1A02DA-7D52-7280-D0D2-5CC5A7D95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445473"/>
            <a:ext cx="15337796" cy="6582524"/>
          </a:xfrm>
          <a:prstGeom prst="rect">
            <a:avLst/>
          </a:prstGeom>
        </p:spPr>
      </p:pic>
      <p:sp>
        <p:nvSpPr>
          <p:cNvPr id="5" name="TextBox 4">
            <a:extLst>
              <a:ext uri="{FF2B5EF4-FFF2-40B4-BE49-F238E27FC236}">
                <a16:creationId xmlns:a16="http://schemas.microsoft.com/office/drawing/2014/main" id="{0CF621D1-E004-CC4F-E324-EF07EF3715E3}"/>
              </a:ext>
            </a:extLst>
          </p:cNvPr>
          <p:cNvSpPr txBox="1"/>
          <p:nvPr/>
        </p:nvSpPr>
        <p:spPr>
          <a:xfrm>
            <a:off x="16611831" y="5445473"/>
            <a:ext cx="6466829" cy="5570756"/>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a:t>
            </a:r>
            <a:r>
              <a:rPr lang="en-IN" sz="3200" dirty="0">
                <a:solidFill>
                  <a:srgbClr val="D7DF23"/>
                </a:solidFill>
                <a:latin typeface="Poppins Medium" panose="00000600000000000000" pitchFamily="2" charset="0"/>
                <a:cs typeface="Poppins Medium" panose="00000600000000000000" pitchFamily="2" charset="0"/>
              </a:rPr>
              <a:t> </a:t>
            </a:r>
            <a:r>
              <a:rPr lang="en-IN" sz="3200" dirty="0">
                <a:solidFill>
                  <a:schemeClr val="bg1"/>
                </a:solidFill>
                <a:latin typeface="Poppins Medium" panose="00000600000000000000" pitchFamily="2" charset="0"/>
                <a:cs typeface="Poppins Medium" panose="00000600000000000000" pitchFamily="2" charset="0"/>
              </a:rPr>
              <a:t>Booking status – “</a:t>
            </a:r>
            <a:r>
              <a:rPr lang="en-IN" sz="3200" dirty="0">
                <a:solidFill>
                  <a:srgbClr val="D7DF23"/>
                </a:solidFill>
                <a:latin typeface="Poppins Medium" panose="00000600000000000000" pitchFamily="2" charset="0"/>
                <a:cs typeface="Poppins Medium" panose="00000600000000000000" pitchFamily="2" charset="0"/>
              </a:rPr>
              <a:t>Success</a:t>
            </a:r>
            <a:r>
              <a:rPr lang="en-IN" sz="3200" dirty="0">
                <a:solidFill>
                  <a:schemeClr val="bg1"/>
                </a:solidFill>
                <a:latin typeface="Poppins Medium" panose="00000600000000000000" pitchFamily="2" charset="0"/>
                <a:cs typeface="Poppins Medium" panose="00000600000000000000" pitchFamily="2" charset="0"/>
              </a:rPr>
              <a:t>” had most percentage, i.e. </a:t>
            </a:r>
            <a:r>
              <a:rPr lang="en-IN" sz="3200" dirty="0">
                <a:solidFill>
                  <a:srgbClr val="D7DF23"/>
                </a:solidFill>
                <a:latin typeface="Poppins Medium" panose="00000600000000000000" pitchFamily="2" charset="0"/>
                <a:cs typeface="Poppins Medium" panose="00000600000000000000" pitchFamily="2" charset="0"/>
              </a:rPr>
              <a:t>62.1 %</a:t>
            </a:r>
          </a:p>
          <a:p>
            <a:endParaRPr lang="en-IN" sz="3200" dirty="0">
              <a:solidFill>
                <a:schemeClr val="bg1"/>
              </a:solidFill>
              <a:latin typeface="Poppins Medium" panose="00000600000000000000" pitchFamily="2" charset="0"/>
              <a:cs typeface="Poppins Medium" panose="00000600000000000000" pitchFamily="2" charset="0"/>
            </a:endParaRPr>
          </a:p>
          <a:p>
            <a:r>
              <a:rPr lang="en-IN" sz="3200" dirty="0">
                <a:solidFill>
                  <a:schemeClr val="bg1"/>
                </a:solidFill>
                <a:latin typeface="Poppins Medium" panose="00000600000000000000" pitchFamily="2" charset="0"/>
                <a:cs typeface="Poppins Medium" panose="00000600000000000000" pitchFamily="2" charset="0"/>
              </a:rPr>
              <a:t>The next one was “</a:t>
            </a:r>
            <a:r>
              <a:rPr lang="en-IN" sz="3200" dirty="0">
                <a:solidFill>
                  <a:srgbClr val="D7DF23"/>
                </a:solidFill>
                <a:latin typeface="Poppins Medium" panose="00000600000000000000" pitchFamily="2" charset="0"/>
                <a:cs typeface="Poppins Medium" panose="00000600000000000000" pitchFamily="2" charset="0"/>
              </a:rPr>
              <a:t>Cancelled by Driver</a:t>
            </a:r>
            <a:r>
              <a:rPr lang="en-IN" sz="3200" dirty="0">
                <a:solidFill>
                  <a:schemeClr val="bg1"/>
                </a:solidFill>
                <a:latin typeface="Poppins Medium" panose="00000600000000000000" pitchFamily="2" charset="0"/>
                <a:cs typeface="Poppins Medium" panose="00000600000000000000" pitchFamily="2" charset="0"/>
              </a:rPr>
              <a:t>”, i.e. </a:t>
            </a:r>
            <a:r>
              <a:rPr lang="en-IN" sz="3200" dirty="0">
                <a:solidFill>
                  <a:srgbClr val="D7DF23"/>
                </a:solidFill>
                <a:latin typeface="Poppins Medium" panose="00000600000000000000" pitchFamily="2" charset="0"/>
                <a:cs typeface="Poppins Medium" panose="00000600000000000000" pitchFamily="2" charset="0"/>
              </a:rPr>
              <a:t>17.9 %</a:t>
            </a:r>
            <a:r>
              <a:rPr lang="en-IN" sz="3200" dirty="0">
                <a:solidFill>
                  <a:schemeClr val="bg1"/>
                </a:solidFill>
                <a:latin typeface="Poppins Medium" panose="00000600000000000000" pitchFamily="2" charset="0"/>
                <a:cs typeface="Poppins Medium" panose="00000600000000000000" pitchFamily="2" charset="0"/>
              </a:rPr>
              <a:t>, which mean, in some cases might be driver did not want to go to the destination or some problems occurred due to booking issue with customers.</a:t>
            </a:r>
            <a:endParaRPr lang="en-US" dirty="0">
              <a:solidFill>
                <a:schemeClr val="bg1"/>
              </a:solidFill>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84921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F0740-2629-062F-8DDD-526079B970F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DA61EA4-1749-A8B6-1A54-D7215FD45A56}"/>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DAA4CD1F-7915-3CF0-8569-CD9966F45C70}"/>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3ED92E-F24E-0BAB-AA16-FAF8425378BA}"/>
              </a:ext>
            </a:extLst>
          </p:cNvPr>
          <p:cNvSpPr txBox="1"/>
          <p:nvPr/>
        </p:nvSpPr>
        <p:spPr>
          <a:xfrm>
            <a:off x="968617" y="2911739"/>
            <a:ext cx="22440416" cy="1323439"/>
          </a:xfrm>
          <a:prstGeom prst="rect">
            <a:avLst/>
          </a:prstGeom>
          <a:noFill/>
        </p:spPr>
        <p:txBody>
          <a:bodyPr wrap="square" rtlCol="0">
            <a:spAutoFit/>
          </a:bodyPr>
          <a:lstStyle/>
          <a:p>
            <a:pPr algn="l"/>
            <a:r>
              <a:rPr lang="en-US" sz="4000" i="0" u="none" strike="noStrike" baseline="0" dirty="0">
                <a:solidFill>
                  <a:srgbClr val="D7DF23"/>
                </a:solidFill>
                <a:latin typeface="Poppins Medium" panose="00000600000000000000" pitchFamily="2" charset="0"/>
                <a:cs typeface="Poppins Medium" panose="00000600000000000000" pitchFamily="2" charset="0"/>
              </a:rPr>
              <a:t>Top 5 Vehicle Types by Ride Distance : </a:t>
            </a:r>
            <a:r>
              <a:rPr lang="en-US" sz="4000" b="0" i="0" u="none" strike="noStrike" baseline="0" dirty="0">
                <a:latin typeface="Poppins Medium" panose="00000600000000000000" pitchFamily="2" charset="0"/>
                <a:cs typeface="Poppins Medium" panose="00000600000000000000" pitchFamily="2" charset="0"/>
              </a:rPr>
              <a:t>A bar chart ranking vehicle types based on the total </a:t>
            </a:r>
            <a:r>
              <a:rPr lang="en-IN" sz="4000" b="0" i="0" u="none" strike="noStrike" baseline="0" dirty="0">
                <a:latin typeface="Poppins Medium" panose="00000600000000000000" pitchFamily="2" charset="0"/>
                <a:cs typeface="Poppins Medium" panose="00000600000000000000" pitchFamily="2" charset="0"/>
              </a:rPr>
              <a:t>distance covered.</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3C4D887C-514F-AE4F-0A13-50F32618F302}"/>
              </a:ext>
            </a:extLst>
          </p:cNvPr>
          <p:cNvSpPr txBox="1"/>
          <p:nvPr/>
        </p:nvSpPr>
        <p:spPr>
          <a:xfrm>
            <a:off x="16876644" y="4829920"/>
            <a:ext cx="5685182" cy="2862322"/>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“Prime Sedan” </a:t>
            </a:r>
            <a:r>
              <a:rPr lang="en-US" dirty="0">
                <a:solidFill>
                  <a:schemeClr val="bg1"/>
                </a:solidFill>
                <a:latin typeface="Poppins Medium" panose="00000600000000000000" pitchFamily="2" charset="0"/>
                <a:cs typeface="Poppins Medium" panose="00000600000000000000" pitchFamily="2" charset="0"/>
              </a:rPr>
              <a:t>covered more distance than other vehicle types. It covered </a:t>
            </a:r>
            <a:r>
              <a:rPr lang="en-US" dirty="0">
                <a:solidFill>
                  <a:srgbClr val="D7DF23"/>
                </a:solidFill>
                <a:latin typeface="Poppins Medium" panose="00000600000000000000" pitchFamily="2" charset="0"/>
                <a:cs typeface="Poppins Medium" panose="00000600000000000000" pitchFamily="2" charset="0"/>
              </a:rPr>
              <a:t>234535 KM</a:t>
            </a:r>
          </a:p>
        </p:txBody>
      </p:sp>
      <p:pic>
        <p:nvPicPr>
          <p:cNvPr id="3" name="Picture 2">
            <a:extLst>
              <a:ext uri="{FF2B5EF4-FFF2-40B4-BE49-F238E27FC236}">
                <a16:creationId xmlns:a16="http://schemas.microsoft.com/office/drawing/2014/main" id="{98A14583-3133-658C-0299-A8CD215C7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29920"/>
            <a:ext cx="15487896" cy="7275941"/>
          </a:xfrm>
          <a:prstGeom prst="rect">
            <a:avLst/>
          </a:prstGeom>
        </p:spPr>
      </p:pic>
    </p:spTree>
    <p:extLst>
      <p:ext uri="{BB962C8B-B14F-4D97-AF65-F5344CB8AC3E}">
        <p14:creationId xmlns:p14="http://schemas.microsoft.com/office/powerpoint/2010/main" val="313001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C82E5-F104-E726-D6B4-1C6201A9748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4A66850-F17E-4CD4-B4FC-9F68BE3B3353}"/>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2944F888-9453-5827-7395-7FEE0646389A}"/>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6925E5-2543-FD24-5A94-DD7A0AECCCB7}"/>
              </a:ext>
            </a:extLst>
          </p:cNvPr>
          <p:cNvSpPr txBox="1"/>
          <p:nvPr/>
        </p:nvSpPr>
        <p:spPr>
          <a:xfrm>
            <a:off x="968617" y="2911739"/>
            <a:ext cx="22440416" cy="1323439"/>
          </a:xfrm>
          <a:prstGeom prst="rect">
            <a:avLst/>
          </a:prstGeom>
          <a:noFill/>
        </p:spPr>
        <p:txBody>
          <a:bodyPr wrap="square" rtlCol="0">
            <a:spAutoFit/>
          </a:bodyPr>
          <a:lstStyle/>
          <a:p>
            <a:pPr algn="l"/>
            <a:r>
              <a:rPr lang="en-IN" sz="4000" dirty="0">
                <a:solidFill>
                  <a:srgbClr val="D7DF23"/>
                </a:solidFill>
                <a:latin typeface="Poppins Medium" panose="00000600000000000000" pitchFamily="2" charset="0"/>
                <a:cs typeface="Poppins Medium" panose="00000600000000000000" pitchFamily="2" charset="0"/>
              </a:rPr>
              <a:t>C</a:t>
            </a:r>
            <a:r>
              <a:rPr lang="en-IN" sz="4000" i="0" u="none" strike="noStrike" baseline="0" dirty="0">
                <a:solidFill>
                  <a:srgbClr val="D7DF23"/>
                </a:solidFill>
                <a:latin typeface="Poppins Medium" panose="00000600000000000000" pitchFamily="2" charset="0"/>
                <a:cs typeface="Poppins Medium" panose="00000600000000000000" pitchFamily="2" charset="0"/>
              </a:rPr>
              <a:t>ancelled Rides Reasons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bar chart that highlights the common reasons for ride</a:t>
            </a:r>
          </a:p>
          <a:p>
            <a:pPr algn="l"/>
            <a:r>
              <a:rPr lang="en-US" sz="4000" b="0" i="0" u="none" strike="noStrike" baseline="0" dirty="0">
                <a:latin typeface="Poppins Medium" panose="00000600000000000000" pitchFamily="2" charset="0"/>
                <a:cs typeface="Poppins Medium" panose="00000600000000000000" pitchFamily="2" charset="0"/>
              </a:rPr>
              <a:t>cancellations by customers and drivers.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5BEC9CE0-79A6-F1A5-A7C3-EDFD2EA9EC54}"/>
              </a:ext>
            </a:extLst>
          </p:cNvPr>
          <p:cNvSpPr txBox="1"/>
          <p:nvPr/>
        </p:nvSpPr>
        <p:spPr>
          <a:xfrm>
            <a:off x="16876643" y="4829920"/>
            <a:ext cx="6042991" cy="7294305"/>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“Personal &amp; Car related issue” </a:t>
            </a:r>
            <a:r>
              <a:rPr lang="en-US" dirty="0">
                <a:solidFill>
                  <a:schemeClr val="bg1"/>
                </a:solidFill>
                <a:latin typeface="Poppins Medium" panose="00000600000000000000" pitchFamily="2" charset="0"/>
                <a:cs typeface="Poppins Medium" panose="00000600000000000000" pitchFamily="2" charset="0"/>
              </a:rPr>
              <a:t>was the most frequent reason for cancellation by Driver, which happened </a:t>
            </a:r>
            <a:r>
              <a:rPr lang="en-US" dirty="0">
                <a:solidFill>
                  <a:srgbClr val="D7DF23"/>
                </a:solidFill>
                <a:latin typeface="Poppins Medium" panose="00000600000000000000" pitchFamily="2" charset="0"/>
                <a:cs typeface="Poppins Medium" panose="00000600000000000000" pitchFamily="2" charset="0"/>
              </a:rPr>
              <a:t>6542</a:t>
            </a:r>
            <a:r>
              <a:rPr lang="en-US" dirty="0">
                <a:solidFill>
                  <a:schemeClr val="bg1"/>
                </a:solidFill>
                <a:latin typeface="Poppins Medium" panose="00000600000000000000" pitchFamily="2" charset="0"/>
                <a:cs typeface="Poppins Medium" panose="00000600000000000000" pitchFamily="2" charset="0"/>
              </a:rPr>
              <a:t> times.</a:t>
            </a:r>
          </a:p>
          <a:p>
            <a:endParaRPr lang="en-US" dirty="0">
              <a:solidFill>
                <a:schemeClr val="bg1"/>
              </a:solidFill>
              <a:latin typeface="Poppins Medium" panose="00000600000000000000" pitchFamily="2" charset="0"/>
              <a:cs typeface="Poppins Medium" panose="00000600000000000000" pitchFamily="2" charset="0"/>
            </a:endParaRPr>
          </a:p>
          <a:p>
            <a:r>
              <a:rPr lang="en-US" dirty="0">
                <a:solidFill>
                  <a:srgbClr val="D7DF23"/>
                </a:solidFill>
                <a:latin typeface="Poppins Medium" panose="00000600000000000000" pitchFamily="2" charset="0"/>
                <a:cs typeface="Poppins Medium" panose="00000600000000000000" pitchFamily="2" charset="0"/>
              </a:rPr>
              <a:t>“Driver is not moving towards pickup location” </a:t>
            </a:r>
            <a:r>
              <a:rPr lang="en-US" dirty="0">
                <a:solidFill>
                  <a:schemeClr val="bg1"/>
                </a:solidFill>
                <a:latin typeface="Poppins Medium" panose="00000600000000000000" pitchFamily="2" charset="0"/>
                <a:cs typeface="Poppins Medium" panose="00000600000000000000" pitchFamily="2" charset="0"/>
              </a:rPr>
              <a:t>was the most frequent reason for cancellation by Customer, which happened </a:t>
            </a:r>
            <a:r>
              <a:rPr lang="en-US" dirty="0">
                <a:solidFill>
                  <a:srgbClr val="D7DF23"/>
                </a:solidFill>
                <a:latin typeface="Poppins Medium" panose="00000600000000000000" pitchFamily="2" charset="0"/>
                <a:cs typeface="Poppins Medium" panose="00000600000000000000" pitchFamily="2" charset="0"/>
              </a:rPr>
              <a:t>3175</a:t>
            </a:r>
            <a:r>
              <a:rPr lang="en-US" dirty="0">
                <a:solidFill>
                  <a:schemeClr val="bg1"/>
                </a:solidFill>
                <a:latin typeface="Poppins Medium" panose="00000600000000000000" pitchFamily="2" charset="0"/>
                <a:cs typeface="Poppins Medium" panose="00000600000000000000" pitchFamily="2" charset="0"/>
              </a:rPr>
              <a:t> times.</a:t>
            </a:r>
          </a:p>
        </p:txBody>
      </p:sp>
      <p:pic>
        <p:nvPicPr>
          <p:cNvPr id="4" name="Picture 3">
            <a:extLst>
              <a:ext uri="{FF2B5EF4-FFF2-40B4-BE49-F238E27FC236}">
                <a16:creationId xmlns:a16="http://schemas.microsoft.com/office/drawing/2014/main" id="{0794B5C2-4E57-281B-E24B-B3910017B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09" y="4829920"/>
            <a:ext cx="15414391" cy="7723241"/>
          </a:xfrm>
          <a:prstGeom prst="rect">
            <a:avLst/>
          </a:prstGeom>
        </p:spPr>
      </p:pic>
    </p:spTree>
    <p:extLst>
      <p:ext uri="{BB962C8B-B14F-4D97-AF65-F5344CB8AC3E}">
        <p14:creationId xmlns:p14="http://schemas.microsoft.com/office/powerpoint/2010/main" val="134643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018EA-9246-574F-891A-34435429C936}"/>
              </a:ext>
            </a:extLst>
          </p:cNvPr>
          <p:cNvSpPr/>
          <p:nvPr/>
        </p:nvSpPr>
        <p:spPr>
          <a:xfrm rot="10800000" flipV="1">
            <a:off x="0" y="1"/>
            <a:ext cx="24377649" cy="13715999"/>
          </a:xfrm>
          <a:prstGeom prst="rect">
            <a:avLst/>
          </a:prstGeom>
          <a:solidFill>
            <a:srgbClr val="363D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2460659" y="3014672"/>
            <a:ext cx="14435859" cy="7361081"/>
            <a:chOff x="2419427" y="-83375"/>
            <a:chExt cx="8581946" cy="12666577"/>
          </a:xfrm>
        </p:grpSpPr>
        <p:sp>
          <p:nvSpPr>
            <p:cNvPr id="9" name="TextBox 8">
              <a:extLst>
                <a:ext uri="{FF2B5EF4-FFF2-40B4-BE49-F238E27FC236}">
                  <a16:creationId xmlns:a16="http://schemas.microsoft.com/office/drawing/2014/main" id="{10BAB834-84FA-3A4B-9D99-444FCB5FA429}"/>
                </a:ext>
              </a:extLst>
            </p:cNvPr>
            <p:cNvSpPr txBox="1"/>
            <p:nvPr/>
          </p:nvSpPr>
          <p:spPr>
            <a:xfrm>
              <a:off x="2419427" y="-83375"/>
              <a:ext cx="8581945" cy="2806914"/>
            </a:xfrm>
            <a:prstGeom prst="rect">
              <a:avLst/>
            </a:prstGeom>
            <a:noFill/>
            <a:ln>
              <a:noFill/>
            </a:ln>
          </p:spPr>
          <p:txBody>
            <a:bodyPr wrap="square" rtlCol="0">
              <a:spAutoFit/>
            </a:bodyPr>
            <a:lstStyle/>
            <a:p>
              <a:r>
                <a:rPr lang="en-US" sz="10000" b="1" dirty="0">
                  <a:solidFill>
                    <a:srgbClr val="D7DF23"/>
                  </a:solidFill>
                  <a:latin typeface="Poppins SemiBold" pitchFamily="2" charset="77"/>
                  <a:ea typeface="Roboto Medium" panose="02000000000000000000" pitchFamily="2" charset="0"/>
                  <a:cs typeface="Poppins SemiBold"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419428" y="4000931"/>
              <a:ext cx="8581945" cy="8582271"/>
            </a:xfrm>
            <a:prstGeom prst="rect">
              <a:avLst/>
            </a:prstGeom>
            <a:noFill/>
          </p:spPr>
          <p:txBody>
            <a:bodyPr wrap="square" rtlCol="0">
              <a:spAutoFit/>
            </a:bodyPr>
            <a:lstStyle/>
            <a:p>
              <a:pPr>
                <a:lnSpc>
                  <a:spcPct val="150000"/>
                </a:lnSpc>
              </a:pPr>
              <a:r>
                <a:rPr lang="en-US" b="0" i="0" dirty="0">
                  <a:solidFill>
                    <a:srgbClr val="D7DF23"/>
                  </a:solidFill>
                  <a:effectLst/>
                  <a:latin typeface="gentonalight"/>
                </a:rPr>
                <a:t>Ola is India’s largest mobility platform and one of the world’s largest ride-hailing companies, serving 250+ cities across India, Australia, New Zealand, and the UK. The Ola app offers mobility solutions by connecting customers to drivers and a wide range of vehicles across bikes, auto-rickshaws, metered taxis, and cabs, enabling convenience and transparency for hundreds of millions of consumers and over 1.5 million driver-partners.</a:t>
              </a:r>
              <a:endParaRPr lang="en-US" dirty="0">
                <a:solidFill>
                  <a:srgbClr val="D7DF23"/>
                </a:solidFill>
                <a:latin typeface="Lato Light" panose="020F0502020204030203" pitchFamily="34" charset="0"/>
                <a:ea typeface="Lato Light" panose="020F0502020204030203" pitchFamily="34" charset="0"/>
                <a:cs typeface="Lato Light" panose="020F0502020204030203" pitchFamily="34" charset="0"/>
              </a:endParaRPr>
            </a:p>
          </p:txBody>
        </p:sp>
      </p:grpSp>
      <p:sp>
        <p:nvSpPr>
          <p:cNvPr id="4" name="Rectangle 3">
            <a:extLst>
              <a:ext uri="{FF2B5EF4-FFF2-40B4-BE49-F238E27FC236}">
                <a16:creationId xmlns:a16="http://schemas.microsoft.com/office/drawing/2014/main" id="{91BB8280-E03D-2245-9E1D-C88C8F3D4336}"/>
              </a:ext>
            </a:extLst>
          </p:cNvPr>
          <p:cNvSpPr/>
          <p:nvPr/>
        </p:nvSpPr>
        <p:spPr>
          <a:xfrm flipH="1">
            <a:off x="17113251" y="0"/>
            <a:ext cx="7264398" cy="13863197"/>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97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CE37F-2EAD-CB42-11ED-705F47CFE33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F4DE7FC-35E5-19A0-A0B1-647122045370}"/>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A795A1BA-357E-7087-F835-904F2AF5BBF3}"/>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2AA941-3761-51E0-39D9-2FBA6FD09B08}"/>
              </a:ext>
            </a:extLst>
          </p:cNvPr>
          <p:cNvSpPr txBox="1"/>
          <p:nvPr/>
        </p:nvSpPr>
        <p:spPr>
          <a:xfrm>
            <a:off x="968617" y="2911739"/>
            <a:ext cx="22440416" cy="1323439"/>
          </a:xfrm>
          <a:prstGeom prst="rect">
            <a:avLst/>
          </a:prstGeom>
          <a:noFill/>
        </p:spPr>
        <p:txBody>
          <a:bodyPr wrap="square" rtlCol="0">
            <a:spAutoFit/>
          </a:bodyPr>
          <a:lstStyle/>
          <a:p>
            <a:pPr algn="l"/>
            <a:r>
              <a:rPr lang="en-IN" sz="4000" i="0" u="none" strike="noStrike" baseline="0" dirty="0">
                <a:solidFill>
                  <a:srgbClr val="D7DF23"/>
                </a:solidFill>
                <a:latin typeface="Poppins Medium" panose="00000600000000000000" pitchFamily="2" charset="0"/>
                <a:cs typeface="Poppins Medium" panose="00000600000000000000" pitchFamily="2" charset="0"/>
              </a:rPr>
              <a:t>Revenue by Payment Method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multi-line chart displaying total revenue based on</a:t>
            </a:r>
          </a:p>
          <a:p>
            <a:pPr algn="l"/>
            <a:r>
              <a:rPr lang="en-US" sz="4000" b="0" i="0" u="none" strike="noStrike" baseline="0" dirty="0">
                <a:latin typeface="Poppins Medium" panose="00000600000000000000" pitchFamily="2" charset="0"/>
                <a:cs typeface="Poppins Medium" panose="00000600000000000000" pitchFamily="2" charset="0"/>
              </a:rPr>
              <a:t>payment methods (Cash, UPI, Credit Card, etc.)</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B7F34087-E7D1-66E3-3084-31623D91D9D4}"/>
              </a:ext>
            </a:extLst>
          </p:cNvPr>
          <p:cNvSpPr txBox="1"/>
          <p:nvPr/>
        </p:nvSpPr>
        <p:spPr>
          <a:xfrm>
            <a:off x="16876643" y="4829920"/>
            <a:ext cx="6042991" cy="5078313"/>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“Cash” </a:t>
            </a:r>
            <a:r>
              <a:rPr lang="en-US" dirty="0">
                <a:solidFill>
                  <a:schemeClr val="bg1"/>
                </a:solidFill>
                <a:latin typeface="Poppins Medium" panose="00000600000000000000" pitchFamily="2" charset="0"/>
                <a:cs typeface="Poppins Medium" panose="00000600000000000000" pitchFamily="2" charset="0"/>
              </a:rPr>
              <a:t>was the mostly </a:t>
            </a:r>
            <a:r>
              <a:rPr lang="en-US" dirty="0">
                <a:solidFill>
                  <a:srgbClr val="D7DF23"/>
                </a:solidFill>
                <a:latin typeface="Poppins Medium" panose="00000600000000000000" pitchFamily="2" charset="0"/>
                <a:cs typeface="Poppins Medium" panose="00000600000000000000" pitchFamily="2" charset="0"/>
              </a:rPr>
              <a:t>trending revenue generator </a:t>
            </a:r>
            <a:r>
              <a:rPr lang="en-US" dirty="0">
                <a:solidFill>
                  <a:schemeClr val="bg1"/>
                </a:solidFill>
                <a:latin typeface="Poppins Medium" panose="00000600000000000000" pitchFamily="2" charset="0"/>
                <a:cs typeface="Poppins Medium" panose="00000600000000000000" pitchFamily="2" charset="0"/>
              </a:rPr>
              <a:t>and the next one was</a:t>
            </a:r>
            <a:r>
              <a:rPr lang="en-US" dirty="0">
                <a:solidFill>
                  <a:srgbClr val="D7DF23"/>
                </a:solidFill>
                <a:latin typeface="Poppins Medium" panose="00000600000000000000" pitchFamily="2" charset="0"/>
                <a:cs typeface="Poppins Medium" panose="00000600000000000000" pitchFamily="2" charset="0"/>
              </a:rPr>
              <a:t> “UPI”. </a:t>
            </a:r>
          </a:p>
          <a:p>
            <a:endParaRPr lang="en-US" dirty="0">
              <a:solidFill>
                <a:srgbClr val="D7DF23"/>
              </a:solidFill>
              <a:latin typeface="Poppins Medium" panose="00000600000000000000" pitchFamily="2" charset="0"/>
              <a:cs typeface="Poppins Medium" panose="00000600000000000000" pitchFamily="2" charset="0"/>
            </a:endParaRPr>
          </a:p>
          <a:p>
            <a:r>
              <a:rPr lang="en-US" dirty="0">
                <a:solidFill>
                  <a:schemeClr val="bg1"/>
                </a:solidFill>
                <a:latin typeface="Poppins Medium" panose="00000600000000000000" pitchFamily="2" charset="0"/>
                <a:cs typeface="Poppins Medium" panose="00000600000000000000" pitchFamily="2" charset="0"/>
              </a:rPr>
              <a:t>Where as </a:t>
            </a:r>
            <a:r>
              <a:rPr lang="en-US" dirty="0">
                <a:solidFill>
                  <a:srgbClr val="D7DF23"/>
                </a:solidFill>
                <a:latin typeface="Poppins Medium" panose="00000600000000000000" pitchFamily="2" charset="0"/>
                <a:cs typeface="Poppins Medium" panose="00000600000000000000" pitchFamily="2" charset="0"/>
              </a:rPr>
              <a:t>“Debit &amp; Credit Card” </a:t>
            </a:r>
            <a:r>
              <a:rPr lang="en-US" dirty="0">
                <a:solidFill>
                  <a:schemeClr val="bg1"/>
                </a:solidFill>
                <a:latin typeface="Poppins Medium" panose="00000600000000000000" pitchFamily="2" charset="0"/>
                <a:cs typeface="Poppins Medium" panose="00000600000000000000" pitchFamily="2" charset="0"/>
              </a:rPr>
              <a:t>was least responsible for revenue generator.</a:t>
            </a:r>
          </a:p>
        </p:txBody>
      </p:sp>
      <p:pic>
        <p:nvPicPr>
          <p:cNvPr id="3" name="Picture 2">
            <a:extLst>
              <a:ext uri="{FF2B5EF4-FFF2-40B4-BE49-F238E27FC236}">
                <a16:creationId xmlns:a16="http://schemas.microsoft.com/office/drawing/2014/main" id="{EA981FF2-2C75-3E26-2207-F61B8E130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99168"/>
            <a:ext cx="15576022" cy="7819644"/>
          </a:xfrm>
          <a:prstGeom prst="rect">
            <a:avLst/>
          </a:prstGeom>
        </p:spPr>
      </p:pic>
    </p:spTree>
    <p:extLst>
      <p:ext uri="{BB962C8B-B14F-4D97-AF65-F5344CB8AC3E}">
        <p14:creationId xmlns:p14="http://schemas.microsoft.com/office/powerpoint/2010/main" val="33230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EEA32-FB5C-7454-3F06-04D2FCD6557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0DC81A8-52D9-F0C9-5345-1BE9476442D1}"/>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DBDFC798-4CA9-CE2D-5093-B10AB6FA3FF6}"/>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EAFA99-3446-8889-287A-0311A57BC581}"/>
              </a:ext>
            </a:extLst>
          </p:cNvPr>
          <p:cNvSpPr txBox="1"/>
          <p:nvPr/>
        </p:nvSpPr>
        <p:spPr>
          <a:xfrm>
            <a:off x="968617" y="2911739"/>
            <a:ext cx="22440416" cy="1323439"/>
          </a:xfrm>
          <a:prstGeom prst="rect">
            <a:avLst/>
          </a:prstGeom>
          <a:noFill/>
        </p:spPr>
        <p:txBody>
          <a:bodyPr wrap="square" rtlCol="0">
            <a:spAutoFit/>
          </a:bodyPr>
          <a:lstStyle/>
          <a:p>
            <a:pPr algn="l"/>
            <a:r>
              <a:rPr lang="en-US" sz="4000" i="0" u="none" strike="noStrike" baseline="0" dirty="0">
                <a:solidFill>
                  <a:srgbClr val="D7DF23"/>
                </a:solidFill>
                <a:latin typeface="Poppins Medium" panose="00000600000000000000" pitchFamily="2" charset="0"/>
                <a:cs typeface="Poppins Medium" panose="00000600000000000000" pitchFamily="2" charset="0"/>
              </a:rPr>
              <a:t>Top 5 Customers by Total Booking Value : </a:t>
            </a:r>
            <a:r>
              <a:rPr lang="en-US" sz="4000" b="0" i="0" u="none" strike="noStrike" baseline="0" dirty="0">
                <a:latin typeface="Poppins Medium" panose="00000600000000000000" pitchFamily="2" charset="0"/>
                <a:cs typeface="Poppins Medium" panose="00000600000000000000" pitchFamily="2" charset="0"/>
              </a:rPr>
              <a:t>A leaderboard visual listing customers who have spent the most on bookings.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C178D14A-D040-C596-FD1B-453E542F876F}"/>
              </a:ext>
            </a:extLst>
          </p:cNvPr>
          <p:cNvSpPr txBox="1"/>
          <p:nvPr/>
        </p:nvSpPr>
        <p:spPr>
          <a:xfrm>
            <a:off x="16876643" y="4829920"/>
            <a:ext cx="6042991" cy="2308324"/>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“CID785112” </a:t>
            </a:r>
            <a:r>
              <a:rPr lang="en-US" dirty="0">
                <a:solidFill>
                  <a:schemeClr val="bg1"/>
                </a:solidFill>
                <a:latin typeface="Poppins Medium" panose="00000600000000000000" pitchFamily="2" charset="0"/>
                <a:cs typeface="Poppins Medium" panose="00000600000000000000" pitchFamily="2" charset="0"/>
              </a:rPr>
              <a:t>was the top customer with highest booking values, i.e. </a:t>
            </a:r>
            <a:r>
              <a:rPr lang="en-US" dirty="0">
                <a:solidFill>
                  <a:srgbClr val="D7DF23"/>
                </a:solidFill>
                <a:latin typeface="Poppins Medium" panose="00000600000000000000" pitchFamily="2" charset="0"/>
                <a:cs typeface="Poppins Medium" panose="00000600000000000000" pitchFamily="2" charset="0"/>
              </a:rPr>
              <a:t>Rs. 8025.</a:t>
            </a:r>
          </a:p>
        </p:txBody>
      </p:sp>
      <p:pic>
        <p:nvPicPr>
          <p:cNvPr id="4" name="Picture 3">
            <a:extLst>
              <a:ext uri="{FF2B5EF4-FFF2-40B4-BE49-F238E27FC236}">
                <a16:creationId xmlns:a16="http://schemas.microsoft.com/office/drawing/2014/main" id="{7685878C-6944-7DE3-349E-8D775F1A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29920"/>
            <a:ext cx="15616201" cy="7653994"/>
          </a:xfrm>
          <a:prstGeom prst="rect">
            <a:avLst/>
          </a:prstGeom>
        </p:spPr>
      </p:pic>
    </p:spTree>
    <p:extLst>
      <p:ext uri="{BB962C8B-B14F-4D97-AF65-F5344CB8AC3E}">
        <p14:creationId xmlns:p14="http://schemas.microsoft.com/office/powerpoint/2010/main" val="90381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829A-C05D-A972-840B-F2AB6D0C656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BE8CD93-B167-FB07-DC4B-887EED30FFF3}"/>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F6DCC70F-DE1D-73D1-72DA-3D558E283B3F}"/>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29CF78-D809-FF57-F12B-20A2A4E453A5}"/>
              </a:ext>
            </a:extLst>
          </p:cNvPr>
          <p:cNvSpPr txBox="1"/>
          <p:nvPr/>
        </p:nvSpPr>
        <p:spPr>
          <a:xfrm>
            <a:off x="968617" y="2911739"/>
            <a:ext cx="22440416" cy="1323439"/>
          </a:xfrm>
          <a:prstGeom prst="rect">
            <a:avLst/>
          </a:prstGeom>
          <a:noFill/>
        </p:spPr>
        <p:txBody>
          <a:bodyPr wrap="square" rtlCol="0">
            <a:spAutoFit/>
          </a:bodyPr>
          <a:lstStyle/>
          <a:p>
            <a:pPr algn="l"/>
            <a:r>
              <a:rPr lang="en-IN" sz="4000" i="0" u="none" strike="noStrike" baseline="0" dirty="0">
                <a:solidFill>
                  <a:srgbClr val="D7DF23"/>
                </a:solidFill>
                <a:latin typeface="Poppins Medium" panose="00000600000000000000" pitchFamily="2" charset="0"/>
                <a:cs typeface="Poppins Medium" panose="00000600000000000000" pitchFamily="2" charset="0"/>
              </a:rPr>
              <a:t>Ride Distance Distribution Per Day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histogram showing the distribution of </a:t>
            </a:r>
            <a:r>
              <a:rPr lang="en-IN" sz="4000" b="0" i="0" u="none" strike="noStrike" baseline="0" dirty="0">
                <a:latin typeface="Poppins Medium" panose="00000600000000000000" pitchFamily="2" charset="0"/>
                <a:cs typeface="Poppins Medium" panose="00000600000000000000" pitchFamily="2" charset="0"/>
              </a:rPr>
              <a:t>ride distances for different Dates.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EF2A5821-5B5D-B691-EA03-D134F9B31082}"/>
              </a:ext>
            </a:extLst>
          </p:cNvPr>
          <p:cNvSpPr txBox="1"/>
          <p:nvPr/>
        </p:nvSpPr>
        <p:spPr>
          <a:xfrm>
            <a:off x="16876643" y="4829920"/>
            <a:ext cx="6042991" cy="3416320"/>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a:t>
            </a:r>
            <a:r>
              <a:rPr lang="en-US" dirty="0">
                <a:solidFill>
                  <a:schemeClr val="bg1"/>
                </a:solidFill>
                <a:latin typeface="Poppins Medium" panose="00000600000000000000" pitchFamily="2" charset="0"/>
                <a:cs typeface="Poppins Medium" panose="00000600000000000000" pitchFamily="2" charset="0"/>
              </a:rPr>
              <a:t>Between</a:t>
            </a:r>
            <a:r>
              <a:rPr lang="en-US" dirty="0">
                <a:solidFill>
                  <a:srgbClr val="D7DF23"/>
                </a:solidFill>
                <a:latin typeface="Poppins Medium" panose="00000600000000000000" pitchFamily="2" charset="0"/>
                <a:cs typeface="Poppins Medium" panose="00000600000000000000" pitchFamily="2" charset="0"/>
              </a:rPr>
              <a:t> “0 to 1 KM”, more than 40K </a:t>
            </a:r>
            <a:r>
              <a:rPr lang="en-US" dirty="0">
                <a:solidFill>
                  <a:schemeClr val="bg1"/>
                </a:solidFill>
                <a:latin typeface="Poppins Medium" panose="00000600000000000000" pitchFamily="2" charset="0"/>
                <a:cs typeface="Poppins Medium" panose="00000600000000000000" pitchFamily="2" charset="0"/>
              </a:rPr>
              <a:t>rides booked. So, we assume that,</a:t>
            </a:r>
            <a:r>
              <a:rPr lang="en-US" dirty="0">
                <a:solidFill>
                  <a:srgbClr val="D7DF23"/>
                </a:solidFill>
                <a:latin typeface="Poppins Medium" panose="00000600000000000000" pitchFamily="2" charset="0"/>
                <a:cs typeface="Poppins Medium" panose="00000600000000000000" pitchFamily="2" charset="0"/>
              </a:rPr>
              <a:t> up to 1 KM, </a:t>
            </a:r>
            <a:r>
              <a:rPr lang="en-US" dirty="0">
                <a:solidFill>
                  <a:schemeClr val="bg1"/>
                </a:solidFill>
                <a:latin typeface="Poppins Medium" panose="00000600000000000000" pitchFamily="2" charset="0"/>
                <a:cs typeface="Poppins Medium" panose="00000600000000000000" pitchFamily="2" charset="0"/>
              </a:rPr>
              <a:t>most passengers travelled by OLA</a:t>
            </a:r>
            <a:r>
              <a:rPr lang="en-US" dirty="0">
                <a:solidFill>
                  <a:srgbClr val="D7DF23"/>
                </a:solidFill>
                <a:latin typeface="Poppins Medium" panose="00000600000000000000" pitchFamily="2" charset="0"/>
                <a:cs typeface="Poppins Medium" panose="00000600000000000000" pitchFamily="2" charset="0"/>
              </a:rPr>
              <a:t> in July.</a:t>
            </a:r>
          </a:p>
        </p:txBody>
      </p:sp>
      <p:pic>
        <p:nvPicPr>
          <p:cNvPr id="3" name="Picture 2">
            <a:extLst>
              <a:ext uri="{FF2B5EF4-FFF2-40B4-BE49-F238E27FC236}">
                <a16:creationId xmlns:a16="http://schemas.microsoft.com/office/drawing/2014/main" id="{AFFD3165-0E62-2792-A281-6818A34DC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99168"/>
            <a:ext cx="15576022" cy="8145017"/>
          </a:xfrm>
          <a:prstGeom prst="rect">
            <a:avLst/>
          </a:prstGeom>
        </p:spPr>
      </p:pic>
    </p:spTree>
    <p:extLst>
      <p:ext uri="{BB962C8B-B14F-4D97-AF65-F5344CB8AC3E}">
        <p14:creationId xmlns:p14="http://schemas.microsoft.com/office/powerpoint/2010/main" val="334330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F8C07-9F0A-06C8-4243-A83295D5862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F257365-519C-296E-47DB-79A0B38CEF32}"/>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AFB9406E-8F4F-1AFC-A8F7-51F215C5FDB7}"/>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6EF547-6572-546E-B31F-BBA482A15698}"/>
              </a:ext>
            </a:extLst>
          </p:cNvPr>
          <p:cNvSpPr txBox="1"/>
          <p:nvPr/>
        </p:nvSpPr>
        <p:spPr>
          <a:xfrm>
            <a:off x="968617" y="2911739"/>
            <a:ext cx="22440416" cy="1323439"/>
          </a:xfrm>
          <a:prstGeom prst="rect">
            <a:avLst/>
          </a:prstGeom>
          <a:noFill/>
        </p:spPr>
        <p:txBody>
          <a:bodyPr wrap="square" rtlCol="0">
            <a:spAutoFit/>
          </a:bodyPr>
          <a:lstStyle/>
          <a:p>
            <a:pPr algn="l"/>
            <a:r>
              <a:rPr lang="en-IN" sz="4000" i="0" u="none" strike="noStrike" baseline="0" dirty="0">
                <a:solidFill>
                  <a:srgbClr val="D7DF23"/>
                </a:solidFill>
                <a:latin typeface="Poppins Medium" panose="00000600000000000000" pitchFamily="2" charset="0"/>
                <a:cs typeface="Poppins Medium" panose="00000600000000000000" pitchFamily="2" charset="0"/>
              </a:rPr>
              <a:t>Driver Rating Distribution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line chart visualizing the spread of driver ratings for different </a:t>
            </a:r>
            <a:r>
              <a:rPr lang="en-IN" sz="4000" b="0" i="0" u="none" strike="noStrike" baseline="0" dirty="0">
                <a:latin typeface="Poppins Medium" panose="00000600000000000000" pitchFamily="2" charset="0"/>
                <a:cs typeface="Poppins Medium" panose="00000600000000000000" pitchFamily="2" charset="0"/>
              </a:rPr>
              <a:t>vehicle types.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FBD2FD7E-9028-C0C6-FE19-59E7C8E186F6}"/>
              </a:ext>
            </a:extLst>
          </p:cNvPr>
          <p:cNvSpPr txBox="1"/>
          <p:nvPr/>
        </p:nvSpPr>
        <p:spPr>
          <a:xfrm>
            <a:off x="16876643" y="4829920"/>
            <a:ext cx="6042991" cy="4524315"/>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“Prime Sedan” </a:t>
            </a:r>
            <a:r>
              <a:rPr lang="en-US" dirty="0">
                <a:solidFill>
                  <a:schemeClr val="bg1"/>
                </a:solidFill>
                <a:latin typeface="Poppins Medium" panose="00000600000000000000" pitchFamily="2" charset="0"/>
                <a:cs typeface="Poppins Medium" panose="00000600000000000000" pitchFamily="2" charset="0"/>
              </a:rPr>
              <a:t>got </a:t>
            </a:r>
            <a:r>
              <a:rPr lang="en-US" dirty="0">
                <a:solidFill>
                  <a:srgbClr val="D7DF23"/>
                </a:solidFill>
                <a:latin typeface="Poppins Medium" panose="00000600000000000000" pitchFamily="2" charset="0"/>
                <a:cs typeface="Poppins Medium" panose="00000600000000000000" pitchFamily="2" charset="0"/>
              </a:rPr>
              <a:t>highest average </a:t>
            </a:r>
            <a:r>
              <a:rPr lang="en-US" dirty="0">
                <a:solidFill>
                  <a:schemeClr val="bg1"/>
                </a:solidFill>
                <a:latin typeface="Poppins Medium" panose="00000600000000000000" pitchFamily="2" charset="0"/>
                <a:cs typeface="Poppins Medium" panose="00000600000000000000" pitchFamily="2" charset="0"/>
              </a:rPr>
              <a:t>Driver’s rating among all vehicle types. </a:t>
            </a:r>
          </a:p>
          <a:p>
            <a:endParaRPr lang="en-US" dirty="0">
              <a:solidFill>
                <a:schemeClr val="bg1"/>
              </a:solidFill>
              <a:latin typeface="Poppins Medium" panose="00000600000000000000" pitchFamily="2" charset="0"/>
              <a:cs typeface="Poppins Medium" panose="00000600000000000000" pitchFamily="2" charset="0"/>
            </a:endParaRPr>
          </a:p>
          <a:p>
            <a:r>
              <a:rPr lang="en-US" dirty="0">
                <a:solidFill>
                  <a:schemeClr val="bg1"/>
                </a:solidFill>
                <a:latin typeface="Poppins Medium" panose="00000600000000000000" pitchFamily="2" charset="0"/>
                <a:cs typeface="Poppins Medium" panose="00000600000000000000" pitchFamily="2" charset="0"/>
              </a:rPr>
              <a:t>Where as, </a:t>
            </a:r>
            <a:r>
              <a:rPr lang="en-US" dirty="0">
                <a:solidFill>
                  <a:srgbClr val="D7DF23"/>
                </a:solidFill>
                <a:latin typeface="Poppins Medium" panose="00000600000000000000" pitchFamily="2" charset="0"/>
                <a:cs typeface="Poppins Medium" panose="00000600000000000000" pitchFamily="2" charset="0"/>
              </a:rPr>
              <a:t>“Prime SUV” </a:t>
            </a:r>
            <a:r>
              <a:rPr lang="en-US" dirty="0">
                <a:solidFill>
                  <a:schemeClr val="bg1"/>
                </a:solidFill>
                <a:latin typeface="Poppins Medium" panose="00000600000000000000" pitchFamily="2" charset="0"/>
                <a:cs typeface="Poppins Medium" panose="00000600000000000000" pitchFamily="2" charset="0"/>
              </a:rPr>
              <a:t>got</a:t>
            </a:r>
            <a:r>
              <a:rPr lang="en-US" dirty="0">
                <a:solidFill>
                  <a:srgbClr val="D7DF23"/>
                </a:solidFill>
                <a:latin typeface="Poppins Medium" panose="00000600000000000000" pitchFamily="2" charset="0"/>
                <a:cs typeface="Poppins Medium" panose="00000600000000000000" pitchFamily="2" charset="0"/>
              </a:rPr>
              <a:t> average lowest rating </a:t>
            </a:r>
            <a:r>
              <a:rPr lang="en-US" dirty="0">
                <a:solidFill>
                  <a:schemeClr val="bg1"/>
                </a:solidFill>
                <a:latin typeface="Poppins Medium" panose="00000600000000000000" pitchFamily="2" charset="0"/>
                <a:cs typeface="Poppins Medium" panose="00000600000000000000" pitchFamily="2" charset="0"/>
              </a:rPr>
              <a:t>by Drivers.</a:t>
            </a:r>
          </a:p>
        </p:txBody>
      </p:sp>
      <p:pic>
        <p:nvPicPr>
          <p:cNvPr id="4" name="Picture 3">
            <a:extLst>
              <a:ext uri="{FF2B5EF4-FFF2-40B4-BE49-F238E27FC236}">
                <a16:creationId xmlns:a16="http://schemas.microsoft.com/office/drawing/2014/main" id="{92663A01-E9FB-8553-14AD-274C03B28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99168"/>
            <a:ext cx="15501815" cy="7166936"/>
          </a:xfrm>
          <a:prstGeom prst="rect">
            <a:avLst/>
          </a:prstGeom>
        </p:spPr>
      </p:pic>
    </p:spTree>
    <p:extLst>
      <p:ext uri="{BB962C8B-B14F-4D97-AF65-F5344CB8AC3E}">
        <p14:creationId xmlns:p14="http://schemas.microsoft.com/office/powerpoint/2010/main" val="233936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0E22F-296E-4FF9-5013-FA41A0CC693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E1436EC-F18D-D437-21D3-C0777E070477}"/>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C5E6852C-C86F-2CCC-9A92-42584970E075}"/>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99833F-99E4-04B8-B38C-C2661FC5ACCF}"/>
              </a:ext>
            </a:extLst>
          </p:cNvPr>
          <p:cNvSpPr txBox="1"/>
          <p:nvPr/>
        </p:nvSpPr>
        <p:spPr>
          <a:xfrm>
            <a:off x="968617" y="2911739"/>
            <a:ext cx="22440416" cy="1323439"/>
          </a:xfrm>
          <a:prstGeom prst="rect">
            <a:avLst/>
          </a:prstGeom>
          <a:noFill/>
        </p:spPr>
        <p:txBody>
          <a:bodyPr wrap="square" rtlCol="0">
            <a:spAutoFit/>
          </a:bodyPr>
          <a:lstStyle/>
          <a:p>
            <a:pPr algn="l"/>
            <a:r>
              <a:rPr lang="en-IN" sz="4000" i="0" u="none" strike="noStrike" baseline="0" dirty="0">
                <a:solidFill>
                  <a:srgbClr val="D7DF23"/>
                </a:solidFill>
                <a:latin typeface="Poppins Medium" panose="00000600000000000000" pitchFamily="2" charset="0"/>
                <a:cs typeface="Poppins Medium" panose="00000600000000000000" pitchFamily="2" charset="0"/>
              </a:rPr>
              <a:t>Customer Rating Distribution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line chart visualizing the spread of customer ratings for different </a:t>
            </a:r>
            <a:r>
              <a:rPr lang="en-IN" sz="4000" b="0" i="0" u="none" strike="noStrike" baseline="0" dirty="0">
                <a:latin typeface="Poppins Medium" panose="00000600000000000000" pitchFamily="2" charset="0"/>
                <a:cs typeface="Poppins Medium" panose="00000600000000000000" pitchFamily="2" charset="0"/>
              </a:rPr>
              <a:t>vehicle types.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2D66C4D1-0398-4F67-4795-2F1CAEAE6387}"/>
              </a:ext>
            </a:extLst>
          </p:cNvPr>
          <p:cNvSpPr txBox="1"/>
          <p:nvPr/>
        </p:nvSpPr>
        <p:spPr>
          <a:xfrm>
            <a:off x="16876643" y="4829920"/>
            <a:ext cx="6042991" cy="4524315"/>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“Prime Sedan” </a:t>
            </a:r>
            <a:r>
              <a:rPr lang="en-US" dirty="0">
                <a:solidFill>
                  <a:schemeClr val="bg1"/>
                </a:solidFill>
                <a:latin typeface="Poppins Medium" panose="00000600000000000000" pitchFamily="2" charset="0"/>
                <a:cs typeface="Poppins Medium" panose="00000600000000000000" pitchFamily="2" charset="0"/>
              </a:rPr>
              <a:t>got </a:t>
            </a:r>
            <a:r>
              <a:rPr lang="en-US" dirty="0">
                <a:solidFill>
                  <a:srgbClr val="D7DF23"/>
                </a:solidFill>
                <a:latin typeface="Poppins Medium" panose="00000600000000000000" pitchFamily="2" charset="0"/>
                <a:cs typeface="Poppins Medium" panose="00000600000000000000" pitchFamily="2" charset="0"/>
              </a:rPr>
              <a:t>highest average </a:t>
            </a:r>
            <a:r>
              <a:rPr lang="en-US" dirty="0">
                <a:solidFill>
                  <a:schemeClr val="bg1"/>
                </a:solidFill>
                <a:latin typeface="Poppins Medium" panose="00000600000000000000" pitchFamily="2" charset="0"/>
                <a:cs typeface="Poppins Medium" panose="00000600000000000000" pitchFamily="2" charset="0"/>
              </a:rPr>
              <a:t>Customer’s rating among all vehicle types. </a:t>
            </a:r>
          </a:p>
          <a:p>
            <a:endParaRPr lang="en-US" dirty="0">
              <a:solidFill>
                <a:schemeClr val="bg1"/>
              </a:solidFill>
              <a:latin typeface="Poppins Medium" panose="00000600000000000000" pitchFamily="2" charset="0"/>
              <a:cs typeface="Poppins Medium" panose="00000600000000000000" pitchFamily="2" charset="0"/>
            </a:endParaRPr>
          </a:p>
          <a:p>
            <a:r>
              <a:rPr lang="en-US" dirty="0">
                <a:solidFill>
                  <a:schemeClr val="bg1"/>
                </a:solidFill>
                <a:latin typeface="Poppins Medium" panose="00000600000000000000" pitchFamily="2" charset="0"/>
                <a:cs typeface="Poppins Medium" panose="00000600000000000000" pitchFamily="2" charset="0"/>
              </a:rPr>
              <a:t>Where as, </a:t>
            </a:r>
            <a:r>
              <a:rPr lang="en-US" dirty="0">
                <a:solidFill>
                  <a:srgbClr val="D7DF23"/>
                </a:solidFill>
                <a:latin typeface="Poppins Medium" panose="00000600000000000000" pitchFamily="2" charset="0"/>
                <a:cs typeface="Poppins Medium" panose="00000600000000000000" pitchFamily="2" charset="0"/>
              </a:rPr>
              <a:t>“Prime SUV” </a:t>
            </a:r>
            <a:r>
              <a:rPr lang="en-US" dirty="0">
                <a:solidFill>
                  <a:schemeClr val="bg1"/>
                </a:solidFill>
                <a:latin typeface="Poppins Medium" panose="00000600000000000000" pitchFamily="2" charset="0"/>
                <a:cs typeface="Poppins Medium" panose="00000600000000000000" pitchFamily="2" charset="0"/>
              </a:rPr>
              <a:t>got</a:t>
            </a:r>
            <a:r>
              <a:rPr lang="en-US" dirty="0">
                <a:solidFill>
                  <a:srgbClr val="D7DF23"/>
                </a:solidFill>
                <a:latin typeface="Poppins Medium" panose="00000600000000000000" pitchFamily="2" charset="0"/>
                <a:cs typeface="Poppins Medium" panose="00000600000000000000" pitchFamily="2" charset="0"/>
              </a:rPr>
              <a:t> average lowest rating </a:t>
            </a:r>
            <a:r>
              <a:rPr lang="en-US" dirty="0">
                <a:solidFill>
                  <a:schemeClr val="bg1"/>
                </a:solidFill>
                <a:latin typeface="Poppins Medium" panose="00000600000000000000" pitchFamily="2" charset="0"/>
                <a:cs typeface="Poppins Medium" panose="00000600000000000000" pitchFamily="2" charset="0"/>
              </a:rPr>
              <a:t>by Customers.</a:t>
            </a:r>
          </a:p>
        </p:txBody>
      </p:sp>
      <p:pic>
        <p:nvPicPr>
          <p:cNvPr id="3" name="Picture 2">
            <a:extLst>
              <a:ext uri="{FF2B5EF4-FFF2-40B4-BE49-F238E27FC236}">
                <a16:creationId xmlns:a16="http://schemas.microsoft.com/office/drawing/2014/main" id="{B6EC38DD-774B-E59F-CFF1-3724654A9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7" y="4899168"/>
            <a:ext cx="15528482" cy="7405475"/>
          </a:xfrm>
          <a:prstGeom prst="rect">
            <a:avLst/>
          </a:prstGeom>
        </p:spPr>
      </p:pic>
    </p:spTree>
    <p:extLst>
      <p:ext uri="{BB962C8B-B14F-4D97-AF65-F5344CB8AC3E}">
        <p14:creationId xmlns:p14="http://schemas.microsoft.com/office/powerpoint/2010/main" val="181396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F661-8D6A-7801-1543-1A1BF0171AA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458D249-7D95-A59A-F898-E41B9A1C6CA0}"/>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Python EDA - Visualization</a:t>
            </a:r>
          </a:p>
        </p:txBody>
      </p:sp>
      <p:sp>
        <p:nvSpPr>
          <p:cNvPr id="6" name="Rectangle 3">
            <a:extLst>
              <a:ext uri="{FF2B5EF4-FFF2-40B4-BE49-F238E27FC236}">
                <a16:creationId xmlns:a16="http://schemas.microsoft.com/office/drawing/2014/main" id="{83FBC301-5015-3B5F-71EA-8B1A32BC0AAA}"/>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916566-F59D-493D-4620-AC7A249D5C0D}"/>
              </a:ext>
            </a:extLst>
          </p:cNvPr>
          <p:cNvSpPr txBox="1"/>
          <p:nvPr/>
        </p:nvSpPr>
        <p:spPr>
          <a:xfrm>
            <a:off x="968617" y="2911739"/>
            <a:ext cx="22440416" cy="1323439"/>
          </a:xfrm>
          <a:prstGeom prst="rect">
            <a:avLst/>
          </a:prstGeom>
          <a:noFill/>
        </p:spPr>
        <p:txBody>
          <a:bodyPr wrap="square" rtlCol="0">
            <a:spAutoFit/>
          </a:bodyPr>
          <a:lstStyle/>
          <a:p>
            <a:pPr algn="l"/>
            <a:r>
              <a:rPr lang="en-IN" sz="4000" i="0" u="none" strike="noStrike" baseline="0" dirty="0">
                <a:solidFill>
                  <a:srgbClr val="D7DF23"/>
                </a:solidFill>
                <a:latin typeface="Poppins Medium" panose="00000600000000000000" pitchFamily="2" charset="0"/>
                <a:cs typeface="Poppins Medium" panose="00000600000000000000" pitchFamily="2" charset="0"/>
              </a:rPr>
              <a:t>Customer vs. Driver Ratings </a:t>
            </a:r>
            <a:r>
              <a:rPr lang="en-US" sz="4000" i="0" u="none" strike="noStrike" baseline="0" dirty="0">
                <a:solidFill>
                  <a:srgbClr val="D7DF23"/>
                </a:solidFill>
                <a:latin typeface="Poppins Medium" panose="00000600000000000000" pitchFamily="2" charset="0"/>
                <a:cs typeface="Poppins Medium" panose="00000600000000000000" pitchFamily="2" charset="0"/>
              </a:rPr>
              <a:t>: </a:t>
            </a:r>
            <a:r>
              <a:rPr lang="en-US" sz="4000" b="0" i="0" u="none" strike="noStrike" baseline="0" dirty="0">
                <a:latin typeface="Poppins Medium" panose="00000600000000000000" pitchFamily="2" charset="0"/>
                <a:cs typeface="Poppins Medium" panose="00000600000000000000" pitchFamily="2" charset="0"/>
              </a:rPr>
              <a:t>A line plot comparing customer and driver ratings for completed rides</a:t>
            </a:r>
            <a:endParaRPr lang="en-US" sz="4000" b="1" dirty="0">
              <a:solidFill>
                <a:srgbClr val="D7DF23"/>
              </a:solidFill>
              <a:latin typeface="Poppins Medium" panose="00000600000000000000" pitchFamily="2" charset="0"/>
              <a:ea typeface="Roboto Medium" panose="02000000000000000000" pitchFamily="2" charset="0"/>
              <a:cs typeface="Poppins Medium" panose="00000600000000000000" pitchFamily="2" charset="0"/>
            </a:endParaRPr>
          </a:p>
        </p:txBody>
      </p:sp>
      <p:sp>
        <p:nvSpPr>
          <p:cNvPr id="5" name="TextBox 4">
            <a:extLst>
              <a:ext uri="{FF2B5EF4-FFF2-40B4-BE49-F238E27FC236}">
                <a16:creationId xmlns:a16="http://schemas.microsoft.com/office/drawing/2014/main" id="{1483B22D-7C78-BA14-94D2-9A4B718F6F0C}"/>
              </a:ext>
            </a:extLst>
          </p:cNvPr>
          <p:cNvSpPr txBox="1"/>
          <p:nvPr/>
        </p:nvSpPr>
        <p:spPr>
          <a:xfrm>
            <a:off x="16876643" y="4829920"/>
            <a:ext cx="6042991" cy="5078313"/>
          </a:xfrm>
          <a:prstGeom prst="rect">
            <a:avLst/>
          </a:prstGeom>
          <a:noFill/>
        </p:spPr>
        <p:txBody>
          <a:bodyPr wrap="square" rtlCol="0">
            <a:spAutoFit/>
          </a:bodyPr>
          <a:lstStyle/>
          <a:p>
            <a:r>
              <a:rPr lang="en-US" dirty="0">
                <a:solidFill>
                  <a:srgbClr val="D7DF23"/>
                </a:solidFill>
                <a:latin typeface="Poppins Medium" panose="00000600000000000000" pitchFamily="2" charset="0"/>
                <a:cs typeface="Poppins Medium" panose="00000600000000000000" pitchFamily="2" charset="0"/>
              </a:rPr>
              <a:t>** Note : For ‘Completed’ Rides, </a:t>
            </a:r>
            <a:r>
              <a:rPr lang="en-US" dirty="0">
                <a:solidFill>
                  <a:schemeClr val="bg1"/>
                </a:solidFill>
                <a:latin typeface="Poppins Medium" panose="00000600000000000000" pitchFamily="2" charset="0"/>
                <a:cs typeface="Poppins Medium" panose="00000600000000000000" pitchFamily="2" charset="0"/>
              </a:rPr>
              <a:t>Driver’s </a:t>
            </a:r>
            <a:r>
              <a:rPr lang="en-US" dirty="0">
                <a:solidFill>
                  <a:srgbClr val="D7DF23"/>
                </a:solidFill>
                <a:latin typeface="Poppins Medium" panose="00000600000000000000" pitchFamily="2" charset="0"/>
                <a:cs typeface="Poppins Medium" panose="00000600000000000000" pitchFamily="2" charset="0"/>
              </a:rPr>
              <a:t>highest rating</a:t>
            </a:r>
            <a:r>
              <a:rPr lang="en-US" dirty="0">
                <a:solidFill>
                  <a:schemeClr val="bg1"/>
                </a:solidFill>
                <a:latin typeface="Poppins Medium" panose="00000600000000000000" pitchFamily="2" charset="0"/>
                <a:cs typeface="Poppins Medium" panose="00000600000000000000" pitchFamily="2" charset="0"/>
              </a:rPr>
              <a:t> was for </a:t>
            </a:r>
            <a:r>
              <a:rPr lang="en-US" dirty="0">
                <a:solidFill>
                  <a:srgbClr val="D7DF23"/>
                </a:solidFill>
                <a:latin typeface="Poppins Medium" panose="00000600000000000000" pitchFamily="2" charset="0"/>
                <a:cs typeface="Poppins Medium" panose="00000600000000000000" pitchFamily="2" charset="0"/>
              </a:rPr>
              <a:t>“Auto”, “Prime SUV” </a:t>
            </a:r>
            <a:r>
              <a:rPr lang="en-US" dirty="0">
                <a:solidFill>
                  <a:schemeClr val="bg1"/>
                </a:solidFill>
                <a:latin typeface="Poppins Medium" panose="00000600000000000000" pitchFamily="2" charset="0"/>
                <a:cs typeface="Poppins Medium" panose="00000600000000000000" pitchFamily="2" charset="0"/>
              </a:rPr>
              <a:t>&amp;</a:t>
            </a:r>
            <a:r>
              <a:rPr lang="en-US" dirty="0">
                <a:solidFill>
                  <a:srgbClr val="D7DF23"/>
                </a:solidFill>
                <a:latin typeface="Poppins Medium" panose="00000600000000000000" pitchFamily="2" charset="0"/>
                <a:cs typeface="Poppins Medium" panose="00000600000000000000" pitchFamily="2" charset="0"/>
              </a:rPr>
              <a:t> “e-Bike”. </a:t>
            </a:r>
          </a:p>
          <a:p>
            <a:endParaRPr lang="en-US" dirty="0">
              <a:solidFill>
                <a:srgbClr val="D7DF23"/>
              </a:solidFill>
              <a:latin typeface="Poppins Medium" panose="00000600000000000000" pitchFamily="2" charset="0"/>
              <a:cs typeface="Poppins Medium" panose="00000600000000000000" pitchFamily="2" charset="0"/>
            </a:endParaRPr>
          </a:p>
          <a:p>
            <a:r>
              <a:rPr lang="en-US" dirty="0">
                <a:solidFill>
                  <a:schemeClr val="bg1"/>
                </a:solidFill>
                <a:latin typeface="Poppins Medium" panose="00000600000000000000" pitchFamily="2" charset="0"/>
                <a:cs typeface="Poppins Medium" panose="00000600000000000000" pitchFamily="2" charset="0"/>
              </a:rPr>
              <a:t>Where as, Customer’s</a:t>
            </a:r>
            <a:r>
              <a:rPr lang="en-US" dirty="0">
                <a:solidFill>
                  <a:srgbClr val="D7DF23"/>
                </a:solidFill>
                <a:latin typeface="Poppins Medium" panose="00000600000000000000" pitchFamily="2" charset="0"/>
                <a:cs typeface="Poppins Medium" panose="00000600000000000000" pitchFamily="2" charset="0"/>
              </a:rPr>
              <a:t> highest rating </a:t>
            </a:r>
            <a:r>
              <a:rPr lang="en-US" dirty="0">
                <a:solidFill>
                  <a:schemeClr val="bg1"/>
                </a:solidFill>
                <a:latin typeface="Poppins Medium" panose="00000600000000000000" pitchFamily="2" charset="0"/>
                <a:cs typeface="Poppins Medium" panose="00000600000000000000" pitchFamily="2" charset="0"/>
              </a:rPr>
              <a:t>was for </a:t>
            </a:r>
            <a:r>
              <a:rPr lang="en-US" dirty="0">
                <a:solidFill>
                  <a:srgbClr val="D7DF23"/>
                </a:solidFill>
                <a:latin typeface="Poppins Medium" panose="00000600000000000000" pitchFamily="2" charset="0"/>
                <a:cs typeface="Poppins Medium" panose="00000600000000000000" pitchFamily="2" charset="0"/>
              </a:rPr>
              <a:t>“Prime Plus” </a:t>
            </a:r>
            <a:r>
              <a:rPr lang="en-US" dirty="0">
                <a:solidFill>
                  <a:schemeClr val="bg1"/>
                </a:solidFill>
                <a:latin typeface="Poppins Medium" panose="00000600000000000000" pitchFamily="2" charset="0"/>
                <a:cs typeface="Poppins Medium" panose="00000600000000000000" pitchFamily="2" charset="0"/>
              </a:rPr>
              <a:t>&amp;</a:t>
            </a:r>
            <a:r>
              <a:rPr lang="en-US" dirty="0">
                <a:solidFill>
                  <a:srgbClr val="D7DF23"/>
                </a:solidFill>
                <a:latin typeface="Poppins Medium" panose="00000600000000000000" pitchFamily="2" charset="0"/>
                <a:cs typeface="Poppins Medium" panose="00000600000000000000" pitchFamily="2" charset="0"/>
              </a:rPr>
              <a:t> “Prime Sedan”.</a:t>
            </a:r>
            <a:endParaRPr lang="en-US" dirty="0">
              <a:solidFill>
                <a:schemeClr val="bg1"/>
              </a:solidFill>
              <a:latin typeface="Poppins Medium" panose="00000600000000000000" pitchFamily="2" charset="0"/>
              <a:cs typeface="Poppins Medium" panose="00000600000000000000" pitchFamily="2" charset="0"/>
            </a:endParaRPr>
          </a:p>
        </p:txBody>
      </p:sp>
      <p:pic>
        <p:nvPicPr>
          <p:cNvPr id="4" name="Picture 3">
            <a:extLst>
              <a:ext uri="{FF2B5EF4-FFF2-40B4-BE49-F238E27FC236}">
                <a16:creationId xmlns:a16="http://schemas.microsoft.com/office/drawing/2014/main" id="{2CACFAFD-3B9F-4A3E-3496-85777E43D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09" y="4829920"/>
            <a:ext cx="15600965" cy="6918132"/>
          </a:xfrm>
          <a:prstGeom prst="rect">
            <a:avLst/>
          </a:prstGeom>
        </p:spPr>
      </p:pic>
    </p:spTree>
    <p:extLst>
      <p:ext uri="{BB962C8B-B14F-4D97-AF65-F5344CB8AC3E}">
        <p14:creationId xmlns:p14="http://schemas.microsoft.com/office/powerpoint/2010/main" val="402053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81522-5184-829F-74DE-59875F22D938}"/>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AA11A7A0-C030-BFE9-5106-3753F66846B2}"/>
              </a:ext>
            </a:extLst>
          </p:cNvPr>
          <p:cNvSpPr/>
          <p:nvPr/>
        </p:nvSpPr>
        <p:spPr>
          <a:xfrm rot="10800000" flipV="1">
            <a:off x="0" y="1"/>
            <a:ext cx="24377649" cy="13715999"/>
          </a:xfrm>
          <a:prstGeom prst="rect">
            <a:avLst/>
          </a:prstGeom>
          <a:solidFill>
            <a:srgbClr val="363D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258DE9C-AF77-C67B-D3F1-9146E1ACCEB1}"/>
              </a:ext>
            </a:extLst>
          </p:cNvPr>
          <p:cNvGrpSpPr/>
          <p:nvPr/>
        </p:nvGrpSpPr>
        <p:grpSpPr>
          <a:xfrm>
            <a:off x="2460659" y="3014672"/>
            <a:ext cx="14435859" cy="7361081"/>
            <a:chOff x="2419427" y="-83375"/>
            <a:chExt cx="8581946" cy="12666578"/>
          </a:xfrm>
        </p:grpSpPr>
        <p:sp>
          <p:nvSpPr>
            <p:cNvPr id="9" name="TextBox 8">
              <a:extLst>
                <a:ext uri="{FF2B5EF4-FFF2-40B4-BE49-F238E27FC236}">
                  <a16:creationId xmlns:a16="http://schemas.microsoft.com/office/drawing/2014/main" id="{D583DC2E-3637-FF86-2B52-4FE0220A68F3}"/>
                </a:ext>
              </a:extLst>
            </p:cNvPr>
            <p:cNvSpPr txBox="1"/>
            <p:nvPr/>
          </p:nvSpPr>
          <p:spPr>
            <a:xfrm>
              <a:off x="2419427" y="-83375"/>
              <a:ext cx="8581945" cy="2806914"/>
            </a:xfrm>
            <a:prstGeom prst="rect">
              <a:avLst/>
            </a:prstGeom>
            <a:noFill/>
            <a:ln>
              <a:noFill/>
            </a:ln>
          </p:spPr>
          <p:txBody>
            <a:bodyPr wrap="square" rtlCol="0">
              <a:spAutoFit/>
            </a:bodyPr>
            <a:lstStyle/>
            <a:p>
              <a:r>
                <a:rPr lang="en-US" sz="10000" b="1" dirty="0">
                  <a:solidFill>
                    <a:srgbClr val="D7DF23"/>
                  </a:solidFill>
                  <a:latin typeface="Poppins SemiBold" pitchFamily="2" charset="77"/>
                  <a:ea typeface="Roboto Medium" panose="02000000000000000000" pitchFamily="2" charset="0"/>
                  <a:cs typeface="Poppins SemiBold" pitchFamily="2" charset="77"/>
                </a:rPr>
                <a:t>SUMMARY</a:t>
              </a:r>
            </a:p>
          </p:txBody>
        </p:sp>
        <p:sp>
          <p:nvSpPr>
            <p:cNvPr id="14" name="TextBox 13">
              <a:extLst>
                <a:ext uri="{FF2B5EF4-FFF2-40B4-BE49-F238E27FC236}">
                  <a16:creationId xmlns:a16="http://schemas.microsoft.com/office/drawing/2014/main" id="{AC3CAF16-EC84-0AAF-C0DD-D4A6ED18E691}"/>
                </a:ext>
              </a:extLst>
            </p:cNvPr>
            <p:cNvSpPr txBox="1"/>
            <p:nvPr/>
          </p:nvSpPr>
          <p:spPr>
            <a:xfrm>
              <a:off x="2419428" y="4000931"/>
              <a:ext cx="8581945" cy="8582272"/>
            </a:xfrm>
            <a:prstGeom prst="rect">
              <a:avLst/>
            </a:prstGeom>
            <a:noFill/>
          </p:spPr>
          <p:txBody>
            <a:bodyPr wrap="square" rtlCol="0">
              <a:spAutoFit/>
            </a:bodyPr>
            <a:lstStyle/>
            <a:p>
              <a:pPr>
                <a:lnSpc>
                  <a:spcPct val="150000"/>
                </a:lnSpc>
              </a:pPr>
              <a:r>
                <a:rPr lang="en-US" b="0" i="0" dirty="0">
                  <a:solidFill>
                    <a:srgbClr val="D7DF23"/>
                  </a:solidFill>
                  <a:effectLst/>
                  <a:latin typeface="gentonalight"/>
                </a:rPr>
                <a:t>Here, with OLA booking dataset of July 2024, we have analyzed various section of business problems. We have gone through total rides in KM fo</a:t>
              </a:r>
              <a:r>
                <a:rPr lang="en-US" dirty="0">
                  <a:solidFill>
                    <a:srgbClr val="D7DF23"/>
                  </a:solidFill>
                  <a:latin typeface="gentonalight"/>
                </a:rPr>
                <a:t>r each vehicle types, revenues by vehicle types, revenues by each customer, ratings of rides by drivers and customers, count of each type of booking status etc. Also, we have shown various graphs to easily understand the scenario of OLA cab rides in July 2024.</a:t>
              </a:r>
              <a:endParaRPr lang="en-US" dirty="0">
                <a:solidFill>
                  <a:srgbClr val="D7DF23"/>
                </a:solidFill>
                <a:latin typeface="Lato Light" panose="020F0502020204030203" pitchFamily="34" charset="0"/>
                <a:ea typeface="Lato Light" panose="020F0502020204030203" pitchFamily="34" charset="0"/>
                <a:cs typeface="Lato Light" panose="020F0502020204030203" pitchFamily="34" charset="0"/>
              </a:endParaRPr>
            </a:p>
          </p:txBody>
        </p:sp>
      </p:grpSp>
      <p:sp>
        <p:nvSpPr>
          <p:cNvPr id="4" name="Rectangle 3">
            <a:extLst>
              <a:ext uri="{FF2B5EF4-FFF2-40B4-BE49-F238E27FC236}">
                <a16:creationId xmlns:a16="http://schemas.microsoft.com/office/drawing/2014/main" id="{3A914DEB-7C78-960E-1FDB-29F72FC933AE}"/>
              </a:ext>
            </a:extLst>
          </p:cNvPr>
          <p:cNvSpPr/>
          <p:nvPr/>
        </p:nvSpPr>
        <p:spPr>
          <a:xfrm flipH="1">
            <a:off x="17113251" y="0"/>
            <a:ext cx="7264398" cy="13863197"/>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641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018EA-9246-574F-891A-34435429C936}"/>
              </a:ext>
            </a:extLst>
          </p:cNvPr>
          <p:cNvSpPr/>
          <p:nvPr/>
        </p:nvSpPr>
        <p:spPr>
          <a:xfrm rot="10800000" flipV="1">
            <a:off x="-1" y="-1"/>
            <a:ext cx="24377649" cy="13715999"/>
          </a:xfrm>
          <a:prstGeom prst="rect">
            <a:avLst/>
          </a:prstGeom>
          <a:solidFill>
            <a:srgbClr val="363D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9217063" y="5502696"/>
            <a:ext cx="12395120" cy="3277819"/>
            <a:chOff x="2419430" y="2048460"/>
            <a:chExt cx="12395120" cy="3277819"/>
          </a:xfrm>
        </p:grpSpPr>
        <p:sp>
          <p:nvSpPr>
            <p:cNvPr id="9" name="TextBox 8">
              <a:extLst>
                <a:ext uri="{FF2B5EF4-FFF2-40B4-BE49-F238E27FC236}">
                  <a16:creationId xmlns:a16="http://schemas.microsoft.com/office/drawing/2014/main" id="{10BAB834-84FA-3A4B-9D99-444FCB5FA429}"/>
                </a:ext>
              </a:extLst>
            </p:cNvPr>
            <p:cNvSpPr txBox="1"/>
            <p:nvPr/>
          </p:nvSpPr>
          <p:spPr>
            <a:xfrm>
              <a:off x="2419430" y="2048460"/>
              <a:ext cx="12395120" cy="1631216"/>
            </a:xfrm>
            <a:prstGeom prst="rect">
              <a:avLst/>
            </a:prstGeom>
            <a:noFill/>
            <a:ln>
              <a:noFill/>
            </a:ln>
          </p:spPr>
          <p:txBody>
            <a:bodyPr wrap="square" rtlCol="0">
              <a:spAutoFit/>
            </a:bodyPr>
            <a:lstStyle/>
            <a:p>
              <a:pPr algn="ctr"/>
              <a:r>
                <a:rPr lang="en-US" sz="10000" dirty="0">
                  <a:solidFill>
                    <a:srgbClr val="D7DF23"/>
                  </a:solidFill>
                  <a:latin typeface="Poppins SemiBold" pitchFamily="2" charset="77"/>
                  <a:ea typeface="Roboto Medium" panose="02000000000000000000" pitchFamily="2" charset="0"/>
                  <a:cs typeface="Poppins SemiBold" pitchFamily="2" charset="77"/>
                </a:rPr>
                <a:t>THANK YOU!</a:t>
              </a:r>
            </a:p>
          </p:txBody>
        </p:sp>
        <p:sp>
          <p:nvSpPr>
            <p:cNvPr id="14" name="TextBox 13">
              <a:extLst>
                <a:ext uri="{FF2B5EF4-FFF2-40B4-BE49-F238E27FC236}">
                  <a16:creationId xmlns:a16="http://schemas.microsoft.com/office/drawing/2014/main" id="{C344B383-15EE-F242-BA74-0FE8DF209DB0}"/>
                </a:ext>
              </a:extLst>
            </p:cNvPr>
            <p:cNvSpPr txBox="1"/>
            <p:nvPr/>
          </p:nvSpPr>
          <p:spPr>
            <a:xfrm>
              <a:off x="4326017" y="3681342"/>
              <a:ext cx="8581945" cy="1644937"/>
            </a:xfrm>
            <a:prstGeom prst="rect">
              <a:avLst/>
            </a:prstGeom>
            <a:noFill/>
          </p:spPr>
          <p:txBody>
            <a:bodyPr wrap="square" rtlCol="0">
              <a:spAutoFit/>
            </a:bodyPr>
            <a:lstStyle/>
            <a:p>
              <a:pPr algn="ctr">
                <a:lnSpc>
                  <a:spcPct val="150000"/>
                </a:lnSpc>
              </a:pPr>
              <a:r>
                <a:rPr lang="en-US" b="1" dirty="0">
                  <a:solidFill>
                    <a:srgbClr val="D7DF23"/>
                  </a:solidFill>
                  <a:latin typeface="Lato Light" panose="020F0502020204030203" pitchFamily="34" charset="0"/>
                  <a:ea typeface="Lato Light" panose="020F0502020204030203" pitchFamily="34" charset="0"/>
                  <a:cs typeface="Lato Light" panose="020F0502020204030203" pitchFamily="34" charset="0"/>
                </a:rPr>
                <a:t>Presented By : </a:t>
              </a: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Akashdeep Dam</a:t>
              </a:r>
            </a:p>
            <a:p>
              <a:pPr algn="ctr">
                <a:lnSpc>
                  <a:spcPct val="150000"/>
                </a:lnSpc>
              </a:pPr>
              <a:r>
                <a:rPr lang="en-US" b="1" dirty="0">
                  <a:solidFill>
                    <a:srgbClr val="D7DF23"/>
                  </a:solidFill>
                  <a:latin typeface="Lato Light" panose="020F0502020204030203" pitchFamily="34" charset="0"/>
                  <a:ea typeface="Lato Light" panose="020F0502020204030203" pitchFamily="34" charset="0"/>
                  <a:cs typeface="Lato Light" panose="020F0502020204030203" pitchFamily="34" charset="0"/>
                </a:rPr>
                <a:t>Email : </a:t>
              </a: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akashdeepdam@gmail.com</a:t>
              </a:r>
            </a:p>
          </p:txBody>
        </p:sp>
      </p:grpSp>
      <p:sp>
        <p:nvSpPr>
          <p:cNvPr id="4" name="Rectangle 3">
            <a:extLst>
              <a:ext uri="{FF2B5EF4-FFF2-40B4-BE49-F238E27FC236}">
                <a16:creationId xmlns:a16="http://schemas.microsoft.com/office/drawing/2014/main" id="{91BB8280-E03D-2245-9E1D-C88C8F3D4336}"/>
              </a:ext>
            </a:extLst>
          </p:cNvPr>
          <p:cNvSpPr/>
          <p:nvPr/>
        </p:nvSpPr>
        <p:spPr>
          <a:xfrm>
            <a:off x="2" y="-1"/>
            <a:ext cx="8581944" cy="13863197"/>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D5081D-82EE-5B56-382D-462725A489A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00947" y="4911000"/>
            <a:ext cx="4085508" cy="3894000"/>
          </a:xfrm>
          <a:prstGeom prst="rect">
            <a:avLst/>
          </a:prstGeom>
        </p:spPr>
      </p:pic>
    </p:spTree>
    <p:extLst>
      <p:ext uri="{BB962C8B-B14F-4D97-AF65-F5344CB8AC3E}">
        <p14:creationId xmlns:p14="http://schemas.microsoft.com/office/powerpoint/2010/main" val="215396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rgbClr val="D7DF23"/>
                </a:solidFill>
                <a:latin typeface="Poppins Medium" pitchFamily="2" charset="77"/>
                <a:ea typeface="Roboto Medium" panose="02000000000000000000" pitchFamily="2" charset="0"/>
                <a:cs typeface="Poppins Medium" pitchFamily="2" charset="77"/>
              </a:rPr>
              <a:t>WORKFLOW DIAGRAM</a:t>
            </a:r>
          </a:p>
        </p:txBody>
      </p:sp>
      <p:sp>
        <p:nvSpPr>
          <p:cNvPr id="6" name="Rectangle 3">
            <a:extLst>
              <a:ext uri="{FF2B5EF4-FFF2-40B4-BE49-F238E27FC236}">
                <a16:creationId xmlns:a16="http://schemas.microsoft.com/office/drawing/2014/main" id="{74FC41B0-167B-9843-B32B-FF150E2F03F5}"/>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958E5D9-1080-7B4D-A99A-9A660C81F9FF}"/>
              </a:ext>
            </a:extLst>
          </p:cNvPr>
          <p:cNvGrpSpPr/>
          <p:nvPr/>
        </p:nvGrpSpPr>
        <p:grpSpPr>
          <a:xfrm>
            <a:off x="2127249" y="5147067"/>
            <a:ext cx="20123151" cy="5773181"/>
            <a:chOff x="2399393" y="5225143"/>
            <a:chExt cx="19578864" cy="5617028"/>
          </a:xfrm>
        </p:grpSpPr>
        <p:grpSp>
          <p:nvGrpSpPr>
            <p:cNvPr id="3" name="Group 2">
              <a:extLst>
                <a:ext uri="{FF2B5EF4-FFF2-40B4-BE49-F238E27FC236}">
                  <a16:creationId xmlns:a16="http://schemas.microsoft.com/office/drawing/2014/main" id="{A37346FF-7FFD-E143-9343-3672BE016F4D}"/>
                </a:ext>
              </a:extLst>
            </p:cNvPr>
            <p:cNvGrpSpPr/>
            <p:nvPr/>
          </p:nvGrpSpPr>
          <p:grpSpPr>
            <a:xfrm>
              <a:off x="2399393" y="5225143"/>
              <a:ext cx="19578864" cy="5617028"/>
              <a:chOff x="-2" y="0"/>
              <a:chExt cx="30632404" cy="13716000"/>
            </a:xfrm>
          </p:grpSpPr>
          <p:sp>
            <p:nvSpPr>
              <p:cNvPr id="31" name="Rectangle 3">
                <a:extLst>
                  <a:ext uri="{FF2B5EF4-FFF2-40B4-BE49-F238E27FC236}">
                    <a16:creationId xmlns:a16="http://schemas.microsoft.com/office/drawing/2014/main" id="{A555D5E8-1731-BB4C-B764-124E93A3525B}"/>
                  </a:ext>
                </a:extLst>
              </p:cNvPr>
              <p:cNvSpPr/>
              <p:nvPr/>
            </p:nvSpPr>
            <p:spPr>
              <a:xfrm rot="16200000">
                <a:off x="440870" y="6417127"/>
                <a:ext cx="6858001" cy="7739745"/>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
                <a:extLst>
                  <a:ext uri="{FF2B5EF4-FFF2-40B4-BE49-F238E27FC236}">
                    <a16:creationId xmlns:a16="http://schemas.microsoft.com/office/drawing/2014/main" id="{FC3A5ED4-B55A-D64E-8691-4AF61F0EB5E3}"/>
                  </a:ext>
                </a:extLst>
              </p:cNvPr>
              <p:cNvSpPr/>
              <p:nvPr/>
            </p:nvSpPr>
            <p:spPr>
              <a:xfrm rot="5400000">
                <a:off x="8017327" y="-440872"/>
                <a:ext cx="6858001" cy="7739745"/>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a:extLst>
                  <a:ext uri="{FF2B5EF4-FFF2-40B4-BE49-F238E27FC236}">
                    <a16:creationId xmlns:a16="http://schemas.microsoft.com/office/drawing/2014/main" id="{615140E8-1B19-7845-9F2F-FC68AD3EB1F8}"/>
                  </a:ext>
                </a:extLst>
              </p:cNvPr>
              <p:cNvSpPr/>
              <p:nvPr/>
            </p:nvSpPr>
            <p:spPr>
              <a:xfrm rot="16200000">
                <a:off x="15757072" y="6417127"/>
                <a:ext cx="6858001" cy="7739745"/>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a:extLst>
                  <a:ext uri="{FF2B5EF4-FFF2-40B4-BE49-F238E27FC236}">
                    <a16:creationId xmlns:a16="http://schemas.microsoft.com/office/drawing/2014/main" id="{E2FD4854-34E1-2043-8946-CF0D7226BA70}"/>
                  </a:ext>
                </a:extLst>
              </p:cNvPr>
              <p:cNvSpPr/>
              <p:nvPr/>
            </p:nvSpPr>
            <p:spPr>
              <a:xfrm rot="5400000">
                <a:off x="23333529" y="-440872"/>
                <a:ext cx="6858001" cy="7739745"/>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94DBEF78-F72E-2C43-962C-2BF221D3B365}"/>
                </a:ext>
              </a:extLst>
            </p:cNvPr>
            <p:cNvSpPr txBox="1"/>
            <p:nvPr/>
          </p:nvSpPr>
          <p:spPr>
            <a:xfrm>
              <a:off x="2728704" y="5529600"/>
              <a:ext cx="4183909" cy="2199599"/>
            </a:xfrm>
            <a:prstGeom prst="rect">
              <a:avLst/>
            </a:prstGeom>
            <a:noFill/>
          </p:spPr>
          <p:txBody>
            <a:bodyPr wrap="square" rtlCol="0">
              <a:spAutoFit/>
            </a:bodyPr>
            <a:lstStyle/>
            <a:p>
              <a:pPr algn="ctr">
                <a:lnSpc>
                  <a:spcPts val="4299"/>
                </a:lnSpc>
              </a:pPr>
              <a:r>
                <a:rPr lang="en-US" sz="3200" dirty="0">
                  <a:solidFill>
                    <a:srgbClr val="D7DF23"/>
                  </a:solidFill>
                  <a:latin typeface="Poppins Light" panose="00000400000000000000" pitchFamily="2" charset="0"/>
                  <a:ea typeface="Lato Light" panose="020F0502020204030203" pitchFamily="34" charset="0"/>
                  <a:cs typeface="Poppins Light" panose="00000400000000000000" pitchFamily="2" charset="0"/>
                </a:rPr>
                <a:t>Data Cleaning with Python and Export the Cleaned Data for Future Use</a:t>
              </a:r>
              <a:endParaRPr lang="en-US" sz="3200" dirty="0">
                <a:solidFill>
                  <a:srgbClr val="D7DF23"/>
                </a:solidFill>
                <a:latin typeface="Poppins Light" panose="00000400000000000000" pitchFamily="2" charset="0"/>
                <a:ea typeface="Roboto Light" panose="02000000000000000000" pitchFamily="2" charset="0"/>
                <a:cs typeface="Poppins Light" panose="00000400000000000000" pitchFamily="2" charset="0"/>
              </a:endParaRPr>
            </a:p>
          </p:txBody>
        </p:sp>
        <p:sp>
          <p:nvSpPr>
            <p:cNvPr id="64" name="TextBox 63">
              <a:extLst>
                <a:ext uri="{FF2B5EF4-FFF2-40B4-BE49-F238E27FC236}">
                  <a16:creationId xmlns:a16="http://schemas.microsoft.com/office/drawing/2014/main" id="{43464060-3CDD-534A-89F5-C232613BE389}"/>
                </a:ext>
              </a:extLst>
            </p:cNvPr>
            <p:cNvSpPr txBox="1"/>
            <p:nvPr/>
          </p:nvSpPr>
          <p:spPr>
            <a:xfrm>
              <a:off x="3643592" y="9082225"/>
              <a:ext cx="2354133" cy="1167863"/>
            </a:xfrm>
            <a:prstGeom prst="rect">
              <a:avLst/>
            </a:prstGeom>
            <a:noFill/>
          </p:spPr>
          <p:txBody>
            <a:bodyPr wrap="square" rtlCol="0">
              <a:spAutoFit/>
            </a:bodyPr>
            <a:lstStyle/>
            <a:p>
              <a:pPr algn="ctr"/>
              <a:r>
                <a:rPr lang="en-US" b="1" dirty="0">
                  <a:solidFill>
                    <a:srgbClr val="000000"/>
                  </a:solidFill>
                  <a:latin typeface="Poppins Medium" pitchFamily="2" charset="77"/>
                  <a:ea typeface="Lato" panose="020F0502020204030203" pitchFamily="34" charset="0"/>
                  <a:cs typeface="Poppins Medium" pitchFamily="2" charset="77"/>
                </a:rPr>
                <a:t>Data </a:t>
              </a:r>
            </a:p>
            <a:p>
              <a:pPr algn="ctr"/>
              <a:r>
                <a:rPr lang="en-US" b="1" dirty="0">
                  <a:solidFill>
                    <a:srgbClr val="000000"/>
                  </a:solidFill>
                  <a:latin typeface="Poppins Medium" pitchFamily="2" charset="77"/>
                  <a:ea typeface="Lato" panose="020F0502020204030203" pitchFamily="34" charset="0"/>
                  <a:cs typeface="Poppins Medium" pitchFamily="2" charset="77"/>
                </a:rPr>
                <a:t>Cleaning</a:t>
              </a:r>
            </a:p>
          </p:txBody>
        </p:sp>
        <p:sp>
          <p:nvSpPr>
            <p:cNvPr id="66" name="TextBox 65">
              <a:extLst>
                <a:ext uri="{FF2B5EF4-FFF2-40B4-BE49-F238E27FC236}">
                  <a16:creationId xmlns:a16="http://schemas.microsoft.com/office/drawing/2014/main" id="{F64D464B-845A-0C48-BB29-05CFF5E7B276}"/>
                </a:ext>
              </a:extLst>
            </p:cNvPr>
            <p:cNvSpPr txBox="1"/>
            <p:nvPr/>
          </p:nvSpPr>
          <p:spPr>
            <a:xfrm>
              <a:off x="12725833" y="5708203"/>
              <a:ext cx="3872882" cy="1677055"/>
            </a:xfrm>
            <a:prstGeom prst="rect">
              <a:avLst/>
            </a:prstGeom>
            <a:noFill/>
          </p:spPr>
          <p:txBody>
            <a:bodyPr wrap="square" rtlCol="0">
              <a:spAutoFit/>
            </a:bodyPr>
            <a:lstStyle/>
            <a:p>
              <a:pPr algn="ctr">
                <a:lnSpc>
                  <a:spcPts val="4299"/>
                </a:lnSpc>
              </a:pPr>
              <a:r>
                <a:rPr lang="en-US" sz="3200" dirty="0">
                  <a:solidFill>
                    <a:srgbClr val="D7DF23"/>
                  </a:solidFill>
                  <a:latin typeface="Poppins Light" panose="00000400000000000000" pitchFamily="2" charset="0"/>
                  <a:ea typeface="Lato Light" panose="020F0502020204030203" pitchFamily="34" charset="0"/>
                  <a:cs typeface="Poppins Light" panose="00000400000000000000" pitchFamily="2" charset="0"/>
                </a:rPr>
                <a:t>Analysis the Data with SQL Query to find the Answer</a:t>
              </a:r>
              <a:endParaRPr lang="en-US" sz="3200" dirty="0">
                <a:solidFill>
                  <a:srgbClr val="D7DF23"/>
                </a:solidFill>
                <a:latin typeface="Poppins Light" panose="00000400000000000000" pitchFamily="2" charset="0"/>
                <a:ea typeface="Roboto Light" panose="02000000000000000000" pitchFamily="2" charset="0"/>
                <a:cs typeface="Poppins Light" panose="00000400000000000000" pitchFamily="2" charset="0"/>
              </a:endParaRPr>
            </a:p>
          </p:txBody>
        </p:sp>
        <p:sp>
          <p:nvSpPr>
            <p:cNvPr id="69" name="TextBox 68">
              <a:extLst>
                <a:ext uri="{FF2B5EF4-FFF2-40B4-BE49-F238E27FC236}">
                  <a16:creationId xmlns:a16="http://schemas.microsoft.com/office/drawing/2014/main" id="{7E6EC7E2-33C9-C048-B76C-29CFAD0097A7}"/>
                </a:ext>
              </a:extLst>
            </p:cNvPr>
            <p:cNvSpPr txBox="1"/>
            <p:nvPr/>
          </p:nvSpPr>
          <p:spPr>
            <a:xfrm>
              <a:off x="7778934" y="8163915"/>
              <a:ext cx="3872882" cy="2199598"/>
            </a:xfrm>
            <a:prstGeom prst="rect">
              <a:avLst/>
            </a:prstGeom>
            <a:noFill/>
          </p:spPr>
          <p:txBody>
            <a:bodyPr wrap="square" rtlCol="0">
              <a:spAutoFit/>
            </a:bodyPr>
            <a:lstStyle/>
            <a:p>
              <a:pPr algn="ctr">
                <a:lnSpc>
                  <a:spcPts val="4299"/>
                </a:lnSpc>
              </a:pPr>
              <a:r>
                <a:rPr lang="en-US" sz="3200" dirty="0">
                  <a:solidFill>
                    <a:srgbClr val="D7DF23"/>
                  </a:solidFill>
                  <a:latin typeface="Poppins Light" panose="00000400000000000000" pitchFamily="2" charset="0"/>
                  <a:ea typeface="Lato Light" panose="020F0502020204030203" pitchFamily="34" charset="0"/>
                  <a:cs typeface="Poppins Light" panose="00000400000000000000" pitchFamily="2" charset="0"/>
                </a:rPr>
                <a:t>Create Database using PostgreSQL and dump the Cleaned Data</a:t>
              </a:r>
              <a:endParaRPr lang="en-US" sz="3200" dirty="0">
                <a:solidFill>
                  <a:srgbClr val="D7DF23"/>
                </a:solidFill>
                <a:latin typeface="Poppins Light" panose="00000400000000000000" pitchFamily="2" charset="0"/>
                <a:ea typeface="Roboto Light" panose="02000000000000000000" pitchFamily="2" charset="0"/>
                <a:cs typeface="Poppins Light" panose="00000400000000000000" pitchFamily="2" charset="0"/>
              </a:endParaRPr>
            </a:p>
          </p:txBody>
        </p:sp>
        <p:sp>
          <p:nvSpPr>
            <p:cNvPr id="71" name="TextBox 70">
              <a:extLst>
                <a:ext uri="{FF2B5EF4-FFF2-40B4-BE49-F238E27FC236}">
                  <a16:creationId xmlns:a16="http://schemas.microsoft.com/office/drawing/2014/main" id="{01AA3013-5203-3F4D-B4DB-9EDDE16626A3}"/>
                </a:ext>
              </a:extLst>
            </p:cNvPr>
            <p:cNvSpPr txBox="1"/>
            <p:nvPr/>
          </p:nvSpPr>
          <p:spPr>
            <a:xfrm>
              <a:off x="8071452" y="5871474"/>
              <a:ext cx="3287842" cy="1167863"/>
            </a:xfrm>
            <a:prstGeom prst="rect">
              <a:avLst/>
            </a:prstGeom>
            <a:noFill/>
          </p:spPr>
          <p:txBody>
            <a:bodyPr wrap="square" rtlCol="0">
              <a:spAutoFit/>
            </a:bodyPr>
            <a:lstStyle/>
            <a:p>
              <a:pPr algn="ctr"/>
              <a:r>
                <a:rPr lang="en-US" b="1" dirty="0">
                  <a:solidFill>
                    <a:srgbClr val="000000"/>
                  </a:solidFill>
                  <a:latin typeface="Poppins Medium" pitchFamily="2" charset="77"/>
                  <a:ea typeface="Lato" panose="020F0502020204030203" pitchFamily="34" charset="0"/>
                  <a:cs typeface="Poppins Medium" pitchFamily="2" charset="77"/>
                </a:rPr>
                <a:t>Database Creation</a:t>
              </a:r>
            </a:p>
          </p:txBody>
        </p:sp>
        <p:sp>
          <p:nvSpPr>
            <p:cNvPr id="72" name="TextBox 71">
              <a:extLst>
                <a:ext uri="{FF2B5EF4-FFF2-40B4-BE49-F238E27FC236}">
                  <a16:creationId xmlns:a16="http://schemas.microsoft.com/office/drawing/2014/main" id="{28FF9B83-63FB-364D-95AB-49CDE462D79D}"/>
                </a:ext>
              </a:extLst>
            </p:cNvPr>
            <p:cNvSpPr txBox="1"/>
            <p:nvPr/>
          </p:nvSpPr>
          <p:spPr>
            <a:xfrm>
              <a:off x="13552205" y="9082225"/>
              <a:ext cx="2220136" cy="1167863"/>
            </a:xfrm>
            <a:prstGeom prst="rect">
              <a:avLst/>
            </a:prstGeom>
            <a:noFill/>
          </p:spPr>
          <p:txBody>
            <a:bodyPr wrap="square" rtlCol="0">
              <a:spAutoFit/>
            </a:bodyPr>
            <a:lstStyle/>
            <a:p>
              <a:pPr algn="ctr"/>
              <a:r>
                <a:rPr lang="en-US" b="1" dirty="0">
                  <a:solidFill>
                    <a:srgbClr val="000000"/>
                  </a:solidFill>
                  <a:latin typeface="Poppins Medium" pitchFamily="2" charset="77"/>
                  <a:ea typeface="Lato" panose="020F0502020204030203" pitchFamily="34" charset="0"/>
                  <a:cs typeface="Poppins Medium" pitchFamily="2" charset="77"/>
                </a:rPr>
                <a:t>SQL Analysis</a:t>
              </a:r>
            </a:p>
          </p:txBody>
        </p:sp>
        <p:sp>
          <p:nvSpPr>
            <p:cNvPr id="73" name="TextBox 72">
              <a:extLst>
                <a:ext uri="{FF2B5EF4-FFF2-40B4-BE49-F238E27FC236}">
                  <a16:creationId xmlns:a16="http://schemas.microsoft.com/office/drawing/2014/main" id="{170482DC-BB72-C746-863D-1166A4D8CA3B}"/>
                </a:ext>
              </a:extLst>
            </p:cNvPr>
            <p:cNvSpPr txBox="1"/>
            <p:nvPr/>
          </p:nvSpPr>
          <p:spPr>
            <a:xfrm>
              <a:off x="17973355" y="5871474"/>
              <a:ext cx="3062899" cy="1167863"/>
            </a:xfrm>
            <a:prstGeom prst="rect">
              <a:avLst/>
            </a:prstGeom>
            <a:noFill/>
          </p:spPr>
          <p:txBody>
            <a:bodyPr wrap="square" rtlCol="0">
              <a:spAutoFit/>
            </a:bodyPr>
            <a:lstStyle/>
            <a:p>
              <a:pPr algn="ctr"/>
              <a:r>
                <a:rPr lang="en-US" b="1" dirty="0">
                  <a:solidFill>
                    <a:srgbClr val="000000"/>
                  </a:solidFill>
                  <a:latin typeface="Poppins Medium" pitchFamily="2" charset="77"/>
                  <a:ea typeface="Lato" panose="020F0502020204030203" pitchFamily="34" charset="0"/>
                  <a:cs typeface="Poppins Medium" pitchFamily="2" charset="77"/>
                </a:rPr>
                <a:t>EDA : Data Visualization</a:t>
              </a:r>
            </a:p>
          </p:txBody>
        </p:sp>
        <p:sp>
          <p:nvSpPr>
            <p:cNvPr id="75" name="TextBox 74">
              <a:extLst>
                <a:ext uri="{FF2B5EF4-FFF2-40B4-BE49-F238E27FC236}">
                  <a16:creationId xmlns:a16="http://schemas.microsoft.com/office/drawing/2014/main" id="{A541CEB4-6A2C-F649-832B-82A3247CA3EA}"/>
                </a:ext>
              </a:extLst>
            </p:cNvPr>
            <p:cNvSpPr txBox="1"/>
            <p:nvPr/>
          </p:nvSpPr>
          <p:spPr>
            <a:xfrm>
              <a:off x="17461653" y="8330086"/>
              <a:ext cx="4091837" cy="2213573"/>
            </a:xfrm>
            <a:prstGeom prst="rect">
              <a:avLst/>
            </a:prstGeom>
            <a:noFill/>
          </p:spPr>
          <p:txBody>
            <a:bodyPr wrap="square" rtlCol="0">
              <a:spAutoFit/>
            </a:bodyPr>
            <a:lstStyle/>
            <a:p>
              <a:pPr algn="ctr">
                <a:lnSpc>
                  <a:spcPts val="4299"/>
                </a:lnSpc>
              </a:pPr>
              <a:r>
                <a:rPr lang="en-US" sz="3200" dirty="0">
                  <a:solidFill>
                    <a:srgbClr val="D7DF23"/>
                  </a:solidFill>
                  <a:latin typeface="Poppins Light" panose="00000400000000000000" pitchFamily="2" charset="0"/>
                  <a:ea typeface="Lato Light" panose="020F0502020204030203" pitchFamily="34" charset="0"/>
                  <a:cs typeface="Poppins Light" panose="00000400000000000000" pitchFamily="2" charset="0"/>
                </a:rPr>
                <a:t>Using Python, applied Exploratory Data Analysis to create Visualization</a:t>
              </a:r>
              <a:endParaRPr lang="en-US" sz="3200" dirty="0">
                <a:solidFill>
                  <a:srgbClr val="D7DF23"/>
                </a:solidFill>
                <a:latin typeface="Poppins Light" panose="00000400000000000000" pitchFamily="2" charset="0"/>
                <a:ea typeface="Roboto Light" panose="02000000000000000000" pitchFamily="2" charset="0"/>
                <a:cs typeface="Poppins Light" panose="00000400000000000000" pitchFamily="2" charset="0"/>
              </a:endParaRPr>
            </a:p>
          </p:txBody>
        </p:sp>
      </p:grpSp>
    </p:spTree>
    <p:extLst>
      <p:ext uri="{BB962C8B-B14F-4D97-AF65-F5344CB8AC3E}">
        <p14:creationId xmlns:p14="http://schemas.microsoft.com/office/powerpoint/2010/main" val="353642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3CB1-93EE-730A-33F0-B6609330A60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D0AF7A9-BA32-92B0-163C-356C8EE53CDF}"/>
              </a:ext>
            </a:extLst>
          </p:cNvPr>
          <p:cNvSpPr txBox="1"/>
          <p:nvPr/>
        </p:nvSpPr>
        <p:spPr>
          <a:xfrm>
            <a:off x="8602053" y="6227691"/>
            <a:ext cx="7173544" cy="1200329"/>
          </a:xfrm>
          <a:prstGeom prst="rect">
            <a:avLst/>
          </a:prstGeom>
          <a:noFill/>
          <a:ln>
            <a:noFill/>
          </a:ln>
        </p:spPr>
        <p:txBody>
          <a:bodyPr wrap="square" rtlCol="0">
            <a:spAutoFit/>
          </a:bodyPr>
          <a:lstStyle/>
          <a:p>
            <a:pPr algn="ctr"/>
            <a:r>
              <a:rPr lang="en-US" sz="7200" dirty="0">
                <a:solidFill>
                  <a:srgbClr val="D7DF23"/>
                </a:solidFill>
                <a:latin typeface="Poppins Medium" pitchFamily="2" charset="77"/>
                <a:ea typeface="Roboto Medium" panose="02000000000000000000" pitchFamily="2" charset="0"/>
                <a:cs typeface="Poppins Medium" pitchFamily="2" charset="77"/>
              </a:rPr>
              <a:t>SQL ANALYSIS</a:t>
            </a:r>
          </a:p>
        </p:txBody>
      </p:sp>
      <p:sp>
        <p:nvSpPr>
          <p:cNvPr id="6" name="Rectangle 3">
            <a:extLst>
              <a:ext uri="{FF2B5EF4-FFF2-40B4-BE49-F238E27FC236}">
                <a16:creationId xmlns:a16="http://schemas.microsoft.com/office/drawing/2014/main" id="{B2778436-9167-D028-19CD-EA16EEC9C30D}"/>
              </a:ext>
            </a:extLst>
          </p:cNvPr>
          <p:cNvSpPr/>
          <p:nvPr/>
        </p:nvSpPr>
        <p:spPr>
          <a:xfrm>
            <a:off x="7994054" y="6280921"/>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3">
            <a:extLst>
              <a:ext uri="{FF2B5EF4-FFF2-40B4-BE49-F238E27FC236}">
                <a16:creationId xmlns:a16="http://schemas.microsoft.com/office/drawing/2014/main" id="{82143A63-6C40-9080-6D78-2BA2C50FEF03}"/>
              </a:ext>
            </a:extLst>
          </p:cNvPr>
          <p:cNvSpPr/>
          <p:nvPr/>
        </p:nvSpPr>
        <p:spPr>
          <a:xfrm flipH="1">
            <a:off x="15775597" y="6280921"/>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34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BAB834-84FA-3A4B-9D99-444FCB5FA429}"/>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74FC41B0-167B-9843-B32B-FF150E2F03F5}"/>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C6412E-D6C7-1854-CE5C-A512C7C8B058}"/>
              </a:ext>
            </a:extLst>
          </p:cNvPr>
          <p:cNvSpPr txBox="1"/>
          <p:nvPr/>
        </p:nvSpPr>
        <p:spPr>
          <a:xfrm>
            <a:off x="1035810" y="2911739"/>
            <a:ext cx="22440416" cy="1323439"/>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Retrieve all successful bookings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successful bookings by Booking ID. [ </a:t>
            </a:r>
            <a:r>
              <a:rPr lang="en-US" sz="4000" dirty="0">
                <a:solidFill>
                  <a:srgbClr val="D7DF23"/>
                </a:solidFill>
                <a:latin typeface="Poppins Medium" pitchFamily="2" charset="77"/>
                <a:ea typeface="Roboto Medium" panose="02000000000000000000" pitchFamily="2" charset="0"/>
                <a:cs typeface="Poppins Medium" pitchFamily="2" charset="77"/>
              </a:rPr>
              <a:t>**</a:t>
            </a:r>
            <a:r>
              <a:rPr lang="en-US" sz="4000" dirty="0">
                <a:solidFill>
                  <a:schemeClr val="bg1"/>
                </a:solidFill>
                <a:latin typeface="Poppins Medium" pitchFamily="2" charset="77"/>
                <a:ea typeface="Roboto Medium" panose="02000000000000000000" pitchFamily="2" charset="0"/>
                <a:cs typeface="Poppins Medium" pitchFamily="2" charset="77"/>
              </a:rPr>
              <a:t> Due to limited space, we have shown 10 data only ** ]</a:t>
            </a:r>
          </a:p>
        </p:txBody>
      </p:sp>
      <p:pic>
        <p:nvPicPr>
          <p:cNvPr id="15" name="Picture 14">
            <a:extLst>
              <a:ext uri="{FF2B5EF4-FFF2-40B4-BE49-F238E27FC236}">
                <a16:creationId xmlns:a16="http://schemas.microsoft.com/office/drawing/2014/main" id="{7BB6F27C-E1FC-042F-DE23-EAF15A338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99167"/>
            <a:ext cx="8147947" cy="7737307"/>
          </a:xfrm>
          <a:prstGeom prst="rect">
            <a:avLst/>
          </a:prstGeom>
        </p:spPr>
      </p:pic>
    </p:spTree>
    <p:extLst>
      <p:ext uri="{BB962C8B-B14F-4D97-AF65-F5344CB8AC3E}">
        <p14:creationId xmlns:p14="http://schemas.microsoft.com/office/powerpoint/2010/main" val="241994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5FA4-19B1-F7FA-10B7-3A42AC476E3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A781DFA-9F95-986B-DDD4-543A6FD071E3}"/>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E4BBD17E-4E69-2613-5713-C87884258239}"/>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F8DA60-EC44-19A4-3BF2-91CB53336A19}"/>
              </a:ext>
            </a:extLst>
          </p:cNvPr>
          <p:cNvSpPr txBox="1"/>
          <p:nvPr/>
        </p:nvSpPr>
        <p:spPr>
          <a:xfrm>
            <a:off x="1035810"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Find the average ride distance for each vehicle type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average ride distance by Vehicle Types. Average ride distance measured in Km. </a:t>
            </a:r>
            <a:r>
              <a:rPr lang="en-US" sz="4000" dirty="0">
                <a:solidFill>
                  <a:srgbClr val="D7DF23"/>
                </a:solidFill>
                <a:latin typeface="Poppins Medium" pitchFamily="2" charset="77"/>
                <a:ea typeface="Roboto Medium" panose="02000000000000000000" pitchFamily="2" charset="0"/>
                <a:cs typeface="Poppins Medium" pitchFamily="2" charset="77"/>
              </a:rPr>
              <a:t>“Prime Sedan”</a:t>
            </a:r>
            <a:r>
              <a:rPr lang="en-US" sz="4000" dirty="0">
                <a:solidFill>
                  <a:schemeClr val="bg1"/>
                </a:solidFill>
                <a:latin typeface="Poppins Medium" pitchFamily="2" charset="77"/>
                <a:ea typeface="Roboto Medium" panose="02000000000000000000" pitchFamily="2" charset="0"/>
                <a:cs typeface="Poppins Medium" pitchFamily="2" charset="77"/>
              </a:rPr>
              <a:t> covered the </a:t>
            </a:r>
            <a:r>
              <a:rPr lang="en-US" sz="4000" dirty="0">
                <a:solidFill>
                  <a:srgbClr val="D7DF23"/>
                </a:solidFill>
                <a:latin typeface="Poppins Medium" pitchFamily="2" charset="77"/>
                <a:ea typeface="Roboto Medium" panose="02000000000000000000" pitchFamily="2" charset="0"/>
                <a:cs typeface="Poppins Medium" pitchFamily="2" charset="77"/>
              </a:rPr>
              <a:t>most average distance, i.e. 15.76 KM.</a:t>
            </a:r>
          </a:p>
        </p:txBody>
      </p:sp>
      <p:pic>
        <p:nvPicPr>
          <p:cNvPr id="5" name="Picture 4">
            <a:extLst>
              <a:ext uri="{FF2B5EF4-FFF2-40B4-BE49-F238E27FC236}">
                <a16:creationId xmlns:a16="http://schemas.microsoft.com/office/drawing/2014/main" id="{9681E2C4-4497-D24D-ADBB-57ACD5BF0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445473"/>
            <a:ext cx="8840262" cy="5974341"/>
          </a:xfrm>
          <a:prstGeom prst="rect">
            <a:avLst/>
          </a:prstGeom>
        </p:spPr>
      </p:pic>
    </p:spTree>
    <p:extLst>
      <p:ext uri="{BB962C8B-B14F-4D97-AF65-F5344CB8AC3E}">
        <p14:creationId xmlns:p14="http://schemas.microsoft.com/office/powerpoint/2010/main" val="189288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71A5A-3F78-D998-42C3-5CA33BBF99A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28A1C92-5696-47BD-2D21-E7AB1F6C54EA}"/>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4274741B-82EB-EC64-1A3E-0204AA0AC529}"/>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98F6F1-A7E9-699F-29AB-ACCC3BA02FE1}"/>
              </a:ext>
            </a:extLst>
          </p:cNvPr>
          <p:cNvSpPr txBox="1"/>
          <p:nvPr/>
        </p:nvSpPr>
        <p:spPr>
          <a:xfrm>
            <a:off x="968617" y="2911739"/>
            <a:ext cx="22440416" cy="1323439"/>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Get the total number of cancelled rides by customers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total number of cancelled rides by customers,</a:t>
            </a:r>
            <a:r>
              <a:rPr lang="en-US" sz="4000" dirty="0">
                <a:solidFill>
                  <a:srgbClr val="D7DF23"/>
                </a:solidFill>
                <a:latin typeface="Poppins Medium" pitchFamily="2" charset="77"/>
                <a:ea typeface="Roboto Medium" panose="02000000000000000000" pitchFamily="2" charset="0"/>
                <a:cs typeface="Poppins Medium" pitchFamily="2" charset="77"/>
              </a:rPr>
              <a:t> i.e. 10499.</a:t>
            </a:r>
            <a:endParaRPr lang="en-US" sz="4000" dirty="0">
              <a:solidFill>
                <a:schemeClr val="bg1"/>
              </a:solidFill>
              <a:latin typeface="Poppins Medium" pitchFamily="2" charset="77"/>
              <a:ea typeface="Roboto Medium" panose="02000000000000000000" pitchFamily="2" charset="0"/>
              <a:cs typeface="Poppins Medium" pitchFamily="2" charset="77"/>
            </a:endParaRPr>
          </a:p>
        </p:txBody>
      </p:sp>
      <p:pic>
        <p:nvPicPr>
          <p:cNvPr id="3" name="Picture 2">
            <a:extLst>
              <a:ext uri="{FF2B5EF4-FFF2-40B4-BE49-F238E27FC236}">
                <a16:creationId xmlns:a16="http://schemas.microsoft.com/office/drawing/2014/main" id="{6A75784B-3432-B75C-1A80-54B7EE0CB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4829920"/>
            <a:ext cx="6321285" cy="2028080"/>
          </a:xfrm>
          <a:prstGeom prst="rect">
            <a:avLst/>
          </a:prstGeom>
        </p:spPr>
      </p:pic>
    </p:spTree>
    <p:extLst>
      <p:ext uri="{BB962C8B-B14F-4D97-AF65-F5344CB8AC3E}">
        <p14:creationId xmlns:p14="http://schemas.microsoft.com/office/powerpoint/2010/main" val="144368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F0D71-89DE-BCE2-AC5C-A642FA7B89BC}"/>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86F7785-00BF-FE90-CA7E-2455A3AF28C8}"/>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629673F7-4039-562F-CBEF-513609B9259F}"/>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D8CD41-6C13-86E9-9715-41C8757C2D84}"/>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List the top 5 customers who booked the highest number of rides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top 5 customers who booked the highest number of rides . </a:t>
            </a:r>
            <a:r>
              <a:rPr lang="en-US" sz="4000" dirty="0">
                <a:solidFill>
                  <a:srgbClr val="D7DF23"/>
                </a:solidFill>
                <a:latin typeface="Poppins Medium" pitchFamily="2" charset="77"/>
                <a:ea typeface="Roboto Medium" panose="02000000000000000000" pitchFamily="2" charset="0"/>
                <a:cs typeface="Poppins Medium" pitchFamily="2" charset="77"/>
              </a:rPr>
              <a:t>Customer ID – CID954071 </a:t>
            </a:r>
            <a:r>
              <a:rPr lang="en-US" sz="4000" dirty="0">
                <a:solidFill>
                  <a:schemeClr val="bg1"/>
                </a:solidFill>
                <a:latin typeface="Poppins Medium" pitchFamily="2" charset="77"/>
                <a:ea typeface="Roboto Medium" panose="02000000000000000000" pitchFamily="2" charset="0"/>
                <a:cs typeface="Poppins Medium" pitchFamily="2" charset="77"/>
              </a:rPr>
              <a:t>booked the greatest number of rides,</a:t>
            </a:r>
            <a:r>
              <a:rPr lang="en-US" sz="4000" dirty="0">
                <a:solidFill>
                  <a:srgbClr val="D7DF23"/>
                </a:solidFill>
                <a:latin typeface="Poppins Medium" pitchFamily="2" charset="77"/>
                <a:ea typeface="Roboto Medium" panose="02000000000000000000" pitchFamily="2" charset="0"/>
                <a:cs typeface="Poppins Medium" pitchFamily="2" charset="77"/>
              </a:rPr>
              <a:t> i.e. 5.</a:t>
            </a:r>
          </a:p>
        </p:txBody>
      </p:sp>
      <p:pic>
        <p:nvPicPr>
          <p:cNvPr id="4" name="Picture 3">
            <a:extLst>
              <a:ext uri="{FF2B5EF4-FFF2-40B4-BE49-F238E27FC236}">
                <a16:creationId xmlns:a16="http://schemas.microsoft.com/office/drawing/2014/main" id="{552C2DA0-C160-02BF-CADC-BAB24F33F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514721"/>
            <a:ext cx="8639634" cy="5476198"/>
          </a:xfrm>
          <a:prstGeom prst="rect">
            <a:avLst/>
          </a:prstGeom>
        </p:spPr>
      </p:pic>
    </p:spTree>
    <p:extLst>
      <p:ext uri="{BB962C8B-B14F-4D97-AF65-F5344CB8AC3E}">
        <p14:creationId xmlns:p14="http://schemas.microsoft.com/office/powerpoint/2010/main" val="256385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DF8B3-8A8D-A50F-7B44-F026F9B6463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B3955DD-FBF5-1A4B-6EF5-4F4D24F8A0C1}"/>
              </a:ext>
            </a:extLst>
          </p:cNvPr>
          <p:cNvSpPr txBox="1"/>
          <p:nvPr/>
        </p:nvSpPr>
        <p:spPr>
          <a:xfrm>
            <a:off x="1926306" y="1232086"/>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SQL Analysis Result</a:t>
            </a:r>
          </a:p>
        </p:txBody>
      </p:sp>
      <p:sp>
        <p:nvSpPr>
          <p:cNvPr id="6" name="Rectangle 3">
            <a:extLst>
              <a:ext uri="{FF2B5EF4-FFF2-40B4-BE49-F238E27FC236}">
                <a16:creationId xmlns:a16="http://schemas.microsoft.com/office/drawing/2014/main" id="{DB4F8D88-77F4-24A6-159E-2DE3F0919DC2}"/>
              </a:ext>
            </a:extLst>
          </p:cNvPr>
          <p:cNvSpPr/>
          <p:nvPr/>
        </p:nvSpPr>
        <p:spPr>
          <a:xfrm>
            <a:off x="1035810" y="1162839"/>
            <a:ext cx="607999" cy="1154158"/>
          </a:xfrm>
          <a:custGeom>
            <a:avLst/>
            <a:gdLst>
              <a:gd name="connsiteX0" fmla="*/ 0 w 9674679"/>
              <a:gd name="connsiteY0" fmla="*/ 0 h 13716001"/>
              <a:gd name="connsiteX1" fmla="*/ 9674679 w 9674679"/>
              <a:gd name="connsiteY1" fmla="*/ 0 h 13716001"/>
              <a:gd name="connsiteX2" fmla="*/ 9674679 w 9674679"/>
              <a:gd name="connsiteY2" fmla="*/ 13716001 h 13716001"/>
              <a:gd name="connsiteX3" fmla="*/ 0 w 9674679"/>
              <a:gd name="connsiteY3" fmla="*/ 13716001 h 13716001"/>
              <a:gd name="connsiteX4" fmla="*/ 0 w 9674679"/>
              <a:gd name="connsiteY4"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4679 w 9677400"/>
              <a:gd name="connsiteY3" fmla="*/ 13716001 h 13716001"/>
              <a:gd name="connsiteX4" fmla="*/ 0 w 9677400"/>
              <a:gd name="connsiteY4" fmla="*/ 13716001 h 13716001"/>
              <a:gd name="connsiteX5" fmla="*/ 0 w 9677400"/>
              <a:gd name="connsiteY5"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677400"/>
              <a:gd name="connsiteY0" fmla="*/ 0 h 13716001"/>
              <a:gd name="connsiteX1" fmla="*/ 9674679 w 9677400"/>
              <a:gd name="connsiteY1" fmla="*/ 0 h 13716001"/>
              <a:gd name="connsiteX2" fmla="*/ 9677400 w 9677400"/>
              <a:gd name="connsiteY2" fmla="*/ 1498601 h 13716001"/>
              <a:gd name="connsiteX3" fmla="*/ 9677399 w 9677400"/>
              <a:gd name="connsiteY3" fmla="*/ 12420601 h 13716001"/>
              <a:gd name="connsiteX4" fmla="*/ 9674679 w 9677400"/>
              <a:gd name="connsiteY4" fmla="*/ 13716001 h 13716001"/>
              <a:gd name="connsiteX5" fmla="*/ 0 w 9677400"/>
              <a:gd name="connsiteY5" fmla="*/ 13716001 h 13716001"/>
              <a:gd name="connsiteX6" fmla="*/ 0 w 9677400"/>
              <a:gd name="connsiteY6" fmla="*/ 0 h 13716001"/>
              <a:gd name="connsiteX0" fmla="*/ 0 w 9702799"/>
              <a:gd name="connsiteY0" fmla="*/ 0 h 13863197"/>
              <a:gd name="connsiteX1" fmla="*/ 9674679 w 9702799"/>
              <a:gd name="connsiteY1" fmla="*/ 0 h 13863197"/>
              <a:gd name="connsiteX2" fmla="*/ 9677400 w 9702799"/>
              <a:gd name="connsiteY2" fmla="*/ 1498601 h 13863197"/>
              <a:gd name="connsiteX3" fmla="*/ 9702799 w 9702799"/>
              <a:gd name="connsiteY3" fmla="*/ 13741401 h 13863197"/>
              <a:gd name="connsiteX4" fmla="*/ 9674679 w 9702799"/>
              <a:gd name="connsiteY4" fmla="*/ 13716001 h 13863197"/>
              <a:gd name="connsiteX5" fmla="*/ 0 w 9702799"/>
              <a:gd name="connsiteY5" fmla="*/ 13716001 h 13863197"/>
              <a:gd name="connsiteX6" fmla="*/ 0 w 9702799"/>
              <a:gd name="connsiteY6" fmla="*/ 0 h 13863197"/>
              <a:gd name="connsiteX0" fmla="*/ 0 w 9702800"/>
              <a:gd name="connsiteY0" fmla="*/ 0 h 13863197"/>
              <a:gd name="connsiteX1" fmla="*/ 9674679 w 9702800"/>
              <a:gd name="connsiteY1" fmla="*/ 0 h 13863197"/>
              <a:gd name="connsiteX2" fmla="*/ 9702800 w 9702800"/>
              <a:gd name="connsiteY2" fmla="*/ 1 h 13863197"/>
              <a:gd name="connsiteX3" fmla="*/ 9702799 w 9702800"/>
              <a:gd name="connsiteY3" fmla="*/ 13741401 h 13863197"/>
              <a:gd name="connsiteX4" fmla="*/ 9674679 w 9702800"/>
              <a:gd name="connsiteY4" fmla="*/ 13716001 h 13863197"/>
              <a:gd name="connsiteX5" fmla="*/ 0 w 9702800"/>
              <a:gd name="connsiteY5" fmla="*/ 13716001 h 13863197"/>
              <a:gd name="connsiteX6" fmla="*/ 0 w 9702800"/>
              <a:gd name="connsiteY6" fmla="*/ 0 h 1386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02800" h="13863197">
                <a:moveTo>
                  <a:pt x="0" y="0"/>
                </a:moveTo>
                <a:lnTo>
                  <a:pt x="9674679" y="0"/>
                </a:lnTo>
                <a:lnTo>
                  <a:pt x="9702800" y="1"/>
                </a:lnTo>
                <a:cubicBezTo>
                  <a:pt x="7950200" y="3742268"/>
                  <a:pt x="7188199" y="7967134"/>
                  <a:pt x="9702799" y="13741401"/>
                </a:cubicBezTo>
                <a:cubicBezTo>
                  <a:pt x="9701892" y="14173201"/>
                  <a:pt x="9675586" y="13284201"/>
                  <a:pt x="9674679" y="13716001"/>
                </a:cubicBezTo>
                <a:lnTo>
                  <a:pt x="0" y="13716001"/>
                </a:lnTo>
                <a:lnTo>
                  <a:pt x="0" y="0"/>
                </a:lnTo>
                <a:close/>
              </a:path>
            </a:pathLst>
          </a:cu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A22EDD-C01E-DD9D-A9FB-6401EC8BFBAF}"/>
              </a:ext>
            </a:extLst>
          </p:cNvPr>
          <p:cNvSpPr txBox="1"/>
          <p:nvPr/>
        </p:nvSpPr>
        <p:spPr>
          <a:xfrm>
            <a:off x="968617" y="2911739"/>
            <a:ext cx="22440416" cy="1938992"/>
          </a:xfrm>
          <a:prstGeom prst="rect">
            <a:avLst/>
          </a:prstGeom>
          <a:noFill/>
        </p:spPr>
        <p:txBody>
          <a:bodyPr wrap="square" rtlCol="0">
            <a:spAutoFit/>
          </a:bodyPr>
          <a:lstStyle/>
          <a:p>
            <a:r>
              <a:rPr lang="en-US" sz="4000" dirty="0">
                <a:solidFill>
                  <a:srgbClr val="D7DF23"/>
                </a:solidFill>
                <a:latin typeface="Poppins Medium" pitchFamily="2" charset="77"/>
                <a:ea typeface="Roboto Medium" panose="02000000000000000000" pitchFamily="2" charset="0"/>
                <a:cs typeface="Poppins Medium" pitchFamily="2" charset="77"/>
              </a:rPr>
              <a:t>Get the number of rides cancelled by drivers due to personal and car-related issues : </a:t>
            </a:r>
            <a:r>
              <a:rPr lang="en-US" sz="4000" dirty="0">
                <a:solidFill>
                  <a:schemeClr val="bg1"/>
                </a:solidFill>
                <a:latin typeface="Poppins Medium" pitchFamily="2" charset="77"/>
                <a:ea typeface="Roboto Medium" panose="02000000000000000000" pitchFamily="2" charset="0"/>
                <a:cs typeface="Poppins Medium" pitchFamily="2" charset="77"/>
              </a:rPr>
              <a:t>Here, we have shown the number of rides cancelled by drivers due to personal and car-related issues, </a:t>
            </a:r>
            <a:r>
              <a:rPr lang="en-US" sz="4000" dirty="0">
                <a:solidFill>
                  <a:srgbClr val="D7DF23"/>
                </a:solidFill>
                <a:latin typeface="Poppins Medium" pitchFamily="2" charset="77"/>
                <a:ea typeface="Roboto Medium" panose="02000000000000000000" pitchFamily="2" charset="0"/>
                <a:cs typeface="Poppins Medium" pitchFamily="2" charset="77"/>
              </a:rPr>
              <a:t>i.e. 6542.</a:t>
            </a:r>
          </a:p>
        </p:txBody>
      </p:sp>
      <p:pic>
        <p:nvPicPr>
          <p:cNvPr id="3" name="Picture 2">
            <a:extLst>
              <a:ext uri="{FF2B5EF4-FFF2-40B4-BE49-F238E27FC236}">
                <a16:creationId xmlns:a16="http://schemas.microsoft.com/office/drawing/2014/main" id="{37626B05-50E5-21AB-F1C4-A34360EB4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10" y="5445473"/>
            <a:ext cx="7018170" cy="2097680"/>
          </a:xfrm>
          <a:prstGeom prst="rect">
            <a:avLst/>
          </a:prstGeom>
        </p:spPr>
      </p:pic>
    </p:spTree>
    <p:extLst>
      <p:ext uri="{BB962C8B-B14F-4D97-AF65-F5344CB8AC3E}">
        <p14:creationId xmlns:p14="http://schemas.microsoft.com/office/powerpoint/2010/main" val="1488003945"/>
      </p:ext>
    </p:extLst>
  </p:cSld>
  <p:clrMapOvr>
    <a:masterClrMapping/>
  </p:clrMapOvr>
</p:sld>
</file>

<file path=ppt/theme/theme1.xml><?xml version="1.0" encoding="utf-8"?>
<a:theme xmlns:a="http://schemas.openxmlformats.org/drawingml/2006/main" name="Office Theme">
  <a:themeElements>
    <a:clrScheme name="TSQ - Averia Dark">
      <a:dk1>
        <a:srgbClr val="FFFFFF"/>
      </a:dk1>
      <a:lt1>
        <a:srgbClr val="FFFFFF"/>
      </a:lt1>
      <a:dk2>
        <a:srgbClr val="FFFFFF"/>
      </a:dk2>
      <a:lt2>
        <a:srgbClr val="363D48"/>
      </a:lt2>
      <a:accent1>
        <a:srgbClr val="FC5A4C"/>
      </a:accent1>
      <a:accent2>
        <a:srgbClr val="5E7BFB"/>
      </a:accent2>
      <a:accent3>
        <a:srgbClr val="DC52BB"/>
      </a:accent3>
      <a:accent4>
        <a:srgbClr val="26D6FE"/>
      </a:accent4>
      <a:accent5>
        <a:srgbClr val="FC5A4C"/>
      </a:accent5>
      <a:accent6>
        <a:srgbClr val="5E7BFB"/>
      </a:accent6>
      <a:hlink>
        <a:srgbClr val="69A020"/>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85229</TotalTime>
  <Words>1237</Words>
  <Application>Microsoft Office PowerPoint</Application>
  <PresentationFormat>Custom</PresentationFormat>
  <Paragraphs>86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gentonalight</vt:lpstr>
      <vt:lpstr>Lato Light</vt:lpstr>
      <vt:lpstr>Montserrat Light</vt:lpstr>
      <vt:lpstr>Poppins Light</vt:lpstr>
      <vt:lpstr>Poppins Medium</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Akashdeep</dc:creator>
  <cp:keywords/>
  <dc:description/>
  <cp:lastModifiedBy>Akashdeep Dam</cp:lastModifiedBy>
  <cp:revision>15382</cp:revision>
  <dcterms:created xsi:type="dcterms:W3CDTF">2014-11-12T21:47:38Z</dcterms:created>
  <dcterms:modified xsi:type="dcterms:W3CDTF">2024-11-21T11:41:04Z</dcterms:modified>
  <cp:category/>
</cp:coreProperties>
</file>