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sldIdLst>
    <p:sldId id="278" r:id="rId5"/>
    <p:sldId id="331" r:id="rId6"/>
    <p:sldId id="320" r:id="rId7"/>
    <p:sldId id="328" r:id="rId8"/>
    <p:sldId id="330" r:id="rId9"/>
    <p:sldId id="329" r:id="rId10"/>
    <p:sldId id="324" r:id="rId11"/>
    <p:sldId id="280" r:id="rId12"/>
    <p:sldId id="312" r:id="rId13"/>
    <p:sldId id="313" r:id="rId14"/>
    <p:sldId id="326" r:id="rId15"/>
    <p:sldId id="327" r:id="rId16"/>
    <p:sldId id="32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10C198-A09E-44CC-AE31-DA77A7A4FC91}" v="5" dt="2021-05-01T13:26:31.4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321" autoAdjust="0"/>
  </p:normalViewPr>
  <p:slideViewPr>
    <p:cSldViewPr snapToGrid="0">
      <p:cViewPr varScale="1">
        <p:scale>
          <a:sx n="55" d="100"/>
          <a:sy n="55" d="100"/>
        </p:scale>
        <p:origin x="1096" y="36"/>
      </p:cViewPr>
      <p:guideLst/>
    </p:cSldViewPr>
  </p:slideViewPr>
  <p:notesTextViewPr>
    <p:cViewPr>
      <p:scale>
        <a:sx n="1" d="1"/>
        <a:sy n="1" d="1"/>
      </p:scale>
      <p:origin x="0" y="0"/>
    </p:cViewPr>
  </p:notesTextViewPr>
  <p:sorterViewPr>
    <p:cViewPr>
      <p:scale>
        <a:sx n="120" d="100"/>
        <a:sy n="120" d="100"/>
      </p:scale>
      <p:origin x="0" y="-3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5/1/2021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frac.org/hunger-poverty-america"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E6DE88F-1F85-4A27-9D34-D74A50E7B0DA}" type="slidenum">
              <a:rPr lang="en-US" smtClean="0"/>
              <a:t>1</a:t>
            </a:fld>
            <a:endParaRPr lang="en-US" dirty="0"/>
          </a:p>
        </p:txBody>
      </p:sp>
    </p:spTree>
    <p:extLst>
      <p:ext uri="{BB962C8B-B14F-4D97-AF65-F5344CB8AC3E}">
        <p14:creationId xmlns:p14="http://schemas.microsoft.com/office/powerpoint/2010/main" val="376593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02124"/>
                </a:solidFill>
                <a:effectLst/>
                <a:latin typeface="Roboto" panose="020B0604020202020204" pitchFamily="2" charset="0"/>
              </a:rPr>
              <a:t>One in ten (</a:t>
            </a:r>
            <a:r>
              <a:rPr lang="en-US" b="1" i="0" dirty="0">
                <a:solidFill>
                  <a:srgbClr val="202124"/>
                </a:solidFill>
                <a:effectLst/>
                <a:latin typeface="Roboto" panose="020B0604020202020204" pitchFamily="2" charset="0"/>
              </a:rPr>
              <a:t>10.5 percent</a:t>
            </a:r>
            <a:r>
              <a:rPr lang="en-US" b="0" i="0" dirty="0">
                <a:solidFill>
                  <a:srgbClr val="202124"/>
                </a:solidFill>
                <a:effectLst/>
                <a:latin typeface="Roboto" panose="020B0604020202020204" pitchFamily="2" charset="0"/>
              </a:rPr>
              <a:t>) of households in the U.S. experience food insecurity. Households in rural areas are experiencing considerably deeper struggles with hunger compared to those in metro areas, with higher rates of food insecurity overall (12.1 percent compared to 10.3 percent).</a:t>
            </a:r>
          </a:p>
          <a:p>
            <a:pPr algn="l"/>
            <a:br>
              <a:rPr lang="en-US" b="0" i="0" u="none" strike="noStrike" dirty="0">
                <a:solidFill>
                  <a:srgbClr val="1A0DAB"/>
                </a:solidFill>
                <a:effectLst/>
                <a:latin typeface="Roboto" panose="020B0604020202020204" pitchFamily="2" charset="0"/>
                <a:hlinkClick r:id="rId3"/>
              </a:rPr>
            </a:br>
            <a:r>
              <a:rPr lang="en-US" b="0" i="0" u="sng" strike="noStrike" dirty="0">
                <a:solidFill>
                  <a:srgbClr val="1A0DAB"/>
                </a:solidFill>
                <a:effectLst/>
                <a:latin typeface="Roboto" panose="020B0604020202020204" pitchFamily="2" charset="0"/>
                <a:hlinkClick r:id="rId3"/>
              </a:rPr>
              <a:t>Hunger &amp; Poverty in America - Food Research &amp; Action Center</a:t>
            </a:r>
          </a:p>
          <a:p>
            <a:pPr algn="l"/>
            <a:r>
              <a:rPr lang="en-US" b="0" i="0" u="none" strike="noStrike" dirty="0">
                <a:solidFill>
                  <a:srgbClr val="202124"/>
                </a:solidFill>
                <a:effectLst/>
                <a:latin typeface="Roboto" panose="020B0604020202020204" pitchFamily="2" charset="0"/>
                <a:hlinkClick r:id="rId3"/>
              </a:rPr>
              <a:t>https://frac.org</a:t>
            </a:r>
            <a:r>
              <a:rPr lang="en-US" b="0" i="0" u="none" strike="noStrike" dirty="0">
                <a:solidFill>
                  <a:srgbClr val="5F6368"/>
                </a:solidFill>
                <a:effectLst/>
                <a:latin typeface="Roboto" panose="020B0604020202020204" pitchFamily="2" charset="0"/>
                <a:hlinkClick r:id="rId3"/>
              </a:rPr>
              <a:t> › hunger-poverty-</a:t>
            </a:r>
            <a:r>
              <a:rPr lang="en-US" b="0" i="0" u="none" strike="noStrike" dirty="0" err="1">
                <a:solidFill>
                  <a:srgbClr val="5F6368"/>
                </a:solidFill>
                <a:effectLst/>
                <a:latin typeface="Roboto" panose="020B0604020202020204" pitchFamily="2" charset="0"/>
                <a:hlinkClick r:id="rId3"/>
              </a:rPr>
              <a:t>americ</a:t>
            </a:r>
            <a:endParaRPr lang="en-US" b="0" i="0" u="none" strike="noStrike" dirty="0">
              <a:solidFill>
                <a:srgbClr val="1A0DAB"/>
              </a:solidFill>
              <a:effectLst/>
              <a:latin typeface="Roboto" panose="020B0604020202020204" pitchFamily="2" charset="0"/>
              <a:hlinkClick r:id="rId3"/>
            </a:endParaRPr>
          </a:p>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2</a:t>
            </a:fld>
            <a:endParaRPr lang="en-US" dirty="0"/>
          </a:p>
        </p:txBody>
      </p:sp>
    </p:spTree>
    <p:extLst>
      <p:ext uri="{BB962C8B-B14F-4D97-AF65-F5344CB8AC3E}">
        <p14:creationId xmlns:p14="http://schemas.microsoft.com/office/powerpoint/2010/main" val="393571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Overlay food insecurity and access to healthcare </a:t>
            </a:r>
          </a:p>
          <a:p>
            <a:pPr lvl="1"/>
            <a:r>
              <a:rPr lang="en-US" dirty="0"/>
              <a:t>Compared this information to geography of ethnicities in California</a:t>
            </a:r>
          </a:p>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3</a:t>
            </a:fld>
            <a:endParaRPr lang="en-US" dirty="0"/>
          </a:p>
        </p:txBody>
      </p:sp>
    </p:spTree>
    <p:extLst>
      <p:ext uri="{BB962C8B-B14F-4D97-AF65-F5344CB8AC3E}">
        <p14:creationId xmlns:p14="http://schemas.microsoft.com/office/powerpoint/2010/main" val="1693064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4</a:t>
            </a:fld>
            <a:endParaRPr lang="en-US" dirty="0"/>
          </a:p>
        </p:txBody>
      </p:sp>
    </p:spTree>
    <p:extLst>
      <p:ext uri="{BB962C8B-B14F-4D97-AF65-F5344CB8AC3E}">
        <p14:creationId xmlns:p14="http://schemas.microsoft.com/office/powerpoint/2010/main" val="106391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Commission uses PCSAs to inform Song-Brown Program funding decisions for Primary Care Residency and Family Nurse Practitioner/Physician Assistant training programs. OSHPD calculates a score for each MSSA according to criteria the Commission established. The criteria are (1) percent of the population living below the federal poverty level (FPL), and (2) the provider-to-population (P2P) ratio. Each component is worth up to five points. Table 1 summarizes the scoring rubric:</a:t>
            </a:r>
          </a:p>
          <a:p>
            <a:endParaRPr lang="en-US" dirty="0"/>
          </a:p>
          <a:p>
            <a:endParaRPr lang="en-US" dirty="0"/>
          </a:p>
          <a:p>
            <a:r>
              <a:rPr lang="en-US" dirty="0"/>
              <a:t>MSSAs are geographic units based on population, demographic, and physician data. The Federal Health Resources Services Administration (HRSA) formally recognizes California’s MSSA unit of geography as the Rational Service Area for medical service in California.</a:t>
            </a:r>
          </a:p>
        </p:txBody>
      </p:sp>
      <p:sp>
        <p:nvSpPr>
          <p:cNvPr id="4" name="Slide Number Placeholder 3"/>
          <p:cNvSpPr>
            <a:spLocks noGrp="1"/>
          </p:cNvSpPr>
          <p:nvPr>
            <p:ph type="sldNum" sz="quarter" idx="5"/>
          </p:nvPr>
        </p:nvSpPr>
        <p:spPr/>
        <p:txBody>
          <a:bodyPr/>
          <a:lstStyle/>
          <a:p>
            <a:fld id="{DA110DDA-64CA-40BF-AE26-D9DF0F8C72C5}" type="slidenum">
              <a:rPr lang="en-US" smtClean="0"/>
              <a:t>9</a:t>
            </a:fld>
            <a:endParaRPr lang="en-US"/>
          </a:p>
        </p:txBody>
      </p:sp>
    </p:spTree>
    <p:extLst>
      <p:ext uri="{BB962C8B-B14F-4D97-AF65-F5344CB8AC3E}">
        <p14:creationId xmlns:p14="http://schemas.microsoft.com/office/powerpoint/2010/main" val="3000285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5/1/2021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5/1/2021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6.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hyperlink" Target="https://www2.census.gov/geo/docs/reference/cenpop2010/county/CenPop2010_Mean_CO06.txt" TargetMode="External"/><Relationship Id="rId2" Type="http://schemas.openxmlformats.org/officeDocument/2006/relationships/hyperlink" Target="https://healthyplacesindex.org/data-reports/" TargetMode="External"/><Relationship Id="rId1" Type="http://schemas.openxmlformats.org/officeDocument/2006/relationships/slideLayout" Target="../slideLayouts/slideLayout2.xml"/><Relationship Id="rId4" Type="http://schemas.openxmlformats.org/officeDocument/2006/relationships/hyperlink" Target="https://www2.census.gov/geo/docs/maps-data/data/gazetteer/2020_Gazetteer/2020_gaz_tracts_06.txt"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2.census.gov/geo/docs/reference/cenpop2010/county/CenPop2010_Mean_CO06.txt" TargetMode="External"/><Relationship Id="rId2" Type="http://schemas.openxmlformats.org/officeDocument/2006/relationships/hyperlink" Target="mailto:research@feedingamerica.org" TargetMode="External"/><Relationship Id="rId1" Type="http://schemas.openxmlformats.org/officeDocument/2006/relationships/slideLayout" Target="../slideLayouts/slideLayout2.xml"/><Relationship Id="rId5" Type="http://schemas.openxmlformats.org/officeDocument/2006/relationships/hyperlink" Target="https://www.census.gov/quickfacts/fact/table/CA/PST045219" TargetMode="External"/><Relationship Id="rId4" Type="http://schemas.openxmlformats.org/officeDocument/2006/relationships/hyperlink" Target="https://www.counties.org/data-and-research"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hcs-chhsagency.opendata.arcgis.com/datasets/c82ded95e48c4d138b3d6130061771a9_0/data?geometry=134.802%2C21.462%2C-3.187%2C63.787" TargetMode="External"/><Relationship Id="rId2" Type="http://schemas.openxmlformats.org/officeDocument/2006/relationships/hyperlink" Target="https://gis.data.ca.gov/datasets/CHHSAgency::primary-care-shortage-areas-pcsa/data?geometry=147.021%2C31.071%2C-91.519%2C43.276"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Food Insecurity &amp; Healthcare Availability</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fontScale="70000" lnSpcReduction="20000"/>
          </a:bodyPr>
          <a:lstStyle/>
          <a:p>
            <a:pPr algn="l"/>
            <a:r>
              <a:rPr lang="en-US" dirty="0"/>
              <a:t>Nathan Connell</a:t>
            </a:r>
          </a:p>
          <a:p>
            <a:pPr algn="l"/>
            <a:r>
              <a:rPr lang="en-US" sz="2300" dirty="0"/>
              <a:t>Lisa </a:t>
            </a:r>
            <a:r>
              <a:rPr lang="en-US" sz="2300" dirty="0" err="1"/>
              <a:t>Modenbach</a:t>
            </a:r>
            <a:endParaRPr lang="en-US" sz="2300" dirty="0"/>
          </a:p>
          <a:p>
            <a:pPr algn="l"/>
            <a:r>
              <a:rPr lang="en-US" sz="2300" dirty="0"/>
              <a:t>Keely Wright</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6205A-2235-49B9-893B-6909D0E6B736}"/>
              </a:ext>
            </a:extLst>
          </p:cNvPr>
          <p:cNvSpPr>
            <a:spLocks noGrp="1"/>
          </p:cNvSpPr>
          <p:nvPr>
            <p:ph type="title"/>
          </p:nvPr>
        </p:nvSpPr>
        <p:spPr/>
        <p:txBody>
          <a:bodyPr/>
          <a:lstStyle/>
          <a:p>
            <a:r>
              <a:rPr lang="en-US" b="1" i="0" dirty="0">
                <a:solidFill>
                  <a:schemeClr val="tx1"/>
                </a:solidFill>
                <a:effectLst/>
                <a:latin typeface="Helvetica Neue"/>
              </a:rPr>
              <a:t>Nathan’s Sources</a:t>
            </a:r>
            <a:endParaRPr lang="en-US" b="0" i="0" dirty="0">
              <a:solidFill>
                <a:srgbClr val="000000"/>
              </a:solidFill>
              <a:effectLst/>
              <a:latin typeface="Helvetica Neue"/>
            </a:endParaRPr>
          </a:p>
        </p:txBody>
      </p:sp>
      <p:sp>
        <p:nvSpPr>
          <p:cNvPr id="3" name="Content Placeholder 2">
            <a:extLst>
              <a:ext uri="{FF2B5EF4-FFF2-40B4-BE49-F238E27FC236}">
                <a16:creationId xmlns:a16="http://schemas.microsoft.com/office/drawing/2014/main" id="{9D073DA7-3708-4BBA-BA54-AB3889E71B46}"/>
              </a:ext>
            </a:extLst>
          </p:cNvPr>
          <p:cNvSpPr>
            <a:spLocks noGrp="1"/>
          </p:cNvSpPr>
          <p:nvPr>
            <p:ph idx="1"/>
          </p:nvPr>
        </p:nvSpPr>
        <p:spPr/>
        <p:txBody>
          <a:bodyPr/>
          <a:lstStyle/>
          <a:p>
            <a:pPr marL="742950" lvl="1" indent="-285750" algn="l">
              <a:buFont typeface="Arial" panose="020B0604020202020204" pitchFamily="34" charset="0"/>
              <a:buChar char="•"/>
            </a:pPr>
            <a:r>
              <a:rPr lang="en-US" b="0" i="0" dirty="0">
                <a:solidFill>
                  <a:schemeClr val="tx1"/>
                </a:solidFill>
                <a:effectLst/>
                <a:latin typeface="Helvetica Neue"/>
              </a:rPr>
              <a:t>Healthy Places Index</a:t>
            </a:r>
          </a:p>
          <a:p>
            <a:pPr marL="1143000" lvl="2" indent="-228600" algn="l">
              <a:buFont typeface="Arial" panose="020B0604020202020204" pitchFamily="34" charset="0"/>
              <a:buChar char="•"/>
            </a:pPr>
            <a:r>
              <a:rPr lang="en-US" b="0" i="0" dirty="0">
                <a:solidFill>
                  <a:schemeClr val="tx1"/>
                </a:solidFill>
                <a:effectLst/>
                <a:latin typeface="Helvetica Neue"/>
              </a:rPr>
              <a:t>SOURCE: </a:t>
            </a:r>
            <a:r>
              <a:rPr lang="en-US" b="0" i="0" u="sng" dirty="0">
                <a:solidFill>
                  <a:schemeClr val="tx1"/>
                </a:solidFill>
                <a:effectLst/>
                <a:latin typeface="Helvetica Neue"/>
                <a:hlinkClick r:id="rId2">
                  <a:extLst>
                    <a:ext uri="{A12FA001-AC4F-418D-AE19-62706E023703}">
                      <ahyp:hlinkClr xmlns:ahyp="http://schemas.microsoft.com/office/drawing/2018/hyperlinkcolor" val="tx"/>
                    </a:ext>
                  </a:extLst>
                </a:hlinkClick>
              </a:rPr>
              <a:t>https://healthyplacesindex.org/data-reports/</a:t>
            </a:r>
            <a:endParaRPr lang="en-US" b="0" i="0" dirty="0">
              <a:solidFill>
                <a:schemeClr val="tx1"/>
              </a:solidFill>
              <a:effectLst/>
              <a:latin typeface="Helvetica Neue"/>
            </a:endParaRPr>
          </a:p>
          <a:p>
            <a:pPr marL="1143000" lvl="2" indent="-228600" algn="l">
              <a:buFont typeface="Arial" panose="020B0604020202020204" pitchFamily="34" charset="0"/>
              <a:buChar char="•"/>
            </a:pPr>
            <a:r>
              <a:rPr lang="en-US" b="0" i="0" dirty="0">
                <a:solidFill>
                  <a:schemeClr val="tx1"/>
                </a:solidFill>
                <a:effectLst/>
                <a:latin typeface="Helvetica Neue"/>
              </a:rPr>
              <a:t>SOURCE: </a:t>
            </a:r>
            <a:r>
              <a:rPr lang="en-US" b="0" i="0" u="sng" dirty="0">
                <a:solidFill>
                  <a:schemeClr val="tx1"/>
                </a:solidFill>
                <a:effectLst/>
                <a:latin typeface="Helvetica Neue"/>
                <a:hlinkClick r:id="rId3">
                  <a:extLst>
                    <a:ext uri="{A12FA001-AC4F-418D-AE19-62706E023703}">
                      <ahyp:hlinkClr xmlns:ahyp="http://schemas.microsoft.com/office/drawing/2018/hyperlinkcolor" val="tx"/>
                    </a:ext>
                  </a:extLst>
                </a:hlinkClick>
              </a:rPr>
              <a:t>https://www2.census.gov/geo/docs/reference/cenpop2010/county/CenPop2010_Mean_CO06.txt</a:t>
            </a:r>
            <a:endParaRPr lang="en-US" b="0" i="0" dirty="0">
              <a:solidFill>
                <a:schemeClr val="tx1"/>
              </a:solidFill>
              <a:effectLst/>
              <a:latin typeface="Helvetica Neue"/>
            </a:endParaRPr>
          </a:p>
          <a:p>
            <a:pPr marL="1143000" lvl="2" indent="-228600" algn="l">
              <a:buFont typeface="Arial" panose="020B0604020202020204" pitchFamily="34" charset="0"/>
              <a:buChar char="•"/>
            </a:pPr>
            <a:r>
              <a:rPr lang="en-US" b="0" i="0" dirty="0">
                <a:solidFill>
                  <a:schemeClr val="tx1"/>
                </a:solidFill>
                <a:effectLst/>
                <a:latin typeface="Helvetica Neue"/>
              </a:rPr>
              <a:t>SOURCE: </a:t>
            </a:r>
            <a:r>
              <a:rPr lang="en-US" b="0" i="0" u="sng" dirty="0">
                <a:solidFill>
                  <a:schemeClr val="tx1"/>
                </a:solidFill>
                <a:effectLst/>
                <a:latin typeface="Helvetica Neue"/>
                <a:hlinkClick r:id="rId4">
                  <a:extLst>
                    <a:ext uri="{A12FA001-AC4F-418D-AE19-62706E023703}">
                      <ahyp:hlinkClr xmlns:ahyp="http://schemas.microsoft.com/office/drawing/2018/hyperlinkcolor" val="tx"/>
                    </a:ext>
                  </a:extLst>
                </a:hlinkClick>
              </a:rPr>
              <a:t>https://www2.census.gov/geo/docs/maps-data/data/gazetteer/2020_Gazetteer/2020_gaz_tracts_06.txt</a:t>
            </a:r>
            <a:endParaRPr lang="en-US" b="0" i="0" dirty="0">
              <a:solidFill>
                <a:schemeClr val="tx1"/>
              </a:solidFill>
              <a:effectLst/>
              <a:latin typeface="Helvetica Neue"/>
            </a:endParaRPr>
          </a:p>
          <a:p>
            <a:endParaRPr lang="en-US" dirty="0"/>
          </a:p>
        </p:txBody>
      </p:sp>
    </p:spTree>
    <p:extLst>
      <p:ext uri="{BB962C8B-B14F-4D97-AF65-F5344CB8AC3E}">
        <p14:creationId xmlns:p14="http://schemas.microsoft.com/office/powerpoint/2010/main" val="478277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CC445-99FC-4946-AD20-2349FAE250CB}"/>
              </a:ext>
            </a:extLst>
          </p:cNvPr>
          <p:cNvSpPr>
            <a:spLocks noGrp="1"/>
          </p:cNvSpPr>
          <p:nvPr>
            <p:ph type="title"/>
          </p:nvPr>
        </p:nvSpPr>
        <p:spPr/>
        <p:txBody>
          <a:bodyPr>
            <a:normAutofit/>
          </a:bodyPr>
          <a:lstStyle/>
          <a:p>
            <a:r>
              <a:rPr lang="en-US" b="1" i="0" dirty="0">
                <a:solidFill>
                  <a:schemeClr val="tx1"/>
                </a:solidFill>
                <a:effectLst/>
                <a:latin typeface="Helvetica Neue"/>
              </a:rPr>
              <a:t>Lisa’s Sources</a:t>
            </a:r>
            <a:endParaRPr lang="en-US" dirty="0"/>
          </a:p>
        </p:txBody>
      </p:sp>
      <p:sp>
        <p:nvSpPr>
          <p:cNvPr id="3" name="Content Placeholder 2">
            <a:extLst>
              <a:ext uri="{FF2B5EF4-FFF2-40B4-BE49-F238E27FC236}">
                <a16:creationId xmlns:a16="http://schemas.microsoft.com/office/drawing/2014/main" id="{0EF43801-7ECA-49AC-A30E-5B89FD09DA32}"/>
              </a:ext>
            </a:extLst>
          </p:cNvPr>
          <p:cNvSpPr>
            <a:spLocks noGrp="1"/>
          </p:cNvSpPr>
          <p:nvPr>
            <p:ph idx="1"/>
          </p:nvPr>
        </p:nvSpPr>
        <p:spPr/>
        <p:txBody>
          <a:bodyPr>
            <a:normAutofit fontScale="85000" lnSpcReduction="20000"/>
          </a:bodyPr>
          <a:lstStyle/>
          <a:p>
            <a:pPr marL="742950" lvl="1" indent="-285750" algn="l">
              <a:buFont typeface="Arial" panose="020B0604020202020204" pitchFamily="34" charset="0"/>
              <a:buChar char="•"/>
            </a:pPr>
            <a:r>
              <a:rPr lang="en-US" b="0" i="0" dirty="0">
                <a:solidFill>
                  <a:schemeClr val="tx1"/>
                </a:solidFill>
                <a:effectLst/>
                <a:latin typeface="Helvetica Neue"/>
              </a:rPr>
              <a:t>map image</a:t>
            </a:r>
          </a:p>
          <a:p>
            <a:pPr marL="1143000" lvl="2" indent="-228600" algn="l">
              <a:buFont typeface="Arial" panose="020B0604020202020204" pitchFamily="34" charset="0"/>
              <a:buChar char="•"/>
            </a:pPr>
            <a:r>
              <a:rPr lang="en-US" b="0" i="0" dirty="0">
                <a:solidFill>
                  <a:schemeClr val="tx1"/>
                </a:solidFill>
                <a:effectLst/>
                <a:latin typeface="Helvetica Neue"/>
              </a:rPr>
              <a:t>SOURCE: cited on image</a:t>
            </a:r>
          </a:p>
          <a:p>
            <a:pPr marL="742950" lvl="1" indent="-285750" algn="l">
              <a:buFont typeface="Arial" panose="020B0604020202020204" pitchFamily="34" charset="0"/>
              <a:buChar char="•"/>
            </a:pPr>
            <a:r>
              <a:rPr lang="en-US" b="0" i="0" dirty="0">
                <a:solidFill>
                  <a:schemeClr val="tx1"/>
                </a:solidFill>
                <a:effectLst/>
                <a:latin typeface="Helvetica Neue"/>
              </a:rPr>
              <a:t>Map the Meal Gap food insecurity projections</a:t>
            </a:r>
          </a:p>
          <a:p>
            <a:pPr marL="1143000" lvl="2" indent="-228600" algn="l">
              <a:buFont typeface="Arial" panose="020B0604020202020204" pitchFamily="34" charset="0"/>
              <a:buChar char="•"/>
            </a:pPr>
            <a:r>
              <a:rPr lang="en-US" b="0" i="0" dirty="0">
                <a:solidFill>
                  <a:schemeClr val="tx1"/>
                </a:solidFill>
                <a:effectLst/>
                <a:latin typeface="Helvetica Neue"/>
              </a:rPr>
              <a:t>SOURCE: data sent by email by request, contact for citation info (</a:t>
            </a:r>
            <a:r>
              <a:rPr lang="en-US" b="0" i="0" u="sng" dirty="0">
                <a:solidFill>
                  <a:schemeClr val="tx1"/>
                </a:solidFill>
                <a:effectLst/>
                <a:latin typeface="Helvetica Neue"/>
                <a:hlinkClick r:id="rId2">
                  <a:extLst>
                    <a:ext uri="{A12FA001-AC4F-418D-AE19-62706E023703}">
                      <ahyp:hlinkClr xmlns:ahyp="http://schemas.microsoft.com/office/drawing/2018/hyperlinkcolor" val="tx"/>
                    </a:ext>
                  </a:extLst>
                </a:hlinkClick>
              </a:rPr>
              <a:t>research@feedingamerica.org</a:t>
            </a:r>
            <a:r>
              <a:rPr lang="en-US" b="0" i="0" dirty="0">
                <a:solidFill>
                  <a:schemeClr val="tx1"/>
                </a:solidFill>
                <a:effectLst/>
                <a:latin typeface="Helvetica Neue"/>
              </a:rPr>
              <a:t>)</a:t>
            </a:r>
          </a:p>
          <a:p>
            <a:pPr marL="1143000" lvl="2" indent="-228600" algn="l">
              <a:buFont typeface="Arial" panose="020B0604020202020204" pitchFamily="34" charset="0"/>
              <a:buChar char="•"/>
            </a:pPr>
            <a:r>
              <a:rPr lang="en-US" b="0" i="0" dirty="0">
                <a:solidFill>
                  <a:schemeClr val="tx1"/>
                </a:solidFill>
                <a:effectLst/>
                <a:latin typeface="Helvetica Neue"/>
              </a:rPr>
              <a:t>SOURCE: </a:t>
            </a:r>
            <a:r>
              <a:rPr lang="en-US" b="0" i="0" u="sng" dirty="0">
                <a:solidFill>
                  <a:schemeClr val="tx1"/>
                </a:solidFill>
                <a:effectLst/>
                <a:latin typeface="Helvetica Neue"/>
                <a:hlinkClick r:id="rId3">
                  <a:extLst>
                    <a:ext uri="{A12FA001-AC4F-418D-AE19-62706E023703}">
                      <ahyp:hlinkClr xmlns:ahyp="http://schemas.microsoft.com/office/drawing/2018/hyperlinkcolor" val="tx"/>
                    </a:ext>
                  </a:extLst>
                </a:hlinkClick>
              </a:rPr>
              <a:t>https://www2.census.gov/geo/docs/reference/cenpop2010/county/CenPop2010_Mean_CO06.txt</a:t>
            </a:r>
            <a:endParaRPr lang="en-US" b="0" i="0" dirty="0">
              <a:solidFill>
                <a:schemeClr val="tx1"/>
              </a:solidFill>
              <a:effectLst/>
              <a:latin typeface="Helvetica Neue"/>
            </a:endParaRPr>
          </a:p>
          <a:p>
            <a:pPr marL="742950" lvl="1" indent="-285750" algn="l">
              <a:buFont typeface="Arial" panose="020B0604020202020204" pitchFamily="34" charset="0"/>
              <a:buChar char="•"/>
            </a:pPr>
            <a:r>
              <a:rPr lang="en-US" b="0" i="0" dirty="0">
                <a:solidFill>
                  <a:schemeClr val="tx1"/>
                </a:solidFill>
                <a:effectLst/>
                <a:latin typeface="Helvetica Neue"/>
              </a:rPr>
              <a:t>Ethnicity</a:t>
            </a:r>
          </a:p>
          <a:p>
            <a:pPr marL="1143000" lvl="2" indent="-228600" algn="l">
              <a:buFont typeface="Arial" panose="020B0604020202020204" pitchFamily="34" charset="0"/>
              <a:buChar char="•"/>
            </a:pPr>
            <a:r>
              <a:rPr lang="en-US" b="0" i="0" dirty="0">
                <a:solidFill>
                  <a:schemeClr val="tx1"/>
                </a:solidFill>
                <a:effectLst/>
                <a:latin typeface="Helvetica Neue"/>
              </a:rPr>
              <a:t>SOURCE: </a:t>
            </a:r>
            <a:r>
              <a:rPr lang="en-US" b="0" i="0" u="sng" dirty="0">
                <a:solidFill>
                  <a:schemeClr val="tx1"/>
                </a:solidFill>
                <a:effectLst/>
                <a:latin typeface="Helvetica Neue"/>
                <a:hlinkClick r:id="rId4">
                  <a:extLst>
                    <a:ext uri="{A12FA001-AC4F-418D-AE19-62706E023703}">
                      <ahyp:hlinkClr xmlns:ahyp="http://schemas.microsoft.com/office/drawing/2018/hyperlinkcolor" val="tx"/>
                    </a:ext>
                  </a:extLst>
                </a:hlinkClick>
              </a:rPr>
              <a:t>https://www.counties.org/data-and-research</a:t>
            </a:r>
            <a:endParaRPr lang="en-US" b="0" i="0" dirty="0">
              <a:solidFill>
                <a:schemeClr val="tx1"/>
              </a:solidFill>
              <a:effectLst/>
              <a:latin typeface="Helvetica Neue"/>
            </a:endParaRPr>
          </a:p>
          <a:p>
            <a:pPr marL="1143000" lvl="2" indent="-228600" algn="l">
              <a:buFont typeface="Arial" panose="020B0604020202020204" pitchFamily="34" charset="0"/>
              <a:buChar char="•"/>
            </a:pPr>
            <a:r>
              <a:rPr lang="en-US" b="0" i="0" dirty="0">
                <a:solidFill>
                  <a:schemeClr val="tx1"/>
                </a:solidFill>
                <a:effectLst/>
                <a:latin typeface="Helvetica Neue"/>
              </a:rPr>
              <a:t>SOURCE: </a:t>
            </a:r>
            <a:r>
              <a:rPr lang="en-US" b="0" i="0" u="sng" dirty="0">
                <a:solidFill>
                  <a:schemeClr val="tx1"/>
                </a:solidFill>
                <a:effectLst/>
                <a:latin typeface="Helvetica Neue"/>
                <a:hlinkClick r:id="rId3">
                  <a:extLst>
                    <a:ext uri="{A12FA001-AC4F-418D-AE19-62706E023703}">
                      <ahyp:hlinkClr xmlns:ahyp="http://schemas.microsoft.com/office/drawing/2018/hyperlinkcolor" val="tx"/>
                    </a:ext>
                  </a:extLst>
                </a:hlinkClick>
              </a:rPr>
              <a:t>https://www2.census.gov/geo/docs/reference/cenpop2010/county/CenPop2010_Mean_CO06.txt</a:t>
            </a:r>
            <a:endParaRPr lang="en-US" b="0" i="0" dirty="0">
              <a:solidFill>
                <a:schemeClr val="tx1"/>
              </a:solidFill>
              <a:effectLst/>
              <a:latin typeface="Helvetica Neue"/>
            </a:endParaRPr>
          </a:p>
          <a:p>
            <a:pPr marL="1143000" lvl="2" indent="-228600" algn="l">
              <a:buFont typeface="Arial" panose="020B0604020202020204" pitchFamily="34" charset="0"/>
              <a:buChar char="•"/>
            </a:pPr>
            <a:r>
              <a:rPr lang="en-US" b="0" i="0" dirty="0">
                <a:solidFill>
                  <a:schemeClr val="tx1"/>
                </a:solidFill>
                <a:effectLst/>
                <a:latin typeface="Helvetica Neue"/>
              </a:rPr>
              <a:t>SOURCE: </a:t>
            </a:r>
            <a:r>
              <a:rPr lang="en-US" b="0" i="0" u="sng" dirty="0">
                <a:solidFill>
                  <a:schemeClr val="tx1"/>
                </a:solidFill>
                <a:effectLst/>
                <a:latin typeface="Helvetica Neue"/>
                <a:hlinkClick r:id="rId5">
                  <a:extLst>
                    <a:ext uri="{A12FA001-AC4F-418D-AE19-62706E023703}">
                      <ahyp:hlinkClr xmlns:ahyp="http://schemas.microsoft.com/office/drawing/2018/hyperlinkcolor" val="tx"/>
                    </a:ext>
                  </a:extLst>
                </a:hlinkClick>
              </a:rPr>
              <a:t>https://www.census.gov/quickfacts/fact/table/CA/PST045219</a:t>
            </a:r>
            <a:endParaRPr lang="en-US" b="0" i="0" dirty="0">
              <a:solidFill>
                <a:schemeClr val="tx1"/>
              </a:solidFill>
              <a:effectLst/>
              <a:latin typeface="Helvetica Neue"/>
            </a:endParaRPr>
          </a:p>
          <a:p>
            <a:pPr marL="742950" lvl="1" indent="-285750" algn="l">
              <a:buFont typeface="Arial" panose="020B0604020202020204" pitchFamily="34" charset="0"/>
              <a:buChar char="•"/>
            </a:pPr>
            <a:r>
              <a:rPr lang="en-US" b="0" i="0" dirty="0">
                <a:solidFill>
                  <a:schemeClr val="tx1"/>
                </a:solidFill>
                <a:effectLst/>
                <a:latin typeface="Helvetica Neue"/>
              </a:rPr>
              <a:t>RECORDER</a:t>
            </a:r>
          </a:p>
          <a:p>
            <a:endParaRPr lang="en-US" dirty="0">
              <a:solidFill>
                <a:schemeClr val="tx1"/>
              </a:solidFill>
            </a:endParaRPr>
          </a:p>
        </p:txBody>
      </p:sp>
    </p:spTree>
    <p:extLst>
      <p:ext uri="{BB962C8B-B14F-4D97-AF65-F5344CB8AC3E}">
        <p14:creationId xmlns:p14="http://schemas.microsoft.com/office/powerpoint/2010/main" val="2202126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D6439-D63D-4DEC-93A2-8EE2B5EB3671}"/>
              </a:ext>
            </a:extLst>
          </p:cNvPr>
          <p:cNvSpPr>
            <a:spLocks noGrp="1"/>
          </p:cNvSpPr>
          <p:nvPr>
            <p:ph type="title"/>
          </p:nvPr>
        </p:nvSpPr>
        <p:spPr/>
        <p:txBody>
          <a:bodyPr>
            <a:normAutofit/>
          </a:bodyPr>
          <a:lstStyle/>
          <a:p>
            <a:r>
              <a:rPr lang="en-US" b="1" i="0" dirty="0">
                <a:solidFill>
                  <a:schemeClr val="tx1"/>
                </a:solidFill>
                <a:effectLst/>
                <a:latin typeface="Helvetica Neue"/>
              </a:rPr>
              <a:t>Keely’s Sources</a:t>
            </a:r>
            <a:endParaRPr lang="en-US" dirty="0"/>
          </a:p>
        </p:txBody>
      </p:sp>
      <p:sp>
        <p:nvSpPr>
          <p:cNvPr id="3" name="Content Placeholder 2">
            <a:extLst>
              <a:ext uri="{FF2B5EF4-FFF2-40B4-BE49-F238E27FC236}">
                <a16:creationId xmlns:a16="http://schemas.microsoft.com/office/drawing/2014/main" id="{2360F772-CD43-4480-9D01-3E54D1746F5B}"/>
              </a:ext>
            </a:extLst>
          </p:cNvPr>
          <p:cNvSpPr>
            <a:spLocks noGrp="1"/>
          </p:cNvSpPr>
          <p:nvPr>
            <p:ph idx="1"/>
          </p:nvPr>
        </p:nvSpPr>
        <p:spPr/>
        <p:txBody>
          <a:bodyPr/>
          <a:lstStyle/>
          <a:p>
            <a:pPr marL="742950" lvl="1" indent="-285750" algn="l">
              <a:buFont typeface="Arial" panose="020B0604020202020204" pitchFamily="34" charset="0"/>
              <a:buChar char="•"/>
            </a:pPr>
            <a:r>
              <a:rPr lang="en-US" b="0" i="0" dirty="0">
                <a:solidFill>
                  <a:schemeClr val="tx1"/>
                </a:solidFill>
                <a:effectLst/>
                <a:latin typeface="Helvetica Neue"/>
              </a:rPr>
              <a:t>Primary Care Shortage Areas</a:t>
            </a:r>
          </a:p>
          <a:p>
            <a:pPr marL="1143000" lvl="2" indent="-228600" algn="l">
              <a:buFont typeface="Arial" panose="020B0604020202020204" pitchFamily="34" charset="0"/>
              <a:buChar char="•"/>
            </a:pPr>
            <a:r>
              <a:rPr lang="en-US" b="0" i="0" dirty="0">
                <a:solidFill>
                  <a:schemeClr val="tx1"/>
                </a:solidFill>
                <a:effectLst/>
                <a:latin typeface="Helvetica Neue"/>
              </a:rPr>
              <a:t>SOURCE: </a:t>
            </a:r>
            <a:r>
              <a:rPr lang="en-US" b="0" i="0" u="sng" dirty="0">
                <a:solidFill>
                  <a:schemeClr val="tx1"/>
                </a:solidFill>
                <a:effectLst/>
                <a:latin typeface="Helvetica Neue"/>
                <a:hlinkClick r:id="rId2">
                  <a:extLst>
                    <a:ext uri="{A12FA001-AC4F-418D-AE19-62706E023703}">
                      <ahyp:hlinkClr xmlns:ahyp="http://schemas.microsoft.com/office/drawing/2018/hyperlinkcolor" val="tx"/>
                    </a:ext>
                  </a:extLst>
                </a:hlinkClick>
              </a:rPr>
              <a:t>https://gis.data.ca.gov/datasets/CHHSAgency::primary-care-shortage-areas-pcsa/data?geometry=147.021%2C31.071%2C-91.519%2C43.276</a:t>
            </a:r>
            <a:endParaRPr lang="en-US" b="0" i="0" dirty="0">
              <a:solidFill>
                <a:schemeClr val="tx1"/>
              </a:solidFill>
              <a:effectLst/>
              <a:latin typeface="Helvetica Neue"/>
            </a:endParaRPr>
          </a:p>
          <a:p>
            <a:pPr marL="742950" lvl="1" indent="-285750" algn="l">
              <a:buFont typeface="Arial" panose="020B0604020202020204" pitchFamily="34" charset="0"/>
              <a:buChar char="•"/>
            </a:pPr>
            <a:r>
              <a:rPr lang="en-US" b="0" i="0" dirty="0">
                <a:solidFill>
                  <a:schemeClr val="tx1"/>
                </a:solidFill>
                <a:effectLst/>
                <a:latin typeface="Helvetica Neue"/>
              </a:rPr>
              <a:t>Medi-Cal fee for service providers</a:t>
            </a:r>
          </a:p>
          <a:p>
            <a:pPr marL="1143000" lvl="2" indent="-228600" algn="l">
              <a:buFont typeface="Arial" panose="020B0604020202020204" pitchFamily="34" charset="0"/>
              <a:buChar char="•"/>
            </a:pPr>
            <a:r>
              <a:rPr lang="en-US" b="0" i="0" dirty="0">
                <a:solidFill>
                  <a:schemeClr val="tx1"/>
                </a:solidFill>
                <a:effectLst/>
                <a:latin typeface="Helvetica Neue"/>
              </a:rPr>
              <a:t>SOURCE: </a:t>
            </a:r>
            <a:r>
              <a:rPr lang="en-US" b="0" i="0" u="sng" dirty="0">
                <a:solidFill>
                  <a:schemeClr val="tx1"/>
                </a:solidFill>
                <a:effectLst/>
                <a:latin typeface="Helvetica Neue"/>
                <a:hlinkClick r:id="rId3">
                  <a:extLst>
                    <a:ext uri="{A12FA001-AC4F-418D-AE19-62706E023703}">
                      <ahyp:hlinkClr xmlns:ahyp="http://schemas.microsoft.com/office/drawing/2018/hyperlinkcolor" val="tx"/>
                    </a:ext>
                  </a:extLst>
                </a:hlinkClick>
              </a:rPr>
              <a:t>https://dhcs-chhsagency.opendata.arcgis.com/datasets/c82ded95e48c4d138b3d6130061771a9_0/data?geometry=134.802%2C21.462%2C-3.187%2C63.787</a:t>
            </a:r>
            <a:endParaRPr lang="en-US" b="0" i="0" dirty="0">
              <a:solidFill>
                <a:schemeClr val="tx1"/>
              </a:solidFill>
              <a:effectLst/>
              <a:latin typeface="Helvetica Neue"/>
            </a:endParaRPr>
          </a:p>
          <a:p>
            <a:endParaRPr lang="en-US" dirty="0"/>
          </a:p>
        </p:txBody>
      </p:sp>
    </p:spTree>
    <p:extLst>
      <p:ext uri="{BB962C8B-B14F-4D97-AF65-F5344CB8AC3E}">
        <p14:creationId xmlns:p14="http://schemas.microsoft.com/office/powerpoint/2010/main" val="688665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8FB2-735C-4B9A-A9B9-1386E390B33D}"/>
              </a:ext>
            </a:extLst>
          </p:cNvPr>
          <p:cNvSpPr>
            <a:spLocks noGrp="1"/>
          </p:cNvSpPr>
          <p:nvPr>
            <p:ph type="title"/>
          </p:nvPr>
        </p:nvSpPr>
        <p:spPr/>
        <p:txBody>
          <a:bodyPr>
            <a:normAutofit/>
          </a:bodyPr>
          <a:lstStyle/>
          <a:p>
            <a:r>
              <a:rPr lang="en-US" b="1" dirty="0">
                <a:solidFill>
                  <a:schemeClr val="tx1"/>
                </a:solidFill>
                <a:effectLst/>
                <a:latin typeface="Helvetica Neue"/>
              </a:rPr>
              <a:t>Questions?</a:t>
            </a:r>
          </a:p>
        </p:txBody>
      </p:sp>
      <p:pic>
        <p:nvPicPr>
          <p:cNvPr id="2050" name="Picture 2" descr="52% of children vote to eat only ice-cream instead of vegetables | NewsThump">
            <a:extLst>
              <a:ext uri="{FF2B5EF4-FFF2-40B4-BE49-F238E27FC236}">
                <a16:creationId xmlns:a16="http://schemas.microsoft.com/office/drawing/2014/main" id="{9E0F5155-3BD8-499D-8A55-4B6CE5E2EA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08690" y="2076450"/>
            <a:ext cx="6565095" cy="371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2966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E24F7045-1B8B-4422-9330-0BC8BF606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2">
            <a:extLst>
              <a:ext uri="{FF2B5EF4-FFF2-40B4-BE49-F238E27FC236}">
                <a16:creationId xmlns:a16="http://schemas.microsoft.com/office/drawing/2014/main" id="{7ED0B3BD-E968-4364-878A-47D3A6AEF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Map&#10;&#10;Description automatically generated">
            <a:extLst>
              <a:ext uri="{FF2B5EF4-FFF2-40B4-BE49-F238E27FC236}">
                <a16:creationId xmlns:a16="http://schemas.microsoft.com/office/drawing/2014/main" id="{DC6A2885-6006-4C79-9A80-8FEE76AE172A}"/>
              </a:ext>
            </a:extLst>
          </p:cNvPr>
          <p:cNvPicPr>
            <a:picLocks noChangeAspect="1"/>
          </p:cNvPicPr>
          <p:nvPr/>
        </p:nvPicPr>
        <p:blipFill>
          <a:blip r:embed="rId4"/>
          <a:stretch>
            <a:fillRect/>
          </a:stretch>
        </p:blipFill>
        <p:spPr>
          <a:xfrm>
            <a:off x="2614085" y="643467"/>
            <a:ext cx="6963829" cy="5571066"/>
          </a:xfrm>
          <a:prstGeom prst="rect">
            <a:avLst/>
          </a:prstGeom>
        </p:spPr>
      </p:pic>
      <p:sp>
        <p:nvSpPr>
          <p:cNvPr id="15" name="Rectangle 14">
            <a:extLst>
              <a:ext uri="{FF2B5EF4-FFF2-40B4-BE49-F238E27FC236}">
                <a16:creationId xmlns:a16="http://schemas.microsoft.com/office/drawing/2014/main" id="{C8E5BCBF-E5D0-444B-A584-4A5FF79F9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a:extLst>
              <a:ext uri="{FF2B5EF4-FFF2-40B4-BE49-F238E27FC236}">
                <a16:creationId xmlns:a16="http://schemas.microsoft.com/office/drawing/2014/main" id="{2A11DC37-756B-4617-A014-A1C530BA8DC6}"/>
              </a:ext>
            </a:extLst>
          </p:cNvPr>
          <p:cNvSpPr>
            <a:spLocks noChangeAspect="1" noChangeArrowheads="1"/>
          </p:cNvSpPr>
          <p:nvPr/>
        </p:nvSpPr>
        <p:spPr bwMode="auto">
          <a:xfrm>
            <a:off x="3863083" y="1196083"/>
            <a:ext cx="2385317" cy="23853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66301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5323B-D389-40C0-BC79-BFE52B05842C}"/>
              </a:ext>
            </a:extLst>
          </p:cNvPr>
          <p:cNvSpPr>
            <a:spLocks noGrp="1"/>
          </p:cNvSpPr>
          <p:nvPr>
            <p:ph type="title"/>
          </p:nvPr>
        </p:nvSpPr>
        <p:spPr>
          <a:xfrm>
            <a:off x="913795" y="609600"/>
            <a:ext cx="10353762" cy="1065088"/>
          </a:xfrm>
        </p:spPr>
        <p:txBody>
          <a:bodyPr>
            <a:normAutofit fontScale="90000"/>
          </a:bodyPr>
          <a:lstStyle/>
          <a:p>
            <a:br>
              <a:rPr lang="en-US" dirty="0"/>
            </a:br>
            <a:r>
              <a:rPr lang="en-US" sz="6700" b="1" dirty="0">
                <a:latin typeface="Helvetica Neue"/>
              </a:rPr>
              <a:t>Core Questions</a:t>
            </a:r>
            <a:endParaRPr lang="en-US" sz="5100" b="1" dirty="0">
              <a:latin typeface="Helvetica Neue"/>
            </a:endParaRPr>
          </a:p>
        </p:txBody>
      </p:sp>
      <p:sp>
        <p:nvSpPr>
          <p:cNvPr id="3" name="Content Placeholder 2">
            <a:extLst>
              <a:ext uri="{FF2B5EF4-FFF2-40B4-BE49-F238E27FC236}">
                <a16:creationId xmlns:a16="http://schemas.microsoft.com/office/drawing/2014/main" id="{96281078-4FC2-4B51-865F-2DF3817A4A43}"/>
              </a:ext>
            </a:extLst>
          </p:cNvPr>
          <p:cNvSpPr>
            <a:spLocks noGrp="1"/>
          </p:cNvSpPr>
          <p:nvPr>
            <p:ph idx="1"/>
          </p:nvPr>
        </p:nvSpPr>
        <p:spPr>
          <a:xfrm>
            <a:off x="913795" y="2076450"/>
            <a:ext cx="10353762" cy="4252431"/>
          </a:xfrm>
        </p:spPr>
        <p:txBody>
          <a:bodyPr>
            <a:normAutofit/>
          </a:bodyPr>
          <a:lstStyle/>
          <a:p>
            <a:pPr>
              <a:lnSpc>
                <a:spcPct val="80000"/>
              </a:lnSpc>
              <a:buFont typeface="Arial" panose="020B0604020202020204" pitchFamily="34" charset="0"/>
              <a:buChar char="•"/>
            </a:pPr>
            <a:r>
              <a:rPr lang="en-US" sz="3200" dirty="0">
                <a:solidFill>
                  <a:schemeClr val="tx1"/>
                </a:solidFill>
                <a:effectLst/>
                <a:latin typeface="Helvetica Neue"/>
              </a:rPr>
              <a:t>Is there a correlation between food insecurity and access to healthcare?</a:t>
            </a:r>
          </a:p>
          <a:p>
            <a:pPr>
              <a:lnSpc>
                <a:spcPct val="80000"/>
              </a:lnSpc>
              <a:buFont typeface="Arial" panose="020B0604020202020204" pitchFamily="34" charset="0"/>
              <a:buChar char="•"/>
            </a:pPr>
            <a:r>
              <a:rPr lang="en-US" sz="3200" dirty="0">
                <a:solidFill>
                  <a:schemeClr val="tx1"/>
                </a:solidFill>
                <a:effectLst/>
                <a:latin typeface="Helvetica Neue"/>
              </a:rPr>
              <a:t>Does the geographical distribution of ethnicity show interesting relationships?</a:t>
            </a:r>
          </a:p>
          <a:p>
            <a:pPr>
              <a:lnSpc>
                <a:spcPct val="80000"/>
              </a:lnSpc>
              <a:buFont typeface="Arial" panose="020B0604020202020204" pitchFamily="34" charset="0"/>
              <a:buChar char="•"/>
            </a:pPr>
            <a:r>
              <a:rPr lang="en-US" sz="3200" dirty="0">
                <a:solidFill>
                  <a:schemeClr val="tx1"/>
                </a:solidFill>
                <a:effectLst/>
                <a:latin typeface="Helvetica Neue"/>
              </a:rPr>
              <a:t>Our analysis was limited by not having enough time to study outcome metrics</a:t>
            </a:r>
          </a:p>
          <a:p>
            <a:pPr>
              <a:lnSpc>
                <a:spcPct val="80000"/>
              </a:lnSpc>
              <a:buFont typeface="Arial" panose="020B0604020202020204" pitchFamily="34" charset="0"/>
              <a:buChar char="•"/>
            </a:pPr>
            <a:r>
              <a:rPr lang="en-US" sz="3200" dirty="0">
                <a:solidFill>
                  <a:schemeClr val="tx1"/>
                </a:solidFill>
                <a:effectLst/>
                <a:latin typeface="Helvetica Neue"/>
              </a:rPr>
              <a:t>Also limited by lack of diverse, robust food insecurity  data</a:t>
            </a:r>
          </a:p>
          <a:p>
            <a:endParaRPr lang="en-US" sz="2800" dirty="0"/>
          </a:p>
          <a:p>
            <a:endParaRPr lang="en-US" sz="2800" dirty="0"/>
          </a:p>
          <a:p>
            <a:endParaRPr lang="en-US" dirty="0"/>
          </a:p>
          <a:p>
            <a:endParaRPr lang="en-US" dirty="0"/>
          </a:p>
        </p:txBody>
      </p:sp>
    </p:spTree>
    <p:extLst>
      <p:ext uri="{BB962C8B-B14F-4D97-AF65-F5344CB8AC3E}">
        <p14:creationId xmlns:p14="http://schemas.microsoft.com/office/powerpoint/2010/main" val="3673949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FD085-2D23-4B7A-9F44-DD5F8AA7D5DA}"/>
              </a:ext>
            </a:extLst>
          </p:cNvPr>
          <p:cNvSpPr>
            <a:spLocks noGrp="1"/>
          </p:cNvSpPr>
          <p:nvPr>
            <p:ph type="title"/>
          </p:nvPr>
        </p:nvSpPr>
        <p:spPr/>
        <p:txBody>
          <a:bodyPr>
            <a:normAutofit/>
          </a:bodyPr>
          <a:lstStyle/>
          <a:p>
            <a:r>
              <a:rPr lang="en-US" b="1" i="0" dirty="0">
                <a:solidFill>
                  <a:schemeClr val="tx1"/>
                </a:solidFill>
                <a:effectLst/>
                <a:latin typeface="Helvetica Neue"/>
              </a:rPr>
              <a:t>Nathan’s Data</a:t>
            </a:r>
            <a:endParaRPr lang="en-US" dirty="0"/>
          </a:p>
        </p:txBody>
      </p:sp>
      <p:sp>
        <p:nvSpPr>
          <p:cNvPr id="3" name="Content Placeholder 2">
            <a:extLst>
              <a:ext uri="{FF2B5EF4-FFF2-40B4-BE49-F238E27FC236}">
                <a16:creationId xmlns:a16="http://schemas.microsoft.com/office/drawing/2014/main" id="{80B2BB51-3463-4AF5-B097-55F271E7C31A}"/>
              </a:ext>
            </a:extLst>
          </p:cNvPr>
          <p:cNvSpPr>
            <a:spLocks noGrp="1"/>
          </p:cNvSpPr>
          <p:nvPr>
            <p:ph idx="1"/>
          </p:nvPr>
        </p:nvSpPr>
        <p:spPr>
          <a:xfrm>
            <a:off x="913795" y="1866900"/>
            <a:ext cx="10353762" cy="3924299"/>
          </a:xfrm>
        </p:spPr>
        <p:txBody>
          <a:bodyPr>
            <a:normAutofit fontScale="70000" lnSpcReduction="20000"/>
          </a:bodyPr>
          <a:lstStyle/>
          <a:p>
            <a:pPr marL="742950" lvl="1" indent="-285750" algn="l">
              <a:buFont typeface="Arial" panose="020B0604020202020204" pitchFamily="34" charset="0"/>
              <a:buChar char="•"/>
            </a:pPr>
            <a:r>
              <a:rPr lang="en-US" sz="2300" b="0" i="0" dirty="0">
                <a:solidFill>
                  <a:schemeClr val="tx1"/>
                </a:solidFill>
                <a:effectLst/>
                <a:latin typeface="Helvetica Neue"/>
              </a:rPr>
              <a:t>Healthy Places Index</a:t>
            </a:r>
          </a:p>
          <a:p>
            <a:pPr marL="1143000" lvl="2" indent="-228600" algn="l">
              <a:buFont typeface="Arial" panose="020B0604020202020204" pitchFamily="34" charset="0"/>
              <a:buChar char="•"/>
            </a:pPr>
            <a:r>
              <a:rPr lang="en-US" sz="2100" b="0" i="0" dirty="0">
                <a:solidFill>
                  <a:schemeClr val="tx1"/>
                </a:solidFill>
                <a:effectLst/>
                <a:latin typeface="Helvetica Neue"/>
              </a:rPr>
              <a:t>read in Healthy Places Index csv file</a:t>
            </a:r>
          </a:p>
          <a:p>
            <a:pPr marL="1143000" lvl="2" indent="-228600" algn="l">
              <a:buFont typeface="Arial" panose="020B0604020202020204" pitchFamily="34" charset="0"/>
              <a:buChar char="•"/>
            </a:pPr>
            <a:r>
              <a:rPr lang="en-US" sz="2100" b="0" i="0" dirty="0">
                <a:solidFill>
                  <a:schemeClr val="tx1"/>
                </a:solidFill>
                <a:effectLst/>
                <a:latin typeface="Helvetica Neue"/>
              </a:rPr>
              <a:t>removed all rows that did not contain a hpi2 value</a:t>
            </a:r>
          </a:p>
          <a:p>
            <a:pPr marL="1143000" lvl="2" indent="-228600" algn="l">
              <a:buFont typeface="Arial" panose="020B0604020202020204" pitchFamily="34" charset="0"/>
              <a:buChar char="•"/>
            </a:pPr>
            <a:r>
              <a:rPr lang="en-US" sz="2100" b="0" i="0" dirty="0">
                <a:solidFill>
                  <a:schemeClr val="tx1"/>
                </a:solidFill>
                <a:effectLst/>
                <a:latin typeface="Helvetica Neue"/>
              </a:rPr>
              <a:t>calculated the insured percentage value </a:t>
            </a:r>
            <a:r>
              <a:rPr lang="en-US" sz="2100" b="0" i="0" dirty="0" err="1">
                <a:solidFill>
                  <a:schemeClr val="tx1"/>
                </a:solidFill>
                <a:effectLst/>
                <a:latin typeface="Helvetica Neue"/>
              </a:rPr>
              <a:t>iqr</a:t>
            </a:r>
            <a:r>
              <a:rPr lang="en-US" sz="2100" b="0" i="0" dirty="0">
                <a:solidFill>
                  <a:schemeClr val="tx1"/>
                </a:solidFill>
                <a:effectLst/>
                <a:latin typeface="Helvetica Neue"/>
              </a:rPr>
              <a:t>, lower quartile, and upper quartile for each county to find outliers</a:t>
            </a:r>
          </a:p>
          <a:p>
            <a:pPr marL="1143000" lvl="2" indent="-228600" algn="l">
              <a:buFont typeface="Arial" panose="020B0604020202020204" pitchFamily="34" charset="0"/>
              <a:buChar char="•"/>
            </a:pPr>
            <a:r>
              <a:rPr lang="en-US" sz="2100" b="0" i="0" dirty="0">
                <a:solidFill>
                  <a:schemeClr val="tx1"/>
                </a:solidFill>
                <a:effectLst/>
                <a:latin typeface="Helvetica Neue"/>
              </a:rPr>
              <a:t>removed all outlier rows from the dataset</a:t>
            </a:r>
          </a:p>
          <a:p>
            <a:pPr marL="1143000" lvl="2" indent="-228600" algn="l">
              <a:buFont typeface="Arial" panose="020B0604020202020204" pitchFamily="34" charset="0"/>
              <a:buChar char="•"/>
            </a:pPr>
            <a:r>
              <a:rPr lang="en-US" sz="2100" b="0" i="0" dirty="0">
                <a:solidFill>
                  <a:schemeClr val="tx1"/>
                </a:solidFill>
                <a:effectLst/>
                <a:latin typeface="Helvetica Neue"/>
              </a:rPr>
              <a:t>generated a heatmap of each census tract weighted by the percentile value of insured compared with the population mean</a:t>
            </a:r>
          </a:p>
          <a:p>
            <a:pPr marL="1600200" lvl="3" indent="-228600" algn="l">
              <a:buFont typeface="Arial" panose="020B0604020202020204" pitchFamily="34" charset="0"/>
              <a:buChar char="•"/>
            </a:pPr>
            <a:r>
              <a:rPr lang="en-US" sz="1800" b="0" i="0" dirty="0">
                <a:solidFill>
                  <a:schemeClr val="tx1"/>
                </a:solidFill>
                <a:effectLst/>
                <a:latin typeface="Helvetica Neue"/>
              </a:rPr>
              <a:t>to correct for colors so that higher values were green and lower values were red, all values were subtracted from 100</a:t>
            </a:r>
          </a:p>
          <a:p>
            <a:pPr marL="1143000" lvl="2" indent="-228600" algn="l">
              <a:buFont typeface="Arial" panose="020B0604020202020204" pitchFamily="34" charset="0"/>
              <a:buChar char="•"/>
            </a:pPr>
            <a:r>
              <a:rPr lang="en-US" sz="2100" b="0" i="0" dirty="0">
                <a:solidFill>
                  <a:schemeClr val="tx1"/>
                </a:solidFill>
                <a:effectLst/>
                <a:latin typeface="Helvetica Neue"/>
              </a:rPr>
              <a:t>calculated aggregate statistics of the percentage insured grouped by county</a:t>
            </a:r>
          </a:p>
          <a:p>
            <a:pPr marL="1143000" lvl="2" indent="-228600" algn="l">
              <a:buFont typeface="Arial" panose="020B0604020202020204" pitchFamily="34" charset="0"/>
              <a:buChar char="•"/>
            </a:pPr>
            <a:r>
              <a:rPr lang="en-US" sz="2100" b="0" i="0" dirty="0">
                <a:solidFill>
                  <a:schemeClr val="tx1"/>
                </a:solidFill>
                <a:effectLst/>
                <a:latin typeface="Helvetica Neue"/>
              </a:rPr>
              <a:t>merged the aggregate statistics with the </a:t>
            </a:r>
            <a:r>
              <a:rPr lang="en-US" sz="2100" b="0" i="0" dirty="0" err="1">
                <a:solidFill>
                  <a:schemeClr val="tx1"/>
                </a:solidFill>
                <a:effectLst/>
                <a:latin typeface="Helvetica Neue"/>
              </a:rPr>
              <a:t>lat</a:t>
            </a:r>
            <a:r>
              <a:rPr lang="en-US" sz="2100" b="0" i="0" dirty="0">
                <a:solidFill>
                  <a:schemeClr val="tx1"/>
                </a:solidFill>
                <a:effectLst/>
                <a:latin typeface="Helvetica Neue"/>
              </a:rPr>
              <a:t>/</a:t>
            </a:r>
            <a:r>
              <a:rPr lang="en-US" sz="2100" b="0" i="0" dirty="0" err="1">
                <a:solidFill>
                  <a:schemeClr val="tx1"/>
                </a:solidFill>
                <a:effectLst/>
                <a:latin typeface="Helvetica Neue"/>
              </a:rPr>
              <a:t>lng</a:t>
            </a:r>
            <a:r>
              <a:rPr lang="en-US" sz="2100" b="0" i="0" dirty="0">
                <a:solidFill>
                  <a:schemeClr val="tx1"/>
                </a:solidFill>
                <a:effectLst/>
                <a:latin typeface="Helvetica Neue"/>
              </a:rPr>
              <a:t> values obtained from census.gov for the county center</a:t>
            </a:r>
          </a:p>
          <a:p>
            <a:pPr marL="1143000" lvl="2" indent="-228600" algn="l">
              <a:buFont typeface="Arial" panose="020B0604020202020204" pitchFamily="34" charset="0"/>
              <a:buChar char="•"/>
            </a:pPr>
            <a:r>
              <a:rPr lang="en-US" sz="2100" b="0" i="0" dirty="0">
                <a:solidFill>
                  <a:schemeClr val="tx1"/>
                </a:solidFill>
                <a:effectLst/>
                <a:latin typeface="Helvetica Neue"/>
              </a:rPr>
              <a:t>generated heatmap of the median % insured by county</a:t>
            </a:r>
          </a:p>
          <a:p>
            <a:pPr marL="1600200" lvl="3" indent="-228600" algn="l">
              <a:buFont typeface="Arial" panose="020B0604020202020204" pitchFamily="34" charset="0"/>
              <a:buChar char="•"/>
            </a:pPr>
            <a:r>
              <a:rPr lang="en-US" sz="1800" b="0" i="0" dirty="0">
                <a:solidFill>
                  <a:schemeClr val="tx1"/>
                </a:solidFill>
                <a:effectLst/>
                <a:latin typeface="Helvetica Neue"/>
              </a:rPr>
              <a:t>to correct for colors so that higher values were green and lower values were red, all values were subtracted from 100</a:t>
            </a:r>
          </a:p>
          <a:p>
            <a:endParaRPr lang="en-US" dirty="0"/>
          </a:p>
        </p:txBody>
      </p:sp>
    </p:spTree>
    <p:extLst>
      <p:ext uri="{BB962C8B-B14F-4D97-AF65-F5344CB8AC3E}">
        <p14:creationId xmlns:p14="http://schemas.microsoft.com/office/powerpoint/2010/main" val="64448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8E170-514E-4700-888A-2F39E1D0794A}"/>
              </a:ext>
            </a:extLst>
          </p:cNvPr>
          <p:cNvSpPr>
            <a:spLocks noGrp="1"/>
          </p:cNvSpPr>
          <p:nvPr>
            <p:ph type="title"/>
          </p:nvPr>
        </p:nvSpPr>
        <p:spPr/>
        <p:txBody>
          <a:bodyPr/>
          <a:lstStyle/>
          <a:p>
            <a:r>
              <a:rPr lang="en-US" b="1" dirty="0">
                <a:solidFill>
                  <a:schemeClr val="tx1"/>
                </a:solidFill>
                <a:effectLst/>
                <a:latin typeface="Helvetica Neue"/>
              </a:rPr>
              <a:t>Lisa’s Data</a:t>
            </a:r>
          </a:p>
        </p:txBody>
      </p:sp>
      <p:sp>
        <p:nvSpPr>
          <p:cNvPr id="3" name="Content Placeholder 2">
            <a:extLst>
              <a:ext uri="{FF2B5EF4-FFF2-40B4-BE49-F238E27FC236}">
                <a16:creationId xmlns:a16="http://schemas.microsoft.com/office/drawing/2014/main" id="{3C108ABD-642A-4258-BFBB-ED1F50AF8DDF}"/>
              </a:ext>
            </a:extLst>
          </p:cNvPr>
          <p:cNvSpPr>
            <a:spLocks noGrp="1"/>
          </p:cNvSpPr>
          <p:nvPr>
            <p:ph idx="1"/>
          </p:nvPr>
        </p:nvSpPr>
        <p:spPr>
          <a:xfrm>
            <a:off x="913795" y="1736333"/>
            <a:ext cx="10353762" cy="4664467"/>
          </a:xfrm>
        </p:spPr>
        <p:txBody>
          <a:bodyPr>
            <a:normAutofit fontScale="70000" lnSpcReduction="20000"/>
          </a:bodyPr>
          <a:lstStyle/>
          <a:p>
            <a:pPr marL="742950" lvl="1" indent="-285750" algn="l">
              <a:buFont typeface="Arial" panose="020B0604020202020204" pitchFamily="34" charset="0"/>
              <a:buChar char="•"/>
            </a:pPr>
            <a:r>
              <a:rPr lang="en-US" b="0" i="0" dirty="0">
                <a:solidFill>
                  <a:schemeClr val="tx1"/>
                </a:solidFill>
                <a:effectLst/>
                <a:latin typeface="Helvetica Neue"/>
              </a:rPr>
              <a:t>Map the Meal Gap food insecurity projections</a:t>
            </a:r>
          </a:p>
          <a:p>
            <a:pPr marL="1143000" lvl="2" indent="-228600" algn="l">
              <a:buFont typeface="Arial" panose="020B0604020202020204" pitchFamily="34" charset="0"/>
              <a:buChar char="•"/>
            </a:pPr>
            <a:r>
              <a:rPr lang="en-US" b="0" i="0" dirty="0">
                <a:solidFill>
                  <a:schemeClr val="tx1"/>
                </a:solidFill>
                <a:effectLst/>
                <a:latin typeface="Helvetica Neue"/>
              </a:rPr>
              <a:t>read in map the meal gap data and load in df</a:t>
            </a:r>
          </a:p>
          <a:p>
            <a:pPr marL="1143000" lvl="2" indent="-228600" algn="l">
              <a:buFont typeface="Arial" panose="020B0604020202020204" pitchFamily="34" charset="0"/>
              <a:buChar char="•"/>
            </a:pPr>
            <a:r>
              <a:rPr lang="en-US" b="0" i="0" dirty="0">
                <a:solidFill>
                  <a:schemeClr val="tx1"/>
                </a:solidFill>
                <a:effectLst/>
                <a:latin typeface="Helvetica Neue"/>
              </a:rPr>
              <a:t>loc on California entries</a:t>
            </a:r>
          </a:p>
          <a:p>
            <a:pPr marL="1143000" lvl="2" indent="-228600" algn="l">
              <a:buFont typeface="Arial" panose="020B0604020202020204" pitchFamily="34" charset="0"/>
              <a:buChar char="•"/>
            </a:pPr>
            <a:r>
              <a:rPr lang="en-US" b="0" i="0" dirty="0">
                <a:solidFill>
                  <a:schemeClr val="tx1"/>
                </a:solidFill>
                <a:effectLst/>
                <a:latin typeface="Helvetica Neue"/>
              </a:rPr>
              <a:t>drop unnecessary columns</a:t>
            </a:r>
          </a:p>
          <a:p>
            <a:pPr marL="1143000" lvl="2" indent="-228600" algn="l">
              <a:buFont typeface="Arial" panose="020B0604020202020204" pitchFamily="34" charset="0"/>
              <a:buChar char="•"/>
            </a:pPr>
            <a:r>
              <a:rPr lang="en-US" b="0" i="0" dirty="0">
                <a:solidFill>
                  <a:schemeClr val="tx1"/>
                </a:solidFill>
                <a:effectLst/>
                <a:latin typeface="Helvetica Neue"/>
              </a:rPr>
              <a:t>drop nulls</a:t>
            </a:r>
          </a:p>
          <a:p>
            <a:pPr marL="1143000" lvl="2" indent="-228600" algn="l">
              <a:buFont typeface="Arial" panose="020B0604020202020204" pitchFamily="34" charset="0"/>
              <a:buChar char="•"/>
            </a:pPr>
            <a:r>
              <a:rPr lang="en-US" b="0" i="0" dirty="0">
                <a:solidFill>
                  <a:schemeClr val="tx1"/>
                </a:solidFill>
                <a:effectLst/>
                <a:latin typeface="Helvetica Neue"/>
              </a:rPr>
              <a:t>read in county center Lat/</a:t>
            </a:r>
            <a:r>
              <a:rPr lang="en-US" b="0" i="0" dirty="0" err="1">
                <a:solidFill>
                  <a:schemeClr val="tx1"/>
                </a:solidFill>
                <a:effectLst/>
                <a:latin typeface="Helvetica Neue"/>
              </a:rPr>
              <a:t>Lng</a:t>
            </a:r>
            <a:r>
              <a:rPr lang="en-US" b="0" i="0" dirty="0">
                <a:solidFill>
                  <a:schemeClr val="tx1"/>
                </a:solidFill>
                <a:effectLst/>
                <a:latin typeface="Helvetica Neue"/>
              </a:rPr>
              <a:t> and load in df</a:t>
            </a:r>
          </a:p>
          <a:p>
            <a:pPr marL="1143000" lvl="2" indent="-228600" algn="l">
              <a:buFont typeface="Arial" panose="020B0604020202020204" pitchFamily="34" charset="0"/>
              <a:buChar char="•"/>
            </a:pPr>
            <a:r>
              <a:rPr lang="en-US" b="0" i="0" dirty="0">
                <a:solidFill>
                  <a:schemeClr val="tx1"/>
                </a:solidFill>
                <a:effectLst/>
                <a:latin typeface="Helvetica Neue"/>
              </a:rPr>
              <a:t>confirm Lat/</a:t>
            </a:r>
            <a:r>
              <a:rPr lang="en-US" b="0" i="0" dirty="0" err="1">
                <a:solidFill>
                  <a:schemeClr val="tx1"/>
                </a:solidFill>
                <a:effectLst/>
                <a:latin typeface="Helvetica Neue"/>
              </a:rPr>
              <a:t>Lng</a:t>
            </a:r>
            <a:r>
              <a:rPr lang="en-US" b="0" i="0" dirty="0">
                <a:solidFill>
                  <a:schemeClr val="tx1"/>
                </a:solidFill>
                <a:effectLst/>
                <a:latin typeface="Helvetica Neue"/>
              </a:rPr>
              <a:t> by county in same order as meal gap data by county</a:t>
            </a:r>
          </a:p>
          <a:p>
            <a:pPr marL="1143000" lvl="2" indent="-228600" algn="l">
              <a:buFont typeface="Arial" panose="020B0604020202020204" pitchFamily="34" charset="0"/>
              <a:buChar char="•"/>
            </a:pPr>
            <a:r>
              <a:rPr lang="en-US" b="0" i="0" dirty="0">
                <a:solidFill>
                  <a:schemeClr val="tx1"/>
                </a:solidFill>
                <a:effectLst/>
                <a:latin typeface="Helvetica Neue"/>
              </a:rPr>
              <a:t>heatmap using % food insecure as weight so that red is worse, Lat/</a:t>
            </a:r>
            <a:r>
              <a:rPr lang="en-US" b="0" i="0" dirty="0" err="1">
                <a:solidFill>
                  <a:schemeClr val="tx1"/>
                </a:solidFill>
                <a:effectLst/>
                <a:latin typeface="Helvetica Neue"/>
              </a:rPr>
              <a:t>Lng</a:t>
            </a:r>
            <a:r>
              <a:rPr lang="en-US" b="0" i="0" dirty="0">
                <a:solidFill>
                  <a:schemeClr val="tx1"/>
                </a:solidFill>
                <a:effectLst/>
                <a:latin typeface="Helvetica Neue"/>
              </a:rPr>
              <a:t> from county centers</a:t>
            </a:r>
          </a:p>
          <a:p>
            <a:pPr marL="742950" lvl="1" indent="-285750" algn="l">
              <a:buFont typeface="Arial" panose="020B0604020202020204" pitchFamily="34" charset="0"/>
              <a:buChar char="•"/>
            </a:pPr>
            <a:r>
              <a:rPr lang="en-US" b="0" i="0" dirty="0">
                <a:solidFill>
                  <a:schemeClr val="tx1"/>
                </a:solidFill>
                <a:effectLst/>
                <a:latin typeface="Helvetica Neue"/>
              </a:rPr>
              <a:t>Ethnicity</a:t>
            </a:r>
          </a:p>
          <a:p>
            <a:pPr marL="1143000" lvl="2" indent="-228600" algn="l">
              <a:buFont typeface="Arial" panose="020B0604020202020204" pitchFamily="34" charset="0"/>
              <a:buChar char="•"/>
            </a:pPr>
            <a:r>
              <a:rPr lang="en-US" b="0" i="0" dirty="0">
                <a:solidFill>
                  <a:schemeClr val="tx1"/>
                </a:solidFill>
                <a:effectLst/>
                <a:latin typeface="Helvetica Neue"/>
              </a:rPr>
              <a:t>read in central Lat/</a:t>
            </a:r>
            <a:r>
              <a:rPr lang="en-US" b="0" i="0" dirty="0" err="1">
                <a:solidFill>
                  <a:schemeClr val="tx1"/>
                </a:solidFill>
                <a:effectLst/>
                <a:latin typeface="Helvetica Neue"/>
              </a:rPr>
              <a:t>Lng</a:t>
            </a:r>
            <a:r>
              <a:rPr lang="en-US" b="0" i="0" dirty="0">
                <a:solidFill>
                  <a:schemeClr val="tx1"/>
                </a:solidFill>
                <a:effectLst/>
                <a:latin typeface="Helvetica Neue"/>
              </a:rPr>
              <a:t> for each county and load in df</a:t>
            </a:r>
          </a:p>
          <a:p>
            <a:pPr marL="1143000" lvl="2" indent="-228600" algn="l">
              <a:buFont typeface="Arial" panose="020B0604020202020204" pitchFamily="34" charset="0"/>
              <a:buChar char="•"/>
            </a:pPr>
            <a:r>
              <a:rPr lang="en-US" b="0" i="0" dirty="0">
                <a:solidFill>
                  <a:schemeClr val="tx1"/>
                </a:solidFill>
                <a:effectLst/>
                <a:latin typeface="Helvetica Neue"/>
              </a:rPr>
              <a:t>read in ca ethnicity by county and load in df</a:t>
            </a:r>
          </a:p>
          <a:p>
            <a:pPr marL="1143000" lvl="2" indent="-228600" algn="l">
              <a:buFont typeface="Arial" panose="020B0604020202020204" pitchFamily="34" charset="0"/>
              <a:buChar char="•"/>
            </a:pPr>
            <a:r>
              <a:rPr lang="en-US" b="0" i="0" dirty="0">
                <a:solidFill>
                  <a:schemeClr val="tx1"/>
                </a:solidFill>
                <a:effectLst/>
                <a:latin typeface="Helvetica Neue"/>
              </a:rPr>
              <a:t>drop unnecessary columns</a:t>
            </a:r>
          </a:p>
          <a:p>
            <a:pPr marL="1143000" lvl="2" indent="-228600" algn="l">
              <a:buFont typeface="Arial" panose="020B0604020202020204" pitchFamily="34" charset="0"/>
              <a:buChar char="•"/>
            </a:pPr>
            <a:r>
              <a:rPr lang="en-US" b="0" i="0" dirty="0">
                <a:solidFill>
                  <a:schemeClr val="tx1"/>
                </a:solidFill>
                <a:effectLst/>
                <a:latin typeface="Helvetica Neue"/>
              </a:rPr>
              <a:t>calculate a minority count by adding all minority counts</a:t>
            </a:r>
          </a:p>
          <a:p>
            <a:pPr marL="1143000" lvl="2" indent="-228600" algn="l">
              <a:buFont typeface="Arial" panose="020B0604020202020204" pitchFamily="34" charset="0"/>
              <a:buChar char="•"/>
            </a:pPr>
            <a:r>
              <a:rPr lang="en-US" b="0" i="0" dirty="0">
                <a:solidFill>
                  <a:schemeClr val="tx1"/>
                </a:solidFill>
                <a:effectLst/>
                <a:latin typeface="Helvetica Neue"/>
              </a:rPr>
              <a:t>calculate white %, minority % using counts and total population</a:t>
            </a:r>
          </a:p>
          <a:p>
            <a:pPr marL="1143000" lvl="2" indent="-228600" algn="l">
              <a:buFont typeface="Arial" panose="020B0604020202020204" pitchFamily="34" charset="0"/>
              <a:buChar char="•"/>
            </a:pPr>
            <a:r>
              <a:rPr lang="en-US" b="0" i="0" dirty="0">
                <a:solidFill>
                  <a:schemeClr val="tx1"/>
                </a:solidFill>
                <a:effectLst/>
                <a:latin typeface="Helvetica Neue"/>
              </a:rPr>
              <a:t>identify two largest minority groups in census quick facts for CA</a:t>
            </a:r>
          </a:p>
          <a:p>
            <a:pPr marL="1143000" lvl="2" indent="-228600" algn="l">
              <a:buFont typeface="Arial" panose="020B0604020202020204" pitchFamily="34" charset="0"/>
              <a:buChar char="•"/>
            </a:pPr>
            <a:r>
              <a:rPr lang="en-US" b="0" i="0" dirty="0">
                <a:solidFill>
                  <a:schemeClr val="tx1"/>
                </a:solidFill>
                <a:effectLst/>
                <a:latin typeface="Helvetica Neue"/>
              </a:rPr>
              <a:t>get % for two largest minority groups combined and four smallest combined using addition over total population</a:t>
            </a:r>
          </a:p>
          <a:p>
            <a:endParaRPr lang="en-US" dirty="0"/>
          </a:p>
        </p:txBody>
      </p:sp>
    </p:spTree>
    <p:extLst>
      <p:ext uri="{BB962C8B-B14F-4D97-AF65-F5344CB8AC3E}">
        <p14:creationId xmlns:p14="http://schemas.microsoft.com/office/powerpoint/2010/main" val="4267963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F92AE-DEBD-459B-A225-608E24641ED5}"/>
              </a:ext>
            </a:extLst>
          </p:cNvPr>
          <p:cNvSpPr>
            <a:spLocks noGrp="1"/>
          </p:cNvSpPr>
          <p:nvPr>
            <p:ph type="title"/>
          </p:nvPr>
        </p:nvSpPr>
        <p:spPr>
          <a:xfrm>
            <a:off x="913795" y="609600"/>
            <a:ext cx="10353762" cy="1013717"/>
          </a:xfrm>
        </p:spPr>
        <p:txBody>
          <a:bodyPr>
            <a:normAutofit/>
          </a:bodyPr>
          <a:lstStyle/>
          <a:p>
            <a:r>
              <a:rPr lang="en-US" b="1" i="0" dirty="0">
                <a:solidFill>
                  <a:schemeClr val="tx1"/>
                </a:solidFill>
                <a:effectLst/>
                <a:latin typeface="Helvetica Neue"/>
              </a:rPr>
              <a:t>Keely’s Data</a:t>
            </a:r>
            <a:endParaRPr lang="en-US" dirty="0"/>
          </a:p>
        </p:txBody>
      </p:sp>
      <p:sp>
        <p:nvSpPr>
          <p:cNvPr id="3" name="Content Placeholder 2">
            <a:extLst>
              <a:ext uri="{FF2B5EF4-FFF2-40B4-BE49-F238E27FC236}">
                <a16:creationId xmlns:a16="http://schemas.microsoft.com/office/drawing/2014/main" id="{19A57AE2-22C1-4B00-BA90-12DE46D09BFE}"/>
              </a:ext>
            </a:extLst>
          </p:cNvPr>
          <p:cNvSpPr>
            <a:spLocks noGrp="1"/>
          </p:cNvSpPr>
          <p:nvPr>
            <p:ph idx="1"/>
          </p:nvPr>
        </p:nvSpPr>
        <p:spPr>
          <a:xfrm>
            <a:off x="369870" y="1623317"/>
            <a:ext cx="11373492" cy="4787757"/>
          </a:xfrm>
        </p:spPr>
        <p:txBody>
          <a:bodyPr>
            <a:normAutofit/>
          </a:bodyPr>
          <a:lstStyle/>
          <a:p>
            <a:pPr marL="742950" lvl="1" indent="-285750" algn="l">
              <a:buFont typeface="Arial" panose="020B0604020202020204" pitchFamily="34" charset="0"/>
              <a:buChar char="•"/>
            </a:pPr>
            <a:r>
              <a:rPr lang="en-US" sz="1100" b="0" i="0" dirty="0">
                <a:solidFill>
                  <a:schemeClr val="tx1"/>
                </a:solidFill>
                <a:effectLst/>
                <a:latin typeface="Helvetica Neue"/>
              </a:rPr>
              <a:t>Primary Care Shortage Areas</a:t>
            </a:r>
          </a:p>
          <a:p>
            <a:pPr marL="1143000" lvl="2" indent="-228600" algn="l">
              <a:buFont typeface="Arial" panose="020B0604020202020204" pitchFamily="34" charset="0"/>
              <a:buChar char="•"/>
            </a:pPr>
            <a:r>
              <a:rPr lang="en-US" sz="1000" b="0" i="0" dirty="0">
                <a:solidFill>
                  <a:schemeClr val="tx1"/>
                </a:solidFill>
                <a:effectLst/>
                <a:latin typeface="Helvetica Neue"/>
              </a:rPr>
              <a:t>read in central Lat/</a:t>
            </a:r>
            <a:r>
              <a:rPr lang="en-US" sz="1000" b="0" i="0" dirty="0" err="1">
                <a:solidFill>
                  <a:schemeClr val="tx1"/>
                </a:solidFill>
                <a:effectLst/>
                <a:latin typeface="Helvetica Neue"/>
              </a:rPr>
              <a:t>Lng</a:t>
            </a:r>
            <a:r>
              <a:rPr lang="en-US" sz="1000" b="0" i="0" dirty="0">
                <a:solidFill>
                  <a:schemeClr val="tx1"/>
                </a:solidFill>
                <a:effectLst/>
                <a:latin typeface="Helvetica Neue"/>
              </a:rPr>
              <a:t> for each county and load in df</a:t>
            </a:r>
          </a:p>
          <a:p>
            <a:pPr marL="1143000" lvl="2" indent="-228600" algn="l">
              <a:buFont typeface="Arial" panose="020B0604020202020204" pitchFamily="34" charset="0"/>
              <a:buChar char="•"/>
            </a:pPr>
            <a:r>
              <a:rPr lang="en-US" sz="1000" b="0" i="0" dirty="0">
                <a:solidFill>
                  <a:schemeClr val="tx1"/>
                </a:solidFill>
                <a:effectLst/>
                <a:latin typeface="Helvetica Neue"/>
              </a:rPr>
              <a:t>read in shortage area csv and load in df</a:t>
            </a:r>
          </a:p>
          <a:p>
            <a:pPr marL="1143000" lvl="2" indent="-228600" algn="l">
              <a:buFont typeface="Arial" panose="020B0604020202020204" pitchFamily="34" charset="0"/>
              <a:buChar char="•"/>
            </a:pPr>
            <a:r>
              <a:rPr lang="en-US" sz="1000" b="0" i="0" dirty="0">
                <a:solidFill>
                  <a:schemeClr val="tx1"/>
                </a:solidFill>
                <a:effectLst/>
                <a:latin typeface="Helvetica Neue"/>
              </a:rPr>
              <a:t>drop unnecessary columns from shortage areas, then nulls based on physician ratio score (target) column</a:t>
            </a:r>
          </a:p>
          <a:p>
            <a:pPr marL="1143000" lvl="2" indent="-228600" algn="l">
              <a:buFont typeface="Arial" panose="020B0604020202020204" pitchFamily="34" charset="0"/>
              <a:buChar char="•"/>
            </a:pPr>
            <a:r>
              <a:rPr lang="en-US" sz="1000" b="0" i="0" dirty="0">
                <a:solidFill>
                  <a:schemeClr val="tx1"/>
                </a:solidFill>
                <a:effectLst/>
                <a:latin typeface="Helvetica Neue"/>
              </a:rPr>
              <a:t>merge both </a:t>
            </a:r>
            <a:r>
              <a:rPr lang="en-US" sz="1000" b="0" i="0" dirty="0" err="1">
                <a:solidFill>
                  <a:schemeClr val="tx1"/>
                </a:solidFill>
                <a:effectLst/>
                <a:latin typeface="Helvetica Neue"/>
              </a:rPr>
              <a:t>dfs</a:t>
            </a:r>
            <a:r>
              <a:rPr lang="en-US" sz="1000" b="0" i="0" dirty="0">
                <a:solidFill>
                  <a:schemeClr val="tx1"/>
                </a:solidFill>
                <a:effectLst/>
                <a:latin typeface="Helvetica Neue"/>
              </a:rPr>
              <a:t> on county name</a:t>
            </a:r>
          </a:p>
          <a:p>
            <a:pPr marL="1143000" lvl="2" indent="-228600" algn="l">
              <a:buFont typeface="Arial" panose="020B0604020202020204" pitchFamily="34" charset="0"/>
              <a:buChar char="•"/>
            </a:pPr>
            <a:r>
              <a:rPr lang="en-US" sz="1000" b="0" i="0" dirty="0">
                <a:solidFill>
                  <a:schemeClr val="tx1"/>
                </a:solidFill>
                <a:effectLst/>
                <a:latin typeface="Helvetica Neue"/>
              </a:rPr>
              <a:t>drop further unnecessary columns</a:t>
            </a:r>
          </a:p>
          <a:p>
            <a:pPr marL="1143000" lvl="2" indent="-228600" algn="l">
              <a:buFont typeface="Arial" panose="020B0604020202020204" pitchFamily="34" charset="0"/>
              <a:buChar char="•"/>
            </a:pPr>
            <a:r>
              <a:rPr lang="en-US" sz="1000" b="0" i="0" dirty="0">
                <a:solidFill>
                  <a:schemeClr val="tx1"/>
                </a:solidFill>
                <a:effectLst/>
                <a:latin typeface="Helvetica Neue"/>
              </a:rPr>
              <a:t>group multiple county entries by county, using a mean of the Lat/</a:t>
            </a:r>
            <a:r>
              <a:rPr lang="en-US" sz="1000" b="0" i="0" dirty="0" err="1">
                <a:solidFill>
                  <a:schemeClr val="tx1"/>
                </a:solidFill>
                <a:effectLst/>
                <a:latin typeface="Helvetica Neue"/>
              </a:rPr>
              <a:t>Lng</a:t>
            </a:r>
            <a:r>
              <a:rPr lang="en-US" sz="1000" b="0" i="0" dirty="0">
                <a:solidFill>
                  <a:schemeClr val="tx1"/>
                </a:solidFill>
                <a:effectLst/>
                <a:latin typeface="Helvetica Neue"/>
              </a:rPr>
              <a:t> values and a median of ratio score (median avoids outlier skewing)</a:t>
            </a:r>
          </a:p>
          <a:p>
            <a:pPr marL="1143000" lvl="2" indent="-228600" algn="l">
              <a:buFont typeface="Arial" panose="020B0604020202020204" pitchFamily="34" charset="0"/>
              <a:buChar char="•"/>
            </a:pPr>
            <a:r>
              <a:rPr lang="en-US" sz="1000" b="0" i="0" dirty="0">
                <a:solidFill>
                  <a:schemeClr val="tx1"/>
                </a:solidFill>
                <a:effectLst/>
                <a:latin typeface="Helvetica Neue"/>
              </a:rPr>
              <a:t>heatmap weighted on ratio score where redder is worse and green is better</a:t>
            </a:r>
          </a:p>
          <a:p>
            <a:pPr marL="742950" lvl="1" indent="-285750" algn="l">
              <a:buFont typeface="Arial" panose="020B0604020202020204" pitchFamily="34" charset="0"/>
              <a:buChar char="•"/>
            </a:pPr>
            <a:r>
              <a:rPr lang="en-US" sz="1100" b="0" i="0" dirty="0">
                <a:solidFill>
                  <a:schemeClr val="tx1"/>
                </a:solidFill>
                <a:effectLst/>
                <a:latin typeface="Helvetica Neue"/>
              </a:rPr>
              <a:t>Medi-Cal fee for service providers</a:t>
            </a:r>
          </a:p>
          <a:p>
            <a:pPr marL="1143000" lvl="2" indent="-228600" algn="l">
              <a:buFont typeface="Arial" panose="020B0604020202020204" pitchFamily="34" charset="0"/>
              <a:buChar char="•"/>
            </a:pPr>
            <a:r>
              <a:rPr lang="en-US" sz="1000" b="0" i="0" dirty="0">
                <a:solidFill>
                  <a:schemeClr val="tx1"/>
                </a:solidFill>
                <a:effectLst/>
                <a:latin typeface="Helvetica Neue"/>
              </a:rPr>
              <a:t>read in provider data and load in df</a:t>
            </a:r>
          </a:p>
          <a:p>
            <a:pPr marL="1143000" lvl="2" indent="-228600" algn="l">
              <a:buFont typeface="Arial" panose="020B0604020202020204" pitchFamily="34" charset="0"/>
              <a:buChar char="•"/>
            </a:pPr>
            <a:r>
              <a:rPr lang="en-US" sz="1000" b="0" i="0" dirty="0">
                <a:solidFill>
                  <a:schemeClr val="tx1"/>
                </a:solidFill>
                <a:effectLst/>
                <a:latin typeface="Helvetica Neue"/>
              </a:rPr>
              <a:t>drop unnecessary columns</a:t>
            </a:r>
          </a:p>
          <a:p>
            <a:pPr marL="1143000" lvl="2" indent="-228600" algn="l">
              <a:buFont typeface="Arial" panose="020B0604020202020204" pitchFamily="34" charset="0"/>
              <a:buChar char="•"/>
            </a:pPr>
            <a:r>
              <a:rPr lang="en-US" sz="1000" b="0" i="0" dirty="0">
                <a:solidFill>
                  <a:schemeClr val="tx1"/>
                </a:solidFill>
                <a:effectLst/>
                <a:latin typeface="Helvetica Neue"/>
              </a:rPr>
              <a:t>loc on providers in categories that aren't extreme specialties</a:t>
            </a:r>
          </a:p>
          <a:p>
            <a:pPr marL="1143000" lvl="2" indent="-228600" algn="l">
              <a:buFont typeface="Arial" panose="020B0604020202020204" pitchFamily="34" charset="0"/>
              <a:buChar char="•"/>
            </a:pPr>
            <a:r>
              <a:rPr lang="en-US" sz="1000" b="0" i="0" dirty="0">
                <a:solidFill>
                  <a:schemeClr val="tx1"/>
                </a:solidFill>
                <a:effectLst/>
                <a:latin typeface="Helvetica Neue"/>
              </a:rPr>
              <a:t>loc on providers whose county code is not unknown</a:t>
            </a:r>
          </a:p>
          <a:p>
            <a:pPr marL="1143000" lvl="2" indent="-228600" algn="l">
              <a:buFont typeface="Arial" panose="020B0604020202020204" pitchFamily="34" charset="0"/>
              <a:buChar char="•"/>
            </a:pPr>
            <a:r>
              <a:rPr lang="en-US" sz="1000" b="0" i="0" dirty="0">
                <a:solidFill>
                  <a:schemeClr val="tx1"/>
                </a:solidFill>
                <a:effectLst/>
                <a:latin typeface="Helvetica Neue"/>
              </a:rPr>
              <a:t>value counts on unique counties for num providers there, sort=False to keep alpha order to match up to Lat/</a:t>
            </a:r>
            <a:r>
              <a:rPr lang="en-US" sz="1000" b="0" i="0" dirty="0" err="1">
                <a:solidFill>
                  <a:schemeClr val="tx1"/>
                </a:solidFill>
                <a:effectLst/>
                <a:latin typeface="Helvetica Neue"/>
              </a:rPr>
              <a:t>Lng</a:t>
            </a:r>
            <a:r>
              <a:rPr lang="en-US" sz="1000" b="0" i="0" dirty="0">
                <a:solidFill>
                  <a:schemeClr val="tx1"/>
                </a:solidFill>
                <a:effectLst/>
                <a:latin typeface="Helvetica Neue"/>
              </a:rPr>
              <a:t> list</a:t>
            </a:r>
          </a:p>
          <a:p>
            <a:pPr marL="1143000" lvl="2" indent="-228600" algn="l">
              <a:buFont typeface="Arial" panose="020B0604020202020204" pitchFamily="34" charset="0"/>
              <a:buChar char="•"/>
            </a:pPr>
            <a:r>
              <a:rPr lang="en-US" sz="1000" b="0" i="0" dirty="0">
                <a:solidFill>
                  <a:schemeClr val="tx1"/>
                </a:solidFill>
                <a:effectLst/>
                <a:latin typeface="Helvetica Neue"/>
              </a:rPr>
              <a:t>use aggregation to group by county and get mean of Lats and </a:t>
            </a:r>
            <a:r>
              <a:rPr lang="en-US" sz="1000" b="0" i="0" dirty="0" err="1">
                <a:solidFill>
                  <a:schemeClr val="tx1"/>
                </a:solidFill>
                <a:effectLst/>
                <a:latin typeface="Helvetica Neue"/>
              </a:rPr>
              <a:t>Lngs</a:t>
            </a:r>
            <a:r>
              <a:rPr lang="en-US" sz="1000" b="0" i="0" dirty="0">
                <a:solidFill>
                  <a:schemeClr val="tx1"/>
                </a:solidFill>
                <a:effectLst/>
                <a:latin typeface="Helvetica Neue"/>
              </a:rPr>
              <a:t> for that county's entries</a:t>
            </a:r>
          </a:p>
          <a:p>
            <a:pPr marL="1143000" lvl="2" indent="-228600" algn="l">
              <a:buFont typeface="Arial" panose="020B0604020202020204" pitchFamily="34" charset="0"/>
              <a:buChar char="•"/>
            </a:pPr>
            <a:r>
              <a:rPr lang="en-US" sz="1000" b="0" i="0" dirty="0">
                <a:solidFill>
                  <a:schemeClr val="tx1"/>
                </a:solidFill>
                <a:effectLst/>
                <a:latin typeface="Helvetica Neue"/>
              </a:rPr>
              <a:t>get mean and median of value counts to have an idea of max intensity for heatmap</a:t>
            </a:r>
          </a:p>
          <a:p>
            <a:pPr marL="1143000" lvl="2" indent="-228600" algn="l">
              <a:buFont typeface="Arial" panose="020B0604020202020204" pitchFamily="34" charset="0"/>
              <a:buChar char="•"/>
            </a:pPr>
            <a:r>
              <a:rPr lang="en-US" sz="1000" b="0" i="0" dirty="0">
                <a:solidFill>
                  <a:schemeClr val="tx1"/>
                </a:solidFill>
                <a:effectLst/>
                <a:latin typeface="Helvetica Neue"/>
              </a:rPr>
              <a:t>heatmap with weights as num providers (value counts)</a:t>
            </a:r>
          </a:p>
          <a:p>
            <a:pPr marL="1143000" lvl="2" indent="-228600" algn="l">
              <a:buFont typeface="Arial" panose="020B0604020202020204" pitchFamily="34" charset="0"/>
              <a:buChar char="•"/>
            </a:pPr>
            <a:r>
              <a:rPr lang="en-US" sz="1000" b="0" i="0" dirty="0">
                <a:solidFill>
                  <a:schemeClr val="tx1"/>
                </a:solidFill>
                <a:effectLst/>
                <a:latin typeface="Helvetica Neue"/>
              </a:rPr>
              <a:t>reverse </a:t>
            </a:r>
            <a:r>
              <a:rPr lang="en-US" sz="1000" b="0" i="0" dirty="0" err="1">
                <a:solidFill>
                  <a:schemeClr val="tx1"/>
                </a:solidFill>
                <a:effectLst/>
                <a:latin typeface="Helvetica Neue"/>
              </a:rPr>
              <a:t>google's</a:t>
            </a:r>
            <a:r>
              <a:rPr lang="en-US" sz="1000" b="0" i="0" dirty="0">
                <a:solidFill>
                  <a:schemeClr val="tx1"/>
                </a:solidFill>
                <a:effectLst/>
                <a:latin typeface="Helvetica Neue"/>
              </a:rPr>
              <a:t> default RGBA values for map so green means more providers, adjust opacity (alpha value) a bit for viewability</a:t>
            </a:r>
          </a:p>
          <a:p>
            <a:endParaRPr lang="en-US" sz="900" dirty="0">
              <a:solidFill>
                <a:schemeClr val="tx1"/>
              </a:solidFill>
            </a:endParaRPr>
          </a:p>
        </p:txBody>
      </p:sp>
    </p:spTree>
    <p:extLst>
      <p:ext uri="{BB962C8B-B14F-4D97-AF65-F5344CB8AC3E}">
        <p14:creationId xmlns:p14="http://schemas.microsoft.com/office/powerpoint/2010/main" val="607322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E9085-394F-4168-B4D9-2C259221EA73}"/>
              </a:ext>
            </a:extLst>
          </p:cNvPr>
          <p:cNvSpPr>
            <a:spLocks noGrp="1"/>
          </p:cNvSpPr>
          <p:nvPr>
            <p:ph type="title"/>
          </p:nvPr>
        </p:nvSpPr>
        <p:spPr/>
        <p:txBody>
          <a:bodyPr/>
          <a:lstStyle/>
          <a:p>
            <a:r>
              <a:rPr lang="en-US" b="1" dirty="0">
                <a:solidFill>
                  <a:schemeClr val="tx1"/>
                </a:solidFill>
                <a:effectLst/>
                <a:latin typeface="Helvetica Neue"/>
              </a:rPr>
              <a:t>Summary</a:t>
            </a:r>
          </a:p>
        </p:txBody>
      </p:sp>
      <p:sp>
        <p:nvSpPr>
          <p:cNvPr id="3" name="Content Placeholder 2">
            <a:extLst>
              <a:ext uri="{FF2B5EF4-FFF2-40B4-BE49-F238E27FC236}">
                <a16:creationId xmlns:a16="http://schemas.microsoft.com/office/drawing/2014/main" id="{131DDF7A-EE37-47D2-BFAD-BF7A666984B4}"/>
              </a:ext>
            </a:extLst>
          </p:cNvPr>
          <p:cNvSpPr>
            <a:spLocks noGrp="1"/>
          </p:cNvSpPr>
          <p:nvPr>
            <p:ph idx="1"/>
          </p:nvPr>
        </p:nvSpPr>
        <p:spPr>
          <a:xfrm>
            <a:off x="913795" y="2076450"/>
            <a:ext cx="10353762" cy="4344898"/>
          </a:xfrm>
        </p:spPr>
        <p:txBody>
          <a:bodyPr>
            <a:normAutofit/>
          </a:bodyPr>
          <a:lstStyle/>
          <a:p>
            <a:r>
              <a:rPr lang="en-US" sz="2800" dirty="0">
                <a:latin typeface="Helvetica Neue"/>
              </a:rPr>
              <a:t>Potential barriers impacting the group</a:t>
            </a:r>
          </a:p>
          <a:p>
            <a:pPr lvl="1"/>
            <a:r>
              <a:rPr lang="en-US" sz="2600" dirty="0">
                <a:latin typeface="Helvetica Neue"/>
              </a:rPr>
              <a:t>Time difference between members was overcome using slack for communication and git hub repository for documentation.</a:t>
            </a:r>
          </a:p>
          <a:p>
            <a:pPr lvl="1"/>
            <a:r>
              <a:rPr lang="en-US" sz="2600" dirty="0">
                <a:latin typeface="Helvetica Neue"/>
              </a:rPr>
              <a:t>Loss of a group member after workflow assignments required redistribution of data and change in scope</a:t>
            </a:r>
          </a:p>
          <a:p>
            <a:r>
              <a:rPr lang="en-US" sz="2800" dirty="0">
                <a:latin typeface="Helvetica Neue"/>
              </a:rPr>
              <a:t>If there were additional time we would:</a:t>
            </a:r>
          </a:p>
          <a:p>
            <a:pPr lvl="1"/>
            <a:r>
              <a:rPr lang="en-US" sz="2800" dirty="0">
                <a:latin typeface="Helvetica Neue"/>
              </a:rPr>
              <a:t>Add disease indicators to further analyze impact of food insecurity on community health </a:t>
            </a:r>
          </a:p>
          <a:p>
            <a:endParaRPr lang="en-US" sz="2800" dirty="0">
              <a:latin typeface="Helvetica Neue"/>
            </a:endParaRPr>
          </a:p>
          <a:p>
            <a:endParaRPr lang="en-US" sz="2400" dirty="0"/>
          </a:p>
        </p:txBody>
      </p:sp>
    </p:spTree>
    <p:extLst>
      <p:ext uri="{BB962C8B-B14F-4D97-AF65-F5344CB8AC3E}">
        <p14:creationId xmlns:p14="http://schemas.microsoft.com/office/powerpoint/2010/main" val="3675609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1F7E-EB48-44E3-A616-CA7CB0ACFAE1}"/>
              </a:ext>
            </a:extLst>
          </p:cNvPr>
          <p:cNvSpPr>
            <a:spLocks noGrp="1"/>
          </p:cNvSpPr>
          <p:nvPr>
            <p:ph type="title"/>
          </p:nvPr>
        </p:nvSpPr>
        <p:spPr/>
        <p:txBody>
          <a:bodyPr/>
          <a:lstStyle/>
          <a:p>
            <a:r>
              <a:rPr lang="en-US" b="1" dirty="0">
                <a:solidFill>
                  <a:schemeClr val="tx1"/>
                </a:solidFill>
                <a:effectLst/>
                <a:latin typeface="Helvetica Neue"/>
              </a:rPr>
              <a:t>Keely’s Map</a:t>
            </a:r>
          </a:p>
        </p:txBody>
      </p:sp>
      <p:sp>
        <p:nvSpPr>
          <p:cNvPr id="3" name="Content Placeholder 2">
            <a:extLst>
              <a:ext uri="{FF2B5EF4-FFF2-40B4-BE49-F238E27FC236}">
                <a16:creationId xmlns:a16="http://schemas.microsoft.com/office/drawing/2014/main" id="{164619DD-A9C9-4DCA-A29F-3DF365057D0C}"/>
              </a:ext>
            </a:extLst>
          </p:cNvPr>
          <p:cNvSpPr>
            <a:spLocks noGrp="1"/>
          </p:cNvSpPr>
          <p:nvPr>
            <p:ph idx="1"/>
          </p:nvPr>
        </p:nvSpPr>
        <p:spPr>
          <a:xfrm>
            <a:off x="913795" y="2076450"/>
            <a:ext cx="10353762" cy="4171950"/>
          </a:xfrm>
        </p:spPr>
        <p:txBody>
          <a:bodyPr>
            <a:normAutofit/>
          </a:bodyPr>
          <a:lstStyle/>
          <a:p>
            <a:r>
              <a:rPr lang="en-US" sz="2800" dirty="0">
                <a:solidFill>
                  <a:schemeClr val="tx1"/>
                </a:solidFill>
                <a:effectLst/>
                <a:latin typeface="Helvetica Neue"/>
              </a:rPr>
              <a:t>MSSAs are geographic units based on population, demographic, and physician data. </a:t>
            </a:r>
          </a:p>
          <a:p>
            <a:r>
              <a:rPr lang="en-US" sz="2800" dirty="0">
                <a:solidFill>
                  <a:schemeClr val="tx1"/>
                </a:solidFill>
                <a:effectLst/>
                <a:latin typeface="Helvetica Neue"/>
              </a:rPr>
              <a:t>Physician Ratio Score is the population-to-provider ratio of the MSSA.  </a:t>
            </a:r>
          </a:p>
          <a:p>
            <a:r>
              <a:rPr lang="en-US" sz="2800" dirty="0">
                <a:solidFill>
                  <a:schemeClr val="tx1"/>
                </a:solidFill>
                <a:effectLst/>
                <a:latin typeface="Helvetica Neue"/>
              </a:rPr>
              <a:t>Calculated as </a:t>
            </a:r>
            <a:r>
              <a:rPr lang="en-US" sz="2800" dirty="0" err="1">
                <a:solidFill>
                  <a:schemeClr val="tx1"/>
                </a:solidFill>
                <a:effectLst/>
                <a:latin typeface="Helvetica Neue"/>
              </a:rPr>
              <a:t>Total_Population</a:t>
            </a:r>
            <a:r>
              <a:rPr lang="en-US" sz="2800" dirty="0">
                <a:solidFill>
                  <a:schemeClr val="tx1"/>
                </a:solidFill>
                <a:effectLst/>
                <a:latin typeface="Helvetica Neue"/>
              </a:rPr>
              <a:t> / </a:t>
            </a:r>
            <a:r>
              <a:rPr lang="en-US" sz="2800" dirty="0" err="1">
                <a:solidFill>
                  <a:schemeClr val="tx1"/>
                </a:solidFill>
                <a:effectLst/>
                <a:latin typeface="Helvetica Neue"/>
              </a:rPr>
              <a:t>EST_Providers</a:t>
            </a:r>
            <a:r>
              <a:rPr lang="en-US" sz="2800" dirty="0">
                <a:solidFill>
                  <a:schemeClr val="tx1"/>
                </a:solidFill>
                <a:effectLst/>
                <a:latin typeface="Helvetica Neue"/>
              </a:rPr>
              <a:t>.</a:t>
            </a:r>
          </a:p>
          <a:p>
            <a:r>
              <a:rPr lang="en-US" sz="2800" dirty="0">
                <a:solidFill>
                  <a:schemeClr val="tx1"/>
                </a:solidFill>
                <a:effectLst/>
                <a:latin typeface="Helvetica Neue"/>
              </a:rPr>
              <a:t>Allocation of student loan forgiveness is based on need in a given area</a:t>
            </a:r>
          </a:p>
          <a:p>
            <a:endParaRPr lang="en-US" dirty="0"/>
          </a:p>
        </p:txBody>
      </p:sp>
    </p:spTree>
    <p:extLst>
      <p:ext uri="{BB962C8B-B14F-4D97-AF65-F5344CB8AC3E}">
        <p14:creationId xmlns:p14="http://schemas.microsoft.com/office/powerpoint/2010/main" val="3496638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220DC-4311-49C6-B34B-5FD030414DDB}"/>
              </a:ext>
            </a:extLst>
          </p:cNvPr>
          <p:cNvSpPr>
            <a:spLocks noGrp="1"/>
          </p:cNvSpPr>
          <p:nvPr>
            <p:ph type="title"/>
          </p:nvPr>
        </p:nvSpPr>
        <p:spPr/>
        <p:txBody>
          <a:bodyPr/>
          <a:lstStyle/>
          <a:p>
            <a:r>
              <a:rPr lang="en-US" b="1" dirty="0">
                <a:solidFill>
                  <a:schemeClr val="tx1"/>
                </a:solidFill>
                <a:effectLst/>
                <a:latin typeface="Helvetica Neue"/>
              </a:rPr>
              <a:t>Physician Ratio Score</a:t>
            </a:r>
          </a:p>
        </p:txBody>
      </p:sp>
      <p:pic>
        <p:nvPicPr>
          <p:cNvPr id="5" name="Content Placeholder 4">
            <a:extLst>
              <a:ext uri="{FF2B5EF4-FFF2-40B4-BE49-F238E27FC236}">
                <a16:creationId xmlns:a16="http://schemas.microsoft.com/office/drawing/2014/main" id="{0E149EC6-CAC5-497F-A618-021A2BF3E311}"/>
              </a:ext>
            </a:extLst>
          </p:cNvPr>
          <p:cNvPicPr>
            <a:picLocks noGrp="1" noChangeAspect="1"/>
          </p:cNvPicPr>
          <p:nvPr>
            <p:ph idx="1"/>
          </p:nvPr>
        </p:nvPicPr>
        <p:blipFill rotWithShape="1">
          <a:blip r:embed="rId3"/>
          <a:srcRect l="26709" t="54552" r="27149" b="18150"/>
          <a:stretch/>
        </p:blipFill>
        <p:spPr>
          <a:xfrm>
            <a:off x="689628" y="2197290"/>
            <a:ext cx="10812744" cy="3398294"/>
          </a:xfrm>
        </p:spPr>
      </p:pic>
    </p:spTree>
    <p:extLst>
      <p:ext uri="{BB962C8B-B14F-4D97-AF65-F5344CB8AC3E}">
        <p14:creationId xmlns:p14="http://schemas.microsoft.com/office/powerpoint/2010/main" val="37493044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{18511920-3A6F-43EA-84DC-A50D278DBAB5}tf55705232_win32</Template>
  <TotalTime>890</TotalTime>
  <Words>1163</Words>
  <Application>Microsoft Office PowerPoint</Application>
  <PresentationFormat>Widescreen</PresentationFormat>
  <Paragraphs>107</Paragraphs>
  <Slides>13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Goudy Old Style</vt:lpstr>
      <vt:lpstr>Helvetica Neue</vt:lpstr>
      <vt:lpstr>Roboto</vt:lpstr>
      <vt:lpstr>Wingdings 2</vt:lpstr>
      <vt:lpstr>SlateVTI</vt:lpstr>
      <vt:lpstr>Food Insecurity &amp; Healthcare Availability</vt:lpstr>
      <vt:lpstr>PowerPoint Presentation</vt:lpstr>
      <vt:lpstr> Core Questions</vt:lpstr>
      <vt:lpstr>Nathan’s Data</vt:lpstr>
      <vt:lpstr>Lisa’s Data</vt:lpstr>
      <vt:lpstr>Keely’s Data</vt:lpstr>
      <vt:lpstr>Summary</vt:lpstr>
      <vt:lpstr>Keely’s Map</vt:lpstr>
      <vt:lpstr>Physician Ratio Score</vt:lpstr>
      <vt:lpstr>Nathan’s Sources</vt:lpstr>
      <vt:lpstr>Lisa’s Sources</vt:lpstr>
      <vt:lpstr>Keely’s Sources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Keely Wright</dc:creator>
  <cp:lastModifiedBy>Keely Wright</cp:lastModifiedBy>
  <cp:revision>4</cp:revision>
  <dcterms:created xsi:type="dcterms:W3CDTF">2021-04-30T23:13:36Z</dcterms:created>
  <dcterms:modified xsi:type="dcterms:W3CDTF">2021-05-01T14:08:38Z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