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6" r:id="rId6"/>
    <p:sldId id="260" r:id="rId7"/>
    <p:sldId id="268" r:id="rId8"/>
    <p:sldId id="269" r:id="rId9"/>
    <p:sldId id="27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>
        <p:scale>
          <a:sx n="110" d="100"/>
          <a:sy n="110" d="100"/>
        </p:scale>
        <p:origin x="44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B828-1C96-4C06-A603-76C8FD5C4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DC28D-0D57-49C0-95CD-EBE939DD3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5732-B6C1-4F00-A10B-4C0E6196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7D5CD-DEA4-45DC-92A8-E7B117A4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10A7-41A9-4F1E-9F05-D0716C2F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2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E94-7426-4E7E-910B-B0A9E49A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2A787-CC67-402E-807A-FA4CD310E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A631-6920-4F9C-8DC6-B42D839F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DADB-AC55-4444-B0AD-4D1F7D13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4013-A2CE-4177-A9D2-5F36D68C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2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4FB23-C940-4966-A853-661BCCA8D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2B09C-AE51-46EA-94E4-AFED388C2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7D70-DED4-4CF3-A471-15622B44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A35A-F41A-4186-9D22-A869B744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4BD2-9C8F-4BA2-B945-AF09A5A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8DB0-1633-4F53-8E67-A0D8A962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79CF-156F-4BE4-BDE2-5F12E480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C097-664D-4372-9CB5-286CF4A5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CBCBA-D9B4-44B3-99B7-17B3528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1FCA-AC82-4638-9B96-B9205200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3B48-333D-47EC-B295-79D075EB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8A12E-4EFA-440C-8D62-D80DE66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D192-9838-402E-9257-39E54EA1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E7010-86F6-43F4-86C7-2030C1C6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52EC-5CA4-4005-B080-321BBCEE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AC3A-50E1-4FFC-A503-B0069697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0975-2B6C-4C61-82FC-50868AD18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6FA41-2260-4F88-A7E9-1696AC708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3F4F-0AAD-4EAA-9B35-A52C237B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D1217-7FAC-414C-94B2-9A6CDF30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80AA1-51FF-4276-82E5-891771DA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B281-50C9-4575-943F-2A6E4FD6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D779-E825-4C84-9381-B0165061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9AAD9-DF72-4573-AEB0-E1B747F7F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16F8F-2A3F-4E39-9B02-B3E351FCD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B146D-87CE-4629-B0F6-ABCF17186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28B4C-8CFF-4E96-BCF0-715DDBEB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FD80C-FA4A-4144-B21A-D540F90B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335B7-72B8-4739-A9CB-31ADAF90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3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6517-FC52-4FFE-8387-930DA7B8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78997-7340-45CD-AE03-67E7E8DE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2F7E0-A6FB-4565-8E81-79CB5F60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C01A0-C30D-4A71-AEC6-FDB4D1D7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1CED3-9152-4514-B4EF-640371B1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27F03-16F9-4411-BA9F-6C57D7E4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0EFF8-809E-4113-BB08-8F035674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014B-3B84-4112-942A-2E846840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5C72-38A3-4DCC-A1A9-9DFF9551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E260-89E5-4401-A5C1-7BC0C1C1D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EBE53-85A1-4DA7-B6DE-615DF9CE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5642B-77F2-4CA5-BAB2-C275388D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5C892-7536-4586-A112-815B3946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2DC6-AD09-4731-9EE0-61C9F2D1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B4D27-E665-44A1-B155-0B9E71A1E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E9511-33CE-4FB2-91B0-2E1E8BCE6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EDCF2-A60A-453B-A8FE-FB9C2E1E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4A55A-804A-4341-98D0-9C57A1A3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E3C89-79A0-4345-8C69-FE455C89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E0606-F8A3-42C5-9223-845B4C1B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340DC-1ACF-483D-AECE-48ECCFF5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3FB5-405B-4738-9EAC-0306683A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4222-6CE2-4075-8C8A-35CBA4D9B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7B95-2BF1-4117-A2AD-BA11AB24C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undata-country-profiles/h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4773-2B50-4BEB-9A73-34603102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0928" y="539886"/>
            <a:ext cx="4645250" cy="3003414"/>
          </a:xfrm>
        </p:spPr>
        <p:txBody>
          <a:bodyPr anchor="b">
            <a:normAutofit/>
          </a:bodyPr>
          <a:lstStyle/>
          <a:p>
            <a:pPr algn="l"/>
            <a:r>
              <a:rPr lang="en-US" sz="5100" dirty="0">
                <a:latin typeface="Agency FB" panose="020B0503020202020204" pitchFamily="34" charset="0"/>
              </a:rPr>
              <a:t>Visualizing World Economic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758F8-E328-4812-A671-0A1B3859E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fontScale="92500"/>
          </a:bodyPr>
          <a:lstStyle/>
          <a:p>
            <a:pPr algn="l"/>
            <a:r>
              <a:rPr lang="en-US" b="1" dirty="0"/>
              <a:t>UC Berkeley Extension Data Analytics</a:t>
            </a:r>
          </a:p>
          <a:p>
            <a:pPr algn="l"/>
            <a:r>
              <a:rPr lang="en-US" i="1" dirty="0"/>
              <a:t>Liza Hartlaub, Marlon </a:t>
            </a:r>
            <a:r>
              <a:rPr lang="en-US" i="1" dirty="0" err="1"/>
              <a:t>Schieber</a:t>
            </a:r>
            <a:r>
              <a:rPr lang="en-US" i="1" dirty="0"/>
              <a:t>, Paul Song, Ray Zhang</a:t>
            </a:r>
            <a:endParaRPr lang="en-US" sz="2000" i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60C5A-4155-4B10-B557-9AB86A3BE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r="9983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873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D5C7-16BD-4724-BA54-F649DBE6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5981-6375-4094-8FD2-86ACE9B1C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FEFF-7E24-4ADC-91D2-2072A3F1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0073-D740-4DBE-B9F7-2AF0E893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4B56C-8A30-4827-9761-0A7E8013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United Nations Country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5847E-DD0C-4ED0-9BFE-B198C9A90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1" y="642988"/>
            <a:ext cx="3051875" cy="55715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1DF67-64D3-4299-AFA8-84B312B5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b="1" dirty="0"/>
              <a:t>Summary of the data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Data Sets Used: </a:t>
            </a:r>
            <a:r>
              <a:rPr lang="en-US" u="sng" dirty="0">
                <a:latin typeface="Arial Narrow" panose="020B0606020202030204" pitchFamily="34" charset="0"/>
                <a:hlinkClick r:id="rId3"/>
              </a:rPr>
              <a:t>United Nations Country Statistics</a:t>
            </a:r>
            <a:r>
              <a:rPr lang="en-US" dirty="0">
                <a:latin typeface="Arial Narrow" panose="020B0606020202030204" pitchFamily="34" charset="0"/>
              </a:rPr>
              <a:t>, 20 international statistical sources compiled by the Statistics Division and the Population Division of the United Nations, from the year 2017.</a:t>
            </a:r>
            <a:endParaRPr lang="en-US" dirty="0">
              <a:effectLst/>
              <a:latin typeface="Arial Narrow" panose="020B0606020202030204" pitchFamily="34" charset="0"/>
            </a:endParaRPr>
          </a:p>
          <a:p>
            <a:pPr algn="ctr"/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country_profile_variables.csv [Columns:47 economic indicators such as: health, education, technology, CO2 emissions, etc.</a:t>
            </a:r>
          </a:p>
          <a:p>
            <a:r>
              <a:rPr lang="en-US" dirty="0">
                <a:latin typeface="Arial Narrow" panose="020B0606020202030204" pitchFamily="34" charset="0"/>
              </a:rPr>
              <a:t>country_profile_variables.csv [Rows:229 Countries]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1099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4641A-A828-49F9-A0DF-BEA57486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 dirty="0"/>
              <a:t>Key Questions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F5E8A-0F9F-48AA-B744-27FFA1797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2054094"/>
            <a:ext cx="3425957" cy="27493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E0EC-ABE3-4110-A8CD-A8C914E7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How does economic success [measured by Gross Domestic Product or GDP] correlate with technology, environmental, social indicators?</a:t>
            </a:r>
          </a:p>
          <a:p>
            <a:pPr fontAlgn="base"/>
            <a:r>
              <a:rPr lang="en-US" sz="2000" dirty="0"/>
              <a:t>How does economic success and size correlate with types of economic sectors such as the agriculture, industry or the service sector? How does employment within these sectors affect economic success?</a:t>
            </a:r>
          </a:p>
          <a:p>
            <a:pPr fontAlgn="base"/>
            <a:r>
              <a:rPr lang="en-US" sz="2000" dirty="0"/>
              <a:t>How does international trade affect economic growth in GDP?</a:t>
            </a:r>
          </a:p>
          <a:p>
            <a:pPr fontAlgn="base"/>
            <a:r>
              <a:rPr lang="en-US" sz="2000" dirty="0"/>
              <a:t>In turn, does economic success affect life expectancy, health expenditure, education and other social factors?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95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4AE2-6C25-42B8-B891-FE57B74D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446" y="1396289"/>
            <a:ext cx="4399106" cy="1325563"/>
          </a:xfrm>
        </p:spPr>
        <p:txBody>
          <a:bodyPr>
            <a:normAutofit/>
          </a:bodyPr>
          <a:lstStyle/>
          <a:p>
            <a:r>
              <a:rPr lang="en-US" dirty="0"/>
              <a:t>Python Libraries Utilized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42188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20C2C41-D9A8-45BE-9E21-91268EC18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07251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6095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8B1FC8-38BF-4066-8F4A-12EEC1C1A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1748" y="2662321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78B4B56-5CC4-4608-A9A9-996108D3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7973" cy="338328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004EF-F770-4C7C-A03A-0EA517FBD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112310"/>
            <a:ext cx="3112094" cy="567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02403-2BB1-4F38-A386-72A524037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4959574"/>
            <a:ext cx="2346459" cy="1319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A1F1C-FB9C-44DA-9574-651873EB3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90" y="3483538"/>
            <a:ext cx="1858273" cy="11581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577A-B35E-46C3-86CE-A617AB46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004" y="2871982"/>
            <a:ext cx="4238563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import pandas as pd</a:t>
            </a:r>
          </a:p>
          <a:p>
            <a:r>
              <a:rPr lang="en-US" sz="1800"/>
              <a:t>import numpy as np</a:t>
            </a:r>
          </a:p>
          <a:p>
            <a:r>
              <a:rPr lang="en-US" sz="1800"/>
              <a:t>import matplotlib.pyplot as plt</a:t>
            </a:r>
          </a:p>
          <a:p>
            <a:r>
              <a:rPr lang="en-US" sz="1800"/>
              <a:t>import csv</a:t>
            </a:r>
          </a:p>
          <a:p>
            <a:r>
              <a:rPr lang="en-US" sz="1800"/>
              <a:t>import os</a:t>
            </a:r>
          </a:p>
        </p:txBody>
      </p:sp>
    </p:spTree>
    <p:extLst>
      <p:ext uri="{BB962C8B-B14F-4D97-AF65-F5344CB8AC3E}">
        <p14:creationId xmlns:p14="http://schemas.microsoft.com/office/powerpoint/2010/main" val="210215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23CEE-3DBF-4F77-91A1-C9E581B1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068F59-10C5-4AC5-8392-BAEC538FD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071627"/>
            <a:ext cx="11496821" cy="28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4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ACD8E-10DA-4536-A8E6-6410000B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gency FB" panose="020B0503020202020204" pitchFamily="34" charset="0"/>
              </a:rPr>
              <a:t>Percentage of Global GDP by Region 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DCAD20-8AC3-4955-A960-42612218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7" y="2342947"/>
            <a:ext cx="5471448" cy="451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ACD8E-10DA-4536-A8E6-6410000B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CO</a:t>
            </a:r>
            <a:r>
              <a:rPr lang="en-US" sz="5400" baseline="-25000" dirty="0">
                <a:solidFill>
                  <a:schemeClr val="bg1"/>
                </a:solidFill>
              </a:rPr>
              <a:t>2</a:t>
            </a:r>
            <a:r>
              <a:rPr lang="en-US" sz="5400" dirty="0">
                <a:solidFill>
                  <a:schemeClr val="bg1"/>
                </a:solidFill>
              </a:rPr>
              <a:t> Levels Relative to GDP by Region</a:t>
            </a:r>
            <a:endParaRPr lang="en-US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6FBEB-EF7C-B34A-B33B-1F9D2D0D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629"/>
            <a:ext cx="5278078" cy="405233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European region has the highest total GDP per capita at $1,284,558.10 while Asia has the highest estimated CO</a:t>
            </a:r>
            <a:r>
              <a:rPr lang="en-US" baseline="-25000" dirty="0"/>
              <a:t>2</a:t>
            </a:r>
            <a:r>
              <a:rPr lang="en-US" dirty="0"/>
              <a:t> emissions at 259,017 million tons. </a:t>
            </a:r>
          </a:p>
          <a:p>
            <a:endParaRPr lang="en-US" dirty="0"/>
          </a:p>
          <a:p>
            <a:r>
              <a:rPr lang="en-US" dirty="0"/>
              <a:t>What does this tell us about how Carbon efficient a region is?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EEFB6F-F8DD-1049-A81D-198D079D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99" y="4860494"/>
            <a:ext cx="4804428" cy="1410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68C31-A8D9-B24C-AF3B-C14779C86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13" y="2277801"/>
            <a:ext cx="5503762" cy="27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ACD8E-10DA-4536-A8E6-6410000B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Utilizing List Comprehensions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6FBEB-EF7C-B34A-B33B-1F9D2D0D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24629"/>
            <a:ext cx="11095299" cy="40523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4063F-56AF-AE45-8FB0-D22803701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136" y="2963118"/>
            <a:ext cx="3467179" cy="2500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3CCD03-AF82-C142-BF1F-4C934EDFA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" y="3345083"/>
            <a:ext cx="5859627" cy="14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5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ACD8E-10DA-4536-A8E6-6410000B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The Most Carbon Efficient Economies</a:t>
            </a:r>
            <a:endParaRPr lang="en-US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6FBEB-EF7C-B34A-B33B-1F9D2D0D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629"/>
            <a:ext cx="5278078" cy="405233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Europe has the most Carbon efficient economy by a wide margin, while while North America and Asia come in at the bottom.</a:t>
            </a:r>
          </a:p>
          <a:p>
            <a:endParaRPr lang="en-US" dirty="0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0760C671-0EB2-A540-95CF-D5376A72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02" y="2488557"/>
            <a:ext cx="5773998" cy="38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295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Arial Narrow</vt:lpstr>
      <vt:lpstr>Calibri</vt:lpstr>
      <vt:lpstr>Calibri Light</vt:lpstr>
      <vt:lpstr>Office Theme</vt:lpstr>
      <vt:lpstr>Visualizing World Economic Trends</vt:lpstr>
      <vt:lpstr>United Nations Country Data</vt:lpstr>
      <vt:lpstr>Key Questions</vt:lpstr>
      <vt:lpstr>Python Libraries Utilized</vt:lpstr>
      <vt:lpstr>Data Cleaning</vt:lpstr>
      <vt:lpstr>Percentage of Global GDP by Region </vt:lpstr>
      <vt:lpstr>CO2 Levels Relative to GDP by Region</vt:lpstr>
      <vt:lpstr>Utilizing List Comprehensions</vt:lpstr>
      <vt:lpstr>The Most Carbon Efficient Economies</vt:lpstr>
      <vt:lpstr>Life Expectancy 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World Economic Trends</dc:title>
  <dc:creator>Liza Hartlaub</dc:creator>
  <cp:lastModifiedBy>Paul Song</cp:lastModifiedBy>
  <cp:revision>12</cp:revision>
  <dcterms:created xsi:type="dcterms:W3CDTF">2018-11-28T04:24:37Z</dcterms:created>
  <dcterms:modified xsi:type="dcterms:W3CDTF">2018-11-28T22:56:30Z</dcterms:modified>
</cp:coreProperties>
</file>