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8" r:id="rId6"/>
    <p:sldId id="288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828-1C96-4C06-A603-76C8FD5C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C28D-0D57-49C0-95CD-EBE939DD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32-B6C1-4F00-A10B-4C0E619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D5CD-DEA4-45DC-92A8-E7B117A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10A7-41A9-4F1E-9F05-D0716C2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E94-7426-4E7E-910B-B0A9E49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2A787-CC67-402E-807A-FA4CD310E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A631-6920-4F9C-8DC6-B42D839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DADB-AC55-4444-B0AD-4D1F7D13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4013-A2CE-4177-A9D2-5F36D68C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4FB23-C940-4966-A853-661BCCA8D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2B09C-AE51-46EA-94E4-AFED388C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7D70-DED4-4CF3-A471-15622B4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A35A-F41A-4186-9D22-A869B74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4BD2-9C8F-4BA2-B945-AF09A5A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8DB0-1633-4F53-8E67-A0D8A96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79CF-156F-4BE4-BDE2-5F12E480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C097-664D-4372-9CB5-286CF4A5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BCBA-D9B4-44B3-99B7-17B352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1FCA-AC82-4638-9B96-B9205200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B48-333D-47EC-B295-79D075E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A12E-4EFA-440C-8D62-D80DE66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192-9838-402E-9257-39E54EA1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7010-86F6-43F4-86C7-2030C1C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52EC-5CA4-4005-B080-321BBCEE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AC3A-50E1-4FFC-A503-B006969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0975-2B6C-4C61-82FC-50868AD18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FA41-2260-4F88-A7E9-1696AC70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3F4F-0AAD-4EAA-9B35-A52C237B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1217-7FAC-414C-94B2-9A6CDF3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0AA1-51FF-4276-82E5-891771DA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281-50C9-4575-943F-2A6E4FD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D779-E825-4C84-9381-B0165061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AAD9-DF72-4573-AEB0-E1B747F7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16F8F-2A3F-4E39-9B02-B3E351FC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B146D-87CE-4629-B0F6-ABCF17186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28B4C-8CFF-4E96-BCF0-715DDBEB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FD80C-FA4A-4144-B21A-D540F90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335B7-72B8-4739-A9CB-31ADAF9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517-FC52-4FFE-8387-930DA7B8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8997-7340-45CD-AE03-67E7E8D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F7E0-A6FB-4565-8E81-79CB5F60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01A0-C30D-4A71-AEC6-FDB4D1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CED3-9152-4514-B4EF-640371B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27F03-16F9-4411-BA9F-6C57D7E4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0EFF8-809E-4113-BB08-8F03567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14B-3B84-4112-942A-2E846840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5C72-38A3-4DCC-A1A9-9DFF9551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E260-89E5-4401-A5C1-7BC0C1C1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BE53-85A1-4DA7-B6DE-615DF9CE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642B-77F2-4CA5-BAB2-C275388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C892-7536-4586-A112-815B3946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2DC6-AD09-4731-9EE0-61C9F2D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4D27-E665-44A1-B155-0B9E71A1E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9511-33CE-4FB2-91B0-2E1E8BCE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DCF2-A60A-453B-A8FE-FB9C2E1E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A55A-804A-4341-98D0-9C57A1A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3C89-79A0-4345-8C69-FE455C8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E0606-F8A3-42C5-9223-845B4C1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0DC-1ACF-483D-AECE-48ECCFF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3FB5-405B-4738-9EAC-0306683A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F3A-1AB7-47DA-B4F2-AA1C8ECDA04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4222-6CE2-4075-8C8A-35CBA4D9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7B95-2BF1-4117-A2AD-BA11AB24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undata-country-profiles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773-2B50-4BEB-9A73-34603102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928" y="539886"/>
            <a:ext cx="4645250" cy="3003414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>
                <a:latin typeface="Agency FB" panose="020B0503020202020204" pitchFamily="34" charset="0"/>
              </a:rPr>
              <a:t>Visualizing World Economic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758F8-E328-4812-A671-0A1B3859E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b="1" dirty="0"/>
              <a:t>UC Berkeley Extension Data Analytics</a:t>
            </a:r>
          </a:p>
          <a:p>
            <a:pPr algn="l"/>
            <a:r>
              <a:rPr lang="en-US" i="1" dirty="0"/>
              <a:t>Liza Hartlaub, Marlon </a:t>
            </a:r>
            <a:r>
              <a:rPr lang="en-US" i="1" dirty="0" err="1"/>
              <a:t>Schieber</a:t>
            </a:r>
            <a:r>
              <a:rPr lang="en-US" i="1" dirty="0"/>
              <a:t>, Paul Song, Ray Zhang</a:t>
            </a:r>
            <a:endParaRPr lang="en-US" sz="2000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0C5A-4155-4B10-B557-9AB86A3BE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r="998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87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B56C-8A30-4827-9761-0A7E801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United Nations Country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847E-DD0C-4ED0-9BFE-B198C9A90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1" y="642988"/>
            <a:ext cx="3051875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DF67-64D3-4299-AFA8-84B312B5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/>
              <a:t>Summary of the data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Data Sets Used: </a:t>
            </a:r>
            <a:r>
              <a:rPr lang="en-US" u="sng" dirty="0">
                <a:latin typeface="Arial Narrow" panose="020B0606020202030204" pitchFamily="34" charset="0"/>
                <a:hlinkClick r:id="rId3"/>
              </a:rPr>
              <a:t>United Nations Country Statistics</a:t>
            </a:r>
            <a:r>
              <a:rPr lang="en-US" dirty="0">
                <a:latin typeface="Arial Narrow" panose="020B0606020202030204" pitchFamily="34" charset="0"/>
              </a:rPr>
              <a:t>, 20 international statistical sources compiled by the Statistics Division and the Population Division of the United Nations, from the year 2017.</a:t>
            </a:r>
            <a:endParaRPr lang="en-US" dirty="0">
              <a:effectLst/>
              <a:latin typeface="Arial Narrow" panose="020B0606020202030204" pitchFamily="34" charset="0"/>
            </a:endParaRP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[Columns:47 economic indicators such as: health, education, technology, CO2 emissions, etc.</a:t>
            </a: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[Rows:229 Countries]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0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641A-A828-49F9-A0DF-BEA5748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Key Questions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5E8A-0F9F-48AA-B744-27FFA1797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054094"/>
            <a:ext cx="3425957" cy="2749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E0EC-ABE3-4110-A8CD-A8C914E7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Which regions of the world have the highest economic impact and highest growth forecast?</a:t>
            </a:r>
          </a:p>
          <a:p>
            <a:r>
              <a:rPr lang="en-US" sz="2000" dirty="0"/>
              <a:t>How does economic success affect unemployment and population growth within different economic sectors, such as the agriculture, industry, or service sectors?</a:t>
            </a:r>
          </a:p>
          <a:p>
            <a:r>
              <a:rPr lang="en-US" sz="2000" dirty="0"/>
              <a:t>Does economic success affect life expectancy, and if so, how effective is GDP investment into healthcare?</a:t>
            </a:r>
          </a:p>
          <a:p>
            <a:r>
              <a:rPr lang="en-US" sz="2000" dirty="0"/>
              <a:t>Is there a correlation between a country’s economic success and  its technological and environmental indicators?</a:t>
            </a:r>
          </a:p>
        </p:txBody>
      </p:sp>
    </p:spTree>
    <p:extLst>
      <p:ext uri="{BB962C8B-B14F-4D97-AF65-F5344CB8AC3E}">
        <p14:creationId xmlns:p14="http://schemas.microsoft.com/office/powerpoint/2010/main" val="46495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4AE2-6C25-42B8-B891-FE57B74D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 dirty="0"/>
              <a:t>Python Libraries Utilized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004EF-F770-4C7C-A03A-0EA517FBD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112310"/>
            <a:ext cx="3112094" cy="567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02403-2BB1-4F38-A386-72A52403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959574"/>
            <a:ext cx="2346459" cy="1319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A1F1C-FB9C-44DA-9574-651873EB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90" y="3483538"/>
            <a:ext cx="1858273" cy="11581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577A-B35E-46C3-86CE-A617AB4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004" y="2871982"/>
            <a:ext cx="4238563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import pandas as pd</a:t>
            </a:r>
          </a:p>
          <a:p>
            <a:r>
              <a:rPr lang="en-US" sz="1800"/>
              <a:t>import numpy as np</a:t>
            </a:r>
          </a:p>
          <a:p>
            <a:r>
              <a:rPr lang="en-US" sz="1800"/>
              <a:t>import matplotlib.pyplot as plt</a:t>
            </a:r>
          </a:p>
          <a:p>
            <a:r>
              <a:rPr lang="en-US" sz="1800"/>
              <a:t>import csv</a:t>
            </a:r>
          </a:p>
          <a:p>
            <a:r>
              <a:rPr lang="en-US" sz="1800"/>
              <a:t>import os</a:t>
            </a:r>
          </a:p>
        </p:txBody>
      </p:sp>
    </p:spTree>
    <p:extLst>
      <p:ext uri="{BB962C8B-B14F-4D97-AF65-F5344CB8AC3E}">
        <p14:creationId xmlns:p14="http://schemas.microsoft.com/office/powerpoint/2010/main" val="21021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DA435-50EA-49B1-9030-D0201BAD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Snip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42498-5D12-49D9-BBF3-E55D47C1D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Global</a:t>
            </a:r>
            <a:r>
              <a:rPr lang="en-US" dirty="0"/>
              <a:t> </a:t>
            </a:r>
            <a:r>
              <a:rPr lang="en-US" sz="3600" dirty="0"/>
              <a:t>economic fundamentals</a:t>
            </a:r>
          </a:p>
        </p:txBody>
      </p:sp>
      <p:pic>
        <p:nvPicPr>
          <p:cNvPr id="1026" name="Picture 2" descr="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113631"/>
            <a:ext cx="8934452" cy="37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7263" y="4919008"/>
            <a:ext cx="10277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regions of the world have the highest economic impact?</a:t>
            </a:r>
          </a:p>
          <a:p>
            <a:pPr algn="ctr"/>
            <a:r>
              <a:rPr lang="en-US" sz="2400" dirty="0"/>
              <a:t>Which regions have the highest growth forecast? </a:t>
            </a:r>
          </a:p>
          <a:p>
            <a:pPr algn="ctr"/>
            <a:r>
              <a:rPr lang="en-US" sz="2400" dirty="0"/>
              <a:t>How does economic size affect the unemployment rate?</a:t>
            </a:r>
          </a:p>
          <a:p>
            <a:pPr algn="ctr"/>
            <a:r>
              <a:rPr lang="en-US" sz="2400" dirty="0"/>
              <a:t>How do different industries of an economy affect urban population growth?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22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Cleaning data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28" y="4080546"/>
            <a:ext cx="7518400" cy="584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28" y="3329795"/>
            <a:ext cx="7340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78" y="1392483"/>
            <a:ext cx="7302500" cy="18923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563056" y="2338633"/>
            <a:ext cx="7162800" cy="3170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627728" y="3549113"/>
            <a:ext cx="7162800" cy="3170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627728" y="4080546"/>
            <a:ext cx="7162800" cy="5811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4826675"/>
            <a:ext cx="11531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 change values to numeric</a:t>
            </a:r>
          </a:p>
          <a:p>
            <a:pPr algn="ctr"/>
            <a:r>
              <a:rPr lang="en-US" sz="1400" dirty="0" err="1"/>
              <a:t>country_region_gdp_df.loc</a:t>
            </a:r>
            <a:r>
              <a:rPr lang="en-US" sz="1400" dirty="0"/>
              <a:t>[:,'GDP: Gross domestic product (million current US$)'] = </a:t>
            </a:r>
          </a:p>
          <a:p>
            <a:pPr algn="ctr"/>
            <a:r>
              <a:rPr lang="en-US" sz="1400" dirty="0" err="1"/>
              <a:t>pd.to_numeric</a:t>
            </a:r>
            <a:r>
              <a:rPr lang="en-US" sz="1400" dirty="0"/>
              <a:t>(</a:t>
            </a:r>
            <a:r>
              <a:rPr lang="en-US" sz="1400" dirty="0" err="1"/>
              <a:t>country_region_gdp_df.loc</a:t>
            </a:r>
            <a:r>
              <a:rPr lang="en-US" sz="1400" dirty="0"/>
              <a:t>[:,'GDP: Gross domestic product (million current US$)'], downcast='integer')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# check data types</a:t>
            </a:r>
          </a:p>
          <a:p>
            <a:pPr algn="ctr"/>
            <a:r>
              <a:rPr lang="en-US" sz="1400" dirty="0" err="1"/>
              <a:t>country_region_gdp_df</a:t>
            </a:r>
            <a:r>
              <a:rPr lang="en-US" sz="1400" dirty="0"/>
              <a:t>['GDP: Gross domestic product (million current US$)'].</a:t>
            </a:r>
            <a:r>
              <a:rPr lang="en-US" sz="1400" dirty="0" err="1"/>
              <a:t>dtypes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#remove the -99 values</a:t>
            </a:r>
          </a:p>
          <a:p>
            <a:pPr algn="ctr"/>
            <a:r>
              <a:rPr lang="en-US" sz="1400" dirty="0" err="1"/>
              <a:t>country_region_gdp_df</a:t>
            </a:r>
            <a:r>
              <a:rPr lang="en-US" sz="1400" dirty="0"/>
              <a:t> = </a:t>
            </a:r>
            <a:r>
              <a:rPr lang="en-US" sz="1400" dirty="0" err="1"/>
              <a:t>country_region_gdp_df</a:t>
            </a:r>
            <a:r>
              <a:rPr lang="en-US" sz="1400" dirty="0"/>
              <a:t>[</a:t>
            </a:r>
            <a:r>
              <a:rPr lang="en-US" sz="1400" dirty="0" err="1"/>
              <a:t>country_region_gdp_df</a:t>
            </a:r>
            <a:r>
              <a:rPr lang="en-US" sz="1400" dirty="0"/>
              <a:t>['GDP: Gross domestic product (million current US$)'] != -99]</a:t>
            </a:r>
          </a:p>
        </p:txBody>
      </p:sp>
    </p:spTree>
    <p:extLst>
      <p:ext uri="{BB962C8B-B14F-4D97-AF65-F5344CB8AC3E}">
        <p14:creationId xmlns:p14="http://schemas.microsoft.com/office/powerpoint/2010/main" val="3026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35" y="-245507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GDP total by 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4"/>
            <a:ext cx="5436705" cy="6025169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35" y="2349500"/>
            <a:ext cx="6591300" cy="20447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85" y="973852"/>
            <a:ext cx="60452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35" y="4394200"/>
            <a:ext cx="5448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EFF-7E24-4ADC-91D2-2072A3F1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Percentage of Global GDP by Region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2" y="1580960"/>
            <a:ext cx="6560195" cy="5034343"/>
          </a:xfrm>
        </p:spPr>
      </p:pic>
      <p:sp>
        <p:nvSpPr>
          <p:cNvPr id="10" name="TextBox 9"/>
          <p:cNvSpPr txBox="1"/>
          <p:nvPr/>
        </p:nvSpPr>
        <p:spPr>
          <a:xfrm>
            <a:off x="8458199" y="1676400"/>
            <a:ext cx="330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50% of global GDP output, is found in two regions alone</a:t>
            </a:r>
          </a:p>
        </p:txBody>
      </p:sp>
    </p:spTree>
    <p:extLst>
      <p:ext uri="{BB962C8B-B14F-4D97-AF65-F5344CB8AC3E}">
        <p14:creationId xmlns:p14="http://schemas.microsoft.com/office/powerpoint/2010/main" val="147154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Arial Narrow</vt:lpstr>
      <vt:lpstr>Calibri</vt:lpstr>
      <vt:lpstr>Calibri Light</vt:lpstr>
      <vt:lpstr>Office Theme</vt:lpstr>
      <vt:lpstr>Visualizing World Economic Trends</vt:lpstr>
      <vt:lpstr>United Nations Country Data</vt:lpstr>
      <vt:lpstr>Key Questions</vt:lpstr>
      <vt:lpstr>Python Libraries Utilized</vt:lpstr>
      <vt:lpstr>Data Cleaning Code Snip</vt:lpstr>
      <vt:lpstr>Global economic fundamentals</vt:lpstr>
      <vt:lpstr>Cleaning data </vt:lpstr>
      <vt:lpstr>GDP total by Region</vt:lpstr>
      <vt:lpstr>Percentage of Global GDP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World Economic Trends</dc:title>
  <dc:creator>Liza Hartlaub</dc:creator>
  <cp:lastModifiedBy>Liza Hartlaub</cp:lastModifiedBy>
  <cp:revision>23</cp:revision>
  <dcterms:created xsi:type="dcterms:W3CDTF">2018-11-29T02:55:04Z</dcterms:created>
  <dcterms:modified xsi:type="dcterms:W3CDTF">2018-12-01T05:18:40Z</dcterms:modified>
</cp:coreProperties>
</file>