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CAD-8541-4BA3-BC0C-A3305AFA3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8335F-5DAD-41C6-8D94-1A30F240A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164D0-C2D1-4E1D-B249-4B8BB1FB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67FD-3ECC-489C-963A-3CC9C5782F8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1ED75-6CFF-4845-BD95-481EE56E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D2308-5F31-4865-8D82-CC86DB51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802A-1B18-4ACC-9C47-157C753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6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E755-3137-4545-9CD2-535AA73C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04128-0598-42CB-B1D8-03A9FBBEB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515AE-E495-4BC6-B426-41FBE227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67FD-3ECC-489C-963A-3CC9C5782F8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C532D-4332-46AD-9EFD-23B6B4C9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ABE75-B6E9-4499-989F-065C247A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802A-1B18-4ACC-9C47-157C753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8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07F77-2AEF-4CFC-8E28-3EA00673A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82BF5-77AE-445C-A141-20C9D35F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D20E6-9E05-40CE-9766-AEE5B04F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67FD-3ECC-489C-963A-3CC9C5782F8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AA976-18F8-4DEE-88EA-FFED0FB5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B2356-816C-425A-A511-62780A1D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802A-1B18-4ACC-9C47-157C753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2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A41E-D228-4291-989A-B6EA18DE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14AF-5618-4768-A657-627579609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A314-0194-483E-BC4B-9946F83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67FD-3ECC-489C-963A-3CC9C5782F8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F507-1AF0-4349-A354-52B5AB4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EFBEE-69FF-4A30-8D4A-96C8B7A1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802A-1B18-4ACC-9C47-157C753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A92C-2211-43BB-8835-31AC72B3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C0D8-E1E6-4C63-B3CC-3E49C664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2CE21-8233-40C6-8112-790E7B40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67FD-3ECC-489C-963A-3CC9C5782F8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F4BA-AE8E-4521-9AAA-DBFD1598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2C1-A5E8-48B0-894B-96A3F31C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802A-1B18-4ACC-9C47-157C753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3BBD-2ABF-40BC-9198-A241FAE1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AC12-94ED-4CF2-A874-5D586870B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CC24C-00C7-4DD9-9658-615E2A660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12F2D-D556-4CE6-890F-D98C2A9E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67FD-3ECC-489C-963A-3CC9C5782F8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6AA16-1C22-43B2-B0BA-ABD8FF7E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7A901-7AD0-41CD-83F5-19B46F7F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802A-1B18-4ACC-9C47-157C753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6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03D4-B9BC-41FD-AFFD-B504A860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970D7-BEF9-4A91-AE68-C62A7DFB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5C2CF-8699-46BD-BABB-0D319FDB1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B5BF0-4932-4A38-8552-F44A09130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FBD40-8B0B-4A8A-8FDB-4467E46AB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4F221-BC4F-4D41-8DED-25EA6C4B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67FD-3ECC-489C-963A-3CC9C5782F8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FAAC1-FF97-428F-960C-BB858FA5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3BC85-15D6-4914-85CC-71EF5F45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802A-1B18-4ACC-9C47-157C753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4E21-40EC-4A40-9E05-28D8ABE4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D6F6A-A1A8-4A18-9EF8-BA1D7914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67FD-3ECC-489C-963A-3CC9C5782F8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517BF-DEE2-4237-B326-768EC230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3785C-676E-4171-81F4-19A1D9D6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802A-1B18-4ACC-9C47-157C753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2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DC479-87A0-4665-839C-9CCDAB94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67FD-3ECC-489C-963A-3CC9C5782F8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35356-73F3-4C88-BE38-110DE286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6A8F6-EF05-43A5-BF29-86B61BEA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802A-1B18-4ACC-9C47-157C753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3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830C-0241-49DE-8E89-57CF1148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420E-DFC4-4DDF-8231-6DD413D8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A2C1A-2317-465B-9945-455725E71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6DAA3-AAA2-446A-A0A3-3DFB1A5C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67FD-3ECC-489C-963A-3CC9C5782F8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D2542-06AE-4FC5-BB7E-4F0DDFA9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E406C-451E-4075-89BF-2CA967CB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802A-1B18-4ACC-9C47-157C753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4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9B63-9A71-4AE2-B05F-561FF87D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9EBE8-A555-46BB-A5E8-C1896659B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423E6-B068-44F7-9125-282ED6010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8C6A0-9B98-43EB-8A71-10074D18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67FD-3ECC-489C-963A-3CC9C5782F8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9C0F5-414A-458F-A25C-043BE34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8C4B-B5EC-4BBD-8A38-C25D2865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802A-1B18-4ACC-9C47-157C753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2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0D6CF-FC6F-4535-A625-766EC76E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E0F9-58FB-44F0-8EDA-51A390324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E26D3-0B13-4387-ABE4-7C62059C2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67FD-3ECC-489C-963A-3CC9C5782F8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DE24D-91B7-49EA-BA73-08D9EAA94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1905-159D-4DAE-9B79-E5C617EFA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4802A-1B18-4ACC-9C47-157C753FD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4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dalairajkumar/undata-country-profiles/home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/>
              <a:t>Code for Pie Chart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056"/>
            <a:ext cx="8604206" cy="5910200"/>
          </a:xfrm>
        </p:spPr>
      </p:pic>
    </p:spTree>
    <p:extLst>
      <p:ext uri="{BB962C8B-B14F-4D97-AF65-F5344CB8AC3E}">
        <p14:creationId xmlns:p14="http://schemas.microsoft.com/office/powerpoint/2010/main" val="180066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BC1F0-ABF3-4DEE-946C-42707A386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82" y="643467"/>
            <a:ext cx="857703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8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2A4F2-A4F9-422B-83B8-C1E2458C7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84" y="643467"/>
            <a:ext cx="887763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9" y="161923"/>
            <a:ext cx="5852521" cy="6393042"/>
          </a:xfrm>
        </p:spPr>
      </p:pic>
      <p:sp>
        <p:nvSpPr>
          <p:cNvPr id="5" name="TextBox 4"/>
          <p:cNvSpPr txBox="1"/>
          <p:nvPr/>
        </p:nvSpPr>
        <p:spPr>
          <a:xfrm>
            <a:off x="1112339" y="1027906"/>
            <a:ext cx="436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Northern America, Northern Europe, Oceania and Western Europe, have the highest median GDP per capita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9" y="266700"/>
            <a:ext cx="5715666" cy="650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4000" y="1027906"/>
            <a:ext cx="43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Asian and African regions have the highest median GDP growth rates</a:t>
            </a:r>
          </a:p>
        </p:txBody>
      </p:sp>
    </p:spTree>
    <p:extLst>
      <p:ext uri="{BB962C8B-B14F-4D97-AF65-F5344CB8AC3E}">
        <p14:creationId xmlns:p14="http://schemas.microsoft.com/office/powerpoint/2010/main" val="143695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6" y="365125"/>
            <a:ext cx="10774388" cy="6429375"/>
          </a:xfrm>
        </p:spPr>
      </p:pic>
      <p:sp>
        <p:nvSpPr>
          <p:cNvPr id="7" name="TextBox 6"/>
          <p:cNvSpPr txBox="1"/>
          <p:nvPr/>
        </p:nvSpPr>
        <p:spPr>
          <a:xfrm>
            <a:off x="7175500" y="26670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GDP per capita boxplot of regions</a:t>
            </a:r>
          </a:p>
        </p:txBody>
      </p:sp>
    </p:spTree>
    <p:extLst>
      <p:ext uri="{BB962C8B-B14F-4D97-AF65-F5344CB8AC3E}">
        <p14:creationId xmlns:p14="http://schemas.microsoft.com/office/powerpoint/2010/main" val="22113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1076"/>
            <a:ext cx="10325100" cy="1638300"/>
          </a:xfrm>
        </p:spPr>
      </p:pic>
      <p:sp>
        <p:nvSpPr>
          <p:cNvPr id="7" name="TextBox 6"/>
          <p:cNvSpPr txBox="1"/>
          <p:nvPr/>
        </p:nvSpPr>
        <p:spPr>
          <a:xfrm>
            <a:off x="1168400" y="3354388"/>
            <a:ext cx="9664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exception of Oceania, regions that have the highest median GDP also have the widest distribution in GDP values</a:t>
            </a:r>
          </a:p>
          <a:p>
            <a:endParaRPr lang="en-US" dirty="0"/>
          </a:p>
          <a:p>
            <a:r>
              <a:rPr lang="en-US" dirty="0"/>
              <a:t>Based on the p value of the top GDP/capita regions, we are unable to reject the null hypothesis, and therefore the differences between the top regions may not be statistically significant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148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85100" y="867778"/>
            <a:ext cx="44069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does GDP per capita affect the Unemployment rate?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Unemployment rate is less than 10%, when GDP per capita is 40,000 US$ or more</a:t>
            </a:r>
          </a:p>
          <a:p>
            <a:endParaRPr lang="en-US" sz="2000" dirty="0"/>
          </a:p>
          <a:p>
            <a:r>
              <a:rPr lang="en-US" sz="2000" dirty="0"/>
              <a:t>However regions with lower GDP per capita, may still also have a low unemployment rate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511300" y="1600200"/>
            <a:ext cx="1993900" cy="283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32200" y="4673600"/>
            <a:ext cx="246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4" y="763063"/>
            <a:ext cx="7451015" cy="536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183654" y="3886200"/>
            <a:ext cx="3188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57400" y="1443038"/>
            <a:ext cx="2043113" cy="244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9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67604" y="2708056"/>
            <a:ext cx="3857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Higher services based economies, have lower urban population growth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625951"/>
            <a:ext cx="7419976" cy="542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2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5699" y="5969150"/>
            <a:ext cx="10545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More industrial and agricultural based economies do not necessarily have higher urban growth rates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9" y="1085850"/>
            <a:ext cx="6034671" cy="4414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0" y="1085850"/>
            <a:ext cx="5832475" cy="4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0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0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FD5C7-16BD-4724-BA54-F649DBE6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Life Expectancy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D0E61-92CF-4811-ADA4-3B6AB21B7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1" r="13155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5981-6375-4094-8FD2-86ACE9B1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Is there a correlation between the percentage of a country’s GDP spent on healthcare and life expectancy for men and women?</a:t>
            </a:r>
          </a:p>
          <a:p>
            <a:r>
              <a:rPr lang="en-US" sz="1600" dirty="0">
                <a:solidFill>
                  <a:srgbClr val="FFFFFF"/>
                </a:solidFill>
              </a:rPr>
              <a:t>It appears that for the countries that spend approximately 4% to 8% of their GDP on healthcare most men and women lived to be about 75 to 80 years old. However, the countries that spent 10% to 12% saw the greatest life expectancy at 85 years. Only a couple countries such as the United States spend about 16% of their GDP on healthcare and only gain a marginal improvement in life expectancy at about 83 years old.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Data Source: </a:t>
            </a:r>
            <a:r>
              <a:rPr lang="en-US" sz="1600" dirty="0">
                <a:solidFill>
                  <a:srgbClr val="FFFFFF"/>
                </a:solidFill>
                <a:hlinkClick r:id="rId3"/>
              </a:rPr>
              <a:t>https://www.kaggle.com/sudalairajkumar/undata-country-profiles/home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23CEE-3DBF-4F77-91A1-C9E581B1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068F59-10C5-4AC5-8392-BAEC538FD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071627"/>
            <a:ext cx="11496821" cy="28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4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Code for Pie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Life Expectancy </vt:lpstr>
      <vt:lpstr>Data Cleaning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 Pie Chart</dc:title>
  <dc:creator>Liza Hartlaub</dc:creator>
  <cp:lastModifiedBy>Liza Hartlaub</cp:lastModifiedBy>
  <cp:revision>1</cp:revision>
  <dcterms:created xsi:type="dcterms:W3CDTF">2018-12-01T05:17:22Z</dcterms:created>
  <dcterms:modified xsi:type="dcterms:W3CDTF">2018-12-01T05:17:49Z</dcterms:modified>
</cp:coreProperties>
</file>