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7" r:id="rId12"/>
    <p:sldId id="263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crosoft%20Excel\Assignments\Brand_sales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ish\Part+Number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ish\Part+Number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58409663077828"/>
          <c:y val="0"/>
          <c:w val="0.84044311425357543"/>
          <c:h val="0.8984913395175558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Sheet1!$A$1:$A$3</c:f>
              <c:strCache>
                <c:ptCount val="3"/>
                <c:pt idx="0">
                  <c:v>Technology</c:v>
                </c:pt>
                <c:pt idx="1">
                  <c:v>Office Supplies</c:v>
                </c:pt>
                <c:pt idx="2">
                  <c:v>Furniture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145389.01</c:v>
                </c:pt>
                <c:pt idx="1">
                  <c:v>120632.92</c:v>
                </c:pt>
                <c:pt idx="2">
                  <c:v>19686.37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6-42B1-B2DA-AAA52CFE1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5086223"/>
        <c:axId val="695084303"/>
      </c:barChart>
      <c:catAx>
        <c:axId val="695086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alpha val="99000"/>
                  </a:schemeClr>
                </a:solidFill>
                <a:effectLst>
                  <a:reflection endPos="0" dist="508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84303"/>
        <c:crosses val="autoZero"/>
        <c:auto val="1"/>
        <c:lblAlgn val="ctr"/>
        <c:lblOffset val="100"/>
        <c:noMultiLvlLbl val="0"/>
      </c:catAx>
      <c:valAx>
        <c:axId val="695084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00" b="0" i="0" u="none" strike="noStrike" kern="1200" baseline="0">
                <a:solidFill>
                  <a:schemeClr val="tx1">
                    <a:alpha val="99000"/>
                  </a:schemeClr>
                </a:solidFill>
                <a:effectLst>
                  <a:reflection stA="45000" endPos="55000" dist="508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086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alpha val="99000"/>
            </a:schemeClr>
          </a:solidFill>
          <a:effectLst>
            <a:reflection stA="45000" endPos="55000" dist="50800" dir="5400000" sy="-100000" algn="bl" rotWithShape="0"/>
          </a:effectLst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56933508311463E-2"/>
          <c:y val="1.2764757346508157E-2"/>
          <c:w val="0.93749738747934286"/>
          <c:h val="0.88611425042457925"/>
        </c:manualLayout>
      </c:layout>
      <c:lineChart>
        <c:grouping val="standard"/>
        <c:varyColors val="0"/>
        <c:ser>
          <c:idx val="0"/>
          <c:order val="0"/>
          <c:tx>
            <c:strRef>
              <c:f>Sheet4!$A$2</c:f>
              <c:strCache>
                <c:ptCount val="1"/>
                <c:pt idx="0">
                  <c:v>California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Sheet4!$A$3:$A$14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FC-4866-8AF0-167C7ADE6F4D}"/>
            </c:ext>
          </c:extLst>
        </c:ser>
        <c:ser>
          <c:idx val="1"/>
          <c:order val="1"/>
          <c:tx>
            <c:strRef>
              <c:f>Sheet4!$B$2</c:f>
              <c:strCache>
                <c:ptCount val="1"/>
                <c:pt idx="0">
                  <c:v>2001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Sheet4!$B$3:$B$14</c:f>
              <c:numCache>
                <c:formatCode>General</c:formatCode>
                <c:ptCount val="12"/>
                <c:pt idx="0">
                  <c:v>1128</c:v>
                </c:pt>
                <c:pt idx="1">
                  <c:v>985</c:v>
                </c:pt>
                <c:pt idx="2">
                  <c:v>587</c:v>
                </c:pt>
                <c:pt idx="3">
                  <c:v>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FC-4866-8AF0-167C7ADE6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708080"/>
        <c:axId val="30710480"/>
      </c:lineChart>
      <c:catAx>
        <c:axId val="30708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10480"/>
        <c:crosses val="autoZero"/>
        <c:auto val="1"/>
        <c:lblAlgn val="ctr"/>
        <c:lblOffset val="100"/>
        <c:noMultiLvlLbl val="0"/>
      </c:catAx>
      <c:valAx>
        <c:axId val="3071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0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Sheet4!$B$1</c:f>
              <c:strCache>
                <c:ptCount val="1"/>
                <c:pt idx="0">
                  <c:v>Total Orders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16-4883-8AAC-2934D7F53F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16-4883-8AAC-2934D7F53F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16-4883-8AAC-2934D7F53F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16-4883-8AAC-2934D7F53F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16-4883-8AAC-2934D7F53FE3}"/>
              </c:ext>
            </c:extLst>
          </c:dPt>
          <c:cat>
            <c:strRef>
              <c:f>Sheet4!$A$2:$A$6</c:f>
              <c:strCache>
                <c:ptCount val="5"/>
                <c:pt idx="0">
                  <c:v>California</c:v>
                </c:pt>
                <c:pt idx="1">
                  <c:v>New York</c:v>
                </c:pt>
                <c:pt idx="2">
                  <c:v>Texas</c:v>
                </c:pt>
                <c:pt idx="3">
                  <c:v>Pennsylvania</c:v>
                </c:pt>
                <c:pt idx="4">
                  <c:v>Washington</c:v>
                </c:pt>
              </c:strCache>
            </c:strRef>
          </c:cat>
          <c:val>
            <c:numRef>
              <c:f>Sheet4!$B$2:$B$6</c:f>
              <c:numCache>
                <c:formatCode>General</c:formatCode>
                <c:ptCount val="5"/>
                <c:pt idx="0">
                  <c:v>2001</c:v>
                </c:pt>
                <c:pt idx="1">
                  <c:v>1128</c:v>
                </c:pt>
                <c:pt idx="2">
                  <c:v>985</c:v>
                </c:pt>
                <c:pt idx="3">
                  <c:v>587</c:v>
                </c:pt>
                <c:pt idx="4">
                  <c:v>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16-4883-8AAC-2934D7F53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1661" y="3523279"/>
            <a:ext cx="9565005" cy="2280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1788" y="2119730"/>
            <a:ext cx="6322695" cy="8971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53200" y="6057900"/>
            <a:ext cx="5080951" cy="13875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27735" algn="l"/>
                <a:tab pos="3089910" algn="l"/>
              </a:tabLst>
            </a:pPr>
            <a:r>
              <a:rPr lang="en-IN" sz="3450" b="1" spc="-100" dirty="0">
                <a:solidFill>
                  <a:srgbClr val="F4D313"/>
                </a:solidFill>
                <a:latin typeface="Trebuchet MS"/>
                <a:cs typeface="Trebuchet MS"/>
              </a:rPr>
              <a:t>           U</a:t>
            </a:r>
            <a:r>
              <a:rPr lang="en-IN" sz="3450" b="1" spc="-525" dirty="0">
                <a:solidFill>
                  <a:srgbClr val="F4D313"/>
                </a:solidFill>
                <a:latin typeface="Trebuchet MS"/>
                <a:cs typeface="Trebuchet MS"/>
              </a:rPr>
              <a:t> </a:t>
            </a:r>
            <a:r>
              <a:rPr lang="en-IN" sz="3450" b="1" spc="175" dirty="0">
                <a:solidFill>
                  <a:srgbClr val="F4D313"/>
                </a:solidFill>
                <a:latin typeface="Trebuchet MS"/>
                <a:cs typeface="Trebuchet MS"/>
              </a:rPr>
              <a:t>S</a:t>
            </a:r>
            <a:r>
              <a:rPr lang="en-IN" sz="3450" b="1" spc="-525" dirty="0">
                <a:solidFill>
                  <a:srgbClr val="F4D313"/>
                </a:solidFill>
                <a:latin typeface="Trebuchet MS"/>
                <a:cs typeface="Trebuchet MS"/>
              </a:rPr>
              <a:t> </a:t>
            </a:r>
            <a:r>
              <a:rPr lang="en-IN" sz="3450" b="1" spc="-10" dirty="0">
                <a:solidFill>
                  <a:srgbClr val="F4D313"/>
                </a:solidFill>
                <a:latin typeface="Trebuchet MS"/>
                <a:cs typeface="Trebuchet MS"/>
              </a:rPr>
              <a:t>I</a:t>
            </a:r>
            <a:r>
              <a:rPr lang="en-IN" sz="3450" b="1" spc="-520" dirty="0">
                <a:solidFill>
                  <a:srgbClr val="F4D313"/>
                </a:solidFill>
                <a:latin typeface="Trebuchet MS"/>
                <a:cs typeface="Trebuchet MS"/>
              </a:rPr>
              <a:t> </a:t>
            </a:r>
            <a:r>
              <a:rPr lang="en-IN" sz="3450" b="1" spc="505" dirty="0">
                <a:solidFill>
                  <a:srgbClr val="F4D313"/>
                </a:solidFill>
                <a:latin typeface="Trebuchet MS"/>
                <a:cs typeface="Trebuchet MS"/>
              </a:rPr>
              <a:t>N</a:t>
            </a:r>
            <a:r>
              <a:rPr lang="en-IN" sz="3450" b="1" spc="-525" dirty="0">
                <a:solidFill>
                  <a:srgbClr val="F4D313"/>
                </a:solidFill>
                <a:latin typeface="Trebuchet MS"/>
                <a:cs typeface="Trebuchet MS"/>
              </a:rPr>
              <a:t> </a:t>
            </a:r>
            <a:r>
              <a:rPr lang="en-IN" sz="3450" b="1" spc="15" dirty="0">
                <a:solidFill>
                  <a:srgbClr val="F4D313"/>
                </a:solidFill>
                <a:latin typeface="Trebuchet MS"/>
                <a:cs typeface="Trebuchet MS"/>
              </a:rPr>
              <a:t>G</a:t>
            </a:r>
            <a:r>
              <a:rPr lang="en-IN" sz="3450" b="1" dirty="0">
                <a:solidFill>
                  <a:srgbClr val="F4D313"/>
                </a:solidFill>
                <a:latin typeface="Trebuchet MS"/>
                <a:cs typeface="Trebuchet MS"/>
              </a:rPr>
              <a:t>	</a:t>
            </a:r>
            <a:r>
              <a:rPr lang="en-IN" sz="3450" b="1" spc="175" dirty="0">
                <a:solidFill>
                  <a:srgbClr val="F4D313"/>
                </a:solidFill>
                <a:latin typeface="Trebuchet MS"/>
                <a:cs typeface="Trebuchet MS"/>
              </a:rPr>
              <a:t>S</a:t>
            </a:r>
            <a:r>
              <a:rPr lang="en-IN" sz="3450" b="1" spc="-525" dirty="0">
                <a:solidFill>
                  <a:srgbClr val="F4D313"/>
                </a:solidFill>
                <a:latin typeface="Trebuchet MS"/>
                <a:cs typeface="Trebuchet MS"/>
              </a:rPr>
              <a:t> </a:t>
            </a:r>
            <a:r>
              <a:rPr lang="en-IN" sz="3450" b="1" spc="440" dirty="0">
                <a:solidFill>
                  <a:srgbClr val="F4D313"/>
                </a:solidFill>
                <a:latin typeface="Trebuchet MS"/>
                <a:cs typeface="Trebuchet MS"/>
              </a:rPr>
              <a:t>Q</a:t>
            </a:r>
            <a:r>
              <a:rPr lang="en-IN" sz="3450" b="1" spc="-525" dirty="0">
                <a:solidFill>
                  <a:srgbClr val="F4D313"/>
                </a:solidFill>
                <a:latin typeface="Trebuchet MS"/>
                <a:cs typeface="Trebuchet MS"/>
              </a:rPr>
              <a:t> </a:t>
            </a:r>
            <a:r>
              <a:rPr lang="en-IN" sz="3450" b="1" spc="80" dirty="0">
                <a:solidFill>
                  <a:srgbClr val="F4D313"/>
                </a:solidFill>
                <a:latin typeface="Trebuchet MS"/>
                <a:cs typeface="Trebuchet MS"/>
              </a:rPr>
              <a:t>L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27735" algn="l"/>
                <a:tab pos="3089910" algn="l"/>
              </a:tabLst>
            </a:pPr>
            <a:endParaRPr lang="en-US" sz="2650" dirty="0">
              <a:solidFill>
                <a:srgbClr val="F4D313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27735" algn="l"/>
                <a:tab pos="3089910" algn="l"/>
              </a:tabLst>
            </a:pPr>
            <a:r>
              <a:rPr lang="en-US" sz="2650" dirty="0">
                <a:solidFill>
                  <a:srgbClr val="F4D313"/>
                </a:solidFill>
                <a:latin typeface="Lucida Sans Unicode"/>
                <a:cs typeface="Lucida Sans Unicode"/>
              </a:rPr>
              <a:t>   </a:t>
            </a:r>
            <a:r>
              <a:rPr sz="2650" dirty="0">
                <a:solidFill>
                  <a:srgbClr val="F4D313"/>
                </a:solidFill>
                <a:latin typeface="Lucida Sans Unicode"/>
                <a:cs typeface="Lucida Sans Unicode"/>
              </a:rPr>
              <a:t>B</a:t>
            </a:r>
            <a:r>
              <a:rPr sz="2650" spc="-50" dirty="0">
                <a:solidFill>
                  <a:srgbClr val="F4D313"/>
                </a:solidFill>
                <a:latin typeface="Lucida Sans Unicode"/>
                <a:cs typeface="Lucida Sans Unicode"/>
              </a:rPr>
              <a:t>Y</a:t>
            </a:r>
            <a:r>
              <a:rPr sz="2650" dirty="0">
                <a:solidFill>
                  <a:srgbClr val="F4D313"/>
                </a:solidFill>
                <a:latin typeface="Lucida Sans Unicode"/>
                <a:cs typeface="Lucida Sans Unicode"/>
              </a:rPr>
              <a:t>	</a:t>
            </a:r>
            <a:r>
              <a:rPr lang="en-US" sz="2650" dirty="0">
                <a:solidFill>
                  <a:srgbClr val="F4D313"/>
                </a:solidFill>
                <a:latin typeface="Lucida Sans Unicode"/>
                <a:cs typeface="Lucida Sans Unicode"/>
              </a:rPr>
              <a:t>  </a:t>
            </a:r>
            <a:r>
              <a:rPr lang="en-US" sz="2650" spc="165" dirty="0">
                <a:solidFill>
                  <a:srgbClr val="F4D313"/>
                </a:solidFill>
                <a:latin typeface="Lucida Sans Unicode"/>
                <a:cs typeface="Lucida Sans Unicode"/>
              </a:rPr>
              <a:t>ANISH KULKARNI</a:t>
            </a:r>
            <a:endParaRPr sz="265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  <a:tabLst>
                <a:tab pos="1839595" algn="l"/>
              </a:tabLst>
            </a:pPr>
            <a:endParaRPr lang="en-IN" sz="345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45"/>
              </a:spcBef>
            </a:pPr>
            <a:r>
              <a:rPr sz="8800" spc="1060" dirty="0">
                <a:latin typeface="Cambria"/>
                <a:cs typeface="Cambria"/>
              </a:rPr>
              <a:t>DATA</a:t>
            </a:r>
            <a:r>
              <a:rPr sz="8800" spc="180" dirty="0">
                <a:latin typeface="Cambria"/>
                <a:cs typeface="Cambria"/>
              </a:rPr>
              <a:t> </a:t>
            </a:r>
            <a:r>
              <a:rPr sz="8800" spc="994" dirty="0">
                <a:latin typeface="Cambria"/>
                <a:cs typeface="Cambria"/>
              </a:rPr>
              <a:t>ANALYSIS</a:t>
            </a:r>
            <a:endParaRPr sz="8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04E0-77ED-6BB1-402D-EF62FF36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2C28E30-1467-B015-8DA2-7B8DFD881E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83B2D-28D4-1AFA-44DF-28F2A9587685}"/>
              </a:ext>
            </a:extLst>
          </p:cNvPr>
          <p:cNvSpPr txBox="1"/>
          <p:nvPr/>
        </p:nvSpPr>
        <p:spPr>
          <a:xfrm>
            <a:off x="2362200" y="1306225"/>
            <a:ext cx="9261986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50" spc="2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5 STATES BY SALES</a:t>
            </a:r>
            <a:endParaRPr lang="en-IN" sz="35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54764-570E-50CC-7A76-02D267703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17853" r="22650" b="28965"/>
          <a:stretch/>
        </p:blipFill>
        <p:spPr>
          <a:xfrm>
            <a:off x="2362200" y="2562145"/>
            <a:ext cx="13030200" cy="64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0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96EA75E-8A7B-A0D3-A8C1-91A39B7A8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203718"/>
              </p:ext>
            </p:extLst>
          </p:nvPr>
        </p:nvGraphicFramePr>
        <p:xfrm>
          <a:off x="2501383" y="876300"/>
          <a:ext cx="11506200" cy="807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263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3614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00"/>
              </a:spcBef>
            </a:pPr>
            <a:r>
              <a:rPr sz="10000" spc="625" dirty="0">
                <a:solidFill>
                  <a:srgbClr val="000000"/>
                </a:solidFill>
              </a:rPr>
              <a:t>THANK</a:t>
            </a:r>
            <a:r>
              <a:rPr sz="10000" spc="-90" dirty="0">
                <a:solidFill>
                  <a:srgbClr val="000000"/>
                </a:solidFill>
              </a:rPr>
              <a:t> </a:t>
            </a:r>
            <a:r>
              <a:rPr sz="10000" spc="475" dirty="0">
                <a:solidFill>
                  <a:srgbClr val="000000"/>
                </a:solidFill>
              </a:rPr>
              <a:t>YOU</a:t>
            </a:r>
            <a:endParaRPr sz="10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6008" y="3792785"/>
            <a:ext cx="2624455" cy="2624455"/>
          </a:xfrm>
          <a:custGeom>
            <a:avLst/>
            <a:gdLst/>
            <a:ahLst/>
            <a:cxnLst/>
            <a:rect l="l" t="t" r="r" b="b"/>
            <a:pathLst>
              <a:path w="2624454" h="2624454">
                <a:moveTo>
                  <a:pt x="1312080" y="2624131"/>
                </a:moveTo>
                <a:lnTo>
                  <a:pt x="1263964" y="2623266"/>
                </a:lnTo>
                <a:lnTo>
                  <a:pt x="1216300" y="2620690"/>
                </a:lnTo>
                <a:lnTo>
                  <a:pt x="1169101" y="2616432"/>
                </a:lnTo>
                <a:lnTo>
                  <a:pt x="1122398" y="2610523"/>
                </a:lnTo>
                <a:lnTo>
                  <a:pt x="1076220" y="2602992"/>
                </a:lnTo>
                <a:lnTo>
                  <a:pt x="1030596" y="2593869"/>
                </a:lnTo>
                <a:lnTo>
                  <a:pt x="985557" y="2583183"/>
                </a:lnTo>
                <a:lnTo>
                  <a:pt x="941132" y="2570963"/>
                </a:lnTo>
                <a:lnTo>
                  <a:pt x="897351" y="2557241"/>
                </a:lnTo>
                <a:lnTo>
                  <a:pt x="854243" y="2542045"/>
                </a:lnTo>
                <a:lnTo>
                  <a:pt x="811838" y="2525405"/>
                </a:lnTo>
                <a:lnTo>
                  <a:pt x="770165" y="2507350"/>
                </a:lnTo>
                <a:lnTo>
                  <a:pt x="729255" y="2487910"/>
                </a:lnTo>
                <a:lnTo>
                  <a:pt x="689137" y="2467116"/>
                </a:lnTo>
                <a:lnTo>
                  <a:pt x="649840" y="2444996"/>
                </a:lnTo>
                <a:lnTo>
                  <a:pt x="611395" y="2421580"/>
                </a:lnTo>
                <a:lnTo>
                  <a:pt x="573830" y="2396897"/>
                </a:lnTo>
                <a:lnTo>
                  <a:pt x="537176" y="2370978"/>
                </a:lnTo>
                <a:lnTo>
                  <a:pt x="501462" y="2343853"/>
                </a:lnTo>
                <a:lnTo>
                  <a:pt x="466718" y="2315550"/>
                </a:lnTo>
                <a:lnTo>
                  <a:pt x="432973" y="2286099"/>
                </a:lnTo>
                <a:lnTo>
                  <a:pt x="400257" y="2255530"/>
                </a:lnTo>
                <a:lnTo>
                  <a:pt x="368600" y="2223873"/>
                </a:lnTo>
                <a:lnTo>
                  <a:pt x="338032" y="2191157"/>
                </a:lnTo>
                <a:lnTo>
                  <a:pt x="308581" y="2157412"/>
                </a:lnTo>
                <a:lnTo>
                  <a:pt x="280278" y="2122668"/>
                </a:lnTo>
                <a:lnTo>
                  <a:pt x="253152" y="2086954"/>
                </a:lnTo>
                <a:lnTo>
                  <a:pt x="227233" y="2050300"/>
                </a:lnTo>
                <a:lnTo>
                  <a:pt x="202551" y="2012735"/>
                </a:lnTo>
                <a:lnTo>
                  <a:pt x="179135" y="1974290"/>
                </a:lnTo>
                <a:lnTo>
                  <a:pt x="157015" y="1934993"/>
                </a:lnTo>
                <a:lnTo>
                  <a:pt x="136220" y="1894875"/>
                </a:lnTo>
                <a:lnTo>
                  <a:pt x="116781" y="1853965"/>
                </a:lnTo>
                <a:lnTo>
                  <a:pt x="98726" y="1812292"/>
                </a:lnTo>
                <a:lnTo>
                  <a:pt x="82086" y="1769887"/>
                </a:lnTo>
                <a:lnTo>
                  <a:pt x="66889" y="1726779"/>
                </a:lnTo>
                <a:lnTo>
                  <a:pt x="53167" y="1682998"/>
                </a:lnTo>
                <a:lnTo>
                  <a:pt x="40948" y="1638573"/>
                </a:lnTo>
                <a:lnTo>
                  <a:pt x="30262" y="1593534"/>
                </a:lnTo>
                <a:lnTo>
                  <a:pt x="21139" y="1547911"/>
                </a:lnTo>
                <a:lnTo>
                  <a:pt x="13608" y="1501733"/>
                </a:lnTo>
                <a:lnTo>
                  <a:pt x="7698" y="1455029"/>
                </a:lnTo>
                <a:lnTo>
                  <a:pt x="3441" y="1407831"/>
                </a:lnTo>
                <a:lnTo>
                  <a:pt x="865" y="1360166"/>
                </a:lnTo>
                <a:lnTo>
                  <a:pt x="0" y="1312062"/>
                </a:lnTo>
                <a:lnTo>
                  <a:pt x="865" y="1263965"/>
                </a:lnTo>
                <a:lnTo>
                  <a:pt x="3441" y="1216300"/>
                </a:lnTo>
                <a:lnTo>
                  <a:pt x="7698" y="1169101"/>
                </a:lnTo>
                <a:lnTo>
                  <a:pt x="13608" y="1122398"/>
                </a:lnTo>
                <a:lnTo>
                  <a:pt x="21139" y="1076220"/>
                </a:lnTo>
                <a:lnTo>
                  <a:pt x="30262" y="1030596"/>
                </a:lnTo>
                <a:lnTo>
                  <a:pt x="40948" y="985557"/>
                </a:lnTo>
                <a:lnTo>
                  <a:pt x="53167" y="941132"/>
                </a:lnTo>
                <a:lnTo>
                  <a:pt x="66889" y="897351"/>
                </a:lnTo>
                <a:lnTo>
                  <a:pt x="82086" y="854243"/>
                </a:lnTo>
                <a:lnTo>
                  <a:pt x="98726" y="811838"/>
                </a:lnTo>
                <a:lnTo>
                  <a:pt x="116781" y="770166"/>
                </a:lnTo>
                <a:lnTo>
                  <a:pt x="136220" y="729255"/>
                </a:lnTo>
                <a:lnTo>
                  <a:pt x="157015" y="689137"/>
                </a:lnTo>
                <a:lnTo>
                  <a:pt x="179135" y="649840"/>
                </a:lnTo>
                <a:lnTo>
                  <a:pt x="202551" y="611395"/>
                </a:lnTo>
                <a:lnTo>
                  <a:pt x="227233" y="573830"/>
                </a:lnTo>
                <a:lnTo>
                  <a:pt x="253152" y="537176"/>
                </a:lnTo>
                <a:lnTo>
                  <a:pt x="280278" y="501462"/>
                </a:lnTo>
                <a:lnTo>
                  <a:pt x="308581" y="466718"/>
                </a:lnTo>
                <a:lnTo>
                  <a:pt x="338032" y="432973"/>
                </a:lnTo>
                <a:lnTo>
                  <a:pt x="368600" y="400257"/>
                </a:lnTo>
                <a:lnTo>
                  <a:pt x="400257" y="368600"/>
                </a:lnTo>
                <a:lnTo>
                  <a:pt x="432973" y="338032"/>
                </a:lnTo>
                <a:lnTo>
                  <a:pt x="466718" y="308581"/>
                </a:lnTo>
                <a:lnTo>
                  <a:pt x="501462" y="280278"/>
                </a:lnTo>
                <a:lnTo>
                  <a:pt x="537176" y="253152"/>
                </a:lnTo>
                <a:lnTo>
                  <a:pt x="573830" y="227233"/>
                </a:lnTo>
                <a:lnTo>
                  <a:pt x="611395" y="202551"/>
                </a:lnTo>
                <a:lnTo>
                  <a:pt x="649840" y="179135"/>
                </a:lnTo>
                <a:lnTo>
                  <a:pt x="689137" y="157015"/>
                </a:lnTo>
                <a:lnTo>
                  <a:pt x="729255" y="136220"/>
                </a:lnTo>
                <a:lnTo>
                  <a:pt x="770165" y="116781"/>
                </a:lnTo>
                <a:lnTo>
                  <a:pt x="811838" y="98726"/>
                </a:lnTo>
                <a:lnTo>
                  <a:pt x="854243" y="82086"/>
                </a:lnTo>
                <a:lnTo>
                  <a:pt x="897351" y="66889"/>
                </a:lnTo>
                <a:lnTo>
                  <a:pt x="941132" y="53167"/>
                </a:lnTo>
                <a:lnTo>
                  <a:pt x="985557" y="40948"/>
                </a:lnTo>
                <a:lnTo>
                  <a:pt x="1030596" y="30262"/>
                </a:lnTo>
                <a:lnTo>
                  <a:pt x="1076220" y="21139"/>
                </a:lnTo>
                <a:lnTo>
                  <a:pt x="1122398" y="13608"/>
                </a:lnTo>
                <a:lnTo>
                  <a:pt x="1169101" y="7699"/>
                </a:lnTo>
                <a:lnTo>
                  <a:pt x="1216300" y="3441"/>
                </a:lnTo>
                <a:lnTo>
                  <a:pt x="1263964" y="865"/>
                </a:lnTo>
                <a:lnTo>
                  <a:pt x="1312065" y="0"/>
                </a:lnTo>
                <a:lnTo>
                  <a:pt x="1360166" y="865"/>
                </a:lnTo>
                <a:lnTo>
                  <a:pt x="1407830" y="3441"/>
                </a:lnTo>
                <a:lnTo>
                  <a:pt x="1455029" y="7699"/>
                </a:lnTo>
                <a:lnTo>
                  <a:pt x="1501732" y="13608"/>
                </a:lnTo>
                <a:lnTo>
                  <a:pt x="1547911" y="21139"/>
                </a:lnTo>
                <a:lnTo>
                  <a:pt x="1593534" y="30262"/>
                </a:lnTo>
                <a:lnTo>
                  <a:pt x="1638573" y="40948"/>
                </a:lnTo>
                <a:lnTo>
                  <a:pt x="1682998" y="53167"/>
                </a:lnTo>
                <a:lnTo>
                  <a:pt x="1726779" y="66889"/>
                </a:lnTo>
                <a:lnTo>
                  <a:pt x="1769887" y="82086"/>
                </a:lnTo>
                <a:lnTo>
                  <a:pt x="1812292" y="98726"/>
                </a:lnTo>
                <a:lnTo>
                  <a:pt x="1853965" y="116781"/>
                </a:lnTo>
                <a:lnTo>
                  <a:pt x="1894875" y="136220"/>
                </a:lnTo>
                <a:lnTo>
                  <a:pt x="1934993" y="157015"/>
                </a:lnTo>
                <a:lnTo>
                  <a:pt x="1974290" y="179135"/>
                </a:lnTo>
                <a:lnTo>
                  <a:pt x="2012735" y="202551"/>
                </a:lnTo>
                <a:lnTo>
                  <a:pt x="2050300" y="227233"/>
                </a:lnTo>
                <a:lnTo>
                  <a:pt x="2086954" y="253152"/>
                </a:lnTo>
                <a:lnTo>
                  <a:pt x="2122668" y="280278"/>
                </a:lnTo>
                <a:lnTo>
                  <a:pt x="2157412" y="308581"/>
                </a:lnTo>
                <a:lnTo>
                  <a:pt x="2191157" y="338032"/>
                </a:lnTo>
                <a:lnTo>
                  <a:pt x="2223873" y="368600"/>
                </a:lnTo>
                <a:lnTo>
                  <a:pt x="2255530" y="400257"/>
                </a:lnTo>
                <a:lnTo>
                  <a:pt x="2286099" y="432973"/>
                </a:lnTo>
                <a:lnTo>
                  <a:pt x="2315549" y="466718"/>
                </a:lnTo>
                <a:lnTo>
                  <a:pt x="2343853" y="501462"/>
                </a:lnTo>
                <a:lnTo>
                  <a:pt x="2370978" y="537176"/>
                </a:lnTo>
                <a:lnTo>
                  <a:pt x="2396897" y="573830"/>
                </a:lnTo>
                <a:lnTo>
                  <a:pt x="2421579" y="611395"/>
                </a:lnTo>
                <a:lnTo>
                  <a:pt x="2444995" y="649840"/>
                </a:lnTo>
                <a:lnTo>
                  <a:pt x="2467116" y="689137"/>
                </a:lnTo>
                <a:lnTo>
                  <a:pt x="2487910" y="729255"/>
                </a:lnTo>
                <a:lnTo>
                  <a:pt x="2507350" y="770166"/>
                </a:lnTo>
                <a:lnTo>
                  <a:pt x="2525404" y="811838"/>
                </a:lnTo>
                <a:lnTo>
                  <a:pt x="2542045" y="854243"/>
                </a:lnTo>
                <a:lnTo>
                  <a:pt x="2557241" y="897351"/>
                </a:lnTo>
                <a:lnTo>
                  <a:pt x="2570963" y="941132"/>
                </a:lnTo>
                <a:lnTo>
                  <a:pt x="2583182" y="985557"/>
                </a:lnTo>
                <a:lnTo>
                  <a:pt x="2593868" y="1030596"/>
                </a:lnTo>
                <a:lnTo>
                  <a:pt x="2602992" y="1076220"/>
                </a:lnTo>
                <a:lnTo>
                  <a:pt x="2610523" y="1122398"/>
                </a:lnTo>
                <a:lnTo>
                  <a:pt x="2616432" y="1169101"/>
                </a:lnTo>
                <a:lnTo>
                  <a:pt x="2620689" y="1216300"/>
                </a:lnTo>
                <a:lnTo>
                  <a:pt x="2623266" y="1263965"/>
                </a:lnTo>
                <a:lnTo>
                  <a:pt x="2624131" y="1312065"/>
                </a:lnTo>
                <a:lnTo>
                  <a:pt x="2623266" y="1360166"/>
                </a:lnTo>
                <a:lnTo>
                  <a:pt x="2620689" y="1407831"/>
                </a:lnTo>
                <a:lnTo>
                  <a:pt x="2616432" y="1455029"/>
                </a:lnTo>
                <a:lnTo>
                  <a:pt x="2610523" y="1501733"/>
                </a:lnTo>
                <a:lnTo>
                  <a:pt x="2602992" y="1547911"/>
                </a:lnTo>
                <a:lnTo>
                  <a:pt x="2593868" y="1593534"/>
                </a:lnTo>
                <a:lnTo>
                  <a:pt x="2583182" y="1638573"/>
                </a:lnTo>
                <a:lnTo>
                  <a:pt x="2570963" y="1682998"/>
                </a:lnTo>
                <a:lnTo>
                  <a:pt x="2557241" y="1726779"/>
                </a:lnTo>
                <a:lnTo>
                  <a:pt x="2542045" y="1769887"/>
                </a:lnTo>
                <a:lnTo>
                  <a:pt x="2525404" y="1812292"/>
                </a:lnTo>
                <a:lnTo>
                  <a:pt x="2507350" y="1853965"/>
                </a:lnTo>
                <a:lnTo>
                  <a:pt x="2487910" y="1894875"/>
                </a:lnTo>
                <a:lnTo>
                  <a:pt x="2467116" y="1934993"/>
                </a:lnTo>
                <a:lnTo>
                  <a:pt x="2444995" y="1974290"/>
                </a:lnTo>
                <a:lnTo>
                  <a:pt x="2421579" y="2012735"/>
                </a:lnTo>
                <a:lnTo>
                  <a:pt x="2396897" y="2050300"/>
                </a:lnTo>
                <a:lnTo>
                  <a:pt x="2370978" y="2086954"/>
                </a:lnTo>
                <a:lnTo>
                  <a:pt x="2343853" y="2122668"/>
                </a:lnTo>
                <a:lnTo>
                  <a:pt x="2315549" y="2157412"/>
                </a:lnTo>
                <a:lnTo>
                  <a:pt x="2286099" y="2191157"/>
                </a:lnTo>
                <a:lnTo>
                  <a:pt x="2255530" y="2223873"/>
                </a:lnTo>
                <a:lnTo>
                  <a:pt x="2223873" y="2255530"/>
                </a:lnTo>
                <a:lnTo>
                  <a:pt x="2191157" y="2286099"/>
                </a:lnTo>
                <a:lnTo>
                  <a:pt x="2157412" y="2315550"/>
                </a:lnTo>
                <a:lnTo>
                  <a:pt x="2122668" y="2343853"/>
                </a:lnTo>
                <a:lnTo>
                  <a:pt x="2086954" y="2370978"/>
                </a:lnTo>
                <a:lnTo>
                  <a:pt x="2050300" y="2396897"/>
                </a:lnTo>
                <a:lnTo>
                  <a:pt x="2012735" y="2421580"/>
                </a:lnTo>
                <a:lnTo>
                  <a:pt x="1974290" y="2444996"/>
                </a:lnTo>
                <a:lnTo>
                  <a:pt x="1934993" y="2467116"/>
                </a:lnTo>
                <a:lnTo>
                  <a:pt x="1894875" y="2487910"/>
                </a:lnTo>
                <a:lnTo>
                  <a:pt x="1853965" y="2507350"/>
                </a:lnTo>
                <a:lnTo>
                  <a:pt x="1812292" y="2525405"/>
                </a:lnTo>
                <a:lnTo>
                  <a:pt x="1769887" y="2542045"/>
                </a:lnTo>
                <a:lnTo>
                  <a:pt x="1726779" y="2557241"/>
                </a:lnTo>
                <a:lnTo>
                  <a:pt x="1682998" y="2570963"/>
                </a:lnTo>
                <a:lnTo>
                  <a:pt x="1638573" y="2583183"/>
                </a:lnTo>
                <a:lnTo>
                  <a:pt x="1593534" y="2593869"/>
                </a:lnTo>
                <a:lnTo>
                  <a:pt x="1547911" y="2602992"/>
                </a:lnTo>
                <a:lnTo>
                  <a:pt x="1501732" y="2610523"/>
                </a:lnTo>
                <a:lnTo>
                  <a:pt x="1455029" y="2616432"/>
                </a:lnTo>
                <a:lnTo>
                  <a:pt x="1407830" y="2620690"/>
                </a:lnTo>
                <a:lnTo>
                  <a:pt x="1360166" y="2623266"/>
                </a:lnTo>
                <a:lnTo>
                  <a:pt x="1312080" y="2624131"/>
                </a:lnTo>
                <a:close/>
              </a:path>
            </a:pathLst>
          </a:custGeom>
          <a:solidFill>
            <a:srgbClr val="5B73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70264" y="3792785"/>
            <a:ext cx="2624455" cy="2624455"/>
          </a:xfrm>
          <a:custGeom>
            <a:avLst/>
            <a:gdLst/>
            <a:ahLst/>
            <a:cxnLst/>
            <a:rect l="l" t="t" r="r" b="b"/>
            <a:pathLst>
              <a:path w="2624454" h="2624454">
                <a:moveTo>
                  <a:pt x="1312080" y="2624131"/>
                </a:moveTo>
                <a:lnTo>
                  <a:pt x="1263964" y="2623266"/>
                </a:lnTo>
                <a:lnTo>
                  <a:pt x="1216300" y="2620690"/>
                </a:lnTo>
                <a:lnTo>
                  <a:pt x="1169101" y="2616432"/>
                </a:lnTo>
                <a:lnTo>
                  <a:pt x="1122398" y="2610523"/>
                </a:lnTo>
                <a:lnTo>
                  <a:pt x="1076220" y="2602992"/>
                </a:lnTo>
                <a:lnTo>
                  <a:pt x="1030596" y="2593869"/>
                </a:lnTo>
                <a:lnTo>
                  <a:pt x="985557" y="2583183"/>
                </a:lnTo>
                <a:lnTo>
                  <a:pt x="941132" y="2570963"/>
                </a:lnTo>
                <a:lnTo>
                  <a:pt x="897351" y="2557241"/>
                </a:lnTo>
                <a:lnTo>
                  <a:pt x="854243" y="2542045"/>
                </a:lnTo>
                <a:lnTo>
                  <a:pt x="811838" y="2525405"/>
                </a:lnTo>
                <a:lnTo>
                  <a:pt x="770165" y="2507350"/>
                </a:lnTo>
                <a:lnTo>
                  <a:pt x="729255" y="2487910"/>
                </a:lnTo>
                <a:lnTo>
                  <a:pt x="689137" y="2467116"/>
                </a:lnTo>
                <a:lnTo>
                  <a:pt x="649840" y="2444996"/>
                </a:lnTo>
                <a:lnTo>
                  <a:pt x="611395" y="2421580"/>
                </a:lnTo>
                <a:lnTo>
                  <a:pt x="573830" y="2396897"/>
                </a:lnTo>
                <a:lnTo>
                  <a:pt x="537176" y="2370978"/>
                </a:lnTo>
                <a:lnTo>
                  <a:pt x="501462" y="2343853"/>
                </a:lnTo>
                <a:lnTo>
                  <a:pt x="466718" y="2315550"/>
                </a:lnTo>
                <a:lnTo>
                  <a:pt x="432973" y="2286099"/>
                </a:lnTo>
                <a:lnTo>
                  <a:pt x="400257" y="2255530"/>
                </a:lnTo>
                <a:lnTo>
                  <a:pt x="368600" y="2223873"/>
                </a:lnTo>
                <a:lnTo>
                  <a:pt x="338031" y="2191157"/>
                </a:lnTo>
                <a:lnTo>
                  <a:pt x="308581" y="2157412"/>
                </a:lnTo>
                <a:lnTo>
                  <a:pt x="280278" y="2122668"/>
                </a:lnTo>
                <a:lnTo>
                  <a:pt x="253152" y="2086954"/>
                </a:lnTo>
                <a:lnTo>
                  <a:pt x="227233" y="2050300"/>
                </a:lnTo>
                <a:lnTo>
                  <a:pt x="202551" y="2012735"/>
                </a:lnTo>
                <a:lnTo>
                  <a:pt x="179135" y="1974290"/>
                </a:lnTo>
                <a:lnTo>
                  <a:pt x="157015" y="1934993"/>
                </a:lnTo>
                <a:lnTo>
                  <a:pt x="136220" y="1894875"/>
                </a:lnTo>
                <a:lnTo>
                  <a:pt x="116780" y="1853965"/>
                </a:lnTo>
                <a:lnTo>
                  <a:pt x="98726" y="1812292"/>
                </a:lnTo>
                <a:lnTo>
                  <a:pt x="82085" y="1769887"/>
                </a:lnTo>
                <a:lnTo>
                  <a:pt x="66889" y="1726779"/>
                </a:lnTo>
                <a:lnTo>
                  <a:pt x="53167" y="1682998"/>
                </a:lnTo>
                <a:lnTo>
                  <a:pt x="40948" y="1638573"/>
                </a:lnTo>
                <a:lnTo>
                  <a:pt x="30262" y="1593534"/>
                </a:lnTo>
                <a:lnTo>
                  <a:pt x="21138" y="1547911"/>
                </a:lnTo>
                <a:lnTo>
                  <a:pt x="13607" y="1501733"/>
                </a:lnTo>
                <a:lnTo>
                  <a:pt x="7698" y="1455029"/>
                </a:lnTo>
                <a:lnTo>
                  <a:pt x="3441" y="1407831"/>
                </a:lnTo>
                <a:lnTo>
                  <a:pt x="865" y="1360166"/>
                </a:lnTo>
                <a:lnTo>
                  <a:pt x="0" y="1312053"/>
                </a:lnTo>
                <a:lnTo>
                  <a:pt x="865" y="1263965"/>
                </a:lnTo>
                <a:lnTo>
                  <a:pt x="3441" y="1216300"/>
                </a:lnTo>
                <a:lnTo>
                  <a:pt x="7698" y="1169101"/>
                </a:lnTo>
                <a:lnTo>
                  <a:pt x="13607" y="1122398"/>
                </a:lnTo>
                <a:lnTo>
                  <a:pt x="21138" y="1076220"/>
                </a:lnTo>
                <a:lnTo>
                  <a:pt x="30262" y="1030596"/>
                </a:lnTo>
                <a:lnTo>
                  <a:pt x="40948" y="985557"/>
                </a:lnTo>
                <a:lnTo>
                  <a:pt x="53167" y="941132"/>
                </a:lnTo>
                <a:lnTo>
                  <a:pt x="66889" y="897351"/>
                </a:lnTo>
                <a:lnTo>
                  <a:pt x="82085" y="854243"/>
                </a:lnTo>
                <a:lnTo>
                  <a:pt x="98726" y="811838"/>
                </a:lnTo>
                <a:lnTo>
                  <a:pt x="116780" y="770166"/>
                </a:lnTo>
                <a:lnTo>
                  <a:pt x="136220" y="729255"/>
                </a:lnTo>
                <a:lnTo>
                  <a:pt x="157015" y="689137"/>
                </a:lnTo>
                <a:lnTo>
                  <a:pt x="179135" y="649840"/>
                </a:lnTo>
                <a:lnTo>
                  <a:pt x="202551" y="611395"/>
                </a:lnTo>
                <a:lnTo>
                  <a:pt x="227233" y="573830"/>
                </a:lnTo>
                <a:lnTo>
                  <a:pt x="253152" y="537176"/>
                </a:lnTo>
                <a:lnTo>
                  <a:pt x="280278" y="501462"/>
                </a:lnTo>
                <a:lnTo>
                  <a:pt x="308581" y="466718"/>
                </a:lnTo>
                <a:lnTo>
                  <a:pt x="338031" y="432973"/>
                </a:lnTo>
                <a:lnTo>
                  <a:pt x="368600" y="400257"/>
                </a:lnTo>
                <a:lnTo>
                  <a:pt x="400257" y="368600"/>
                </a:lnTo>
                <a:lnTo>
                  <a:pt x="432973" y="338032"/>
                </a:lnTo>
                <a:lnTo>
                  <a:pt x="466718" y="308581"/>
                </a:lnTo>
                <a:lnTo>
                  <a:pt x="501462" y="280278"/>
                </a:lnTo>
                <a:lnTo>
                  <a:pt x="537176" y="253152"/>
                </a:lnTo>
                <a:lnTo>
                  <a:pt x="573830" y="227233"/>
                </a:lnTo>
                <a:lnTo>
                  <a:pt x="611395" y="202551"/>
                </a:lnTo>
                <a:lnTo>
                  <a:pt x="649840" y="179135"/>
                </a:lnTo>
                <a:lnTo>
                  <a:pt x="689137" y="157015"/>
                </a:lnTo>
                <a:lnTo>
                  <a:pt x="729255" y="136220"/>
                </a:lnTo>
                <a:lnTo>
                  <a:pt x="770165" y="116781"/>
                </a:lnTo>
                <a:lnTo>
                  <a:pt x="811838" y="98726"/>
                </a:lnTo>
                <a:lnTo>
                  <a:pt x="854243" y="82086"/>
                </a:lnTo>
                <a:lnTo>
                  <a:pt x="897351" y="66889"/>
                </a:lnTo>
                <a:lnTo>
                  <a:pt x="941132" y="53167"/>
                </a:lnTo>
                <a:lnTo>
                  <a:pt x="985557" y="40948"/>
                </a:lnTo>
                <a:lnTo>
                  <a:pt x="1030596" y="30262"/>
                </a:lnTo>
                <a:lnTo>
                  <a:pt x="1076220" y="21139"/>
                </a:lnTo>
                <a:lnTo>
                  <a:pt x="1122398" y="13608"/>
                </a:lnTo>
                <a:lnTo>
                  <a:pt x="1169101" y="7699"/>
                </a:lnTo>
                <a:lnTo>
                  <a:pt x="1216300" y="3441"/>
                </a:lnTo>
                <a:lnTo>
                  <a:pt x="1263964" y="865"/>
                </a:lnTo>
                <a:lnTo>
                  <a:pt x="1312065" y="0"/>
                </a:lnTo>
                <a:lnTo>
                  <a:pt x="1360166" y="865"/>
                </a:lnTo>
                <a:lnTo>
                  <a:pt x="1407830" y="3441"/>
                </a:lnTo>
                <a:lnTo>
                  <a:pt x="1455029" y="7699"/>
                </a:lnTo>
                <a:lnTo>
                  <a:pt x="1501732" y="13608"/>
                </a:lnTo>
                <a:lnTo>
                  <a:pt x="1547911" y="21139"/>
                </a:lnTo>
                <a:lnTo>
                  <a:pt x="1593534" y="30262"/>
                </a:lnTo>
                <a:lnTo>
                  <a:pt x="1638573" y="40948"/>
                </a:lnTo>
                <a:lnTo>
                  <a:pt x="1682998" y="53167"/>
                </a:lnTo>
                <a:lnTo>
                  <a:pt x="1726779" y="66889"/>
                </a:lnTo>
                <a:lnTo>
                  <a:pt x="1769887" y="82086"/>
                </a:lnTo>
                <a:lnTo>
                  <a:pt x="1812292" y="98726"/>
                </a:lnTo>
                <a:lnTo>
                  <a:pt x="1853965" y="116781"/>
                </a:lnTo>
                <a:lnTo>
                  <a:pt x="1894875" y="136220"/>
                </a:lnTo>
                <a:lnTo>
                  <a:pt x="1934993" y="157015"/>
                </a:lnTo>
                <a:lnTo>
                  <a:pt x="1974290" y="179135"/>
                </a:lnTo>
                <a:lnTo>
                  <a:pt x="2012735" y="202551"/>
                </a:lnTo>
                <a:lnTo>
                  <a:pt x="2050300" y="227233"/>
                </a:lnTo>
                <a:lnTo>
                  <a:pt x="2086954" y="253152"/>
                </a:lnTo>
                <a:lnTo>
                  <a:pt x="2122668" y="280278"/>
                </a:lnTo>
                <a:lnTo>
                  <a:pt x="2157412" y="308581"/>
                </a:lnTo>
                <a:lnTo>
                  <a:pt x="2191157" y="338032"/>
                </a:lnTo>
                <a:lnTo>
                  <a:pt x="2223873" y="368600"/>
                </a:lnTo>
                <a:lnTo>
                  <a:pt x="2255530" y="400257"/>
                </a:lnTo>
                <a:lnTo>
                  <a:pt x="2286099" y="432973"/>
                </a:lnTo>
                <a:lnTo>
                  <a:pt x="2315549" y="466718"/>
                </a:lnTo>
                <a:lnTo>
                  <a:pt x="2343852" y="501462"/>
                </a:lnTo>
                <a:lnTo>
                  <a:pt x="2370978" y="537176"/>
                </a:lnTo>
                <a:lnTo>
                  <a:pt x="2396897" y="573830"/>
                </a:lnTo>
                <a:lnTo>
                  <a:pt x="2421579" y="611395"/>
                </a:lnTo>
                <a:lnTo>
                  <a:pt x="2444995" y="649840"/>
                </a:lnTo>
                <a:lnTo>
                  <a:pt x="2467115" y="689137"/>
                </a:lnTo>
                <a:lnTo>
                  <a:pt x="2487910" y="729255"/>
                </a:lnTo>
                <a:lnTo>
                  <a:pt x="2507350" y="770166"/>
                </a:lnTo>
                <a:lnTo>
                  <a:pt x="2525404" y="811838"/>
                </a:lnTo>
                <a:lnTo>
                  <a:pt x="2542045" y="854243"/>
                </a:lnTo>
                <a:lnTo>
                  <a:pt x="2557241" y="897351"/>
                </a:lnTo>
                <a:lnTo>
                  <a:pt x="2570963" y="941132"/>
                </a:lnTo>
                <a:lnTo>
                  <a:pt x="2583182" y="985557"/>
                </a:lnTo>
                <a:lnTo>
                  <a:pt x="2593868" y="1030596"/>
                </a:lnTo>
                <a:lnTo>
                  <a:pt x="2602992" y="1076220"/>
                </a:lnTo>
                <a:lnTo>
                  <a:pt x="2610523" y="1122398"/>
                </a:lnTo>
                <a:lnTo>
                  <a:pt x="2616432" y="1169101"/>
                </a:lnTo>
                <a:lnTo>
                  <a:pt x="2620689" y="1216300"/>
                </a:lnTo>
                <a:lnTo>
                  <a:pt x="2623265" y="1263965"/>
                </a:lnTo>
                <a:lnTo>
                  <a:pt x="2624130" y="1312065"/>
                </a:lnTo>
                <a:lnTo>
                  <a:pt x="2623265" y="1360166"/>
                </a:lnTo>
                <a:lnTo>
                  <a:pt x="2620689" y="1407831"/>
                </a:lnTo>
                <a:lnTo>
                  <a:pt x="2616432" y="1455029"/>
                </a:lnTo>
                <a:lnTo>
                  <a:pt x="2610523" y="1501733"/>
                </a:lnTo>
                <a:lnTo>
                  <a:pt x="2602992" y="1547911"/>
                </a:lnTo>
                <a:lnTo>
                  <a:pt x="2593868" y="1593534"/>
                </a:lnTo>
                <a:lnTo>
                  <a:pt x="2583182" y="1638573"/>
                </a:lnTo>
                <a:lnTo>
                  <a:pt x="2570963" y="1682998"/>
                </a:lnTo>
                <a:lnTo>
                  <a:pt x="2557241" y="1726779"/>
                </a:lnTo>
                <a:lnTo>
                  <a:pt x="2542045" y="1769887"/>
                </a:lnTo>
                <a:lnTo>
                  <a:pt x="2525404" y="1812292"/>
                </a:lnTo>
                <a:lnTo>
                  <a:pt x="2507350" y="1853965"/>
                </a:lnTo>
                <a:lnTo>
                  <a:pt x="2487910" y="1894875"/>
                </a:lnTo>
                <a:lnTo>
                  <a:pt x="2467115" y="1934993"/>
                </a:lnTo>
                <a:lnTo>
                  <a:pt x="2444995" y="1974290"/>
                </a:lnTo>
                <a:lnTo>
                  <a:pt x="2421579" y="2012735"/>
                </a:lnTo>
                <a:lnTo>
                  <a:pt x="2396897" y="2050300"/>
                </a:lnTo>
                <a:lnTo>
                  <a:pt x="2370978" y="2086954"/>
                </a:lnTo>
                <a:lnTo>
                  <a:pt x="2343852" y="2122668"/>
                </a:lnTo>
                <a:lnTo>
                  <a:pt x="2315549" y="2157412"/>
                </a:lnTo>
                <a:lnTo>
                  <a:pt x="2286099" y="2191157"/>
                </a:lnTo>
                <a:lnTo>
                  <a:pt x="2255530" y="2223873"/>
                </a:lnTo>
                <a:lnTo>
                  <a:pt x="2223873" y="2255530"/>
                </a:lnTo>
                <a:lnTo>
                  <a:pt x="2191157" y="2286099"/>
                </a:lnTo>
                <a:lnTo>
                  <a:pt x="2157412" y="2315550"/>
                </a:lnTo>
                <a:lnTo>
                  <a:pt x="2122668" y="2343853"/>
                </a:lnTo>
                <a:lnTo>
                  <a:pt x="2086954" y="2370978"/>
                </a:lnTo>
                <a:lnTo>
                  <a:pt x="2050300" y="2396897"/>
                </a:lnTo>
                <a:lnTo>
                  <a:pt x="2012735" y="2421580"/>
                </a:lnTo>
                <a:lnTo>
                  <a:pt x="1974290" y="2444996"/>
                </a:lnTo>
                <a:lnTo>
                  <a:pt x="1934993" y="2467116"/>
                </a:lnTo>
                <a:lnTo>
                  <a:pt x="1894875" y="2487910"/>
                </a:lnTo>
                <a:lnTo>
                  <a:pt x="1853965" y="2507350"/>
                </a:lnTo>
                <a:lnTo>
                  <a:pt x="1812292" y="2525405"/>
                </a:lnTo>
                <a:lnTo>
                  <a:pt x="1769887" y="2542045"/>
                </a:lnTo>
                <a:lnTo>
                  <a:pt x="1726779" y="2557241"/>
                </a:lnTo>
                <a:lnTo>
                  <a:pt x="1682998" y="2570963"/>
                </a:lnTo>
                <a:lnTo>
                  <a:pt x="1638573" y="2583183"/>
                </a:lnTo>
                <a:lnTo>
                  <a:pt x="1593534" y="2593869"/>
                </a:lnTo>
                <a:lnTo>
                  <a:pt x="1547911" y="2602992"/>
                </a:lnTo>
                <a:lnTo>
                  <a:pt x="1501732" y="2610523"/>
                </a:lnTo>
                <a:lnTo>
                  <a:pt x="1455029" y="2616432"/>
                </a:lnTo>
                <a:lnTo>
                  <a:pt x="1407830" y="2620690"/>
                </a:lnTo>
                <a:lnTo>
                  <a:pt x="1360166" y="2623266"/>
                </a:lnTo>
                <a:lnTo>
                  <a:pt x="1312080" y="2624131"/>
                </a:lnTo>
                <a:close/>
              </a:path>
            </a:pathLst>
          </a:custGeom>
          <a:solidFill>
            <a:srgbClr val="5B73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38136" y="3792785"/>
            <a:ext cx="2624455" cy="2624455"/>
          </a:xfrm>
          <a:custGeom>
            <a:avLst/>
            <a:gdLst/>
            <a:ahLst/>
            <a:cxnLst/>
            <a:rect l="l" t="t" r="r" b="b"/>
            <a:pathLst>
              <a:path w="2624454" h="2624454">
                <a:moveTo>
                  <a:pt x="1312080" y="2624131"/>
                </a:moveTo>
                <a:lnTo>
                  <a:pt x="1263964" y="2623266"/>
                </a:lnTo>
                <a:lnTo>
                  <a:pt x="1216300" y="2620690"/>
                </a:lnTo>
                <a:lnTo>
                  <a:pt x="1169101" y="2616432"/>
                </a:lnTo>
                <a:lnTo>
                  <a:pt x="1122398" y="2610523"/>
                </a:lnTo>
                <a:lnTo>
                  <a:pt x="1076219" y="2602992"/>
                </a:lnTo>
                <a:lnTo>
                  <a:pt x="1030596" y="2593869"/>
                </a:lnTo>
                <a:lnTo>
                  <a:pt x="985557" y="2583183"/>
                </a:lnTo>
                <a:lnTo>
                  <a:pt x="941132" y="2570963"/>
                </a:lnTo>
                <a:lnTo>
                  <a:pt x="897351" y="2557241"/>
                </a:lnTo>
                <a:lnTo>
                  <a:pt x="854243" y="2542045"/>
                </a:lnTo>
                <a:lnTo>
                  <a:pt x="811838" y="2525405"/>
                </a:lnTo>
                <a:lnTo>
                  <a:pt x="770165" y="2507350"/>
                </a:lnTo>
                <a:lnTo>
                  <a:pt x="729255" y="2487910"/>
                </a:lnTo>
                <a:lnTo>
                  <a:pt x="689137" y="2467116"/>
                </a:lnTo>
                <a:lnTo>
                  <a:pt x="649840" y="2444996"/>
                </a:lnTo>
                <a:lnTo>
                  <a:pt x="611395" y="2421580"/>
                </a:lnTo>
                <a:lnTo>
                  <a:pt x="573830" y="2396897"/>
                </a:lnTo>
                <a:lnTo>
                  <a:pt x="537176" y="2370978"/>
                </a:lnTo>
                <a:lnTo>
                  <a:pt x="501462" y="2343853"/>
                </a:lnTo>
                <a:lnTo>
                  <a:pt x="466718" y="2315550"/>
                </a:lnTo>
                <a:lnTo>
                  <a:pt x="432973" y="2286099"/>
                </a:lnTo>
                <a:lnTo>
                  <a:pt x="400257" y="2255530"/>
                </a:lnTo>
                <a:lnTo>
                  <a:pt x="368600" y="2223873"/>
                </a:lnTo>
                <a:lnTo>
                  <a:pt x="338031" y="2191157"/>
                </a:lnTo>
                <a:lnTo>
                  <a:pt x="308581" y="2157412"/>
                </a:lnTo>
                <a:lnTo>
                  <a:pt x="280278" y="2122668"/>
                </a:lnTo>
                <a:lnTo>
                  <a:pt x="253152" y="2086954"/>
                </a:lnTo>
                <a:lnTo>
                  <a:pt x="227233" y="2050300"/>
                </a:lnTo>
                <a:lnTo>
                  <a:pt x="202551" y="2012735"/>
                </a:lnTo>
                <a:lnTo>
                  <a:pt x="179135" y="1974290"/>
                </a:lnTo>
                <a:lnTo>
                  <a:pt x="157015" y="1934993"/>
                </a:lnTo>
                <a:lnTo>
                  <a:pt x="136220" y="1894875"/>
                </a:lnTo>
                <a:lnTo>
                  <a:pt x="116781" y="1853965"/>
                </a:lnTo>
                <a:lnTo>
                  <a:pt x="98726" y="1812292"/>
                </a:lnTo>
                <a:lnTo>
                  <a:pt x="82086" y="1769887"/>
                </a:lnTo>
                <a:lnTo>
                  <a:pt x="66889" y="1726779"/>
                </a:lnTo>
                <a:lnTo>
                  <a:pt x="53167" y="1682998"/>
                </a:lnTo>
                <a:lnTo>
                  <a:pt x="40948" y="1638573"/>
                </a:lnTo>
                <a:lnTo>
                  <a:pt x="30262" y="1593534"/>
                </a:lnTo>
                <a:lnTo>
                  <a:pt x="21139" y="1547911"/>
                </a:lnTo>
                <a:lnTo>
                  <a:pt x="13608" y="1501733"/>
                </a:lnTo>
                <a:lnTo>
                  <a:pt x="7699" y="1455029"/>
                </a:lnTo>
                <a:lnTo>
                  <a:pt x="3441" y="1407831"/>
                </a:lnTo>
                <a:lnTo>
                  <a:pt x="865" y="1360166"/>
                </a:lnTo>
                <a:lnTo>
                  <a:pt x="0" y="1312065"/>
                </a:lnTo>
                <a:lnTo>
                  <a:pt x="865" y="1263965"/>
                </a:lnTo>
                <a:lnTo>
                  <a:pt x="3441" y="1216300"/>
                </a:lnTo>
                <a:lnTo>
                  <a:pt x="7699" y="1169101"/>
                </a:lnTo>
                <a:lnTo>
                  <a:pt x="13608" y="1122398"/>
                </a:lnTo>
                <a:lnTo>
                  <a:pt x="21139" y="1076220"/>
                </a:lnTo>
                <a:lnTo>
                  <a:pt x="30262" y="1030596"/>
                </a:lnTo>
                <a:lnTo>
                  <a:pt x="40948" y="985557"/>
                </a:lnTo>
                <a:lnTo>
                  <a:pt x="53167" y="941132"/>
                </a:lnTo>
                <a:lnTo>
                  <a:pt x="66889" y="897351"/>
                </a:lnTo>
                <a:lnTo>
                  <a:pt x="82086" y="854243"/>
                </a:lnTo>
                <a:lnTo>
                  <a:pt x="98726" y="811838"/>
                </a:lnTo>
                <a:lnTo>
                  <a:pt x="116781" y="770166"/>
                </a:lnTo>
                <a:lnTo>
                  <a:pt x="136220" y="729255"/>
                </a:lnTo>
                <a:lnTo>
                  <a:pt x="157015" y="689137"/>
                </a:lnTo>
                <a:lnTo>
                  <a:pt x="179135" y="649840"/>
                </a:lnTo>
                <a:lnTo>
                  <a:pt x="202551" y="611395"/>
                </a:lnTo>
                <a:lnTo>
                  <a:pt x="227233" y="573830"/>
                </a:lnTo>
                <a:lnTo>
                  <a:pt x="253152" y="537176"/>
                </a:lnTo>
                <a:lnTo>
                  <a:pt x="280278" y="501462"/>
                </a:lnTo>
                <a:lnTo>
                  <a:pt x="308581" y="466718"/>
                </a:lnTo>
                <a:lnTo>
                  <a:pt x="338031" y="432973"/>
                </a:lnTo>
                <a:lnTo>
                  <a:pt x="368600" y="400257"/>
                </a:lnTo>
                <a:lnTo>
                  <a:pt x="400257" y="368600"/>
                </a:lnTo>
                <a:lnTo>
                  <a:pt x="432973" y="338032"/>
                </a:lnTo>
                <a:lnTo>
                  <a:pt x="466718" y="308581"/>
                </a:lnTo>
                <a:lnTo>
                  <a:pt x="501462" y="280278"/>
                </a:lnTo>
                <a:lnTo>
                  <a:pt x="537176" y="253152"/>
                </a:lnTo>
                <a:lnTo>
                  <a:pt x="573830" y="227233"/>
                </a:lnTo>
                <a:lnTo>
                  <a:pt x="611395" y="202551"/>
                </a:lnTo>
                <a:lnTo>
                  <a:pt x="649840" y="179135"/>
                </a:lnTo>
                <a:lnTo>
                  <a:pt x="689137" y="157015"/>
                </a:lnTo>
                <a:lnTo>
                  <a:pt x="729255" y="136220"/>
                </a:lnTo>
                <a:lnTo>
                  <a:pt x="770165" y="116781"/>
                </a:lnTo>
                <a:lnTo>
                  <a:pt x="811838" y="98726"/>
                </a:lnTo>
                <a:lnTo>
                  <a:pt x="854243" y="82086"/>
                </a:lnTo>
                <a:lnTo>
                  <a:pt x="897351" y="66889"/>
                </a:lnTo>
                <a:lnTo>
                  <a:pt x="941132" y="53167"/>
                </a:lnTo>
                <a:lnTo>
                  <a:pt x="985557" y="40948"/>
                </a:lnTo>
                <a:lnTo>
                  <a:pt x="1030596" y="30262"/>
                </a:lnTo>
                <a:lnTo>
                  <a:pt x="1076219" y="21139"/>
                </a:lnTo>
                <a:lnTo>
                  <a:pt x="1122398" y="13608"/>
                </a:lnTo>
                <a:lnTo>
                  <a:pt x="1169101" y="7699"/>
                </a:lnTo>
                <a:lnTo>
                  <a:pt x="1216300" y="3441"/>
                </a:lnTo>
                <a:lnTo>
                  <a:pt x="1263964" y="865"/>
                </a:lnTo>
                <a:lnTo>
                  <a:pt x="1312065" y="0"/>
                </a:lnTo>
                <a:lnTo>
                  <a:pt x="1360166" y="865"/>
                </a:lnTo>
                <a:lnTo>
                  <a:pt x="1407830" y="3441"/>
                </a:lnTo>
                <a:lnTo>
                  <a:pt x="1455029" y="7699"/>
                </a:lnTo>
                <a:lnTo>
                  <a:pt x="1501732" y="13608"/>
                </a:lnTo>
                <a:lnTo>
                  <a:pt x="1547910" y="21139"/>
                </a:lnTo>
                <a:lnTo>
                  <a:pt x="1593534" y="30262"/>
                </a:lnTo>
                <a:lnTo>
                  <a:pt x="1638573" y="40948"/>
                </a:lnTo>
                <a:lnTo>
                  <a:pt x="1682998" y="53167"/>
                </a:lnTo>
                <a:lnTo>
                  <a:pt x="1726779" y="66889"/>
                </a:lnTo>
                <a:lnTo>
                  <a:pt x="1769887" y="82086"/>
                </a:lnTo>
                <a:lnTo>
                  <a:pt x="1812292" y="98726"/>
                </a:lnTo>
                <a:lnTo>
                  <a:pt x="1853965" y="116781"/>
                </a:lnTo>
                <a:lnTo>
                  <a:pt x="1894875" y="136220"/>
                </a:lnTo>
                <a:lnTo>
                  <a:pt x="1934993" y="157015"/>
                </a:lnTo>
                <a:lnTo>
                  <a:pt x="1974290" y="179135"/>
                </a:lnTo>
                <a:lnTo>
                  <a:pt x="2012735" y="202551"/>
                </a:lnTo>
                <a:lnTo>
                  <a:pt x="2050300" y="227233"/>
                </a:lnTo>
                <a:lnTo>
                  <a:pt x="2086954" y="253152"/>
                </a:lnTo>
                <a:lnTo>
                  <a:pt x="2122668" y="280278"/>
                </a:lnTo>
                <a:lnTo>
                  <a:pt x="2157412" y="308581"/>
                </a:lnTo>
                <a:lnTo>
                  <a:pt x="2191157" y="338032"/>
                </a:lnTo>
                <a:lnTo>
                  <a:pt x="2223873" y="368600"/>
                </a:lnTo>
                <a:lnTo>
                  <a:pt x="2255530" y="400257"/>
                </a:lnTo>
                <a:lnTo>
                  <a:pt x="2286099" y="432973"/>
                </a:lnTo>
                <a:lnTo>
                  <a:pt x="2315549" y="466718"/>
                </a:lnTo>
                <a:lnTo>
                  <a:pt x="2343852" y="501462"/>
                </a:lnTo>
                <a:lnTo>
                  <a:pt x="2370978" y="537176"/>
                </a:lnTo>
                <a:lnTo>
                  <a:pt x="2396897" y="573830"/>
                </a:lnTo>
                <a:lnTo>
                  <a:pt x="2421579" y="611395"/>
                </a:lnTo>
                <a:lnTo>
                  <a:pt x="2444995" y="649840"/>
                </a:lnTo>
                <a:lnTo>
                  <a:pt x="2467115" y="689137"/>
                </a:lnTo>
                <a:lnTo>
                  <a:pt x="2487910" y="729255"/>
                </a:lnTo>
                <a:lnTo>
                  <a:pt x="2507350" y="770166"/>
                </a:lnTo>
                <a:lnTo>
                  <a:pt x="2525404" y="811838"/>
                </a:lnTo>
                <a:lnTo>
                  <a:pt x="2542045" y="854243"/>
                </a:lnTo>
                <a:lnTo>
                  <a:pt x="2557241" y="897351"/>
                </a:lnTo>
                <a:lnTo>
                  <a:pt x="2570963" y="941132"/>
                </a:lnTo>
                <a:lnTo>
                  <a:pt x="2583182" y="985557"/>
                </a:lnTo>
                <a:lnTo>
                  <a:pt x="2593868" y="1030596"/>
                </a:lnTo>
                <a:lnTo>
                  <a:pt x="2602991" y="1076220"/>
                </a:lnTo>
                <a:lnTo>
                  <a:pt x="2610523" y="1122398"/>
                </a:lnTo>
                <a:lnTo>
                  <a:pt x="2616432" y="1169101"/>
                </a:lnTo>
                <a:lnTo>
                  <a:pt x="2620689" y="1216300"/>
                </a:lnTo>
                <a:lnTo>
                  <a:pt x="2623265" y="1263965"/>
                </a:lnTo>
                <a:lnTo>
                  <a:pt x="2624131" y="1312065"/>
                </a:lnTo>
                <a:lnTo>
                  <a:pt x="2623265" y="1360166"/>
                </a:lnTo>
                <a:lnTo>
                  <a:pt x="2620689" y="1407831"/>
                </a:lnTo>
                <a:lnTo>
                  <a:pt x="2616432" y="1455029"/>
                </a:lnTo>
                <a:lnTo>
                  <a:pt x="2610523" y="1501733"/>
                </a:lnTo>
                <a:lnTo>
                  <a:pt x="2602991" y="1547911"/>
                </a:lnTo>
                <a:lnTo>
                  <a:pt x="2593868" y="1593534"/>
                </a:lnTo>
                <a:lnTo>
                  <a:pt x="2583182" y="1638573"/>
                </a:lnTo>
                <a:lnTo>
                  <a:pt x="2570963" y="1682998"/>
                </a:lnTo>
                <a:lnTo>
                  <a:pt x="2557241" y="1726779"/>
                </a:lnTo>
                <a:lnTo>
                  <a:pt x="2542045" y="1769887"/>
                </a:lnTo>
                <a:lnTo>
                  <a:pt x="2525404" y="1812292"/>
                </a:lnTo>
                <a:lnTo>
                  <a:pt x="2507350" y="1853965"/>
                </a:lnTo>
                <a:lnTo>
                  <a:pt x="2487910" y="1894875"/>
                </a:lnTo>
                <a:lnTo>
                  <a:pt x="2467115" y="1934993"/>
                </a:lnTo>
                <a:lnTo>
                  <a:pt x="2444995" y="1974290"/>
                </a:lnTo>
                <a:lnTo>
                  <a:pt x="2421579" y="2012735"/>
                </a:lnTo>
                <a:lnTo>
                  <a:pt x="2396897" y="2050300"/>
                </a:lnTo>
                <a:lnTo>
                  <a:pt x="2370978" y="2086954"/>
                </a:lnTo>
                <a:lnTo>
                  <a:pt x="2343852" y="2122668"/>
                </a:lnTo>
                <a:lnTo>
                  <a:pt x="2315549" y="2157412"/>
                </a:lnTo>
                <a:lnTo>
                  <a:pt x="2286099" y="2191157"/>
                </a:lnTo>
                <a:lnTo>
                  <a:pt x="2255530" y="2223873"/>
                </a:lnTo>
                <a:lnTo>
                  <a:pt x="2223873" y="2255530"/>
                </a:lnTo>
                <a:lnTo>
                  <a:pt x="2191157" y="2286099"/>
                </a:lnTo>
                <a:lnTo>
                  <a:pt x="2157412" y="2315550"/>
                </a:lnTo>
                <a:lnTo>
                  <a:pt x="2122668" y="2343853"/>
                </a:lnTo>
                <a:lnTo>
                  <a:pt x="2086954" y="2370978"/>
                </a:lnTo>
                <a:lnTo>
                  <a:pt x="2050300" y="2396897"/>
                </a:lnTo>
                <a:lnTo>
                  <a:pt x="2012735" y="2421580"/>
                </a:lnTo>
                <a:lnTo>
                  <a:pt x="1974290" y="2444996"/>
                </a:lnTo>
                <a:lnTo>
                  <a:pt x="1934993" y="2467116"/>
                </a:lnTo>
                <a:lnTo>
                  <a:pt x="1894875" y="2487910"/>
                </a:lnTo>
                <a:lnTo>
                  <a:pt x="1853965" y="2507350"/>
                </a:lnTo>
                <a:lnTo>
                  <a:pt x="1812292" y="2525405"/>
                </a:lnTo>
                <a:lnTo>
                  <a:pt x="1769887" y="2542045"/>
                </a:lnTo>
                <a:lnTo>
                  <a:pt x="1726779" y="2557241"/>
                </a:lnTo>
                <a:lnTo>
                  <a:pt x="1682998" y="2570963"/>
                </a:lnTo>
                <a:lnTo>
                  <a:pt x="1638573" y="2583183"/>
                </a:lnTo>
                <a:lnTo>
                  <a:pt x="1593534" y="2593869"/>
                </a:lnTo>
                <a:lnTo>
                  <a:pt x="1547910" y="2602992"/>
                </a:lnTo>
                <a:lnTo>
                  <a:pt x="1501732" y="2610523"/>
                </a:lnTo>
                <a:lnTo>
                  <a:pt x="1455029" y="2616432"/>
                </a:lnTo>
                <a:lnTo>
                  <a:pt x="1407830" y="2620690"/>
                </a:lnTo>
                <a:lnTo>
                  <a:pt x="1360166" y="2623266"/>
                </a:lnTo>
                <a:lnTo>
                  <a:pt x="1312080" y="2624131"/>
                </a:lnTo>
                <a:close/>
              </a:path>
            </a:pathLst>
          </a:custGeom>
          <a:solidFill>
            <a:srgbClr val="5B73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02392" y="3792785"/>
            <a:ext cx="2624455" cy="2624455"/>
          </a:xfrm>
          <a:custGeom>
            <a:avLst/>
            <a:gdLst/>
            <a:ahLst/>
            <a:cxnLst/>
            <a:rect l="l" t="t" r="r" b="b"/>
            <a:pathLst>
              <a:path w="2624455" h="2624454">
                <a:moveTo>
                  <a:pt x="1312080" y="2624131"/>
                </a:moveTo>
                <a:lnTo>
                  <a:pt x="1263964" y="2623266"/>
                </a:lnTo>
                <a:lnTo>
                  <a:pt x="1216300" y="2620690"/>
                </a:lnTo>
                <a:lnTo>
                  <a:pt x="1169101" y="2616432"/>
                </a:lnTo>
                <a:lnTo>
                  <a:pt x="1122398" y="2610523"/>
                </a:lnTo>
                <a:lnTo>
                  <a:pt x="1076219" y="2602992"/>
                </a:lnTo>
                <a:lnTo>
                  <a:pt x="1030596" y="2593869"/>
                </a:lnTo>
                <a:lnTo>
                  <a:pt x="985557" y="2583183"/>
                </a:lnTo>
                <a:lnTo>
                  <a:pt x="941132" y="2570963"/>
                </a:lnTo>
                <a:lnTo>
                  <a:pt x="897351" y="2557241"/>
                </a:lnTo>
                <a:lnTo>
                  <a:pt x="854243" y="2542045"/>
                </a:lnTo>
                <a:lnTo>
                  <a:pt x="811838" y="2525405"/>
                </a:lnTo>
                <a:lnTo>
                  <a:pt x="770165" y="2507350"/>
                </a:lnTo>
                <a:lnTo>
                  <a:pt x="729255" y="2487910"/>
                </a:lnTo>
                <a:lnTo>
                  <a:pt x="689137" y="2467116"/>
                </a:lnTo>
                <a:lnTo>
                  <a:pt x="649840" y="2444996"/>
                </a:lnTo>
                <a:lnTo>
                  <a:pt x="611395" y="2421580"/>
                </a:lnTo>
                <a:lnTo>
                  <a:pt x="573830" y="2396897"/>
                </a:lnTo>
                <a:lnTo>
                  <a:pt x="537176" y="2370978"/>
                </a:lnTo>
                <a:lnTo>
                  <a:pt x="501462" y="2343853"/>
                </a:lnTo>
                <a:lnTo>
                  <a:pt x="466718" y="2315550"/>
                </a:lnTo>
                <a:lnTo>
                  <a:pt x="432973" y="2286099"/>
                </a:lnTo>
                <a:lnTo>
                  <a:pt x="400257" y="2255530"/>
                </a:lnTo>
                <a:lnTo>
                  <a:pt x="368600" y="2223873"/>
                </a:lnTo>
                <a:lnTo>
                  <a:pt x="338031" y="2191157"/>
                </a:lnTo>
                <a:lnTo>
                  <a:pt x="308580" y="2157412"/>
                </a:lnTo>
                <a:lnTo>
                  <a:pt x="280277" y="2122668"/>
                </a:lnTo>
                <a:lnTo>
                  <a:pt x="253152" y="2086954"/>
                </a:lnTo>
                <a:lnTo>
                  <a:pt x="227233" y="2050300"/>
                </a:lnTo>
                <a:lnTo>
                  <a:pt x="202550" y="2012735"/>
                </a:lnTo>
                <a:lnTo>
                  <a:pt x="179134" y="1974290"/>
                </a:lnTo>
                <a:lnTo>
                  <a:pt x="157014" y="1934993"/>
                </a:lnTo>
                <a:lnTo>
                  <a:pt x="136220" y="1894875"/>
                </a:lnTo>
                <a:lnTo>
                  <a:pt x="116780" y="1853965"/>
                </a:lnTo>
                <a:lnTo>
                  <a:pt x="98725" y="1812292"/>
                </a:lnTo>
                <a:lnTo>
                  <a:pt x="82085" y="1769887"/>
                </a:lnTo>
                <a:lnTo>
                  <a:pt x="66889" y="1726779"/>
                </a:lnTo>
                <a:lnTo>
                  <a:pt x="53166" y="1682998"/>
                </a:lnTo>
                <a:lnTo>
                  <a:pt x="40947" y="1638573"/>
                </a:lnTo>
                <a:lnTo>
                  <a:pt x="30261" y="1593534"/>
                </a:lnTo>
                <a:lnTo>
                  <a:pt x="21138" y="1547911"/>
                </a:lnTo>
                <a:lnTo>
                  <a:pt x="13607" y="1501733"/>
                </a:lnTo>
                <a:lnTo>
                  <a:pt x="7698" y="1455029"/>
                </a:lnTo>
                <a:lnTo>
                  <a:pt x="3440" y="1407831"/>
                </a:lnTo>
                <a:lnTo>
                  <a:pt x="864" y="1360166"/>
                </a:lnTo>
                <a:lnTo>
                  <a:pt x="0" y="1312031"/>
                </a:lnTo>
                <a:lnTo>
                  <a:pt x="864" y="1263965"/>
                </a:lnTo>
                <a:lnTo>
                  <a:pt x="3440" y="1216300"/>
                </a:lnTo>
                <a:lnTo>
                  <a:pt x="7698" y="1169101"/>
                </a:lnTo>
                <a:lnTo>
                  <a:pt x="13607" y="1122398"/>
                </a:lnTo>
                <a:lnTo>
                  <a:pt x="21138" y="1076220"/>
                </a:lnTo>
                <a:lnTo>
                  <a:pt x="30261" y="1030596"/>
                </a:lnTo>
                <a:lnTo>
                  <a:pt x="40947" y="985557"/>
                </a:lnTo>
                <a:lnTo>
                  <a:pt x="53166" y="941132"/>
                </a:lnTo>
                <a:lnTo>
                  <a:pt x="66889" y="897351"/>
                </a:lnTo>
                <a:lnTo>
                  <a:pt x="82085" y="854243"/>
                </a:lnTo>
                <a:lnTo>
                  <a:pt x="98725" y="811838"/>
                </a:lnTo>
                <a:lnTo>
                  <a:pt x="116780" y="770166"/>
                </a:lnTo>
                <a:lnTo>
                  <a:pt x="136220" y="729255"/>
                </a:lnTo>
                <a:lnTo>
                  <a:pt x="157014" y="689137"/>
                </a:lnTo>
                <a:lnTo>
                  <a:pt x="179134" y="649840"/>
                </a:lnTo>
                <a:lnTo>
                  <a:pt x="202550" y="611395"/>
                </a:lnTo>
                <a:lnTo>
                  <a:pt x="227233" y="573830"/>
                </a:lnTo>
                <a:lnTo>
                  <a:pt x="253152" y="537176"/>
                </a:lnTo>
                <a:lnTo>
                  <a:pt x="280277" y="501462"/>
                </a:lnTo>
                <a:lnTo>
                  <a:pt x="308580" y="466718"/>
                </a:lnTo>
                <a:lnTo>
                  <a:pt x="338031" y="432973"/>
                </a:lnTo>
                <a:lnTo>
                  <a:pt x="368600" y="400257"/>
                </a:lnTo>
                <a:lnTo>
                  <a:pt x="400257" y="368600"/>
                </a:lnTo>
                <a:lnTo>
                  <a:pt x="432973" y="338032"/>
                </a:lnTo>
                <a:lnTo>
                  <a:pt x="466718" y="308581"/>
                </a:lnTo>
                <a:lnTo>
                  <a:pt x="501462" y="280278"/>
                </a:lnTo>
                <a:lnTo>
                  <a:pt x="537176" y="253152"/>
                </a:lnTo>
                <a:lnTo>
                  <a:pt x="573830" y="227233"/>
                </a:lnTo>
                <a:lnTo>
                  <a:pt x="611395" y="202551"/>
                </a:lnTo>
                <a:lnTo>
                  <a:pt x="649840" y="179135"/>
                </a:lnTo>
                <a:lnTo>
                  <a:pt x="689137" y="157015"/>
                </a:lnTo>
                <a:lnTo>
                  <a:pt x="729255" y="136220"/>
                </a:lnTo>
                <a:lnTo>
                  <a:pt x="770165" y="116781"/>
                </a:lnTo>
                <a:lnTo>
                  <a:pt x="811838" y="98726"/>
                </a:lnTo>
                <a:lnTo>
                  <a:pt x="854243" y="82086"/>
                </a:lnTo>
                <a:lnTo>
                  <a:pt x="897351" y="66889"/>
                </a:lnTo>
                <a:lnTo>
                  <a:pt x="941132" y="53167"/>
                </a:lnTo>
                <a:lnTo>
                  <a:pt x="985557" y="40948"/>
                </a:lnTo>
                <a:lnTo>
                  <a:pt x="1030596" y="30262"/>
                </a:lnTo>
                <a:lnTo>
                  <a:pt x="1076219" y="21139"/>
                </a:lnTo>
                <a:lnTo>
                  <a:pt x="1122398" y="13608"/>
                </a:lnTo>
                <a:lnTo>
                  <a:pt x="1169101" y="7699"/>
                </a:lnTo>
                <a:lnTo>
                  <a:pt x="1216300" y="3441"/>
                </a:lnTo>
                <a:lnTo>
                  <a:pt x="1263964" y="865"/>
                </a:lnTo>
                <a:lnTo>
                  <a:pt x="1312065" y="0"/>
                </a:lnTo>
                <a:lnTo>
                  <a:pt x="1360165" y="865"/>
                </a:lnTo>
                <a:lnTo>
                  <a:pt x="1407830" y="3441"/>
                </a:lnTo>
                <a:lnTo>
                  <a:pt x="1455029" y="7699"/>
                </a:lnTo>
                <a:lnTo>
                  <a:pt x="1501732" y="13608"/>
                </a:lnTo>
                <a:lnTo>
                  <a:pt x="1547910" y="21139"/>
                </a:lnTo>
                <a:lnTo>
                  <a:pt x="1593534" y="30262"/>
                </a:lnTo>
                <a:lnTo>
                  <a:pt x="1638573" y="40948"/>
                </a:lnTo>
                <a:lnTo>
                  <a:pt x="1682998" y="53167"/>
                </a:lnTo>
                <a:lnTo>
                  <a:pt x="1726779" y="66889"/>
                </a:lnTo>
                <a:lnTo>
                  <a:pt x="1769887" y="82086"/>
                </a:lnTo>
                <a:lnTo>
                  <a:pt x="1812292" y="98726"/>
                </a:lnTo>
                <a:lnTo>
                  <a:pt x="1853964" y="116781"/>
                </a:lnTo>
                <a:lnTo>
                  <a:pt x="1894874" y="136220"/>
                </a:lnTo>
                <a:lnTo>
                  <a:pt x="1934993" y="157015"/>
                </a:lnTo>
                <a:lnTo>
                  <a:pt x="1974289" y="179135"/>
                </a:lnTo>
                <a:lnTo>
                  <a:pt x="2012735" y="202551"/>
                </a:lnTo>
                <a:lnTo>
                  <a:pt x="2050300" y="227233"/>
                </a:lnTo>
                <a:lnTo>
                  <a:pt x="2086954" y="253152"/>
                </a:lnTo>
                <a:lnTo>
                  <a:pt x="2122668" y="280278"/>
                </a:lnTo>
                <a:lnTo>
                  <a:pt x="2157412" y="308581"/>
                </a:lnTo>
                <a:lnTo>
                  <a:pt x="2191157" y="338032"/>
                </a:lnTo>
                <a:lnTo>
                  <a:pt x="2223873" y="368600"/>
                </a:lnTo>
                <a:lnTo>
                  <a:pt x="2255530" y="400257"/>
                </a:lnTo>
                <a:lnTo>
                  <a:pt x="2286098" y="432973"/>
                </a:lnTo>
                <a:lnTo>
                  <a:pt x="2315549" y="466718"/>
                </a:lnTo>
                <a:lnTo>
                  <a:pt x="2343852" y="501462"/>
                </a:lnTo>
                <a:lnTo>
                  <a:pt x="2370978" y="537176"/>
                </a:lnTo>
                <a:lnTo>
                  <a:pt x="2396897" y="573830"/>
                </a:lnTo>
                <a:lnTo>
                  <a:pt x="2421579" y="611395"/>
                </a:lnTo>
                <a:lnTo>
                  <a:pt x="2444995" y="649840"/>
                </a:lnTo>
                <a:lnTo>
                  <a:pt x="2467115" y="689137"/>
                </a:lnTo>
                <a:lnTo>
                  <a:pt x="2487910" y="729255"/>
                </a:lnTo>
                <a:lnTo>
                  <a:pt x="2507349" y="770166"/>
                </a:lnTo>
                <a:lnTo>
                  <a:pt x="2525404" y="811838"/>
                </a:lnTo>
                <a:lnTo>
                  <a:pt x="2542044" y="854243"/>
                </a:lnTo>
                <a:lnTo>
                  <a:pt x="2557241" y="897351"/>
                </a:lnTo>
                <a:lnTo>
                  <a:pt x="2570963" y="941132"/>
                </a:lnTo>
                <a:lnTo>
                  <a:pt x="2583182" y="985557"/>
                </a:lnTo>
                <a:lnTo>
                  <a:pt x="2593868" y="1030596"/>
                </a:lnTo>
                <a:lnTo>
                  <a:pt x="2602991" y="1076220"/>
                </a:lnTo>
                <a:lnTo>
                  <a:pt x="2610523" y="1122398"/>
                </a:lnTo>
                <a:lnTo>
                  <a:pt x="2616432" y="1169101"/>
                </a:lnTo>
                <a:lnTo>
                  <a:pt x="2620689" y="1216300"/>
                </a:lnTo>
                <a:lnTo>
                  <a:pt x="2623265" y="1263965"/>
                </a:lnTo>
                <a:lnTo>
                  <a:pt x="2624129" y="1312065"/>
                </a:lnTo>
                <a:lnTo>
                  <a:pt x="2623265" y="1360166"/>
                </a:lnTo>
                <a:lnTo>
                  <a:pt x="2620689" y="1407831"/>
                </a:lnTo>
                <a:lnTo>
                  <a:pt x="2616432" y="1455029"/>
                </a:lnTo>
                <a:lnTo>
                  <a:pt x="2610523" y="1501733"/>
                </a:lnTo>
                <a:lnTo>
                  <a:pt x="2602991" y="1547911"/>
                </a:lnTo>
                <a:lnTo>
                  <a:pt x="2593868" y="1593534"/>
                </a:lnTo>
                <a:lnTo>
                  <a:pt x="2583182" y="1638573"/>
                </a:lnTo>
                <a:lnTo>
                  <a:pt x="2570963" y="1682998"/>
                </a:lnTo>
                <a:lnTo>
                  <a:pt x="2557241" y="1726779"/>
                </a:lnTo>
                <a:lnTo>
                  <a:pt x="2542044" y="1769887"/>
                </a:lnTo>
                <a:lnTo>
                  <a:pt x="2525404" y="1812292"/>
                </a:lnTo>
                <a:lnTo>
                  <a:pt x="2507349" y="1853965"/>
                </a:lnTo>
                <a:lnTo>
                  <a:pt x="2487910" y="1894875"/>
                </a:lnTo>
                <a:lnTo>
                  <a:pt x="2467115" y="1934993"/>
                </a:lnTo>
                <a:lnTo>
                  <a:pt x="2444995" y="1974290"/>
                </a:lnTo>
                <a:lnTo>
                  <a:pt x="2421579" y="2012735"/>
                </a:lnTo>
                <a:lnTo>
                  <a:pt x="2396897" y="2050300"/>
                </a:lnTo>
                <a:lnTo>
                  <a:pt x="2370978" y="2086954"/>
                </a:lnTo>
                <a:lnTo>
                  <a:pt x="2343852" y="2122668"/>
                </a:lnTo>
                <a:lnTo>
                  <a:pt x="2315549" y="2157412"/>
                </a:lnTo>
                <a:lnTo>
                  <a:pt x="2286098" y="2191157"/>
                </a:lnTo>
                <a:lnTo>
                  <a:pt x="2255530" y="2223873"/>
                </a:lnTo>
                <a:lnTo>
                  <a:pt x="2223873" y="2255530"/>
                </a:lnTo>
                <a:lnTo>
                  <a:pt x="2191157" y="2286099"/>
                </a:lnTo>
                <a:lnTo>
                  <a:pt x="2157412" y="2315550"/>
                </a:lnTo>
                <a:lnTo>
                  <a:pt x="2122668" y="2343853"/>
                </a:lnTo>
                <a:lnTo>
                  <a:pt x="2086954" y="2370978"/>
                </a:lnTo>
                <a:lnTo>
                  <a:pt x="2050300" y="2396897"/>
                </a:lnTo>
                <a:lnTo>
                  <a:pt x="2012735" y="2421580"/>
                </a:lnTo>
                <a:lnTo>
                  <a:pt x="1974289" y="2444996"/>
                </a:lnTo>
                <a:lnTo>
                  <a:pt x="1934993" y="2467116"/>
                </a:lnTo>
                <a:lnTo>
                  <a:pt x="1894874" y="2487910"/>
                </a:lnTo>
                <a:lnTo>
                  <a:pt x="1853964" y="2507350"/>
                </a:lnTo>
                <a:lnTo>
                  <a:pt x="1812292" y="2525405"/>
                </a:lnTo>
                <a:lnTo>
                  <a:pt x="1769887" y="2542045"/>
                </a:lnTo>
                <a:lnTo>
                  <a:pt x="1726779" y="2557241"/>
                </a:lnTo>
                <a:lnTo>
                  <a:pt x="1682998" y="2570963"/>
                </a:lnTo>
                <a:lnTo>
                  <a:pt x="1638573" y="2583183"/>
                </a:lnTo>
                <a:lnTo>
                  <a:pt x="1593534" y="2593869"/>
                </a:lnTo>
                <a:lnTo>
                  <a:pt x="1547910" y="2602992"/>
                </a:lnTo>
                <a:lnTo>
                  <a:pt x="1501732" y="2610523"/>
                </a:lnTo>
                <a:lnTo>
                  <a:pt x="1455029" y="2616432"/>
                </a:lnTo>
                <a:lnTo>
                  <a:pt x="1407830" y="2620690"/>
                </a:lnTo>
                <a:lnTo>
                  <a:pt x="1360165" y="2623266"/>
                </a:lnTo>
                <a:lnTo>
                  <a:pt x="1312080" y="2624131"/>
                </a:lnTo>
                <a:close/>
              </a:path>
            </a:pathLst>
          </a:custGeom>
          <a:solidFill>
            <a:srgbClr val="5B73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5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50" spc="650" dirty="0">
                <a:solidFill>
                  <a:srgbClr val="317C46"/>
                </a:solidFill>
                <a:latin typeface="Cambria"/>
                <a:cs typeface="Cambria"/>
              </a:rPr>
              <a:t>SKILLS</a:t>
            </a:r>
            <a:endParaRPr sz="50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545" y="4889039"/>
            <a:ext cx="22745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229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27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91857" y="4653903"/>
            <a:ext cx="1972945" cy="8280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532130">
              <a:lnSpc>
                <a:spcPts val="3080"/>
              </a:lnSpc>
              <a:spcBef>
                <a:spcPts val="335"/>
              </a:spcBef>
            </a:pPr>
            <a:r>
              <a:rPr sz="2700" spc="210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2700" spc="120" dirty="0">
                <a:solidFill>
                  <a:srgbClr val="FFFFFF"/>
                </a:solidFill>
                <a:latin typeface="Cambria"/>
                <a:cs typeface="Cambria"/>
              </a:rPr>
              <a:t>engineering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9722" y="4849167"/>
            <a:ext cx="78105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30" dirty="0">
                <a:solidFill>
                  <a:srgbClr val="FFFFFF"/>
                </a:solidFill>
                <a:latin typeface="Cambria"/>
                <a:cs typeface="Cambria"/>
              </a:rPr>
              <a:t>SQL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30961" y="4653903"/>
            <a:ext cx="2092960" cy="8280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591820">
              <a:lnSpc>
                <a:spcPts val="3080"/>
              </a:lnSpc>
              <a:spcBef>
                <a:spcPts val="335"/>
              </a:spcBef>
            </a:pPr>
            <a:r>
              <a:rPr sz="2700" spc="210" dirty="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sz="2700" spc="100" dirty="0">
                <a:solidFill>
                  <a:srgbClr val="FFFFFF"/>
                </a:solidFill>
                <a:latin typeface="Cambria"/>
                <a:cs typeface="Cambria"/>
              </a:rPr>
              <a:t>visualization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8489" y="6777130"/>
            <a:ext cx="264350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6600"/>
              </a:lnSpc>
              <a:spcBef>
                <a:spcPts val="100"/>
              </a:spcBef>
            </a:pPr>
            <a:r>
              <a:rPr sz="1700" spc="-30" dirty="0">
                <a:solidFill>
                  <a:srgbClr val="122532"/>
                </a:solidFill>
                <a:latin typeface="Verdana"/>
                <a:cs typeface="Verdana"/>
              </a:rPr>
              <a:t>Database</a:t>
            </a:r>
            <a:r>
              <a:rPr sz="1700" spc="-11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122532"/>
                </a:solidFill>
                <a:latin typeface="Verdana"/>
                <a:cs typeface="Verdana"/>
              </a:rPr>
              <a:t>management, </a:t>
            </a:r>
            <a:r>
              <a:rPr sz="1700" spc="-45" dirty="0">
                <a:solidFill>
                  <a:srgbClr val="122532"/>
                </a:solidFill>
                <a:latin typeface="Verdana"/>
                <a:cs typeface="Verdana"/>
              </a:rPr>
              <a:t>queries,</a:t>
            </a:r>
            <a:r>
              <a:rPr sz="1700" spc="-10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122532"/>
                </a:solidFill>
                <a:latin typeface="Verdana"/>
                <a:cs typeface="Verdana"/>
              </a:rPr>
              <a:t>and</a:t>
            </a:r>
            <a:r>
              <a:rPr sz="1700" spc="-10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122532"/>
                </a:solidFill>
                <a:latin typeface="Verdana"/>
                <a:cs typeface="Verdana"/>
              </a:rPr>
              <a:t>optimization </a:t>
            </a:r>
            <a:r>
              <a:rPr sz="1700" spc="-10" dirty="0">
                <a:solidFill>
                  <a:srgbClr val="122532"/>
                </a:solidFill>
                <a:latin typeface="Verdana"/>
                <a:cs typeface="Verdana"/>
              </a:rPr>
              <a:t>skills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28177" y="6723168"/>
            <a:ext cx="263144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600"/>
              </a:lnSpc>
              <a:spcBef>
                <a:spcPts val="100"/>
              </a:spcBef>
            </a:pPr>
            <a:r>
              <a:rPr sz="1800" spc="-50" dirty="0">
                <a:solidFill>
                  <a:srgbClr val="122532"/>
                </a:solidFill>
                <a:latin typeface="Verdana"/>
                <a:cs typeface="Verdana"/>
              </a:rPr>
              <a:t>Extracting</a:t>
            </a:r>
            <a:r>
              <a:rPr sz="1800" spc="-9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2532"/>
                </a:solidFill>
                <a:latin typeface="Verdana"/>
                <a:cs typeface="Verdana"/>
              </a:rPr>
              <a:t>insights</a:t>
            </a:r>
            <a:r>
              <a:rPr sz="1800" spc="-8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2532"/>
                </a:solidFill>
                <a:latin typeface="Verdana"/>
                <a:cs typeface="Verdana"/>
              </a:rPr>
              <a:t>from </a:t>
            </a:r>
            <a:r>
              <a:rPr sz="1800" dirty="0">
                <a:solidFill>
                  <a:srgbClr val="122532"/>
                </a:solidFill>
                <a:latin typeface="Verdana"/>
                <a:cs typeface="Verdana"/>
              </a:rPr>
              <a:t>complex</a:t>
            </a:r>
            <a:r>
              <a:rPr sz="1800" spc="-9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2532"/>
                </a:solidFill>
                <a:latin typeface="Verdana"/>
                <a:cs typeface="Verdana"/>
              </a:rPr>
              <a:t>datasets</a:t>
            </a:r>
            <a:r>
              <a:rPr sz="1800" spc="-9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2532"/>
                </a:solidFill>
                <a:latin typeface="Verdana"/>
                <a:cs typeface="Verdana"/>
              </a:rPr>
              <a:t>for </a:t>
            </a:r>
            <a:r>
              <a:rPr sz="1800" spc="-45" dirty="0">
                <a:solidFill>
                  <a:srgbClr val="122532"/>
                </a:solidFill>
                <a:latin typeface="Verdana"/>
                <a:cs typeface="Verdana"/>
              </a:rPr>
              <a:t>informed</a:t>
            </a:r>
            <a:r>
              <a:rPr sz="1800" spc="-11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2532"/>
                </a:solidFill>
                <a:latin typeface="Verdana"/>
                <a:cs typeface="Verdana"/>
              </a:rPr>
              <a:t>decisions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92557" y="6777130"/>
            <a:ext cx="257111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6600"/>
              </a:lnSpc>
              <a:spcBef>
                <a:spcPts val="100"/>
              </a:spcBef>
            </a:pPr>
            <a:r>
              <a:rPr sz="1700" spc="-55" dirty="0">
                <a:solidFill>
                  <a:srgbClr val="122532"/>
                </a:solidFill>
                <a:latin typeface="Verdana"/>
                <a:cs typeface="Verdana"/>
              </a:rPr>
              <a:t>Transforming</a:t>
            </a:r>
            <a:r>
              <a:rPr sz="1700" spc="-8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122532"/>
                </a:solidFill>
                <a:latin typeface="Verdana"/>
                <a:cs typeface="Verdana"/>
              </a:rPr>
              <a:t>raw</a:t>
            </a:r>
            <a:r>
              <a:rPr sz="1700" spc="-8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122532"/>
                </a:solidFill>
                <a:latin typeface="Verdana"/>
                <a:cs typeface="Verdana"/>
              </a:rPr>
              <a:t>data </a:t>
            </a:r>
            <a:r>
              <a:rPr sz="1700" spc="-55" dirty="0">
                <a:solidFill>
                  <a:srgbClr val="122532"/>
                </a:solidFill>
                <a:latin typeface="Verdana"/>
                <a:cs typeface="Verdana"/>
              </a:rPr>
              <a:t>into</a:t>
            </a:r>
            <a:r>
              <a:rPr sz="1700" spc="-10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122532"/>
                </a:solidFill>
                <a:latin typeface="Verdana"/>
                <a:cs typeface="Verdana"/>
              </a:rPr>
              <a:t>valuable,</a:t>
            </a:r>
            <a:r>
              <a:rPr sz="1700" spc="-10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122532"/>
                </a:solidFill>
                <a:latin typeface="Verdana"/>
                <a:cs typeface="Verdana"/>
              </a:rPr>
              <a:t>actionable information.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87596" y="6777130"/>
            <a:ext cx="285369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6600"/>
              </a:lnSpc>
              <a:spcBef>
                <a:spcPts val="100"/>
              </a:spcBef>
            </a:pPr>
            <a:r>
              <a:rPr sz="1700" spc="-40" dirty="0">
                <a:solidFill>
                  <a:srgbClr val="122532"/>
                </a:solidFill>
                <a:latin typeface="Verdana"/>
                <a:cs typeface="Verdana"/>
              </a:rPr>
              <a:t>Conveying</a:t>
            </a:r>
            <a:r>
              <a:rPr sz="1700" spc="-9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122532"/>
                </a:solidFill>
                <a:latin typeface="Verdana"/>
                <a:cs typeface="Verdana"/>
              </a:rPr>
              <a:t>insights</a:t>
            </a:r>
            <a:r>
              <a:rPr sz="1700" spc="-9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122532"/>
                </a:solidFill>
                <a:latin typeface="Verdana"/>
                <a:cs typeface="Verdana"/>
              </a:rPr>
              <a:t>through </a:t>
            </a:r>
            <a:r>
              <a:rPr sz="1700" spc="-30" dirty="0">
                <a:solidFill>
                  <a:srgbClr val="122532"/>
                </a:solidFill>
                <a:latin typeface="Verdana"/>
                <a:cs typeface="Verdana"/>
              </a:rPr>
              <a:t>compelling,</a:t>
            </a:r>
            <a:r>
              <a:rPr sz="1700" spc="-6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122532"/>
                </a:solidFill>
                <a:latin typeface="Verdana"/>
                <a:cs typeface="Verdana"/>
              </a:rPr>
              <a:t>informative </a:t>
            </a:r>
            <a:r>
              <a:rPr sz="1700" spc="-35" dirty="0">
                <a:solidFill>
                  <a:srgbClr val="122532"/>
                </a:solidFill>
                <a:latin typeface="Verdana"/>
                <a:cs typeface="Verdana"/>
              </a:rPr>
              <a:t>graphical</a:t>
            </a:r>
            <a:r>
              <a:rPr sz="1700" spc="-8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122532"/>
                </a:solidFill>
                <a:latin typeface="Verdana"/>
                <a:cs typeface="Verdana"/>
              </a:rPr>
              <a:t>representations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3000" y="1281183"/>
            <a:ext cx="8429624" cy="4095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1288" y="2864850"/>
            <a:ext cx="3303904" cy="800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50" spc="665" dirty="0">
                <a:solidFill>
                  <a:srgbClr val="317C46"/>
                </a:solidFill>
                <a:latin typeface="Cambria"/>
                <a:cs typeface="Cambria"/>
              </a:rPr>
              <a:t>DATASET</a:t>
            </a:r>
            <a:endParaRPr sz="50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7306" y="2387081"/>
            <a:ext cx="3194685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76475" algn="l"/>
              </a:tabLst>
            </a:pPr>
            <a:r>
              <a:rPr sz="2250" b="1" spc="125" dirty="0">
                <a:latin typeface="Trebuchet MS"/>
                <a:cs typeface="Trebuchet MS"/>
              </a:rPr>
              <a:t>S</a:t>
            </a:r>
            <a:r>
              <a:rPr sz="2250" b="1" spc="-55" dirty="0">
                <a:latin typeface="Trebuchet MS"/>
                <a:cs typeface="Trebuchet MS"/>
              </a:rPr>
              <a:t>U</a:t>
            </a:r>
            <a:r>
              <a:rPr sz="2250" b="1" spc="-335" dirty="0">
                <a:latin typeface="Trebuchet MS"/>
                <a:cs typeface="Trebuchet MS"/>
              </a:rPr>
              <a:t> </a:t>
            </a:r>
            <a:r>
              <a:rPr sz="2250" b="1" spc="-235" dirty="0">
                <a:latin typeface="Trebuchet MS"/>
                <a:cs typeface="Trebuchet MS"/>
              </a:rPr>
              <a:t>P</a:t>
            </a:r>
            <a:r>
              <a:rPr sz="2250" b="1" spc="-335" dirty="0">
                <a:latin typeface="Trebuchet MS"/>
                <a:cs typeface="Trebuchet MS"/>
              </a:rPr>
              <a:t> </a:t>
            </a:r>
            <a:r>
              <a:rPr sz="2250" b="1" spc="85" dirty="0">
                <a:latin typeface="Trebuchet MS"/>
                <a:cs typeface="Trebuchet MS"/>
              </a:rPr>
              <a:t>E</a:t>
            </a:r>
            <a:r>
              <a:rPr sz="2250" b="1" spc="-215" dirty="0">
                <a:latin typeface="Trebuchet MS"/>
                <a:cs typeface="Trebuchet MS"/>
              </a:rPr>
              <a:t>R</a:t>
            </a:r>
            <a:r>
              <a:rPr sz="2250" b="1" spc="-335" dirty="0">
                <a:latin typeface="Trebuchet MS"/>
                <a:cs typeface="Trebuchet MS"/>
              </a:rPr>
              <a:t> </a:t>
            </a:r>
            <a:r>
              <a:rPr sz="2250" b="1" spc="125" dirty="0">
                <a:latin typeface="Trebuchet MS"/>
                <a:cs typeface="Trebuchet MS"/>
              </a:rPr>
              <a:t>S</a:t>
            </a:r>
            <a:r>
              <a:rPr sz="2250" b="1" spc="-130" dirty="0">
                <a:latin typeface="Trebuchet MS"/>
                <a:cs typeface="Trebuchet MS"/>
              </a:rPr>
              <a:t>T</a:t>
            </a:r>
            <a:r>
              <a:rPr sz="2250" b="1" spc="-335" dirty="0">
                <a:latin typeface="Trebuchet MS"/>
                <a:cs typeface="Trebuchet MS"/>
              </a:rPr>
              <a:t> </a:t>
            </a:r>
            <a:r>
              <a:rPr sz="2250" b="1" spc="315" dirty="0">
                <a:latin typeface="Trebuchet MS"/>
                <a:cs typeface="Trebuchet MS"/>
              </a:rPr>
              <a:t>O</a:t>
            </a:r>
            <a:r>
              <a:rPr sz="2250" b="1" spc="-215" dirty="0">
                <a:latin typeface="Trebuchet MS"/>
                <a:cs typeface="Trebuchet MS"/>
              </a:rPr>
              <a:t>R</a:t>
            </a:r>
            <a:r>
              <a:rPr sz="2250" b="1" spc="-335" dirty="0">
                <a:latin typeface="Trebuchet MS"/>
                <a:cs typeface="Trebuchet MS"/>
              </a:rPr>
              <a:t> </a:t>
            </a:r>
            <a:r>
              <a:rPr sz="2250" b="1" spc="35" dirty="0">
                <a:latin typeface="Trebuchet MS"/>
                <a:cs typeface="Trebuchet MS"/>
              </a:rPr>
              <a:t>E</a:t>
            </a:r>
            <a:r>
              <a:rPr lang="en-US" sz="2250" b="1" spc="35" dirty="0">
                <a:latin typeface="Trebuchet MS"/>
                <a:cs typeface="Trebuchet MS"/>
              </a:rPr>
              <a:t>  </a:t>
            </a:r>
            <a:r>
              <a:rPr sz="2250" b="1" dirty="0">
                <a:latin typeface="Trebuchet MS"/>
                <a:cs typeface="Trebuchet MS"/>
              </a:rPr>
              <a:t>D</a:t>
            </a:r>
            <a:r>
              <a:rPr lang="en-IN" sz="2250" b="1" spc="240" dirty="0">
                <a:latin typeface="Trebuchet MS"/>
                <a:cs typeface="Trebuchet MS"/>
              </a:rPr>
              <a:t>A</a:t>
            </a:r>
            <a:r>
              <a:rPr sz="2250" b="1" spc="-130" dirty="0">
                <a:latin typeface="Trebuchet MS"/>
                <a:cs typeface="Trebuchet MS"/>
              </a:rPr>
              <a:t>T</a:t>
            </a:r>
            <a:r>
              <a:rPr sz="2250" b="1" spc="190" dirty="0">
                <a:latin typeface="Trebuchet MS"/>
                <a:cs typeface="Trebuchet MS"/>
              </a:rPr>
              <a:t>A</a:t>
            </a:r>
            <a:endParaRPr sz="22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7306" y="5738174"/>
            <a:ext cx="14187805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00">
              <a:lnSpc>
                <a:spcPct val="106000"/>
              </a:lnSpc>
              <a:spcBef>
                <a:spcPts val="100"/>
              </a:spcBef>
            </a:pPr>
            <a:r>
              <a:rPr sz="2300" spc="-270" dirty="0">
                <a:solidFill>
                  <a:srgbClr val="122532"/>
                </a:solidFill>
                <a:latin typeface="Verdana"/>
                <a:cs typeface="Verdana"/>
              </a:rPr>
              <a:t>In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122532"/>
                </a:solidFill>
                <a:latin typeface="Verdana"/>
                <a:cs typeface="Verdana"/>
              </a:rPr>
              <a:t>today's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rapidly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evolving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business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122532"/>
                </a:solidFill>
                <a:latin typeface="Verdana"/>
                <a:cs typeface="Verdana"/>
              </a:rPr>
              <a:t>landscape,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a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122532"/>
                </a:solidFill>
                <a:latin typeface="Verdana"/>
                <a:cs typeface="Verdana"/>
              </a:rPr>
              <a:t>Superstore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Giant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recognizes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122532"/>
                </a:solidFill>
                <a:latin typeface="Verdana"/>
                <a:cs typeface="Verdana"/>
              </a:rPr>
              <a:t>the</a:t>
            </a:r>
            <a:r>
              <a:rPr sz="2300" spc="-15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critical </a:t>
            </a:r>
            <a:r>
              <a:rPr sz="2300" spc="-50" dirty="0">
                <a:solidFill>
                  <a:srgbClr val="122532"/>
                </a:solidFill>
                <a:latin typeface="Verdana"/>
                <a:cs typeface="Verdana"/>
              </a:rPr>
              <a:t>importance</a:t>
            </a:r>
            <a:r>
              <a:rPr sz="2300" spc="-14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of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data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122532"/>
                </a:solidFill>
                <a:latin typeface="Verdana"/>
                <a:cs typeface="Verdana"/>
              </a:rPr>
              <a:t>analysis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in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122532"/>
                </a:solidFill>
                <a:latin typeface="Verdana"/>
                <a:cs typeface="Verdana"/>
              </a:rPr>
              <a:t>gaining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a</a:t>
            </a:r>
            <a:r>
              <a:rPr sz="2300" spc="-14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122532"/>
                </a:solidFill>
                <a:latin typeface="Verdana"/>
                <a:cs typeface="Verdana"/>
              </a:rPr>
              <a:t>competitive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122532"/>
                </a:solidFill>
                <a:latin typeface="Verdana"/>
                <a:cs typeface="Verdana"/>
              </a:rPr>
              <a:t>edge.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122532"/>
                </a:solidFill>
                <a:latin typeface="Verdana"/>
                <a:cs typeface="Verdana"/>
              </a:rPr>
              <a:t>They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seek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122532"/>
                </a:solidFill>
                <a:latin typeface="Verdana"/>
                <a:cs typeface="Verdana"/>
              </a:rPr>
              <a:t>your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122532"/>
                </a:solidFill>
                <a:latin typeface="Verdana"/>
                <a:cs typeface="Verdana"/>
              </a:rPr>
              <a:t>expertise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to</a:t>
            </a:r>
            <a:r>
              <a:rPr sz="2300" spc="-14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navigate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122532"/>
                </a:solidFill>
                <a:latin typeface="Verdana"/>
                <a:cs typeface="Verdana"/>
              </a:rPr>
              <a:t>the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intricate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122532"/>
                </a:solidFill>
                <a:latin typeface="Verdana"/>
                <a:cs typeface="Verdana"/>
              </a:rPr>
              <a:t>maze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of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122532"/>
                </a:solidFill>
                <a:latin typeface="Verdana"/>
                <a:cs typeface="Verdana"/>
              </a:rPr>
              <a:t>market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dynamics.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122532"/>
                </a:solidFill>
                <a:latin typeface="Verdana"/>
                <a:cs typeface="Verdana"/>
              </a:rPr>
              <a:t>Your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role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122532"/>
                </a:solidFill>
                <a:latin typeface="Verdana"/>
                <a:cs typeface="Verdana"/>
              </a:rPr>
              <a:t>involves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not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122532"/>
                </a:solidFill>
                <a:latin typeface="Verdana"/>
                <a:cs typeface="Verdana"/>
              </a:rPr>
              <a:t>only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122532"/>
                </a:solidFill>
                <a:latin typeface="Verdana"/>
                <a:cs typeface="Verdana"/>
              </a:rPr>
              <a:t>deciphering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122532"/>
                </a:solidFill>
                <a:latin typeface="Verdana"/>
                <a:cs typeface="Verdana"/>
              </a:rPr>
              <a:t>which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products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resonate </a:t>
            </a:r>
            <a:r>
              <a:rPr sz="2300" spc="-45" dirty="0">
                <a:solidFill>
                  <a:srgbClr val="122532"/>
                </a:solidFill>
                <a:latin typeface="Verdana"/>
                <a:cs typeface="Verdana"/>
              </a:rPr>
              <a:t>most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122532"/>
                </a:solidFill>
                <a:latin typeface="Verdana"/>
                <a:cs typeface="Verdana"/>
              </a:rPr>
              <a:t>with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122532"/>
                </a:solidFill>
                <a:latin typeface="Verdana"/>
                <a:cs typeface="Verdana"/>
              </a:rPr>
              <a:t>customers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122532"/>
                </a:solidFill>
                <a:latin typeface="Verdana"/>
                <a:cs typeface="Verdana"/>
              </a:rPr>
              <a:t>but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also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identifying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122532"/>
                </a:solidFill>
                <a:latin typeface="Verdana"/>
                <a:cs typeface="Verdana"/>
              </a:rPr>
              <a:t>lucrative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122532"/>
                </a:solidFill>
                <a:latin typeface="Verdana"/>
                <a:cs typeface="Verdana"/>
              </a:rPr>
              <a:t>regions,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optimizing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122532"/>
                </a:solidFill>
                <a:latin typeface="Verdana"/>
                <a:cs typeface="Verdana"/>
              </a:rPr>
              <a:t>product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122532"/>
                </a:solidFill>
                <a:latin typeface="Verdana"/>
                <a:cs typeface="Verdana"/>
              </a:rPr>
              <a:t>categories,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122532"/>
                </a:solidFill>
                <a:latin typeface="Verdana"/>
                <a:cs typeface="Verdana"/>
              </a:rPr>
              <a:t>and </a:t>
            </a:r>
            <a:r>
              <a:rPr sz="2300" spc="-85" dirty="0">
                <a:solidFill>
                  <a:srgbClr val="122532"/>
                </a:solidFill>
                <a:latin typeface="Verdana"/>
                <a:cs typeface="Verdana"/>
              </a:rPr>
              <a:t>honing</a:t>
            </a:r>
            <a:r>
              <a:rPr sz="2300" spc="-14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in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122532"/>
                </a:solidFill>
                <a:latin typeface="Verdana"/>
                <a:cs typeface="Verdana"/>
              </a:rPr>
              <a:t>on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122532"/>
                </a:solidFill>
                <a:latin typeface="Verdana"/>
                <a:cs typeface="Verdana"/>
              </a:rPr>
              <a:t>the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45" dirty="0">
                <a:solidFill>
                  <a:srgbClr val="122532"/>
                </a:solidFill>
                <a:latin typeface="Verdana"/>
                <a:cs typeface="Verdana"/>
              </a:rPr>
              <a:t>most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122532"/>
                </a:solidFill>
                <a:latin typeface="Verdana"/>
                <a:cs typeface="Verdana"/>
              </a:rPr>
              <a:t>profitable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122532"/>
                </a:solidFill>
                <a:latin typeface="Verdana"/>
                <a:cs typeface="Verdana"/>
              </a:rPr>
              <a:t>customer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segments.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300">
              <a:latin typeface="Verdana"/>
              <a:cs typeface="Verdana"/>
            </a:endParaRPr>
          </a:p>
          <a:p>
            <a:pPr marL="12700" marR="5080">
              <a:lnSpc>
                <a:spcPct val="106000"/>
              </a:lnSpc>
            </a:pP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Through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122532"/>
                </a:solidFill>
                <a:latin typeface="Verdana"/>
                <a:cs typeface="Verdana"/>
              </a:rPr>
              <a:t>meticulous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data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analysis,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you'll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122532"/>
                </a:solidFill>
                <a:latin typeface="Verdana"/>
                <a:cs typeface="Verdana"/>
              </a:rPr>
              <a:t>unearth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122532"/>
                </a:solidFill>
                <a:latin typeface="Verdana"/>
                <a:cs typeface="Verdana"/>
              </a:rPr>
              <a:t>valuable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insights,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122532"/>
                </a:solidFill>
                <a:latin typeface="Verdana"/>
                <a:cs typeface="Verdana"/>
              </a:rPr>
              <a:t>transforming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122532"/>
                </a:solidFill>
                <a:latin typeface="Verdana"/>
                <a:cs typeface="Verdana"/>
              </a:rPr>
              <a:t>raw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data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122532"/>
                </a:solidFill>
                <a:latin typeface="Verdana"/>
                <a:cs typeface="Verdana"/>
              </a:rPr>
              <a:t>into actionable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5" dirty="0">
                <a:solidFill>
                  <a:srgbClr val="122532"/>
                </a:solidFill>
                <a:latin typeface="Verdana"/>
                <a:cs typeface="Verdana"/>
              </a:rPr>
              <a:t>information.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122532"/>
                </a:solidFill>
                <a:latin typeface="Verdana"/>
                <a:cs typeface="Verdana"/>
              </a:rPr>
              <a:t>Your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5" dirty="0">
                <a:solidFill>
                  <a:srgbClr val="122532"/>
                </a:solidFill>
                <a:latin typeface="Verdana"/>
                <a:cs typeface="Verdana"/>
              </a:rPr>
              <a:t>findings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122532"/>
                </a:solidFill>
                <a:latin typeface="Verdana"/>
                <a:cs typeface="Verdana"/>
              </a:rPr>
              <a:t>will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122532"/>
                </a:solidFill>
                <a:latin typeface="Verdana"/>
                <a:cs typeface="Verdana"/>
              </a:rPr>
              <a:t>drive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122532"/>
                </a:solidFill>
                <a:latin typeface="Verdana"/>
                <a:cs typeface="Verdana"/>
              </a:rPr>
              <a:t>strategic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122532"/>
                </a:solidFill>
                <a:latin typeface="Verdana"/>
                <a:cs typeface="Verdana"/>
              </a:rPr>
              <a:t>decisions,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122532"/>
                </a:solidFill>
                <a:latin typeface="Verdana"/>
                <a:cs typeface="Verdana"/>
              </a:rPr>
              <a:t>enabling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122532"/>
                </a:solidFill>
                <a:latin typeface="Verdana"/>
                <a:cs typeface="Verdana"/>
              </a:rPr>
              <a:t>the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122532"/>
                </a:solidFill>
                <a:latin typeface="Verdana"/>
                <a:cs typeface="Verdana"/>
              </a:rPr>
              <a:t>Superstore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Giant</a:t>
            </a:r>
            <a:r>
              <a:rPr sz="2300" spc="-14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5" dirty="0">
                <a:solidFill>
                  <a:srgbClr val="122532"/>
                </a:solidFill>
                <a:latin typeface="Verdana"/>
                <a:cs typeface="Verdana"/>
              </a:rPr>
              <a:t>to </a:t>
            </a:r>
            <a:r>
              <a:rPr sz="2300" spc="-100" dirty="0">
                <a:solidFill>
                  <a:srgbClr val="122532"/>
                </a:solidFill>
                <a:latin typeface="Verdana"/>
                <a:cs typeface="Verdana"/>
              </a:rPr>
              <a:t>fine-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tune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95" dirty="0">
                <a:solidFill>
                  <a:srgbClr val="122532"/>
                </a:solidFill>
                <a:latin typeface="Verdana"/>
                <a:cs typeface="Verdana"/>
              </a:rPr>
              <a:t>their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122532"/>
                </a:solidFill>
                <a:latin typeface="Verdana"/>
                <a:cs typeface="Verdana"/>
              </a:rPr>
              <a:t>approach,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0" dirty="0">
                <a:solidFill>
                  <a:srgbClr val="122532"/>
                </a:solidFill>
                <a:latin typeface="Verdana"/>
                <a:cs typeface="Verdana"/>
              </a:rPr>
              <a:t>minimize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80" dirty="0">
                <a:solidFill>
                  <a:srgbClr val="122532"/>
                </a:solidFill>
                <a:latin typeface="Verdana"/>
                <a:cs typeface="Verdana"/>
              </a:rPr>
              <a:t>risks,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and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90" dirty="0">
                <a:solidFill>
                  <a:srgbClr val="122532"/>
                </a:solidFill>
                <a:latin typeface="Verdana"/>
                <a:cs typeface="Verdana"/>
              </a:rPr>
              <a:t>maximize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122532"/>
                </a:solidFill>
                <a:latin typeface="Verdana"/>
                <a:cs typeface="Verdana"/>
              </a:rPr>
              <a:t>profitability.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30" dirty="0">
                <a:solidFill>
                  <a:srgbClr val="122532"/>
                </a:solidFill>
                <a:latin typeface="Verdana"/>
                <a:cs typeface="Verdana"/>
              </a:rPr>
              <a:t>Your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mastery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of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data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122532"/>
                </a:solidFill>
                <a:latin typeface="Verdana"/>
                <a:cs typeface="Verdana"/>
              </a:rPr>
              <a:t>analysis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20" dirty="0">
                <a:solidFill>
                  <a:srgbClr val="122532"/>
                </a:solidFill>
                <a:latin typeface="Verdana"/>
                <a:cs typeface="Verdana"/>
              </a:rPr>
              <a:t>will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be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0" dirty="0">
                <a:solidFill>
                  <a:srgbClr val="122532"/>
                </a:solidFill>
                <a:latin typeface="Verdana"/>
                <a:cs typeface="Verdana"/>
              </a:rPr>
              <a:t>the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122532"/>
                </a:solidFill>
                <a:latin typeface="Verdana"/>
                <a:cs typeface="Verdana"/>
              </a:rPr>
              <a:t>compass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guiding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75" dirty="0">
                <a:solidFill>
                  <a:srgbClr val="122532"/>
                </a:solidFill>
                <a:latin typeface="Verdana"/>
                <a:cs typeface="Verdana"/>
              </a:rPr>
              <a:t>this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retail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90" dirty="0">
                <a:solidFill>
                  <a:srgbClr val="122532"/>
                </a:solidFill>
                <a:latin typeface="Verdana"/>
                <a:cs typeface="Verdana"/>
              </a:rPr>
              <a:t>giant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50" dirty="0">
                <a:solidFill>
                  <a:srgbClr val="122532"/>
                </a:solidFill>
                <a:latin typeface="Verdana"/>
                <a:cs typeface="Verdana"/>
              </a:rPr>
              <a:t>toward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122532"/>
                </a:solidFill>
                <a:latin typeface="Verdana"/>
                <a:cs typeface="Verdana"/>
              </a:rPr>
              <a:t>sustainable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122532"/>
                </a:solidFill>
                <a:latin typeface="Verdana"/>
                <a:cs typeface="Verdana"/>
              </a:rPr>
              <a:t>success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in </a:t>
            </a:r>
            <a:r>
              <a:rPr sz="2300" spc="-70" dirty="0">
                <a:solidFill>
                  <a:srgbClr val="122532"/>
                </a:solidFill>
                <a:latin typeface="Verdana"/>
                <a:cs typeface="Verdana"/>
              </a:rPr>
              <a:t>a</a:t>
            </a:r>
            <a:r>
              <a:rPr sz="2300" spc="-130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65" dirty="0">
                <a:solidFill>
                  <a:srgbClr val="122532"/>
                </a:solidFill>
                <a:latin typeface="Verdana"/>
                <a:cs typeface="Verdana"/>
              </a:rPr>
              <a:t>dynamic</a:t>
            </a:r>
            <a:r>
              <a:rPr sz="2300" spc="-135" dirty="0">
                <a:solidFill>
                  <a:srgbClr val="122532"/>
                </a:solidFill>
                <a:latin typeface="Verdana"/>
                <a:cs typeface="Verdana"/>
              </a:rPr>
              <a:t> </a:t>
            </a:r>
            <a:r>
              <a:rPr sz="2300" spc="-10" dirty="0">
                <a:solidFill>
                  <a:srgbClr val="122532"/>
                </a:solidFill>
                <a:latin typeface="Verdana"/>
                <a:cs typeface="Verdana"/>
              </a:rPr>
              <a:t>market.</a:t>
            </a:r>
            <a:endParaRPr sz="2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1788" y="2119730"/>
            <a:ext cx="8279012" cy="562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75" dirty="0">
                <a:latin typeface="Cambria"/>
                <a:cs typeface="Cambria"/>
              </a:rPr>
              <a:t>TOTAL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spc="434" dirty="0">
                <a:latin typeface="Cambria"/>
                <a:cs typeface="Cambria"/>
              </a:rPr>
              <a:t>PROFIT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395" dirty="0">
                <a:latin typeface="Cambria"/>
                <a:cs typeface="Cambria"/>
              </a:rPr>
              <a:t>BY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lang="en-US" spc="365" dirty="0">
                <a:latin typeface="Cambria"/>
                <a:cs typeface="Cambria"/>
              </a:rPr>
              <a:t>CATEGORY</a:t>
            </a:r>
            <a:endParaRPr spc="365" dirty="0">
              <a:latin typeface="Cambria"/>
              <a:cs typeface="Cambri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E27F0-231F-3D80-88F4-26ED792CF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467100"/>
            <a:ext cx="11317629" cy="41371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2440" y="244713"/>
            <a:ext cx="7718359" cy="562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75" dirty="0">
                <a:solidFill>
                  <a:srgbClr val="000000"/>
                </a:solidFill>
                <a:latin typeface="Cambria"/>
                <a:cs typeface="Cambria"/>
              </a:rPr>
              <a:t>TOTAL</a:t>
            </a:r>
            <a:r>
              <a:rPr spc="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pc="434" dirty="0">
                <a:solidFill>
                  <a:srgbClr val="000000"/>
                </a:solidFill>
                <a:latin typeface="Cambria"/>
                <a:cs typeface="Cambria"/>
              </a:rPr>
              <a:t>PROFIT</a:t>
            </a:r>
            <a:r>
              <a:rPr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pc="395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pc="365" dirty="0">
                <a:solidFill>
                  <a:srgbClr val="000000"/>
                </a:solidFill>
                <a:latin typeface="Cambria"/>
                <a:cs typeface="Cambria"/>
              </a:rPr>
              <a:t>Category</a:t>
            </a:r>
            <a:endParaRPr spc="365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D1A6DF-0895-49AE-CD26-E8255C679B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096273"/>
              </p:ext>
            </p:extLst>
          </p:nvPr>
        </p:nvGraphicFramePr>
        <p:xfrm>
          <a:off x="0" y="1333500"/>
          <a:ext cx="18288000" cy="8708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80" dirty="0"/>
              <a:t>SALES</a:t>
            </a:r>
            <a:r>
              <a:rPr dirty="0"/>
              <a:t> BY</a:t>
            </a:r>
            <a:r>
              <a:rPr spc="5" dirty="0"/>
              <a:t> </a:t>
            </a:r>
            <a:r>
              <a:rPr lang="en-IN" spc="260" dirty="0"/>
              <a:t>SUB-</a:t>
            </a:r>
            <a:r>
              <a:rPr lang="en-IN" spc="215" dirty="0"/>
              <a:t>CATEGORY</a:t>
            </a:r>
            <a:endParaRPr spc="21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F428A8-DC40-8D69-0F91-81AF44491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14700"/>
            <a:ext cx="956989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597" y="2149474"/>
            <a:ext cx="17087849" cy="81343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61471" y="244710"/>
            <a:ext cx="632269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80" dirty="0">
                <a:solidFill>
                  <a:srgbClr val="000000"/>
                </a:solidFill>
              </a:rPr>
              <a:t>SALES</a:t>
            </a:r>
            <a:r>
              <a:rPr dirty="0">
                <a:solidFill>
                  <a:srgbClr val="000000"/>
                </a:solidFill>
              </a:rPr>
              <a:t> BY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260" dirty="0">
                <a:solidFill>
                  <a:srgbClr val="000000"/>
                </a:solidFill>
              </a:rPr>
              <a:t>SUB-</a:t>
            </a:r>
            <a:r>
              <a:rPr spc="215" dirty="0">
                <a:solidFill>
                  <a:srgbClr val="000000"/>
                </a:solidFill>
              </a:rPr>
              <a:t>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04E0-77ED-6BB1-402D-EF62FF36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2C28E30-1467-B015-8DA2-7B8DFD881E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8039C-1FF4-8460-71E8-D3CB1C5FB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3" t="13991" r="6308" b="25455"/>
          <a:stretch/>
        </p:blipFill>
        <p:spPr>
          <a:xfrm>
            <a:off x="1524000" y="2568291"/>
            <a:ext cx="12192000" cy="601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283B2D-28D4-1AFA-44DF-28F2A9587685}"/>
              </a:ext>
            </a:extLst>
          </p:cNvPr>
          <p:cNvSpPr txBox="1"/>
          <p:nvPr/>
        </p:nvSpPr>
        <p:spPr>
          <a:xfrm>
            <a:off x="2362200" y="1306225"/>
            <a:ext cx="9261986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50" spc="28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</a:t>
            </a:r>
            <a:r>
              <a:rPr lang="en-IN" sz="355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TREND  BY</a:t>
            </a:r>
            <a:r>
              <a:rPr lang="en-IN" sz="3550" spc="5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3550" spc="26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MONTH</a:t>
            </a:r>
            <a:endParaRPr lang="en-IN" sz="355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0FC0DD-3603-473F-85F0-C1AFE903B2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316528"/>
              </p:ext>
            </p:extLst>
          </p:nvPr>
        </p:nvGraphicFramePr>
        <p:xfrm>
          <a:off x="762000" y="0"/>
          <a:ext cx="17145000" cy="1009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305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225</Words>
  <Application>Microsoft Office PowerPoint</Application>
  <PresentationFormat>Custom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</vt:lpstr>
      <vt:lpstr>Lucida Sans Unicode</vt:lpstr>
      <vt:lpstr>Times New Roman</vt:lpstr>
      <vt:lpstr>Trebuchet MS</vt:lpstr>
      <vt:lpstr>Verdana</vt:lpstr>
      <vt:lpstr>Office Theme</vt:lpstr>
      <vt:lpstr> DATA ANALYSIS</vt:lpstr>
      <vt:lpstr>SKILLS</vt:lpstr>
      <vt:lpstr>DATASET</vt:lpstr>
      <vt:lpstr>TOTAL PROFIT BY CATEGORY</vt:lpstr>
      <vt:lpstr>TOTAL PROFIT BY Category</vt:lpstr>
      <vt:lpstr>SALES BY SUB-CATEGORY</vt:lpstr>
      <vt:lpstr>SALES BY SUB-CATEGORY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</dc:title>
  <dc:creator>Omkar Jagtap</dc:creator>
  <cp:keywords>DAFuCLUfTX4,BADtQOJoT1Q</cp:keywords>
  <cp:lastModifiedBy>ANISH KULKARNI</cp:lastModifiedBy>
  <cp:revision>3</cp:revision>
  <dcterms:created xsi:type="dcterms:W3CDTF">2023-11-23T14:39:46Z</dcterms:created>
  <dcterms:modified xsi:type="dcterms:W3CDTF">2024-08-04T10:01:39Z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2023-11-23T00:00:00Z</vt:filetime>
  </property>
  <property fmtid="{D5CDD505-2E9C-101B-9397-08002B2CF9AE}" pid="5" name="Producer">
    <vt:lpwstr>Canva</vt:lpwstr>
  </property>
</Properties>
</file>