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Roboto Slab"/>
      <p:regular r:id="rId17"/>
    </p:embeddedFont>
    <p:embeddedFont>
      <p:font typeface="Roboto Slab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ostgresql.org/download/" TargetMode="External"/><Relationship Id="rId2" Type="http://schemas.openxmlformats.org/officeDocument/2006/relationships/hyperlink" Target="https://www.geeksforgeeks.org/difference-between-elt-and-etl/" TargetMode="External"/><Relationship Id="rId3" Type="http://schemas.openxmlformats.org/officeDocument/2006/relationships/hyperlink" Target="https://pandas.pydata.org/docs/" TargetMode="External"/><Relationship Id="rId4" Type="http://schemas.openxmlformats.org/officeDocument/2006/relationships/hyperlink" Target="https://earthly.dev/blog/psycopg2-postgres-python/" TargetMode="External"/><Relationship Id="rId5" Type="http://schemas.openxmlformats.org/officeDocument/2006/relationships/hyperlink" Target="https://www.tutorialspoint.com/sqlalchemy/sqlalchemy_introduction.htm" TargetMode="External"/><Relationship Id="rId7" Type="http://schemas.openxmlformats.org/officeDocument/2006/relationships/hyperlink" Target="https://linkedin.com/in/abasifreke-nkanang/" TargetMode="External"/><Relationship Id="rId8" Type="http://schemas.openxmlformats.org/officeDocument/2006/relationships/hyperlink" Target="https://linkedin.com/in/abasifreke-nkanang" TargetMode="External"/><Relationship Id="rId10" Type="http://schemas.openxmlformats.org/officeDocument/2006/relationships/hyperlink" Target="https://github.com/Data-Bishop/" TargetMode="External"/><Relationship Id="rId11" Type="http://schemas.openxmlformats.org/officeDocument/2006/relationships/hyperlink" Target="https://github.com/Data-Bishop" TargetMode="External"/><Relationship Id="rId6" Type="http://schemas.openxmlformats.org/officeDocument/2006/relationships/image" Target="../media/image-10-1.png"/><Relationship Id="rId9" Type="http://schemas.openxmlformats.org/officeDocument/2006/relationships/image" Target="../media/image-10-2.png"/><Relationship Id="rId12" Type="http://schemas.openxmlformats.org/officeDocument/2006/relationships/slideLayout" Target="../slideLayouts/slideLayout11.xml"/><Relationship Id="rId1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Day 1: ETL Processes &amp; Python for Data Engineering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ETL Concepts and Python Fundamentals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83185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58658"/>
            <a:ext cx="18338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DataBishop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4371" y="539234"/>
            <a:ext cx="4888706" cy="611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800"/>
              </a:lnSpc>
              <a:buNone/>
            </a:pPr>
            <a:r>
              <a:rPr lang="en-US" sz="38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Q&amp;A and Up Next</a:t>
            </a:r>
            <a:endParaRPr lang="en-US" sz="3800" dirty="0"/>
          </a:p>
        </p:txBody>
      </p:sp>
      <p:sp>
        <p:nvSpPr>
          <p:cNvPr id="3" name="Shape 1"/>
          <p:cNvSpPr/>
          <p:nvPr/>
        </p:nvSpPr>
        <p:spPr>
          <a:xfrm>
            <a:off x="684371" y="1761173"/>
            <a:ext cx="439936" cy="439936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843796" y="1834396"/>
            <a:ext cx="120968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319808" y="1761173"/>
            <a:ext cx="2444353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Q&amp;A Session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170051" y="1761173"/>
            <a:ext cx="439936" cy="439936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7" name="Text 5"/>
          <p:cNvSpPr/>
          <p:nvPr/>
        </p:nvSpPr>
        <p:spPr>
          <a:xfrm>
            <a:off x="5308997" y="1834396"/>
            <a:ext cx="162044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805488" y="1761173"/>
            <a:ext cx="2444353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Day 2 Preview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5805488" y="2183963"/>
            <a:ext cx="3654743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Quality and Pipeline Orchestration.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9655731" y="1761173"/>
            <a:ext cx="439936" cy="439936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1" name="Text 9"/>
          <p:cNvSpPr/>
          <p:nvPr/>
        </p:nvSpPr>
        <p:spPr>
          <a:xfrm>
            <a:off x="9796463" y="1834396"/>
            <a:ext cx="158472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10291167" y="1761173"/>
            <a:ext cx="2444353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Further Learning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10291167" y="2183963"/>
            <a:ext cx="3654743" cy="625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tutorials, pandas documentation, etc.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684371" y="3224927"/>
            <a:ext cx="439936" cy="439936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5" name="Text 13"/>
          <p:cNvSpPr/>
          <p:nvPr/>
        </p:nvSpPr>
        <p:spPr>
          <a:xfrm>
            <a:off x="819269" y="3298150"/>
            <a:ext cx="170021" cy="293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23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300" dirty="0"/>
          </a:p>
        </p:txBody>
      </p:sp>
      <p:sp>
        <p:nvSpPr>
          <p:cNvPr id="16" name="Text 14"/>
          <p:cNvSpPr/>
          <p:nvPr/>
        </p:nvSpPr>
        <p:spPr>
          <a:xfrm>
            <a:off x="1319808" y="3224927"/>
            <a:ext cx="2455664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Recommended Links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1319808" y="3647718"/>
            <a:ext cx="1262622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PostgreSQL download: </a:t>
            </a:r>
            <a:pPr indent="0" marL="0">
              <a:lnSpc>
                <a:spcPts val="2450"/>
              </a:lnSpc>
              <a:buNone/>
            </a:pPr>
            <a:r>
              <a:rPr lang="en-US" sz="1500" u="sng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https://www.postgresql.org/download/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1319808" y="4077772"/>
            <a:ext cx="1262622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ELT vs ETL: </a:t>
            </a:r>
            <a:pPr indent="0" marL="0">
              <a:lnSpc>
                <a:spcPts val="2450"/>
              </a:lnSpc>
              <a:buNone/>
            </a:pPr>
            <a:r>
              <a:rPr lang="en-US" sz="1500" u="sng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https://www.geeksforgeeks.org/difference-between-elt-and-etl/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1319808" y="4507825"/>
            <a:ext cx="1262622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Pandas documentation: </a:t>
            </a:r>
            <a:pPr indent="0" marL="0">
              <a:lnSpc>
                <a:spcPts val="2450"/>
              </a:lnSpc>
              <a:buNone/>
            </a:pPr>
            <a:r>
              <a:rPr lang="en-US" sz="1500" u="sng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https://pandas.pydata.org/docs/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1319808" y="4937879"/>
            <a:ext cx="1262622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Psycopg2 tutorial: </a:t>
            </a:r>
            <a:pPr indent="0" marL="0">
              <a:lnSpc>
                <a:spcPts val="2450"/>
              </a:lnSpc>
              <a:buNone/>
            </a:pPr>
            <a:r>
              <a:rPr lang="en-US" sz="1500" u="sng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https://earthly.dev/blog/psycopg2-postgres-python/</a:t>
            </a:r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​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1319808" y="5367933"/>
            <a:ext cx="1262622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SQLAlchemy tutorial: </a:t>
            </a:r>
            <a:pPr indent="0" marL="0">
              <a:lnSpc>
                <a:spcPts val="2450"/>
              </a:lnSpc>
              <a:buNone/>
            </a:pPr>
            <a:r>
              <a:rPr lang="en-US" sz="1500" u="sng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https://www.tutorialspoint.com/sqlalchemy/sqlalchemy_introduction.htm</a:t>
            </a:r>
            <a:pPr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684371" y="6076593"/>
            <a:ext cx="1903928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My Socials</a:t>
            </a:r>
            <a:endParaRPr lang="en-US" sz="1500" dirty="0"/>
          </a:p>
        </p:txBody>
      </p:sp>
      <p:pic>
        <p:nvPicPr>
          <p:cNvPr id="23" name="Image 0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884" y="6120527"/>
            <a:ext cx="325874" cy="372428"/>
          </a:xfrm>
          <a:prstGeom prst="rect">
            <a:avLst/>
          </a:prstGeom>
        </p:spPr>
      </p:pic>
      <p:sp>
        <p:nvSpPr>
          <p:cNvPr id="24" name="Text 21"/>
          <p:cNvSpPr/>
          <p:nvPr/>
        </p:nvSpPr>
        <p:spPr>
          <a:xfrm>
            <a:off x="3072884" y="6712863"/>
            <a:ext cx="5636657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u="sng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8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https://linkedin.com/in/abasifreke-nkanang</a:t>
            </a:r>
            <a:endParaRPr lang="en-US" sz="1500" dirty="0"/>
          </a:p>
        </p:txBody>
      </p:sp>
      <p:sp>
        <p:nvSpPr>
          <p:cNvPr id="25" name="Text 22"/>
          <p:cNvSpPr/>
          <p:nvPr/>
        </p:nvSpPr>
        <p:spPr>
          <a:xfrm>
            <a:off x="3072884" y="7201614"/>
            <a:ext cx="5636657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26" name="Image 1" descr="preencoded.png">
            <a:hlinkClick r:id="rId10" tooltip="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94125" y="6120527"/>
            <a:ext cx="325874" cy="372428"/>
          </a:xfrm>
          <a:prstGeom prst="rect">
            <a:avLst/>
          </a:prstGeom>
        </p:spPr>
      </p:pic>
      <p:sp>
        <p:nvSpPr>
          <p:cNvPr id="27" name="Text 23"/>
          <p:cNvSpPr/>
          <p:nvPr/>
        </p:nvSpPr>
        <p:spPr>
          <a:xfrm>
            <a:off x="9194125" y="6712863"/>
            <a:ext cx="4767024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50"/>
              </a:lnSpc>
              <a:buNone/>
            </a:pPr>
            <a:r>
              <a:rPr lang="en-US" sz="1500" u="sng" dirty="0">
                <a:solidFill>
                  <a:srgbClr val="3257B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https://github.com/Data-Bishop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83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Agenda for Today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978813" y="3757493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ETL Processes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16290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Introduction to ETL Processes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8" name="Text 6"/>
          <p:cNvSpPr/>
          <p:nvPr/>
        </p:nvSpPr>
        <p:spPr>
          <a:xfrm>
            <a:off x="7589877" y="3757493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416290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Fundamentals for Data Engineering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2" name="Text 10"/>
          <p:cNvSpPr/>
          <p:nvPr/>
        </p:nvSpPr>
        <p:spPr>
          <a:xfrm>
            <a:off x="957024" y="5092779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Hands-on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498187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Building a Simple ETL Pipeline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7585234" y="5092779"/>
            <a:ext cx="197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Assessment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498187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Assessment Overview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9420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5806" y="4521041"/>
            <a:ext cx="5256133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ETL?</a:t>
            </a:r>
            <a:endParaRPr lang="en-US" sz="41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06" y="5493306"/>
            <a:ext cx="4386263" cy="840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45952" y="6649522"/>
            <a:ext cx="2628067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Extract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945952" y="7103983"/>
            <a:ext cx="396597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Pulling data from various sources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069" y="5493306"/>
            <a:ext cx="4386263" cy="84093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32214" y="6649522"/>
            <a:ext cx="2628067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Transform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5332214" y="7103983"/>
            <a:ext cx="396597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Cleaning, structuring, and enriching data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8331" y="5493306"/>
            <a:ext cx="4386263" cy="84093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8477" y="6649522"/>
            <a:ext cx="2628067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Load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9718477" y="7103983"/>
            <a:ext cx="3965972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Storing data in a target system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85323"/>
            <a:ext cx="70326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Real-World ETL Examples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63426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42805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E-commerce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918472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Aggregating sales data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304" y="363426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428053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Healthcare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12304" y="4918472"/>
            <a:ext cx="22920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Consolidating patient records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4538" y="3634264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4428053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Social Media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4538" y="4918472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Analyzing user engagement data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27818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Why Python for Data Engineering?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Popularity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Python’s popularity in data engineering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Libraries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pandas, NumPy, SQLAlchemy, psycopg2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Easy to learn, extensive libraries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8463"/>
            <a:ext cx="61086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 Pandas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is pandas?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Library for data manipulation and analysis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Data Structures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754636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Series and DataFrame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Common Operations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5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Reading/writing data, filtering, sorting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7" y="2192179"/>
            <a:ext cx="4919186" cy="38452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0487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Hands-on Workshop: ETL Pipeline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605111" y="2806422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6" name="Shape 2"/>
          <p:cNvSpPr/>
          <p:nvPr/>
        </p:nvSpPr>
        <p:spPr>
          <a:xfrm>
            <a:off x="6845022" y="3301484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7" name="Shape 3"/>
          <p:cNvSpPr/>
          <p:nvPr/>
        </p:nvSpPr>
        <p:spPr>
          <a:xfrm>
            <a:off x="6365200" y="30615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8" name="Text 4"/>
          <p:cNvSpPr/>
          <p:nvPr/>
        </p:nvSpPr>
        <p:spPr>
          <a:xfrm>
            <a:off x="6550223" y="3146584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5"/>
          <p:cNvSpPr/>
          <p:nvPr/>
        </p:nvSpPr>
        <p:spPr>
          <a:xfrm>
            <a:off x="7867888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867888" y="3523655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a pipeline to extract, transform, and load data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6845022" y="48352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2" name="Shape 8"/>
          <p:cNvSpPr/>
          <p:nvPr/>
        </p:nvSpPr>
        <p:spPr>
          <a:xfrm>
            <a:off x="6365200" y="45953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9"/>
          <p:cNvSpPr/>
          <p:nvPr/>
        </p:nvSpPr>
        <p:spPr>
          <a:xfrm>
            <a:off x="6526411" y="4680347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0"/>
          <p:cNvSpPr/>
          <p:nvPr/>
        </p:nvSpPr>
        <p:spPr>
          <a:xfrm>
            <a:off x="7867888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Steps</a:t>
            </a:r>
            <a:endParaRPr lang="en-US" sz="2200" dirty="0"/>
          </a:p>
        </p:txBody>
      </p:sp>
      <p:sp>
        <p:nvSpPr>
          <p:cNvPr id="15" name="Text 11"/>
          <p:cNvSpPr/>
          <p:nvPr/>
        </p:nvSpPr>
        <p:spPr>
          <a:xfrm>
            <a:off x="7867888" y="5057418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Extract, Transform, Load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6845022" y="6369010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CFD2D8"/>
          </a:solidFill>
          <a:ln/>
        </p:spPr>
      </p:sp>
      <p:sp>
        <p:nvSpPr>
          <p:cNvPr id="17" name="Shape 13"/>
          <p:cNvSpPr/>
          <p:nvPr/>
        </p:nvSpPr>
        <p:spPr>
          <a:xfrm>
            <a:off x="6365200" y="61290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8" name="Text 14"/>
          <p:cNvSpPr/>
          <p:nvPr/>
        </p:nvSpPr>
        <p:spPr>
          <a:xfrm>
            <a:off x="6528435" y="6214110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Text 15"/>
          <p:cNvSpPr/>
          <p:nvPr/>
        </p:nvSpPr>
        <p:spPr>
          <a:xfrm>
            <a:off x="7867888" y="6100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Tools</a:t>
            </a:r>
            <a:endParaRPr lang="en-US" sz="2200" dirty="0"/>
          </a:p>
        </p:txBody>
      </p:sp>
      <p:sp>
        <p:nvSpPr>
          <p:cNvPr id="20" name="Text 16"/>
          <p:cNvSpPr/>
          <p:nvPr/>
        </p:nvSpPr>
        <p:spPr>
          <a:xfrm>
            <a:off x="7867888" y="6591181"/>
            <a:ext cx="59687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Python, pandas, psycopg2/SQLAlchemy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0127"/>
            <a:ext cx="62874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Workshop Step-by-Step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90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Extract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509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Load a CSV file using pandas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09920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40992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Transform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5896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the data: Handle missing values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17933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5179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Load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66975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 to PostgreSQL and save the data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93097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Assessment: Build an ETL Pipeline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4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41852"/>
            <a:ext cx="3785235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 a messy dataset into a clean format and load it into PostgreSQL</a:t>
            </a:r>
            <a:endParaRPr lang="en-US" sz="14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682615" y="3885367"/>
            <a:ext cx="11680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25129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Requirements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003352"/>
            <a:ext cx="3898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data from a provided CSV file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937790" y="3372922"/>
            <a:ext cx="3898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and structure the data using pandas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937790" y="3742492"/>
            <a:ext cx="3898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Load the data into any SQL database</a:t>
            </a:r>
            <a:endParaRPr lang="en-US" sz="17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261628" y="2934295"/>
            <a:ext cx="15656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9937790" y="5189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Deliverables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937790" y="5680353"/>
            <a:ext cx="3898821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script and a screenshot of the loaded data in the SQL Database</a:t>
            </a:r>
            <a:endParaRPr lang="en-US" sz="1400" dirty="0"/>
          </a:p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787640" y="5660469"/>
            <a:ext cx="15311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2025-02-11T15:07:29Z</dcterms:created>
  <dcterms:modified xsi:type="dcterms:W3CDTF">2025-02-11T15:07:29Z</dcterms:modified>
</cp:coreProperties>
</file>