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257" r:id="rId3"/>
    <p:sldId id="263" r:id="rId4"/>
    <p:sldId id="258" r:id="rId5"/>
    <p:sldId id="259" r:id="rId6"/>
    <p:sldId id="273" r:id="rId7"/>
    <p:sldId id="274" r:id="rId8"/>
    <p:sldId id="275" r:id="rId9"/>
    <p:sldId id="277" r:id="rId10"/>
    <p:sldId id="280" r:id="rId11"/>
    <p:sldId id="260" r:id="rId12"/>
    <p:sldId id="261" r:id="rId13"/>
    <p:sldId id="283" r:id="rId14"/>
    <p:sldId id="284" r:id="rId15"/>
    <p:sldId id="265" r:id="rId16"/>
    <p:sldId id="285" r:id="rId17"/>
    <p:sldId id="300" r:id="rId18"/>
    <p:sldId id="302" r:id="rId19"/>
    <p:sldId id="303" r:id="rId20"/>
    <p:sldId id="290" r:id="rId21"/>
    <p:sldId id="291" r:id="rId22"/>
    <p:sldId id="292" r:id="rId23"/>
    <p:sldId id="278" r:id="rId24"/>
    <p:sldId id="262" r:id="rId25"/>
    <p:sldId id="286" r:id="rId26"/>
    <p:sldId id="287" r:id="rId27"/>
    <p:sldId id="288" r:id="rId28"/>
    <p:sldId id="289" r:id="rId29"/>
    <p:sldId id="264" r:id="rId30"/>
    <p:sldId id="294" r:id="rId31"/>
    <p:sldId id="293" r:id="rId32"/>
    <p:sldId id="295" r:id="rId33"/>
    <p:sldId id="296" r:id="rId34"/>
    <p:sldId id="297"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70FDB-D168-4D82-902C-744358F30AE0}" v="16" dt="2018-12-04T19:24:10.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7F5FAA-9057-4A20-8AFA-3C8DA3B657FC}"/>
    <pc:docChg chg="addSld modSld">
      <pc:chgData name="Guest User" userId="" providerId="Windows Live" clId="Web-{077F5FAA-9057-4A20-8AFA-3C8DA3B657FC}" dt="2018-12-06T02:18:21.087" v="59" actId="20577"/>
      <pc:docMkLst>
        <pc:docMk/>
      </pc:docMkLst>
      <pc:sldChg chg="modSp">
        <pc:chgData name="Guest User" userId="" providerId="Windows Live" clId="Web-{077F5FAA-9057-4A20-8AFA-3C8DA3B657FC}" dt="2018-12-06T02:18:10.024" v="52" actId="20577"/>
        <pc:sldMkLst>
          <pc:docMk/>
          <pc:sldMk cId="854906620" sldId="264"/>
        </pc:sldMkLst>
        <pc:spChg chg="mod">
          <ac:chgData name="Guest User" userId="" providerId="Windows Live" clId="Web-{077F5FAA-9057-4A20-8AFA-3C8DA3B657FC}" dt="2018-12-06T02:18:10.024" v="52" actId="20577"/>
          <ac:spMkLst>
            <pc:docMk/>
            <pc:sldMk cId="854906620" sldId="264"/>
            <ac:spMk id="2" creationId="{00000000-0000-0000-0000-000000000000}"/>
          </ac:spMkLst>
        </pc:spChg>
      </pc:sldChg>
      <pc:sldChg chg="modSp">
        <pc:chgData name="Guest User" userId="" providerId="Windows Live" clId="Web-{077F5FAA-9057-4A20-8AFA-3C8DA3B657FC}" dt="2018-12-06T02:16:57.975" v="27" actId="20577"/>
        <pc:sldMkLst>
          <pc:docMk/>
          <pc:sldMk cId="1850259045" sldId="288"/>
        </pc:sldMkLst>
        <pc:spChg chg="mod">
          <ac:chgData name="Guest User" userId="" providerId="Windows Live" clId="Web-{077F5FAA-9057-4A20-8AFA-3C8DA3B657FC}" dt="2018-12-06T02:16:57.975" v="27" actId="20577"/>
          <ac:spMkLst>
            <pc:docMk/>
            <pc:sldMk cId="1850259045" sldId="288"/>
            <ac:spMk id="3" creationId="{00000000-0000-0000-0000-000000000000}"/>
          </ac:spMkLst>
        </pc:spChg>
      </pc:sldChg>
      <pc:sldChg chg="modSp">
        <pc:chgData name="Guest User" userId="" providerId="Windows Live" clId="Web-{077F5FAA-9057-4A20-8AFA-3C8DA3B657FC}" dt="2018-12-06T02:17:38.148" v="46" actId="20577"/>
        <pc:sldMkLst>
          <pc:docMk/>
          <pc:sldMk cId="1320344051" sldId="289"/>
        </pc:sldMkLst>
        <pc:spChg chg="mod">
          <ac:chgData name="Guest User" userId="" providerId="Windows Live" clId="Web-{077F5FAA-9057-4A20-8AFA-3C8DA3B657FC}" dt="2018-12-06T02:17:38.148" v="46" actId="20577"/>
          <ac:spMkLst>
            <pc:docMk/>
            <pc:sldMk cId="1320344051" sldId="289"/>
            <ac:spMk id="3" creationId="{00000000-0000-0000-0000-000000000000}"/>
          </ac:spMkLst>
        </pc:spChg>
      </pc:sldChg>
      <pc:sldChg chg="modSp new">
        <pc:chgData name="Guest User" userId="" providerId="Windows Live" clId="Web-{077F5FAA-9057-4A20-8AFA-3C8DA3B657FC}" dt="2018-12-06T02:18:16.993" v="57" actId="20577"/>
        <pc:sldMkLst>
          <pc:docMk/>
          <pc:sldMk cId="458307674" sldId="293"/>
        </pc:sldMkLst>
        <pc:spChg chg="mod">
          <ac:chgData name="Guest User" userId="" providerId="Windows Live" clId="Web-{077F5FAA-9057-4A20-8AFA-3C8DA3B657FC}" dt="2018-12-06T02:18:16.993" v="57" actId="20577"/>
          <ac:spMkLst>
            <pc:docMk/>
            <pc:sldMk cId="458307674" sldId="293"/>
            <ac:spMk id="2" creationId="{D480018F-257C-4EAA-95F2-E00B9ADCD5F7}"/>
          </ac:spMkLst>
        </pc:spChg>
      </pc:sldChg>
    </pc:docChg>
  </pc:docChgLst>
  <pc:docChgLst>
    <pc:chgData name="Raj Bhetwal" userId="00d3926af81cd380" providerId="Windows Live" clId="Web-{DDAF7D5E-2B33-4CEF-9F01-00263ECF9672}"/>
    <pc:docChg chg="modSld">
      <pc:chgData name="Raj Bhetwal" userId="00d3926af81cd380" providerId="Windows Live" clId="Web-{DDAF7D5E-2B33-4CEF-9F01-00263ECF9672}" dt="2018-12-07T00:25:03.393" v="5" actId="20577"/>
      <pc:docMkLst>
        <pc:docMk/>
      </pc:docMkLst>
      <pc:sldChg chg="modSp">
        <pc:chgData name="Raj Bhetwal" userId="00d3926af81cd380" providerId="Windows Live" clId="Web-{DDAF7D5E-2B33-4CEF-9F01-00263ECF9672}" dt="2018-12-07T00:25:03.393" v="4" actId="20577"/>
        <pc:sldMkLst>
          <pc:docMk/>
          <pc:sldMk cId="458307674" sldId="293"/>
        </pc:sldMkLst>
        <pc:spChg chg="mod">
          <ac:chgData name="Raj Bhetwal" userId="00d3926af81cd380" providerId="Windows Live" clId="Web-{DDAF7D5E-2B33-4CEF-9F01-00263ECF9672}" dt="2018-12-07T00:25:03.393" v="4" actId="20577"/>
          <ac:spMkLst>
            <pc:docMk/>
            <pc:sldMk cId="458307674" sldId="293"/>
            <ac:spMk id="3" creationId="{3C3FC9A1-A07C-4AF9-B884-33782C5D27BE}"/>
          </ac:spMkLst>
        </pc:spChg>
      </pc:sldChg>
    </pc:docChg>
  </pc:docChgLst>
  <pc:docChgLst>
    <pc:chgData name="Raj Bhetwal" userId="00d3926af81cd380" providerId="Windows Live" clId="Web-{8EFF5BC9-994E-4D4D-8EC6-C80EAC1E6A2C}"/>
    <pc:docChg chg="delSld modSld">
      <pc:chgData name="Raj Bhetwal" userId="00d3926af81cd380" providerId="Windows Live" clId="Web-{8EFF5BC9-994E-4D4D-8EC6-C80EAC1E6A2C}" dt="2018-12-06T03:49:35.884" v="9"/>
      <pc:docMkLst>
        <pc:docMk/>
      </pc:docMkLst>
      <pc:sldChg chg="modSp del">
        <pc:chgData name="Raj Bhetwal" userId="00d3926af81cd380" providerId="Windows Live" clId="Web-{8EFF5BC9-994E-4D4D-8EC6-C80EAC1E6A2C}" dt="2018-12-06T03:49:35.884" v="9"/>
        <pc:sldMkLst>
          <pc:docMk/>
          <pc:sldMk cId="249132979" sldId="281"/>
        </pc:sldMkLst>
        <pc:spChg chg="mod">
          <ac:chgData name="Raj Bhetwal" userId="00d3926af81cd380" providerId="Windows Live" clId="Web-{8EFF5BC9-994E-4D4D-8EC6-C80EAC1E6A2C}" dt="2018-12-06T03:49:28.931" v="8" actId="1076"/>
          <ac:spMkLst>
            <pc:docMk/>
            <pc:sldMk cId="249132979" sldId="281"/>
            <ac:spMk id="3" creationId="{00000000-0000-0000-0000-000000000000}"/>
          </ac:spMkLst>
        </pc:spChg>
      </pc:sldChg>
      <pc:sldChg chg="del">
        <pc:chgData name="Raj Bhetwal" userId="00d3926af81cd380" providerId="Windows Live" clId="Web-{8EFF5BC9-994E-4D4D-8EC6-C80EAC1E6A2C}" dt="2018-12-06T03:49:12.321" v="0"/>
        <pc:sldMkLst>
          <pc:docMk/>
          <pc:sldMk cId="1265503556" sldId="282"/>
        </pc:sldMkLst>
      </pc:sldChg>
    </pc:docChg>
  </pc:docChgLst>
  <pc:docChgLst>
    <pc:chgData name="Guest User" providerId="Windows Live" clId="Web-{83178136-433F-4182-AE84-D637C1E9CF1B}"/>
    <pc:docChg chg="addSld modSld sldOrd">
      <pc:chgData name="Guest User" userId="" providerId="Windows Live" clId="Web-{83178136-433F-4182-AE84-D637C1E9CF1B}" dt="2018-12-11T19:51:56.648" v="808" actId="20577"/>
      <pc:docMkLst>
        <pc:docMk/>
      </pc:docMkLst>
      <pc:sldChg chg="modSp new ord">
        <pc:chgData name="Guest User" userId="" providerId="Windows Live" clId="Web-{83178136-433F-4182-AE84-D637C1E9CF1B}" dt="2018-12-11T19:32:47.738" v="370" actId="20577"/>
        <pc:sldMkLst>
          <pc:docMk/>
          <pc:sldMk cId="1849147468" sldId="294"/>
        </pc:sldMkLst>
        <pc:spChg chg="mod">
          <ac:chgData name="Guest User" userId="" providerId="Windows Live" clId="Web-{83178136-433F-4182-AE84-D637C1E9CF1B}" dt="2018-12-11T19:26:59.424" v="15" actId="20577"/>
          <ac:spMkLst>
            <pc:docMk/>
            <pc:sldMk cId="1849147468" sldId="294"/>
            <ac:spMk id="2" creationId="{1E9D7551-C4F8-4C48-AADC-63DEECC005C8}"/>
          </ac:spMkLst>
        </pc:spChg>
        <pc:spChg chg="mod">
          <ac:chgData name="Guest User" userId="" providerId="Windows Live" clId="Web-{83178136-433F-4182-AE84-D637C1E9CF1B}" dt="2018-12-11T19:32:47.738" v="370" actId="20577"/>
          <ac:spMkLst>
            <pc:docMk/>
            <pc:sldMk cId="1849147468" sldId="294"/>
            <ac:spMk id="3" creationId="{13ED09A2-DBD2-4913-95DB-9B6C06DE961B}"/>
          </ac:spMkLst>
        </pc:spChg>
      </pc:sldChg>
      <pc:sldChg chg="modSp new">
        <pc:chgData name="Guest User" userId="" providerId="Windows Live" clId="Web-{83178136-433F-4182-AE84-D637C1E9CF1B}" dt="2018-12-11T19:48:44.601" v="752" actId="20577"/>
        <pc:sldMkLst>
          <pc:docMk/>
          <pc:sldMk cId="190107694" sldId="295"/>
        </pc:sldMkLst>
        <pc:spChg chg="mod">
          <ac:chgData name="Guest User" userId="" providerId="Windows Live" clId="Web-{83178136-433F-4182-AE84-D637C1E9CF1B}" dt="2018-12-11T19:48:44.601" v="752" actId="20577"/>
          <ac:spMkLst>
            <pc:docMk/>
            <pc:sldMk cId="190107694" sldId="295"/>
            <ac:spMk id="2" creationId="{0943F9B2-CBFF-456D-A7EB-F674FC4CDD6C}"/>
          </ac:spMkLst>
        </pc:spChg>
        <pc:spChg chg="mod">
          <ac:chgData name="Guest User" userId="" providerId="Windows Live" clId="Web-{83178136-433F-4182-AE84-D637C1E9CF1B}" dt="2018-12-11T19:48:42.273" v="750" actId="20577"/>
          <ac:spMkLst>
            <pc:docMk/>
            <pc:sldMk cId="190107694" sldId="295"/>
            <ac:spMk id="3" creationId="{082B4EEC-EDFA-4AF5-B37A-FF0A3255EC0B}"/>
          </ac:spMkLst>
        </pc:spChg>
      </pc:sldChg>
      <pc:sldChg chg="modSp add replId">
        <pc:chgData name="Guest User" userId="" providerId="Windows Live" clId="Web-{83178136-433F-4182-AE84-D637C1E9CF1B}" dt="2018-12-11T19:51:56.633" v="807" actId="20577"/>
        <pc:sldMkLst>
          <pc:docMk/>
          <pc:sldMk cId="2053781130" sldId="296"/>
        </pc:sldMkLst>
        <pc:spChg chg="mod">
          <ac:chgData name="Guest User" userId="" providerId="Windows Live" clId="Web-{83178136-433F-4182-AE84-D637C1E9CF1B}" dt="2018-12-11T19:34:43.941" v="408" actId="20577"/>
          <ac:spMkLst>
            <pc:docMk/>
            <pc:sldMk cId="2053781130" sldId="296"/>
            <ac:spMk id="2" creationId="{0943F9B2-CBFF-456D-A7EB-F674FC4CDD6C}"/>
          </ac:spMkLst>
        </pc:spChg>
        <pc:spChg chg="mod">
          <ac:chgData name="Guest User" userId="" providerId="Windows Live" clId="Web-{83178136-433F-4182-AE84-D637C1E9CF1B}" dt="2018-12-11T19:51:56.633" v="807" actId="20577"/>
          <ac:spMkLst>
            <pc:docMk/>
            <pc:sldMk cId="2053781130" sldId="296"/>
            <ac:spMk id="3" creationId="{082B4EEC-EDFA-4AF5-B37A-FF0A3255EC0B}"/>
          </ac:spMkLst>
        </pc:spChg>
      </pc:sldChg>
      <pc:sldChg chg="modSp add replId">
        <pc:chgData name="Guest User" userId="" providerId="Windows Live" clId="Web-{83178136-433F-4182-AE84-D637C1E9CF1B}" dt="2018-12-11T19:35:18.129" v="422" actId="20577"/>
        <pc:sldMkLst>
          <pc:docMk/>
          <pc:sldMk cId="3475539102" sldId="297"/>
        </pc:sldMkLst>
        <pc:spChg chg="mod">
          <ac:chgData name="Guest User" userId="" providerId="Windows Live" clId="Web-{83178136-433F-4182-AE84-D637C1E9CF1B}" dt="2018-12-11T19:35:18.129" v="422" actId="20577"/>
          <ac:spMkLst>
            <pc:docMk/>
            <pc:sldMk cId="3475539102" sldId="297"/>
            <ac:spMk id="3" creationId="{082B4EEC-EDFA-4AF5-B37A-FF0A3255EC0B}"/>
          </ac:spMkLst>
        </pc:spChg>
      </pc:sldChg>
      <pc:sldChg chg="add replId">
        <pc:chgData name="Guest User" userId="" providerId="Windows Live" clId="Web-{83178136-433F-4182-AE84-D637C1E9CF1B}" dt="2018-12-11T19:35:39.926" v="424"/>
        <pc:sldMkLst>
          <pc:docMk/>
          <pc:sldMk cId="4239914449" sldId="298"/>
        </pc:sldMkLst>
      </pc:sldChg>
    </pc:docChg>
  </pc:docChgLst>
  <pc:docChgLst>
    <pc:chgData name="Raj Bhetwal" userId="00d3926af81cd380" providerId="Windows Live" clId="Web-{68166153-E756-436B-91BF-8A19ABE6A6F5}"/>
    <pc:docChg chg="modSld">
      <pc:chgData name="Raj Bhetwal" userId="00d3926af81cd380" providerId="Windows Live" clId="Web-{68166153-E756-436B-91BF-8A19ABE6A6F5}" dt="2018-12-06T06:10:50.717" v="5"/>
      <pc:docMkLst>
        <pc:docMk/>
      </pc:docMkLst>
      <pc:sldChg chg="modNotes">
        <pc:chgData name="Raj Bhetwal" userId="00d3926af81cd380" providerId="Windows Live" clId="Web-{68166153-E756-436B-91BF-8A19ABE6A6F5}" dt="2018-12-06T06:10:50.717" v="5"/>
        <pc:sldMkLst>
          <pc:docMk/>
          <pc:sldMk cId="2723957395" sldId="280"/>
        </pc:sldMkLst>
      </pc:sldChg>
    </pc:docChg>
  </pc:docChgLst>
  <pc:docChgLst>
    <pc:chgData name="Guest User" providerId="Windows Live" clId="Web-{5C005549-CEE8-445B-B7E9-64B17EA5AE9D}"/>
    <pc:docChg chg="addSld modSld">
      <pc:chgData name="Guest User" userId="" providerId="Windows Live" clId="Web-{5C005549-CEE8-445B-B7E9-64B17EA5AE9D}" dt="2018-12-04T19:12:26.140" v="116" actId="14100"/>
      <pc:docMkLst>
        <pc:docMk/>
      </pc:docMkLst>
      <pc:sldChg chg="modSp">
        <pc:chgData name="Guest User" userId="" providerId="Windows Live" clId="Web-{5C005549-CEE8-445B-B7E9-64B17EA5AE9D}" dt="2018-12-04T19:08:01.801" v="72" actId="20577"/>
        <pc:sldMkLst>
          <pc:docMk/>
          <pc:sldMk cId="4160478741" sldId="265"/>
        </pc:sldMkLst>
        <pc:spChg chg="mod">
          <ac:chgData name="Guest User" userId="" providerId="Windows Live" clId="Web-{5C005549-CEE8-445B-B7E9-64B17EA5AE9D}" dt="2018-12-04T19:08:01.801" v="72" actId="20577"/>
          <ac:spMkLst>
            <pc:docMk/>
            <pc:sldMk cId="4160478741" sldId="265"/>
            <ac:spMk id="3" creationId="{00000000-0000-0000-0000-000000000000}"/>
          </ac:spMkLst>
        </pc:spChg>
      </pc:sldChg>
      <pc:sldChg chg="modSp">
        <pc:chgData name="Guest User" userId="" providerId="Windows Live" clId="Web-{5C005549-CEE8-445B-B7E9-64B17EA5AE9D}" dt="2018-12-04T19:08:19.989" v="78" actId="20577"/>
        <pc:sldMkLst>
          <pc:docMk/>
          <pc:sldMk cId="4182088649" sldId="285"/>
        </pc:sldMkLst>
        <pc:spChg chg="mod">
          <ac:chgData name="Guest User" userId="" providerId="Windows Live" clId="Web-{5C005549-CEE8-445B-B7E9-64B17EA5AE9D}" dt="2018-12-04T19:08:19.989" v="78" actId="20577"/>
          <ac:spMkLst>
            <pc:docMk/>
            <pc:sldMk cId="4182088649" sldId="285"/>
            <ac:spMk id="3" creationId="{00000000-0000-0000-0000-000000000000}"/>
          </ac:spMkLst>
        </pc:spChg>
      </pc:sldChg>
      <pc:sldChg chg="addSp delSp modSp">
        <pc:chgData name="Guest User" userId="" providerId="Windows Live" clId="Web-{5C005549-CEE8-445B-B7E9-64B17EA5AE9D}" dt="2018-12-04T19:09:45.055" v="85" actId="1076"/>
        <pc:sldMkLst>
          <pc:docMk/>
          <pc:sldMk cId="1848060861" sldId="290"/>
        </pc:sldMkLst>
        <pc:spChg chg="del">
          <ac:chgData name="Guest User" userId="" providerId="Windows Live" clId="Web-{5C005549-CEE8-445B-B7E9-64B17EA5AE9D}" dt="2018-12-04T19:09:24.117" v="80"/>
          <ac:spMkLst>
            <pc:docMk/>
            <pc:sldMk cId="1848060861" sldId="290"/>
            <ac:spMk id="3" creationId="{5BECADE7-7029-4316-BB4E-D6ECDA6528F8}"/>
          </ac:spMkLst>
        </pc:spChg>
        <pc:picChg chg="add mod ord">
          <ac:chgData name="Guest User" userId="" providerId="Windows Live" clId="Web-{5C005549-CEE8-445B-B7E9-64B17EA5AE9D}" dt="2018-12-04T19:09:45.055" v="85" actId="1076"/>
          <ac:picMkLst>
            <pc:docMk/>
            <pc:sldMk cId="1848060861" sldId="290"/>
            <ac:picMk id="4" creationId="{FDA116BD-926F-4542-8400-4892C1AEAA9A}"/>
          </ac:picMkLst>
        </pc:picChg>
        <pc:picChg chg="add mod">
          <ac:chgData name="Guest User" userId="" providerId="Windows Live" clId="Web-{5C005549-CEE8-445B-B7E9-64B17EA5AE9D}" dt="2018-12-04T19:09:41.867" v="84" actId="1076"/>
          <ac:picMkLst>
            <pc:docMk/>
            <pc:sldMk cId="1848060861" sldId="290"/>
            <ac:picMk id="6" creationId="{49579850-663B-4614-8954-7D43BAE95912}"/>
          </ac:picMkLst>
        </pc:picChg>
      </pc:sldChg>
      <pc:sldChg chg="addSp delSp modSp add replId">
        <pc:chgData name="Guest User" userId="" providerId="Windows Live" clId="Web-{5C005549-CEE8-445B-B7E9-64B17EA5AE9D}" dt="2018-12-04T19:11:24.840" v="103" actId="1076"/>
        <pc:sldMkLst>
          <pc:docMk/>
          <pc:sldMk cId="828844239" sldId="291"/>
        </pc:sldMkLst>
        <pc:spChg chg="add del mod">
          <ac:chgData name="Guest User" userId="" providerId="Windows Live" clId="Web-{5C005549-CEE8-445B-B7E9-64B17EA5AE9D}" dt="2018-12-04T19:10:21.385" v="89"/>
          <ac:spMkLst>
            <pc:docMk/>
            <pc:sldMk cId="828844239" sldId="291"/>
            <ac:spMk id="5" creationId="{5918F889-41F1-4F88-8156-8C738181FBF3}"/>
          </ac:spMkLst>
        </pc:spChg>
        <pc:picChg chg="del">
          <ac:chgData name="Guest User" userId="" providerId="Windows Live" clId="Web-{5C005549-CEE8-445B-B7E9-64B17EA5AE9D}" dt="2018-12-04T19:10:05.618" v="87"/>
          <ac:picMkLst>
            <pc:docMk/>
            <pc:sldMk cId="828844239" sldId="291"/>
            <ac:picMk id="4" creationId="{FDA116BD-926F-4542-8400-4892C1AEAA9A}"/>
          </ac:picMkLst>
        </pc:picChg>
        <pc:picChg chg="del">
          <ac:chgData name="Guest User" userId="" providerId="Windows Live" clId="Web-{5C005549-CEE8-445B-B7E9-64B17EA5AE9D}" dt="2018-12-04T19:10:09.603" v="88"/>
          <ac:picMkLst>
            <pc:docMk/>
            <pc:sldMk cId="828844239" sldId="291"/>
            <ac:picMk id="6" creationId="{49579850-663B-4614-8954-7D43BAE95912}"/>
          </ac:picMkLst>
        </pc:picChg>
        <pc:picChg chg="add mod ord">
          <ac:chgData name="Guest User" userId="" providerId="Windows Live" clId="Web-{5C005549-CEE8-445B-B7E9-64B17EA5AE9D}" dt="2018-12-04T19:10:38.104" v="92" actId="1076"/>
          <ac:picMkLst>
            <pc:docMk/>
            <pc:sldMk cId="828844239" sldId="291"/>
            <ac:picMk id="7" creationId="{97FC5144-3020-4641-A965-04DC312CAFC0}"/>
          </ac:picMkLst>
        </pc:picChg>
        <pc:picChg chg="add del mod">
          <ac:chgData name="Guest User" userId="" providerId="Windows Live" clId="Web-{5C005549-CEE8-445B-B7E9-64B17EA5AE9D}" dt="2018-12-04T19:10:54.402" v="95"/>
          <ac:picMkLst>
            <pc:docMk/>
            <pc:sldMk cId="828844239" sldId="291"/>
            <ac:picMk id="9" creationId="{4DFA5B25-4511-4453-8E2C-73CD8E7F6CAD}"/>
          </ac:picMkLst>
        </pc:picChg>
        <pc:picChg chg="add mod">
          <ac:chgData name="Guest User" userId="" providerId="Windows Live" clId="Web-{5C005549-CEE8-445B-B7E9-64B17EA5AE9D}" dt="2018-12-04T19:11:24.840" v="103" actId="1076"/>
          <ac:picMkLst>
            <pc:docMk/>
            <pc:sldMk cId="828844239" sldId="291"/>
            <ac:picMk id="11" creationId="{6CE7EF06-A772-46A0-81B3-56A651F464D1}"/>
          </ac:picMkLst>
        </pc:picChg>
      </pc:sldChg>
      <pc:sldChg chg="addSp delSp modSp add replId">
        <pc:chgData name="Guest User" userId="" providerId="Windows Live" clId="Web-{5C005549-CEE8-445B-B7E9-64B17EA5AE9D}" dt="2018-12-04T19:12:26.140" v="116" actId="14100"/>
        <pc:sldMkLst>
          <pc:docMk/>
          <pc:sldMk cId="513253877" sldId="292"/>
        </pc:sldMkLst>
        <pc:spChg chg="add del mod">
          <ac:chgData name="Guest User" userId="" providerId="Windows Live" clId="Web-{5C005549-CEE8-445B-B7E9-64B17EA5AE9D}" dt="2018-12-04T19:11:56.263" v="107"/>
          <ac:spMkLst>
            <pc:docMk/>
            <pc:sldMk cId="513253877" sldId="292"/>
            <ac:spMk id="4" creationId="{3A527BDA-50F8-4F50-A5B9-D6DB2DD190B1}"/>
          </ac:spMkLst>
        </pc:spChg>
        <pc:picChg chg="add mod ord">
          <ac:chgData name="Guest User" userId="" providerId="Windows Live" clId="Web-{5C005549-CEE8-445B-B7E9-64B17EA5AE9D}" dt="2018-12-04T19:12:19.249" v="114" actId="1076"/>
          <ac:picMkLst>
            <pc:docMk/>
            <pc:sldMk cId="513253877" sldId="292"/>
            <ac:picMk id="5" creationId="{95C50370-EFE8-4A46-87CC-AA10292C48E2}"/>
          </ac:picMkLst>
        </pc:picChg>
        <pc:picChg chg="del">
          <ac:chgData name="Guest User" userId="" providerId="Windows Live" clId="Web-{5C005549-CEE8-445B-B7E9-64B17EA5AE9D}" dt="2018-12-04T19:11:42.544" v="105"/>
          <ac:picMkLst>
            <pc:docMk/>
            <pc:sldMk cId="513253877" sldId="292"/>
            <ac:picMk id="7" creationId="{97FC5144-3020-4641-A965-04DC312CAFC0}"/>
          </ac:picMkLst>
        </pc:picChg>
        <pc:picChg chg="add mod">
          <ac:chgData name="Guest User" userId="" providerId="Windows Live" clId="Web-{5C005549-CEE8-445B-B7E9-64B17EA5AE9D}" dt="2018-12-04T19:12:26.140" v="116" actId="14100"/>
          <ac:picMkLst>
            <pc:docMk/>
            <pc:sldMk cId="513253877" sldId="292"/>
            <ac:picMk id="8" creationId="{19319978-0774-4B45-99CF-12EDA8EF6E25}"/>
          </ac:picMkLst>
        </pc:picChg>
        <pc:picChg chg="del">
          <ac:chgData name="Guest User" userId="" providerId="Windows Live" clId="Web-{5C005549-CEE8-445B-B7E9-64B17EA5AE9D}" dt="2018-12-04T19:11:46.185" v="106"/>
          <ac:picMkLst>
            <pc:docMk/>
            <pc:sldMk cId="513253877" sldId="292"/>
            <ac:picMk id="11" creationId="{6CE7EF06-A772-46A0-81B3-56A651F464D1}"/>
          </ac:picMkLst>
        </pc:picChg>
      </pc:sldChg>
    </pc:docChg>
  </pc:docChgLst>
  <pc:docChgLst>
    <pc:chgData name="Guest User" providerId="Windows Live" clId="Web-{9E887044-6A7C-4A0D-99D8-6D7FC9A40C06}"/>
    <pc:docChg chg="modSld">
      <pc:chgData name="Guest User" userId="" providerId="Windows Live" clId="Web-{9E887044-6A7C-4A0D-99D8-6D7FC9A40C06}" dt="2018-12-06T19:45:26.211" v="25" actId="20577"/>
      <pc:docMkLst>
        <pc:docMk/>
      </pc:docMkLst>
      <pc:sldChg chg="modSp">
        <pc:chgData name="Guest User" userId="" providerId="Windows Live" clId="Web-{9E887044-6A7C-4A0D-99D8-6D7FC9A40C06}" dt="2018-12-06T19:45:26.211" v="24" actId="20577"/>
        <pc:sldMkLst>
          <pc:docMk/>
          <pc:sldMk cId="458307674" sldId="293"/>
        </pc:sldMkLst>
        <pc:spChg chg="mod">
          <ac:chgData name="Guest User" userId="" providerId="Windows Live" clId="Web-{9E887044-6A7C-4A0D-99D8-6D7FC9A40C06}" dt="2018-12-06T19:45:26.211" v="24" actId="20577"/>
          <ac:spMkLst>
            <pc:docMk/>
            <pc:sldMk cId="458307674" sldId="293"/>
            <ac:spMk id="3" creationId="{3C3FC9A1-A07C-4AF9-B884-33782C5D27BE}"/>
          </ac:spMkLst>
        </pc:spChg>
      </pc:sldChg>
    </pc:docChg>
  </pc:docChgLst>
  <pc:docChgLst>
    <pc:chgData name="Raj Bhetwal" userId="00d3926af81cd380" providerId="Windows Live" clId="Web-{0E970FDB-D168-4D82-902C-744358F30AE0}"/>
    <pc:docChg chg="modSld">
      <pc:chgData name="Raj Bhetwal" userId="00d3926af81cd380" providerId="Windows Live" clId="Web-{0E970FDB-D168-4D82-902C-744358F30AE0}" dt="2018-12-04T19:24:10.381" v="17" actId="20577"/>
      <pc:docMkLst>
        <pc:docMk/>
      </pc:docMkLst>
      <pc:sldChg chg="modSp">
        <pc:chgData name="Raj Bhetwal" userId="00d3926af81cd380" providerId="Windows Live" clId="Web-{0E970FDB-D168-4D82-902C-744358F30AE0}" dt="2018-12-04T19:24:10.381" v="17" actId="20577"/>
        <pc:sldMkLst>
          <pc:docMk/>
          <pc:sldMk cId="286429381" sldId="256"/>
        </pc:sldMkLst>
        <pc:spChg chg="mod">
          <ac:chgData name="Raj Bhetwal" userId="00d3926af81cd380" providerId="Windows Live" clId="Web-{0E970FDB-D168-4D82-902C-744358F30AE0}" dt="2018-12-04T19:24:10.381" v="17" actId="20577"/>
          <ac:spMkLst>
            <pc:docMk/>
            <pc:sldMk cId="286429381" sldId="256"/>
            <ac:spMk id="2" creationId="{00000000-0000-0000-0000-000000000000}"/>
          </ac:spMkLst>
        </pc:spChg>
      </pc:sldChg>
      <pc:sldChg chg="modSp">
        <pc:chgData name="Raj Bhetwal" userId="00d3926af81cd380" providerId="Windows Live" clId="Web-{0E970FDB-D168-4D82-902C-744358F30AE0}" dt="2018-12-04T19:13:58.142" v="6" actId="14100"/>
        <pc:sldMkLst>
          <pc:docMk/>
          <pc:sldMk cId="1848060861" sldId="290"/>
        </pc:sldMkLst>
        <pc:picChg chg="mod">
          <ac:chgData name="Raj Bhetwal" userId="00d3926af81cd380" providerId="Windows Live" clId="Web-{0E970FDB-D168-4D82-902C-744358F30AE0}" dt="2018-12-04T19:13:47.063" v="3" actId="1076"/>
          <ac:picMkLst>
            <pc:docMk/>
            <pc:sldMk cId="1848060861" sldId="290"/>
            <ac:picMk id="4" creationId="{FDA116BD-926F-4542-8400-4892C1AEAA9A}"/>
          </ac:picMkLst>
        </pc:picChg>
        <pc:picChg chg="mod">
          <ac:chgData name="Raj Bhetwal" userId="00d3926af81cd380" providerId="Windows Live" clId="Web-{0E970FDB-D168-4D82-902C-744358F30AE0}" dt="2018-12-04T19:13:58.142" v="6" actId="14100"/>
          <ac:picMkLst>
            <pc:docMk/>
            <pc:sldMk cId="1848060861" sldId="290"/>
            <ac:picMk id="6" creationId="{49579850-663B-4614-8954-7D43BAE95912}"/>
          </ac:picMkLst>
        </pc:picChg>
      </pc:sldChg>
      <pc:sldChg chg="modSp">
        <pc:chgData name="Raj Bhetwal" userId="00d3926af81cd380" providerId="Windows Live" clId="Web-{0E970FDB-D168-4D82-902C-744358F30AE0}" dt="2018-12-04T19:14:53.439" v="12" actId="14100"/>
        <pc:sldMkLst>
          <pc:docMk/>
          <pc:sldMk cId="513253877" sldId="292"/>
        </pc:sldMkLst>
        <pc:spChg chg="mod">
          <ac:chgData name="Raj Bhetwal" userId="00d3926af81cd380" providerId="Windows Live" clId="Web-{0E970FDB-D168-4D82-902C-744358F30AE0}" dt="2018-12-04T19:14:35.454" v="9" actId="20577"/>
          <ac:spMkLst>
            <pc:docMk/>
            <pc:sldMk cId="513253877" sldId="292"/>
            <ac:spMk id="2" creationId="{FCCEBCB1-70EE-45AD-83FE-FBF9F493F6A1}"/>
          </ac:spMkLst>
        </pc:spChg>
        <pc:picChg chg="mod">
          <ac:chgData name="Raj Bhetwal" userId="00d3926af81cd380" providerId="Windows Live" clId="Web-{0E970FDB-D168-4D82-902C-744358F30AE0}" dt="2018-12-04T19:14:53.439" v="12" actId="14100"/>
          <ac:picMkLst>
            <pc:docMk/>
            <pc:sldMk cId="513253877" sldId="292"/>
            <ac:picMk id="5" creationId="{95C50370-EFE8-4A46-87CC-AA10292C48E2}"/>
          </ac:picMkLst>
        </pc:picChg>
        <pc:picChg chg="mod">
          <ac:chgData name="Raj Bhetwal" userId="00d3926af81cd380" providerId="Windows Live" clId="Web-{0E970FDB-D168-4D82-902C-744358F30AE0}" dt="2018-12-04T19:14:19.516" v="8" actId="14100"/>
          <ac:picMkLst>
            <pc:docMk/>
            <pc:sldMk cId="513253877" sldId="292"/>
            <ac:picMk id="8" creationId="{19319978-0774-4B45-99CF-12EDA8EF6E25}"/>
          </ac:picMkLst>
        </pc:picChg>
      </pc:sldChg>
    </pc:docChg>
  </pc:docChgLst>
  <pc:docChgLst>
    <pc:chgData name="Raj Bhetwal" userId="00d3926af81cd380" providerId="Windows Live" clId="Web-{E82CC6AA-9266-4108-8D0C-F481AD0DA50E}"/>
    <pc:docChg chg="modSld">
      <pc:chgData name="Raj Bhetwal" userId="00d3926af81cd380" providerId="Windows Live" clId="Web-{E82CC6AA-9266-4108-8D0C-F481AD0DA50E}" dt="2018-12-03T18:15:14.716" v="0"/>
      <pc:docMkLst>
        <pc:docMk/>
      </pc:docMkLst>
      <pc:sldChg chg="delAnim modAnim">
        <pc:chgData name="Raj Bhetwal" userId="00d3926af81cd380" providerId="Windows Live" clId="Web-{E82CC6AA-9266-4108-8D0C-F481AD0DA50E}" dt="2018-12-03T18:15:14.716" v="0"/>
        <pc:sldMkLst>
          <pc:docMk/>
          <pc:sldMk cId="3177111842" sldId="274"/>
        </pc:sldMkLst>
      </pc:sldChg>
    </pc:docChg>
  </pc:docChgLst>
  <pc:docChgLst>
    <pc:chgData name="Guest User" providerId="Windows Live" clId="Web-{B47BF494-0D67-4B72-9DC6-073E5C12C1D8}"/>
    <pc:docChg chg="addSld delSld modSld">
      <pc:chgData name="Guest User" userId="" providerId="Windows Live" clId="Web-{B47BF494-0D67-4B72-9DC6-073E5C12C1D8}" dt="2018-12-13T16:57:39.252" v="465" actId="20577"/>
      <pc:docMkLst>
        <pc:docMk/>
      </pc:docMkLst>
      <pc:sldChg chg="new del">
        <pc:chgData name="Guest User" userId="" providerId="Windows Live" clId="Web-{B47BF494-0D67-4B72-9DC6-073E5C12C1D8}" dt="2018-12-13T16:49:26.015" v="383"/>
        <pc:sldMkLst>
          <pc:docMk/>
          <pc:sldMk cId="4273439086" sldId="299"/>
        </pc:sldMkLst>
      </pc:sldChg>
      <pc:sldChg chg="modSp new">
        <pc:chgData name="Guest User" userId="" providerId="Windows Live" clId="Web-{B47BF494-0D67-4B72-9DC6-073E5C12C1D8}" dt="2018-12-13T16:50:47.612" v="384" actId="20577"/>
        <pc:sldMkLst>
          <pc:docMk/>
          <pc:sldMk cId="363972099" sldId="300"/>
        </pc:sldMkLst>
        <pc:spChg chg="mod">
          <ac:chgData name="Guest User" userId="" providerId="Windows Live" clId="Web-{B47BF494-0D67-4B72-9DC6-073E5C12C1D8}" dt="2018-12-13T16:50:47.612" v="384" actId="20577"/>
          <ac:spMkLst>
            <pc:docMk/>
            <pc:sldMk cId="363972099" sldId="300"/>
            <ac:spMk id="2" creationId="{FCFC1E35-E646-4D9E-B0F3-30C9434E24E3}"/>
          </ac:spMkLst>
        </pc:spChg>
        <pc:spChg chg="mod">
          <ac:chgData name="Guest User" userId="" providerId="Windows Live" clId="Web-{B47BF494-0D67-4B72-9DC6-073E5C12C1D8}" dt="2018-12-13T16:42:42.063" v="163" actId="20577"/>
          <ac:spMkLst>
            <pc:docMk/>
            <pc:sldMk cId="363972099" sldId="300"/>
            <ac:spMk id="3" creationId="{04492E1D-32EA-4838-86C8-4C9CFC13BF14}"/>
          </ac:spMkLst>
        </pc:spChg>
      </pc:sldChg>
      <pc:sldChg chg="addSp delSp modSp new del">
        <pc:chgData name="Guest User" userId="" providerId="Windows Live" clId="Web-{B47BF494-0D67-4B72-9DC6-073E5C12C1D8}" dt="2018-12-13T16:43:29.878" v="172"/>
        <pc:sldMkLst>
          <pc:docMk/>
          <pc:sldMk cId="3232180537" sldId="301"/>
        </pc:sldMkLst>
        <pc:spChg chg="del">
          <ac:chgData name="Guest User" userId="" providerId="Windows Live" clId="Web-{B47BF494-0D67-4B72-9DC6-073E5C12C1D8}" dt="2018-12-13T16:42:50.973" v="168"/>
          <ac:spMkLst>
            <pc:docMk/>
            <pc:sldMk cId="3232180537" sldId="301"/>
            <ac:spMk id="2" creationId="{ED9C2A04-DFB7-4CD7-B899-F82347403C04}"/>
          </ac:spMkLst>
        </pc:spChg>
        <pc:spChg chg="del">
          <ac:chgData name="Guest User" userId="" providerId="Windows Live" clId="Web-{B47BF494-0D67-4B72-9DC6-073E5C12C1D8}" dt="2018-12-13T16:42:47.204" v="166"/>
          <ac:spMkLst>
            <pc:docMk/>
            <pc:sldMk cId="3232180537" sldId="301"/>
            <ac:spMk id="3" creationId="{18DE5626-FF96-4C4A-89DE-5D3FE30BBBE5}"/>
          </ac:spMkLst>
        </pc:spChg>
        <pc:picChg chg="add del mod">
          <ac:chgData name="Guest User" userId="" providerId="Windows Live" clId="Web-{B47BF494-0D67-4B72-9DC6-073E5C12C1D8}" dt="2018-12-13T16:42:57.845" v="170"/>
          <ac:picMkLst>
            <pc:docMk/>
            <pc:sldMk cId="3232180537" sldId="301"/>
            <ac:picMk id="4" creationId="{2CCE8CD7-AA76-42D4-BD40-EF2C90D8CC4F}"/>
          </ac:picMkLst>
        </pc:picChg>
      </pc:sldChg>
      <pc:sldChg chg="modSp new">
        <pc:chgData name="Guest User" userId="" providerId="Windows Live" clId="Web-{B47BF494-0D67-4B72-9DC6-073E5C12C1D8}" dt="2018-12-13T16:48:46.295" v="381" actId="20577"/>
        <pc:sldMkLst>
          <pc:docMk/>
          <pc:sldMk cId="2269971384" sldId="302"/>
        </pc:sldMkLst>
        <pc:spChg chg="mod">
          <ac:chgData name="Guest User" userId="" providerId="Windows Live" clId="Web-{B47BF494-0D67-4B72-9DC6-073E5C12C1D8}" dt="2018-12-13T16:45:45.101" v="199" actId="20577"/>
          <ac:spMkLst>
            <pc:docMk/>
            <pc:sldMk cId="2269971384" sldId="302"/>
            <ac:spMk id="2" creationId="{9D9EF76F-BE17-4338-A497-F6112CF59AD4}"/>
          </ac:spMkLst>
        </pc:spChg>
        <pc:spChg chg="mod">
          <ac:chgData name="Guest User" userId="" providerId="Windows Live" clId="Web-{B47BF494-0D67-4B72-9DC6-073E5C12C1D8}" dt="2018-12-13T16:48:46.295" v="381" actId="20577"/>
          <ac:spMkLst>
            <pc:docMk/>
            <pc:sldMk cId="2269971384" sldId="302"/>
            <ac:spMk id="3" creationId="{0F3D0815-F1A0-4CC7-9E1E-1D9794D40F24}"/>
          </ac:spMkLst>
        </pc:spChg>
      </pc:sldChg>
      <pc:sldChg chg="modSp new">
        <pc:chgData name="Guest User" userId="" providerId="Windows Live" clId="Web-{B47BF494-0D67-4B72-9DC6-073E5C12C1D8}" dt="2018-12-13T16:57:39.252" v="464" actId="20577"/>
        <pc:sldMkLst>
          <pc:docMk/>
          <pc:sldMk cId="1912028782" sldId="303"/>
        </pc:sldMkLst>
        <pc:spChg chg="mod">
          <ac:chgData name="Guest User" userId="" providerId="Windows Live" clId="Web-{B47BF494-0D67-4B72-9DC6-073E5C12C1D8}" dt="2018-12-13T16:57:39.252" v="464" actId="20577"/>
          <ac:spMkLst>
            <pc:docMk/>
            <pc:sldMk cId="1912028782" sldId="303"/>
            <ac:spMk id="2" creationId="{79D64F76-3111-45A8-AE28-F111B867667A}"/>
          </ac:spMkLst>
        </pc:spChg>
        <pc:spChg chg="mod">
          <ac:chgData name="Guest User" userId="" providerId="Windows Live" clId="Web-{B47BF494-0D67-4B72-9DC6-073E5C12C1D8}" dt="2018-12-13T16:56:17.264" v="448" actId="20577"/>
          <ac:spMkLst>
            <pc:docMk/>
            <pc:sldMk cId="1912028782" sldId="303"/>
            <ac:spMk id="3" creationId="{5FC823FF-7B44-4E89-B5D2-C6FB246185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4D028-A24B-4E0B-8B2A-CA49FE783145}" type="datetimeFigureOut">
              <a:rPr lang="en-US"/>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D875D-1629-489C-BAC6-267EC444AB1D}" type="slidenum">
              <a:rPr lang="en-US"/>
              <a:t>‹#›</a:t>
            </a:fld>
            <a:endParaRPr lang="en-US"/>
          </a:p>
        </p:txBody>
      </p:sp>
    </p:spTree>
    <p:extLst>
      <p:ext uri="{BB962C8B-B14F-4D97-AF65-F5344CB8AC3E}">
        <p14:creationId xmlns:p14="http://schemas.microsoft.com/office/powerpoint/2010/main" val="113414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element in a Fedora digital object that represents a content item.</a:t>
            </a:r>
          </a:p>
          <a:p>
            <a:r>
              <a:rPr lang="en-US" dirty="0"/>
              <a:t>contained metadata</a:t>
            </a:r>
            <a:endParaRPr lang="en-US" dirty="0">
              <a:cs typeface="Calibri"/>
            </a:endParaRPr>
          </a:p>
          <a:p>
            <a:r>
              <a:rPr lang="en-US" dirty="0"/>
              <a:t> binary files (JPG, PDF, MP3, PNG, TIFF, </a:t>
            </a:r>
            <a:r>
              <a:rPr lang="en-US" dirty="0" err="1"/>
              <a:t>etc</a:t>
            </a:r>
            <a:r>
              <a:rPr lang="en-US" dirty="0"/>
              <a:t>)</a:t>
            </a:r>
            <a:endParaRPr lang="en-US" dirty="0">
              <a:cs typeface="Calibri"/>
            </a:endParaRPr>
          </a:p>
        </p:txBody>
      </p:sp>
      <p:sp>
        <p:nvSpPr>
          <p:cNvPr id="4" name="Slide Number Placeholder 3"/>
          <p:cNvSpPr>
            <a:spLocks noGrp="1"/>
          </p:cNvSpPr>
          <p:nvPr>
            <p:ph type="sldNum" sz="quarter" idx="5"/>
          </p:nvPr>
        </p:nvSpPr>
        <p:spPr/>
        <p:txBody>
          <a:bodyPr/>
          <a:lstStyle/>
          <a:p>
            <a:fld id="{3ABD875D-1629-489C-BAC6-267EC444AB1D}" type="slidenum">
              <a:rPr lang="en-US"/>
              <a:t>10</a:t>
            </a:fld>
            <a:endParaRPr lang="en-US"/>
          </a:p>
        </p:txBody>
      </p:sp>
    </p:spTree>
    <p:extLst>
      <p:ext uri="{BB962C8B-B14F-4D97-AF65-F5344CB8AC3E}">
        <p14:creationId xmlns:p14="http://schemas.microsoft.com/office/powerpoint/2010/main" val="557077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8CFEA4-EA5E-44A8-8B8C-49501578AD2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419954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8CFEA4-EA5E-44A8-8B8C-49501578AD2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100815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8CFEA4-EA5E-44A8-8B8C-49501578AD2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170328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8CFEA4-EA5E-44A8-8B8C-49501578AD2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FD0FF0C-46FD-4CEB-9BDE-BBA790D5D70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b="0" i="0">
                <a:solidFill>
                  <a:schemeClr val="tx1"/>
                </a:solidFill>
                <a:effectLst/>
                <a:latin typeface="Arial Regular"/>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b="0" i="0">
                <a:solidFill>
                  <a:schemeClr val="tx1"/>
                </a:solidFill>
                <a:effectLst/>
                <a:latin typeface="Arial Regular"/>
              </a:rPr>
              <a:t>”</a:t>
            </a:r>
          </a:p>
        </p:txBody>
      </p:sp>
    </p:spTree>
    <p:extLst>
      <p:ext uri="{BB962C8B-B14F-4D97-AF65-F5344CB8AC3E}">
        <p14:creationId xmlns:p14="http://schemas.microsoft.com/office/powerpoint/2010/main" val="1309726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8CFEA4-EA5E-44A8-8B8C-49501578AD2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372956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38CFEA4-EA5E-44A8-8B8C-49501578AD23}"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3235414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38CFEA4-EA5E-44A8-8B8C-49501578AD23}"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2767144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CFEA4-EA5E-44A8-8B8C-49501578AD2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1277761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D38CFEA4-EA5E-44A8-8B8C-49501578AD23}" type="datetimeFigureOut">
              <a:rPr lang="en-US" smtClean="0"/>
              <a:t>12/13/2018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FD0FF0C-46FD-4CEB-9BDE-BBA790D5D700}" type="slidenum">
              <a:rPr lang="en-US" smtClean="0"/>
              <a:t>‹#›</a:t>
            </a:fld>
            <a:endParaRPr lang="en-US"/>
          </a:p>
        </p:txBody>
      </p:sp>
    </p:spTree>
    <p:extLst>
      <p:ext uri="{BB962C8B-B14F-4D97-AF65-F5344CB8AC3E}">
        <p14:creationId xmlns:p14="http://schemas.microsoft.com/office/powerpoint/2010/main" val="112266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CFEA4-EA5E-44A8-8B8C-49501578AD2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289065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8CFEA4-EA5E-44A8-8B8C-49501578AD23}"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364325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8CFEA4-EA5E-44A8-8B8C-49501578AD2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295201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CFEA4-EA5E-44A8-8B8C-49501578AD23}"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247272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8CFEA4-EA5E-44A8-8B8C-49501578AD23}"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23170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38CFEA4-EA5E-44A8-8B8C-49501578AD23}"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418502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8CFEA4-EA5E-44A8-8B8C-49501578AD2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359300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8CFEA4-EA5E-44A8-8B8C-49501578AD23}"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0FF0C-46FD-4CEB-9BDE-BBA790D5D700}" type="slidenum">
              <a:rPr lang="en-US" smtClean="0"/>
              <a:t>‹#›</a:t>
            </a:fld>
            <a:endParaRPr lang="en-US"/>
          </a:p>
        </p:txBody>
      </p:sp>
    </p:spTree>
    <p:extLst>
      <p:ext uri="{BB962C8B-B14F-4D97-AF65-F5344CB8AC3E}">
        <p14:creationId xmlns:p14="http://schemas.microsoft.com/office/powerpoint/2010/main" val="60686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b="0" i="0">
                <a:solidFill>
                  <a:schemeClr val="tx1">
                    <a:tint val="75000"/>
                  </a:schemeClr>
                </a:solidFill>
                <a:latin typeface="Arial Regular"/>
              </a:defRPr>
            </a:lvl1pPr>
          </a:lstStyle>
          <a:p>
            <a:fld id="{D38CFEA4-EA5E-44A8-8B8C-49501578AD23}" type="datetimeFigureOut">
              <a:rPr lang="en-US" smtClean="0"/>
              <a:pPr/>
              <a:t>12/13/2018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b="0" i="0">
                <a:solidFill>
                  <a:schemeClr val="tx1">
                    <a:tint val="75000"/>
                  </a:schemeClr>
                </a:solidFill>
                <a:latin typeface="Arial Regular"/>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b="0" i="0">
                <a:solidFill>
                  <a:schemeClr val="tx1">
                    <a:tint val="75000"/>
                  </a:schemeClr>
                </a:solidFill>
                <a:latin typeface="Arial Regular"/>
              </a:defRPr>
            </a:lvl1pPr>
          </a:lstStyle>
          <a:p>
            <a:fld id="{FFD0FF0C-46FD-4CEB-9BDE-BBA790D5D700}" type="slidenum">
              <a:rPr lang="en-US" smtClean="0"/>
              <a:pPr/>
              <a:t>‹#›</a:t>
            </a:fld>
            <a:endParaRPr lang="en-US"/>
          </a:p>
        </p:txBody>
      </p:sp>
    </p:spTree>
    <p:extLst>
      <p:ext uri="{BB962C8B-B14F-4D97-AF65-F5344CB8AC3E}">
        <p14:creationId xmlns:p14="http://schemas.microsoft.com/office/powerpoint/2010/main" val="7727267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b="0" i="0" kern="1200">
          <a:solidFill>
            <a:schemeClr val="tx1"/>
          </a:solidFill>
          <a:latin typeface="Arial Regular"/>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rial Regular"/>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Regular"/>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Regular"/>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Regular"/>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Regula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islandor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infoset.io/conta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slandora-Collaboration-Group/ISLE.git" TargetMode="External"/><Relationship Id="rId2" Type="http://schemas.openxmlformats.org/officeDocument/2006/relationships/hyperlink" Target="https://download.docker.com/linux/ubunt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dean@agilehumanites.c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discoverygarden.c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born-digita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ebcache.googleusercontent.com/search?q=cache:-BqbAv45giQJ:https://islandora.mnpals.net/pals/islandora/object/PALSrepository:345/datastream/OBJ/download/2013_Islandora_Basic_Training_Manual.pdf+&amp;cd=9&amp;hl=en&amp;ct=clnk&amp;gl=us" TargetMode="External"/><Relationship Id="rId2" Type="http://schemas.openxmlformats.org/officeDocument/2006/relationships/hyperlink" Target="https://www.youtube.com/watch?v=hCpktVpfCi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vufind.org/vufind/" TargetMode="External"/><Relationship Id="rId2" Type="http://schemas.openxmlformats.org/officeDocument/2006/relationships/hyperlink" Target="http://www.eprints.org/uk/" TargetMode="External"/><Relationship Id="rId1" Type="http://schemas.openxmlformats.org/officeDocument/2006/relationships/slideLayout" Target="../slideLayouts/slideLayout2.xml"/><Relationship Id="rId4" Type="http://schemas.openxmlformats.org/officeDocument/2006/relationships/hyperlink" Target="http://,https:/www.slideshare.net/anjesh/digital-library-repository-invenio-vs-dspac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iki.duraspace.org/display/ISLANDORA/Getting+Started+with+Islandora" TargetMode="External"/><Relationship Id="rId2" Type="http://schemas.openxmlformats.org/officeDocument/2006/relationships/hyperlink" Target="http://wseas.us/e-library/conferences/2010/Faro/DNCOCO/DNCOCO-16.pdf" TargetMode="External"/><Relationship Id="rId1" Type="http://schemas.openxmlformats.org/officeDocument/2006/relationships/slideLayout" Target="../slideLayouts/slideLayout2.xml"/><Relationship Id="rId4" Type="http://schemas.openxmlformats.org/officeDocument/2006/relationships/hyperlink" Target="https://webcache.googleusercontent.com/search?q=cache:-BqbAv45giQJ:https://islandora.mnpals.net/pals/islandora/object/PALSrepository%3A345/datastream/OBJ/download/2013_Islandora_Basic_Training_Manual.pdf+&amp;cd=9&amp;hl=en&amp;ct=clnk&amp;gl=u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hyperlink" Target="https://aws.amazon.com/ec2/?sc_channel=PS&amp;sc_campaign=acquisition_US&amp;sc_publisher=bing&amp;sc_medium=ACQ-P|PS-BI|Brand|Desktop|SU|Compute|EC2|US|EN|Text&amp;sc_content=ec2_p&amp;sc_detail=ec2&amp;sc_category=Compute&amp;sc_segment=%7bcreative%7d&amp;sc_matchtype=p&amp;sc_country=US&amp;s_kwcid=AL!4422!10!71949349564215!71949660862469&amp;ef_id=W4BI7QAAAI3QQW3M:20181209075713:s" TargetMode="External"/><Relationship Id="rId1" Type="http://schemas.openxmlformats.org/officeDocument/2006/relationships/slideLayout" Target="../slideLayouts/slideLayout2.xml"/><Relationship Id="rId4" Type="http://schemas.openxmlformats.org/officeDocument/2006/relationships/hyperlink" Target="https://duraspace.org/dspac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hyperlink" Target="https://aws.amazon.com/ec2/?sc_channel=PS&amp;sc_campaign=acquisition_US&amp;sc_publisher=bing&amp;sc_medium=ACQ-P|PS-BI|Brand|Desktop|SU|Compute|EC2|US|EN|Text&amp;sc_content=ec2_p&amp;sc_detail=ec2&amp;sc_category=Compute&amp;sc_segment=%7bcreative%7d&amp;sc_matchtype=p&amp;sc_country=US&amp;s_kwcid=AL!4422!10!71949349564215!71949660862469&amp;ef_id=W4BI7QAAAI3QQW3M:20181209075713:s" TargetMode="External"/><Relationship Id="rId1" Type="http://schemas.openxmlformats.org/officeDocument/2006/relationships/slideLayout" Target="../slideLayouts/slideLayout2.xml"/><Relationship Id="rId4" Type="http://schemas.openxmlformats.org/officeDocument/2006/relationships/hyperlink" Target="https://duraspace.org/dspa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a:latin typeface="Arial" panose="020B0604020202020204" pitchFamily="34" charset="0"/>
                <a:cs typeface="Arial" panose="020B0604020202020204" pitchFamily="34" charset="0"/>
              </a:rPr>
              <a:t>SAINT</a:t>
            </a:r>
            <a:r>
              <a:rPr lang="en-US" sz="4400"/>
              <a:t> MARTIN'S UNIVERSITY</a:t>
            </a:r>
            <a:br>
              <a:rPr lang="en-US" sz="4400"/>
            </a:br>
            <a:r>
              <a:rPr lang="en-US" sz="4400"/>
              <a:t>LIBRARY ARCHIVE </a:t>
            </a:r>
          </a:p>
        </p:txBody>
      </p:sp>
    </p:spTree>
    <p:extLst>
      <p:ext uri="{BB962C8B-B14F-4D97-AF65-F5344CB8AC3E}">
        <p14:creationId xmlns:p14="http://schemas.microsoft.com/office/powerpoint/2010/main" val="2864293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a:t>
            </a:r>
            <a:r>
              <a:rPr lang="en-US" b="1" err="1"/>
              <a:t>Islandora</a:t>
            </a:r>
            <a:r>
              <a:rPr lang="en-US" b="1"/>
              <a:t> Stores and Models Content</a:t>
            </a:r>
            <a:endParaRPr lang="en-US"/>
          </a:p>
        </p:txBody>
      </p:sp>
      <p:sp>
        <p:nvSpPr>
          <p:cNvPr id="3" name="Content Placeholder 2"/>
          <p:cNvSpPr>
            <a:spLocks noGrp="1"/>
          </p:cNvSpPr>
          <p:nvPr>
            <p:ph idx="1"/>
          </p:nvPr>
        </p:nvSpPr>
        <p:spPr/>
        <p:txBody>
          <a:bodyPr>
            <a:normAutofit/>
          </a:bodyPr>
          <a:lstStyle/>
          <a:p>
            <a:r>
              <a:rPr lang="en-US" err="1"/>
              <a:t>Islandora</a:t>
            </a:r>
            <a:r>
              <a:rPr lang="en-US"/>
              <a:t> stores all information in its repository as </a:t>
            </a:r>
            <a:r>
              <a:rPr lang="en-US" i="1"/>
              <a:t>Objects</a:t>
            </a:r>
            <a:r>
              <a:rPr lang="en-US"/>
              <a:t>:</a:t>
            </a:r>
          </a:p>
          <a:p>
            <a:pPr lvl="1"/>
            <a:r>
              <a:rPr lang="en-US"/>
              <a:t>Three types of Objects: </a:t>
            </a:r>
          </a:p>
          <a:p>
            <a:pPr lvl="2"/>
            <a:r>
              <a:rPr lang="en-US"/>
              <a:t>Data Object</a:t>
            </a:r>
          </a:p>
          <a:p>
            <a:pPr lvl="2"/>
            <a:r>
              <a:rPr lang="en-US"/>
              <a:t>Collection Object</a:t>
            </a:r>
          </a:p>
          <a:p>
            <a:pPr lvl="2"/>
            <a:r>
              <a:rPr lang="en-US"/>
              <a:t>Content Model Object.</a:t>
            </a:r>
          </a:p>
          <a:p>
            <a:pPr lvl="0"/>
            <a:r>
              <a:rPr lang="en-US"/>
              <a:t>Objects are comprised of </a:t>
            </a:r>
            <a:r>
              <a:rPr lang="en-US" i="1" err="1"/>
              <a:t>Datastreams</a:t>
            </a:r>
            <a:r>
              <a:rPr lang="en-US" i="1"/>
              <a:t>:</a:t>
            </a:r>
          </a:p>
          <a:p>
            <a:pPr lvl="1"/>
            <a:r>
              <a:rPr lang="en-US"/>
              <a:t>These are the parts of an Object, e.g.  a binary image file, a thumbnail, a metadata stream (such as Dublin Core metadata). </a:t>
            </a:r>
          </a:p>
          <a:p>
            <a:pPr marL="0" indent="0">
              <a:buNone/>
            </a:pPr>
            <a:endParaRPr lang="en-US"/>
          </a:p>
        </p:txBody>
      </p:sp>
    </p:spTree>
    <p:extLst>
      <p:ext uri="{BB962C8B-B14F-4D97-AF65-F5344CB8AC3E}">
        <p14:creationId xmlns:p14="http://schemas.microsoft.com/office/powerpoint/2010/main" val="272395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Packs</a:t>
            </a:r>
          </a:p>
        </p:txBody>
      </p:sp>
      <p:sp>
        <p:nvSpPr>
          <p:cNvPr id="3" name="Content Placeholder 2"/>
          <p:cNvSpPr>
            <a:spLocks noGrp="1"/>
          </p:cNvSpPr>
          <p:nvPr>
            <p:ph idx="1"/>
          </p:nvPr>
        </p:nvSpPr>
        <p:spPr/>
        <p:txBody>
          <a:bodyPr/>
          <a:lstStyle/>
          <a:p>
            <a:pPr marL="457200" indent="-457200">
              <a:buFont typeface="+mj-lt"/>
              <a:buAutoNum type="arabicPeriod"/>
            </a:pPr>
            <a:r>
              <a:rPr lang="en-US" err="1"/>
              <a:t>Islandora</a:t>
            </a:r>
            <a:r>
              <a:rPr lang="en-US"/>
              <a:t> comes with Solution Packs that bundle tools supporting specific types of content and knowledge domains. </a:t>
            </a:r>
          </a:p>
          <a:p>
            <a:pPr marL="457200" indent="-457200">
              <a:buFont typeface="+mj-lt"/>
              <a:buAutoNum type="arabicPeriod"/>
            </a:pPr>
            <a:endParaRPr lang="en-US"/>
          </a:p>
          <a:p>
            <a:pPr marL="457200" indent="-457200">
              <a:buFont typeface="+mj-lt"/>
              <a:buAutoNum type="arabicPeriod"/>
            </a:pPr>
            <a:r>
              <a:rPr lang="en-US"/>
              <a:t>This elegant solution packages the correct standards support, content models, and related tools (such as viewers) for a given content type into modules that can be associated with a collection</a:t>
            </a:r>
          </a:p>
        </p:txBody>
      </p:sp>
    </p:spTree>
    <p:extLst>
      <p:ext uri="{BB962C8B-B14F-4D97-AF65-F5344CB8AC3E}">
        <p14:creationId xmlns:p14="http://schemas.microsoft.com/office/powerpoint/2010/main" val="82691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Packs types:</a:t>
            </a:r>
          </a:p>
        </p:txBody>
      </p:sp>
      <p:sp>
        <p:nvSpPr>
          <p:cNvPr id="3" name="Content Placeholder 2"/>
          <p:cNvSpPr>
            <a:spLocks noGrp="1"/>
          </p:cNvSpPr>
          <p:nvPr>
            <p:ph idx="1"/>
          </p:nvPr>
        </p:nvSpPr>
        <p:spPr/>
        <p:txBody>
          <a:bodyPr>
            <a:normAutofit lnSpcReduction="10000"/>
          </a:bodyPr>
          <a:lstStyle/>
          <a:p>
            <a:pPr lvl="0"/>
            <a:r>
              <a:rPr lang="en-US"/>
              <a:t>Standard Image Solution Pack. Enables support for JPEG, PNG and GIF images.</a:t>
            </a:r>
          </a:p>
          <a:p>
            <a:pPr lvl="0"/>
            <a:endParaRPr lang="en-US"/>
          </a:p>
          <a:p>
            <a:pPr lvl="0"/>
            <a:r>
              <a:rPr lang="en-US"/>
              <a:t>Large Image Solution Pack. Enables support for TIFF images.</a:t>
            </a:r>
          </a:p>
          <a:p>
            <a:pPr lvl="0"/>
            <a:endParaRPr lang="en-US"/>
          </a:p>
          <a:p>
            <a:pPr lvl="0"/>
            <a:r>
              <a:rPr lang="en-US"/>
              <a:t>Book Solution Pack. Enables creation of book collections and the ingesting of pages.</a:t>
            </a:r>
          </a:p>
          <a:p>
            <a:pPr lvl="0"/>
            <a:endParaRPr lang="en-US"/>
          </a:p>
          <a:p>
            <a:pPr lvl="0"/>
            <a:r>
              <a:rPr lang="en-US"/>
              <a:t>Newspaper Solution Pack. Adds support for newspaper collections.</a:t>
            </a:r>
          </a:p>
        </p:txBody>
      </p:sp>
    </p:spTree>
    <p:extLst>
      <p:ext uri="{BB962C8B-B14F-4D97-AF65-F5344CB8AC3E}">
        <p14:creationId xmlns:p14="http://schemas.microsoft.com/office/powerpoint/2010/main" val="20522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Packs types:</a:t>
            </a:r>
          </a:p>
        </p:txBody>
      </p:sp>
      <p:sp>
        <p:nvSpPr>
          <p:cNvPr id="3" name="Content Placeholder 2"/>
          <p:cNvSpPr>
            <a:spLocks noGrp="1"/>
          </p:cNvSpPr>
          <p:nvPr>
            <p:ph idx="1"/>
          </p:nvPr>
        </p:nvSpPr>
        <p:spPr>
          <a:xfrm>
            <a:off x="680321" y="2252983"/>
            <a:ext cx="9613861" cy="3599316"/>
          </a:xfrm>
        </p:spPr>
        <p:txBody>
          <a:bodyPr>
            <a:normAutofit/>
          </a:bodyPr>
          <a:lstStyle/>
          <a:p>
            <a:pPr lvl="0"/>
            <a:r>
              <a:rPr lang="en-US"/>
              <a:t>Paged Content Solution Pack.  Enables support for paged content.</a:t>
            </a:r>
          </a:p>
          <a:p>
            <a:pPr lvl="0"/>
            <a:endParaRPr lang="en-US"/>
          </a:p>
          <a:p>
            <a:pPr lvl="0"/>
            <a:r>
              <a:rPr lang="en-US"/>
              <a:t>PDF Solution Pack. Enables support for PDF documents.</a:t>
            </a:r>
          </a:p>
          <a:p>
            <a:pPr lvl="0"/>
            <a:endParaRPr lang="en-US"/>
          </a:p>
          <a:p>
            <a:pPr lvl="0"/>
            <a:r>
              <a:rPr lang="en-US"/>
              <a:t>Audio Solution Pack. Enables support for WAV and MP3 files.</a:t>
            </a:r>
          </a:p>
          <a:p>
            <a:pPr lvl="0"/>
            <a:endParaRPr lang="en-US"/>
          </a:p>
          <a:p>
            <a:r>
              <a:rPr lang="en-US"/>
              <a:t>Video Solution Pack. Enables support for the most popular video formats</a:t>
            </a:r>
          </a:p>
        </p:txBody>
      </p:sp>
    </p:spTree>
    <p:extLst>
      <p:ext uri="{BB962C8B-B14F-4D97-AF65-F5344CB8AC3E}">
        <p14:creationId xmlns:p14="http://schemas.microsoft.com/office/powerpoint/2010/main" val="249935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Packs types:</a:t>
            </a:r>
          </a:p>
        </p:txBody>
      </p:sp>
      <p:sp>
        <p:nvSpPr>
          <p:cNvPr id="3" name="Content Placeholder 2"/>
          <p:cNvSpPr>
            <a:spLocks noGrp="1"/>
          </p:cNvSpPr>
          <p:nvPr>
            <p:ph idx="1"/>
          </p:nvPr>
        </p:nvSpPr>
        <p:spPr>
          <a:xfrm>
            <a:off x="680321" y="2252983"/>
            <a:ext cx="9613861" cy="3599316"/>
          </a:xfrm>
        </p:spPr>
        <p:txBody>
          <a:bodyPr>
            <a:normAutofit fontScale="92500" lnSpcReduction="20000"/>
          </a:bodyPr>
          <a:lstStyle/>
          <a:p>
            <a:pPr lvl="0"/>
            <a:r>
              <a:rPr lang="en-US"/>
              <a:t>Binary/File Solution Pack.  Enables support for binary file formats.</a:t>
            </a:r>
          </a:p>
          <a:p>
            <a:pPr lvl="0"/>
            <a:endParaRPr lang="en-US"/>
          </a:p>
          <a:p>
            <a:pPr lvl="0"/>
            <a:r>
              <a:rPr lang="en-US"/>
              <a:t>Entity Solution Pack. Enables support for Event, Place, Person, and Event authority records.</a:t>
            </a:r>
          </a:p>
          <a:p>
            <a:pPr lvl="0"/>
            <a:endParaRPr lang="en-US"/>
          </a:p>
          <a:p>
            <a:pPr lvl="0"/>
            <a:r>
              <a:rPr lang="en-US"/>
              <a:t>Digital Humanities (XML) Solution Pack. Enables support for XML documents with tools for textual criticism, documentary editing, and annotation of documents and their images.</a:t>
            </a:r>
          </a:p>
          <a:p>
            <a:pPr lvl="0"/>
            <a:endParaRPr lang="en-US"/>
          </a:p>
          <a:p>
            <a:pPr lvl="0"/>
            <a:r>
              <a:rPr lang="en-US"/>
              <a:t>Scholar Solution Pack. Enables Institutional repository features such as citations, author pages, etc.</a:t>
            </a:r>
          </a:p>
        </p:txBody>
      </p:sp>
    </p:spTree>
    <p:extLst>
      <p:ext uri="{BB962C8B-B14F-4D97-AF65-F5344CB8AC3E}">
        <p14:creationId xmlns:p14="http://schemas.microsoft.com/office/powerpoint/2010/main" val="280153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Deployment Options and Implementation Strategies</a:t>
            </a:r>
            <a:endParaRPr lang="en-US" sz="280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457200" lvl="0" indent="-457200">
              <a:buAutoNum type="arabicPeriod"/>
            </a:pPr>
            <a:r>
              <a:rPr lang="en-US"/>
              <a:t>A service company provides you with a hosted instance of </a:t>
            </a:r>
            <a:r>
              <a:rPr lang="en-US" err="1"/>
              <a:t>Islandora</a:t>
            </a:r>
            <a:r>
              <a:rPr lang="en-US"/>
              <a:t> scaled to your requirements deployed on either your own or a hosted infrastructure.</a:t>
            </a:r>
          </a:p>
          <a:p>
            <a:pPr marL="457200" lvl="0" indent="-457200">
              <a:buAutoNum type="arabicPeriod"/>
            </a:pPr>
            <a:endParaRPr lang="en-US"/>
          </a:p>
          <a:p>
            <a:pPr marL="457200" indent="-457200">
              <a:buAutoNum type="arabicPeriod"/>
            </a:pPr>
            <a:r>
              <a:rPr lang="en-US"/>
              <a:t>You choose an </a:t>
            </a:r>
            <a:r>
              <a:rPr lang="en-US" err="1"/>
              <a:t>Islandora</a:t>
            </a:r>
            <a:r>
              <a:rPr lang="en-US"/>
              <a:t> OnDemand cloud instance (SaaS), which is      quick but has some limitations on how much customization can be performed.</a:t>
            </a:r>
          </a:p>
          <a:p>
            <a:pPr marL="457200" lvl="0" indent="-457200">
              <a:buAutoNum type="arabicPeriod"/>
            </a:pPr>
            <a:endParaRPr lang="en-US"/>
          </a:p>
          <a:p>
            <a:pPr marL="457200" indent="-457200">
              <a:buAutoNum type="arabicPeriod"/>
            </a:pPr>
            <a:r>
              <a:rPr lang="en-US"/>
              <a:t>If your organization has its own IT resources with supporting    infrastructure and skills they can obtain </a:t>
            </a:r>
            <a:r>
              <a:rPr lang="en-US" err="1"/>
              <a:t>Islandora</a:t>
            </a:r>
            <a:r>
              <a:rPr lang="en-US"/>
              <a:t> from </a:t>
            </a:r>
            <a:r>
              <a:rPr lang="en-US">
                <a:hlinkClick r:id="rId2"/>
              </a:rPr>
              <a:t>github</a:t>
            </a:r>
            <a:r>
              <a:rPr lang="en-US"/>
              <a:t> and configure an instance for you.</a:t>
            </a:r>
          </a:p>
        </p:txBody>
      </p:sp>
    </p:spTree>
    <p:extLst>
      <p:ext uri="{BB962C8B-B14F-4D97-AF65-F5344CB8AC3E}">
        <p14:creationId xmlns:p14="http://schemas.microsoft.com/office/powerpoint/2010/main" val="416047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Deployment Options and Implementation Strategies</a:t>
            </a:r>
            <a:endParaRPr lang="en-US" sz="280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a:t>Both #1 and #2 come with maintenance provisions so your instance is always up-to-date with the latest releases of </a:t>
            </a:r>
            <a:r>
              <a:rPr lang="en-US" err="1"/>
              <a:t>Islandora</a:t>
            </a:r>
            <a:r>
              <a:rPr lang="en-US"/>
              <a:t> (usu. with new functionality).</a:t>
            </a:r>
          </a:p>
          <a:p>
            <a:endParaRPr lang="en-US"/>
          </a:p>
          <a:p>
            <a:r>
              <a:rPr lang="en-US"/>
              <a:t> # 3 requires your IT resources to maintain your instance. </a:t>
            </a:r>
          </a:p>
          <a:p>
            <a:endParaRPr lang="en-US"/>
          </a:p>
          <a:p>
            <a:r>
              <a:rPr lang="en-US"/>
              <a:t>As with deployment you can choose handle as much of your setup as you have resources for. Service providers are available to consult, help with design, configuration, migration, and training. You can contact one </a:t>
            </a:r>
            <a:r>
              <a:rPr lang="en-US">
                <a:hlinkClick r:id="rId2"/>
              </a:rPr>
              <a:t>here</a:t>
            </a:r>
            <a:r>
              <a:rPr lang="en-US"/>
              <a:t> ;). </a:t>
            </a:r>
          </a:p>
          <a:p>
            <a:pPr lvl="0"/>
            <a:endParaRPr lang="en-US"/>
          </a:p>
        </p:txBody>
      </p:sp>
    </p:spTree>
    <p:extLst>
      <p:ext uri="{BB962C8B-B14F-4D97-AF65-F5344CB8AC3E}">
        <p14:creationId xmlns:p14="http://schemas.microsoft.com/office/powerpoint/2010/main" val="418208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1E35-E646-4D9E-B0F3-30C9434E24E3}"/>
              </a:ext>
            </a:extLst>
          </p:cNvPr>
          <p:cNvSpPr>
            <a:spLocks noGrp="1"/>
          </p:cNvSpPr>
          <p:nvPr>
            <p:ph type="title"/>
          </p:nvPr>
        </p:nvSpPr>
        <p:spPr/>
        <p:txBody>
          <a:bodyPr/>
          <a:lstStyle/>
          <a:p>
            <a:r>
              <a:rPr lang="en-US" dirty="0"/>
              <a:t>Islandora Virtual Box Set-up</a:t>
            </a:r>
          </a:p>
        </p:txBody>
      </p:sp>
      <p:sp>
        <p:nvSpPr>
          <p:cNvPr id="3" name="Content Placeholder 2">
            <a:extLst>
              <a:ext uri="{FF2B5EF4-FFF2-40B4-BE49-F238E27FC236}">
                <a16:creationId xmlns:a16="http://schemas.microsoft.com/office/drawing/2014/main" id="{04492E1D-32EA-4838-86C8-4C9CFC13BF14}"/>
              </a:ext>
            </a:extLst>
          </p:cNvPr>
          <p:cNvSpPr>
            <a:spLocks noGrp="1"/>
          </p:cNvSpPr>
          <p:nvPr>
            <p:ph idx="1"/>
          </p:nvPr>
        </p:nvSpPr>
        <p:spPr/>
        <p:txBody>
          <a:bodyPr vert="horz" lIns="91440" tIns="45720" rIns="91440" bIns="45720" rtlCol="0" anchor="t">
            <a:normAutofit/>
          </a:bodyPr>
          <a:lstStyle/>
          <a:p>
            <a:r>
              <a:rPr lang="en-US" dirty="0"/>
              <a:t>Our first successful implementation of </a:t>
            </a:r>
            <a:r>
              <a:rPr lang="en-US" dirty="0" err="1"/>
              <a:t>Islandora</a:t>
            </a:r>
            <a:r>
              <a:rPr lang="en-US" dirty="0"/>
              <a:t>.</a:t>
            </a:r>
          </a:p>
          <a:p>
            <a:r>
              <a:rPr lang="en-US" dirty="0"/>
              <a:t>The Virtual Box setup is aimed at an audience with minimal technical experience.</a:t>
            </a:r>
          </a:p>
          <a:p>
            <a:r>
              <a:rPr lang="en-US" dirty="0"/>
              <a:t>It functions smoothly, connecting to localhost:8000</a:t>
            </a:r>
          </a:p>
          <a:p>
            <a:r>
              <a:rPr lang="en-US" dirty="0"/>
              <a:t>It cannot be accessed except from the computer it was installed on, so it is only useful for experimentation.</a:t>
            </a:r>
          </a:p>
        </p:txBody>
      </p:sp>
    </p:spTree>
    <p:extLst>
      <p:ext uri="{BB962C8B-B14F-4D97-AF65-F5344CB8AC3E}">
        <p14:creationId xmlns:p14="http://schemas.microsoft.com/office/powerpoint/2010/main" val="36397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F76F-BE17-4338-A497-F6112CF59AD4}"/>
              </a:ext>
            </a:extLst>
          </p:cNvPr>
          <p:cNvSpPr>
            <a:spLocks noGrp="1"/>
          </p:cNvSpPr>
          <p:nvPr>
            <p:ph type="title"/>
          </p:nvPr>
        </p:nvSpPr>
        <p:spPr/>
        <p:txBody>
          <a:bodyPr/>
          <a:lstStyle/>
          <a:p>
            <a:r>
              <a:rPr lang="en-US" dirty="0" err="1"/>
              <a:t>Islandora</a:t>
            </a:r>
            <a:r>
              <a:rPr lang="en-US" dirty="0"/>
              <a:t> Single Site Deployment</a:t>
            </a:r>
          </a:p>
        </p:txBody>
      </p:sp>
      <p:sp>
        <p:nvSpPr>
          <p:cNvPr id="3" name="Content Placeholder 2">
            <a:extLst>
              <a:ext uri="{FF2B5EF4-FFF2-40B4-BE49-F238E27FC236}">
                <a16:creationId xmlns:a16="http://schemas.microsoft.com/office/drawing/2014/main" id="{0F3D0815-F1A0-4CC7-9E1E-1D9794D40F24}"/>
              </a:ext>
            </a:extLst>
          </p:cNvPr>
          <p:cNvSpPr>
            <a:spLocks noGrp="1"/>
          </p:cNvSpPr>
          <p:nvPr>
            <p:ph idx="1"/>
          </p:nvPr>
        </p:nvSpPr>
        <p:spPr/>
        <p:txBody>
          <a:bodyPr vert="horz" lIns="91440" tIns="45720" rIns="91440" bIns="45720" rtlCol="0" anchor="t">
            <a:normAutofit/>
          </a:bodyPr>
          <a:lstStyle/>
          <a:p>
            <a:r>
              <a:rPr lang="en-US" dirty="0"/>
              <a:t>Requires a server to house the system.</a:t>
            </a:r>
          </a:p>
          <a:p>
            <a:pPr lvl="1"/>
            <a:r>
              <a:rPr lang="en-US" dirty="0"/>
              <a:t>Windows (Testing only), MacOS, Ubuntu, CentOS, RHEL (Testing only)</a:t>
            </a:r>
          </a:p>
          <a:p>
            <a:r>
              <a:rPr lang="en-US" dirty="0"/>
              <a:t>Requires creation of SSL Keys and the use of a Domain name.</a:t>
            </a:r>
          </a:p>
          <a:p>
            <a:r>
              <a:rPr lang="en-US" dirty="0"/>
              <a:t>Successful setup up until the penultimate step, falling short of successfully running the application.</a:t>
            </a:r>
          </a:p>
          <a:p>
            <a:pPr lvl="1"/>
            <a:endParaRPr lang="en-US" dirty="0"/>
          </a:p>
        </p:txBody>
      </p:sp>
    </p:spTree>
    <p:extLst>
      <p:ext uri="{BB962C8B-B14F-4D97-AF65-F5344CB8AC3E}">
        <p14:creationId xmlns:p14="http://schemas.microsoft.com/office/powerpoint/2010/main" val="226997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4F76-3111-45A8-AE28-F111B867667A}"/>
              </a:ext>
            </a:extLst>
          </p:cNvPr>
          <p:cNvSpPr>
            <a:spLocks noGrp="1"/>
          </p:cNvSpPr>
          <p:nvPr>
            <p:ph type="title"/>
          </p:nvPr>
        </p:nvSpPr>
        <p:spPr/>
        <p:txBody>
          <a:bodyPr/>
          <a:lstStyle/>
          <a:p>
            <a:r>
              <a:rPr lang="en-US" dirty="0"/>
              <a:t>Example Code for </a:t>
            </a:r>
            <a:r>
              <a:rPr lang="en-US" dirty="0" err="1"/>
              <a:t>Islandora</a:t>
            </a:r>
            <a:r>
              <a:rPr lang="en-US" dirty="0"/>
              <a:t> Installation</a:t>
            </a:r>
          </a:p>
        </p:txBody>
      </p:sp>
      <p:sp>
        <p:nvSpPr>
          <p:cNvPr id="3" name="Content Placeholder 2">
            <a:extLst>
              <a:ext uri="{FF2B5EF4-FFF2-40B4-BE49-F238E27FC236}">
                <a16:creationId xmlns:a16="http://schemas.microsoft.com/office/drawing/2014/main" id="{5FC823FF-7B44-4E89-B5D2-C6FB24618559}"/>
              </a:ext>
            </a:extLst>
          </p:cNvPr>
          <p:cNvSpPr>
            <a:spLocks noGrp="1"/>
          </p:cNvSpPr>
          <p:nvPr>
            <p:ph idx="1"/>
          </p:nvPr>
        </p:nvSpPr>
        <p:spPr/>
        <p:txBody>
          <a:bodyPr vert="horz" lIns="91440" tIns="45720" rIns="91440" bIns="45720" rtlCol="0" anchor="t">
            <a:normAutofit fontScale="55000" lnSpcReduction="20000"/>
          </a:bodyPr>
          <a:lstStyle/>
          <a:p>
            <a:r>
              <a:rPr lang="en-US" dirty="0"/>
              <a:t>apt-get update &amp;&amp; upgrade</a:t>
            </a:r>
          </a:p>
          <a:p>
            <a:r>
              <a:rPr lang="en-US" dirty="0"/>
              <a:t>apt-get install -y </a:t>
            </a:r>
            <a:r>
              <a:rPr lang="en-US" dirty="0" err="1"/>
              <a:t>openssl</a:t>
            </a:r>
            <a:r>
              <a:rPr lang="en-US" dirty="0"/>
              <a:t> git </a:t>
            </a:r>
            <a:r>
              <a:rPr lang="en-US" dirty="0" err="1"/>
              <a:t>htop</a:t>
            </a:r>
            <a:r>
              <a:rPr lang="en-US" dirty="0"/>
              <a:t> </a:t>
            </a:r>
            <a:r>
              <a:rPr lang="en-US" dirty="0" err="1"/>
              <a:t>ntp</a:t>
            </a:r>
            <a:r>
              <a:rPr lang="en-US" dirty="0"/>
              <a:t> </a:t>
            </a:r>
            <a:r>
              <a:rPr lang="en-US" dirty="0" err="1"/>
              <a:t>wget</a:t>
            </a:r>
            <a:r>
              <a:rPr lang="en-US" dirty="0"/>
              <a:t> curl </a:t>
            </a:r>
            <a:r>
              <a:rPr lang="en-US" dirty="0" err="1"/>
              <a:t>nano</a:t>
            </a:r>
            <a:r>
              <a:rPr lang="en-US" dirty="0"/>
              <a:t> apt-transport-https ca-certificates software-properties-common</a:t>
            </a:r>
          </a:p>
          <a:p>
            <a:r>
              <a:rPr lang="en-US" dirty="0"/>
              <a:t>curl -</a:t>
            </a:r>
            <a:r>
              <a:rPr lang="en-US" dirty="0" err="1"/>
              <a:t>fsSL</a:t>
            </a:r>
            <a:r>
              <a:rPr lang="en-US" dirty="0"/>
              <a:t> https://download.docker.com/linux/ubuntu/gpg | </a:t>
            </a:r>
            <a:r>
              <a:rPr lang="en-US" dirty="0" err="1"/>
              <a:t>sudo</a:t>
            </a:r>
            <a:r>
              <a:rPr lang="en-US" dirty="0"/>
              <a:t> apt-key add -</a:t>
            </a:r>
          </a:p>
          <a:p>
            <a:r>
              <a:rPr lang="en-US" dirty="0">
                <a:latin typeface="Consolas"/>
              </a:rPr>
              <a:t>add-apt-repository "deb [arch=amd64] </a:t>
            </a:r>
            <a:r>
              <a:rPr lang="en-US" dirty="0">
                <a:latin typeface="Consolas"/>
                <a:hlinkClick r:id="rId2"/>
              </a:rPr>
              <a:t>https://download.docker.com/linux/ubuntu</a:t>
            </a:r>
            <a:r>
              <a:rPr lang="en-US" dirty="0">
                <a:latin typeface="Consolas"/>
              </a:rPr>
              <a:t> $(</a:t>
            </a:r>
            <a:r>
              <a:rPr lang="en-US" dirty="0" err="1">
                <a:latin typeface="Consolas"/>
              </a:rPr>
              <a:t>lsb_release</a:t>
            </a:r>
            <a:r>
              <a:rPr lang="en-US" dirty="0">
                <a:latin typeface="Consolas"/>
              </a:rPr>
              <a:t> -cs) stable"</a:t>
            </a:r>
            <a:endParaRPr lang="en-US" dirty="0"/>
          </a:p>
          <a:p>
            <a:r>
              <a:rPr lang="en-US" dirty="0">
                <a:latin typeface="Consolas"/>
              </a:rPr>
              <a:t>apt-get update</a:t>
            </a:r>
            <a:endParaRPr lang="en-US" dirty="0"/>
          </a:p>
          <a:p>
            <a:r>
              <a:rPr lang="en-US" dirty="0">
                <a:latin typeface="Consolas"/>
              </a:rPr>
              <a:t>apt-get install -y docker-</a:t>
            </a:r>
            <a:r>
              <a:rPr lang="en-US" dirty="0" err="1">
                <a:latin typeface="Consolas"/>
              </a:rPr>
              <a:t>ce</a:t>
            </a:r>
            <a:endParaRPr lang="en-US" dirty="0" err="1"/>
          </a:p>
          <a:p>
            <a:r>
              <a:rPr lang="en-US" dirty="0" err="1">
                <a:latin typeface="Consolas"/>
              </a:rPr>
              <a:t>systemctl</a:t>
            </a:r>
            <a:r>
              <a:rPr lang="en-US" dirty="0">
                <a:latin typeface="Consolas"/>
              </a:rPr>
              <a:t> enable docker &amp;&amp; </a:t>
            </a:r>
            <a:r>
              <a:rPr lang="en-US" dirty="0" err="1">
                <a:latin typeface="Consolas"/>
              </a:rPr>
              <a:t>systemctl</a:t>
            </a:r>
            <a:r>
              <a:rPr lang="en-US" dirty="0">
                <a:latin typeface="Consolas"/>
              </a:rPr>
              <a:t> start docker</a:t>
            </a:r>
            <a:endParaRPr lang="en-US" dirty="0"/>
          </a:p>
          <a:p>
            <a:r>
              <a:rPr lang="en-US" dirty="0">
                <a:latin typeface="Consolas"/>
              </a:rPr>
              <a:t>curl -L https://github.com/docker/compose/releases/download/1.23.1/docker-compose-`uname -s`-`</a:t>
            </a:r>
            <a:r>
              <a:rPr lang="en-US" dirty="0" err="1">
                <a:latin typeface="Consolas"/>
              </a:rPr>
              <a:t>uname</a:t>
            </a:r>
            <a:r>
              <a:rPr lang="en-US" dirty="0">
                <a:latin typeface="Consolas"/>
              </a:rPr>
              <a:t> -m` -o /</a:t>
            </a:r>
            <a:r>
              <a:rPr lang="en-US" dirty="0" err="1">
                <a:latin typeface="Consolas"/>
              </a:rPr>
              <a:t>usr</a:t>
            </a:r>
            <a:r>
              <a:rPr lang="en-US" dirty="0">
                <a:latin typeface="Consolas"/>
              </a:rPr>
              <a:t>/local/bin/docker-compose &amp;&amp; </a:t>
            </a:r>
            <a:r>
              <a:rPr lang="en-US" dirty="0" err="1">
                <a:latin typeface="Consolas"/>
              </a:rPr>
              <a:t>chmod</a:t>
            </a:r>
            <a:r>
              <a:rPr lang="en-US" dirty="0">
                <a:latin typeface="Consolas"/>
              </a:rPr>
              <a:t> +x /</a:t>
            </a:r>
            <a:r>
              <a:rPr lang="en-US" dirty="0" err="1">
                <a:latin typeface="Consolas"/>
              </a:rPr>
              <a:t>usr</a:t>
            </a:r>
            <a:r>
              <a:rPr lang="en-US" dirty="0">
                <a:latin typeface="Consolas"/>
              </a:rPr>
              <a:t>/local/bin/docker-compose</a:t>
            </a:r>
            <a:endParaRPr lang="en-US" dirty="0"/>
          </a:p>
          <a:p>
            <a:r>
              <a:rPr lang="en-US" dirty="0">
                <a:latin typeface="Consolas"/>
              </a:rPr>
              <a:t>docker-compose –version</a:t>
            </a:r>
            <a:endParaRPr lang="en-US" dirty="0"/>
          </a:p>
          <a:p>
            <a:r>
              <a:rPr lang="en-US" dirty="0" err="1">
                <a:latin typeface="Consolas"/>
              </a:rPr>
              <a:t>sudo</a:t>
            </a:r>
            <a:r>
              <a:rPr lang="en-US" dirty="0">
                <a:latin typeface="Consolas"/>
              </a:rPr>
              <a:t> </a:t>
            </a:r>
            <a:r>
              <a:rPr lang="en-US" dirty="0" err="1">
                <a:latin typeface="Consolas"/>
              </a:rPr>
              <a:t>usermod</a:t>
            </a:r>
            <a:r>
              <a:rPr lang="en-US" dirty="0">
                <a:latin typeface="Consolas"/>
              </a:rPr>
              <a:t> -</a:t>
            </a:r>
            <a:r>
              <a:rPr lang="en-US" dirty="0" err="1">
                <a:latin typeface="Consolas"/>
              </a:rPr>
              <a:t>aG</a:t>
            </a:r>
            <a:r>
              <a:rPr lang="en-US" dirty="0">
                <a:latin typeface="Consolas"/>
              </a:rPr>
              <a:t> docker $USER</a:t>
            </a:r>
            <a:endParaRPr lang="en-US" dirty="0"/>
          </a:p>
          <a:p>
            <a:r>
              <a:rPr lang="en-US" dirty="0">
                <a:latin typeface="Consolas"/>
              </a:rPr>
              <a:t>git clone </a:t>
            </a:r>
            <a:r>
              <a:rPr lang="en-US" dirty="0">
                <a:latin typeface="Consolas"/>
                <a:hlinkClick r:id="rId3"/>
              </a:rPr>
              <a:t>https://github.com/Islandora-Collaboration-Group/ISLE.git</a:t>
            </a:r>
            <a:endParaRPr lang="en-US"/>
          </a:p>
          <a:p>
            <a:r>
              <a:rPr lang="en-US" dirty="0">
                <a:latin typeface="Consolas"/>
              </a:rPr>
              <a:t>cd ISLE</a:t>
            </a:r>
            <a:br>
              <a:rPr lang="en-US" dirty="0">
                <a:latin typeface="Consolas"/>
              </a:rPr>
            </a:br>
            <a:endParaRPr lang="en-US"/>
          </a:p>
          <a:p>
            <a:endParaRPr lang="en-US" dirty="0"/>
          </a:p>
        </p:txBody>
      </p:sp>
    </p:spTree>
    <p:extLst>
      <p:ext uri="{BB962C8B-B14F-4D97-AF65-F5344CB8AC3E}">
        <p14:creationId xmlns:p14="http://schemas.microsoft.com/office/powerpoint/2010/main" val="191202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PROJECT </a:t>
            </a:r>
          </a:p>
        </p:txBody>
      </p:sp>
      <p:sp>
        <p:nvSpPr>
          <p:cNvPr id="3" name="Content Placeholder 2"/>
          <p:cNvSpPr>
            <a:spLocks noGrp="1"/>
          </p:cNvSpPr>
          <p:nvPr>
            <p:ph idx="1"/>
          </p:nvPr>
        </p:nvSpPr>
        <p:spPr>
          <a:xfrm>
            <a:off x="680321" y="2336873"/>
            <a:ext cx="9613861" cy="4087990"/>
          </a:xfrm>
        </p:spPr>
        <p:txBody>
          <a:bodyPr>
            <a:normAutofit fontScale="92500" lnSpcReduction="20000"/>
          </a:bodyPr>
          <a:lstStyle/>
          <a:p>
            <a:pPr>
              <a:lnSpc>
                <a:spcPct val="120000"/>
              </a:lnSpc>
            </a:pPr>
            <a:r>
              <a:rPr lang="en-US">
                <a:latin typeface="Arial" panose="020B0604020202020204" pitchFamily="34" charset="0"/>
                <a:cs typeface="Arial" panose="020B0604020202020204" pitchFamily="34" charset="0"/>
              </a:rPr>
              <a:t>Saint Martin’s Library is looking at creating a Institutional Repository (IR). The plan is to look at two open source systems to look at for comparison. The two open source IR are ISLANDORA and DSPACE. Each system is used by multiple higher learning institutions.</a:t>
            </a:r>
          </a:p>
          <a:p>
            <a:endParaRPr lang="en-US">
              <a:latin typeface="Arial" panose="020B0604020202020204" pitchFamily="34" charset="0"/>
              <a:cs typeface="Arial" panose="020B0604020202020204" pitchFamily="34" charset="0"/>
            </a:endParaRPr>
          </a:p>
          <a:p>
            <a:pPr marL="914400" lvl="1" indent="-457200">
              <a:buFont typeface="+mj-lt"/>
              <a:buAutoNum type="arabicPeriod"/>
            </a:pPr>
            <a:r>
              <a:rPr lang="en-US">
                <a:latin typeface="Arial" panose="020B0604020202020204" pitchFamily="34" charset="0"/>
                <a:cs typeface="Arial" panose="020B0604020202020204" pitchFamily="34" charset="0"/>
              </a:rPr>
              <a:t>ISLANDORA:</a:t>
            </a:r>
          </a:p>
          <a:p>
            <a:pPr marL="1257300" lvl="2" indent="-342900">
              <a:buFont typeface="+mj-lt"/>
              <a:buAutoNum type="alphaUcPeriod"/>
            </a:pPr>
            <a:r>
              <a:rPr lang="en-US">
                <a:latin typeface="Arial" panose="020B0604020202020204" pitchFamily="34" charset="0"/>
                <a:cs typeface="Arial" panose="020B0604020202020204" pitchFamily="34" charset="0"/>
              </a:rPr>
              <a:t>Florida State</a:t>
            </a:r>
          </a:p>
          <a:p>
            <a:pPr marL="1257300" lvl="2" indent="-342900">
              <a:buFont typeface="+mj-lt"/>
              <a:buAutoNum type="alphaUcPeriod"/>
            </a:pPr>
            <a:r>
              <a:rPr lang="en-US">
                <a:latin typeface="Arial" panose="020B0604020202020204" pitchFamily="34" charset="0"/>
                <a:cs typeface="Arial" panose="020B0604020202020204" pitchFamily="34" charset="0"/>
              </a:rPr>
              <a:t>Western Washington University</a:t>
            </a:r>
          </a:p>
          <a:p>
            <a:pPr marL="1257300" lvl="2" indent="-342900">
              <a:buFont typeface="+mj-lt"/>
              <a:buAutoNum type="alphaUcPeriod"/>
            </a:pPr>
            <a:r>
              <a:rPr lang="en-US">
                <a:latin typeface="Arial" panose="020B0604020202020204" pitchFamily="34" charset="0"/>
                <a:cs typeface="Arial" panose="020B0604020202020204" pitchFamily="34" charset="0"/>
              </a:rPr>
              <a:t>Oregon State Library</a:t>
            </a:r>
          </a:p>
          <a:p>
            <a:pPr marL="1257300" lvl="2" indent="-342900">
              <a:buFont typeface="+mj-lt"/>
              <a:buAutoNum type="alphaUcPeriod"/>
            </a:pPr>
            <a:endParaRPr lang="en-US">
              <a:latin typeface="Arial" panose="020B0604020202020204" pitchFamily="34" charset="0"/>
              <a:cs typeface="Arial" panose="020B0604020202020204" pitchFamily="34" charset="0"/>
            </a:endParaRPr>
          </a:p>
          <a:p>
            <a:pPr marL="914400" lvl="1" indent="-457200">
              <a:buFont typeface="+mj-lt"/>
              <a:buAutoNum type="arabicPeriod"/>
            </a:pPr>
            <a:r>
              <a:rPr lang="en-US">
                <a:latin typeface="Arial" panose="020B0604020202020204" pitchFamily="34" charset="0"/>
                <a:cs typeface="Arial" panose="020B0604020202020204" pitchFamily="34" charset="0"/>
              </a:rPr>
              <a:t>DSPACE:</a:t>
            </a:r>
          </a:p>
          <a:p>
            <a:pPr marL="1257300" lvl="2" indent="-342900">
              <a:buFont typeface="+mj-lt"/>
              <a:buAutoNum type="alphaUcPeriod"/>
            </a:pPr>
            <a:r>
              <a:rPr lang="en-US">
                <a:latin typeface="Arial" panose="020B0604020202020204" pitchFamily="34" charset="0"/>
                <a:cs typeface="Arial" panose="020B0604020202020204" pitchFamily="34" charset="0"/>
              </a:rPr>
              <a:t>Pacific Lutheran University (PLU)</a:t>
            </a:r>
          </a:p>
          <a:p>
            <a:pPr marL="1257300" lvl="2" indent="-342900">
              <a:buFont typeface="+mj-lt"/>
              <a:buAutoNum type="alphaUcPeriod"/>
            </a:pPr>
            <a:r>
              <a:rPr lang="en-US">
                <a:latin typeface="Arial" panose="020B0604020202020204" pitchFamily="34" charset="0"/>
                <a:cs typeface="Arial" panose="020B0604020202020204" pitchFamily="34" charset="0"/>
              </a:rPr>
              <a:t>Boise State University</a:t>
            </a:r>
          </a:p>
          <a:p>
            <a:pPr marL="1257300" lvl="2" indent="-342900">
              <a:buFont typeface="+mj-lt"/>
              <a:buAutoNum type="alphaUcPeriod"/>
            </a:pPr>
            <a:r>
              <a:rPr lang="en-US">
                <a:latin typeface="Arial" panose="020B0604020202020204" pitchFamily="34" charset="0"/>
                <a:cs typeface="Arial" panose="020B0604020202020204" pitchFamily="34" charset="0"/>
              </a:rPr>
              <a:t>Kentucky Department for libraries and archives</a:t>
            </a:r>
          </a:p>
          <a:p>
            <a:pPr lvl="2"/>
            <a:endParaRPr lang="en-US"/>
          </a:p>
        </p:txBody>
      </p:sp>
    </p:spTree>
    <p:extLst>
      <p:ext uri="{BB962C8B-B14F-4D97-AF65-F5344CB8AC3E}">
        <p14:creationId xmlns:p14="http://schemas.microsoft.com/office/powerpoint/2010/main" val="352999701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BCB1-70EE-45AD-83FE-FBF9F493F6A1}"/>
              </a:ext>
            </a:extLst>
          </p:cNvPr>
          <p:cNvSpPr>
            <a:spLocks noGrp="1"/>
          </p:cNvSpPr>
          <p:nvPr>
            <p:ph type="title"/>
          </p:nvPr>
        </p:nvSpPr>
        <p:spPr/>
        <p:txBody>
          <a:bodyPr/>
          <a:lstStyle/>
          <a:p>
            <a:r>
              <a:rPr lang="en-US" err="1"/>
              <a:t>Islandora</a:t>
            </a:r>
            <a:r>
              <a:rPr lang="en-US"/>
              <a:t> Set – up in AWS</a:t>
            </a:r>
          </a:p>
        </p:txBody>
      </p:sp>
      <p:pic>
        <p:nvPicPr>
          <p:cNvPr id="4" name="Picture 4">
            <a:extLst>
              <a:ext uri="{FF2B5EF4-FFF2-40B4-BE49-F238E27FC236}">
                <a16:creationId xmlns:a16="http://schemas.microsoft.com/office/drawing/2014/main" id="{FDA116BD-926F-4542-8400-4892C1AEAA9A}"/>
              </a:ext>
            </a:extLst>
          </p:cNvPr>
          <p:cNvPicPr>
            <a:picLocks noGrp="1" noChangeAspect="1"/>
          </p:cNvPicPr>
          <p:nvPr>
            <p:ph idx="1"/>
          </p:nvPr>
        </p:nvPicPr>
        <p:blipFill>
          <a:blip r:embed="rId2"/>
          <a:stretch>
            <a:fillRect/>
          </a:stretch>
        </p:blipFill>
        <p:spPr>
          <a:xfrm>
            <a:off x="376405" y="4546638"/>
            <a:ext cx="10889943" cy="1623151"/>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49579850-663B-4614-8954-7D43BAE95912}"/>
              </a:ext>
            </a:extLst>
          </p:cNvPr>
          <p:cNvPicPr>
            <a:picLocks noChangeAspect="1"/>
          </p:cNvPicPr>
          <p:nvPr/>
        </p:nvPicPr>
        <p:blipFill>
          <a:blip r:embed="rId3"/>
          <a:stretch>
            <a:fillRect/>
          </a:stretch>
        </p:blipFill>
        <p:spPr>
          <a:xfrm>
            <a:off x="469847" y="2555714"/>
            <a:ext cx="10797280" cy="1511364"/>
          </a:xfrm>
          <a:prstGeom prst="rect">
            <a:avLst/>
          </a:prstGeom>
        </p:spPr>
      </p:pic>
    </p:spTree>
    <p:extLst>
      <p:ext uri="{BB962C8B-B14F-4D97-AF65-F5344CB8AC3E}">
        <p14:creationId xmlns:p14="http://schemas.microsoft.com/office/powerpoint/2010/main" val="184806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BCB1-70EE-45AD-83FE-FBF9F493F6A1}"/>
              </a:ext>
            </a:extLst>
          </p:cNvPr>
          <p:cNvSpPr>
            <a:spLocks noGrp="1"/>
          </p:cNvSpPr>
          <p:nvPr>
            <p:ph type="title"/>
          </p:nvPr>
        </p:nvSpPr>
        <p:spPr/>
        <p:txBody>
          <a:bodyPr/>
          <a:lstStyle/>
          <a:p>
            <a:r>
              <a:rPr lang="en-US" err="1"/>
              <a:t>Islandora</a:t>
            </a:r>
            <a:r>
              <a:rPr lang="en-US"/>
              <a:t> Set – up in AWS</a:t>
            </a:r>
          </a:p>
        </p:txBody>
      </p:sp>
      <p:pic>
        <p:nvPicPr>
          <p:cNvPr id="7" name="Picture 7" descr="A screenshot of a social media post&#10;&#10;Description generated with very high confidence">
            <a:extLst>
              <a:ext uri="{FF2B5EF4-FFF2-40B4-BE49-F238E27FC236}">
                <a16:creationId xmlns:a16="http://schemas.microsoft.com/office/drawing/2014/main" id="{97FC5144-3020-4641-A965-04DC312CAFC0}"/>
              </a:ext>
            </a:extLst>
          </p:cNvPr>
          <p:cNvPicPr>
            <a:picLocks noGrp="1" noChangeAspect="1"/>
          </p:cNvPicPr>
          <p:nvPr>
            <p:ph idx="1"/>
          </p:nvPr>
        </p:nvPicPr>
        <p:blipFill>
          <a:blip r:embed="rId2"/>
          <a:stretch>
            <a:fillRect/>
          </a:stretch>
        </p:blipFill>
        <p:spPr>
          <a:xfrm>
            <a:off x="519562" y="2280832"/>
            <a:ext cx="9935379" cy="2809875"/>
          </a:xfrm>
          <a:prstGeom prst="rect">
            <a:avLst/>
          </a:prstGeom>
        </p:spPr>
      </p:pic>
      <p:pic>
        <p:nvPicPr>
          <p:cNvPr id="11" name="Picture 11" descr="A picture containing bottle, indoor&#10;&#10;Description generated with high confidence">
            <a:extLst>
              <a:ext uri="{FF2B5EF4-FFF2-40B4-BE49-F238E27FC236}">
                <a16:creationId xmlns:a16="http://schemas.microsoft.com/office/drawing/2014/main" id="{6CE7EF06-A772-46A0-81B3-56A651F464D1}"/>
              </a:ext>
            </a:extLst>
          </p:cNvPr>
          <p:cNvPicPr>
            <a:picLocks noChangeAspect="1"/>
          </p:cNvPicPr>
          <p:nvPr/>
        </p:nvPicPr>
        <p:blipFill>
          <a:blip r:embed="rId3"/>
          <a:stretch>
            <a:fillRect/>
          </a:stretch>
        </p:blipFill>
        <p:spPr>
          <a:xfrm>
            <a:off x="313386" y="5305572"/>
            <a:ext cx="10502720" cy="1183756"/>
          </a:xfrm>
          <a:prstGeom prst="rect">
            <a:avLst/>
          </a:prstGeom>
        </p:spPr>
      </p:pic>
    </p:spTree>
    <p:extLst>
      <p:ext uri="{BB962C8B-B14F-4D97-AF65-F5344CB8AC3E}">
        <p14:creationId xmlns:p14="http://schemas.microsoft.com/office/powerpoint/2010/main" val="828844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BCB1-70EE-45AD-83FE-FBF9F493F6A1}"/>
              </a:ext>
            </a:extLst>
          </p:cNvPr>
          <p:cNvSpPr>
            <a:spLocks noGrp="1"/>
          </p:cNvSpPr>
          <p:nvPr>
            <p:ph type="title"/>
          </p:nvPr>
        </p:nvSpPr>
        <p:spPr/>
        <p:txBody>
          <a:bodyPr/>
          <a:lstStyle/>
          <a:p>
            <a:r>
              <a:rPr lang="en-US"/>
              <a:t>Islandora Set – up in AWS</a:t>
            </a:r>
          </a:p>
        </p:txBody>
      </p:sp>
      <p:pic>
        <p:nvPicPr>
          <p:cNvPr id="5" name="Picture 5" descr="A screenshot of a cell phone&#10;&#10;Description generated with very high confidence">
            <a:extLst>
              <a:ext uri="{FF2B5EF4-FFF2-40B4-BE49-F238E27FC236}">
                <a16:creationId xmlns:a16="http://schemas.microsoft.com/office/drawing/2014/main" id="{95C50370-EFE8-4A46-87CC-AA10292C48E2}"/>
              </a:ext>
            </a:extLst>
          </p:cNvPr>
          <p:cNvPicPr>
            <a:picLocks noGrp="1" noChangeAspect="1"/>
          </p:cNvPicPr>
          <p:nvPr>
            <p:ph idx="1"/>
          </p:nvPr>
        </p:nvPicPr>
        <p:blipFill>
          <a:blip r:embed="rId2"/>
          <a:stretch>
            <a:fillRect/>
          </a:stretch>
        </p:blipFill>
        <p:spPr>
          <a:xfrm>
            <a:off x="1440333" y="2199870"/>
            <a:ext cx="8115300" cy="2797367"/>
          </a:xfrm>
          <a:prstGeom prst="rect">
            <a:avLst/>
          </a:prstGeom>
        </p:spPr>
      </p:pic>
      <p:pic>
        <p:nvPicPr>
          <p:cNvPr id="8" name="Picture 8" descr="A picture containing indoor&#10;&#10;Description generated with very high confidence">
            <a:extLst>
              <a:ext uri="{FF2B5EF4-FFF2-40B4-BE49-F238E27FC236}">
                <a16:creationId xmlns:a16="http://schemas.microsoft.com/office/drawing/2014/main" id="{19319978-0774-4B45-99CF-12EDA8EF6E25}"/>
              </a:ext>
            </a:extLst>
          </p:cNvPr>
          <p:cNvPicPr>
            <a:picLocks noChangeAspect="1"/>
          </p:cNvPicPr>
          <p:nvPr/>
        </p:nvPicPr>
        <p:blipFill>
          <a:blip r:embed="rId3"/>
          <a:stretch>
            <a:fillRect/>
          </a:stretch>
        </p:blipFill>
        <p:spPr>
          <a:xfrm>
            <a:off x="1278951" y="5301830"/>
            <a:ext cx="8477271" cy="1276959"/>
          </a:xfrm>
          <a:prstGeom prst="rect">
            <a:avLst/>
          </a:prstGeom>
        </p:spPr>
      </p:pic>
    </p:spTree>
    <p:extLst>
      <p:ext uri="{BB962C8B-B14F-4D97-AF65-F5344CB8AC3E}">
        <p14:creationId xmlns:p14="http://schemas.microsoft.com/office/powerpoint/2010/main" val="51325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ISLANDORA Venders support</a:t>
            </a:r>
          </a:p>
        </p:txBody>
      </p:sp>
      <p:sp>
        <p:nvSpPr>
          <p:cNvPr id="3" name="Content Placeholder 2"/>
          <p:cNvSpPr>
            <a:spLocks noGrp="1"/>
          </p:cNvSpPr>
          <p:nvPr>
            <p:ph idx="1"/>
          </p:nvPr>
        </p:nvSpPr>
        <p:spPr/>
        <p:txBody>
          <a:bodyPr/>
          <a:lstStyle/>
          <a:p>
            <a:pPr marL="457200" indent="-457200">
              <a:buFont typeface="+mj-lt"/>
              <a:buAutoNum type="arabicPeriod"/>
            </a:pPr>
            <a:r>
              <a:rPr lang="en-US" b="1"/>
              <a:t>DISCOVERYGARDEN:</a:t>
            </a:r>
            <a:r>
              <a:rPr lang="en-US"/>
              <a:t> Has worked with both universities and public libraries in the past; should be well suited to the type of work we require. Standard Service: $10,000 yearly</a:t>
            </a:r>
          </a:p>
          <a:p>
            <a:pPr marL="457200" indent="-457200">
              <a:buFont typeface="+mj-lt"/>
              <a:buAutoNum type="arabicPeriod"/>
            </a:pPr>
            <a:endParaRPr lang="en-US"/>
          </a:p>
          <a:p>
            <a:pPr marL="457200" indent="-457200">
              <a:buFont typeface="+mj-lt"/>
              <a:buAutoNum type="arabicPeriod"/>
            </a:pPr>
            <a:r>
              <a:rPr lang="en-US" b="1"/>
              <a:t>AGILE HUMANITIES AGENCY:</a:t>
            </a:r>
            <a:r>
              <a:rPr lang="en-US"/>
              <a:t> Open-Source development. Has worked with libraries and universities. Has also collaborated with student programmers working on school projects in the past, may be a great fit for our project.</a:t>
            </a:r>
          </a:p>
          <a:p>
            <a:endParaRPr lang="en-US"/>
          </a:p>
        </p:txBody>
      </p:sp>
    </p:spTree>
    <p:extLst>
      <p:ext uri="{BB962C8B-B14F-4D97-AF65-F5344CB8AC3E}">
        <p14:creationId xmlns:p14="http://schemas.microsoft.com/office/powerpoint/2010/main" val="67865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VENDORS:</a:t>
            </a:r>
          </a:p>
        </p:txBody>
      </p:sp>
      <p:sp>
        <p:nvSpPr>
          <p:cNvPr id="3" name="Content Placeholder 2"/>
          <p:cNvSpPr>
            <a:spLocks noGrp="1"/>
          </p:cNvSpPr>
          <p:nvPr>
            <p:ph idx="1"/>
          </p:nvPr>
        </p:nvSpPr>
        <p:spPr/>
        <p:txBody>
          <a:bodyPr/>
          <a:lstStyle/>
          <a:p>
            <a:pPr marL="0" indent="0">
              <a:buNone/>
            </a:pPr>
            <a:r>
              <a:rPr lang="en-US"/>
              <a:t>1. Agile </a:t>
            </a:r>
            <a:r>
              <a:rPr lang="en-US" err="1"/>
              <a:t>Humanites</a:t>
            </a:r>
            <a:endParaRPr lang="en-US"/>
          </a:p>
          <a:p>
            <a:pPr marL="457200" indent="-457200">
              <a:buFont typeface="+mj-lt"/>
              <a:buAutoNum type="arabicPeriod"/>
            </a:pPr>
            <a:endParaRPr lang="en-US"/>
          </a:p>
          <a:p>
            <a:pPr marL="0" indent="0" fontAlgn="ctr">
              <a:buNone/>
            </a:pPr>
            <a:r>
              <a:rPr lang="pt-BR"/>
              <a:t>2. Discovery Garden </a:t>
            </a:r>
          </a:p>
          <a:p>
            <a:pPr marL="0" indent="0" fontAlgn="ctr">
              <a:buNone/>
            </a:pPr>
            <a:endParaRPr lang="pt-BR"/>
          </a:p>
          <a:p>
            <a:pPr marL="0" indent="0" fontAlgn="ctr">
              <a:buNone/>
            </a:pPr>
            <a:r>
              <a:rPr lang="pt-BR"/>
              <a:t>3. Born Digital</a:t>
            </a:r>
          </a:p>
        </p:txBody>
      </p:sp>
    </p:spTree>
    <p:extLst>
      <p:ext uri="{BB962C8B-B14F-4D97-AF65-F5344CB8AC3E}">
        <p14:creationId xmlns:p14="http://schemas.microsoft.com/office/powerpoint/2010/main" val="49891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VENDORS: Agile </a:t>
            </a:r>
            <a:r>
              <a:rPr lang="en-US" err="1"/>
              <a:t>Humanites</a:t>
            </a:r>
            <a:endParaRPr lang="en-US"/>
          </a:p>
        </p:txBody>
      </p:sp>
      <p:sp>
        <p:nvSpPr>
          <p:cNvPr id="3" name="Content Placeholder 2"/>
          <p:cNvSpPr>
            <a:spLocks noGrp="1"/>
          </p:cNvSpPr>
          <p:nvPr>
            <p:ph idx="1"/>
          </p:nvPr>
        </p:nvSpPr>
        <p:spPr/>
        <p:txBody>
          <a:bodyPr>
            <a:normAutofit fontScale="92500" lnSpcReduction="20000"/>
          </a:bodyPr>
          <a:lstStyle/>
          <a:p>
            <a:r>
              <a:rPr lang="en-US" b="1"/>
              <a:t>Set up and Installation</a:t>
            </a:r>
            <a:endParaRPr lang="en-US"/>
          </a:p>
          <a:p>
            <a:pPr lvl="1"/>
            <a:r>
              <a:rPr lang="en-US"/>
              <a:t>Our base cost for setup and installation of </a:t>
            </a:r>
            <a:r>
              <a:rPr lang="en-US" err="1"/>
              <a:t>Islandora</a:t>
            </a:r>
            <a:r>
              <a:rPr lang="en-US"/>
              <a:t> 7 along with standard, community supported solution packs on a client-maintained server is </a:t>
            </a:r>
            <a:r>
              <a:rPr lang="en-US" b="1"/>
              <a:t>$3600 + HST</a:t>
            </a:r>
            <a:r>
              <a:rPr lang="en-US"/>
              <a:t>. </a:t>
            </a:r>
          </a:p>
          <a:p>
            <a:pPr marL="0" indent="0">
              <a:buNone/>
            </a:pPr>
            <a:br>
              <a:rPr lang="en-US"/>
            </a:br>
            <a:endParaRPr lang="en-US"/>
          </a:p>
          <a:p>
            <a:pPr lvl="1"/>
            <a:r>
              <a:rPr lang="en-US"/>
              <a:t>This assumes that the client’s institution provides access to a system administrator to facilitate server access and the like. Any institutional branding and theming of the repository would be an additional cost, and these design services can be quoted for you once we have a better sense of the specific system requirements and information architecture for your institutional repository.  Our rates for custom design work are $150/h or $1200 per day.</a:t>
            </a:r>
          </a:p>
          <a:p>
            <a:br>
              <a:rPr lang="en-US"/>
            </a:br>
            <a:endParaRPr lang="en-US"/>
          </a:p>
        </p:txBody>
      </p:sp>
    </p:spTree>
    <p:extLst>
      <p:ext uri="{BB962C8B-B14F-4D97-AF65-F5344CB8AC3E}">
        <p14:creationId xmlns:p14="http://schemas.microsoft.com/office/powerpoint/2010/main" val="62938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VENDORS: Agile </a:t>
            </a:r>
            <a:r>
              <a:rPr lang="en-US" err="1"/>
              <a:t>Humanites</a:t>
            </a:r>
            <a:endParaRPr lang="en-US"/>
          </a:p>
        </p:txBody>
      </p:sp>
      <p:sp>
        <p:nvSpPr>
          <p:cNvPr id="3" name="Content Placeholder 2"/>
          <p:cNvSpPr>
            <a:spLocks noGrp="1"/>
          </p:cNvSpPr>
          <p:nvPr>
            <p:ph idx="1"/>
          </p:nvPr>
        </p:nvSpPr>
        <p:spPr/>
        <p:txBody>
          <a:bodyPr>
            <a:normAutofit fontScale="70000" lnSpcReduction="20000"/>
          </a:bodyPr>
          <a:lstStyle/>
          <a:p>
            <a:r>
              <a:rPr lang="en-US" b="1"/>
              <a:t>Annual services agreement for </a:t>
            </a:r>
            <a:r>
              <a:rPr lang="en-US" b="1" err="1"/>
              <a:t>Islandora</a:t>
            </a:r>
            <a:r>
              <a:rPr lang="en-US" b="1"/>
              <a:t>. </a:t>
            </a:r>
            <a:br>
              <a:rPr lang="en-US"/>
            </a:br>
            <a:r>
              <a:rPr lang="en-US"/>
              <a:t>Includes the equivalent of 40 developer hours (at an agency rate of $150/h), with 24 allocated to general maintenance, security updates, and backups, and 16 to minor feature development.</a:t>
            </a:r>
          </a:p>
          <a:p>
            <a:pPr lvl="1"/>
            <a:r>
              <a:rPr lang="en-US"/>
              <a:t>A retainer for services will be billed in advance, with reconciliations done on an annual basis. Any budget remaining at the end of the year will be rolled over to the following year and documented under a new agreement. Reports on services will be issued quarterly.</a:t>
            </a:r>
          </a:p>
          <a:p>
            <a:pPr lvl="1"/>
            <a:r>
              <a:rPr lang="en-US"/>
              <a:t>Includes regularly scheduled general maintenance, security updates, and monthly data backups (client must provide server space for backups). Agreement covers incidental, routine and minor tasks, generally defined as tasks estimated to take 2 work hours or less to complete. May include requests for minor feature development. Tasks estimated to take over 2 hours will be negotiated separately with the client unless it is mutually agreed to apply the required work time to the agreement. Maintenance does not cover server hardware, configurations, or administration, which is the domain of the client’s web host.</a:t>
            </a:r>
          </a:p>
          <a:p>
            <a:r>
              <a:rPr lang="en-US" b="1"/>
              <a:t>40h @ $150/h = $6000 + HST per year</a:t>
            </a:r>
          </a:p>
          <a:p>
            <a:endParaRPr lang="en-US" b="1"/>
          </a:p>
          <a:p>
            <a:r>
              <a:rPr lang="en-US" b="1"/>
              <a:t>POC Dean Irvin, Director - </a:t>
            </a:r>
            <a:r>
              <a:rPr lang="en-US" u="sng">
                <a:hlinkClick r:id="rId2"/>
              </a:rPr>
              <a:t>dean@agilehumanites.ca</a:t>
            </a:r>
            <a:endParaRPr lang="en-US"/>
          </a:p>
        </p:txBody>
      </p:sp>
    </p:spTree>
    <p:extLst>
      <p:ext uri="{BB962C8B-B14F-4D97-AF65-F5344CB8AC3E}">
        <p14:creationId xmlns:p14="http://schemas.microsoft.com/office/powerpoint/2010/main" val="26064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VENDORS: </a:t>
            </a:r>
            <a:r>
              <a:rPr lang="pt-BR"/>
              <a:t>Discovery Garden </a:t>
            </a:r>
            <a:endParaRPr lang="en-US"/>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US" dirty="0"/>
              <a:t>Questions by Vendor:</a:t>
            </a:r>
          </a:p>
          <a:p>
            <a:pPr marL="0" indent="0">
              <a:buNone/>
            </a:pPr>
            <a:br>
              <a:rPr lang="en-US" dirty="0"/>
            </a:br>
            <a:endParaRPr lang="en-US"/>
          </a:p>
          <a:p>
            <a:r>
              <a:rPr lang="en-US" dirty="0"/>
              <a:t>Is this a new repository or are you migrating content from an existing system?</a:t>
            </a:r>
          </a:p>
          <a:p>
            <a:r>
              <a:rPr lang="en-US" dirty="0"/>
              <a:t>What type of content are you storing?</a:t>
            </a:r>
          </a:p>
          <a:p>
            <a:r>
              <a:rPr lang="en-US" dirty="0"/>
              <a:t>How much content (GB,TB) are you anticipating needing storage for in year 1?</a:t>
            </a:r>
          </a:p>
          <a:p>
            <a:r>
              <a:rPr lang="en-US" dirty="0"/>
              <a:t>Are you interested in a vendor providing hosting services for your repository?</a:t>
            </a:r>
          </a:p>
          <a:p>
            <a:r>
              <a:rPr lang="en-US" dirty="0"/>
              <a:t>Do you have any documented requirements you could share?</a:t>
            </a:r>
          </a:p>
          <a:p>
            <a:r>
              <a:rPr lang="en-US" dirty="0"/>
              <a:t>Answer questions never heard back from them.</a:t>
            </a:r>
          </a:p>
          <a:p>
            <a:r>
              <a:rPr lang="en-US" b="1" dirty="0"/>
              <a:t>Adam Smith</a:t>
            </a:r>
            <a:br>
              <a:rPr lang="en-US" b="1" dirty="0"/>
            </a:br>
            <a:r>
              <a:rPr lang="en-US" dirty="0"/>
              <a:t>Business Development Manager</a:t>
            </a:r>
            <a:br>
              <a:rPr lang="en-US" dirty="0"/>
            </a:br>
            <a:r>
              <a:rPr lang="en-US" b="1" dirty="0" err="1"/>
              <a:t>discoverygarden</a:t>
            </a:r>
            <a:r>
              <a:rPr lang="en-US" dirty="0"/>
              <a:t> </a:t>
            </a:r>
            <a:r>
              <a:rPr lang="en-US" dirty="0" err="1"/>
              <a:t>inc.</a:t>
            </a:r>
            <a:r>
              <a:rPr lang="en-US" dirty="0"/>
              <a:t> | Managing Digital Content</a:t>
            </a:r>
            <a:br>
              <a:rPr lang="en-US" dirty="0"/>
            </a:br>
            <a:r>
              <a:rPr lang="en-US" dirty="0">
                <a:hlinkClick r:id="rId2"/>
              </a:rPr>
              <a:t>http://www.discoverygarden.ca</a:t>
            </a:r>
            <a:r>
              <a:rPr lang="en-US" dirty="0"/>
              <a:t> | 902-367-3851</a:t>
            </a:r>
          </a:p>
          <a:p>
            <a:pPr marL="0" indent="0">
              <a:buNone/>
            </a:pPr>
            <a:endParaRPr lang="pt-BR"/>
          </a:p>
        </p:txBody>
      </p:sp>
    </p:spTree>
    <p:extLst>
      <p:ext uri="{BB962C8B-B14F-4D97-AF65-F5344CB8AC3E}">
        <p14:creationId xmlns:p14="http://schemas.microsoft.com/office/powerpoint/2010/main" val="185025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VENDORS: </a:t>
            </a:r>
            <a:r>
              <a:rPr lang="pt-BR"/>
              <a:t>Born Digital</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1. Due to conflicts meeting was never occurred.</a:t>
            </a:r>
          </a:p>
          <a:p>
            <a:pPr marL="0" indent="0">
              <a:buNone/>
            </a:pPr>
            <a:endParaRPr lang="en-US" dirty="0"/>
          </a:p>
          <a:p>
            <a:pPr marL="0" indent="0">
              <a:buNone/>
            </a:pPr>
            <a:r>
              <a:rPr lang="en-US" dirty="0"/>
              <a:t>Noah W. Smith, Founder + CEO Hadley MA | phone: 413-259-6777 | </a:t>
            </a:r>
            <a:r>
              <a:rPr lang="en-US" dirty="0">
                <a:hlinkClick r:id="rId2"/>
              </a:rPr>
              <a:t>born-digital.com</a:t>
            </a:r>
            <a:endParaRPr lang="en-US" dirty="0"/>
          </a:p>
          <a:p>
            <a:pPr marL="0" indent="0">
              <a:buNone/>
            </a:pPr>
            <a:endParaRPr lang="pt-BR"/>
          </a:p>
          <a:p>
            <a:pPr marL="0" indent="0" fontAlgn="ctr">
              <a:buNone/>
            </a:pPr>
            <a:endParaRPr lang="pt-BR"/>
          </a:p>
        </p:txBody>
      </p:sp>
    </p:spTree>
    <p:extLst>
      <p:ext uri="{BB962C8B-B14F-4D97-AF65-F5344CB8AC3E}">
        <p14:creationId xmlns:p14="http://schemas.microsoft.com/office/powerpoint/2010/main" val="132034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pPr marL="457200" indent="-457200">
              <a:buFont typeface="+mj-lt"/>
              <a:buAutoNum type="arabicPeriod"/>
            </a:pPr>
            <a:r>
              <a:rPr lang="en-US"/>
              <a:t>Change in update during initial set-up causing problems during </a:t>
            </a:r>
            <a:r>
              <a:rPr lang="en-US" err="1"/>
              <a:t>middile</a:t>
            </a:r>
            <a:r>
              <a:rPr lang="en-US"/>
              <a:t> of installation.</a:t>
            </a:r>
          </a:p>
          <a:p>
            <a:pPr marL="457200" indent="-457200">
              <a:buFont typeface="+mj-lt"/>
              <a:buAutoNum type="arabicPeriod"/>
            </a:pPr>
            <a:r>
              <a:rPr lang="en-US"/>
              <a:t>Actions trying to correct this</a:t>
            </a:r>
          </a:p>
        </p:txBody>
      </p:sp>
    </p:spTree>
    <p:extLst>
      <p:ext uri="{BB962C8B-B14F-4D97-AF65-F5344CB8AC3E}">
        <p14:creationId xmlns:p14="http://schemas.microsoft.com/office/powerpoint/2010/main" val="8549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CLIENT</a:t>
            </a:r>
          </a:p>
        </p:txBody>
      </p:sp>
      <p:sp>
        <p:nvSpPr>
          <p:cNvPr id="3" name="Content Placeholder 2"/>
          <p:cNvSpPr>
            <a:spLocks noGrp="1"/>
          </p:cNvSpPr>
          <p:nvPr>
            <p:ph idx="1"/>
          </p:nvPr>
        </p:nvSpPr>
        <p:spPr/>
        <p:txBody>
          <a:bodyPr>
            <a:normAutofit/>
          </a:bodyPr>
          <a:lstStyle/>
          <a:p>
            <a:r>
              <a:rPr lang="en-US" sz="3600">
                <a:latin typeface="Arial" panose="020B0604020202020204" pitchFamily="34" charset="0"/>
                <a:cs typeface="Arial" panose="020B0604020202020204" pitchFamily="34" charset="0"/>
              </a:rPr>
              <a:t>Amy Stewart-</a:t>
            </a:r>
            <a:r>
              <a:rPr lang="en-US" sz="3600" err="1">
                <a:latin typeface="Arial" panose="020B0604020202020204" pitchFamily="34" charset="0"/>
                <a:cs typeface="Arial" panose="020B0604020202020204" pitchFamily="34" charset="0"/>
              </a:rPr>
              <a:t>Mailhiot</a:t>
            </a:r>
            <a:endParaRPr lang="en-US" sz="3600">
              <a:latin typeface="Arial" panose="020B0604020202020204" pitchFamily="34" charset="0"/>
              <a:cs typeface="Arial" panose="020B0604020202020204" pitchFamily="34" charset="0"/>
            </a:endParaRPr>
          </a:p>
          <a:p>
            <a:pPr lvl="1"/>
            <a:r>
              <a:rPr lang="en-US" sz="3600">
                <a:latin typeface="Arial" panose="020B0604020202020204" pitchFamily="34" charset="0"/>
                <a:cs typeface="Arial" panose="020B0604020202020204" pitchFamily="34" charset="0"/>
              </a:rPr>
              <a:t>Title: Dean of library and learning resources</a:t>
            </a:r>
          </a:p>
        </p:txBody>
      </p:sp>
    </p:spTree>
    <p:extLst>
      <p:ext uri="{BB962C8B-B14F-4D97-AF65-F5344CB8AC3E}">
        <p14:creationId xmlns:p14="http://schemas.microsoft.com/office/powerpoint/2010/main" val="94218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7551-C4F8-4C48-AADC-63DEECC005C8}"/>
              </a:ext>
            </a:extLst>
          </p:cNvPr>
          <p:cNvSpPr>
            <a:spLocks noGrp="1"/>
          </p:cNvSpPr>
          <p:nvPr>
            <p:ph type="title"/>
          </p:nvPr>
        </p:nvSpPr>
        <p:spPr/>
        <p:txBody>
          <a:bodyPr/>
          <a:lstStyle/>
          <a:p>
            <a:r>
              <a:rPr lang="en-US" dirty="0"/>
              <a:t>STEPS MOVING FORWARD</a:t>
            </a:r>
          </a:p>
        </p:txBody>
      </p:sp>
      <p:sp>
        <p:nvSpPr>
          <p:cNvPr id="3" name="Content Placeholder 2">
            <a:extLst>
              <a:ext uri="{FF2B5EF4-FFF2-40B4-BE49-F238E27FC236}">
                <a16:creationId xmlns:a16="http://schemas.microsoft.com/office/drawing/2014/main" id="{13ED09A2-DBD2-4913-95DB-9B6C06DE961B}"/>
              </a:ext>
            </a:extLst>
          </p:cNvPr>
          <p:cNvSpPr>
            <a:spLocks noGrp="1"/>
          </p:cNvSpPr>
          <p:nvPr>
            <p:ph idx="1"/>
          </p:nvPr>
        </p:nvSpPr>
        <p:spPr/>
        <p:txBody>
          <a:bodyPr vert="horz" lIns="91440" tIns="45720" rIns="91440" bIns="45720" rtlCol="0" anchor="t">
            <a:normAutofit/>
          </a:bodyPr>
          <a:lstStyle/>
          <a:p>
            <a:r>
              <a:rPr lang="en-US" dirty="0"/>
              <a:t>  Complete the Download of Islander to see completely.</a:t>
            </a:r>
          </a:p>
          <a:p>
            <a:r>
              <a:rPr lang="en-US" dirty="0"/>
              <a:t>  Make comparison of infrastructure for IR:</a:t>
            </a:r>
          </a:p>
          <a:p>
            <a:r>
              <a:rPr lang="en-US" dirty="0"/>
              <a:t>Storage, minimum of 1.5 TB. Cost for on-site and on the Cloud.</a:t>
            </a:r>
            <a:endParaRPr lang="en-US"/>
          </a:p>
          <a:p>
            <a:r>
              <a:rPr lang="en-US" dirty="0"/>
              <a:t>Server cost with institution or again with vendor on the cloud.</a:t>
            </a:r>
          </a:p>
          <a:p>
            <a:r>
              <a:rPr lang="en-US" dirty="0"/>
              <a:t>More in-depth cost analysis of vendor vs. Organic assets.</a:t>
            </a:r>
          </a:p>
          <a:p>
            <a:r>
              <a:rPr lang="en-US" dirty="0"/>
              <a:t>Create and check data plan.</a:t>
            </a:r>
          </a:p>
          <a:p>
            <a:r>
              <a:rPr lang="en-US" dirty="0"/>
              <a:t>Prepare information to request funds from University for implementation.</a:t>
            </a:r>
          </a:p>
        </p:txBody>
      </p:sp>
    </p:spTree>
    <p:extLst>
      <p:ext uri="{BB962C8B-B14F-4D97-AF65-F5344CB8AC3E}">
        <p14:creationId xmlns:p14="http://schemas.microsoft.com/office/powerpoint/2010/main" val="184914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018F-257C-4EAA-95F2-E00B9ADCD5F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C3FC9A1-A07C-4AF9-B884-33782C5D27BE}"/>
              </a:ext>
            </a:extLst>
          </p:cNvPr>
          <p:cNvSpPr>
            <a:spLocks noGrp="1"/>
          </p:cNvSpPr>
          <p:nvPr>
            <p:ph idx="1"/>
          </p:nvPr>
        </p:nvSpPr>
        <p:spPr/>
        <p:txBody>
          <a:bodyPr vert="horz" lIns="91440" tIns="45720" rIns="91440" bIns="45720" rtlCol="0" anchor="t">
            <a:normAutofit/>
          </a:bodyPr>
          <a:lstStyle/>
          <a:p>
            <a:r>
              <a:rPr lang="en-US" dirty="0"/>
              <a:t>Link to </a:t>
            </a:r>
            <a:r>
              <a:rPr lang="en-US" dirty="0" err="1"/>
              <a:t>Islandora</a:t>
            </a:r>
            <a:r>
              <a:rPr lang="en-US" dirty="0"/>
              <a:t> video: </a:t>
            </a:r>
            <a:r>
              <a:rPr lang="en-US" dirty="0">
                <a:hlinkClick r:id="rId2"/>
              </a:rPr>
              <a:t>https://www.youtube.com/watch?v=hCpktVpfCiw</a:t>
            </a:r>
          </a:p>
          <a:p>
            <a:r>
              <a:rPr lang="en-US" dirty="0"/>
              <a:t>Training manual</a:t>
            </a:r>
          </a:p>
          <a:p>
            <a:r>
              <a:rPr lang="en-US" dirty="0">
                <a:hlinkClick r:id="rId3"/>
              </a:rPr>
              <a:t>https://webcache.googleusercontent.com/search?q=cache:-BqbAv45giQJ:https://islandora.mnpals.net/pals/islandora/object/PALSrepository%253A345/datastream/OBJ/download/2013_Islandora_Basic_Training_Manual.pdf+&amp;cd=9&amp;hl=en&amp;ct=clnk&amp;gl=us</a:t>
            </a:r>
            <a:endParaRPr lang="en-US"/>
          </a:p>
          <a:p>
            <a:endParaRPr lang="en-US" dirty="0"/>
          </a:p>
        </p:txBody>
      </p:sp>
    </p:spTree>
    <p:extLst>
      <p:ext uri="{BB962C8B-B14F-4D97-AF65-F5344CB8AC3E}">
        <p14:creationId xmlns:p14="http://schemas.microsoft.com/office/powerpoint/2010/main" val="458307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F9B2-CBFF-456D-A7EB-F674FC4CDD6C}"/>
              </a:ext>
            </a:extLst>
          </p:cNvPr>
          <p:cNvSpPr>
            <a:spLocks noGrp="1"/>
          </p:cNvSpPr>
          <p:nvPr>
            <p:ph type="title"/>
          </p:nvPr>
        </p:nvSpPr>
        <p:spPr/>
        <p:txBody>
          <a:bodyPr/>
          <a:lstStyle/>
          <a:p>
            <a:r>
              <a:rPr lang="en-US" dirty="0"/>
              <a:t>RESOURCES 1 of 3</a:t>
            </a:r>
          </a:p>
        </p:txBody>
      </p:sp>
      <p:sp>
        <p:nvSpPr>
          <p:cNvPr id="3" name="Content Placeholder 2">
            <a:extLst>
              <a:ext uri="{FF2B5EF4-FFF2-40B4-BE49-F238E27FC236}">
                <a16:creationId xmlns:a16="http://schemas.microsoft.com/office/drawing/2014/main" id="{082B4EEC-EDFA-4AF5-B37A-FF0A3255EC0B}"/>
              </a:ext>
            </a:extLst>
          </p:cNvPr>
          <p:cNvSpPr>
            <a:spLocks noGrp="1"/>
          </p:cNvSpPr>
          <p:nvPr>
            <p:ph idx="1"/>
          </p:nvPr>
        </p:nvSpPr>
        <p:spPr/>
        <p:txBody>
          <a:bodyPr vert="horz" lIns="91440" tIns="45720" rIns="91440" bIns="45720" rtlCol="0" anchor="t">
            <a:normAutofit fontScale="62500" lnSpcReduction="20000"/>
          </a:bodyPr>
          <a:lstStyle/>
          <a:p>
            <a:r>
              <a:rPr lang="en-US" dirty="0" err="1">
                <a:solidFill>
                  <a:srgbClr val="FFC000"/>
                </a:solidFill>
              </a:rPr>
              <a:t>Eprints</a:t>
            </a:r>
            <a:endParaRPr lang="en-US" dirty="0">
              <a:solidFill>
                <a:srgbClr val="FFC000"/>
              </a:solidFill>
            </a:endParaRPr>
          </a:p>
          <a:p>
            <a:pPr marL="0" indent="0">
              <a:buNone/>
            </a:pPr>
            <a:r>
              <a:rPr lang="en-US" dirty="0">
                <a:solidFill>
                  <a:srgbClr val="FFC000"/>
                </a:solidFill>
              </a:rPr>
              <a:t> Electronics &amp; Computer Science, University of Southampton 2018,</a:t>
            </a:r>
            <a:r>
              <a:rPr lang="en-US" dirty="0">
                <a:solidFill>
                  <a:srgbClr val="FFC000"/>
                </a:solidFill>
                <a:hlinkClick r:id="rId2"/>
              </a:rPr>
              <a:t>http://www.eprints.org/uk/</a:t>
            </a:r>
            <a:r>
              <a:rPr lang="en-US" dirty="0">
                <a:solidFill>
                  <a:srgbClr val="FFC000"/>
                </a:solidFill>
              </a:rPr>
              <a:t>, accessed: 1 oct – 7 Dec 2018.</a:t>
            </a:r>
          </a:p>
          <a:p>
            <a:endParaRPr lang="en-US" dirty="0">
              <a:solidFill>
                <a:srgbClr val="00B050"/>
              </a:solidFill>
            </a:endParaRPr>
          </a:p>
          <a:p>
            <a:r>
              <a:rPr lang="en-US" dirty="0">
                <a:solidFill>
                  <a:srgbClr val="00B050"/>
                </a:solidFill>
              </a:rPr>
              <a:t>VuFind</a:t>
            </a:r>
          </a:p>
          <a:p>
            <a:pPr marL="0" indent="0">
              <a:buNone/>
            </a:pPr>
            <a:r>
              <a:rPr lang="en-US" dirty="0">
                <a:solidFill>
                  <a:srgbClr val="00B050"/>
                </a:solidFill>
              </a:rPr>
              <a:t>   </a:t>
            </a:r>
            <a:r>
              <a:rPr lang="en-US" dirty="0">
                <a:solidFill>
                  <a:srgbClr val="FFFFFF"/>
                </a:solidFill>
              </a:rPr>
              <a:t>Villanova University's Falvey Memorial Library 2018, </a:t>
            </a:r>
            <a:r>
              <a:rPr lang="en-US" dirty="0">
                <a:solidFill>
                  <a:srgbClr val="00B050"/>
                </a:solidFill>
                <a:hlinkClick r:id="rId3"/>
              </a:rPr>
              <a:t>https://vufind.org/vufind/</a:t>
            </a:r>
            <a:r>
              <a:rPr lang="en-US" dirty="0">
                <a:solidFill>
                  <a:srgbClr val="00B050"/>
                </a:solidFill>
              </a:rPr>
              <a:t>,</a:t>
            </a:r>
            <a:r>
              <a:rPr lang="en-US" dirty="0"/>
              <a:t> accessed: </a:t>
            </a:r>
            <a:r>
              <a:rPr lang="en-US" dirty="0">
                <a:solidFill>
                  <a:srgbClr val="FFC000"/>
                </a:solidFill>
              </a:rPr>
              <a:t>1 oct – 7 Dec 2018.</a:t>
            </a:r>
          </a:p>
          <a:p>
            <a:endParaRPr lang="en-US" dirty="0">
              <a:solidFill>
                <a:srgbClr val="00B050"/>
              </a:solidFill>
            </a:endParaRPr>
          </a:p>
          <a:p>
            <a:r>
              <a:rPr lang="en-US" dirty="0">
                <a:solidFill>
                  <a:srgbClr val="00B050"/>
                </a:solidFill>
              </a:rPr>
              <a:t>INVENIO</a:t>
            </a:r>
          </a:p>
          <a:p>
            <a:pPr marL="0" indent="0">
              <a:buNone/>
            </a:pPr>
            <a:r>
              <a:rPr lang="en-US" dirty="0">
                <a:solidFill>
                  <a:srgbClr val="00B050"/>
                </a:solidFill>
              </a:rPr>
              <a:t> </a:t>
            </a:r>
            <a:r>
              <a:rPr lang="en-US" dirty="0">
                <a:solidFill>
                  <a:srgbClr val="FFFFFF"/>
                </a:solidFill>
              </a:rPr>
              <a:t>CERN  2016-2018, </a:t>
            </a:r>
            <a:r>
              <a:rPr lang="en-US" dirty="0">
                <a:solidFill>
                  <a:srgbClr val="00B050"/>
                </a:solidFill>
                <a:hlinkClick r:id="" action="ppaction://noaction"/>
              </a:rPr>
              <a:t>https://invenio-software.org/</a:t>
            </a:r>
            <a:r>
              <a:rPr lang="en-US" dirty="0">
                <a:solidFill>
                  <a:srgbClr val="00B050"/>
                </a:solidFill>
              </a:rPr>
              <a:t> ,</a:t>
            </a:r>
            <a:r>
              <a:rPr lang="en-US" dirty="0"/>
              <a:t> accessed: 1-Oct-7 Dec 2018.</a:t>
            </a:r>
            <a:endParaRPr lang="en-US"/>
          </a:p>
          <a:p>
            <a:endParaRPr lang="en-US" dirty="0">
              <a:solidFill>
                <a:srgbClr val="00B050"/>
              </a:solidFill>
            </a:endParaRPr>
          </a:p>
          <a:p>
            <a:r>
              <a:rPr lang="en-US" dirty="0" err="1">
                <a:solidFill>
                  <a:srgbClr val="FFFFFF"/>
                </a:solidFill>
              </a:rPr>
              <a:t>Anjesh</a:t>
            </a:r>
            <a:r>
              <a:rPr lang="en-US" dirty="0">
                <a:solidFill>
                  <a:srgbClr val="FFFFFF"/>
                </a:solidFill>
              </a:rPr>
              <a:t> </a:t>
            </a:r>
            <a:r>
              <a:rPr lang="en-US" dirty="0" err="1">
                <a:solidFill>
                  <a:srgbClr val="FFFFFF"/>
                </a:solidFill>
              </a:rPr>
              <a:t>Tuladhar</a:t>
            </a:r>
            <a:r>
              <a:rPr lang="en-US" dirty="0"/>
              <a:t>, "Digital Library Repository: </a:t>
            </a:r>
            <a:r>
              <a:rPr lang="en-US" dirty="0" err="1"/>
              <a:t>Invenio</a:t>
            </a:r>
            <a:r>
              <a:rPr lang="en-US" dirty="0"/>
              <a:t> vs </a:t>
            </a:r>
            <a:r>
              <a:rPr lang="en-US" dirty="0" err="1"/>
              <a:t>Dspace</a:t>
            </a:r>
            <a:r>
              <a:rPr lang="en-US" dirty="0"/>
              <a:t>", 9-Apr-2018, LinkedIn Corporation,</a:t>
            </a:r>
          </a:p>
          <a:p>
            <a:pPr marL="0" indent="0">
              <a:buNone/>
            </a:pPr>
            <a:r>
              <a:rPr lang="en-US" dirty="0">
                <a:solidFill>
                  <a:srgbClr val="00B050"/>
                </a:solidFill>
                <a:hlinkClick r:id="rId4"/>
              </a:rPr>
              <a:t>,https://www.slideshare.net/anjesh/digital-library-repository-invenio-vs-dspace</a:t>
            </a:r>
            <a:r>
              <a:rPr lang="en-US" dirty="0">
                <a:solidFill>
                  <a:srgbClr val="00B050"/>
                </a:solidFill>
              </a:rPr>
              <a:t>,  accessed 5-oct-2018</a:t>
            </a:r>
          </a:p>
          <a:p>
            <a:pPr marL="0" indent="0">
              <a:buNone/>
            </a:pPr>
            <a:endParaRPr lang="en-US" dirty="0"/>
          </a:p>
        </p:txBody>
      </p:sp>
    </p:spTree>
    <p:extLst>
      <p:ext uri="{BB962C8B-B14F-4D97-AF65-F5344CB8AC3E}">
        <p14:creationId xmlns:p14="http://schemas.microsoft.com/office/powerpoint/2010/main" val="190107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F9B2-CBFF-456D-A7EB-F674FC4CDD6C}"/>
              </a:ext>
            </a:extLst>
          </p:cNvPr>
          <p:cNvSpPr>
            <a:spLocks noGrp="1"/>
          </p:cNvSpPr>
          <p:nvPr>
            <p:ph type="title"/>
          </p:nvPr>
        </p:nvSpPr>
        <p:spPr/>
        <p:txBody>
          <a:bodyPr/>
          <a:lstStyle/>
          <a:p>
            <a:r>
              <a:rPr lang="en-US" dirty="0"/>
              <a:t>RESOURCES 2 of </a:t>
            </a:r>
          </a:p>
        </p:txBody>
      </p:sp>
      <p:sp>
        <p:nvSpPr>
          <p:cNvPr id="3" name="Content Placeholder 2">
            <a:extLst>
              <a:ext uri="{FF2B5EF4-FFF2-40B4-BE49-F238E27FC236}">
                <a16:creationId xmlns:a16="http://schemas.microsoft.com/office/drawing/2014/main" id="{082B4EEC-EDFA-4AF5-B37A-FF0A3255EC0B}"/>
              </a:ext>
            </a:extLst>
          </p:cNvPr>
          <p:cNvSpPr>
            <a:spLocks noGrp="1"/>
          </p:cNvSpPr>
          <p:nvPr>
            <p:ph idx="1"/>
          </p:nvPr>
        </p:nvSpPr>
        <p:spPr/>
        <p:txBody>
          <a:bodyPr vert="horz" lIns="91440" tIns="45720" rIns="91440" bIns="45720" rtlCol="0" anchor="t">
            <a:normAutofit fontScale="85000" lnSpcReduction="10000"/>
          </a:bodyPr>
          <a:lstStyle/>
          <a:p>
            <a:r>
              <a:rPr lang="en-US" dirty="0"/>
              <a:t>MICHAL </a:t>
            </a:r>
            <a:r>
              <a:rPr lang="en-US" dirty="0" err="1"/>
              <a:t>KÖKÖRČENÝand</a:t>
            </a:r>
            <a:r>
              <a:rPr lang="en-US" dirty="0"/>
              <a:t> AGÁTA </a:t>
            </a:r>
            <a:r>
              <a:rPr lang="en-US" dirty="0" err="1"/>
              <a:t>BODNÁROVÁ,"Comparison</a:t>
            </a:r>
            <a:r>
              <a:rPr lang="en-US" dirty="0"/>
              <a:t> of digital libraries systems", ADVANCES in DATA NETWORKS, COMMUNICATIONS, COMPUTERS.,</a:t>
            </a:r>
            <a:r>
              <a:rPr lang="en-US" dirty="0">
                <a:solidFill>
                  <a:srgbClr val="FFFFFF"/>
                </a:solidFill>
                <a:hlinkClick r:id="rId2"/>
              </a:rPr>
              <a:t>http://wseas.us/e-library/conferences/2010/Faro/DNCOCO/DNCOCO-16.pdf</a:t>
            </a:r>
            <a:r>
              <a:rPr lang="en-US" dirty="0">
                <a:solidFill>
                  <a:srgbClr val="FFFFFF"/>
                </a:solidFill>
              </a:rPr>
              <a:t>, accessed: 4-Oct-2018</a:t>
            </a:r>
            <a:endParaRPr lang="en-US" dirty="0">
              <a:solidFill>
                <a:srgbClr val="00B050"/>
              </a:solidFill>
            </a:endParaRPr>
          </a:p>
          <a:p>
            <a:endParaRPr lang="en-US" dirty="0">
              <a:solidFill>
                <a:srgbClr val="FFFFFF"/>
              </a:solidFill>
            </a:endParaRPr>
          </a:p>
          <a:p>
            <a:r>
              <a:rPr lang="en-US" dirty="0">
                <a:solidFill>
                  <a:srgbClr val="FFFFFF"/>
                </a:solidFill>
                <a:hlinkClick r:id="rId3"/>
              </a:rPr>
              <a:t>https://wiki.duraspace.org/display/ISLANDORA/Getting+Started+with+Islandora</a:t>
            </a:r>
            <a:endParaRPr lang="en-US"/>
          </a:p>
          <a:p>
            <a:endParaRPr lang="en-US" dirty="0">
              <a:solidFill>
                <a:srgbClr val="FFFFFF"/>
              </a:solidFill>
            </a:endParaRPr>
          </a:p>
          <a:p>
            <a:r>
              <a:rPr lang="en-US" dirty="0">
                <a:solidFill>
                  <a:srgbClr val="FFFFFF"/>
                </a:solidFill>
                <a:hlinkClick r:id="rId4"/>
              </a:rPr>
              <a:t>https://webcache.googleusercontent.com/search?q=cache:-BqbAv45giQJ:https://islandora.mnpals.net/pals/islandora/object/PALSrepository%253A345/datastream/OBJ/download/2013_Islandora_Basic_Training_Manual.pdf+&amp;cd=9&amp;hl=en&amp;ct=clnk&amp;gl=us</a:t>
            </a:r>
            <a:endParaRPr lang="en-US"/>
          </a:p>
          <a:p>
            <a:pPr marL="0" indent="0">
              <a:buNone/>
            </a:pPr>
            <a:endParaRPr lang="en-US" dirty="0"/>
          </a:p>
        </p:txBody>
      </p:sp>
    </p:spTree>
    <p:extLst>
      <p:ext uri="{BB962C8B-B14F-4D97-AF65-F5344CB8AC3E}">
        <p14:creationId xmlns:p14="http://schemas.microsoft.com/office/powerpoint/2010/main" val="205378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F9B2-CBFF-456D-A7EB-F674FC4CDD6C}"/>
              </a:ext>
            </a:extLst>
          </p:cNvPr>
          <p:cNvSpPr>
            <a:spLocks noGrp="1"/>
          </p:cNvSpPr>
          <p:nvPr>
            <p:ph type="title"/>
          </p:nvPr>
        </p:nvSpPr>
        <p:spPr/>
        <p:txBody>
          <a:bodyPr/>
          <a:lstStyle/>
          <a:p>
            <a:r>
              <a:rPr lang="en-US" dirty="0"/>
              <a:t>RESOURCES 2 of </a:t>
            </a:r>
          </a:p>
        </p:txBody>
      </p:sp>
      <p:sp>
        <p:nvSpPr>
          <p:cNvPr id="3" name="Content Placeholder 2">
            <a:extLst>
              <a:ext uri="{FF2B5EF4-FFF2-40B4-BE49-F238E27FC236}">
                <a16:creationId xmlns:a16="http://schemas.microsoft.com/office/drawing/2014/main" id="{082B4EEC-EDFA-4AF5-B37A-FF0A3255EC0B}"/>
              </a:ext>
            </a:extLst>
          </p:cNvPr>
          <p:cNvSpPr>
            <a:spLocks noGrp="1"/>
          </p:cNvSpPr>
          <p:nvPr>
            <p:ph idx="1"/>
          </p:nvPr>
        </p:nvSpPr>
        <p:spPr/>
        <p:txBody>
          <a:bodyPr vert="horz" lIns="91440" tIns="45720" rIns="91440" bIns="45720" rtlCol="0" anchor="t">
            <a:normAutofit fontScale="92500" lnSpcReduction="10000"/>
          </a:bodyPr>
          <a:lstStyle/>
          <a:p>
            <a:r>
              <a:rPr lang="en-US" dirty="0">
                <a:solidFill>
                  <a:srgbClr val="FFFFFF"/>
                </a:solidFill>
                <a:hlinkClick r:id="rId2"/>
              </a:rPr>
              <a:t>https://aws.amazon.com/ec2/?sc_channel=PS&amp;sc_campaign=acquisition_US&amp;sc_publisher=bing&amp;sc_medium=ACQ-P%7CPS-BI%7CBrand%7CDesktop%7CSU%7CCompute%7CEC2%7CUS%7CEN%7CText&amp;sc_content=ec2_p&amp;sc_detail=ec2&amp;sc_category=Compute&amp;sc_segment={creative}&amp;sc_matchtype=p&amp;sc_country=US&amp;s_kwcid=AL!4422!10!71949349564215!71949660862469&amp;ef_id=W4BI7QAAAI3QQW3M:20181209075713:s</a:t>
            </a:r>
            <a:endParaRPr lang="en-US">
              <a:solidFill>
                <a:srgbClr val="00B050"/>
              </a:solidFill>
            </a:endParaRPr>
          </a:p>
          <a:p>
            <a:endParaRPr lang="en-US" dirty="0">
              <a:solidFill>
                <a:srgbClr val="FFFFFF"/>
              </a:solidFill>
            </a:endParaRPr>
          </a:p>
          <a:p>
            <a:r>
              <a:rPr lang="en-US" dirty="0">
                <a:solidFill>
                  <a:srgbClr val="FFFFFF"/>
                </a:solidFill>
                <a:hlinkClick r:id="rId3"/>
              </a:rPr>
              <a:t>https://aws.amazon.com/</a:t>
            </a:r>
            <a:endParaRPr lang="en-US"/>
          </a:p>
          <a:p>
            <a:endParaRPr lang="en-US" dirty="0"/>
          </a:p>
          <a:p>
            <a:r>
              <a:rPr lang="en-US" dirty="0">
                <a:hlinkClick r:id="rId4"/>
              </a:rPr>
              <a:t>https://duraspace.org/dspace/</a:t>
            </a:r>
            <a:endParaRPr lang="en-US"/>
          </a:p>
        </p:txBody>
      </p:sp>
    </p:spTree>
    <p:extLst>
      <p:ext uri="{BB962C8B-B14F-4D97-AF65-F5344CB8AC3E}">
        <p14:creationId xmlns:p14="http://schemas.microsoft.com/office/powerpoint/2010/main" val="347553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F9B2-CBFF-456D-A7EB-F674FC4CDD6C}"/>
              </a:ext>
            </a:extLst>
          </p:cNvPr>
          <p:cNvSpPr>
            <a:spLocks noGrp="1"/>
          </p:cNvSpPr>
          <p:nvPr>
            <p:ph type="title"/>
          </p:nvPr>
        </p:nvSpPr>
        <p:spPr/>
        <p:txBody>
          <a:bodyPr/>
          <a:lstStyle/>
          <a:p>
            <a:r>
              <a:rPr lang="en-US" dirty="0"/>
              <a:t>RESOURCES 2 of </a:t>
            </a:r>
          </a:p>
        </p:txBody>
      </p:sp>
      <p:sp>
        <p:nvSpPr>
          <p:cNvPr id="3" name="Content Placeholder 2">
            <a:extLst>
              <a:ext uri="{FF2B5EF4-FFF2-40B4-BE49-F238E27FC236}">
                <a16:creationId xmlns:a16="http://schemas.microsoft.com/office/drawing/2014/main" id="{082B4EEC-EDFA-4AF5-B37A-FF0A3255EC0B}"/>
              </a:ext>
            </a:extLst>
          </p:cNvPr>
          <p:cNvSpPr>
            <a:spLocks noGrp="1"/>
          </p:cNvSpPr>
          <p:nvPr>
            <p:ph idx="1"/>
          </p:nvPr>
        </p:nvSpPr>
        <p:spPr/>
        <p:txBody>
          <a:bodyPr vert="horz" lIns="91440" tIns="45720" rIns="91440" bIns="45720" rtlCol="0" anchor="t">
            <a:normAutofit fontScale="92500" lnSpcReduction="10000"/>
          </a:bodyPr>
          <a:lstStyle/>
          <a:p>
            <a:r>
              <a:rPr lang="en-US" dirty="0">
                <a:solidFill>
                  <a:srgbClr val="FFFFFF"/>
                </a:solidFill>
                <a:hlinkClick r:id="rId2"/>
              </a:rPr>
              <a:t>https://aws.amazon.com/ec2/?sc_channel=PS&amp;sc_campaign=acquisition_US&amp;sc_publisher=bing&amp;sc_medium=ACQ-P%7CPS-BI%7CBrand%7CDesktop%7CSU%7CCompute%7CEC2%7CUS%7CEN%7CText&amp;sc_content=ec2_p&amp;sc_detail=ec2&amp;sc_category=Compute&amp;sc_segment={creative}&amp;sc_matchtype=p&amp;sc_country=US&amp;s_kwcid=AL!4422!10!71949349564215!71949660862469&amp;ef_id=W4BI7QAAAI3QQW3M:20181209075713:s</a:t>
            </a:r>
            <a:endParaRPr lang="en-US">
              <a:solidFill>
                <a:srgbClr val="00B050"/>
              </a:solidFill>
            </a:endParaRPr>
          </a:p>
          <a:p>
            <a:endParaRPr lang="en-US" dirty="0">
              <a:solidFill>
                <a:srgbClr val="FFFFFF"/>
              </a:solidFill>
            </a:endParaRPr>
          </a:p>
          <a:p>
            <a:r>
              <a:rPr lang="en-US" dirty="0">
                <a:solidFill>
                  <a:srgbClr val="FFFFFF"/>
                </a:solidFill>
                <a:hlinkClick r:id="rId3"/>
              </a:rPr>
              <a:t>https://aws.amazon.com/</a:t>
            </a:r>
            <a:endParaRPr lang="en-US"/>
          </a:p>
          <a:p>
            <a:endParaRPr lang="en-US" dirty="0"/>
          </a:p>
          <a:p>
            <a:r>
              <a:rPr lang="en-US" dirty="0">
                <a:hlinkClick r:id="rId4"/>
              </a:rPr>
              <a:t>https://duraspace.org/dspace/</a:t>
            </a:r>
            <a:endParaRPr lang="en-US"/>
          </a:p>
        </p:txBody>
      </p:sp>
    </p:spTree>
    <p:extLst>
      <p:ext uri="{BB962C8B-B14F-4D97-AF65-F5344CB8AC3E}">
        <p14:creationId xmlns:p14="http://schemas.microsoft.com/office/powerpoint/2010/main" val="423991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DSPACE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DSPACE</a:t>
            </a:r>
          </a:p>
          <a:p>
            <a:pPr marL="0" indent="0">
              <a:buNone/>
            </a:pPr>
            <a:r>
              <a:rPr lang="en-US">
                <a:latin typeface="Arial" panose="020B0604020202020204" pitchFamily="34" charset="0"/>
                <a:cs typeface="Arial" panose="020B0604020202020204" pitchFamily="34" charset="0"/>
              </a:rPr>
              <a:t> After meeting with Client it was decided to follow </a:t>
            </a:r>
            <a:r>
              <a:rPr lang="en-US" err="1">
                <a:latin typeface="Arial" panose="020B0604020202020204" pitchFamily="34" charset="0"/>
                <a:cs typeface="Arial" panose="020B0604020202020204" pitchFamily="34" charset="0"/>
              </a:rPr>
              <a:t>Isolandora</a:t>
            </a:r>
            <a:r>
              <a:rPr lang="en-US">
                <a:latin typeface="Arial" panose="020B0604020202020204" pitchFamily="34" charset="0"/>
                <a:cs typeface="Arial" panose="020B0604020202020204" pitchFamily="34" charset="0"/>
              </a:rPr>
              <a:t> and stop all research with </a:t>
            </a:r>
            <a:r>
              <a:rPr lang="en-US" err="1">
                <a:latin typeface="Arial" panose="020B0604020202020204" pitchFamily="34" charset="0"/>
                <a:cs typeface="Arial" panose="020B0604020202020204" pitchFamily="34" charset="0"/>
              </a:rPr>
              <a:t>Dspace</a:t>
            </a:r>
            <a:r>
              <a:rPr lang="en-US">
                <a:latin typeface="Arial" panose="020B0604020202020204" pitchFamily="34" charset="0"/>
                <a:cs typeface="Arial" panose="020B0604020202020204" pitchFamily="34" charset="0"/>
              </a:rPr>
              <a:t> on 1-Nov-2018</a:t>
            </a:r>
          </a:p>
          <a:p>
            <a:pPr marL="0" indent="0">
              <a:buNone/>
            </a:pPr>
            <a:endParaRPr lang="en-US">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21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ISLANDORA</a:t>
            </a:r>
          </a:p>
        </p:txBody>
      </p:sp>
      <p:sp>
        <p:nvSpPr>
          <p:cNvPr id="3" name="Content Placeholder 2"/>
          <p:cNvSpPr>
            <a:spLocks noGrp="1"/>
          </p:cNvSpPr>
          <p:nvPr>
            <p:ph idx="1"/>
          </p:nvPr>
        </p:nvSpPr>
        <p:spPr/>
        <p:txBody>
          <a:bodyPr>
            <a:normAutofit/>
          </a:bodyPr>
          <a:lstStyle/>
          <a:p>
            <a:r>
              <a:rPr lang="en-US" sz="3600">
                <a:latin typeface="Arial" panose="020B0604020202020204" pitchFamily="34" charset="0"/>
                <a:cs typeface="Arial" panose="020B0604020202020204" pitchFamily="34" charset="0"/>
              </a:rPr>
              <a:t>ISLANDORA is a digital repository system, meaning it is designed to both store and organize information. It is based on </a:t>
            </a:r>
            <a:r>
              <a:rPr lang="en-US" sz="3600" b="1">
                <a:latin typeface="Arial" panose="020B0604020202020204" pitchFamily="34" charset="0"/>
                <a:cs typeface="Arial" panose="020B0604020202020204" pitchFamily="34" charset="0"/>
              </a:rPr>
              <a:t>Fedora</a:t>
            </a:r>
            <a:r>
              <a:rPr lang="en-US" sz="3600">
                <a:latin typeface="Arial" panose="020B0604020202020204" pitchFamily="34" charset="0"/>
                <a:cs typeface="Arial" panose="020B0604020202020204" pitchFamily="34" charset="0"/>
              </a:rPr>
              <a:t>, </a:t>
            </a:r>
            <a:r>
              <a:rPr lang="en-US" sz="3600" b="1">
                <a:latin typeface="Arial" panose="020B0604020202020204" pitchFamily="34" charset="0"/>
                <a:cs typeface="Arial" panose="020B0604020202020204" pitchFamily="34" charset="0"/>
              </a:rPr>
              <a:t>Drupal</a:t>
            </a:r>
            <a:r>
              <a:rPr lang="en-US" sz="3600">
                <a:latin typeface="Arial" panose="020B0604020202020204" pitchFamily="34" charset="0"/>
                <a:cs typeface="Arial" panose="020B0604020202020204" pitchFamily="34" charset="0"/>
              </a:rPr>
              <a:t>, and </a:t>
            </a:r>
            <a:r>
              <a:rPr lang="en-US" sz="3600" b="1" err="1">
                <a:latin typeface="Arial" panose="020B0604020202020204" pitchFamily="34" charset="0"/>
                <a:cs typeface="Arial" panose="020B0604020202020204" pitchFamily="34" charset="0"/>
              </a:rPr>
              <a:t>Solr</a:t>
            </a:r>
            <a:endParaRPr lang="en-US"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78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ISLANDORA – Key Features - Languages</a:t>
            </a:r>
          </a:p>
        </p:txBody>
      </p:sp>
      <p:sp>
        <p:nvSpPr>
          <p:cNvPr id="3" name="Content Placeholder 2"/>
          <p:cNvSpPr>
            <a:spLocks noGrp="1"/>
          </p:cNvSpPr>
          <p:nvPr>
            <p:ph idx="1"/>
          </p:nvPr>
        </p:nvSpPr>
        <p:spPr/>
        <p:txBody>
          <a:bodyPr>
            <a:normAutofit fontScale="85000" lnSpcReduction="20000"/>
          </a:bodyPr>
          <a:lstStyle/>
          <a:p>
            <a:pPr lvl="0" fontAlgn="base"/>
            <a:r>
              <a:rPr lang="en-US"/>
              <a:t>FEDORA Commons is designed to have digital repositories such as ISLANDORA built upon it. </a:t>
            </a:r>
          </a:p>
          <a:p>
            <a:pPr lvl="0" fontAlgn="base"/>
            <a:r>
              <a:rPr lang="en-US" err="1"/>
              <a:t>DRUPALis</a:t>
            </a:r>
            <a:r>
              <a:rPr lang="en-US"/>
              <a:t> a content-management system, used as a web application framework for a lot of websites worldwide, and is written in PHP</a:t>
            </a:r>
          </a:p>
          <a:p>
            <a:pPr lvl="0" fontAlgn="base"/>
            <a:r>
              <a:rPr lang="en-US"/>
              <a:t>APACHE SOLR is a search engine written in Java, based on the Apache Lucene project.</a:t>
            </a:r>
          </a:p>
          <a:p>
            <a:r>
              <a:rPr lang="en-US"/>
              <a:t>It was designed initially by a college library system, the Robertson Library of the University of Prince</a:t>
            </a:r>
          </a:p>
          <a:p>
            <a:r>
              <a:rPr lang="en-US"/>
              <a:t>Support for any file type (domain agnostic)</a:t>
            </a:r>
          </a:p>
          <a:p>
            <a:r>
              <a:rPr lang="en-US"/>
              <a:t>There is documentation for learning how to implement ISLANDORA available from the ISLANDORA homepage. With the goal of creating a system that is both easy to implement and simple to learn, this fits our needs very well.</a:t>
            </a:r>
          </a:p>
          <a:p>
            <a:endParaRPr lang="en-US"/>
          </a:p>
        </p:txBody>
      </p:sp>
    </p:spTree>
    <p:extLst>
      <p:ext uri="{BB962C8B-B14F-4D97-AF65-F5344CB8AC3E}">
        <p14:creationId xmlns:p14="http://schemas.microsoft.com/office/powerpoint/2010/main" val="197270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ISLANDORO – Key Features</a:t>
            </a:r>
          </a:p>
        </p:txBody>
      </p:sp>
      <p:sp>
        <p:nvSpPr>
          <p:cNvPr id="3" name="Content Placeholder 2"/>
          <p:cNvSpPr>
            <a:spLocks noGrp="1"/>
          </p:cNvSpPr>
          <p:nvPr>
            <p:ph idx="1"/>
          </p:nvPr>
        </p:nvSpPr>
        <p:spPr/>
        <p:txBody>
          <a:bodyPr>
            <a:normAutofit/>
          </a:bodyPr>
          <a:lstStyle/>
          <a:p>
            <a:r>
              <a:rPr lang="en-US"/>
              <a:t>Support for any file type (domain agnostic)</a:t>
            </a:r>
          </a:p>
          <a:p>
            <a:endParaRPr lang="en-US"/>
          </a:p>
          <a:p>
            <a:r>
              <a:rPr lang="en-US"/>
              <a:t>There is documentation for learning how to implement ISLANDORA available from the ISLANDORA homepage. With the goal of creating a system that is both easy to implement and simple to learn, this fits our needs very well.</a:t>
            </a:r>
          </a:p>
          <a:p>
            <a:endParaRPr lang="en-US"/>
          </a:p>
          <a:p>
            <a:r>
              <a:rPr lang="en-US"/>
              <a:t>Ready available Sandbox for testing and learning</a:t>
            </a:r>
          </a:p>
        </p:txBody>
      </p:sp>
    </p:spTree>
    <p:extLst>
      <p:ext uri="{BB962C8B-B14F-4D97-AF65-F5344CB8AC3E}">
        <p14:creationId xmlns:p14="http://schemas.microsoft.com/office/powerpoint/2010/main" val="317711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ISLANDORA – Key Features</a:t>
            </a:r>
          </a:p>
        </p:txBody>
      </p:sp>
      <p:sp>
        <p:nvSpPr>
          <p:cNvPr id="3" name="Content Placeholder 2"/>
          <p:cNvSpPr>
            <a:spLocks noGrp="1"/>
          </p:cNvSpPr>
          <p:nvPr>
            <p:ph idx="1"/>
          </p:nvPr>
        </p:nvSpPr>
        <p:spPr/>
        <p:txBody>
          <a:bodyPr>
            <a:normAutofit fontScale="92500" lnSpcReduction="10000"/>
          </a:bodyPr>
          <a:lstStyle/>
          <a:p>
            <a:pPr lvl="0" fontAlgn="base"/>
            <a:r>
              <a:rPr lang="en-US"/>
              <a:t>Support for any file type (Fedora).</a:t>
            </a:r>
          </a:p>
          <a:p>
            <a:pPr lvl="0" fontAlgn="base"/>
            <a:r>
              <a:rPr lang="en-US"/>
              <a:t>Multi-language and functionality support (Drupal).</a:t>
            </a:r>
          </a:p>
          <a:p>
            <a:pPr lvl="0" fontAlgn="base"/>
            <a:r>
              <a:rPr lang="en-US"/>
              <a:t>A modular framework for defining specific data types, including standard audio, PDF, images, paged content, videos, and web archives.</a:t>
            </a:r>
          </a:p>
          <a:p>
            <a:pPr lvl="0" fontAlgn="base"/>
            <a:r>
              <a:rPr lang="en-US"/>
              <a:t>Support for any XML metadata standard, including unique schemas.</a:t>
            </a:r>
          </a:p>
          <a:p>
            <a:pPr lvl="0" fontAlgn="base"/>
            <a:r>
              <a:rPr lang="en-US"/>
              <a:t>Data-entry/editing forms for any XML schema.</a:t>
            </a:r>
          </a:p>
          <a:p>
            <a:pPr lvl="0" fontAlgn="base"/>
            <a:r>
              <a:rPr lang="en-US"/>
              <a:t>Support for the creation of relationships between objects.</a:t>
            </a:r>
          </a:p>
          <a:p>
            <a:pPr lvl="0" fontAlgn="base"/>
            <a:r>
              <a:rPr lang="en-US"/>
              <a:t>A flexible faceted search (</a:t>
            </a:r>
            <a:r>
              <a:rPr lang="en-US" err="1"/>
              <a:t>Solr</a:t>
            </a:r>
            <a:r>
              <a:rPr lang="en-US"/>
              <a:t>).</a:t>
            </a:r>
          </a:p>
          <a:p>
            <a:pPr lvl="0" fontAlgn="base"/>
            <a:r>
              <a:rPr lang="en-US"/>
              <a:t>Automation of the transformation of assets.</a:t>
            </a:r>
          </a:p>
          <a:p>
            <a:pPr marL="0" indent="0">
              <a:buNone/>
            </a:pPr>
            <a:endParaRPr lang="en-US"/>
          </a:p>
        </p:txBody>
      </p:sp>
    </p:spTree>
    <p:extLst>
      <p:ext uri="{BB962C8B-B14F-4D97-AF65-F5344CB8AC3E}">
        <p14:creationId xmlns:p14="http://schemas.microsoft.com/office/powerpoint/2010/main" val="245875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a:t>
            </a:r>
            <a:r>
              <a:rPr lang="en-US" b="1" err="1"/>
              <a:t>Islandora</a:t>
            </a:r>
            <a:r>
              <a:rPr lang="en-US" b="1"/>
              <a:t> Stores and Models Content</a:t>
            </a:r>
            <a:endParaRPr lang="en-US"/>
          </a:p>
        </p:txBody>
      </p:sp>
      <p:sp>
        <p:nvSpPr>
          <p:cNvPr id="3" name="Content Placeholder 2"/>
          <p:cNvSpPr>
            <a:spLocks noGrp="1"/>
          </p:cNvSpPr>
          <p:nvPr>
            <p:ph idx="1"/>
          </p:nvPr>
        </p:nvSpPr>
        <p:spPr/>
        <p:txBody>
          <a:bodyPr/>
          <a:lstStyle/>
          <a:p>
            <a:pPr lvl="0"/>
            <a:r>
              <a:rPr lang="en-US"/>
              <a:t>Everything in </a:t>
            </a:r>
            <a:r>
              <a:rPr lang="en-US" err="1"/>
              <a:t>Islandora's</a:t>
            </a:r>
            <a:r>
              <a:rPr lang="en-US"/>
              <a:t> repository is an </a:t>
            </a:r>
            <a:r>
              <a:rPr lang="en-US" b="1"/>
              <a:t>Object </a:t>
            </a:r>
            <a:endParaRPr lang="en-US"/>
          </a:p>
          <a:p>
            <a:pPr lvl="0"/>
            <a:r>
              <a:rPr lang="en-US"/>
              <a:t>Objects are made up of </a:t>
            </a:r>
            <a:r>
              <a:rPr lang="en-US" b="1" err="1"/>
              <a:t>Datastreams</a:t>
            </a:r>
            <a:endParaRPr lang="en-US"/>
          </a:p>
          <a:p>
            <a:pPr lvl="0"/>
            <a:r>
              <a:rPr lang="en-US"/>
              <a:t>Objects have </a:t>
            </a:r>
            <a:r>
              <a:rPr lang="en-US" b="1"/>
              <a:t>Relationships</a:t>
            </a:r>
            <a:r>
              <a:rPr lang="en-US"/>
              <a:t> to one another</a:t>
            </a:r>
          </a:p>
          <a:p>
            <a:pPr lvl="0"/>
            <a:r>
              <a:rPr lang="en-US"/>
              <a:t>Objects have </a:t>
            </a:r>
            <a:r>
              <a:rPr lang="en-US" b="1"/>
              <a:t>Persistent Identifiers (PIDs)</a:t>
            </a:r>
            <a:r>
              <a:rPr lang="en-US"/>
              <a:t> that are unique in your repository</a:t>
            </a:r>
          </a:p>
          <a:p>
            <a:pPr marL="0" indent="0">
              <a:buNone/>
            </a:pPr>
            <a:endParaRPr lang="en-US"/>
          </a:p>
        </p:txBody>
      </p:sp>
    </p:spTree>
    <p:extLst>
      <p:ext uri="{BB962C8B-B14F-4D97-AF65-F5344CB8AC3E}">
        <p14:creationId xmlns:p14="http://schemas.microsoft.com/office/powerpoint/2010/main" val="113930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{0BA6C7AB-FDEC-4A43-8DA9-3C484A06AB3F}tf10001057</Template>
  <Application>Microsoft Office PowerPoint</Application>
  <PresentationFormat>Widescreen</PresentationFormat>
  <Slides>35</Slides>
  <Notes>1</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Berlin</vt:lpstr>
      <vt:lpstr>SAINT MARTIN'S UNIVERSITY LIBRARY ARCHIVE </vt:lpstr>
      <vt:lpstr>PROJECT </vt:lpstr>
      <vt:lpstr>CLIENT</vt:lpstr>
      <vt:lpstr>DSPACE</vt:lpstr>
      <vt:lpstr>ISLANDORA</vt:lpstr>
      <vt:lpstr>ISLANDORA – Key Features - Languages</vt:lpstr>
      <vt:lpstr>ISLANDORO – Key Features</vt:lpstr>
      <vt:lpstr>ISLANDORA – Key Features</vt:lpstr>
      <vt:lpstr>How Islandora Stores and Models Content</vt:lpstr>
      <vt:lpstr>How Islandora Stores and Models Content</vt:lpstr>
      <vt:lpstr>Solution Packs</vt:lpstr>
      <vt:lpstr>Solution Packs types:</vt:lpstr>
      <vt:lpstr>Solution Packs types:</vt:lpstr>
      <vt:lpstr>Solution Packs types:</vt:lpstr>
      <vt:lpstr>Deployment Options and Implementation Strategies</vt:lpstr>
      <vt:lpstr>Deployment Options and Implementation Strategies</vt:lpstr>
      <vt:lpstr>Islandora Virtual Box Set-up</vt:lpstr>
      <vt:lpstr>Islandora Single Site Deployment</vt:lpstr>
      <vt:lpstr>Example Code for Islandora Installation</vt:lpstr>
      <vt:lpstr>Islandora Set – up in AWS</vt:lpstr>
      <vt:lpstr>Islandora Set – up in AWS</vt:lpstr>
      <vt:lpstr>Islandora Set – up in AWS</vt:lpstr>
      <vt:lpstr>ISLANDORA Venders support</vt:lpstr>
      <vt:lpstr>VENDORS:</vt:lpstr>
      <vt:lpstr>VENDORS: Agile Humanites</vt:lpstr>
      <vt:lpstr>VENDORS: Agile Humanites</vt:lpstr>
      <vt:lpstr>VENDORS: Discovery Garden </vt:lpstr>
      <vt:lpstr>VENDORS: Born Digital</vt:lpstr>
      <vt:lpstr>Issues:</vt:lpstr>
      <vt:lpstr>STEPS MOVING FORWARD</vt:lpstr>
      <vt:lpstr>Questions</vt:lpstr>
      <vt:lpstr>RESOURCES 1 of 3</vt:lpstr>
      <vt:lpstr>RESOURCES 2 of </vt:lpstr>
      <vt:lpstr>RESOURCES 2 of </vt:lpstr>
      <vt:lpstr>RESOURCES 2 of </vt:lpstr>
    </vt:vector>
  </TitlesOfParts>
  <Company>Saint Martin's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Titlwe slide</dc:title>
  <dc:creator>Ryan, Theodore T.</dc:creator>
  <cp:revision>334</cp:revision>
  <dcterms:created xsi:type="dcterms:W3CDTF">2018-10-22T20:53:47Z</dcterms:created>
  <dcterms:modified xsi:type="dcterms:W3CDTF">2018-12-13T16:57:42Z</dcterms:modified>
</cp:coreProperties>
</file>