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67" r:id="rId3"/>
    <p:sldId id="261" r:id="rId4"/>
    <p:sldId id="282" r:id="rId5"/>
    <p:sldId id="283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299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980B30-6491-4FB8-9A5B-5A9C7A46EA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95955-C7C0-4711-96AD-0E4FDB1ED8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774D6-F466-4CF5-A93B-80BF1F5BB068}" type="datetimeFigureOut">
              <a:rPr lang="en-US" smtClean="0"/>
              <a:t>08/03/2022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52EA3-4471-47E1-A09C-4AB7D11526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4382D-3D85-4F80-8484-7019B7E344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5B3A8-AD62-4C2D-8F40-BADD7765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47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person, indoor, hand&#10;&#10;Description automatically generated">
            <a:extLst>
              <a:ext uri="{FF2B5EF4-FFF2-40B4-BE49-F238E27FC236}">
                <a16:creationId xmlns:a16="http://schemas.microsoft.com/office/drawing/2014/main" id="{7729795D-A503-49FB-A2C5-03CB95E2E2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629" y="2637457"/>
            <a:ext cx="6346371" cy="42205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230863-E120-44B9-A988-3D4643B49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027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8C694-1866-4401-B31B-D399AB8CAE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027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BOD 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48137-3967-4A24-8508-F5C97ECE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BC96-01C7-4E84-BF72-A023CA1421D8}" type="datetimeFigureOut">
              <a:rPr lang="en-US" smtClean="0"/>
              <a:t>08/03/2022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44B92-0CF4-4986-81EB-06175EAF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A012B-41A3-4509-85CC-304D8DE8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1888-6D0C-468A-9ACD-1C34F7B376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6B4BF-902B-4092-8957-11227ECEF2B3}"/>
              </a:ext>
            </a:extLst>
          </p:cNvPr>
          <p:cNvSpPr txBox="1"/>
          <p:nvPr userDrawn="1"/>
        </p:nvSpPr>
        <p:spPr>
          <a:xfrm>
            <a:off x="10668000" y="4242137"/>
            <a:ext cx="1611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Building Up Our Resources</a:t>
            </a:r>
          </a:p>
        </p:txBody>
      </p:sp>
    </p:spTree>
    <p:extLst>
      <p:ext uri="{BB962C8B-B14F-4D97-AF65-F5344CB8AC3E}">
        <p14:creationId xmlns:p14="http://schemas.microsoft.com/office/powerpoint/2010/main" val="63188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2351-7050-4978-9B10-934CF5E8C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22D8D-BE58-429C-AAFA-92B79B6FA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24496-666B-4DDB-924D-D43107B4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BC96-01C7-4E84-BF72-A023CA1421D8}" type="datetimeFigureOut">
              <a:rPr lang="en-US" smtClean="0"/>
              <a:t>08/03/2022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6D477-9728-4353-969B-BD55A42A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A4C8A-D798-430F-9AF8-4C96E3F3E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1888-6D0C-468A-9ACD-1C34F7B37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5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BBE5A3-A675-4DCF-8059-E5ACCA351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7E52D-035A-4214-B1BF-E7CB8A4B1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CC27A-7E64-4A73-ACD8-EF1E160E0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BC96-01C7-4E84-BF72-A023CA1421D8}" type="datetimeFigureOut">
              <a:rPr lang="en-US" smtClean="0"/>
              <a:t>08/03/2022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A046-388A-4AFD-9CEA-7BBA61C3A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1D215-0CD4-4DD0-B1CC-9385050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1888-6D0C-468A-9ACD-1C34F7B37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4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6146-BB30-4340-AC06-FA584D85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8987-1C4F-4C71-BC1D-5277BDC44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75774-A616-4461-8A5F-F20A9336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BC96-01C7-4E84-BF72-A023CA1421D8}" type="datetimeFigureOut">
              <a:rPr lang="en-US" smtClean="0"/>
              <a:t>08/03/2022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20443-67B3-423E-B4BB-523C80AC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3A90B-F16D-4C43-8869-C2DE7837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1888-6D0C-468A-9ACD-1C34F7B37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6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5DB29-F50F-4833-9A23-0B2BF2E8C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4A2D7-DD02-430A-92D0-823FDAD0B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0E169-D269-460D-983B-EE695E1C1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BC96-01C7-4E84-BF72-A023CA1421D8}" type="datetimeFigureOut">
              <a:rPr lang="en-US" smtClean="0"/>
              <a:t>08/03/2022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A73F8-F9D9-4BD7-8797-27A6D2FA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556CE-4BC2-4CBD-89BC-A569ADDB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1888-6D0C-468A-9ACD-1C34F7B37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0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4227-81CB-40B1-9731-FABF9504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D1EFE-BF15-4221-97E2-C2A7191EA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E81E2-F8E6-4AAE-A8C1-E87D1856B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32348-6F3F-49FF-AA54-8F8793D0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BC96-01C7-4E84-BF72-A023CA1421D8}" type="datetimeFigureOut">
              <a:rPr lang="en-US" smtClean="0"/>
              <a:t>08/03/2022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F9594-78FB-41F9-9078-14AEE1AD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FB072-7F0B-4B05-A87E-B3D7AB0C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1888-6D0C-468A-9ACD-1C34F7B37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1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13A7-354E-4C28-9177-1FAD134BE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2968-8DD7-4A32-A5BE-C395C24FE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A9A22-889D-43E5-AE54-935DA6EB3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740AB0-A4D0-4B7B-8E44-0EAD9C7B9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C2DFE-B0B2-41F8-BDFC-7F14B0ECD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653509-97F3-4C66-8C5F-3022F359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BC96-01C7-4E84-BF72-A023CA1421D8}" type="datetimeFigureOut">
              <a:rPr lang="en-US" smtClean="0"/>
              <a:t>08/03/2022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F3E9B-C9D2-4511-B085-E7CB9E55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FBC011-2812-4F36-A245-9D54373C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1888-6D0C-468A-9ACD-1C34F7B37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1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0894-5918-4BB1-BC49-FDDE532A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8A476-186B-450C-9110-B5F0BE57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BC96-01C7-4E84-BF72-A023CA1421D8}" type="datetimeFigureOut">
              <a:rPr lang="en-US" smtClean="0"/>
              <a:t>08/03/2022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29932-717F-41E2-9D4E-A2232197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CA280-6EDA-433A-BA06-4CF36DFD6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1888-6D0C-468A-9ACD-1C34F7B37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3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9F0B2-24DF-4A5D-82D9-C8A8CDBC2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BC96-01C7-4E84-BF72-A023CA1421D8}" type="datetimeFigureOut">
              <a:rPr lang="en-US" smtClean="0"/>
              <a:t>08/03/2022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A0D0C-9C75-48BF-89A5-F45FD602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02CD7-47B7-4814-AD56-C12F3A419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1888-6D0C-468A-9ACD-1C34F7B37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5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D5C1F-8758-4943-A053-3ED2AA871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0C996-FC75-4D20-9E3E-7EE76D272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9DCC1-EDEC-4EE4-849F-798C39C18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959FC-0A3D-48E7-84A6-93A8E79A0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BC96-01C7-4E84-BF72-A023CA1421D8}" type="datetimeFigureOut">
              <a:rPr lang="en-US" smtClean="0"/>
              <a:t>08/03/2022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22974-1F04-46B7-BC83-3BA3A126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B7E79-99DA-496B-84FE-D3910324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1888-6D0C-468A-9ACD-1C34F7B37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7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D2027-8C12-4D2A-BBDD-6CDE7307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2CD88-252A-44CF-ADCA-6DECB2F6F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54C92-E1CB-48DF-9CD9-C924EDBA8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7A58C-5F02-4B55-B13F-0057B7DAC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BC96-01C7-4E84-BF72-A023CA1421D8}" type="datetimeFigureOut">
              <a:rPr lang="en-US" smtClean="0"/>
              <a:t>08/03/2022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6F9B0-D051-4B2E-8DAD-989192DE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9AAAB-29D8-41F4-B5EA-CA561B8B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E1888-6D0C-468A-9ACD-1C34F7B37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9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7C10A-8BB1-4F25-8D24-620CACC2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53364" cy="796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E716E-6C4B-4602-BB98-5B73357F2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FD9DB-F174-419F-A4CF-3C36FEE29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3BC96-01C7-4E84-BF72-A023CA1421D8}" type="datetimeFigureOut">
              <a:rPr lang="en-US" smtClean="0"/>
              <a:t>08/03/2022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88CD2-F219-4C84-9CE5-C63E5FBB4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D08D0-0F93-403E-82B4-9CD5AFE36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E1888-6D0C-468A-9ACD-1C34F7B376D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BB12B0-9A79-4324-B139-CF3AA3A312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" t="77582" r="1702" b="-1396"/>
          <a:stretch/>
        </p:blipFill>
        <p:spPr>
          <a:xfrm>
            <a:off x="-48412" y="5318975"/>
            <a:ext cx="12201776" cy="164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6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egaperintis.co.id/MonitoringSO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1DE5A-16E4-45B8-A853-4D0D829306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Corporate Strategy &amp; Internal Audit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F9AD3-3208-4158-9BAD-5535186E04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Division Meeting</a:t>
            </a:r>
          </a:p>
        </p:txBody>
      </p:sp>
    </p:spTree>
    <p:extLst>
      <p:ext uri="{BB962C8B-B14F-4D97-AF65-F5344CB8AC3E}">
        <p14:creationId xmlns:p14="http://schemas.microsoft.com/office/powerpoint/2010/main" val="415881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0D5264-47E6-46FA-8C4F-82D25A28A902}"/>
              </a:ext>
            </a:extLst>
          </p:cNvPr>
          <p:cNvSpPr/>
          <p:nvPr/>
        </p:nvSpPr>
        <p:spPr>
          <a:xfrm>
            <a:off x="6231534" y="796412"/>
            <a:ext cx="5960466" cy="6061587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4CCFBC-004E-4858-B2A5-A0026575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Performance Summary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0E3F72E-9AFD-4FCD-B328-C6CFB80759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081190"/>
              </p:ext>
            </p:extLst>
          </p:nvPr>
        </p:nvGraphicFramePr>
        <p:xfrm>
          <a:off x="9330" y="796925"/>
          <a:ext cx="6176621" cy="593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Worksheet" r:id="rId3" imgW="3467065" imgH="3116643" progId="Excel.Sheet.12">
                  <p:embed/>
                </p:oleObj>
              </mc:Choice>
              <mc:Fallback>
                <p:oleObj name="Worksheet" r:id="rId3" imgW="3467065" imgH="3116643" progId="Excel.Shee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D0E3F72E-9AFD-4FCD-B328-C6CFB80759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30" y="796925"/>
                        <a:ext cx="6176621" cy="593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75301B4-78B1-4554-B58D-1F7B578EC2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280834"/>
              </p:ext>
            </p:extLst>
          </p:nvPr>
        </p:nvGraphicFramePr>
        <p:xfrm>
          <a:off x="6224588" y="796924"/>
          <a:ext cx="5967412" cy="2450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Worksheet" r:id="rId5" imgW="3718418" imgH="1287890" progId="Excel.Sheet.12">
                  <p:embed/>
                </p:oleObj>
              </mc:Choice>
              <mc:Fallback>
                <p:oleObj name="Worksheet" r:id="rId5" imgW="3718418" imgH="1287890" progId="Excel.Shee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675301B4-78B1-4554-B58D-1F7B578EC2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24588" y="796924"/>
                        <a:ext cx="5967412" cy="24501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669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443FB-57FE-44F5-A9A3-127E4B20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Activity Plan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A08D9C-15A2-4E62-B642-FD52F710E9F5}"/>
              </a:ext>
            </a:extLst>
          </p:cNvPr>
          <p:cNvSpPr txBox="1"/>
          <p:nvPr/>
        </p:nvSpPr>
        <p:spPr>
          <a:xfrm>
            <a:off x="307909" y="796413"/>
            <a:ext cx="10907487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Science &amp; Data Center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4572000" algn="l"/>
                <a:tab pos="4740275" algn="l"/>
              </a:tabLst>
            </a:pPr>
            <a:r>
              <a:rPr lang="en-US" dirty="0" err="1"/>
              <a:t>Cdd</a:t>
            </a:r>
            <a:r>
              <a:rPr lang="en-US" dirty="0"/>
              <a:t>. Department Head 	:  will join soon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4572000" algn="l"/>
                <a:tab pos="4740275" algn="l"/>
              </a:tabLst>
            </a:pPr>
            <a:r>
              <a:rPr lang="en-US" dirty="0"/>
              <a:t>Infrastructure	:	Progress Proof of Concept - AWS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4572000" algn="l"/>
                <a:tab pos="4740275" algn="l"/>
              </a:tabLst>
            </a:pPr>
            <a:r>
              <a:rPr lang="en-US" dirty="0"/>
              <a:t>Data Completion Sales Key Account 	:	Dec 100%, Jan 52%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4572000" algn="l"/>
                <a:tab pos="4740275" algn="l"/>
              </a:tabLst>
            </a:pPr>
            <a:r>
              <a:rPr lang="en-US" dirty="0"/>
              <a:t>New Report Automation 	:	</a:t>
            </a:r>
            <a:r>
              <a:rPr lang="en-US" sz="1400" dirty="0"/>
              <a:t>Daily Sales &amp; </a:t>
            </a:r>
            <a:r>
              <a:rPr lang="en-US" sz="1400" dirty="0" err="1"/>
              <a:t>Accum</a:t>
            </a:r>
            <a:r>
              <a:rPr lang="en-US" sz="1400" dirty="0"/>
              <a:t> Online Channel</a:t>
            </a:r>
          </a:p>
          <a:p>
            <a:pPr lvl="8">
              <a:tabLst>
                <a:tab pos="4572000" algn="l"/>
                <a:tab pos="4740275" algn="l"/>
              </a:tabLst>
            </a:pPr>
            <a:r>
              <a:rPr lang="en-US" sz="1400" dirty="0"/>
              <a:t>		Target Sales Operation per Month &amp; per Days</a:t>
            </a:r>
          </a:p>
          <a:p>
            <a:pPr lvl="8">
              <a:tabLst>
                <a:tab pos="4572000" algn="l"/>
                <a:tab pos="4740275" algn="l"/>
              </a:tabLst>
            </a:pPr>
            <a:r>
              <a:rPr lang="en-US" sz="1400" dirty="0"/>
              <a:t>		Sales Incentives</a:t>
            </a:r>
          </a:p>
          <a:p>
            <a:pPr lvl="8">
              <a:tabLst>
                <a:tab pos="4572000" algn="l"/>
                <a:tab pos="4740275" algn="l"/>
              </a:tabLst>
            </a:pPr>
            <a:r>
              <a:rPr lang="en-US" sz="1400" dirty="0"/>
              <a:t>		Sales Reporting </a:t>
            </a:r>
            <a:r>
              <a:rPr lang="en-US" sz="1400" dirty="0" err="1"/>
              <a:t>Mitrelindo</a:t>
            </a:r>
            <a:endParaRPr lang="en-US" sz="1400" dirty="0"/>
          </a:p>
          <a:p>
            <a:pPr>
              <a:tabLst>
                <a:tab pos="4572000" algn="l"/>
                <a:tab pos="4740275" algn="l"/>
              </a:tabLst>
            </a:pPr>
            <a:endParaRPr lang="en-US" sz="1100" dirty="0"/>
          </a:p>
          <a:p>
            <a:pPr>
              <a:tabLst>
                <a:tab pos="4572000" algn="l"/>
                <a:tab pos="4740275" algn="l"/>
              </a:tabLst>
            </a:pPr>
            <a:r>
              <a:rPr lang="en-US" b="1" dirty="0"/>
              <a:t>Office Strategy Management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4572000" algn="l"/>
                <a:tab pos="4740275" algn="l"/>
              </a:tabLst>
            </a:pPr>
            <a:r>
              <a:rPr lang="en-US" dirty="0" err="1"/>
              <a:t>Cdd</a:t>
            </a:r>
            <a:r>
              <a:rPr lang="en-US" dirty="0"/>
              <a:t>. Department Head	:	Done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4572000" algn="l"/>
                <a:tab pos="4740275" algn="l"/>
              </a:tabLst>
            </a:pPr>
            <a:r>
              <a:rPr lang="en-US" dirty="0"/>
              <a:t>Planning Cycle	:	</a:t>
            </a:r>
            <a:r>
              <a:rPr lang="en-US" dirty="0" err="1"/>
              <a:t>Rakornas</a:t>
            </a:r>
            <a:r>
              <a:rPr lang="en-US" dirty="0"/>
              <a:t> done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4572000" algn="l"/>
                <a:tab pos="4740275" algn="l"/>
              </a:tabLst>
            </a:pPr>
            <a:r>
              <a:rPr lang="en-US" dirty="0"/>
              <a:t>Business Process	:	AX &amp; HRM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4572000" algn="l"/>
                <a:tab pos="4740275" algn="l"/>
              </a:tabLst>
            </a:pPr>
            <a:r>
              <a:rPr lang="en-US" dirty="0"/>
              <a:t>Continues Improvement	:	Program Plan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4572000" algn="l"/>
                <a:tab pos="4740275" algn="l"/>
              </a:tabLst>
            </a:pPr>
            <a:endParaRPr lang="en-US" sz="1100" dirty="0"/>
          </a:p>
          <a:p>
            <a:pPr marL="0" lvl="7">
              <a:tabLst>
                <a:tab pos="4572000" algn="l"/>
                <a:tab pos="4740275" algn="l"/>
              </a:tabLst>
            </a:pPr>
            <a:r>
              <a:rPr lang="en-US" b="1" dirty="0"/>
              <a:t>Internal Audit</a:t>
            </a:r>
          </a:p>
          <a:p>
            <a:pPr marL="285750" lvl="7" indent="-285750">
              <a:buFont typeface="Arial" panose="020B0604020202020204" pitchFamily="34" charset="0"/>
              <a:buChar char="•"/>
              <a:tabLst>
                <a:tab pos="4572000" algn="l"/>
                <a:tab pos="4740275" algn="l"/>
              </a:tabLst>
            </a:pPr>
            <a:r>
              <a:rPr lang="en-US" dirty="0"/>
              <a:t>Follow up </a:t>
            </a:r>
            <a:r>
              <a:rPr lang="en-US" dirty="0" err="1"/>
              <a:t>Selisih</a:t>
            </a:r>
            <a:r>
              <a:rPr lang="en-US" dirty="0"/>
              <a:t> Stock </a:t>
            </a:r>
            <a:r>
              <a:rPr lang="en-US" dirty="0" err="1"/>
              <a:t>Opname</a:t>
            </a:r>
            <a:r>
              <a:rPr lang="en-US" dirty="0"/>
              <a:t>	:	Monitoring Report </a:t>
            </a:r>
            <a:r>
              <a:rPr lang="en-US" sz="1800" dirty="0">
                <a:solidFill>
                  <a:srgbClr val="0070C0"/>
                </a:solidFill>
                <a:hlinkClick r:id="rId2"/>
              </a:rPr>
              <a:t>https://megaperintis.co.id/MonitoringSO</a:t>
            </a:r>
            <a:r>
              <a:rPr lang="en-US" sz="1800" dirty="0">
                <a:solidFill>
                  <a:srgbClr val="0070C0"/>
                </a:solidFill>
              </a:rPr>
              <a:t>  </a:t>
            </a:r>
            <a:endParaRPr lang="en-US" sz="1800" dirty="0"/>
          </a:p>
          <a:p>
            <a:pPr marL="285750" lvl="7" indent="-285750">
              <a:buFont typeface="Arial" panose="020B0604020202020204" pitchFamily="34" charset="0"/>
              <a:buChar char="•"/>
              <a:tabLst>
                <a:tab pos="4572000" algn="l"/>
                <a:tab pos="4740275" algn="l"/>
              </a:tabLst>
            </a:pPr>
            <a:r>
              <a:rPr lang="en-US" dirty="0"/>
              <a:t>Stock </a:t>
            </a:r>
            <a:r>
              <a:rPr lang="en-US" dirty="0" err="1"/>
              <a:t>Opname</a:t>
            </a:r>
            <a:r>
              <a:rPr lang="en-US" dirty="0"/>
              <a:t> Internships	:	Jakarta </a:t>
            </a:r>
          </a:p>
          <a:p>
            <a:pPr marL="285750" lvl="7" indent="-285750">
              <a:buFont typeface="Arial" panose="020B0604020202020204" pitchFamily="34" charset="0"/>
              <a:buChar char="•"/>
              <a:tabLst>
                <a:tab pos="4572000" algn="l"/>
                <a:tab pos="4740275" algn="l"/>
              </a:tabLst>
            </a:pPr>
            <a:r>
              <a:rPr lang="en-US" sz="1800" dirty="0"/>
              <a:t>Cut off Inventory	:	MP done, MG done, MPG Nov &amp; Dec done</a:t>
            </a:r>
          </a:p>
          <a:p>
            <a:pPr marL="285750" lvl="7" indent="-285750">
              <a:buFont typeface="Arial" panose="020B0604020202020204" pitchFamily="34" charset="0"/>
              <a:buChar char="•"/>
              <a:tabLst>
                <a:tab pos="4572000" algn="l"/>
                <a:tab pos="4740275" algn="l"/>
              </a:tabLst>
            </a:pPr>
            <a:r>
              <a:rPr lang="en-US" dirty="0"/>
              <a:t>ERP – AX	:	</a:t>
            </a:r>
            <a:r>
              <a:rPr lang="en-US" dirty="0" err="1"/>
              <a:t>Migrasi</a:t>
            </a:r>
            <a:r>
              <a:rPr lang="en-US" dirty="0"/>
              <a:t> Data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685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5F269-9B1F-FE4B-A274-1701EE3CD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50126"/>
            <a:ext cx="10058400" cy="1450757"/>
          </a:xfrm>
        </p:spPr>
        <p:txBody>
          <a:bodyPr/>
          <a:lstStyle/>
          <a:p>
            <a:r>
              <a:rPr lang="en-US" dirty="0"/>
              <a:t>On Going Report/Analysis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A18C-9050-5141-B350-AFFC7709D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67020"/>
          </a:xfrm>
        </p:spPr>
        <p:txBody>
          <a:bodyPr>
            <a:normAutofit/>
          </a:bodyPr>
          <a:lstStyle/>
          <a:p>
            <a:r>
              <a:rPr lang="en-GB" dirty="0"/>
              <a:t>Report Stock and Sales Online 8com</a:t>
            </a:r>
          </a:p>
          <a:p>
            <a:r>
              <a:rPr lang="en-GB" dirty="0"/>
              <a:t>Adding GP on Accumulation Data</a:t>
            </a:r>
          </a:p>
          <a:p>
            <a:r>
              <a:rPr lang="en-GB" dirty="0"/>
              <a:t>Adding VS LM, VS LY on Daily</a:t>
            </a:r>
          </a:p>
          <a:p>
            <a:r>
              <a:rPr lang="en-GB" dirty="0"/>
              <a:t>Optimize Database for </a:t>
            </a:r>
            <a:r>
              <a:rPr lang="en-GB" dirty="0" err="1"/>
              <a:t>Salethru</a:t>
            </a:r>
            <a:endParaRPr lang="en-GB" dirty="0"/>
          </a:p>
          <a:p>
            <a:r>
              <a:rPr lang="en-GB" dirty="0"/>
              <a:t>Fixing Formatting in DM Meeting Data</a:t>
            </a:r>
          </a:p>
          <a:p>
            <a:r>
              <a:rPr lang="en-GB" dirty="0"/>
              <a:t>Optimize Database Stock and Sales for </a:t>
            </a:r>
            <a:r>
              <a:rPr lang="en-GB" dirty="0" err="1"/>
              <a:t>SaleThru</a:t>
            </a:r>
            <a:endParaRPr lang="en-GB" dirty="0"/>
          </a:p>
          <a:p>
            <a:r>
              <a:rPr lang="en-GB" dirty="0"/>
              <a:t>Checking Output Report </a:t>
            </a:r>
            <a:r>
              <a:rPr lang="en-GB" dirty="0" err="1"/>
              <a:t>vs</a:t>
            </a:r>
            <a:r>
              <a:rPr lang="en-GB" dirty="0"/>
              <a:t> Database all of report (Weekly)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02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027E2-DB77-4AE7-AEE4-D390495B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Cost Saving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8A051A-1810-46FC-A0AE-DC36BB2E0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01" y="901324"/>
            <a:ext cx="9304762" cy="5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56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FC8195-9309-4767-A334-5AA61A1E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RPA &amp; Data Entry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9A4794-54D5-40A4-AC27-4BEE6E041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378" y="1157167"/>
            <a:ext cx="5849191" cy="2573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12861F-6ED7-4716-BE0C-34BF139D5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79" y="1157167"/>
            <a:ext cx="5517142" cy="2573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C4A45F-3E68-412C-8789-81E23354EE5A}"/>
              </a:ext>
            </a:extLst>
          </p:cNvPr>
          <p:cNvSpPr txBox="1"/>
          <p:nvPr/>
        </p:nvSpPr>
        <p:spPr>
          <a:xfrm>
            <a:off x="1466042" y="4206702"/>
            <a:ext cx="3085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Asumsi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per </a:t>
            </a:r>
            <a:r>
              <a:rPr lang="en-US" dirty="0" err="1"/>
              <a:t>hari</a:t>
            </a:r>
            <a:r>
              <a:rPr lang="en-US" dirty="0"/>
              <a:t> : 150rb</a:t>
            </a:r>
          </a:p>
          <a:p>
            <a:r>
              <a:rPr lang="en-US" dirty="0"/>
              <a:t>Input 276 </a:t>
            </a:r>
            <a:r>
              <a:rPr lang="en-US" dirty="0" err="1"/>
              <a:t>hari</a:t>
            </a:r>
            <a:r>
              <a:rPr lang="en-US" dirty="0"/>
              <a:t> @ 4 jam</a:t>
            </a:r>
          </a:p>
          <a:p>
            <a:r>
              <a:rPr lang="en-US" b="1" dirty="0"/>
              <a:t>Potential Cost Saving 20.7jt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2170507-1C9D-4960-BC95-0E74EBFD5547}"/>
              </a:ext>
            </a:extLst>
          </p:cNvPr>
          <p:cNvSpPr/>
          <p:nvPr/>
        </p:nvSpPr>
        <p:spPr>
          <a:xfrm>
            <a:off x="245779" y="3312160"/>
            <a:ext cx="5517142" cy="418175"/>
          </a:xfrm>
          <a:prstGeom prst="round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249339-3B23-4F41-99EE-BFFDB2048A6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04350" y="3730335"/>
            <a:ext cx="4280" cy="4763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46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244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Aharoni</vt:lpstr>
      <vt:lpstr>Arial</vt:lpstr>
      <vt:lpstr>Calibri</vt:lpstr>
      <vt:lpstr>Calibri Light</vt:lpstr>
      <vt:lpstr>Office Theme</vt:lpstr>
      <vt:lpstr>Worksheet</vt:lpstr>
      <vt:lpstr>Corporate Strategy &amp; Internal Audit</vt:lpstr>
      <vt:lpstr>Division Performance Summary</vt:lpstr>
      <vt:lpstr>Progress Activity Plan</vt:lpstr>
      <vt:lpstr>On Going Report/Analysis Development</vt:lpstr>
      <vt:lpstr>Potential Cost Saving</vt:lpstr>
      <vt:lpstr>RPA &amp; Data Entry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emti12</dc:creator>
  <cp:lastModifiedBy>emti12</cp:lastModifiedBy>
  <cp:revision>17</cp:revision>
  <dcterms:created xsi:type="dcterms:W3CDTF">2021-11-11T01:24:25Z</dcterms:created>
  <dcterms:modified xsi:type="dcterms:W3CDTF">2022-03-08T08:23:32Z</dcterms:modified>
</cp:coreProperties>
</file>