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5"/>
  </p:notesMasterIdLst>
  <p:sldIdLst>
    <p:sldId id="294" r:id="rId2"/>
    <p:sldId id="257" r:id="rId3"/>
    <p:sldId id="258" r:id="rId4"/>
    <p:sldId id="290" r:id="rId5"/>
    <p:sldId id="303" r:id="rId6"/>
    <p:sldId id="295" r:id="rId7"/>
    <p:sldId id="296" r:id="rId8"/>
    <p:sldId id="298" r:id="rId9"/>
    <p:sldId id="299" r:id="rId10"/>
    <p:sldId id="300" r:id="rId11"/>
    <p:sldId id="301" r:id="rId12"/>
    <p:sldId id="292" r:id="rId13"/>
    <p:sldId id="297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6713" autoAdjust="0"/>
  </p:normalViewPr>
  <p:slideViewPr>
    <p:cSldViewPr snapToGrid="0">
      <p:cViewPr varScale="1">
        <p:scale>
          <a:sx n="72" d="100"/>
          <a:sy n="72" d="100"/>
        </p:scale>
        <p:origin x="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CA4AF-CCD2-433A-B3E5-77E1BA35AA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CA4AF-CCD2-433A-B3E5-77E1BA35AA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CA4AF-CCD2-433A-B3E5-77E1BA35AA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79" y="3234441"/>
            <a:ext cx="8808841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1: </a:t>
            </a:r>
            <a:r>
              <a:rPr lang="de-DE" sz="4400" dirty="0" err="1"/>
              <a:t>PhysioNet</a:t>
            </a:r>
            <a:r>
              <a:rPr lang="de-DE" sz="4400" dirty="0"/>
              <a:t> Challenge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br>
              <a:rPr lang="de-DE" dirty="0"/>
            </a:br>
            <a:r>
              <a:rPr lang="de-DE" dirty="0"/>
              <a:t>Xheni Hoxha  7267017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"/>
            <a:ext cx="10515600" cy="1031875"/>
          </a:xfrm>
        </p:spPr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3.  </a:t>
            </a:r>
            <a:r>
              <a:rPr lang="de-DE" sz="4000" noProof="0" dirty="0" err="1">
                <a:latin typeface="+mn-lt"/>
              </a:rPr>
              <a:t>Dimensionality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Reduction</a:t>
            </a:r>
            <a:r>
              <a:rPr lang="de-DE" sz="4000" noProof="0" dirty="0">
                <a:latin typeface="+mn-lt"/>
              </a:rPr>
              <a:t> </a:t>
            </a:r>
            <a:r>
              <a:rPr lang="de-DE" dirty="0">
                <a:latin typeface="+mn-lt"/>
              </a:rPr>
              <a:t>T</a:t>
            </a:r>
            <a:r>
              <a:rPr lang="de-DE" sz="4000" noProof="0" dirty="0" err="1">
                <a:latin typeface="+mn-lt"/>
              </a:rPr>
              <a:t>echniques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59A34FB-DCD3-48AC-85AB-0213A85F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56" t="1927" b="10492"/>
          <a:stretch/>
        </p:blipFill>
        <p:spPr>
          <a:xfrm>
            <a:off x="716888" y="1564105"/>
            <a:ext cx="3745348" cy="4258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F458AB2-F091-41FC-935E-7999C8345FB6}"/>
                  </a:ext>
                </a:extLst>
              </p:cNvPr>
              <p:cNvSpPr txBox="1"/>
              <p:nvPr/>
            </p:nvSpPr>
            <p:spPr>
              <a:xfrm>
                <a:off x="4583548" y="1969452"/>
                <a:ext cx="7277877" cy="3496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Preserving </a:t>
                </a:r>
                <a:r>
                  <a:rPr lang="de-DE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ocal</a:t>
                </a:r>
                <a:r>
                  <a:rPr lang="de-DE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and Global </a:t>
                </a: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structure</a:t>
                </a:r>
                <a:endParaRPr lang="de-DE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PaCMAP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instead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of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considering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more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neighbors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b="0" i="0" dirty="0">
                    <a:solidFill>
                      <a:srgbClr val="24292F"/>
                    </a:solidFill>
                    <a:effectLst/>
                  </a:rPr>
                  <a:t> it dynamically uses a special group of pairs: Mid-Near </a:t>
                </a:r>
                <a:r>
                  <a:rPr lang="en-US" dirty="0">
                    <a:solidFill>
                      <a:srgbClr val="24292F"/>
                    </a:solidFill>
                  </a:rPr>
                  <a:t>P</a:t>
                </a:r>
                <a:r>
                  <a:rPr lang="en-US" b="0" i="0" dirty="0">
                    <a:solidFill>
                      <a:srgbClr val="24292F"/>
                    </a:solidFill>
                    <a:effectLst/>
                  </a:rPr>
                  <a:t>airs, to first capture Global  structure and then refine Local structure, so there is no trade-off of the structures</a:t>
                </a:r>
              </a:p>
              <a:p>
                <a:pPr lvl="0">
                  <a:lnSpc>
                    <a:spcPct val="107000"/>
                  </a:lnSpc>
                </a:pPr>
                <a:endParaRPr lang="de-DE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PaCMAP</a:t>
                </a:r>
                <a:r>
                  <a:rPr lang="de-DE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aims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to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reach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an ideal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loss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𝑓𝑝</m:t>
                          </m:r>
                        </m:sub>
                      </m:sSub>
                    </m:oMath>
                  </m:oMathPara>
                </a14:m>
                <a:endParaRPr lang="de-DE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nn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neighb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mn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mid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neighb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fp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far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pairs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de-DE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  <a:spcBef>
                    <a:spcPts val="2400"/>
                  </a:spcBef>
                </a:pPr>
                <a:endParaRPr lang="de-DE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F458AB2-F091-41FC-935E-7999C834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548" y="1969452"/>
                <a:ext cx="7277877" cy="3496983"/>
              </a:xfrm>
              <a:prstGeom prst="rect">
                <a:avLst/>
              </a:prstGeom>
              <a:blipFill>
                <a:blip r:embed="rId4"/>
                <a:stretch>
                  <a:fillRect l="-754" t="-697" r="-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882D46A-B3AF-4071-AF2F-D775120C4161}"/>
              </a:ext>
            </a:extLst>
          </p:cNvPr>
          <p:cNvSpPr txBox="1">
            <a:spLocks/>
          </p:cNvSpPr>
          <p:nvPr/>
        </p:nvSpPr>
        <p:spPr>
          <a:xfrm>
            <a:off x="838200" y="1035050"/>
            <a:ext cx="6493329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n-lt"/>
              </a:rPr>
              <a:t>Chosen </a:t>
            </a:r>
            <a:r>
              <a:rPr lang="de-DE" dirty="0" err="1">
                <a:latin typeface="+mn-lt"/>
              </a:rPr>
              <a:t>Technique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set</a:t>
            </a:r>
            <a:endParaRPr lang="de-DE" dirty="0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3C8EF6-54EF-479D-A80F-4954D50DAEE1}"/>
              </a:ext>
            </a:extLst>
          </p:cNvPr>
          <p:cNvSpPr txBox="1"/>
          <p:nvPr/>
        </p:nvSpPr>
        <p:spPr>
          <a:xfrm>
            <a:off x="558656" y="5877192"/>
            <a:ext cx="11386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noProof="0" dirty="0"/>
              <a:t>[2] Wang, </a:t>
            </a:r>
            <a:r>
              <a:rPr lang="de-DE" sz="1400" noProof="0" dirty="0" err="1"/>
              <a:t>Yingfan</a:t>
            </a:r>
            <a:r>
              <a:rPr lang="de-DE" sz="1400" noProof="0" dirty="0"/>
              <a:t> &amp; Huang, </a:t>
            </a:r>
            <a:r>
              <a:rPr lang="de-DE" sz="1400" noProof="0" dirty="0" err="1"/>
              <a:t>Haiyang</a:t>
            </a:r>
            <a:r>
              <a:rPr lang="de-DE" sz="1400" noProof="0" dirty="0"/>
              <a:t> &amp; Rudin, Cynthia &amp; </a:t>
            </a:r>
            <a:r>
              <a:rPr lang="de-DE" sz="1400" noProof="0" dirty="0" err="1"/>
              <a:t>Shaposhnik</a:t>
            </a:r>
            <a:r>
              <a:rPr lang="de-DE" sz="1400" noProof="0" dirty="0"/>
              <a:t>, Yaron. (2020). Understanding </a:t>
            </a:r>
            <a:r>
              <a:rPr lang="de-DE" sz="1400" noProof="0" dirty="0" err="1"/>
              <a:t>How</a:t>
            </a:r>
            <a:r>
              <a:rPr lang="de-DE" sz="1400" noProof="0" dirty="0"/>
              <a:t> Dimension </a:t>
            </a:r>
            <a:r>
              <a:rPr lang="de-DE" sz="1400" noProof="0" dirty="0" err="1"/>
              <a:t>Reduction</a:t>
            </a:r>
            <a:r>
              <a:rPr lang="de-DE" sz="1400" noProof="0" dirty="0"/>
              <a:t> Tools Work: An </a:t>
            </a:r>
            <a:r>
              <a:rPr lang="de-DE" sz="1400" noProof="0" dirty="0" err="1"/>
              <a:t>Empirical</a:t>
            </a:r>
            <a:r>
              <a:rPr lang="de-DE" sz="1400" noProof="0" dirty="0"/>
              <a:t> Approach </a:t>
            </a:r>
            <a:r>
              <a:rPr lang="de-DE" sz="1400" noProof="0" dirty="0" err="1"/>
              <a:t>to</a:t>
            </a:r>
            <a:r>
              <a:rPr lang="de-DE" sz="1400" noProof="0" dirty="0"/>
              <a:t> </a:t>
            </a:r>
            <a:r>
              <a:rPr lang="de-DE" sz="1400" noProof="0" dirty="0" err="1"/>
              <a:t>Deciphering</a:t>
            </a:r>
            <a:r>
              <a:rPr lang="de-DE" sz="1400" noProof="0" dirty="0"/>
              <a:t> t-SNE, UMAP, </a:t>
            </a:r>
            <a:r>
              <a:rPr lang="de-DE" sz="1400" noProof="0" dirty="0" err="1"/>
              <a:t>TriMAP</a:t>
            </a:r>
            <a:r>
              <a:rPr lang="de-DE" sz="1400" noProof="0" dirty="0"/>
              <a:t>, and </a:t>
            </a:r>
            <a:r>
              <a:rPr lang="de-DE" sz="1400" noProof="0" dirty="0" err="1"/>
              <a:t>PaCMAP</a:t>
            </a:r>
            <a:r>
              <a:rPr lang="de-DE" sz="1400" noProof="0" dirty="0"/>
              <a:t> </a:t>
            </a:r>
            <a:r>
              <a:rPr lang="de-DE" sz="1400" noProof="0" dirty="0" err="1"/>
              <a:t>for</a:t>
            </a:r>
            <a:r>
              <a:rPr lang="de-DE" sz="1400" noProof="0" dirty="0"/>
              <a:t> Data </a:t>
            </a:r>
            <a:r>
              <a:rPr lang="de-DE" sz="1400" noProof="0" dirty="0" err="1"/>
              <a:t>Visualization</a:t>
            </a:r>
            <a:r>
              <a:rPr lang="de-DE" sz="1400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828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noProof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4. Web </a:t>
            </a:r>
            <a:r>
              <a:rPr lang="de-DE" sz="1200" noProof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app</a:t>
            </a:r>
            <a:r>
              <a:rPr lang="de-DE" sz="1200" noProof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1200" noProof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development</a:t>
            </a:r>
            <a:r>
              <a:rPr lang="de-DE" sz="1200" noProof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1200" noProof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framework</a:t>
            </a:r>
            <a:endParaRPr lang="de-DE" sz="1200" dirty="0">
              <a:solidFill>
                <a:schemeClr val="bg2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FE13E5AA-4D16-43E4-A8F6-085F1BC4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noProof="0" dirty="0">
                <a:latin typeface="+mn-lt"/>
              </a:rPr>
              <a:t>4. Web </a:t>
            </a:r>
            <a:r>
              <a:rPr lang="de-DE" sz="4000" noProof="0" dirty="0" err="1">
                <a:latin typeface="+mn-lt"/>
              </a:rPr>
              <a:t>app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development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framework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215144C-DE95-4978-9984-0A5787261C2A}"/>
              </a:ext>
            </a:extLst>
          </p:cNvPr>
          <p:cNvSpPr txBox="1"/>
          <p:nvPr/>
        </p:nvSpPr>
        <p:spPr>
          <a:xfrm>
            <a:off x="838200" y="889843"/>
            <a:ext cx="106089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front-end should be able to visualize every analyze method for each possible data specific parameter.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To avoid extensive loading time, the front-end solution has to access each value without loading the entire </a:t>
            </a:r>
            <a:r>
              <a:rPr lang="de-DE" sz="1800" b="0" i="0" u="none" strike="noStrike" baseline="0" dirty="0" err="1"/>
              <a:t>data</a:t>
            </a:r>
            <a:r>
              <a:rPr lang="de-DE" sz="1800" b="0" i="0" u="none" strike="noStrike" baseline="0" dirty="0"/>
              <a:t> </a:t>
            </a:r>
            <a:r>
              <a:rPr lang="de-DE" sz="1800" b="0" i="0" u="none" strike="noStrike" baseline="0" dirty="0" err="1"/>
              <a:t>every</a:t>
            </a:r>
            <a:r>
              <a:rPr lang="de-DE" sz="1800" b="0" i="0" u="none" strike="noStrike" baseline="0" dirty="0"/>
              <a:t> time.</a:t>
            </a:r>
          </a:p>
          <a:p>
            <a:pPr algn="l"/>
            <a:endParaRPr lang="de-DE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 solution to this problem would be to first do every calculation and then save the output values to the disk </a:t>
            </a:r>
            <a:r>
              <a:rPr lang="de-DE" sz="1800" b="0" i="0" u="none" strike="noStrike" baseline="0" dirty="0" err="1"/>
              <a:t>memory</a:t>
            </a:r>
            <a:r>
              <a:rPr lang="de-DE" sz="1800" b="0" i="0" u="none" strike="noStrike" baseline="0" dirty="0"/>
              <a:t> (Python Pickle).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user using the web app can then specify his desired output to the input elements given in the web app and does not have to deal with long interventions.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This takes a lot of weight and complexity from the front-end, which is why we chose </a:t>
            </a:r>
            <a:r>
              <a:rPr lang="en-US" sz="1800" b="0" i="0" u="none" strike="noStrike" baseline="0" dirty="0" err="1"/>
              <a:t>Streamlit</a:t>
            </a:r>
            <a:r>
              <a:rPr lang="en-US" sz="1800" b="0" i="0" u="none" strike="noStrike" baseline="0" dirty="0"/>
              <a:t>.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Streamlit</a:t>
            </a:r>
            <a:r>
              <a:rPr lang="en-US" sz="1800" b="0" i="0" u="none" strike="noStrike" baseline="0" dirty="0"/>
              <a:t> is a nice way of presenting data, as the development is very simple and so the functionality.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Since the complexity is kept low by just loading the value in to the frame, simplicity is not a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83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4. Web </a:t>
            </a:r>
            <a:r>
              <a:rPr lang="de-DE" sz="4000" noProof="0" dirty="0" err="1">
                <a:latin typeface="+mn-lt"/>
              </a:rPr>
              <a:t>app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development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framework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endParaRPr lang="de-DE" sz="2400" dirty="0"/>
          </a:p>
          <a:p>
            <a:r>
              <a:rPr lang="de-DE" sz="2400" dirty="0" err="1"/>
              <a:t>Choosing</a:t>
            </a:r>
            <a:r>
              <a:rPr lang="de-DE" sz="2400" dirty="0"/>
              <a:t> </a:t>
            </a:r>
            <a:r>
              <a:rPr lang="de-DE" sz="2400" noProof="0" dirty="0" err="1"/>
              <a:t>streamlit</a:t>
            </a:r>
            <a:r>
              <a:rPr lang="de-DE" sz="2400" noProof="0" dirty="0"/>
              <a:t> after </a:t>
            </a:r>
            <a:r>
              <a:rPr lang="de-DE" sz="2400" noProof="0" dirty="0" err="1"/>
              <a:t>comparing</a:t>
            </a:r>
            <a:r>
              <a:rPr lang="de-DE" sz="2400" noProof="0" dirty="0"/>
              <a:t> </a:t>
            </a:r>
            <a:r>
              <a:rPr lang="de-DE" sz="2400" noProof="0" dirty="0" err="1"/>
              <a:t>it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popular</a:t>
            </a:r>
            <a:r>
              <a:rPr lang="de-DE" sz="2400" noProof="0" dirty="0"/>
              <a:t> alternatives</a:t>
            </a:r>
          </a:p>
          <a:p>
            <a:endParaRPr lang="de-DE" sz="24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646A03-F853-41D1-BB20-D4BF60AA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3" y="2066925"/>
            <a:ext cx="5570210" cy="38622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839A706-BD76-4525-89B8-4D02D10B6CF3}"/>
              </a:ext>
            </a:extLst>
          </p:cNvPr>
          <p:cNvSpPr txBox="1"/>
          <p:nvPr/>
        </p:nvSpPr>
        <p:spPr>
          <a:xfrm>
            <a:off x="642258" y="2255275"/>
            <a:ext cx="565252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400" noProof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noProof="0" dirty="0" err="1"/>
              <a:t>Flask</a:t>
            </a:r>
            <a:r>
              <a:rPr lang="de-DE" sz="2000" noProof="0" dirty="0"/>
              <a:t>: </a:t>
            </a:r>
            <a:r>
              <a:rPr lang="de-DE" sz="2000" noProof="0" dirty="0" err="1"/>
              <a:t>Too</a:t>
            </a:r>
            <a:r>
              <a:rPr lang="de-DE" sz="2000" noProof="0" dirty="0"/>
              <a:t> </a:t>
            </a:r>
            <a:r>
              <a:rPr lang="de-DE" sz="2000" noProof="0" dirty="0" err="1"/>
              <a:t>unspecific</a:t>
            </a:r>
            <a:endParaRPr lang="de-DE" sz="2000" noProof="0" dirty="0"/>
          </a:p>
          <a:p>
            <a:pPr lvl="1"/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noProof="0" dirty="0" err="1"/>
              <a:t>Plotly</a:t>
            </a:r>
            <a:r>
              <a:rPr lang="de-DE" sz="2000" noProof="0" dirty="0"/>
              <a:t> </a:t>
            </a:r>
            <a:r>
              <a:rPr lang="de-DE" sz="2000" noProof="0" dirty="0" err="1"/>
              <a:t>combined</a:t>
            </a:r>
            <a:r>
              <a:rPr lang="de-DE" sz="2000" noProof="0" dirty="0"/>
              <a:t> in a  </a:t>
            </a:r>
            <a:r>
              <a:rPr lang="de-DE" sz="2000" noProof="0" dirty="0" err="1"/>
              <a:t>Webframe</a:t>
            </a:r>
            <a:r>
              <a:rPr lang="de-DE" sz="2000" noProof="0" dirty="0"/>
              <a:t> (JavaScript) Not </a:t>
            </a:r>
            <a:r>
              <a:rPr lang="de-DE" sz="2000" noProof="0" dirty="0" err="1"/>
              <a:t>efficient</a:t>
            </a:r>
            <a:endParaRPr lang="de-DE" sz="2000" noProof="0" dirty="0"/>
          </a:p>
          <a:p>
            <a:pPr marL="457200" lvl="1" indent="0">
              <a:buNone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Streamlit</a:t>
            </a:r>
            <a:r>
              <a:rPr lang="de-DE" sz="2000" dirty="0"/>
              <a:t>: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solution</a:t>
            </a:r>
            <a:r>
              <a:rPr lang="de-DE" sz="2000" dirty="0"/>
              <a:t>,</a:t>
            </a:r>
            <a:br>
              <a:rPr lang="de-DE" sz="2000" dirty="0"/>
            </a:br>
            <a:r>
              <a:rPr lang="de-DE" sz="2000" dirty="0" err="1"/>
              <a:t>specified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Data Analysis and </a:t>
            </a:r>
            <a:r>
              <a:rPr lang="de-DE" sz="2000" dirty="0" err="1"/>
              <a:t>Visualization</a:t>
            </a:r>
            <a:endParaRPr lang="de-DE" sz="2000" noProof="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873D033-85EB-4C94-94CB-34DEB1F50971}"/>
              </a:ext>
            </a:extLst>
          </p:cNvPr>
          <p:cNvSpPr/>
          <p:nvPr/>
        </p:nvSpPr>
        <p:spPr>
          <a:xfrm>
            <a:off x="1470990" y="4174435"/>
            <a:ext cx="4625009" cy="69694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/>
              <a:t>you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/>
              <a:t>Overview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E2B2D-1DBB-4F8A-811A-994BAA0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0" indent="0">
              <a:buNone/>
            </a:pPr>
            <a:r>
              <a:rPr lang="de-DE" sz="2800" noProof="0" dirty="0">
                <a:latin typeface="+mn-lt"/>
              </a:rPr>
              <a:t>1.   </a:t>
            </a:r>
            <a:r>
              <a:rPr lang="de-DE" sz="2800" noProof="0" dirty="0" err="1">
                <a:latin typeface="+mn-lt"/>
              </a:rPr>
              <a:t>Accessing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the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data</a:t>
            </a:r>
            <a:r>
              <a:rPr lang="de-DE" sz="280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set</a:t>
            </a:r>
            <a:endParaRPr lang="de-DE" sz="2800" noProof="0" dirty="0">
              <a:latin typeface="+mn-lt"/>
            </a:endParaRPr>
          </a:p>
          <a:p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2.   Manual </a:t>
            </a:r>
            <a:r>
              <a:rPr lang="de-DE" sz="2800" dirty="0" err="1">
                <a:latin typeface="+mn-lt"/>
              </a:rPr>
              <a:t>data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exploration</a:t>
            </a:r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             a.  Statistical </a:t>
            </a:r>
            <a:r>
              <a:rPr lang="de-DE" sz="2800" dirty="0" err="1">
                <a:latin typeface="+mn-lt"/>
              </a:rPr>
              <a:t>properties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of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the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data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set</a:t>
            </a:r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             b.  </a:t>
            </a:r>
            <a:r>
              <a:rPr lang="de-DE" sz="2800" dirty="0" err="1">
                <a:latin typeface="+mn-lt"/>
              </a:rPr>
              <a:t>Identification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of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subgroups</a:t>
            </a:r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             c.  Time </a:t>
            </a:r>
            <a:r>
              <a:rPr lang="de-DE" sz="2800" dirty="0" err="1">
                <a:latin typeface="+mn-lt"/>
              </a:rPr>
              <a:t>series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properties</a:t>
            </a:r>
            <a:endParaRPr lang="de-DE" sz="2800" dirty="0">
              <a:latin typeface="+mn-lt"/>
            </a:endParaRPr>
          </a:p>
          <a:p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noProof="0" dirty="0">
                <a:latin typeface="+mn-lt"/>
              </a:rPr>
              <a:t>3.   </a:t>
            </a:r>
            <a:r>
              <a:rPr lang="de-DE" sz="2800" noProof="0" dirty="0" err="1">
                <a:latin typeface="+mn-lt"/>
              </a:rPr>
              <a:t>Dimensionality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reduction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techniques</a:t>
            </a:r>
            <a:endParaRPr lang="de-DE" sz="2800" noProof="0" dirty="0">
              <a:latin typeface="+mn-lt"/>
            </a:endParaRPr>
          </a:p>
          <a:p>
            <a:endParaRPr lang="de-DE" sz="2800" noProof="0" dirty="0">
              <a:latin typeface="+mn-lt"/>
            </a:endParaRPr>
          </a:p>
          <a:p>
            <a:pPr marL="0" indent="0">
              <a:buNone/>
            </a:pPr>
            <a:r>
              <a:rPr lang="de-DE" sz="2800" noProof="0" dirty="0">
                <a:latin typeface="+mn-lt"/>
              </a:rPr>
              <a:t>4.   Web </a:t>
            </a:r>
            <a:r>
              <a:rPr lang="de-DE" sz="2800" noProof="0" dirty="0" err="1">
                <a:latin typeface="+mn-lt"/>
              </a:rPr>
              <a:t>app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development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framework</a:t>
            </a:r>
            <a:endParaRPr lang="de-DE" sz="28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1398BF-DFBF-44E7-9DCE-C51BEC3559DA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Overview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1.  </a:t>
            </a:r>
            <a:r>
              <a:rPr lang="de-DE" sz="4000" noProof="0" dirty="0" err="1">
                <a:latin typeface="+mn-lt"/>
              </a:rPr>
              <a:t>Accessing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the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set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Using</a:t>
            </a:r>
            <a:r>
              <a:rPr lang="de-DE" dirty="0"/>
              <a:t> P</a:t>
            </a:r>
            <a:r>
              <a:rPr lang="de-DE" sz="2400" noProof="0" dirty="0" err="1"/>
              <a:t>anda-df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sz="2400" noProof="0" dirty="0"/>
              <a:t> </a:t>
            </a:r>
            <a:r>
              <a:rPr lang="de-DE" dirty="0"/>
              <a:t>O</a:t>
            </a:r>
            <a:r>
              <a:rPr lang="de-DE" sz="2400" noProof="0" dirty="0" err="1"/>
              <a:t>bject</a:t>
            </a:r>
            <a:r>
              <a:rPr lang="de-DE" dirty="0"/>
              <a:t>-O</a:t>
            </a:r>
            <a:r>
              <a:rPr lang="de-DE" sz="2400" noProof="0" dirty="0" err="1"/>
              <a:t>riented</a:t>
            </a:r>
            <a:r>
              <a:rPr lang="de-DE" sz="2400" noProof="0" dirty="0"/>
              <a:t> </a:t>
            </a:r>
            <a:r>
              <a:rPr lang="de-DE" dirty="0"/>
              <a:t>C</a:t>
            </a:r>
            <a:r>
              <a:rPr lang="de-DE" sz="2400" noProof="0" dirty="0" err="1"/>
              <a:t>lasses</a:t>
            </a:r>
            <a:r>
              <a:rPr lang="de-DE" sz="2400" noProof="0" dirty="0"/>
              <a:t> </a:t>
            </a:r>
            <a:r>
              <a:rPr lang="de-DE" sz="2400" noProof="0" dirty="0" err="1"/>
              <a:t>for</a:t>
            </a:r>
            <a:r>
              <a:rPr lang="de-DE" sz="2400" noProof="0" dirty="0"/>
              <a:t> </a:t>
            </a:r>
            <a:r>
              <a:rPr lang="de-DE" sz="2400" noProof="0" dirty="0" err="1"/>
              <a:t>each</a:t>
            </a:r>
            <a:r>
              <a:rPr lang="de-DE" sz="2400" noProof="0" dirty="0"/>
              <a:t> </a:t>
            </a:r>
            <a:r>
              <a:rPr lang="de-DE" sz="2400" noProof="0" dirty="0" err="1"/>
              <a:t>patient</a:t>
            </a:r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1.  Accessing the data set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3A96149-22BE-4ED2-A832-3648E637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9" y="1518028"/>
            <a:ext cx="9356034" cy="48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21"/>
            <a:ext cx="10515600" cy="369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+mn-lt"/>
              </a:rPr>
              <a:t>a) </a:t>
            </a:r>
            <a:r>
              <a:rPr lang="de-DE" dirty="0">
                <a:latin typeface="+mn-lt"/>
              </a:rPr>
              <a:t>Statistical </a:t>
            </a:r>
            <a:r>
              <a:rPr lang="de-DE" dirty="0" err="1">
                <a:latin typeface="+mn-lt"/>
              </a:rPr>
              <a:t>properties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set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       Analysis </a:t>
            </a:r>
            <a:r>
              <a:rPr lang="de-DE" dirty="0" err="1">
                <a:latin typeface="+mn-lt"/>
              </a:rPr>
              <a:t>from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original Paper[1] was </a:t>
            </a:r>
            <a:r>
              <a:rPr lang="de-DE" dirty="0" err="1">
                <a:latin typeface="+mn-lt"/>
              </a:rPr>
              <a:t>verified</a:t>
            </a:r>
            <a:endParaRPr lang="de-DE" dirty="0">
              <a:latin typeface="+mn-lt"/>
            </a:endParaRPr>
          </a:p>
          <a:p>
            <a:endParaRPr lang="de-DE" sz="240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F0491E-0451-48E0-8370-A198FDAA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8" y="1936296"/>
            <a:ext cx="9056914" cy="332902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29A3CB8-9EA1-4482-9415-88222C6B1F79}"/>
              </a:ext>
            </a:extLst>
          </p:cNvPr>
          <p:cNvSpPr txBox="1"/>
          <p:nvPr/>
        </p:nvSpPr>
        <p:spPr>
          <a:xfrm>
            <a:off x="838200" y="5775715"/>
            <a:ext cx="60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https://physionet.org/content/challenge-2019/1.0.0/</a:t>
            </a:r>
          </a:p>
        </p:txBody>
      </p:sp>
    </p:spTree>
    <p:extLst>
      <p:ext uri="{BB962C8B-B14F-4D97-AF65-F5344CB8AC3E}">
        <p14:creationId xmlns:p14="http://schemas.microsoft.com/office/powerpoint/2010/main" val="375511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005361"/>
            <a:ext cx="10515600" cy="369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a) Statistical </a:t>
            </a:r>
            <a:r>
              <a:rPr lang="de-DE" dirty="0" err="1">
                <a:latin typeface="+mn-lt"/>
              </a:rPr>
              <a:t>properties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set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/>
              <a:t>     </a:t>
            </a:r>
            <a:r>
              <a:rPr lang="de-DE" dirty="0" err="1"/>
              <a:t>Examplary</a:t>
            </a:r>
            <a:r>
              <a:rPr lang="de-DE" dirty="0"/>
              <a:t> Analysis </a:t>
            </a:r>
            <a:r>
              <a:rPr lang="de-DE" dirty="0" err="1"/>
              <a:t>of</a:t>
            </a:r>
            <a:r>
              <a:rPr lang="de-DE" dirty="0"/>
              <a:t> Features in Dataset A</a:t>
            </a:r>
            <a:r>
              <a:rPr lang="de-DE" sz="2400" noProof="0" dirty="0"/>
              <a:t>:</a:t>
            </a:r>
          </a:p>
          <a:p>
            <a:endParaRPr lang="de-DE" sz="2400" dirty="0">
              <a:latin typeface="+mn-lt"/>
            </a:endParaRPr>
          </a:p>
          <a:p>
            <a:pPr marL="0" indent="0">
              <a:buNone/>
            </a:pPr>
            <a:endParaRPr lang="de-DE" sz="240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627B435-EA89-4C43-BA0A-D3E48B040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63300"/>
              </p:ext>
            </p:extLst>
          </p:nvPr>
        </p:nvGraphicFramePr>
        <p:xfrm>
          <a:off x="583051" y="2307957"/>
          <a:ext cx="54289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487">
                  <a:extLst>
                    <a:ext uri="{9D8B030D-6E8A-4147-A177-3AD203B41FA5}">
                      <a16:colId xmlns:a16="http://schemas.microsoft.com/office/drawing/2014/main" val="1645613772"/>
                    </a:ext>
                  </a:extLst>
                </a:gridCol>
                <a:gridCol w="2714487">
                  <a:extLst>
                    <a:ext uri="{9D8B030D-6E8A-4147-A177-3AD203B41FA5}">
                      <a16:colId xmlns:a16="http://schemas.microsoft.com/office/drawing/2014/main" val="339558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HR [Heart Rate]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84.98526444873023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61189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9728"/>
                  </a:ext>
                </a:extLst>
              </a:tr>
            </a:tbl>
          </a:graphicData>
        </a:graphic>
      </p:graphicFrame>
      <p:graphicFrame>
        <p:nvGraphicFramePr>
          <p:cNvPr id="11" name="Tabelle 6">
            <a:extLst>
              <a:ext uri="{FF2B5EF4-FFF2-40B4-BE49-F238E27FC236}">
                <a16:creationId xmlns:a16="http://schemas.microsoft.com/office/drawing/2014/main" id="{BC4AF705-C919-4935-8E75-D76A7B4D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59892"/>
              </p:ext>
            </p:extLst>
          </p:nvPr>
        </p:nvGraphicFramePr>
        <p:xfrm>
          <a:off x="583051" y="4315662"/>
          <a:ext cx="5428974" cy="185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487">
                  <a:extLst>
                    <a:ext uri="{9D8B030D-6E8A-4147-A177-3AD203B41FA5}">
                      <a16:colId xmlns:a16="http://schemas.microsoft.com/office/drawing/2014/main" val="1645613772"/>
                    </a:ext>
                  </a:extLst>
                </a:gridCol>
                <a:gridCol w="2714487">
                  <a:extLst>
                    <a:ext uri="{9D8B030D-6E8A-4147-A177-3AD203B41FA5}">
                      <a16:colId xmlns:a16="http://schemas.microsoft.com/office/drawing/2014/main" val="339558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O2Sat [O2 Saturation]</a:t>
                      </a:r>
                      <a:endParaRPr lang="de-D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97.26568772153938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95079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9728"/>
                  </a:ext>
                </a:extLst>
              </a:tr>
            </a:tbl>
          </a:graphicData>
        </a:graphic>
      </p:graphicFrame>
      <p:graphicFrame>
        <p:nvGraphicFramePr>
          <p:cNvPr id="14" name="Tabelle 6">
            <a:extLst>
              <a:ext uri="{FF2B5EF4-FFF2-40B4-BE49-F238E27FC236}">
                <a16:creationId xmlns:a16="http://schemas.microsoft.com/office/drawing/2014/main" id="{DE548BED-A272-4110-B278-EB6C14D09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26688"/>
              </p:ext>
            </p:extLst>
          </p:nvPr>
        </p:nvGraphicFramePr>
        <p:xfrm>
          <a:off x="6179977" y="2307957"/>
          <a:ext cx="5428974" cy="185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487">
                  <a:extLst>
                    <a:ext uri="{9D8B030D-6E8A-4147-A177-3AD203B41FA5}">
                      <a16:colId xmlns:a16="http://schemas.microsoft.com/office/drawing/2014/main" val="1645613772"/>
                    </a:ext>
                  </a:extLst>
                </a:gridCol>
                <a:gridCol w="2714487">
                  <a:extLst>
                    <a:ext uri="{9D8B030D-6E8A-4147-A177-3AD203B41FA5}">
                      <a16:colId xmlns:a16="http://schemas.microsoft.com/office/drawing/2014/main" val="339558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 [Temperature]</a:t>
                      </a:r>
                      <a:endParaRPr lang="de-D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42.22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37.02673699236573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523314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9728"/>
                  </a:ext>
                </a:extLst>
              </a:tr>
            </a:tbl>
          </a:graphicData>
        </a:graphic>
      </p:graphicFrame>
      <p:graphicFrame>
        <p:nvGraphicFramePr>
          <p:cNvPr id="15" name="Tabelle 6">
            <a:extLst>
              <a:ext uri="{FF2B5EF4-FFF2-40B4-BE49-F238E27FC236}">
                <a16:creationId xmlns:a16="http://schemas.microsoft.com/office/drawing/2014/main" id="{D72A903A-B2AE-4324-B836-A0E6EBBC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08651"/>
              </p:ext>
            </p:extLst>
          </p:nvPr>
        </p:nvGraphicFramePr>
        <p:xfrm>
          <a:off x="6179977" y="4315662"/>
          <a:ext cx="5428974" cy="185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487">
                  <a:extLst>
                    <a:ext uri="{9D8B030D-6E8A-4147-A177-3AD203B41FA5}">
                      <a16:colId xmlns:a16="http://schemas.microsoft.com/office/drawing/2014/main" val="1645613772"/>
                    </a:ext>
                  </a:extLst>
                </a:gridCol>
                <a:gridCol w="2714487">
                  <a:extLst>
                    <a:ext uri="{9D8B030D-6E8A-4147-A177-3AD203B41FA5}">
                      <a16:colId xmlns:a16="http://schemas.microsoft.com/office/drawing/2014/main" val="339558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SBP [Systolic BP]</a:t>
                      </a:r>
                      <a:endParaRPr lang="de-D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120.96235945816058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120201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4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DBFA71-4E0F-4B27-AFEB-7C77A025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3" y="1501135"/>
            <a:ext cx="5852172" cy="438912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7A59FA4-54AB-4FE5-AE7A-9198A4A88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6035"/>
            <a:ext cx="5852172" cy="4389129"/>
          </a:xfrm>
          <a:prstGeom prst="rect">
            <a:avLst/>
          </a:prstGeom>
        </p:spPr>
      </p:pic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A96BEE6F-74B4-4037-BFF0-CFBAC743A19A}"/>
              </a:ext>
            </a:extLst>
          </p:cNvPr>
          <p:cNvSpPr/>
          <p:nvPr/>
        </p:nvSpPr>
        <p:spPr>
          <a:xfrm rot="5400000">
            <a:off x="2549364" y="4889660"/>
            <a:ext cx="238125" cy="797245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CB788617-C22B-4F55-94F7-EDD76672E84D}"/>
              </a:ext>
            </a:extLst>
          </p:cNvPr>
          <p:cNvSpPr/>
          <p:nvPr/>
        </p:nvSpPr>
        <p:spPr>
          <a:xfrm rot="5400000">
            <a:off x="3302793" y="4933475"/>
            <a:ext cx="238125" cy="709614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5CD20173-90AE-4D05-8F36-A75D1BF990B6}"/>
              </a:ext>
            </a:extLst>
          </p:cNvPr>
          <p:cNvSpPr/>
          <p:nvPr/>
        </p:nvSpPr>
        <p:spPr>
          <a:xfrm rot="5400000">
            <a:off x="4012407" y="4933476"/>
            <a:ext cx="238125" cy="709614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links 25">
            <a:extLst>
              <a:ext uri="{FF2B5EF4-FFF2-40B4-BE49-F238E27FC236}">
                <a16:creationId xmlns:a16="http://schemas.microsoft.com/office/drawing/2014/main" id="{47733A89-7ABA-4C06-84CA-E30A6723E15F}"/>
              </a:ext>
            </a:extLst>
          </p:cNvPr>
          <p:cNvSpPr/>
          <p:nvPr/>
        </p:nvSpPr>
        <p:spPr>
          <a:xfrm rot="5400000">
            <a:off x="4614863" y="5040634"/>
            <a:ext cx="238125" cy="495299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eschweifte Klammer links 26">
            <a:extLst>
              <a:ext uri="{FF2B5EF4-FFF2-40B4-BE49-F238E27FC236}">
                <a16:creationId xmlns:a16="http://schemas.microsoft.com/office/drawing/2014/main" id="{C28F3137-2464-412C-8CAE-E01A8446C264}"/>
              </a:ext>
            </a:extLst>
          </p:cNvPr>
          <p:cNvSpPr/>
          <p:nvPr/>
        </p:nvSpPr>
        <p:spPr>
          <a:xfrm rot="5400000">
            <a:off x="5217319" y="4933476"/>
            <a:ext cx="238125" cy="709614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D8EA17F-E8B8-4D9B-A880-78A24C54D804}"/>
              </a:ext>
            </a:extLst>
          </p:cNvPr>
          <p:cNvSpPr txBox="1"/>
          <p:nvPr/>
        </p:nvSpPr>
        <p:spPr>
          <a:xfrm>
            <a:off x="2403993" y="4963630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18-35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F9D2C29-683D-496F-B0D6-862DFB5BBF65}"/>
              </a:ext>
            </a:extLst>
          </p:cNvPr>
          <p:cNvSpPr txBox="1"/>
          <p:nvPr/>
        </p:nvSpPr>
        <p:spPr>
          <a:xfrm>
            <a:off x="3163611" y="4962190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35-50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F3BC9B4-8B22-449D-BC3B-1AB856192D07}"/>
              </a:ext>
            </a:extLst>
          </p:cNvPr>
          <p:cNvSpPr txBox="1"/>
          <p:nvPr/>
        </p:nvSpPr>
        <p:spPr>
          <a:xfrm>
            <a:off x="3862630" y="4954547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50-65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7802D8E-95E4-4DE0-8A7D-4304CE84FB7E}"/>
              </a:ext>
            </a:extLst>
          </p:cNvPr>
          <p:cNvSpPr txBox="1"/>
          <p:nvPr/>
        </p:nvSpPr>
        <p:spPr>
          <a:xfrm>
            <a:off x="4486275" y="494690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65-75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A1C932C-A0D6-4CB2-A1A9-95EB28D92E8A}"/>
              </a:ext>
            </a:extLst>
          </p:cNvPr>
          <p:cNvSpPr txBox="1"/>
          <p:nvPr/>
        </p:nvSpPr>
        <p:spPr>
          <a:xfrm>
            <a:off x="5078137" y="493926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75-90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B35D249-E520-42FD-96B5-5950FAA4A296}"/>
              </a:ext>
            </a:extLst>
          </p:cNvPr>
          <p:cNvSpPr txBox="1"/>
          <p:nvPr/>
        </p:nvSpPr>
        <p:spPr>
          <a:xfrm>
            <a:off x="8578850" y="40449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58 %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2BC7259-FEE1-46A6-94EC-6FDF135EB280}"/>
              </a:ext>
            </a:extLst>
          </p:cNvPr>
          <p:cNvSpPr txBox="1"/>
          <p:nvPr/>
        </p:nvSpPr>
        <p:spPr>
          <a:xfrm>
            <a:off x="8865456" y="28892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42 %</a:t>
            </a:r>
          </a:p>
        </p:txBody>
      </p:sp>
    </p:spTree>
    <p:extLst>
      <p:ext uri="{BB962C8B-B14F-4D97-AF65-F5344CB8AC3E}">
        <p14:creationId xmlns:p14="http://schemas.microsoft.com/office/powerpoint/2010/main" val="3670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endParaRPr lang="de-DE" sz="2400" dirty="0">
              <a:latin typeface="+mn-lt"/>
            </a:endParaRPr>
          </a:p>
          <a:p>
            <a:pPr marL="0" indent="0">
              <a:buNone/>
            </a:pPr>
            <a:r>
              <a:rPr lang="de-DE" sz="2400" dirty="0">
                <a:latin typeface="+mn-lt"/>
              </a:rPr>
              <a:t>c)  Time </a:t>
            </a:r>
            <a:r>
              <a:rPr lang="de-DE" dirty="0">
                <a:latin typeface="+mn-lt"/>
              </a:rPr>
              <a:t>S</a:t>
            </a:r>
            <a:r>
              <a:rPr lang="de-DE" sz="2400" dirty="0">
                <a:latin typeface="+mn-lt"/>
              </a:rPr>
              <a:t>eries </a:t>
            </a:r>
            <a:r>
              <a:rPr lang="de-DE" dirty="0">
                <a:latin typeface="+mn-lt"/>
              </a:rPr>
              <a:t>P</a:t>
            </a:r>
            <a:r>
              <a:rPr lang="de-DE" sz="2400" dirty="0">
                <a:latin typeface="+mn-lt"/>
              </a:rPr>
              <a:t>roperties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C8C670-B409-42F2-AA85-1BF30CED204C}"/>
              </a:ext>
            </a:extLst>
          </p:cNvPr>
          <p:cNvSpPr txBox="1"/>
          <p:nvPr/>
        </p:nvSpPr>
        <p:spPr>
          <a:xfrm>
            <a:off x="1124135" y="2081508"/>
            <a:ext cx="6108831" cy="2134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amount of timeseries in all data:  38.857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amount of timeseries in all data:  8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amount of timeseries in all data:  336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 of timeseries in all data:  790215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E24C095-7EF9-46DB-BC8F-BB5FA09B8E95}"/>
              </a:ext>
            </a:extLst>
          </p:cNvPr>
          <p:cNvSpPr txBox="1"/>
          <p:nvPr/>
        </p:nvSpPr>
        <p:spPr>
          <a:xfrm>
            <a:off x="4457464" y="1502738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Timeseries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Dataset A</a:t>
            </a:r>
            <a:r>
              <a:rPr lang="de-DE" sz="2000" noProof="0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94143A-333E-4AAF-8D2F-26F73A794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44" y="2066925"/>
            <a:ext cx="4744278" cy="35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6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3.  </a:t>
            </a:r>
            <a:r>
              <a:rPr lang="de-DE" sz="4000" noProof="0" dirty="0" err="1">
                <a:latin typeface="+mn-lt"/>
              </a:rPr>
              <a:t>Dimensionality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Reduction</a:t>
            </a:r>
            <a:r>
              <a:rPr lang="de-DE" sz="4000" noProof="0" dirty="0">
                <a:latin typeface="+mn-lt"/>
              </a:rPr>
              <a:t> </a:t>
            </a:r>
            <a:r>
              <a:rPr lang="de-DE" dirty="0">
                <a:latin typeface="+mn-lt"/>
              </a:rPr>
              <a:t>T</a:t>
            </a:r>
            <a:r>
              <a:rPr lang="de-DE" sz="4000" noProof="0" dirty="0" err="1">
                <a:latin typeface="+mn-lt"/>
              </a:rPr>
              <a:t>echniques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37" y="1579020"/>
            <a:ext cx="5379720" cy="21396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Dimmensionality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Reduction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Too many input features (41 dimensions) lead to</a:t>
            </a:r>
          </a:p>
          <a:p>
            <a:pPr fontAlgn="base">
              <a:lnSpc>
                <a:spcPct val="150000"/>
              </a:lnSpc>
              <a:spcAft>
                <a:spcPts val="1440"/>
              </a:spcAft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Challenges in visualizing projections</a:t>
            </a:r>
          </a:p>
          <a:p>
            <a:pPr fontAlgn="base">
              <a:lnSpc>
                <a:spcPct val="150000"/>
              </a:lnSpc>
              <a:spcAft>
                <a:spcPts val="1440"/>
              </a:spcAft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Challenges in making a predictive model</a:t>
            </a:r>
          </a:p>
          <a:p>
            <a:pPr marL="0" indent="0" fontAlgn="base">
              <a:lnSpc>
                <a:spcPct val="150000"/>
              </a:lnSpc>
              <a:spcAft>
                <a:spcPts val="1440"/>
              </a:spcAft>
              <a:buNone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800"/>
              </a:lnSpc>
              <a:spcAft>
                <a:spcPts val="1440"/>
              </a:spcAft>
              <a:buNone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800"/>
              </a:lnSpc>
              <a:spcAft>
                <a:spcPts val="1440"/>
              </a:spcAft>
              <a:buNone/>
            </a:pPr>
            <a:endParaRPr lang="de-DE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0928582-53E9-4ECD-B240-345B6E292017}"/>
              </a:ext>
            </a:extLst>
          </p:cNvPr>
          <p:cNvSpPr txBox="1"/>
          <p:nvPr/>
        </p:nvSpPr>
        <p:spPr>
          <a:xfrm>
            <a:off x="5760057" y="1579020"/>
            <a:ext cx="6355080" cy="399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lnSpc>
                <a:spcPct val="150000"/>
              </a:lnSpc>
              <a:spcAft>
                <a:spcPts val="1440"/>
              </a:spcAft>
              <a:buNone/>
            </a:pP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2000" spc="-5" dirty="0" err="1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spc="-5" dirty="0" err="1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spc="-5" dirty="0" err="1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de-DE" sz="2000" spc="-5" dirty="0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Be</a:t>
            </a: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nefits? </a:t>
            </a:r>
          </a:p>
          <a:p>
            <a:pPr marL="285750" indent="-285750" fontAlgn="base">
              <a:lnSpc>
                <a:spcPct val="1500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Potentially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increase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underlying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clusters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de-DE" sz="1800" spc="-5" dirty="0">
              <a:solidFill>
                <a:srgbClr val="292929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Retain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„valid“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fontAlgn="base">
              <a:lnSpc>
                <a:spcPct val="1500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US" sz="18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Helps in data compression, hence reduced storage space and computation time</a:t>
            </a:r>
          </a:p>
          <a:p>
            <a:pPr marL="285750" indent="-285750" fontAlgn="base">
              <a:lnSpc>
                <a:spcPts val="18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endParaRPr lang="de-DE" sz="1800" spc="-5" dirty="0">
              <a:solidFill>
                <a:srgbClr val="292929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ts val="18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4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>
                <a:latin typeface="+mn-lt"/>
              </a:rPr>
              <a:t>3.  Dimensionality Reduction </a:t>
            </a:r>
            <a:r>
              <a:rPr lang="de-DE">
                <a:latin typeface="+mn-lt"/>
              </a:rPr>
              <a:t>T</a:t>
            </a:r>
            <a:r>
              <a:rPr lang="de-DE" sz="4000" noProof="0">
                <a:latin typeface="+mn-lt"/>
              </a:rPr>
              <a:t>echniques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  <a:p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59A34FB-DCD3-48AC-85AB-0213A85F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56" t="1927" b="10492"/>
          <a:stretch/>
        </p:blipFill>
        <p:spPr>
          <a:xfrm>
            <a:off x="684232" y="1563076"/>
            <a:ext cx="3757141" cy="422599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F458AB2-F091-41FC-935E-7999C8345FB6}"/>
              </a:ext>
            </a:extLst>
          </p:cNvPr>
          <p:cNvSpPr txBox="1"/>
          <p:nvPr/>
        </p:nvSpPr>
        <p:spPr>
          <a:xfrm>
            <a:off x="4519128" y="1430914"/>
            <a:ext cx="7595117" cy="5037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Preserving </a:t>
            </a:r>
            <a:r>
              <a:rPr lang="de-DE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ocal structure      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t-SNE: 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puts focus on nearest neighbors in the relative distance calculations.</a:t>
            </a:r>
          </a:p>
          <a:p>
            <a:pPr lvl="0">
              <a:lnSpc>
                <a:spcPct val="107000"/>
              </a:lnSpc>
            </a:pP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UMAP: 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preserves global structure, faster, but uses distances between nearest neighbors in the construction of the graph.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Preserving Global structure                                                                                      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PCA:  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-potentially correlated- is reframed into uncorrelated principal components captures the </a:t>
            </a:r>
            <a:r>
              <a:rPr lang="de-DE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 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of the data        </a:t>
            </a:r>
          </a:p>
          <a:p>
            <a:pPr lvl="0">
              <a:lnSpc>
                <a:spcPct val="107000"/>
              </a:lnSpc>
            </a:pP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TriMAP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triplets from nearest neighbors. Finding the next lower dimensional, which preserves reserving their  distance ordering. Theoretically, both  </a:t>
            </a:r>
            <a:r>
              <a:rPr lang="de-DE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lang="de-DE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 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structure.</a:t>
            </a:r>
          </a:p>
          <a:p>
            <a:pPr>
              <a:lnSpc>
                <a:spcPts val="2400"/>
              </a:lnSpc>
              <a:spcBef>
                <a:spcPts val="2400"/>
              </a:spcBef>
            </a:pPr>
            <a:endParaRPr lang="de-DE" sz="12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D2F2645-67C2-4997-A7FF-C67907A96838}"/>
              </a:ext>
            </a:extLst>
          </p:cNvPr>
          <p:cNvSpPr txBox="1">
            <a:spLocks/>
          </p:cNvSpPr>
          <p:nvPr/>
        </p:nvSpPr>
        <p:spPr>
          <a:xfrm>
            <a:off x="838200" y="1035050"/>
            <a:ext cx="6493329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+mn-lt"/>
              </a:rPr>
              <a:t>Some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good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Techniques</a:t>
            </a:r>
            <a:endParaRPr lang="de-DE" dirty="0"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D4078C-CDB0-48BA-8238-B2DCA32B55F1}"/>
              </a:ext>
            </a:extLst>
          </p:cNvPr>
          <p:cNvSpPr txBox="1"/>
          <p:nvPr/>
        </p:nvSpPr>
        <p:spPr>
          <a:xfrm>
            <a:off x="485969" y="5833130"/>
            <a:ext cx="11706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[2] Wang, </a:t>
            </a:r>
            <a:r>
              <a:rPr lang="de-DE" sz="1400" dirty="0" err="1"/>
              <a:t>Yingfan</a:t>
            </a:r>
            <a:r>
              <a:rPr lang="de-DE" sz="1400" dirty="0"/>
              <a:t> &amp; Huang, </a:t>
            </a:r>
            <a:r>
              <a:rPr lang="de-DE" sz="1400" dirty="0" err="1"/>
              <a:t>Haiyang</a:t>
            </a:r>
            <a:r>
              <a:rPr lang="de-DE" sz="1400" dirty="0"/>
              <a:t> &amp; Rudin, Cynthia &amp; </a:t>
            </a:r>
            <a:r>
              <a:rPr lang="de-DE" sz="1400" dirty="0" err="1"/>
              <a:t>Shaposhnik</a:t>
            </a:r>
            <a:r>
              <a:rPr lang="de-DE" sz="1400" dirty="0"/>
              <a:t>, Yaron. (2020). Understanding </a:t>
            </a:r>
            <a:r>
              <a:rPr lang="de-DE" sz="1400" dirty="0" err="1"/>
              <a:t>How</a:t>
            </a:r>
            <a:r>
              <a:rPr lang="de-DE" sz="1400" dirty="0"/>
              <a:t> Dimension </a:t>
            </a:r>
            <a:r>
              <a:rPr lang="de-DE" sz="1400" dirty="0" err="1"/>
              <a:t>Reduction</a:t>
            </a:r>
            <a:r>
              <a:rPr lang="de-DE" sz="1400" dirty="0"/>
              <a:t> Tools Work: An </a:t>
            </a:r>
            <a:r>
              <a:rPr lang="de-DE" sz="1400" dirty="0" err="1"/>
              <a:t>Empirical</a:t>
            </a:r>
            <a:r>
              <a:rPr lang="de-DE" sz="1400" dirty="0"/>
              <a:t> Approach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Deciphering</a:t>
            </a:r>
            <a:r>
              <a:rPr lang="de-DE" sz="1400" dirty="0"/>
              <a:t> t-SNE, UMAP, </a:t>
            </a:r>
            <a:r>
              <a:rPr lang="de-DE" sz="1400" dirty="0" err="1"/>
              <a:t>TriMAP</a:t>
            </a:r>
            <a:r>
              <a:rPr lang="de-DE" sz="1400" dirty="0"/>
              <a:t>, and </a:t>
            </a:r>
            <a:r>
              <a:rPr lang="de-DE" sz="1400" dirty="0" err="1"/>
              <a:t>PaCMAP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Data </a:t>
            </a:r>
            <a:r>
              <a:rPr lang="de-DE" sz="1400" dirty="0" err="1"/>
              <a:t>Visualization</a:t>
            </a:r>
            <a:r>
              <a:rPr lang="de-DE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2501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906</Words>
  <Application>Microsoft Office PowerPoint</Application>
  <PresentationFormat>Breitbild</PresentationFormat>
  <Paragraphs>158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Cambria Math</vt:lpstr>
      <vt:lpstr>Frutiger Next LT W1G</vt:lpstr>
      <vt:lpstr>Symbol</vt:lpstr>
      <vt:lpstr>Wingdings</vt:lpstr>
      <vt:lpstr>Office</vt:lpstr>
      <vt:lpstr>      Data Challenges  Task 1: PhysioNet Challenge  Group 8</vt:lpstr>
      <vt:lpstr>Overview</vt:lpstr>
      <vt:lpstr>1.  Accessing the data set</vt:lpstr>
      <vt:lpstr>2.  Manual data exploration</vt:lpstr>
      <vt:lpstr>2.  Manual data exploration</vt:lpstr>
      <vt:lpstr>2.  Manual data exploration</vt:lpstr>
      <vt:lpstr>2.  Manual data exploration</vt:lpstr>
      <vt:lpstr>3.  Dimensionality Reduction Techniques</vt:lpstr>
      <vt:lpstr>3.  Dimensionality Reduction Techniques</vt:lpstr>
      <vt:lpstr>3.  Dimensionality Reduction Techniques</vt:lpstr>
      <vt:lpstr>4. Web app development framework</vt:lpstr>
      <vt:lpstr>4. Web app development framework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Tobias ETTLING</cp:lastModifiedBy>
  <cp:revision>83</cp:revision>
  <dcterms:created xsi:type="dcterms:W3CDTF">2021-06-28T09:55:05Z</dcterms:created>
  <dcterms:modified xsi:type="dcterms:W3CDTF">2021-11-01T22:35:04Z</dcterms:modified>
</cp:coreProperties>
</file>