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8"/>
  </p:notesMasterIdLst>
  <p:sldIdLst>
    <p:sldId id="294" r:id="rId2"/>
    <p:sldId id="292" r:id="rId3"/>
    <p:sldId id="321" r:id="rId4"/>
    <p:sldId id="324" r:id="rId5"/>
    <p:sldId id="322" r:id="rId6"/>
    <p:sldId id="323" r:id="rId7"/>
    <p:sldId id="313" r:id="rId8"/>
    <p:sldId id="318" r:id="rId9"/>
    <p:sldId id="316" r:id="rId10"/>
    <p:sldId id="315" r:id="rId11"/>
    <p:sldId id="311" r:id="rId12"/>
    <p:sldId id="320" r:id="rId13"/>
    <p:sldId id="319" r:id="rId14"/>
    <p:sldId id="325" r:id="rId15"/>
    <p:sldId id="299" r:id="rId16"/>
    <p:sldId id="297" r:id="rId17"/>
  </p:sldIdLst>
  <p:sldSz cx="12192000" cy="6858000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8" autoAdjust="0"/>
    <p:restoredTop sz="96713" autoAdjust="0"/>
  </p:normalViewPr>
  <p:slideViewPr>
    <p:cSldViewPr snapToGrid="0">
      <p:cViewPr varScale="1">
        <p:scale>
          <a:sx n="120" d="100"/>
          <a:sy n="120" d="100"/>
        </p:scale>
        <p:origin x="485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B754E-E23B-4E49-86C5-1FB4010E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068" y="3131700"/>
            <a:ext cx="9979864" cy="1636577"/>
          </a:xfrm>
        </p:spPr>
        <p:txBody>
          <a:bodyPr>
            <a:normAutofit fontScale="90000"/>
          </a:bodyPr>
          <a:lstStyle/>
          <a:p>
            <a:pPr algn="ctr"/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dirty="0"/>
              <a:t>Data Challenges</a:t>
            </a:r>
            <a:br>
              <a:rPr lang="de-DE" dirty="0"/>
            </a:br>
            <a:br>
              <a:rPr lang="de-DE" dirty="0"/>
            </a:br>
            <a:r>
              <a:rPr lang="de-DE" sz="4400" dirty="0"/>
              <a:t>Task 4: </a:t>
            </a:r>
            <a:r>
              <a:rPr lang="de-DE" sz="4400" dirty="0" err="1"/>
              <a:t>Subspace</a:t>
            </a:r>
            <a:r>
              <a:rPr lang="de-DE" sz="4400" dirty="0"/>
              <a:t> Clustering and Imputation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Group 8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03574-C7EF-4C5B-8325-B0D5A41D03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91" y="363841"/>
            <a:ext cx="2220567" cy="1212547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67BE49-6B0A-43C5-84E8-B3EAF170C545}"/>
              </a:ext>
            </a:extLst>
          </p:cNvPr>
          <p:cNvSpPr txBox="1"/>
          <p:nvPr/>
        </p:nvSpPr>
        <p:spPr>
          <a:xfrm>
            <a:off x="1155247" y="4871018"/>
            <a:ext cx="6098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Jakob Vanek 5879817</a:t>
            </a:r>
            <a:br>
              <a:rPr lang="de-DE" dirty="0"/>
            </a:br>
            <a:r>
              <a:rPr lang="de-DE" dirty="0"/>
              <a:t>Philipp Wörner 6375519</a:t>
            </a:r>
            <a:br>
              <a:rPr lang="de-DE" dirty="0"/>
            </a:br>
            <a:r>
              <a:rPr lang="de-DE" dirty="0"/>
              <a:t>Tobias Ettling </a:t>
            </a:r>
            <a:r>
              <a:rPr lang="de-DE" b="0" i="0" u="none" strike="noStrike" baseline="0" dirty="0"/>
              <a:t>6753746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83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a) </a:t>
            </a:r>
            <a:r>
              <a:rPr lang="de-DE" dirty="0" err="1"/>
              <a:t>Subspace</a:t>
            </a:r>
            <a:r>
              <a:rPr lang="de-DE" dirty="0"/>
              <a:t> Clustering (Clique)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BE01E2-F85C-47AA-81D1-AFCE66C75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5" t="12411" r="19334" b="12766"/>
          <a:stretch/>
        </p:blipFill>
        <p:spPr>
          <a:xfrm>
            <a:off x="6738131" y="3572843"/>
            <a:ext cx="3115734" cy="31081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6ECF7C3-F170-4575-B997-8022004E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31" y="1035050"/>
            <a:ext cx="3115734" cy="2336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AD61E33-BA96-4380-968E-8335386F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35050"/>
            <a:ext cx="5638800" cy="56388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732364-FCAA-49B4-B1AC-1D7AE3FE4E10}"/>
              </a:ext>
            </a:extLst>
          </p:cNvPr>
          <p:cNvSpPr txBox="1"/>
          <p:nvPr/>
        </p:nvSpPr>
        <p:spPr>
          <a:xfrm>
            <a:off x="10010044" y="1120676"/>
            <a:ext cx="1867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x0 := Age</a:t>
            </a:r>
          </a:p>
          <a:p>
            <a:r>
              <a:rPr lang="de-DE" b="1" dirty="0"/>
              <a:t>x1 := Sepsis </a:t>
            </a:r>
            <a:r>
              <a:rPr lang="de-DE" b="1" dirty="0" err="1"/>
              <a:t>bool</a:t>
            </a:r>
            <a:endParaRPr lang="de-DE" b="1" dirty="0"/>
          </a:p>
          <a:p>
            <a:r>
              <a:rPr lang="de-DE" b="1" dirty="0"/>
              <a:t>x2 := HR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5A49A-E552-4EB4-8A65-E3F5765231A0}"/>
              </a:ext>
            </a:extLst>
          </p:cNvPr>
          <p:cNvSpPr txBox="1"/>
          <p:nvPr/>
        </p:nvSpPr>
        <p:spPr>
          <a:xfrm>
            <a:off x="10010044" y="3528659"/>
            <a:ext cx="1867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Threshold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grid</a:t>
            </a:r>
            <a:r>
              <a:rPr lang="de-DE" b="1" dirty="0"/>
              <a:t> Dropout:</a:t>
            </a:r>
          </a:p>
          <a:p>
            <a:endParaRPr lang="de-DE" b="1" dirty="0"/>
          </a:p>
          <a:p>
            <a:r>
              <a:rPr lang="de-DE" b="1" dirty="0"/>
              <a:t>Min. 10 DP</a:t>
            </a:r>
          </a:p>
          <a:p>
            <a:endParaRPr lang="de-DE" b="1" dirty="0"/>
          </a:p>
          <a:p>
            <a:r>
              <a:rPr lang="de-DE" b="1" dirty="0" err="1"/>
              <a:t>Amount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found</a:t>
            </a:r>
            <a:r>
              <a:rPr lang="de-DE" b="1" dirty="0"/>
              <a:t> </a:t>
            </a:r>
            <a:r>
              <a:rPr lang="de-DE" b="1" dirty="0" err="1"/>
              <a:t>clusters</a:t>
            </a:r>
            <a:r>
              <a:rPr lang="de-DE" b="1" dirty="0"/>
              <a:t>:   6</a:t>
            </a:r>
          </a:p>
        </p:txBody>
      </p:sp>
    </p:spTree>
    <p:extLst>
      <p:ext uri="{BB962C8B-B14F-4D97-AF65-F5344CB8AC3E}">
        <p14:creationId xmlns:p14="http://schemas.microsoft.com/office/powerpoint/2010/main" val="233140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b) Evaluation </a:t>
            </a:r>
            <a:r>
              <a:rPr lang="de-DE" dirty="0" err="1"/>
              <a:t>Measures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770D7D-1025-4286-9CEF-7BD822D1FB53}"/>
              </a:ext>
            </a:extLst>
          </p:cNvPr>
          <p:cNvSpPr txBox="1"/>
          <p:nvPr/>
        </p:nvSpPr>
        <p:spPr>
          <a:xfrm>
            <a:off x="915739" y="1272209"/>
            <a:ext cx="8983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Consensus Score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external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expects a "true solution" to compare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describes similarity of each pair of two sets of </a:t>
            </a:r>
            <a:r>
              <a:rPr lang="en-US" b="1" dirty="0" err="1"/>
              <a:t>biclusters</a:t>
            </a:r>
            <a:r>
              <a:rPr lang="en-US" b="1" dirty="0"/>
              <a:t> (in other words it judges how similar the </a:t>
            </a:r>
            <a:r>
              <a:rPr lang="en-US" b="1" dirty="0" err="1"/>
              <a:t>biclustering</a:t>
            </a:r>
            <a:r>
              <a:rPr lang="en-US" b="1" dirty="0"/>
              <a:t> 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final score is mean of similarity divided by the whole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ranges from 0 (dissimilar) to 1 (identical)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b) Evaluation </a:t>
            </a:r>
            <a:r>
              <a:rPr lang="de-DE" dirty="0" err="1"/>
              <a:t>measures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5875F-9FCE-42B2-AAE4-9BF5A93A6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9700"/>
            <a:ext cx="6096000" cy="457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F770D7D-1025-4286-9CEF-7BD822D1FB53}"/>
              </a:ext>
            </a:extLst>
          </p:cNvPr>
          <p:cNvSpPr txBox="1"/>
          <p:nvPr/>
        </p:nvSpPr>
        <p:spPr>
          <a:xfrm>
            <a:off x="955496" y="1828800"/>
            <a:ext cx="3775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Inertia Score: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</a:t>
            </a:r>
            <a:r>
              <a:rPr lang="en-US" dirty="0"/>
              <a:t>proceeds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minimize the </a:t>
            </a:r>
            <a:r>
              <a:rPr lang="en-US" b="1" dirty="0"/>
              <a:t>distance</a:t>
            </a:r>
            <a:r>
              <a:rPr lang="en-US" dirty="0"/>
              <a:t> of each data </a:t>
            </a:r>
            <a:r>
              <a:rPr lang="en-US" b="1" dirty="0"/>
              <a:t>point</a:t>
            </a:r>
            <a:r>
              <a:rPr lang="en-US" dirty="0"/>
              <a:t>, to the cluster's </a:t>
            </a:r>
            <a:r>
              <a:rPr lang="en-US" b="1" dirty="0"/>
              <a:t>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Inertia</a:t>
            </a:r>
            <a:r>
              <a:rPr lang="en-US" dirty="0"/>
              <a:t> is a </a:t>
            </a:r>
            <a:r>
              <a:rPr lang="en-US" b="1" dirty="0"/>
              <a:t>measurement</a:t>
            </a:r>
            <a:r>
              <a:rPr lang="en-US" dirty="0"/>
              <a:t> for how </a:t>
            </a:r>
            <a:r>
              <a:rPr lang="en-US" b="1" dirty="0"/>
              <a:t>spread out</a:t>
            </a:r>
            <a:r>
              <a:rPr lang="en-US" dirty="0"/>
              <a:t> the </a:t>
            </a:r>
            <a:r>
              <a:rPr lang="en-US" b="1" dirty="0"/>
              <a:t>data</a:t>
            </a:r>
            <a:r>
              <a:rPr lang="en-US" dirty="0"/>
              <a:t>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score should be low, but we do not want to many clusters</a:t>
            </a:r>
          </a:p>
        </p:txBody>
      </p:sp>
    </p:spTree>
    <p:extLst>
      <p:ext uri="{BB962C8B-B14F-4D97-AF65-F5344CB8AC3E}">
        <p14:creationId xmlns:p14="http://schemas.microsoft.com/office/powerpoint/2010/main" val="262898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4.2 – a) </a:t>
            </a:r>
            <a:r>
              <a:rPr lang="de-DE" dirty="0" err="1"/>
              <a:t>SpectralCoclustering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B46D06-DC13-4C91-974A-6C5D0AA5E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r="7864"/>
          <a:stretch/>
        </p:blipFill>
        <p:spPr bwMode="auto">
          <a:xfrm>
            <a:off x="1863449" y="1035050"/>
            <a:ext cx="8465102" cy="53065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3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4.2 – a) </a:t>
            </a:r>
            <a:r>
              <a:rPr lang="de-DE" dirty="0" err="1"/>
              <a:t>SpectralBiclustering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AF315A-D9DA-4D44-882E-F689DB94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281112"/>
            <a:ext cx="9363075" cy="48291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793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Next Possible </a:t>
            </a:r>
            <a:r>
              <a:rPr lang="de-DE" sz="4000" noProof="0" dirty="0" err="1">
                <a:latin typeface="+mn-lt"/>
              </a:rPr>
              <a:t>Steps</a:t>
            </a:r>
            <a:r>
              <a:rPr lang="de-DE" sz="4000" noProof="0" dirty="0">
                <a:latin typeface="+mn-lt"/>
              </a:rPr>
              <a:t>?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6B973C-0DAE-4A45-96DE-42167986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 err="1">
                <a:latin typeface="+mn-lt"/>
              </a:rPr>
              <a:t>Configure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subspace-clustering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for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better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results</a:t>
            </a: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 err="1">
                <a:latin typeface="+mn-lt"/>
              </a:rPr>
              <a:t>Rework</a:t>
            </a:r>
            <a:r>
              <a:rPr lang="de-DE" sz="2800" dirty="0">
                <a:latin typeface="+mn-lt"/>
              </a:rPr>
              <a:t> Code and fix GitHub </a:t>
            </a:r>
            <a:r>
              <a:rPr lang="de-DE" sz="2800" dirty="0" err="1">
                <a:latin typeface="+mn-lt"/>
              </a:rPr>
              <a:t>Issues</a:t>
            </a: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>
                <a:latin typeface="+mn-lt"/>
              </a:rPr>
              <a:t>Add </a:t>
            </a:r>
            <a:r>
              <a:rPr lang="de-DE" sz="2800" dirty="0" err="1">
                <a:latin typeface="+mn-lt"/>
              </a:rPr>
              <a:t>new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team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member</a:t>
            </a:r>
            <a:r>
              <a:rPr lang="de-DE" sz="2800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268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F38384E-C919-436D-8FAF-8DEAA6CF0E4D}"/>
              </a:ext>
            </a:extLst>
          </p:cNvPr>
          <p:cNvSpPr txBox="1"/>
          <p:nvPr/>
        </p:nvSpPr>
        <p:spPr>
          <a:xfrm>
            <a:off x="4590662" y="3105834"/>
            <a:ext cx="2407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dirty="0" err="1">
                <a:latin typeface="+mn-lt"/>
              </a:rPr>
              <a:t>Thank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Y</a:t>
            </a:r>
            <a:r>
              <a:rPr lang="de-DE" sz="3600" dirty="0" err="1"/>
              <a:t>ou</a:t>
            </a:r>
            <a:r>
              <a:rPr lang="de-DE" sz="36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7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9A2DA21-0086-410F-AD8D-05B5E8588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10"/>
          <a:stretch/>
        </p:blipFill>
        <p:spPr>
          <a:xfrm>
            <a:off x="665541" y="1681718"/>
            <a:ext cx="3968621" cy="22891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B725700-8B6B-4E58-9F83-99B9CBF0A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44" y="1543050"/>
            <a:ext cx="3028680" cy="22891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F6AD0F1-7A06-44A9-AB0B-2337CA994AE2}"/>
              </a:ext>
            </a:extLst>
          </p:cNvPr>
          <p:cNvSpPr txBox="1"/>
          <p:nvPr/>
        </p:nvSpPr>
        <p:spPr>
          <a:xfrm>
            <a:off x="298086" y="1173718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New </a:t>
            </a:r>
            <a:r>
              <a:rPr lang="de-DE" b="1" dirty="0" err="1"/>
              <a:t>dashboard</a:t>
            </a:r>
            <a:r>
              <a:rPr lang="de-DE" b="1" dirty="0"/>
              <a:t> Tool (</a:t>
            </a:r>
            <a:r>
              <a:rPr lang="de-DE" i="1" dirty="0" err="1"/>
              <a:t>Dimensionality</a:t>
            </a:r>
            <a:r>
              <a:rPr lang="de-DE" i="1" dirty="0"/>
              <a:t> </a:t>
            </a:r>
            <a:r>
              <a:rPr lang="de-DE" i="1" dirty="0" err="1"/>
              <a:t>Reduction</a:t>
            </a:r>
            <a:r>
              <a:rPr lang="de-DE" b="1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5750952" y="1104384"/>
            <a:ext cx="545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Conventional</a:t>
            </a:r>
            <a:r>
              <a:rPr lang="de-DE" b="1" dirty="0"/>
              <a:t> (</a:t>
            </a:r>
            <a:r>
              <a:rPr lang="de-DE" b="1" dirty="0" err="1"/>
              <a:t>Subspace</a:t>
            </a:r>
            <a:r>
              <a:rPr lang="de-DE" b="1" dirty="0"/>
              <a:t>) Clustering Methods (</a:t>
            </a:r>
            <a:r>
              <a:rPr lang="de-DE" i="1" dirty="0" err="1"/>
              <a:t>PaCMAP</a:t>
            </a:r>
            <a:r>
              <a:rPr lang="de-DE" b="1" dirty="0"/>
              <a:t>)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C8B9E2C-5FDE-452E-96F7-BBFA446D6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1" y="4705344"/>
            <a:ext cx="2565402" cy="19240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44B6D41-5662-4706-A1BF-83C56651637E}"/>
              </a:ext>
            </a:extLst>
          </p:cNvPr>
          <p:cNvSpPr txBox="1"/>
          <p:nvPr/>
        </p:nvSpPr>
        <p:spPr>
          <a:xfrm>
            <a:off x="298086" y="4201556"/>
            <a:ext cx="450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Quality </a:t>
            </a:r>
            <a:r>
              <a:rPr lang="de-DE" b="1" dirty="0" err="1"/>
              <a:t>Measures</a:t>
            </a:r>
            <a:r>
              <a:rPr lang="de-DE" b="1" dirty="0"/>
              <a:t> (</a:t>
            </a:r>
            <a:r>
              <a:rPr lang="de-DE" i="1" dirty="0" err="1"/>
              <a:t>Euclidean</a:t>
            </a:r>
            <a:r>
              <a:rPr lang="de-DE" i="1" dirty="0"/>
              <a:t> Silhouette Score</a:t>
            </a:r>
            <a:r>
              <a:rPr lang="de-DE" b="1" dirty="0"/>
              <a:t>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E102A86F-9D99-4C1E-8FCB-02FC81076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68" y="1543050"/>
            <a:ext cx="3151145" cy="22891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E2F8BE4-765A-4E4E-A86D-540A9FFD8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294" y="4461707"/>
            <a:ext cx="2912804" cy="21846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1236A23-F166-4A66-B24D-25AD14F03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8333" y="4451397"/>
            <a:ext cx="2926548" cy="21949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0FAA2DA1-EB90-4CFF-B481-34B24EB215E5}"/>
              </a:ext>
            </a:extLst>
          </p:cNvPr>
          <p:cNvSpPr txBox="1"/>
          <p:nvPr/>
        </p:nvSpPr>
        <p:spPr>
          <a:xfrm>
            <a:off x="5676044" y="4012731"/>
            <a:ext cx="48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DBSCAN </a:t>
            </a:r>
            <a:r>
              <a:rPr lang="de-DE" b="1" dirty="0" err="1"/>
              <a:t>with</a:t>
            </a:r>
            <a:r>
              <a:rPr lang="de-DE" b="1" dirty="0"/>
              <a:t> and </a:t>
            </a:r>
            <a:r>
              <a:rPr lang="de-DE" b="1" dirty="0" err="1"/>
              <a:t>without</a:t>
            </a:r>
            <a:r>
              <a:rPr lang="de-DE" b="1" dirty="0"/>
              <a:t> Imputation (</a:t>
            </a:r>
            <a:r>
              <a:rPr lang="de-DE" i="1" dirty="0" err="1"/>
              <a:t>PaCMAP</a:t>
            </a:r>
            <a:r>
              <a:rPr lang="de-DE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838200" y="103505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k=3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5D18FE-E6F5-4AD0-871F-7125FE4F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8" y="2055504"/>
            <a:ext cx="4984502" cy="376744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9572D61-3462-43CA-88A9-C91BB51A0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78" y="2055504"/>
            <a:ext cx="4984502" cy="37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9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838200" y="1035050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Plotting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Correlations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BF6A42-3DE2-45AD-991F-57041A47E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0541"/>
            <a:ext cx="5222557" cy="39169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7AA6F9-75FA-4C5E-BDF5-76D5F6D22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55" y="1627445"/>
            <a:ext cx="4804145" cy="3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838200" y="1035050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Plotting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Correlations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7AB109-6FFE-4262-B2C1-E69CBA1ED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1558925"/>
            <a:ext cx="4986867" cy="37401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BDAD2C-FFE7-4C78-B5AC-457960653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962"/>
            <a:ext cx="4864100" cy="364807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EE78823-7F50-4022-B4F5-1BC00B2467CB}"/>
              </a:ext>
            </a:extLst>
          </p:cNvPr>
          <p:cNvSpPr txBox="1"/>
          <p:nvPr/>
        </p:nvSpPr>
        <p:spPr>
          <a:xfrm>
            <a:off x="943817" y="5727184"/>
            <a:ext cx="674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ICULOS, Bilirubin, </a:t>
            </a:r>
            <a:r>
              <a:rPr lang="de-DE" dirty="0" err="1">
                <a:sym typeface="Wingdings" panose="05000000000000000000" pitchFamily="2" charset="2"/>
              </a:rPr>
              <a:t>Resp</a:t>
            </a:r>
            <a:r>
              <a:rPr lang="de-DE" dirty="0">
                <a:sym typeface="Wingdings" panose="05000000000000000000" pitchFamily="2" charset="2"/>
              </a:rPr>
              <a:t> and HR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important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features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Sepsis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7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838200" y="1035050"/>
            <a:ext cx="366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Pairplots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compare</a:t>
            </a:r>
            <a:r>
              <a:rPr lang="de-DE" b="1" dirty="0"/>
              <a:t> </a:t>
            </a:r>
            <a:r>
              <a:rPr lang="de-DE" b="1" dirty="0" err="1"/>
              <a:t>selected</a:t>
            </a:r>
            <a:r>
              <a:rPr lang="de-DE" b="1" dirty="0"/>
              <a:t> </a:t>
            </a:r>
            <a:r>
              <a:rPr lang="de-DE" b="1" dirty="0" err="1"/>
              <a:t>labels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7C2090-0352-4C02-B174-720C02D0F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373" y="1035050"/>
            <a:ext cx="523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a) </a:t>
            </a:r>
            <a:r>
              <a:rPr lang="de-DE" dirty="0" err="1"/>
              <a:t>Spectral</a:t>
            </a:r>
            <a:r>
              <a:rPr lang="de-DE" dirty="0"/>
              <a:t>-Co-Clustering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24E44-8EDC-4C08-8A68-29578E7B2994}"/>
              </a:ext>
            </a:extLst>
          </p:cNvPr>
          <p:cNvSpPr txBox="1"/>
          <p:nvPr/>
        </p:nvSpPr>
        <p:spPr>
          <a:xfrm>
            <a:off x="838200" y="103505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Useful when structure of clusters is highly non-convex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E5D63C-9AD6-446A-8FD8-DFD2C4690298}"/>
              </a:ext>
            </a:extLst>
          </p:cNvPr>
          <p:cNvSpPr txBox="1"/>
          <p:nvPr/>
        </p:nvSpPr>
        <p:spPr>
          <a:xfrm>
            <a:off x="7956371" y="1404382"/>
            <a:ext cx="38990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Spectral</a:t>
            </a:r>
            <a:r>
              <a:rPr lang="de-DE" dirty="0"/>
              <a:t>-Co-Clustering: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biclustering</a:t>
            </a:r>
            <a:r>
              <a:rPr lang="en-US" dirty="0"/>
              <a:t> with </a:t>
            </a:r>
            <a:r>
              <a:rPr lang="en-US" b="1" dirty="0"/>
              <a:t>"coherent values"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biclusters</a:t>
            </a:r>
            <a:r>
              <a:rPr lang="en-US" dirty="0"/>
              <a:t> </a:t>
            </a:r>
            <a:r>
              <a:rPr lang="en-US" b="1" dirty="0"/>
              <a:t>by looking for "higher" </a:t>
            </a:r>
            <a:r>
              <a:rPr lang="en-US" dirty="0"/>
              <a:t>values than those in the corresponding other rows/columns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k-means to cluster the values in a row/columns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8C5C8D-23F5-4984-82C0-73D1FC2A8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790700"/>
            <a:ext cx="7611609" cy="39243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685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a) </a:t>
            </a:r>
            <a:r>
              <a:rPr lang="de-DE" dirty="0" err="1"/>
              <a:t>Spectral</a:t>
            </a:r>
            <a:r>
              <a:rPr lang="de-DE" dirty="0"/>
              <a:t>-Bi-Clustering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E5D63C-9AD6-446A-8FD8-DFD2C4690298}"/>
              </a:ext>
            </a:extLst>
          </p:cNvPr>
          <p:cNvSpPr txBox="1"/>
          <p:nvPr/>
        </p:nvSpPr>
        <p:spPr>
          <a:xfrm>
            <a:off x="7956371" y="1404382"/>
            <a:ext cx="3775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Spectral-Bi-Clustering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biclustering</a:t>
            </a:r>
            <a:r>
              <a:rPr lang="en-US" dirty="0"/>
              <a:t> with expectation of approx. </a:t>
            </a:r>
            <a:r>
              <a:rPr lang="en-US" b="1" dirty="0"/>
              <a:t>constant values </a:t>
            </a:r>
            <a:r>
              <a:rPr lang="en-US" dirty="0"/>
              <a:t>in rows and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attempts to </a:t>
            </a:r>
            <a:r>
              <a:rPr lang="en-US" dirty="0" err="1"/>
              <a:t>biclusters</a:t>
            </a:r>
            <a:r>
              <a:rPr lang="en-US" dirty="0"/>
              <a:t> in a way to approximate a </a:t>
            </a:r>
            <a:r>
              <a:rPr lang="en-US" b="1" dirty="0" err="1"/>
              <a:t>blockwise</a:t>
            </a:r>
            <a:r>
              <a:rPr lang="en-US" b="1" dirty="0"/>
              <a:t>-constant</a:t>
            </a:r>
            <a:r>
              <a:rPr lang="en-US" dirty="0"/>
              <a:t> checkerboard matrix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5C3E04-AA37-4480-9E56-B80787C1A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9" r="7236"/>
          <a:stretch/>
        </p:blipFill>
        <p:spPr>
          <a:xfrm>
            <a:off x="225393" y="1404382"/>
            <a:ext cx="7488369" cy="45754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404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a) </a:t>
            </a:r>
            <a:r>
              <a:rPr lang="de-DE" dirty="0" err="1"/>
              <a:t>Subspace</a:t>
            </a:r>
            <a:r>
              <a:rPr lang="de-DE" dirty="0"/>
              <a:t> Clustering (Clique)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492875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D2C81E6-874D-45C7-8B98-74B85F2D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245"/>
            <a:ext cx="5029200" cy="48664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8943CBB-2ABA-4874-BD8B-7494F29C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50" y="1494245"/>
            <a:ext cx="5026951" cy="486646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5B4550E-EB57-47C8-BA66-36C581D66D94}"/>
              </a:ext>
            </a:extLst>
          </p:cNvPr>
          <p:cNvSpPr txBox="1"/>
          <p:nvPr/>
        </p:nvSpPr>
        <p:spPr>
          <a:xfrm>
            <a:off x="1723294" y="6314043"/>
            <a:ext cx="186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Age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7EF1B7-06EE-4119-B969-F171AC0EF1DA}"/>
              </a:ext>
            </a:extLst>
          </p:cNvPr>
          <p:cNvSpPr txBox="1"/>
          <p:nvPr/>
        </p:nvSpPr>
        <p:spPr>
          <a:xfrm rot="16200000">
            <a:off x="-194352" y="3867502"/>
            <a:ext cx="186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Sepsis </a:t>
            </a:r>
            <a:r>
              <a:rPr lang="de-DE" b="1" dirty="0" err="1"/>
              <a:t>bool</a:t>
            </a:r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7232FB-9E33-4E0B-803E-6D520584BE38}"/>
              </a:ext>
            </a:extLst>
          </p:cNvPr>
          <p:cNvSpPr txBox="1"/>
          <p:nvPr/>
        </p:nvSpPr>
        <p:spPr>
          <a:xfrm>
            <a:off x="7359332" y="6314043"/>
            <a:ext cx="186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HR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AAD010-FCB3-4D4E-9977-E66890EAD2B4}"/>
              </a:ext>
            </a:extLst>
          </p:cNvPr>
          <p:cNvSpPr txBox="1"/>
          <p:nvPr/>
        </p:nvSpPr>
        <p:spPr>
          <a:xfrm>
            <a:off x="1232452" y="873328"/>
            <a:ext cx="797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grids</a:t>
            </a:r>
            <a:r>
              <a:rPr lang="de-DE" dirty="0"/>
              <a:t>, </a:t>
            </a:r>
            <a:r>
              <a:rPr lang="de-DE" dirty="0" err="1"/>
              <a:t>grids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eachother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considerd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.</a:t>
            </a:r>
          </a:p>
          <a:p>
            <a:r>
              <a:rPr lang="de-DE" dirty="0"/>
              <a:t>A </a:t>
            </a:r>
            <a:r>
              <a:rPr lang="de-DE" dirty="0" err="1"/>
              <a:t>threshhold</a:t>
            </a:r>
            <a:r>
              <a:rPr lang="de-DE" dirty="0"/>
              <a:t>, </a:t>
            </a:r>
            <a:r>
              <a:rPr lang="de-DE" dirty="0" err="1"/>
              <a:t>defines</a:t>
            </a:r>
            <a:r>
              <a:rPr lang="de-DE" dirty="0"/>
              <a:t> a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compleat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n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DP.</a:t>
            </a:r>
          </a:p>
        </p:txBody>
      </p:sp>
    </p:spTree>
    <p:extLst>
      <p:ext uri="{BB962C8B-B14F-4D97-AF65-F5344CB8AC3E}">
        <p14:creationId xmlns:p14="http://schemas.microsoft.com/office/powerpoint/2010/main" val="621961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439</Words>
  <Application>Microsoft Office PowerPoint</Application>
  <PresentationFormat>Breitbild</PresentationFormat>
  <Paragraphs>82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Frutiger Next LT W1G</vt:lpstr>
      <vt:lpstr>Wingdings</vt:lpstr>
      <vt:lpstr>Office</vt:lpstr>
      <vt:lpstr>      Data Challenges  Task 4: Subspace Clustering and Imputation  Group 8</vt:lpstr>
      <vt:lpstr>Recap of Last Presentation</vt:lpstr>
      <vt:lpstr>Recap of Last Presentation</vt:lpstr>
      <vt:lpstr>Recap of Last Presentation</vt:lpstr>
      <vt:lpstr>Recap of Last Presentation</vt:lpstr>
      <vt:lpstr>Recap of Last Presentation</vt:lpstr>
      <vt:lpstr>Task 4.1 – a) Spectral-Co-Clustering</vt:lpstr>
      <vt:lpstr>Task 4.1 – a) Spectral-Bi-Clustering</vt:lpstr>
      <vt:lpstr>Task 4.1 – a) Subspace Clustering (Clique)</vt:lpstr>
      <vt:lpstr>Task 4.1 – a) Subspace Clustering (Clique)</vt:lpstr>
      <vt:lpstr>Task 4.1 – b) Evaluation Measures</vt:lpstr>
      <vt:lpstr>Task 4.1 – b) Evaluation measures</vt:lpstr>
      <vt:lpstr>Task 4.2 – a) SpectralCoclustering</vt:lpstr>
      <vt:lpstr>Task 4.2 – a) SpectralBiclustering</vt:lpstr>
      <vt:lpstr>Next Possible Steps?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fjzbvpsspf@goetheuniversitaet.onmicrosoft.com</cp:lastModifiedBy>
  <cp:revision>107</cp:revision>
  <dcterms:created xsi:type="dcterms:W3CDTF">2021-06-28T09:55:05Z</dcterms:created>
  <dcterms:modified xsi:type="dcterms:W3CDTF">2021-12-07T15:30:44Z</dcterms:modified>
</cp:coreProperties>
</file>