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fjzbvpsspf@goetheuniversitaet.onmicrosoft.com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<Relationship Id="rId14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21-11-01T19:44:31.832000000" idx="1">
    <p:pos x="0" y="0"/>
    <p:text>Something else to add here?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523880" y="1914480"/>
            <a:ext cx="9143640" cy="794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914480"/>
            <a:ext cx="9143640" cy="794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914480"/>
            <a:ext cx="9143640" cy="1713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de-DE" sz="4800" spc="-1" strike="noStrike">
                <a:solidFill>
                  <a:srgbClr val="000000"/>
                </a:solidFill>
                <a:latin typeface="Cambria"/>
              </a:rPr>
              <a:t>Mastertitelformat bearbeiten</a:t>
            </a:r>
            <a:endParaRPr b="0" lang="de-DE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8AE06C4-3E48-4D45-A504-CCAF520B63D9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r>
              <a:rPr b="0" lang="en-US" sz="1100" spc="-1" strike="noStrike">
                <a:solidFill>
                  <a:srgbClr val="808080"/>
                </a:solidFill>
                <a:latin typeface="Calibri"/>
              </a:rPr>
              <a:t> / 27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" name="Gerader Verbinder 7"/>
          <p:cNvSpPr/>
          <p:nvPr/>
        </p:nvSpPr>
        <p:spPr>
          <a:xfrm>
            <a:off x="1523880" y="3628800"/>
            <a:ext cx="9144000" cy="360"/>
          </a:xfrm>
          <a:prstGeom prst="line">
            <a:avLst/>
          </a:prstGeom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Grafik 8" descr=""/>
          <p:cNvPicPr/>
          <p:nvPr/>
        </p:nvPicPr>
        <p:blipFill>
          <a:blip r:embed="rId2"/>
          <a:stretch/>
        </p:blipFill>
        <p:spPr>
          <a:xfrm>
            <a:off x="8938440" y="5006880"/>
            <a:ext cx="3146040" cy="1713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240"/>
            <a:ext cx="10515240" cy="103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mbria"/>
              </a:rPr>
              <a:t>Mastertitelformat bearbeiten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035000"/>
            <a:ext cx="10515240" cy="531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Frutiger Next LT W1G"/>
              </a:rPr>
              <a:t>Mastertextformat bearbeiten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Zweite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Frutiger Next LT W1G"/>
              </a:rPr>
              <a:t>Dritte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000000"/>
                </a:solidFill>
                <a:latin typeface="Frutiger Next LT W1G"/>
              </a:rPr>
              <a:t>Vierte Ebene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Frutiger Next LT W1G"/>
              </a:rPr>
              <a:t>Fünfte Ebene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Gerader Verbinder 7"/>
          <p:cNvSpPr/>
          <p:nvPr/>
        </p:nvSpPr>
        <p:spPr>
          <a:xfrm>
            <a:off x="838080" y="861840"/>
            <a:ext cx="10515600" cy="360"/>
          </a:xfrm>
          <a:prstGeom prst="line">
            <a:avLst/>
          </a:prstGeom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1CD1BEC-BB81-4413-ADF0-B077899D23F6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r>
              <a:rPr b="0" lang="en-US" sz="1100" spc="-1" strike="noStrike">
                <a:solidFill>
                  <a:srgbClr val="808080"/>
                </a:solidFill>
                <a:latin typeface="Calibri"/>
              </a:rPr>
              <a:t> / 27</a:t>
            </a:r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towardsdatascience.com/why-you-should-not-rely-on-t-sne-umap-or-trimap-f8f5dc333e59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3880" y="1943280"/>
            <a:ext cx="9143640" cy="1683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8000"/>
          </a:bodyPr>
          <a:p>
            <a:pPr algn="ctr">
              <a:lnSpc>
                <a:spcPct val="12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mbria"/>
              </a:rPr>
              <a:t>Data Challenges – </a:t>
            </a:r>
            <a:br/>
            <a:r>
              <a:rPr b="0" lang="en-GB" sz="4400" spc="-1" strike="noStrike">
                <a:solidFill>
                  <a:srgbClr val="000000"/>
                </a:solidFill>
                <a:latin typeface="Cambria"/>
              </a:rPr>
              <a:t>Team DC8: Task 1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44720" y="5234760"/>
            <a:ext cx="6202440" cy="1494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Frutiger Next LT W1G"/>
                <a:ea typeface="DejaVu Sans"/>
              </a:rPr>
              <a:t>Team Presentation: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Xheni Hoxha  7267017</a:t>
            </a:r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,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Philipp Wörner 6375519,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Tobias Ettling 6753746 ,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Jakob Vanek 5879817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Rechteck 5"/>
          <p:cNvSpPr/>
          <p:nvPr/>
        </p:nvSpPr>
        <p:spPr>
          <a:xfrm>
            <a:off x="1523880" y="3604320"/>
            <a:ext cx="9143640" cy="45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xit" presetID="6" presetSubtype="32">
                                  <p:stCondLst>
                                    <p:cond delay="0"/>
                                  </p:stCondLst>
                                  <p:childTnLst>
                                    <p:animEffect filter="circle(out)" transition="out">
                                      <p:cBhvr additive="repl">
                                        <p:cTn id="6" dur="5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240"/>
            <a:ext cx="10515240" cy="103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mbria"/>
              </a:rPr>
              <a:t>Overview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035000"/>
            <a:ext cx="10515240" cy="531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Frutiger Next LT W1G"/>
              </a:rPr>
              <a:t>Access to the data set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Frutiger Next LT W1G"/>
              </a:rPr>
              <a:t>Manual data exploration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Frutiger Next LT W1G"/>
              </a:rPr>
              <a:t>Dimensionality reduction techniques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StarSymbo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Frutiger Next LT W1G"/>
              </a:rPr>
              <a:t>Web app development framework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/>
          </p:nvPr>
        </p:nvSpPr>
        <p:spPr>
          <a:xfrm>
            <a:off x="9226440" y="6356520"/>
            <a:ext cx="2126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E03290E-9A83-4941-8235-68BA106CBF43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2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87" name="Textfeld 4"/>
          <p:cNvSpPr/>
          <p:nvPr/>
        </p:nvSpPr>
        <p:spPr>
          <a:xfrm>
            <a:off x="838080" y="6400440"/>
            <a:ext cx="6921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Frutiger Next LT W1G"/>
              </a:rPr>
              <a:t>Overview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240"/>
            <a:ext cx="10515240" cy="103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mbria"/>
              </a:rPr>
              <a:t>2c) Timeseries Data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035000"/>
            <a:ext cx="10515240" cy="369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Frutiger Next LT W1G"/>
              </a:rPr>
              <a:t>Amount of Timeseries in the complete Dataset A: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/>
          </p:nvPr>
        </p:nvSpPr>
        <p:spPr>
          <a:xfrm>
            <a:off x="9226440" y="6356520"/>
            <a:ext cx="2126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9597F94-E64C-4CDD-BBC5-441F40B06725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3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91" name="Textfeld 4"/>
          <p:cNvSpPr/>
          <p:nvPr/>
        </p:nvSpPr>
        <p:spPr>
          <a:xfrm>
            <a:off x="838080" y="6400440"/>
            <a:ext cx="6921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Frutiger Next LT W1G"/>
              </a:rPr>
              <a:t>2. Manual data exploration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Textfeld 6"/>
          <p:cNvSpPr/>
          <p:nvPr/>
        </p:nvSpPr>
        <p:spPr>
          <a:xfrm>
            <a:off x="1208880" y="3139560"/>
            <a:ext cx="6114600" cy="19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Average amount of timeseries in all data:  38.857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Minimum amount of timeseries in all data:  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Maximum amount of timeseries in all data:  336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Amount of timeseries in all data:  790215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 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Grafik 5" descr=""/>
          <p:cNvPicPr/>
          <p:nvPr/>
        </p:nvPicPr>
        <p:blipFill>
          <a:blip r:embed="rId1"/>
          <a:stretch/>
        </p:blipFill>
        <p:spPr>
          <a:xfrm>
            <a:off x="1037520" y="1491120"/>
            <a:ext cx="6457680" cy="139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240"/>
            <a:ext cx="10515240" cy="103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mbria"/>
              </a:rPr>
              <a:t>1. Access to the data set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035000"/>
            <a:ext cx="10515240" cy="369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Frutiger Next LT W1G"/>
              </a:rPr>
              <a:t>We decided to use panda-dataframes in combination with object oriented classes for each patient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/>
          </p:nvPr>
        </p:nvSpPr>
        <p:spPr>
          <a:xfrm>
            <a:off x="9226440" y="6356520"/>
            <a:ext cx="2126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1C65EF7-1CD9-4489-88FF-645071AAB269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4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97" name="Textfeld 4"/>
          <p:cNvSpPr/>
          <p:nvPr/>
        </p:nvSpPr>
        <p:spPr>
          <a:xfrm>
            <a:off x="838080" y="6400440"/>
            <a:ext cx="6921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Frutiger Next LT W1G"/>
              </a:rPr>
              <a:t>1. Access to the data set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28800" y="2057400"/>
            <a:ext cx="8001000" cy="413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240"/>
            <a:ext cx="10515240" cy="103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mbria"/>
              </a:rPr>
              <a:t>2a) Statistical Properties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035000"/>
            <a:ext cx="10515240" cy="369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Frutiger Next LT W1G"/>
              </a:rPr>
              <a:t>Examplary Analysis of Features in Dataset A: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/>
          </p:nvPr>
        </p:nvSpPr>
        <p:spPr>
          <a:xfrm>
            <a:off x="9226440" y="6356520"/>
            <a:ext cx="2126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2BD657F-6CE9-4B12-98C5-7EC11EF32CFC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5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02" name="Textfeld 4"/>
          <p:cNvSpPr/>
          <p:nvPr/>
        </p:nvSpPr>
        <p:spPr>
          <a:xfrm>
            <a:off x="838080" y="6400440"/>
            <a:ext cx="6921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Frutiger Next LT W1G"/>
              </a:rPr>
              <a:t>2. Manual data exploration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Textfeld 6"/>
          <p:cNvSpPr/>
          <p:nvPr/>
        </p:nvSpPr>
        <p:spPr>
          <a:xfrm>
            <a:off x="838080" y="1566720"/>
            <a:ext cx="6114600" cy="43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HR [Heart Rate]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Minimum Value in all HR colums:  ['p004712', 20.0]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Maximum Value in all HR colums:  ['p008574', 280.0]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Average Value in all HR colums:  84.98526444873023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Missing Values in all HR colums:  61189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O2Sat [O2 Saturation]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Minimum Value in all O2Sat colums:  ['p014401', 20.0]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Maximum Value in all O2Sat colums:  ['p000001', 100.0]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Average Value in all O2Sat colums:  97.26568772153938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Missing Values in all O2Sat colums:  95079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 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" name="Textfeld 7"/>
          <p:cNvSpPr/>
          <p:nvPr/>
        </p:nvSpPr>
        <p:spPr>
          <a:xfrm>
            <a:off x="6178680" y="1566720"/>
            <a:ext cx="60955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Temp [Temperature]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Minimum Value in all Temp colums:  ['p002421', 20.9]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Maximum Value in all Temp colums:  ['p015104', 42.22]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Average Value in all Temp colums:  37.02673699236573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Missing Values in all Temp colums:  523314 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SBP [Systolic BP]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Minimum Value in all SBP colums:  ['p014968', 22.0]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Maximum Value in all SBP colums:  ['p005749', 281.0]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Average Value in all SBP colums:  120.96235945816058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Missing Values in all SBP colums:  120201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Times New Roman"/>
              </a:rPr>
              <a:t>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240"/>
            <a:ext cx="10515240" cy="103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mbria"/>
              </a:rPr>
              <a:t>2b) Subgroups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035000"/>
            <a:ext cx="10515240" cy="369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Frutiger Next LT W1G"/>
              </a:rPr>
              <a:t>Based on age: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Frutiger Next LT W1G"/>
              </a:rPr>
              <a:t>Based on Gender: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Frutiger Next LT W1G"/>
              </a:rPr>
              <a:t>Etc: Nan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/>
          </p:nvPr>
        </p:nvSpPr>
        <p:spPr>
          <a:xfrm>
            <a:off x="9226440" y="6356520"/>
            <a:ext cx="2126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DE10734-E56D-4B24-A61E-61FC5FAC0469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6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08" name="Textfeld 4"/>
          <p:cNvSpPr/>
          <p:nvPr/>
        </p:nvSpPr>
        <p:spPr>
          <a:xfrm>
            <a:off x="838080" y="6400440"/>
            <a:ext cx="6921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Frutiger Next LT W1G"/>
              </a:rPr>
              <a:t>2. Manual data exploration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240"/>
            <a:ext cx="10515240" cy="103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mbria"/>
              </a:rPr>
              <a:t>3. Dimensionality reduction techniques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035000"/>
            <a:ext cx="10515240" cy="369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Frutiger Next LT W1G"/>
              </a:rPr>
              <a:t>Following the blogposts[2] conclusion: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4472c4"/>
              </a:buClr>
              <a:buSzPct val="8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PaCMAP is most suited for our dimensionality reduction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Runs faster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Preserves global </a:t>
            </a:r>
            <a:r>
              <a:rPr b="1" lang="de-DE" sz="2000" spc="-1" strike="noStrike">
                <a:solidFill>
                  <a:srgbClr val="000000"/>
                </a:solidFill>
                <a:latin typeface="Frutiger Next LT W1G"/>
              </a:rPr>
              <a:t>and</a:t>
            </a:r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 local structure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/>
          </p:nvPr>
        </p:nvSpPr>
        <p:spPr>
          <a:xfrm>
            <a:off x="9226440" y="6356520"/>
            <a:ext cx="2126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99D3A50-D113-4E60-B27D-080A2E000E0F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7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12" name="Textfeld 4"/>
          <p:cNvSpPr/>
          <p:nvPr/>
        </p:nvSpPr>
        <p:spPr>
          <a:xfrm>
            <a:off x="838080" y="6400440"/>
            <a:ext cx="6921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Frutiger Next LT W1G"/>
              </a:rPr>
              <a:t>3. Dimensionality reduction techniques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1928880" y="3038400"/>
            <a:ext cx="8334000" cy="2457000"/>
          </a:xfrm>
          <a:prstGeom prst="rect">
            <a:avLst/>
          </a:prstGeom>
          <a:ln w="0">
            <a:noFill/>
          </a:ln>
        </p:spPr>
      </p:pic>
      <p:sp>
        <p:nvSpPr>
          <p:cNvPr id="114" name="Textfeld 7"/>
          <p:cNvSpPr/>
          <p:nvPr/>
        </p:nvSpPr>
        <p:spPr>
          <a:xfrm>
            <a:off x="838080" y="6061680"/>
            <a:ext cx="105724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[2] </a:t>
            </a: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https://towardsdatascience.com/why-you-should-not-rely-on-t-sne-umap-or-trimap-f8f5dc333e59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240"/>
            <a:ext cx="10515240" cy="103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Cambria"/>
              </a:rPr>
              <a:t>4. Web app development framework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035000"/>
            <a:ext cx="10515240" cy="53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SzPct val="70000"/>
              <a:buFont typeface="Wingdings" charset="2"/>
              <a:buChar char=""/>
            </a:pPr>
            <a:r>
              <a:rPr b="0" lang="de-DE" sz="2400" spc="-1" strike="noStrike">
                <a:solidFill>
                  <a:srgbClr val="000000"/>
                </a:solidFill>
                <a:latin typeface="Frutiger Next LT W1G"/>
              </a:rPr>
              <a:t>We chose streamlit after comparing it to popular alternatives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4472c4"/>
              </a:buClr>
              <a:buSzPct val="8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Flask: Too unspecific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4472c4"/>
              </a:buClr>
              <a:buSzPct val="80000"/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Plotly combined in a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Webframe (JavaScript): Not efficient,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not fitting to other tools (python, pandas)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4472c4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1" lang="de-DE" sz="2000" spc="-1" strike="noStrike">
                <a:solidFill>
                  <a:srgbClr val="000000"/>
                </a:solidFill>
                <a:latin typeface="Frutiger Next LT W1G"/>
              </a:rPr>
              <a:t>Streamlit:</a:t>
            </a:r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 simple usage,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python-based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/>
          </p:nvPr>
        </p:nvSpPr>
        <p:spPr>
          <a:xfrm>
            <a:off x="9226440" y="6356520"/>
            <a:ext cx="2126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D1BD844-73DE-400E-A47C-33352E37B239}" type="slidenum">
              <a:rPr b="0" lang="en-US" sz="1100" spc="-1" strike="noStrike">
                <a:solidFill>
                  <a:srgbClr val="808080"/>
                </a:solidFill>
                <a:latin typeface="Calibri"/>
              </a:rPr>
              <a:t>8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18" name="Textfeld 4"/>
          <p:cNvSpPr/>
          <p:nvPr/>
        </p:nvSpPr>
        <p:spPr>
          <a:xfrm>
            <a:off x="838080" y="6400440"/>
            <a:ext cx="6921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08080"/>
                </a:solidFill>
                <a:latin typeface="Frutiger Next LT W1G"/>
              </a:rPr>
              <a:t>4. Web app development framework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9" name="Grafik 5" descr=""/>
          <p:cNvPicPr/>
          <p:nvPr/>
        </p:nvPicPr>
        <p:blipFill>
          <a:blip r:embed="rId1"/>
          <a:srcRect l="0" t="26429" r="0" b="0"/>
          <a:stretch/>
        </p:blipFill>
        <p:spPr>
          <a:xfrm>
            <a:off x="5844240" y="3282480"/>
            <a:ext cx="5773680" cy="2901240"/>
          </a:xfrm>
          <a:prstGeom prst="rect">
            <a:avLst/>
          </a:prstGeom>
          <a:ln w="0">
            <a:noFill/>
          </a:ln>
        </p:spPr>
      </p:pic>
      <p:pic>
        <p:nvPicPr>
          <p:cNvPr id="120" name="Grafik 9" descr=""/>
          <p:cNvPicPr/>
          <p:nvPr/>
        </p:nvPicPr>
        <p:blipFill>
          <a:blip r:embed="rId2"/>
          <a:stretch/>
        </p:blipFill>
        <p:spPr>
          <a:xfrm>
            <a:off x="7949520" y="2324520"/>
            <a:ext cx="1562760" cy="9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523880" y="1943280"/>
            <a:ext cx="9143640" cy="1683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8000"/>
          </a:bodyPr>
          <a:p>
            <a:pPr algn="ctr">
              <a:lnSpc>
                <a:spcPct val="12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mbria"/>
              </a:rPr>
              <a:t>Data Challenges – </a:t>
            </a:r>
            <a:br/>
            <a:r>
              <a:rPr b="0" lang="en-GB" sz="4400" spc="-1" strike="noStrike">
                <a:solidFill>
                  <a:srgbClr val="000000"/>
                </a:solidFill>
                <a:latin typeface="Cambria"/>
              </a:rPr>
              <a:t>Team DC8: Task 1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144720" y="5234760"/>
            <a:ext cx="6202440" cy="1494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Frutiger Next LT W1G"/>
                <a:ea typeface="DejaVu Sans"/>
              </a:rPr>
              <a:t>Team Presentation: 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Xheni Hoxha  7267017</a:t>
            </a:r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,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Philipp Wörner 6375519,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Tobias Ettling 6753746 ,</a:t>
            </a:r>
            <a:br/>
            <a:r>
              <a:rPr b="0" lang="de-DE" sz="2000" spc="-1" strike="noStrike">
                <a:solidFill>
                  <a:srgbClr val="000000"/>
                </a:solidFill>
                <a:latin typeface="Frutiger Next LT W1G"/>
              </a:rPr>
              <a:t>Jakob Vanek 5879817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" name="Rechteck 5"/>
          <p:cNvSpPr/>
          <p:nvPr/>
        </p:nvSpPr>
        <p:spPr>
          <a:xfrm>
            <a:off x="1523880" y="3604320"/>
            <a:ext cx="9143640" cy="453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xit" presetID="6" presetSubtype="32">
                                  <p:stCondLst>
                                    <p:cond delay="0"/>
                                  </p:stCondLst>
                                  <p:childTnLst>
                                    <p:animEffect filter="circle(out)" transition="out">
                                      <p:cBhvr additive="repl">
                                        <p:cTn id="13" dur="5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2021-06-28T09:55:05Z</dcterms:created>
  <dc:creator>vaj45322</dc:creator>
  <dc:description/>
  <dc:language>en-US</dc:language>
  <cp:lastModifiedBy/>
  <dcterms:modified xsi:type="dcterms:W3CDTF">2021-11-01T22:28:11Z</dcterms:modified>
  <cp:revision>72</cp:revision>
  <dc:subject/>
  <dc:title>Cyber Threat Intelligence –  Analysis of the State of the Art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r8>13</vt:r8>
  </property>
</Properties>
</file>