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5"/>
  </p:notesMasterIdLst>
  <p:sldIdLst>
    <p:sldId id="294" r:id="rId2"/>
    <p:sldId id="257" r:id="rId3"/>
    <p:sldId id="258" r:id="rId4"/>
    <p:sldId id="290" r:id="rId5"/>
    <p:sldId id="303" r:id="rId6"/>
    <p:sldId id="295" r:id="rId7"/>
    <p:sldId id="296" r:id="rId8"/>
    <p:sldId id="298" r:id="rId9"/>
    <p:sldId id="299" r:id="rId10"/>
    <p:sldId id="300" r:id="rId11"/>
    <p:sldId id="301" r:id="rId12"/>
    <p:sldId id="292" r:id="rId13"/>
    <p:sldId id="297" r:id="rId14"/>
  </p:sldIdLst>
  <p:sldSz cx="12192000" cy="6858000"/>
  <p:notesSz cx="6858000" cy="9144000"/>
  <p:custDataLst>
    <p:tags r:id="rId1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j45322" initials="v" lastIdx="1" clrIdx="0">
    <p:extLst>
      <p:ext uri="{19B8F6BF-5375-455C-9EA6-DF929625EA0E}">
        <p15:presenceInfo xmlns:p15="http://schemas.microsoft.com/office/powerpoint/2012/main" userId="vaj4532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5" autoAdjust="0"/>
    <p:restoredTop sz="96713" autoAdjust="0"/>
  </p:normalViewPr>
  <p:slideViewPr>
    <p:cSldViewPr snapToGrid="0">
      <p:cViewPr varScale="1">
        <p:scale>
          <a:sx n="62" d="100"/>
          <a:sy n="62" d="100"/>
        </p:scale>
        <p:origin x="788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35532-E520-45DB-B758-9A2061812C2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CA4AF-CCD2-433A-B3E5-77E1BA35AA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4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CA4AF-CCD2-433A-B3E5-77E1BA35AA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70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CA4AF-CCD2-433A-B3E5-77E1BA35AA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3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CA4AF-CCD2-433A-B3E5-77E1BA35AA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16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F7D5A-F825-4011-893E-D04AC3A35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4379"/>
            <a:ext cx="9144000" cy="1714481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881DB6-53EB-42E5-AC2B-F98C90D57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73636"/>
            <a:ext cx="8359140" cy="1981195"/>
          </a:xfrm>
        </p:spPr>
        <p:txBody>
          <a:bodyPr/>
          <a:lstStyle>
            <a:lvl1pPr marL="0" indent="0" algn="ctr">
              <a:buNone/>
              <a:defRPr lang="de-DE" sz="2400" kern="1200" dirty="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5F907A-2888-41DF-8275-2A2B19FF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E3E8D23-F272-41C6-BE0D-42A7C92B6B5B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62886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CD0C50DE-8D0C-41C0-BFFF-FE308CA876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8260" y="5006994"/>
            <a:ext cx="3146545" cy="171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CB183-3BE6-4FD7-B816-14115F57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4E898A-9CE5-489C-B557-35829A81A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B1383AD6-06DE-4E04-BB0D-71602776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45590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914FD1A-1A07-44CA-A4AE-A315FF0F4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87DDC8-81F7-4DDA-8C63-C9C4759CA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0F9FB03E-EC67-4A7F-A593-07DAF957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411590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C1EAEC-1256-45F5-A8C7-48D61759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03187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BF4D65-FAED-415D-8A9E-6AC26AAF0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5314949"/>
          </a:xfrm>
        </p:spPr>
        <p:txBody>
          <a:bodyPr>
            <a:normAutofit/>
          </a:bodyPr>
          <a:lstStyle>
            <a:lvl1pPr>
              <a:buSzPct val="70000"/>
              <a:defRPr sz="2400">
                <a:latin typeface="Frutiger Next LT W1G"/>
              </a:defRPr>
            </a:lvl1pPr>
            <a:lvl2pPr>
              <a:defRPr sz="2000">
                <a:latin typeface="Frutiger Next LT W1G"/>
              </a:defRPr>
            </a:lvl2pPr>
            <a:lvl3pPr>
              <a:defRPr sz="1800">
                <a:latin typeface="Frutiger Next LT W1G"/>
              </a:defRPr>
            </a:lvl3pPr>
            <a:lvl4pPr>
              <a:defRPr sz="1600">
                <a:latin typeface="Frutiger Next LT W1G"/>
              </a:defRPr>
            </a:lvl4pPr>
            <a:lvl5pPr>
              <a:defRPr sz="1600"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355F329-3101-41B0-B687-E26930499A85}"/>
              </a:ext>
            </a:extLst>
          </p:cNvPr>
          <p:cNvCxnSpPr>
            <a:cxnSpLocks/>
          </p:cNvCxnSpPr>
          <p:nvPr userDrawn="1"/>
        </p:nvCxnSpPr>
        <p:spPr>
          <a:xfrm>
            <a:off x="838200" y="862013"/>
            <a:ext cx="1051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98DC607-6D4C-41D6-8735-659306FB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174645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C77A33-DBE8-405A-A366-4D0B6E7E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2D4F1A-C984-4C3A-8389-9BAA7D045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Frutiger Next LT W1G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1389DA5E-0B41-46A5-9D21-7FD9CED5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83031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7220C-04A2-4CE1-8FFC-D27F59BB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12ABE-A465-4DFF-9677-C4E48EE25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CB6BBA-510E-4F62-8B19-D639E14EF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F0E9021F-7410-43DC-9A62-F4CF7430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98628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CFF19-6D26-427E-88BD-139A3434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5FF3D5-285D-4800-ABA7-F558CC1E5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Frutiger Next LT W1G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2F7589-90BF-43B8-921B-6B2A83BC0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B76BF0-327F-4E24-8E87-23A86C8A9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de-DE" sz="2400" b="1" kern="1200" dirty="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A8162A-D2B2-422A-9E93-0143C1AA9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2754B407-BB56-427E-8B78-010A1238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122995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7C894F-624A-4D33-81E9-6EF043AA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5F223277-B98A-41E2-B146-7774FC35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13125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22A9F2-C285-42E3-835E-64D1134F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287472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C883D-2D12-443F-9093-0229FFB88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B577E3-6B35-4E56-A2E4-782F7A311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Frutiger Next LT W1G"/>
              </a:defRPr>
            </a:lvl1pPr>
            <a:lvl2pPr>
              <a:defRPr sz="2800">
                <a:latin typeface="Frutiger Next LT W1G"/>
              </a:defRPr>
            </a:lvl2pPr>
            <a:lvl3pPr>
              <a:defRPr sz="2400">
                <a:latin typeface="Frutiger Next LT W1G"/>
              </a:defRPr>
            </a:lvl3pPr>
            <a:lvl4pPr>
              <a:defRPr sz="2000">
                <a:latin typeface="Frutiger Next LT W1G"/>
              </a:defRPr>
            </a:lvl4pPr>
            <a:lvl5pPr>
              <a:defRPr sz="2000">
                <a:latin typeface="Frutiger Next LT W1G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8E37E4-3725-4427-926D-BA965492B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Frutiger Next LT W1G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0656000C-8377-498D-9BCA-B294B08A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416376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EA7D4-B1D3-4C6C-83C5-6B4A80E1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945354-8054-4CF6-AA17-94D67C7A5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3A2D70-F568-4C41-9023-D7162EB93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Frutiger Next LT W1G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3B26431B-DF1C-495C-A4D7-C433E8BA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06352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55DD19-CB6C-489F-BD7F-167DFD6B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5569E2-E29C-4C58-8656-FD6EA7368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0974"/>
            <a:ext cx="10515600" cy="489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F4187-1357-409C-83FE-97A3D1991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72494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B754E-E23B-4E49-86C5-1FB4010E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579" y="3234441"/>
            <a:ext cx="8808841" cy="1636577"/>
          </a:xfrm>
        </p:spPr>
        <p:txBody>
          <a:bodyPr>
            <a:normAutofit fontScale="90000"/>
          </a:bodyPr>
          <a:lstStyle/>
          <a:p>
            <a:pPr algn="ctr"/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r>
              <a:rPr lang="de-DE" dirty="0"/>
              <a:t>Data Challenges</a:t>
            </a:r>
            <a:br>
              <a:rPr lang="de-DE" dirty="0"/>
            </a:br>
            <a:br>
              <a:rPr lang="de-DE" dirty="0"/>
            </a:br>
            <a:r>
              <a:rPr lang="de-DE" sz="4400" dirty="0"/>
              <a:t>Task 1: </a:t>
            </a:r>
            <a:r>
              <a:rPr lang="de-DE" sz="4400" dirty="0" err="1"/>
              <a:t>PhysioNet</a:t>
            </a:r>
            <a:r>
              <a:rPr lang="de-DE" sz="4400" dirty="0"/>
              <a:t> Challenge</a:t>
            </a:r>
            <a:br>
              <a:rPr lang="de-DE" sz="4400" dirty="0"/>
            </a:br>
            <a:br>
              <a:rPr lang="de-DE" sz="4400" dirty="0"/>
            </a:br>
            <a:r>
              <a:rPr lang="de-DE" sz="4400" dirty="0"/>
              <a:t>Group 8</a:t>
            </a:r>
          </a:p>
        </p:txBody>
      </p:sp>
      <p:pic>
        <p:nvPicPr>
          <p:cNvPr id="8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CE703574-C7EF-4C5B-8325-B0D5A41D030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691" y="363841"/>
            <a:ext cx="2220567" cy="1212547"/>
          </a:xfr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F67BE49-6B0A-43C5-84E8-B3EAF170C545}"/>
              </a:ext>
            </a:extLst>
          </p:cNvPr>
          <p:cNvSpPr txBox="1"/>
          <p:nvPr/>
        </p:nvSpPr>
        <p:spPr>
          <a:xfrm>
            <a:off x="1155247" y="4871018"/>
            <a:ext cx="6098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dirty="0"/>
              <a:t>Jakob Vanek 5879817</a:t>
            </a:r>
            <a:br>
              <a:rPr lang="de-DE" dirty="0"/>
            </a:br>
            <a:r>
              <a:rPr lang="de-DE" dirty="0"/>
              <a:t>Philipp Wörner 6375519</a:t>
            </a:r>
            <a:br>
              <a:rPr lang="de-DE" dirty="0"/>
            </a:br>
            <a:r>
              <a:rPr lang="de-DE" dirty="0"/>
              <a:t>Tobias Ettling </a:t>
            </a:r>
            <a:r>
              <a:rPr lang="de-DE" b="0" i="0" u="none" strike="noStrike" baseline="0" dirty="0"/>
              <a:t>6753746</a:t>
            </a:r>
            <a:br>
              <a:rPr lang="de-DE" dirty="0"/>
            </a:br>
            <a:r>
              <a:rPr lang="de-DE" dirty="0"/>
              <a:t>Xheni Hoxha  7267017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0831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"/>
            <a:ext cx="10515600" cy="1031875"/>
          </a:xfrm>
        </p:spPr>
        <p:txBody>
          <a:bodyPr>
            <a:normAutofit/>
          </a:bodyPr>
          <a:lstStyle/>
          <a:p>
            <a:r>
              <a:rPr lang="de-DE" sz="4000" noProof="0" dirty="0">
                <a:latin typeface="+mn-lt"/>
              </a:rPr>
              <a:t>3.  </a:t>
            </a:r>
            <a:r>
              <a:rPr lang="de-DE" sz="4000" noProof="0" dirty="0" err="1">
                <a:latin typeface="+mn-lt"/>
              </a:rPr>
              <a:t>Dimensionality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Reduction</a:t>
            </a:r>
            <a:r>
              <a:rPr lang="de-DE" sz="4000" noProof="0" dirty="0">
                <a:latin typeface="+mn-lt"/>
              </a:rPr>
              <a:t> </a:t>
            </a:r>
            <a:r>
              <a:rPr lang="de-DE" dirty="0">
                <a:latin typeface="+mn-lt"/>
              </a:rPr>
              <a:t>T</a:t>
            </a:r>
            <a:r>
              <a:rPr lang="de-DE" sz="4000" noProof="0" dirty="0" err="1">
                <a:latin typeface="+mn-lt"/>
              </a:rPr>
              <a:t>echniques</a:t>
            </a:r>
            <a:endParaRPr lang="de-DE" sz="4000" noProof="0" dirty="0">
              <a:latin typeface="+mn-lt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3. 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Dimensionality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Reduction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Techniques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C59A34FB-DCD3-48AC-85AB-0213A85F5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156" t="1927" b="10492"/>
          <a:stretch/>
        </p:blipFill>
        <p:spPr>
          <a:xfrm>
            <a:off x="716888" y="1564105"/>
            <a:ext cx="3745348" cy="4258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BF458AB2-F091-41FC-935E-7999C8345FB6}"/>
                  </a:ext>
                </a:extLst>
              </p:cNvPr>
              <p:cNvSpPr txBox="1"/>
              <p:nvPr/>
            </p:nvSpPr>
            <p:spPr>
              <a:xfrm>
                <a:off x="4583548" y="1969452"/>
                <a:ext cx="7277877" cy="3496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Preserving </a:t>
                </a:r>
                <a:r>
                  <a:rPr lang="de-DE" b="1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de-DE" b="1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ocal</a:t>
                </a:r>
                <a:r>
                  <a:rPr lang="de-DE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and Global </a:t>
                </a:r>
                <a:r>
                  <a:rPr lang="de-DE" b="1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structure</a:t>
                </a:r>
                <a:endParaRPr lang="de-DE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de-DE" b="1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PaCMAP</a:t>
                </a:r>
                <a:r>
                  <a:rPr lang="de-DE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instead</a:t>
                </a:r>
                <a:r>
                  <a:rPr lang="de-DE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of</a:t>
                </a:r>
                <a:r>
                  <a:rPr lang="de-DE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considering</a:t>
                </a:r>
                <a:r>
                  <a:rPr lang="de-DE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more</a:t>
                </a:r>
                <a:r>
                  <a:rPr lang="de-DE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neighbors</a:t>
                </a:r>
                <a:r>
                  <a:rPr lang="de-DE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b="0" i="0" dirty="0">
                    <a:solidFill>
                      <a:srgbClr val="24292F"/>
                    </a:solidFill>
                    <a:effectLst/>
                  </a:rPr>
                  <a:t> it dynamically uses a special group of pairs: Mid-Near </a:t>
                </a:r>
                <a:r>
                  <a:rPr lang="en-US" dirty="0">
                    <a:solidFill>
                      <a:srgbClr val="24292F"/>
                    </a:solidFill>
                  </a:rPr>
                  <a:t>P</a:t>
                </a:r>
                <a:r>
                  <a:rPr lang="en-US" b="0" i="0" dirty="0">
                    <a:solidFill>
                      <a:srgbClr val="24292F"/>
                    </a:solidFill>
                    <a:effectLst/>
                  </a:rPr>
                  <a:t>airs, to first capture Global  structure and then refine Local structure, so there is no trade-off of the structures</a:t>
                </a:r>
              </a:p>
              <a:p>
                <a:pPr lvl="0">
                  <a:lnSpc>
                    <a:spcPct val="107000"/>
                  </a:lnSpc>
                </a:pPr>
                <a:endParaRPr lang="de-DE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de-DE" b="1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PaCMAP</a:t>
                </a:r>
                <a:r>
                  <a:rPr lang="de-DE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de-DE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aims</a:t>
                </a:r>
                <a:r>
                  <a:rPr lang="de-DE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to</a:t>
                </a:r>
                <a:r>
                  <a:rPr lang="de-DE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reach</a:t>
                </a:r>
                <a:r>
                  <a:rPr lang="de-DE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an ideal </a:t>
                </a:r>
                <a:r>
                  <a:rPr lang="de-DE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loss</a:t>
                </a:r>
                <a:r>
                  <a:rPr lang="de-DE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function</a:t>
                </a:r>
                <a:r>
                  <a:rPr lang="de-DE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𝑙𝑜𝑠𝑠</m:t>
                          </m:r>
                        </m:sub>
                      </m:sSub>
                      <m:r>
                        <a:rPr lang="de-DE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𝑛𝑛</m:t>
                          </m:r>
                        </m:sub>
                      </m:sSub>
                      <m:r>
                        <a:rPr lang="de-DE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𝑛𝑛</m:t>
                          </m:r>
                        </m:sub>
                      </m:sSub>
                      <m:r>
                        <a:rPr lang="de-DE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𝑚𝑛</m:t>
                          </m:r>
                        </m:sub>
                      </m:sSub>
                      <m:r>
                        <a:rPr lang="de-DE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𝑚𝑛</m:t>
                          </m:r>
                        </m:sub>
                      </m:sSub>
                      <m:r>
                        <a:rPr lang="de-DE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𝑓𝑝</m:t>
                          </m:r>
                        </m:sub>
                      </m:sSub>
                      <m:r>
                        <a:rPr lang="de-DE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𝑓𝑝</m:t>
                          </m:r>
                        </m:sub>
                      </m:sSub>
                    </m:oMath>
                  </m:oMathPara>
                </a14:m>
                <a:endParaRPr lang="de-DE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</a:t>
                </a:r>
                <a:r>
                  <a:rPr lang="de-DE" sz="16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de-DE" sz="1600" i="1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where</a:t>
                </a:r>
                <a:r>
                  <a:rPr lang="de-DE" sz="16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sz="1600" i="1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nn</a:t>
                </a:r>
                <a:r>
                  <a:rPr lang="de-DE" sz="16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de-DE" sz="1600" i="1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de-DE" sz="16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sz="1600" i="1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neighb</a:t>
                </a:r>
                <a:r>
                  <a:rPr lang="de-DE" sz="16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de-DE" sz="1600" i="1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mn</a:t>
                </a:r>
                <a:r>
                  <a:rPr lang="de-DE" sz="16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de-DE" sz="1600" i="1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mid</a:t>
                </a:r>
                <a:r>
                  <a:rPr lang="de-DE" sz="16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sz="1600" i="1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neighb</a:t>
                </a:r>
                <a:r>
                  <a:rPr lang="de-DE" sz="16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  </a:t>
                </a:r>
                <a:r>
                  <a:rPr lang="de-DE" sz="1600" i="1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fp</a:t>
                </a:r>
                <a:r>
                  <a:rPr lang="de-DE" sz="16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de-DE" sz="1600" i="1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far</a:t>
                </a:r>
                <a:r>
                  <a:rPr lang="de-DE" sz="16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sz="1600" i="1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pairs</a:t>
                </a:r>
                <a:r>
                  <a:rPr lang="de-DE" sz="16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de-DE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400"/>
                  </a:lnSpc>
                  <a:spcBef>
                    <a:spcPts val="2400"/>
                  </a:spcBef>
                </a:pPr>
                <a:endParaRPr lang="de-DE" i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BF458AB2-F091-41FC-935E-7999C8345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548" y="1969452"/>
                <a:ext cx="7277877" cy="3496983"/>
              </a:xfrm>
              <a:prstGeom prst="rect">
                <a:avLst/>
              </a:prstGeom>
              <a:blipFill>
                <a:blip r:embed="rId4"/>
                <a:stretch>
                  <a:fillRect l="-754" t="-697" r="-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882D46A-B3AF-4071-AF2F-D775120C4161}"/>
              </a:ext>
            </a:extLst>
          </p:cNvPr>
          <p:cNvSpPr txBox="1">
            <a:spLocks/>
          </p:cNvSpPr>
          <p:nvPr/>
        </p:nvSpPr>
        <p:spPr>
          <a:xfrm>
            <a:off x="838200" y="1035050"/>
            <a:ext cx="6493329" cy="1031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+mn-lt"/>
              </a:rPr>
              <a:t>Chosen </a:t>
            </a:r>
            <a:r>
              <a:rPr lang="de-DE" dirty="0" err="1">
                <a:latin typeface="+mn-lt"/>
              </a:rPr>
              <a:t>Technique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for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data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set</a:t>
            </a:r>
            <a:endParaRPr lang="de-DE" dirty="0">
              <a:latin typeface="+mn-lt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43C8EF6-54EF-479D-A80F-4954D50DAEE1}"/>
              </a:ext>
            </a:extLst>
          </p:cNvPr>
          <p:cNvSpPr txBox="1"/>
          <p:nvPr/>
        </p:nvSpPr>
        <p:spPr>
          <a:xfrm>
            <a:off x="558656" y="5877192"/>
            <a:ext cx="113867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noProof="0" dirty="0"/>
              <a:t>[2] Wang, </a:t>
            </a:r>
            <a:r>
              <a:rPr lang="de-DE" sz="1400" noProof="0" dirty="0" err="1"/>
              <a:t>Yingfan</a:t>
            </a:r>
            <a:r>
              <a:rPr lang="de-DE" sz="1400" noProof="0" dirty="0"/>
              <a:t> &amp; Huang, </a:t>
            </a:r>
            <a:r>
              <a:rPr lang="de-DE" sz="1400" noProof="0" dirty="0" err="1"/>
              <a:t>Haiyang</a:t>
            </a:r>
            <a:r>
              <a:rPr lang="de-DE" sz="1400" noProof="0" dirty="0"/>
              <a:t> &amp; Rudin, Cynthia &amp; </a:t>
            </a:r>
            <a:r>
              <a:rPr lang="de-DE" sz="1400" noProof="0" dirty="0" err="1"/>
              <a:t>Shaposhnik</a:t>
            </a:r>
            <a:r>
              <a:rPr lang="de-DE" sz="1400" noProof="0" dirty="0"/>
              <a:t>, Yaron. (2020). Understanding </a:t>
            </a:r>
            <a:r>
              <a:rPr lang="de-DE" sz="1400" noProof="0" dirty="0" err="1"/>
              <a:t>How</a:t>
            </a:r>
            <a:r>
              <a:rPr lang="de-DE" sz="1400" noProof="0" dirty="0"/>
              <a:t> Dimension </a:t>
            </a:r>
            <a:r>
              <a:rPr lang="de-DE" sz="1400" noProof="0" dirty="0" err="1"/>
              <a:t>Reduction</a:t>
            </a:r>
            <a:r>
              <a:rPr lang="de-DE" sz="1400" noProof="0" dirty="0"/>
              <a:t> Tools Work: An </a:t>
            </a:r>
            <a:r>
              <a:rPr lang="de-DE" sz="1400" noProof="0" dirty="0" err="1"/>
              <a:t>Empirical</a:t>
            </a:r>
            <a:r>
              <a:rPr lang="de-DE" sz="1400" noProof="0" dirty="0"/>
              <a:t> Approach </a:t>
            </a:r>
            <a:r>
              <a:rPr lang="de-DE" sz="1400" noProof="0" dirty="0" err="1"/>
              <a:t>to</a:t>
            </a:r>
            <a:r>
              <a:rPr lang="de-DE" sz="1400" noProof="0" dirty="0"/>
              <a:t> </a:t>
            </a:r>
            <a:r>
              <a:rPr lang="de-DE" sz="1400" noProof="0" dirty="0" err="1"/>
              <a:t>Deciphering</a:t>
            </a:r>
            <a:r>
              <a:rPr lang="de-DE" sz="1400" noProof="0" dirty="0"/>
              <a:t> t-SNE, UMAP, </a:t>
            </a:r>
            <a:r>
              <a:rPr lang="de-DE" sz="1400" noProof="0" dirty="0" err="1"/>
              <a:t>TriMAP</a:t>
            </a:r>
            <a:r>
              <a:rPr lang="de-DE" sz="1400" noProof="0" dirty="0"/>
              <a:t>, and </a:t>
            </a:r>
            <a:r>
              <a:rPr lang="de-DE" sz="1400" noProof="0" dirty="0" err="1"/>
              <a:t>PaCMAP</a:t>
            </a:r>
            <a:r>
              <a:rPr lang="de-DE" sz="1400" noProof="0" dirty="0"/>
              <a:t> </a:t>
            </a:r>
            <a:r>
              <a:rPr lang="de-DE" sz="1400" noProof="0" dirty="0" err="1"/>
              <a:t>for</a:t>
            </a:r>
            <a:r>
              <a:rPr lang="de-DE" sz="1400" noProof="0" dirty="0"/>
              <a:t> Data </a:t>
            </a:r>
            <a:r>
              <a:rPr lang="de-DE" sz="1400" noProof="0" dirty="0" err="1"/>
              <a:t>Visualization</a:t>
            </a:r>
            <a:r>
              <a:rPr lang="de-DE" sz="1400" noProof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38284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noProof="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4. Web </a:t>
            </a:r>
            <a:r>
              <a:rPr lang="de-DE" sz="1200" noProof="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app</a:t>
            </a:r>
            <a:r>
              <a:rPr lang="de-DE" sz="1200" noProof="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1200" noProof="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development</a:t>
            </a:r>
            <a:r>
              <a:rPr lang="de-DE" sz="1200" noProof="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1200" noProof="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framework</a:t>
            </a:r>
            <a:endParaRPr lang="de-DE" sz="1200" dirty="0">
              <a:solidFill>
                <a:schemeClr val="bg2">
                  <a:lumMod val="50000"/>
                </a:schemeClr>
              </a:solidFill>
              <a:latin typeface="Frutiger Next LT W1G"/>
            </a:endParaRP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FE13E5AA-4D16-43E4-A8F6-085F1BC4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noProof="0" dirty="0">
                <a:latin typeface="+mn-lt"/>
              </a:rPr>
              <a:t>4. Web </a:t>
            </a:r>
            <a:r>
              <a:rPr lang="de-DE" sz="4000" noProof="0" dirty="0" err="1">
                <a:latin typeface="+mn-lt"/>
              </a:rPr>
              <a:t>app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development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framework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215144C-DE95-4978-9984-0A5787261C2A}"/>
              </a:ext>
            </a:extLst>
          </p:cNvPr>
          <p:cNvSpPr txBox="1"/>
          <p:nvPr/>
        </p:nvSpPr>
        <p:spPr>
          <a:xfrm>
            <a:off x="838200" y="889843"/>
            <a:ext cx="1060890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Brainstorming: The front-end should be able to visualize every analyze method for each possible data specific parameter.</a:t>
            </a:r>
          </a:p>
          <a:p>
            <a:pPr algn="l"/>
            <a:endParaRPr lang="en-US" sz="18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To avoid extensive loading time, the front-end solution has to access each value without loading the entire </a:t>
            </a:r>
            <a:r>
              <a:rPr lang="de-DE" sz="1800" b="0" i="0" u="none" strike="noStrike" baseline="0" dirty="0" err="1"/>
              <a:t>data</a:t>
            </a:r>
            <a:r>
              <a:rPr lang="de-DE" sz="1800" b="0" i="0" u="none" strike="noStrike" baseline="0" dirty="0"/>
              <a:t> </a:t>
            </a:r>
            <a:r>
              <a:rPr lang="de-DE" sz="1800" b="0" i="0" u="none" strike="noStrike" baseline="0" dirty="0" err="1"/>
              <a:t>every</a:t>
            </a:r>
            <a:r>
              <a:rPr lang="de-DE" sz="1800" b="0" i="0" u="none" strike="noStrike" baseline="0" dirty="0"/>
              <a:t> time.</a:t>
            </a:r>
          </a:p>
          <a:p>
            <a:pPr algn="l"/>
            <a:endParaRPr lang="de-DE" sz="18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A solution to this problem would be to first do every calculation and then save the output values to the disk </a:t>
            </a:r>
            <a:r>
              <a:rPr lang="de-DE" sz="1800" b="0" i="0" u="none" strike="noStrike" baseline="0" dirty="0" err="1"/>
              <a:t>memory</a:t>
            </a:r>
            <a:r>
              <a:rPr lang="de-DE" sz="1800" b="0" i="0" u="none" strike="noStrike" baseline="0" dirty="0"/>
              <a:t> (Python Pickle).</a:t>
            </a:r>
          </a:p>
          <a:p>
            <a:pPr algn="l"/>
            <a:endParaRPr lang="en-US" sz="18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This takes a lot of weight and complexity from the front-end, which is why we chose </a:t>
            </a:r>
            <a:r>
              <a:rPr lang="en-US" sz="1800" b="0" i="0" u="none" strike="noStrike" baseline="0" dirty="0" err="1"/>
              <a:t>Streamlit</a:t>
            </a:r>
            <a:r>
              <a:rPr lang="en-US" sz="1800" b="0" i="0" u="none" strike="noStrike" baseline="0" dirty="0"/>
              <a:t>.</a:t>
            </a:r>
          </a:p>
          <a:p>
            <a:pPr algn="l"/>
            <a:endParaRPr lang="en-US" sz="18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 err="1"/>
              <a:t>Streamlit</a:t>
            </a:r>
            <a:r>
              <a:rPr lang="en-US" sz="1800" b="0" i="0" u="none" strike="noStrike" baseline="0" dirty="0"/>
              <a:t> is a nice way of presenting data, as the development is very simple and so the functionality.</a:t>
            </a:r>
          </a:p>
          <a:p>
            <a:pPr algn="l"/>
            <a:endParaRPr lang="en-US" sz="18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Since the complexity is kept low by just loading the value into the frame, simplicity is not a problem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6833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>
                <a:latin typeface="+mn-lt"/>
              </a:rPr>
              <a:t>4. Web </a:t>
            </a:r>
            <a:r>
              <a:rPr lang="de-DE" sz="4000" noProof="0" dirty="0" err="1">
                <a:latin typeface="+mn-lt"/>
              </a:rPr>
              <a:t>app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development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framework</a:t>
            </a:r>
            <a:endParaRPr lang="de-DE" sz="4000" noProof="0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3693361"/>
          </a:xfrm>
        </p:spPr>
        <p:txBody>
          <a:bodyPr>
            <a:normAutofit/>
          </a:bodyPr>
          <a:lstStyle/>
          <a:p>
            <a:endParaRPr lang="de-DE" sz="2400" dirty="0"/>
          </a:p>
          <a:p>
            <a:r>
              <a:rPr lang="de-DE" sz="2400" dirty="0" err="1"/>
              <a:t>Decision</a:t>
            </a:r>
            <a:r>
              <a:rPr lang="de-DE" sz="2400" dirty="0"/>
              <a:t>: </a:t>
            </a:r>
            <a:r>
              <a:rPr lang="de-DE" dirty="0"/>
              <a:t>S</a:t>
            </a:r>
            <a:r>
              <a:rPr lang="de-DE" sz="2400" noProof="0" dirty="0" err="1"/>
              <a:t>treamlit</a:t>
            </a:r>
            <a:r>
              <a:rPr lang="de-DE" sz="2400" noProof="0" dirty="0"/>
              <a:t> after </a:t>
            </a:r>
            <a:r>
              <a:rPr lang="de-DE" sz="2400" noProof="0" dirty="0" err="1"/>
              <a:t>comparing</a:t>
            </a:r>
            <a:r>
              <a:rPr lang="de-DE" sz="2400" noProof="0" dirty="0"/>
              <a:t> </a:t>
            </a:r>
            <a:r>
              <a:rPr lang="de-DE" sz="2400" noProof="0" dirty="0" err="1"/>
              <a:t>it</a:t>
            </a:r>
            <a:r>
              <a:rPr lang="de-DE" sz="2400" noProof="0" dirty="0"/>
              <a:t> </a:t>
            </a:r>
            <a:r>
              <a:rPr lang="de-DE" sz="2400" noProof="0" dirty="0" err="1"/>
              <a:t>to</a:t>
            </a:r>
            <a:r>
              <a:rPr lang="de-DE" sz="2400" noProof="0" dirty="0"/>
              <a:t> </a:t>
            </a:r>
            <a:r>
              <a:rPr lang="de-DE" sz="2400" noProof="0" dirty="0" err="1"/>
              <a:t>popular</a:t>
            </a:r>
            <a:r>
              <a:rPr lang="de-DE" sz="2400" noProof="0" dirty="0"/>
              <a:t> alternatives</a:t>
            </a:r>
          </a:p>
          <a:p>
            <a:endParaRPr lang="de-DE" sz="2400" noProof="0" dirty="0">
              <a:latin typeface="+mn-lt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4. Web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app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development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framework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C646A03-F853-41D1-BB20-D4BF60AAD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783" y="2066925"/>
            <a:ext cx="5570210" cy="386228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839A706-BD76-4525-89B8-4D02D10B6CF3}"/>
              </a:ext>
            </a:extLst>
          </p:cNvPr>
          <p:cNvSpPr txBox="1"/>
          <p:nvPr/>
        </p:nvSpPr>
        <p:spPr>
          <a:xfrm>
            <a:off x="642258" y="2255275"/>
            <a:ext cx="5652525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sz="2400" noProof="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noProof="0" dirty="0" err="1"/>
              <a:t>Flask</a:t>
            </a:r>
            <a:r>
              <a:rPr lang="de-DE" sz="2000" noProof="0" dirty="0"/>
              <a:t>: </a:t>
            </a:r>
            <a:r>
              <a:rPr lang="de-DE" sz="2000" noProof="0" dirty="0" err="1"/>
              <a:t>Too</a:t>
            </a:r>
            <a:r>
              <a:rPr lang="de-DE" sz="2000" noProof="0" dirty="0"/>
              <a:t> </a:t>
            </a:r>
            <a:r>
              <a:rPr lang="de-DE" sz="2000" noProof="0" dirty="0" err="1"/>
              <a:t>unspecific</a:t>
            </a:r>
            <a:endParaRPr lang="de-DE" sz="2000" noProof="0" dirty="0"/>
          </a:p>
          <a:p>
            <a:pPr lvl="1"/>
            <a:endParaRPr lang="de-DE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noProof="0" dirty="0" err="1"/>
              <a:t>Plotly</a:t>
            </a:r>
            <a:r>
              <a:rPr lang="de-DE" sz="2000" noProof="0" dirty="0"/>
              <a:t> </a:t>
            </a:r>
            <a:r>
              <a:rPr lang="de-DE" sz="2000" noProof="0" dirty="0" err="1"/>
              <a:t>combined</a:t>
            </a:r>
            <a:r>
              <a:rPr lang="de-DE" sz="2000" noProof="0" dirty="0"/>
              <a:t> in a  </a:t>
            </a:r>
            <a:r>
              <a:rPr lang="de-DE" sz="2000" noProof="0" dirty="0" err="1"/>
              <a:t>Webframe</a:t>
            </a:r>
            <a:r>
              <a:rPr lang="de-DE" sz="2000" noProof="0" dirty="0"/>
              <a:t> (JavaScript) Not </a:t>
            </a:r>
            <a:r>
              <a:rPr lang="de-DE" sz="2000" noProof="0" dirty="0" err="1"/>
              <a:t>efficient</a:t>
            </a:r>
            <a:endParaRPr lang="de-DE" sz="2000" noProof="0" dirty="0"/>
          </a:p>
          <a:p>
            <a:pPr marL="457200" lvl="1" indent="0">
              <a:buNone/>
            </a:pPr>
            <a:endParaRPr lang="de-DE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Streamlit</a:t>
            </a:r>
            <a:r>
              <a:rPr lang="de-DE" sz="2000" dirty="0"/>
              <a:t>: </a:t>
            </a:r>
            <a:r>
              <a:rPr lang="de-DE" sz="2000" dirty="0" err="1"/>
              <a:t>Perfect</a:t>
            </a:r>
            <a:r>
              <a:rPr lang="de-DE" sz="2000" dirty="0"/>
              <a:t> </a:t>
            </a:r>
            <a:r>
              <a:rPr lang="de-DE" sz="2000" dirty="0" err="1"/>
              <a:t>solution</a:t>
            </a:r>
            <a:r>
              <a:rPr lang="de-DE" sz="2000" dirty="0"/>
              <a:t>,</a:t>
            </a:r>
            <a:br>
              <a:rPr lang="de-DE" sz="2000" dirty="0"/>
            </a:br>
            <a:r>
              <a:rPr lang="de-DE" sz="2000" dirty="0" err="1"/>
              <a:t>specified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Data Analysis and </a:t>
            </a:r>
            <a:r>
              <a:rPr lang="de-DE" sz="2000" dirty="0" err="1"/>
              <a:t>Visualization</a:t>
            </a:r>
            <a:endParaRPr lang="de-DE" sz="2000" noProof="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873D033-85EB-4C94-94CB-34DEB1F50971}"/>
              </a:ext>
            </a:extLst>
          </p:cNvPr>
          <p:cNvSpPr/>
          <p:nvPr/>
        </p:nvSpPr>
        <p:spPr>
          <a:xfrm>
            <a:off x="1470990" y="4174435"/>
            <a:ext cx="4625009" cy="696941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5066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CF38384E-C919-436D-8FAF-8DEAA6CF0E4D}"/>
              </a:ext>
            </a:extLst>
          </p:cNvPr>
          <p:cNvSpPr txBox="1"/>
          <p:nvPr/>
        </p:nvSpPr>
        <p:spPr>
          <a:xfrm>
            <a:off x="4590662" y="3105834"/>
            <a:ext cx="24072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3600" dirty="0" err="1">
                <a:latin typeface="+mn-lt"/>
              </a:rPr>
              <a:t>Thank</a:t>
            </a:r>
            <a:r>
              <a:rPr lang="de-DE" sz="3600" dirty="0">
                <a:latin typeface="+mn-lt"/>
              </a:rPr>
              <a:t> </a:t>
            </a:r>
            <a:r>
              <a:rPr lang="de-DE" sz="3600" dirty="0" err="1"/>
              <a:t>you</a:t>
            </a:r>
            <a:r>
              <a:rPr lang="de-DE" sz="3600" dirty="0">
                <a:latin typeface="+mn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0371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 err="1"/>
              <a:t>Overview</a:t>
            </a:r>
            <a:endParaRPr lang="de-DE" sz="4000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6E2B2D-1DBB-4F8A-811A-994BAA033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endParaRPr lang="de-DE" sz="2800" noProof="0" dirty="0">
              <a:latin typeface="+mn-lt"/>
            </a:endParaRPr>
          </a:p>
          <a:p>
            <a:pPr marL="0" indent="0">
              <a:buNone/>
            </a:pPr>
            <a:r>
              <a:rPr lang="de-DE" sz="2800" noProof="0" dirty="0">
                <a:latin typeface="+mn-lt"/>
              </a:rPr>
              <a:t>1.   </a:t>
            </a:r>
            <a:r>
              <a:rPr lang="de-DE" sz="2800" noProof="0" dirty="0" err="1">
                <a:latin typeface="+mn-lt"/>
              </a:rPr>
              <a:t>Accessing</a:t>
            </a:r>
            <a:r>
              <a:rPr lang="de-DE" sz="2800" noProof="0" dirty="0">
                <a:latin typeface="+mn-lt"/>
              </a:rPr>
              <a:t> </a:t>
            </a:r>
            <a:r>
              <a:rPr lang="de-DE" sz="2800" noProof="0" dirty="0" err="1">
                <a:latin typeface="+mn-lt"/>
              </a:rPr>
              <a:t>the</a:t>
            </a:r>
            <a:r>
              <a:rPr lang="de-DE" sz="2800" noProof="0" dirty="0">
                <a:latin typeface="+mn-lt"/>
              </a:rPr>
              <a:t> </a:t>
            </a:r>
            <a:r>
              <a:rPr lang="de-DE" sz="2800" noProof="0" dirty="0" err="1">
                <a:latin typeface="+mn-lt"/>
              </a:rPr>
              <a:t>data</a:t>
            </a:r>
            <a:r>
              <a:rPr lang="de-DE" sz="2800" dirty="0">
                <a:latin typeface="+mn-lt"/>
              </a:rPr>
              <a:t> </a:t>
            </a:r>
            <a:r>
              <a:rPr lang="de-DE" sz="2800" noProof="0" dirty="0" err="1">
                <a:latin typeface="+mn-lt"/>
              </a:rPr>
              <a:t>set</a:t>
            </a:r>
            <a:endParaRPr lang="de-DE" sz="2800" noProof="0" dirty="0">
              <a:latin typeface="+mn-lt"/>
            </a:endParaRPr>
          </a:p>
          <a:p>
            <a:endParaRPr lang="de-DE" sz="2800" dirty="0">
              <a:latin typeface="+mn-lt"/>
            </a:endParaRPr>
          </a:p>
          <a:p>
            <a:pPr marL="0" indent="0">
              <a:buNone/>
            </a:pPr>
            <a:r>
              <a:rPr lang="de-DE" sz="2800" dirty="0">
                <a:latin typeface="+mn-lt"/>
              </a:rPr>
              <a:t>2.   Manual </a:t>
            </a:r>
            <a:r>
              <a:rPr lang="de-DE" sz="2800" dirty="0" err="1">
                <a:latin typeface="+mn-lt"/>
              </a:rPr>
              <a:t>data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exploration</a:t>
            </a:r>
            <a:endParaRPr lang="de-DE" sz="2800" dirty="0">
              <a:latin typeface="+mn-lt"/>
            </a:endParaRPr>
          </a:p>
          <a:p>
            <a:pPr marL="0" indent="0">
              <a:buNone/>
            </a:pPr>
            <a:r>
              <a:rPr lang="de-DE" sz="2800" dirty="0">
                <a:latin typeface="+mn-lt"/>
              </a:rPr>
              <a:t>             a.  Statistical </a:t>
            </a:r>
            <a:r>
              <a:rPr lang="de-DE" sz="2800" dirty="0" err="1">
                <a:latin typeface="+mn-lt"/>
              </a:rPr>
              <a:t>properties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of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the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data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set</a:t>
            </a:r>
            <a:endParaRPr lang="de-DE" sz="2800" dirty="0">
              <a:latin typeface="+mn-lt"/>
            </a:endParaRPr>
          </a:p>
          <a:p>
            <a:pPr marL="0" indent="0">
              <a:buNone/>
            </a:pPr>
            <a:r>
              <a:rPr lang="de-DE" sz="2800" dirty="0">
                <a:latin typeface="+mn-lt"/>
              </a:rPr>
              <a:t>             b.  </a:t>
            </a:r>
            <a:r>
              <a:rPr lang="de-DE" sz="2800" dirty="0" err="1">
                <a:latin typeface="+mn-lt"/>
              </a:rPr>
              <a:t>Identification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of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subgroups</a:t>
            </a:r>
            <a:endParaRPr lang="de-DE" sz="2800" dirty="0">
              <a:latin typeface="+mn-lt"/>
            </a:endParaRPr>
          </a:p>
          <a:p>
            <a:pPr marL="0" indent="0">
              <a:buNone/>
            </a:pPr>
            <a:r>
              <a:rPr lang="de-DE" sz="2800" dirty="0">
                <a:latin typeface="+mn-lt"/>
              </a:rPr>
              <a:t>             c.  Time </a:t>
            </a:r>
            <a:r>
              <a:rPr lang="de-DE" sz="2800" dirty="0" err="1">
                <a:latin typeface="+mn-lt"/>
              </a:rPr>
              <a:t>series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properties</a:t>
            </a:r>
            <a:endParaRPr lang="de-DE" sz="2800" dirty="0">
              <a:latin typeface="+mn-lt"/>
            </a:endParaRPr>
          </a:p>
          <a:p>
            <a:endParaRPr lang="de-DE" sz="2800" dirty="0">
              <a:latin typeface="+mn-lt"/>
            </a:endParaRPr>
          </a:p>
          <a:p>
            <a:pPr marL="0" indent="0">
              <a:buNone/>
            </a:pPr>
            <a:r>
              <a:rPr lang="de-DE" sz="2800" noProof="0" dirty="0">
                <a:latin typeface="+mn-lt"/>
              </a:rPr>
              <a:t>3.   </a:t>
            </a:r>
            <a:r>
              <a:rPr lang="de-DE" sz="2800" noProof="0" dirty="0" err="1">
                <a:latin typeface="+mn-lt"/>
              </a:rPr>
              <a:t>Dimensionality</a:t>
            </a:r>
            <a:r>
              <a:rPr lang="de-DE" sz="2800" noProof="0" dirty="0">
                <a:latin typeface="+mn-lt"/>
              </a:rPr>
              <a:t> </a:t>
            </a:r>
            <a:r>
              <a:rPr lang="de-DE" sz="2800" noProof="0" dirty="0" err="1">
                <a:latin typeface="+mn-lt"/>
              </a:rPr>
              <a:t>reduction</a:t>
            </a:r>
            <a:r>
              <a:rPr lang="de-DE" sz="2800" noProof="0" dirty="0">
                <a:latin typeface="+mn-lt"/>
              </a:rPr>
              <a:t> </a:t>
            </a:r>
            <a:r>
              <a:rPr lang="de-DE" sz="2800" noProof="0" dirty="0" err="1">
                <a:latin typeface="+mn-lt"/>
              </a:rPr>
              <a:t>techniques</a:t>
            </a:r>
            <a:endParaRPr lang="de-DE" sz="2800" noProof="0" dirty="0">
              <a:latin typeface="+mn-lt"/>
            </a:endParaRPr>
          </a:p>
          <a:p>
            <a:endParaRPr lang="de-DE" sz="2800" noProof="0" dirty="0">
              <a:latin typeface="+mn-lt"/>
            </a:endParaRPr>
          </a:p>
          <a:p>
            <a:pPr marL="0" indent="0">
              <a:buNone/>
            </a:pPr>
            <a:r>
              <a:rPr lang="de-DE" sz="2800" noProof="0" dirty="0">
                <a:latin typeface="+mn-lt"/>
              </a:rPr>
              <a:t>4.   Web </a:t>
            </a:r>
            <a:r>
              <a:rPr lang="de-DE" sz="2800" noProof="0" dirty="0" err="1">
                <a:latin typeface="+mn-lt"/>
              </a:rPr>
              <a:t>app</a:t>
            </a:r>
            <a:r>
              <a:rPr lang="de-DE" sz="2800" noProof="0" dirty="0">
                <a:latin typeface="+mn-lt"/>
              </a:rPr>
              <a:t> </a:t>
            </a:r>
            <a:r>
              <a:rPr lang="de-DE" sz="2800" noProof="0" dirty="0" err="1">
                <a:latin typeface="+mn-lt"/>
              </a:rPr>
              <a:t>development</a:t>
            </a:r>
            <a:r>
              <a:rPr lang="de-DE" sz="2800" noProof="0" dirty="0">
                <a:latin typeface="+mn-lt"/>
              </a:rPr>
              <a:t> </a:t>
            </a:r>
            <a:r>
              <a:rPr lang="de-DE" sz="2800" noProof="0" dirty="0" err="1">
                <a:latin typeface="+mn-lt"/>
              </a:rPr>
              <a:t>framework</a:t>
            </a:r>
            <a:endParaRPr lang="de-DE" sz="2800" noProof="0" dirty="0">
              <a:latin typeface="+mn-lt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A1398BF-DFBF-44E7-9DCE-C51BEC3559DA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Overview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</p:spTree>
    <p:extLst>
      <p:ext uri="{BB962C8B-B14F-4D97-AF65-F5344CB8AC3E}">
        <p14:creationId xmlns:p14="http://schemas.microsoft.com/office/powerpoint/2010/main" val="376887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>
                <a:latin typeface="+mn-lt"/>
              </a:rPr>
              <a:t>1.  </a:t>
            </a:r>
            <a:r>
              <a:rPr lang="de-DE" sz="4000" noProof="0" dirty="0" err="1">
                <a:latin typeface="+mn-lt"/>
              </a:rPr>
              <a:t>Accessing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the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data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set</a:t>
            </a:r>
            <a:endParaRPr lang="de-DE" sz="4000" noProof="0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3693361"/>
          </a:xfrm>
        </p:spPr>
        <p:txBody>
          <a:bodyPr>
            <a:normAutofit/>
          </a:bodyPr>
          <a:lstStyle/>
          <a:p>
            <a:r>
              <a:rPr lang="de-DE" dirty="0" err="1"/>
              <a:t>Using</a:t>
            </a:r>
            <a:r>
              <a:rPr lang="de-DE" dirty="0"/>
              <a:t> P</a:t>
            </a:r>
            <a:r>
              <a:rPr lang="de-DE" sz="2400" noProof="0" dirty="0" err="1"/>
              <a:t>anda-df</a:t>
            </a:r>
            <a:r>
              <a:rPr lang="de-DE" dirty="0"/>
              <a:t> in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sz="2400" noProof="0" dirty="0"/>
              <a:t> </a:t>
            </a:r>
            <a:r>
              <a:rPr lang="de-DE" dirty="0"/>
              <a:t>O</a:t>
            </a:r>
            <a:r>
              <a:rPr lang="de-DE" sz="2400" noProof="0" dirty="0" err="1"/>
              <a:t>bject</a:t>
            </a:r>
            <a:r>
              <a:rPr lang="de-DE" dirty="0"/>
              <a:t>-O</a:t>
            </a:r>
            <a:r>
              <a:rPr lang="de-DE" sz="2400" noProof="0" dirty="0" err="1"/>
              <a:t>riented</a:t>
            </a:r>
            <a:r>
              <a:rPr lang="de-DE" sz="2400" noProof="0" dirty="0"/>
              <a:t> </a:t>
            </a:r>
            <a:r>
              <a:rPr lang="de-DE" dirty="0"/>
              <a:t>C</a:t>
            </a:r>
            <a:r>
              <a:rPr lang="de-DE" sz="2400" noProof="0" dirty="0" err="1"/>
              <a:t>lasses</a:t>
            </a:r>
            <a:r>
              <a:rPr lang="de-DE" sz="2400" noProof="0" dirty="0"/>
              <a:t> </a:t>
            </a:r>
            <a:r>
              <a:rPr lang="de-DE" sz="2400" noProof="0" dirty="0" err="1"/>
              <a:t>for</a:t>
            </a:r>
            <a:r>
              <a:rPr lang="de-DE" sz="2400" noProof="0" dirty="0"/>
              <a:t> </a:t>
            </a:r>
            <a:r>
              <a:rPr lang="de-DE" sz="2400" noProof="0" dirty="0" err="1"/>
              <a:t>each</a:t>
            </a:r>
            <a:r>
              <a:rPr lang="de-DE" sz="2400" noProof="0" dirty="0"/>
              <a:t> </a:t>
            </a:r>
            <a:r>
              <a:rPr lang="de-DE" sz="2400" noProof="0" dirty="0" err="1"/>
              <a:t>patient</a:t>
            </a:r>
            <a:endParaRPr lang="de-DE" sz="24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1.  Accessing the data set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63A96149-22BE-4ED2-A832-3648E6374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49" y="1518028"/>
            <a:ext cx="9356034" cy="483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6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>
                <a:latin typeface="+mn-lt"/>
              </a:rPr>
              <a:t>2.  Manual </a:t>
            </a:r>
            <a:r>
              <a:rPr lang="de-DE" sz="4000" noProof="0" dirty="0" err="1">
                <a:latin typeface="+mn-lt"/>
              </a:rPr>
              <a:t>data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exploration</a:t>
            </a:r>
            <a:endParaRPr lang="de-DE" sz="4000" noProof="0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421"/>
            <a:ext cx="10515600" cy="3693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>
                <a:latin typeface="+mn-lt"/>
              </a:rPr>
              <a:t>a) </a:t>
            </a:r>
            <a:r>
              <a:rPr lang="de-DE" dirty="0">
                <a:latin typeface="+mn-lt"/>
              </a:rPr>
              <a:t>Statistical </a:t>
            </a:r>
            <a:r>
              <a:rPr lang="de-DE" dirty="0" err="1">
                <a:latin typeface="+mn-lt"/>
              </a:rPr>
              <a:t>properties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data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set</a:t>
            </a:r>
            <a:endParaRPr lang="de-DE" dirty="0">
              <a:latin typeface="+mn-lt"/>
            </a:endParaRPr>
          </a:p>
          <a:p>
            <a:pPr marL="0" indent="0">
              <a:buNone/>
            </a:pPr>
            <a:r>
              <a:rPr lang="de-DE" dirty="0">
                <a:latin typeface="+mn-lt"/>
              </a:rPr>
              <a:t>       Analysis </a:t>
            </a:r>
            <a:r>
              <a:rPr lang="de-DE" dirty="0" err="1">
                <a:latin typeface="+mn-lt"/>
              </a:rPr>
              <a:t>from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original Paper[1] was </a:t>
            </a:r>
            <a:r>
              <a:rPr lang="de-DE" dirty="0" err="1">
                <a:latin typeface="+mn-lt"/>
              </a:rPr>
              <a:t>verified</a:t>
            </a:r>
            <a:endParaRPr lang="de-DE" dirty="0">
              <a:latin typeface="+mn-lt"/>
            </a:endParaRPr>
          </a:p>
          <a:p>
            <a:endParaRPr lang="de-DE" sz="2400" dirty="0">
              <a:latin typeface="+mn-lt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2.  Manual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exploration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4F0491E-0451-48E0-8370-A198FDAAF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08" y="1936296"/>
            <a:ext cx="9056914" cy="332902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29A3CB8-9EA1-4482-9415-88222C6B1F79}"/>
              </a:ext>
            </a:extLst>
          </p:cNvPr>
          <p:cNvSpPr txBox="1"/>
          <p:nvPr/>
        </p:nvSpPr>
        <p:spPr>
          <a:xfrm>
            <a:off x="838200" y="5775715"/>
            <a:ext cx="6098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[1] https://physionet.org/content/challenge-2019/1.0.0/</a:t>
            </a:r>
          </a:p>
        </p:txBody>
      </p:sp>
    </p:spTree>
    <p:extLst>
      <p:ext uri="{BB962C8B-B14F-4D97-AF65-F5344CB8AC3E}">
        <p14:creationId xmlns:p14="http://schemas.microsoft.com/office/powerpoint/2010/main" val="375511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>
                <a:latin typeface="+mn-lt"/>
              </a:rPr>
              <a:t>2.  Manual </a:t>
            </a:r>
            <a:r>
              <a:rPr lang="de-DE" sz="4000" noProof="0" dirty="0" err="1">
                <a:latin typeface="+mn-lt"/>
              </a:rPr>
              <a:t>data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exploration</a:t>
            </a:r>
            <a:endParaRPr lang="de-DE" sz="4000" noProof="0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225" y="1005361"/>
            <a:ext cx="10515600" cy="3693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latin typeface="+mn-lt"/>
              </a:rPr>
              <a:t>a) Statistical </a:t>
            </a:r>
            <a:r>
              <a:rPr lang="de-DE" dirty="0" err="1">
                <a:latin typeface="+mn-lt"/>
              </a:rPr>
              <a:t>properties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data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set</a:t>
            </a:r>
            <a:endParaRPr lang="de-DE" dirty="0">
              <a:latin typeface="+mn-lt"/>
            </a:endParaRPr>
          </a:p>
          <a:p>
            <a:pPr marL="0" indent="0">
              <a:buNone/>
            </a:pPr>
            <a:r>
              <a:rPr lang="de-DE" dirty="0"/>
              <a:t>     </a:t>
            </a:r>
            <a:r>
              <a:rPr lang="de-DE" dirty="0" err="1"/>
              <a:t>Examplary</a:t>
            </a:r>
            <a:r>
              <a:rPr lang="de-DE" dirty="0"/>
              <a:t> Analysis </a:t>
            </a:r>
            <a:r>
              <a:rPr lang="de-DE" dirty="0" err="1"/>
              <a:t>of</a:t>
            </a:r>
            <a:r>
              <a:rPr lang="de-DE" dirty="0"/>
              <a:t> Features in Dataset A</a:t>
            </a:r>
            <a:r>
              <a:rPr lang="de-DE" sz="2400" noProof="0" dirty="0"/>
              <a:t>:</a:t>
            </a:r>
          </a:p>
          <a:p>
            <a:endParaRPr lang="de-DE" sz="2400" dirty="0">
              <a:latin typeface="+mn-lt"/>
            </a:endParaRPr>
          </a:p>
          <a:p>
            <a:pPr marL="0" indent="0">
              <a:buNone/>
            </a:pPr>
            <a:endParaRPr lang="de-DE" sz="2400" dirty="0">
              <a:latin typeface="+mn-lt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2.  Manual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exploration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2627B435-EA89-4C43-BA0A-D3E48B040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763300"/>
              </p:ext>
            </p:extLst>
          </p:nvPr>
        </p:nvGraphicFramePr>
        <p:xfrm>
          <a:off x="583051" y="2307957"/>
          <a:ext cx="54289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487">
                  <a:extLst>
                    <a:ext uri="{9D8B030D-6E8A-4147-A177-3AD203B41FA5}">
                      <a16:colId xmlns:a16="http://schemas.microsoft.com/office/drawing/2014/main" val="1645613772"/>
                    </a:ext>
                  </a:extLst>
                </a:gridCol>
                <a:gridCol w="2714487">
                  <a:extLst>
                    <a:ext uri="{9D8B030D-6E8A-4147-A177-3AD203B41FA5}">
                      <a16:colId xmlns:a16="http://schemas.microsoft.com/office/drawing/2014/main" val="3395583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HR [Heart Rate]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03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Minimum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4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280.0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643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84.98526444873023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68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Missing Values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61189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539728"/>
                  </a:ext>
                </a:extLst>
              </a:tr>
            </a:tbl>
          </a:graphicData>
        </a:graphic>
      </p:graphicFrame>
      <p:graphicFrame>
        <p:nvGraphicFramePr>
          <p:cNvPr id="11" name="Tabelle 6">
            <a:extLst>
              <a:ext uri="{FF2B5EF4-FFF2-40B4-BE49-F238E27FC236}">
                <a16:creationId xmlns:a16="http://schemas.microsoft.com/office/drawing/2014/main" id="{BC4AF705-C919-4935-8E75-D76A7B4D6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159892"/>
              </p:ext>
            </p:extLst>
          </p:nvPr>
        </p:nvGraphicFramePr>
        <p:xfrm>
          <a:off x="583051" y="4315662"/>
          <a:ext cx="5428974" cy="185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487">
                  <a:extLst>
                    <a:ext uri="{9D8B030D-6E8A-4147-A177-3AD203B41FA5}">
                      <a16:colId xmlns:a16="http://schemas.microsoft.com/office/drawing/2014/main" val="1645613772"/>
                    </a:ext>
                  </a:extLst>
                </a:gridCol>
                <a:gridCol w="2714487">
                  <a:extLst>
                    <a:ext uri="{9D8B030D-6E8A-4147-A177-3AD203B41FA5}">
                      <a16:colId xmlns:a16="http://schemas.microsoft.com/office/drawing/2014/main" val="3395583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O2Sat [O2 Saturation]</a:t>
                      </a:r>
                      <a:endParaRPr lang="de-DE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03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Minimum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4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100.0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643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97.26568772153938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68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Missing Values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95079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539728"/>
                  </a:ext>
                </a:extLst>
              </a:tr>
            </a:tbl>
          </a:graphicData>
        </a:graphic>
      </p:graphicFrame>
      <p:graphicFrame>
        <p:nvGraphicFramePr>
          <p:cNvPr id="14" name="Tabelle 6">
            <a:extLst>
              <a:ext uri="{FF2B5EF4-FFF2-40B4-BE49-F238E27FC236}">
                <a16:creationId xmlns:a16="http://schemas.microsoft.com/office/drawing/2014/main" id="{DE548BED-A272-4110-B278-EB6C14D09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826688"/>
              </p:ext>
            </p:extLst>
          </p:nvPr>
        </p:nvGraphicFramePr>
        <p:xfrm>
          <a:off x="6179977" y="2307957"/>
          <a:ext cx="5428974" cy="185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487">
                  <a:extLst>
                    <a:ext uri="{9D8B030D-6E8A-4147-A177-3AD203B41FA5}">
                      <a16:colId xmlns:a16="http://schemas.microsoft.com/office/drawing/2014/main" val="1645613772"/>
                    </a:ext>
                  </a:extLst>
                </a:gridCol>
                <a:gridCol w="2714487">
                  <a:extLst>
                    <a:ext uri="{9D8B030D-6E8A-4147-A177-3AD203B41FA5}">
                      <a16:colId xmlns:a16="http://schemas.microsoft.com/office/drawing/2014/main" val="3395583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Temp [Temperature]</a:t>
                      </a:r>
                      <a:endParaRPr lang="de-DE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03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Minimum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20.9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4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42.22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643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37.02673699236573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68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Missing Values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523314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539728"/>
                  </a:ext>
                </a:extLst>
              </a:tr>
            </a:tbl>
          </a:graphicData>
        </a:graphic>
      </p:graphicFrame>
      <p:graphicFrame>
        <p:nvGraphicFramePr>
          <p:cNvPr id="15" name="Tabelle 6">
            <a:extLst>
              <a:ext uri="{FF2B5EF4-FFF2-40B4-BE49-F238E27FC236}">
                <a16:creationId xmlns:a16="http://schemas.microsoft.com/office/drawing/2014/main" id="{D72A903A-B2AE-4324-B836-A0E6EBBCD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808651"/>
              </p:ext>
            </p:extLst>
          </p:nvPr>
        </p:nvGraphicFramePr>
        <p:xfrm>
          <a:off x="6179977" y="4315662"/>
          <a:ext cx="5428974" cy="185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487">
                  <a:extLst>
                    <a:ext uri="{9D8B030D-6E8A-4147-A177-3AD203B41FA5}">
                      <a16:colId xmlns:a16="http://schemas.microsoft.com/office/drawing/2014/main" val="1645613772"/>
                    </a:ext>
                  </a:extLst>
                </a:gridCol>
                <a:gridCol w="2714487">
                  <a:extLst>
                    <a:ext uri="{9D8B030D-6E8A-4147-A177-3AD203B41FA5}">
                      <a16:colId xmlns:a16="http://schemas.microsoft.com/office/drawing/2014/main" val="3395583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SBP [Systolic BP]</a:t>
                      </a:r>
                      <a:endParaRPr lang="de-DE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03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Minimum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4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281.0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643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120.96235945816058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68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Missing Values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120201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539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34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>
                <a:latin typeface="+mn-lt"/>
              </a:rPr>
              <a:t>2.  Manual </a:t>
            </a:r>
            <a:r>
              <a:rPr lang="de-DE" sz="4000" noProof="0" dirty="0" err="1">
                <a:latin typeface="+mn-lt"/>
              </a:rPr>
              <a:t>data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exploration</a:t>
            </a:r>
            <a:endParaRPr lang="de-DE" sz="4000" noProof="0" dirty="0">
              <a:latin typeface="+mn-lt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2.  Manual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exploration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7DBFA71-4E0F-4B27-AFEB-7C77A0256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23" y="1501135"/>
            <a:ext cx="5852172" cy="4389129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7A59FA4-54AB-4FE5-AE7A-9198A4A88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36035"/>
            <a:ext cx="5852172" cy="4389129"/>
          </a:xfrm>
          <a:prstGeom prst="rect">
            <a:avLst/>
          </a:prstGeom>
        </p:spPr>
      </p:pic>
      <p:sp>
        <p:nvSpPr>
          <p:cNvPr id="23" name="Geschweifte Klammer links 22">
            <a:extLst>
              <a:ext uri="{FF2B5EF4-FFF2-40B4-BE49-F238E27FC236}">
                <a16:creationId xmlns:a16="http://schemas.microsoft.com/office/drawing/2014/main" id="{A96BEE6F-74B4-4037-BFF0-CFBAC743A19A}"/>
              </a:ext>
            </a:extLst>
          </p:cNvPr>
          <p:cNvSpPr/>
          <p:nvPr/>
        </p:nvSpPr>
        <p:spPr>
          <a:xfrm rot="5400000">
            <a:off x="2549364" y="4889660"/>
            <a:ext cx="238125" cy="797245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Geschweifte Klammer links 23">
            <a:extLst>
              <a:ext uri="{FF2B5EF4-FFF2-40B4-BE49-F238E27FC236}">
                <a16:creationId xmlns:a16="http://schemas.microsoft.com/office/drawing/2014/main" id="{CB788617-C22B-4F55-94F7-EDD76672E84D}"/>
              </a:ext>
            </a:extLst>
          </p:cNvPr>
          <p:cNvSpPr/>
          <p:nvPr/>
        </p:nvSpPr>
        <p:spPr>
          <a:xfrm rot="5400000">
            <a:off x="3302793" y="4933475"/>
            <a:ext cx="238125" cy="709614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Geschweifte Klammer links 24">
            <a:extLst>
              <a:ext uri="{FF2B5EF4-FFF2-40B4-BE49-F238E27FC236}">
                <a16:creationId xmlns:a16="http://schemas.microsoft.com/office/drawing/2014/main" id="{5CD20173-90AE-4D05-8F36-A75D1BF990B6}"/>
              </a:ext>
            </a:extLst>
          </p:cNvPr>
          <p:cNvSpPr/>
          <p:nvPr/>
        </p:nvSpPr>
        <p:spPr>
          <a:xfrm rot="5400000">
            <a:off x="4012407" y="4933476"/>
            <a:ext cx="238125" cy="709614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Geschweifte Klammer links 25">
            <a:extLst>
              <a:ext uri="{FF2B5EF4-FFF2-40B4-BE49-F238E27FC236}">
                <a16:creationId xmlns:a16="http://schemas.microsoft.com/office/drawing/2014/main" id="{47733A89-7ABA-4C06-84CA-E30A6723E15F}"/>
              </a:ext>
            </a:extLst>
          </p:cNvPr>
          <p:cNvSpPr/>
          <p:nvPr/>
        </p:nvSpPr>
        <p:spPr>
          <a:xfrm rot="5400000">
            <a:off x="4614863" y="5040634"/>
            <a:ext cx="238125" cy="495299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Geschweifte Klammer links 26">
            <a:extLst>
              <a:ext uri="{FF2B5EF4-FFF2-40B4-BE49-F238E27FC236}">
                <a16:creationId xmlns:a16="http://schemas.microsoft.com/office/drawing/2014/main" id="{C28F3137-2464-412C-8CAE-E01A8446C264}"/>
              </a:ext>
            </a:extLst>
          </p:cNvPr>
          <p:cNvSpPr/>
          <p:nvPr/>
        </p:nvSpPr>
        <p:spPr>
          <a:xfrm rot="5400000">
            <a:off x="5217319" y="4933476"/>
            <a:ext cx="238125" cy="709614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D8EA17F-E8B8-4D9B-A880-78A24C54D804}"/>
              </a:ext>
            </a:extLst>
          </p:cNvPr>
          <p:cNvSpPr txBox="1"/>
          <p:nvPr/>
        </p:nvSpPr>
        <p:spPr>
          <a:xfrm>
            <a:off x="2403993" y="4963630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18-35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F9D2C29-683D-496F-B0D6-862DFB5BBF65}"/>
              </a:ext>
            </a:extLst>
          </p:cNvPr>
          <p:cNvSpPr txBox="1"/>
          <p:nvPr/>
        </p:nvSpPr>
        <p:spPr>
          <a:xfrm>
            <a:off x="3163611" y="4962190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35-50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F3BC9B4-8B22-449D-BC3B-1AB856192D07}"/>
              </a:ext>
            </a:extLst>
          </p:cNvPr>
          <p:cNvSpPr txBox="1"/>
          <p:nvPr/>
        </p:nvSpPr>
        <p:spPr>
          <a:xfrm>
            <a:off x="3862630" y="4954547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50-65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7802D8E-95E4-4DE0-8A7D-4304CE84FB7E}"/>
              </a:ext>
            </a:extLst>
          </p:cNvPr>
          <p:cNvSpPr txBox="1"/>
          <p:nvPr/>
        </p:nvSpPr>
        <p:spPr>
          <a:xfrm>
            <a:off x="4486275" y="4946904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65-75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A1C932C-A0D6-4CB2-A1A9-95EB28D92E8A}"/>
              </a:ext>
            </a:extLst>
          </p:cNvPr>
          <p:cNvSpPr txBox="1"/>
          <p:nvPr/>
        </p:nvSpPr>
        <p:spPr>
          <a:xfrm>
            <a:off x="5078137" y="4939261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75-90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0B35D249-E520-42FD-96B5-5950FAA4A296}"/>
              </a:ext>
            </a:extLst>
          </p:cNvPr>
          <p:cNvSpPr txBox="1"/>
          <p:nvPr/>
        </p:nvSpPr>
        <p:spPr>
          <a:xfrm>
            <a:off x="8578850" y="404495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58 %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2BC7259-FEE1-46A6-94EC-6FDF135EB280}"/>
              </a:ext>
            </a:extLst>
          </p:cNvPr>
          <p:cNvSpPr txBox="1"/>
          <p:nvPr/>
        </p:nvSpPr>
        <p:spPr>
          <a:xfrm>
            <a:off x="8865456" y="288925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42 %</a:t>
            </a:r>
          </a:p>
        </p:txBody>
      </p:sp>
    </p:spTree>
    <p:extLst>
      <p:ext uri="{BB962C8B-B14F-4D97-AF65-F5344CB8AC3E}">
        <p14:creationId xmlns:p14="http://schemas.microsoft.com/office/powerpoint/2010/main" val="36709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>
                <a:latin typeface="+mn-lt"/>
              </a:rPr>
              <a:t>2.  Manual </a:t>
            </a:r>
            <a:r>
              <a:rPr lang="de-DE" sz="4000" noProof="0" dirty="0" err="1">
                <a:latin typeface="+mn-lt"/>
              </a:rPr>
              <a:t>data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exploration</a:t>
            </a:r>
            <a:endParaRPr lang="de-DE" sz="4000" noProof="0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3693361"/>
          </a:xfrm>
        </p:spPr>
        <p:txBody>
          <a:bodyPr>
            <a:normAutofit/>
          </a:bodyPr>
          <a:lstStyle/>
          <a:p>
            <a:endParaRPr lang="de-DE" sz="2400" dirty="0">
              <a:latin typeface="+mn-lt"/>
            </a:endParaRPr>
          </a:p>
          <a:p>
            <a:pPr marL="0" indent="0">
              <a:buNone/>
            </a:pPr>
            <a:r>
              <a:rPr lang="de-DE" sz="2400" dirty="0">
                <a:latin typeface="+mn-lt"/>
              </a:rPr>
              <a:t>c)  Time </a:t>
            </a:r>
            <a:r>
              <a:rPr lang="de-DE" dirty="0">
                <a:latin typeface="+mn-lt"/>
              </a:rPr>
              <a:t>S</a:t>
            </a:r>
            <a:r>
              <a:rPr lang="de-DE" sz="2400" dirty="0">
                <a:latin typeface="+mn-lt"/>
              </a:rPr>
              <a:t>eries </a:t>
            </a:r>
            <a:r>
              <a:rPr lang="de-DE" dirty="0">
                <a:latin typeface="+mn-lt"/>
              </a:rPr>
              <a:t>P</a:t>
            </a:r>
            <a:r>
              <a:rPr lang="de-DE" sz="2400" dirty="0">
                <a:latin typeface="+mn-lt"/>
              </a:rPr>
              <a:t>roperties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2.  Manual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exploration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BC8C670-B409-42F2-AA85-1BF30CED204C}"/>
              </a:ext>
            </a:extLst>
          </p:cNvPr>
          <p:cNvSpPr txBox="1"/>
          <p:nvPr/>
        </p:nvSpPr>
        <p:spPr>
          <a:xfrm>
            <a:off x="1124135" y="2081508"/>
            <a:ext cx="6108831" cy="2134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amount of timeseries in all data:  38.857</a:t>
            </a:r>
            <a:endParaRPr lang="de-DE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 amount of timeseries in all data:  8</a:t>
            </a:r>
            <a:endParaRPr lang="de-DE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 amount of timeseries in all data:  336</a:t>
            </a:r>
            <a:endParaRPr lang="de-DE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Amount of timeseries in all data:  790215</a:t>
            </a:r>
            <a:endParaRPr lang="de-DE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de-DE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E24C095-7EF9-46DB-BC8F-BB5FA09B8E95}"/>
              </a:ext>
            </a:extLst>
          </p:cNvPr>
          <p:cNvSpPr txBox="1"/>
          <p:nvPr/>
        </p:nvSpPr>
        <p:spPr>
          <a:xfrm>
            <a:off x="4457464" y="1502738"/>
            <a:ext cx="6098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 err="1"/>
              <a:t>Amount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Timeseries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complete</a:t>
            </a:r>
            <a:r>
              <a:rPr lang="de-DE" sz="2000" dirty="0"/>
              <a:t> Dataset A</a:t>
            </a:r>
            <a:r>
              <a:rPr lang="de-DE" sz="2000" noProof="0" dirty="0"/>
              <a:t>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794143A-333E-4AAF-8D2F-26F73A794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244" y="2066925"/>
            <a:ext cx="4744278" cy="355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68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>
                <a:latin typeface="+mn-lt"/>
              </a:rPr>
              <a:t>3.  </a:t>
            </a:r>
            <a:r>
              <a:rPr lang="de-DE" sz="4000" noProof="0" dirty="0" err="1">
                <a:latin typeface="+mn-lt"/>
              </a:rPr>
              <a:t>Dimensionality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Reduction</a:t>
            </a:r>
            <a:r>
              <a:rPr lang="de-DE" sz="4000" noProof="0" dirty="0">
                <a:latin typeface="+mn-lt"/>
              </a:rPr>
              <a:t> </a:t>
            </a:r>
            <a:r>
              <a:rPr lang="de-DE" dirty="0">
                <a:latin typeface="+mn-lt"/>
              </a:rPr>
              <a:t>T</a:t>
            </a:r>
            <a:r>
              <a:rPr lang="de-DE" sz="4000" noProof="0" dirty="0" err="1">
                <a:latin typeface="+mn-lt"/>
              </a:rPr>
              <a:t>echniques</a:t>
            </a:r>
            <a:endParaRPr lang="de-DE" sz="4000" noProof="0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337" y="1579020"/>
            <a:ext cx="5379720" cy="213966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de-DE" sz="20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Why</a:t>
            </a:r>
            <a:r>
              <a:rPr lang="de-DE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de-DE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Dimmensionality</a:t>
            </a:r>
            <a:r>
              <a:rPr lang="de-DE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Reduction</a:t>
            </a:r>
            <a:r>
              <a:rPr lang="de-DE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needed</a:t>
            </a:r>
            <a:r>
              <a:rPr lang="de-DE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Too many input features (41 dimensions) lead to</a:t>
            </a:r>
          </a:p>
          <a:p>
            <a:pPr fontAlgn="base">
              <a:lnSpc>
                <a:spcPct val="150000"/>
              </a:lnSpc>
              <a:spcAft>
                <a:spcPts val="1440"/>
              </a:spcAft>
            </a:pP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Challenges in visualizing projections</a:t>
            </a:r>
          </a:p>
          <a:p>
            <a:pPr fontAlgn="base">
              <a:lnSpc>
                <a:spcPct val="150000"/>
              </a:lnSpc>
              <a:spcAft>
                <a:spcPts val="1440"/>
              </a:spcAft>
            </a:pP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Challenges in making a predictive model</a:t>
            </a:r>
          </a:p>
          <a:p>
            <a:pPr marL="0" indent="0" fontAlgn="base">
              <a:lnSpc>
                <a:spcPct val="150000"/>
              </a:lnSpc>
              <a:spcAft>
                <a:spcPts val="1440"/>
              </a:spcAft>
              <a:buNone/>
            </a:pPr>
            <a:endParaRPr lang="en-US" sz="1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ts val="1800"/>
              </a:lnSpc>
              <a:spcAft>
                <a:spcPts val="1440"/>
              </a:spcAft>
              <a:buNone/>
            </a:pPr>
            <a:endParaRPr lang="en-US" sz="1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ts val="1800"/>
              </a:lnSpc>
              <a:spcAft>
                <a:spcPts val="1440"/>
              </a:spcAft>
              <a:buNone/>
            </a:pPr>
            <a:endParaRPr lang="de-DE" sz="20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3.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Dimensionality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reduction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techniques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0928582-53E9-4ECD-B240-345B6E292017}"/>
              </a:ext>
            </a:extLst>
          </p:cNvPr>
          <p:cNvSpPr txBox="1"/>
          <p:nvPr/>
        </p:nvSpPr>
        <p:spPr>
          <a:xfrm>
            <a:off x="5760057" y="1579020"/>
            <a:ext cx="6355080" cy="3994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ase">
              <a:lnSpc>
                <a:spcPct val="150000"/>
              </a:lnSpc>
              <a:spcAft>
                <a:spcPts val="1440"/>
              </a:spcAft>
              <a:buNone/>
            </a:pPr>
            <a:r>
              <a:rPr lang="de-DE" sz="2000" spc="-5" dirty="0">
                <a:solidFill>
                  <a:srgbClr val="292929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de-DE" sz="2000" spc="-5" dirty="0" err="1">
                <a:solidFill>
                  <a:srgbClr val="292929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de-DE" sz="2000" spc="-5" dirty="0">
                <a:solidFill>
                  <a:srgbClr val="292929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spc="-5" dirty="0" err="1">
                <a:solidFill>
                  <a:srgbClr val="292929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de-DE" sz="2000" spc="-5" dirty="0">
                <a:solidFill>
                  <a:srgbClr val="292929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spc="-5" dirty="0" err="1">
                <a:solidFill>
                  <a:srgbClr val="292929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de-DE" sz="2000" spc="-5" dirty="0">
                <a:solidFill>
                  <a:srgbClr val="292929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Be</a:t>
            </a:r>
            <a:r>
              <a:rPr lang="de-DE" sz="2000" spc="-5" dirty="0">
                <a:solidFill>
                  <a:srgbClr val="292929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nefits? </a:t>
            </a:r>
          </a:p>
          <a:p>
            <a:pPr marL="285750" indent="-285750" fontAlgn="base">
              <a:lnSpc>
                <a:spcPct val="150000"/>
              </a:lnSpc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de-DE" sz="1800" spc="-5" dirty="0" err="1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Potentially</a:t>
            </a:r>
            <a:r>
              <a:rPr lang="de-DE" sz="1800" spc="-5" dirty="0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spc="-5" dirty="0" err="1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increase</a:t>
            </a:r>
            <a:r>
              <a:rPr lang="de-DE" sz="1800" spc="-5" dirty="0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spc="-5" dirty="0" err="1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understanding</a:t>
            </a:r>
            <a:r>
              <a:rPr lang="de-DE" sz="1800" spc="-5" dirty="0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spc="-5" dirty="0" err="1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de-DE" sz="1800" spc="-5" dirty="0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spc="-5" dirty="0" err="1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underlying</a:t>
            </a:r>
            <a:r>
              <a:rPr lang="de-DE" sz="1800" spc="-5" dirty="0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spc="-5" dirty="0" err="1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clusters</a:t>
            </a:r>
            <a:r>
              <a:rPr lang="de-DE" sz="1800" spc="-5" dirty="0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in a </a:t>
            </a:r>
            <a:r>
              <a:rPr lang="de-DE" sz="1800" spc="-5" dirty="0" err="1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de-DE" sz="1800" spc="-5" dirty="0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de-DE" sz="1800" spc="-5" dirty="0" err="1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de-DE" sz="1800" spc="-5" dirty="0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spc="-5" dirty="0" err="1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distribution</a:t>
            </a:r>
            <a:r>
              <a:rPr lang="de-DE" sz="1800" spc="-5" dirty="0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spc="-5" dirty="0" err="1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de-DE" sz="1800" spc="-5" dirty="0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spc="-5" dirty="0" err="1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endParaRPr lang="de-DE" sz="1800" spc="-5" dirty="0">
              <a:solidFill>
                <a:srgbClr val="292929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fontAlgn="base">
              <a:lnSpc>
                <a:spcPct val="150000"/>
              </a:lnSpc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de-DE" sz="1800" spc="-5" dirty="0" err="1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Retain</a:t>
            </a:r>
            <a:r>
              <a:rPr lang="de-DE" sz="1800" spc="-5" dirty="0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„valid“ </a:t>
            </a:r>
            <a:r>
              <a:rPr lang="de-DE" sz="1800" spc="-5" dirty="0" err="1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structure</a:t>
            </a:r>
            <a:r>
              <a:rPr lang="de-DE" sz="1800" spc="-5" dirty="0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/ </a:t>
            </a:r>
            <a:r>
              <a:rPr lang="de-DE" sz="1800" spc="-5" dirty="0" err="1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information</a:t>
            </a:r>
            <a:r>
              <a:rPr lang="de-DE" sz="1800" spc="-5" dirty="0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 fontAlgn="base">
              <a:lnSpc>
                <a:spcPct val="150000"/>
              </a:lnSpc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en-US" sz="1800" spc="-5" dirty="0">
                <a:solidFill>
                  <a:srgbClr val="292929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Helps in data compression, hence reduced storage space and computation time</a:t>
            </a:r>
          </a:p>
          <a:p>
            <a:pPr marL="285750" indent="-285750" fontAlgn="base">
              <a:lnSpc>
                <a:spcPts val="1800"/>
              </a:lnSpc>
              <a:spcAft>
                <a:spcPts val="1440"/>
              </a:spcAft>
              <a:buFont typeface="Arial" panose="020B0604020202020204" pitchFamily="34" charset="0"/>
              <a:buChar char="•"/>
            </a:pPr>
            <a:endParaRPr lang="de-DE" sz="1800" spc="-5" dirty="0">
              <a:solidFill>
                <a:srgbClr val="292929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fontAlgn="base">
              <a:lnSpc>
                <a:spcPts val="1800"/>
              </a:lnSpc>
              <a:spcAft>
                <a:spcPts val="144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948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>
                <a:latin typeface="+mn-lt"/>
              </a:rPr>
              <a:t>3.  Dimensionality Reduction </a:t>
            </a:r>
            <a:r>
              <a:rPr lang="de-DE">
                <a:latin typeface="+mn-lt"/>
              </a:rPr>
              <a:t>T</a:t>
            </a:r>
            <a:r>
              <a:rPr lang="de-DE" sz="4000" noProof="0">
                <a:latin typeface="+mn-lt"/>
              </a:rPr>
              <a:t>echniques</a:t>
            </a:r>
            <a:endParaRPr lang="de-DE" sz="4000" noProof="0" dirty="0">
              <a:latin typeface="+mn-lt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3. 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Dimensionality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Reduction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Techniques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  <a:p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C59A34FB-DCD3-48AC-85AB-0213A85F5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156" t="1927" b="10492"/>
          <a:stretch/>
        </p:blipFill>
        <p:spPr>
          <a:xfrm>
            <a:off x="684232" y="1563076"/>
            <a:ext cx="3757141" cy="422599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F458AB2-F091-41FC-935E-7999C8345FB6}"/>
              </a:ext>
            </a:extLst>
          </p:cNvPr>
          <p:cNvSpPr txBox="1"/>
          <p:nvPr/>
        </p:nvSpPr>
        <p:spPr>
          <a:xfrm>
            <a:off x="4519128" y="1430914"/>
            <a:ext cx="7595117" cy="5037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Preserving </a:t>
            </a:r>
            <a:r>
              <a:rPr lang="de-DE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de-DE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ocal structure       </a:t>
            </a: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t-SNE: </a:t>
            </a:r>
            <a:r>
              <a:rPr lang="de-D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puts focus on nearest neighbors in the relative distance calculations.</a:t>
            </a:r>
          </a:p>
          <a:p>
            <a:pPr lvl="0">
              <a:lnSpc>
                <a:spcPct val="107000"/>
              </a:lnSpc>
            </a:pP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UMAP: </a:t>
            </a:r>
            <a:r>
              <a:rPr lang="de-D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better preserves global structure, faster, but uses distances between nearest neighbors in the construction of the graph.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Preserving Global structure                                                                                       </a:t>
            </a: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PCA:  </a:t>
            </a:r>
            <a:r>
              <a:rPr lang="de-D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 -potentially correlated- is reframed into uncorrelated principal components captures the </a:t>
            </a:r>
            <a:r>
              <a:rPr lang="de-DE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 </a:t>
            </a:r>
            <a:r>
              <a:rPr lang="de-D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structure of the data        </a:t>
            </a:r>
          </a:p>
          <a:p>
            <a:pPr lvl="0">
              <a:lnSpc>
                <a:spcPct val="107000"/>
              </a:lnSpc>
            </a:pPr>
            <a:r>
              <a:rPr lang="de-D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TriMAP</a:t>
            </a:r>
            <a:r>
              <a:rPr lang="de-D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triplets from nearest neighbors. Finding the next lower dimensional, which preserves reserving their  distance ordering. Theoretically, both  </a:t>
            </a:r>
            <a:r>
              <a:rPr lang="de-DE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</a:t>
            </a:r>
            <a:r>
              <a:rPr lang="de-D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and </a:t>
            </a:r>
            <a:r>
              <a:rPr lang="de-DE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 </a:t>
            </a:r>
            <a:r>
              <a:rPr lang="de-D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structure.</a:t>
            </a:r>
          </a:p>
          <a:p>
            <a:pPr>
              <a:lnSpc>
                <a:spcPts val="2400"/>
              </a:lnSpc>
              <a:spcBef>
                <a:spcPts val="2400"/>
              </a:spcBef>
            </a:pPr>
            <a:endParaRPr lang="de-DE" sz="12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D2F2645-67C2-4997-A7FF-C67907A96838}"/>
              </a:ext>
            </a:extLst>
          </p:cNvPr>
          <p:cNvSpPr txBox="1">
            <a:spLocks/>
          </p:cNvSpPr>
          <p:nvPr/>
        </p:nvSpPr>
        <p:spPr>
          <a:xfrm>
            <a:off x="838200" y="1035050"/>
            <a:ext cx="6493329" cy="1031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latin typeface="+mn-lt"/>
              </a:rPr>
              <a:t>Some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good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Techniques</a:t>
            </a:r>
            <a:endParaRPr lang="de-DE" dirty="0">
              <a:latin typeface="+mn-lt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AD4078C-CDB0-48BA-8238-B2DCA32B55F1}"/>
              </a:ext>
            </a:extLst>
          </p:cNvPr>
          <p:cNvSpPr txBox="1"/>
          <p:nvPr/>
        </p:nvSpPr>
        <p:spPr>
          <a:xfrm>
            <a:off x="485969" y="5833130"/>
            <a:ext cx="117060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/>
              <a:t>[2] Wang, </a:t>
            </a:r>
            <a:r>
              <a:rPr lang="de-DE" sz="1400" dirty="0" err="1"/>
              <a:t>Yingfan</a:t>
            </a:r>
            <a:r>
              <a:rPr lang="de-DE" sz="1400" dirty="0"/>
              <a:t> &amp; Huang, </a:t>
            </a:r>
            <a:r>
              <a:rPr lang="de-DE" sz="1400" dirty="0" err="1"/>
              <a:t>Haiyang</a:t>
            </a:r>
            <a:r>
              <a:rPr lang="de-DE" sz="1400" dirty="0"/>
              <a:t> &amp; Rudin, Cynthia &amp; </a:t>
            </a:r>
            <a:r>
              <a:rPr lang="de-DE" sz="1400" dirty="0" err="1"/>
              <a:t>Shaposhnik</a:t>
            </a:r>
            <a:r>
              <a:rPr lang="de-DE" sz="1400" dirty="0"/>
              <a:t>, Yaron. (2020). Understanding </a:t>
            </a:r>
            <a:r>
              <a:rPr lang="de-DE" sz="1400" dirty="0" err="1"/>
              <a:t>How</a:t>
            </a:r>
            <a:r>
              <a:rPr lang="de-DE" sz="1400" dirty="0"/>
              <a:t> Dimension </a:t>
            </a:r>
            <a:r>
              <a:rPr lang="de-DE" sz="1400" dirty="0" err="1"/>
              <a:t>Reduction</a:t>
            </a:r>
            <a:r>
              <a:rPr lang="de-DE" sz="1400" dirty="0"/>
              <a:t> Tools Work: An </a:t>
            </a:r>
            <a:r>
              <a:rPr lang="de-DE" sz="1400" dirty="0" err="1"/>
              <a:t>Empirical</a:t>
            </a:r>
            <a:r>
              <a:rPr lang="de-DE" sz="1400" dirty="0"/>
              <a:t> Approach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Deciphering</a:t>
            </a:r>
            <a:r>
              <a:rPr lang="de-DE" sz="1400" dirty="0"/>
              <a:t> t-SNE, UMAP, </a:t>
            </a:r>
            <a:r>
              <a:rPr lang="de-DE" sz="1400" dirty="0" err="1"/>
              <a:t>TriMAP</a:t>
            </a:r>
            <a:r>
              <a:rPr lang="de-DE" sz="1400" dirty="0"/>
              <a:t>, and </a:t>
            </a:r>
            <a:r>
              <a:rPr lang="de-DE" sz="1400" dirty="0" err="1"/>
              <a:t>PaCMAP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Data </a:t>
            </a:r>
            <a:r>
              <a:rPr lang="de-DE" sz="1400" dirty="0" err="1"/>
              <a:t>Visualization</a:t>
            </a:r>
            <a:r>
              <a:rPr lang="de-DE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325015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878</Words>
  <Application>Microsoft Office PowerPoint</Application>
  <PresentationFormat>Breitbild</PresentationFormat>
  <Paragraphs>156</Paragraphs>
  <Slides>13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</vt:lpstr>
      <vt:lpstr>Cambria Math</vt:lpstr>
      <vt:lpstr>Frutiger Next LT W1G</vt:lpstr>
      <vt:lpstr>Symbol</vt:lpstr>
      <vt:lpstr>Wingdings</vt:lpstr>
      <vt:lpstr>Office</vt:lpstr>
      <vt:lpstr>      Data Challenges  Task 1: PhysioNet Challenge  Group 8</vt:lpstr>
      <vt:lpstr>Overview</vt:lpstr>
      <vt:lpstr>1.  Accessing the data set</vt:lpstr>
      <vt:lpstr>2.  Manual data exploration</vt:lpstr>
      <vt:lpstr>2.  Manual data exploration</vt:lpstr>
      <vt:lpstr>2.  Manual data exploration</vt:lpstr>
      <vt:lpstr>2.  Manual data exploration</vt:lpstr>
      <vt:lpstr>3.  Dimensionality Reduction Techniques</vt:lpstr>
      <vt:lpstr>3.  Dimensionality Reduction Techniques</vt:lpstr>
      <vt:lpstr>3.  Dimensionality Reduction Techniques</vt:lpstr>
      <vt:lpstr>4. Web app development framework</vt:lpstr>
      <vt:lpstr>4. Web app development framework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Threat Intelligence –  Analysis of the State of the Art</dc:title>
  <dc:creator>vaj45322</dc:creator>
  <cp:lastModifiedBy>fjzbvpsspf@goetheuniversitaet.onmicrosoft.com</cp:lastModifiedBy>
  <cp:revision>84</cp:revision>
  <dcterms:created xsi:type="dcterms:W3CDTF">2021-06-28T09:55:05Z</dcterms:created>
  <dcterms:modified xsi:type="dcterms:W3CDTF">2021-11-02T15:43:26Z</dcterms:modified>
</cp:coreProperties>
</file>