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7"/>
  </p:notesMasterIdLst>
  <p:sldIdLst>
    <p:sldId id="294" r:id="rId2"/>
    <p:sldId id="292" r:id="rId3"/>
    <p:sldId id="300" r:id="rId4"/>
    <p:sldId id="304" r:id="rId5"/>
    <p:sldId id="305" r:id="rId6"/>
    <p:sldId id="306" r:id="rId7"/>
    <p:sldId id="257" r:id="rId8"/>
    <p:sldId id="301" r:id="rId9"/>
    <p:sldId id="302" r:id="rId10"/>
    <p:sldId id="303" r:id="rId11"/>
    <p:sldId id="310" r:id="rId12"/>
    <p:sldId id="309" r:id="rId13"/>
    <p:sldId id="308" r:id="rId14"/>
    <p:sldId id="299" r:id="rId15"/>
    <p:sldId id="297" r:id="rId16"/>
  </p:sldIdLst>
  <p:sldSz cx="12192000" cy="6858000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8" autoAdjust="0"/>
    <p:restoredTop sz="96713" autoAdjust="0"/>
  </p:normalViewPr>
  <p:slideViewPr>
    <p:cSldViewPr snapToGrid="0">
      <p:cViewPr varScale="1">
        <p:scale>
          <a:sx n="62" d="100"/>
          <a:sy n="62" d="100"/>
        </p:scale>
        <p:origin x="78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B754E-E23B-4E49-86C5-1FB4010E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79" y="3234441"/>
            <a:ext cx="8808841" cy="1636577"/>
          </a:xfrm>
        </p:spPr>
        <p:txBody>
          <a:bodyPr>
            <a:normAutofit fontScale="90000"/>
          </a:bodyPr>
          <a:lstStyle/>
          <a:p>
            <a:pPr algn="ctr"/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dirty="0"/>
              <a:t>Data Challenges</a:t>
            </a:r>
            <a:br>
              <a:rPr lang="de-DE" dirty="0"/>
            </a:br>
            <a:br>
              <a:rPr lang="de-DE" dirty="0"/>
            </a:br>
            <a:r>
              <a:rPr lang="de-DE" sz="4400" dirty="0"/>
              <a:t>Task 3: Clustering and Imputation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/>
              <a:t>Group 8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703574-C7EF-4C5B-8325-B0D5A41D03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91" y="363841"/>
            <a:ext cx="2220567" cy="1212547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67BE49-6B0A-43C5-84E8-B3EAF170C545}"/>
              </a:ext>
            </a:extLst>
          </p:cNvPr>
          <p:cNvSpPr txBox="1"/>
          <p:nvPr/>
        </p:nvSpPr>
        <p:spPr>
          <a:xfrm>
            <a:off x="1155247" y="4871018"/>
            <a:ext cx="6098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Jakob Vanek 5879817</a:t>
            </a:r>
            <a:br>
              <a:rPr lang="de-DE" dirty="0"/>
            </a:br>
            <a:r>
              <a:rPr lang="de-DE" dirty="0"/>
              <a:t>Philipp Wörner 6375519</a:t>
            </a:r>
            <a:br>
              <a:rPr lang="de-DE" dirty="0"/>
            </a:br>
            <a:r>
              <a:rPr lang="de-DE" dirty="0"/>
              <a:t>Tobias Ettling </a:t>
            </a:r>
            <a:r>
              <a:rPr lang="de-DE" b="0" i="0" u="none" strike="noStrike" baseline="0" dirty="0"/>
              <a:t>6753746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83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3.2 –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Imputation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010C58-8221-4173-B7FC-1BB1EB151875}"/>
              </a:ext>
            </a:extLst>
          </p:cNvPr>
          <p:cNvSpPr txBox="1"/>
          <p:nvPr/>
        </p:nvSpPr>
        <p:spPr>
          <a:xfrm>
            <a:off x="838200" y="1256715"/>
            <a:ext cx="37719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PaCMAP</a:t>
            </a:r>
            <a:r>
              <a:rPr lang="en-US" sz="1800" dirty="0">
                <a:latin typeface="+mn-lt"/>
              </a:rPr>
              <a:t> has denser mapping which can be seen in the clustering. </a:t>
            </a:r>
          </a:p>
          <a:p>
            <a:endParaRPr lang="en-US" sz="1800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Noteworthy clusters: #1 and #5 have a high relative value </a:t>
            </a:r>
          </a:p>
          <a:p>
            <a:endParaRPr lang="en-US" sz="1800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cluster #1 (Sepsis: 20 Size: 89, relative: 22.4%)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cluster #5 (Sepsis: 14, Size: 53, relative: 26.4%)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0AD1C0-B7FB-451D-AB09-E32393B09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8" y="1256715"/>
            <a:ext cx="5879604" cy="44439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458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3.2 – DBSCAN </a:t>
            </a:r>
            <a:r>
              <a:rPr lang="de-DE" dirty="0" err="1"/>
              <a:t>without</a:t>
            </a:r>
            <a:r>
              <a:rPr lang="de-DE" dirty="0"/>
              <a:t> Imputation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8C8C32-06A0-489A-9268-A26FEA05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67" y="1123950"/>
            <a:ext cx="6279033" cy="47092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48E3E36-2208-4898-AFA4-07DF43FA11D9}"/>
              </a:ext>
            </a:extLst>
          </p:cNvPr>
          <p:cNvSpPr txBox="1"/>
          <p:nvPr/>
        </p:nvSpPr>
        <p:spPr>
          <a:xfrm>
            <a:off x="838200" y="1256715"/>
            <a:ext cx="37719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DBSCAN </a:t>
            </a:r>
            <a:r>
              <a:rPr lang="en-US" sz="1800" b="1" dirty="0">
                <a:latin typeface="+mn-lt"/>
              </a:rPr>
              <a:t>without interpolation and imputation </a:t>
            </a:r>
            <a:r>
              <a:rPr lang="en-US" sz="1800" dirty="0">
                <a:latin typeface="+mn-lt"/>
              </a:rPr>
              <a:t>(part of Task 3.1)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1800" b="1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Also u</a:t>
            </a:r>
            <a:r>
              <a:rPr lang="en-US" sz="1800" dirty="0">
                <a:latin typeface="+mn-lt"/>
              </a:rPr>
              <a:t>sing </a:t>
            </a:r>
            <a:r>
              <a:rPr lang="en-US" sz="1800" b="1" dirty="0">
                <a:latin typeface="+mn-lt"/>
              </a:rPr>
              <a:t>z-values</a:t>
            </a:r>
            <a:r>
              <a:rPr lang="en-US" sz="1800" dirty="0">
                <a:latin typeface="+mn-lt"/>
              </a:rPr>
              <a:t> for standardization of features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Epsilon = 0.4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/>
              <a:t>Min_samples</a:t>
            </a:r>
            <a:r>
              <a:rPr lang="en-US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237550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3.2 – DBSCAN </a:t>
            </a:r>
            <a:r>
              <a:rPr lang="de-DE" dirty="0" err="1"/>
              <a:t>with</a:t>
            </a:r>
            <a:r>
              <a:rPr lang="de-DE" dirty="0"/>
              <a:t> Imputation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7F6072-33A1-4F2C-AB96-223341026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12" y="1142999"/>
            <a:ext cx="6357687" cy="47682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F5DD1EE-9F76-4CC9-BDEA-780BCAC8E028}"/>
              </a:ext>
            </a:extLst>
          </p:cNvPr>
          <p:cNvSpPr txBox="1"/>
          <p:nvPr/>
        </p:nvSpPr>
        <p:spPr>
          <a:xfrm>
            <a:off x="838200" y="1256715"/>
            <a:ext cx="3771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b="1" dirty="0"/>
              <a:t>Epsilon value </a:t>
            </a:r>
            <a:r>
              <a:rPr lang="en-US" dirty="0"/>
              <a:t>and</a:t>
            </a:r>
            <a:r>
              <a:rPr lang="en-US" b="1" dirty="0"/>
              <a:t> minimum of neighboring samples </a:t>
            </a:r>
            <a:r>
              <a:rPr lang="en-US" dirty="0"/>
              <a:t>must be further optimized (using silhouette score)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With these parameters there are no clusters found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06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3.2 – Clustering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PaCMAP-data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0491B6-0F41-415A-A882-BA28E087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1181100"/>
            <a:ext cx="6146800" cy="46101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2A3E60D-D8A6-4D7E-A091-568685BECC97}"/>
              </a:ext>
            </a:extLst>
          </p:cNvPr>
          <p:cNvSpPr txBox="1"/>
          <p:nvPr/>
        </p:nvSpPr>
        <p:spPr>
          <a:xfrm>
            <a:off x="838200" y="1256715"/>
            <a:ext cx="37719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Clustering of the </a:t>
            </a:r>
            <a:r>
              <a:rPr lang="en-US" dirty="0" err="1"/>
              <a:t>PaCMAP</a:t>
            </a:r>
            <a:r>
              <a:rPr lang="en-US" dirty="0"/>
              <a:t> data leads to very precise clusters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While the interpretation of each cluster is unclear this is helpful to identify interesting subgroups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966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Next Possible </a:t>
            </a:r>
            <a:r>
              <a:rPr lang="de-DE" sz="4000" noProof="0" dirty="0" err="1">
                <a:latin typeface="+mn-lt"/>
              </a:rPr>
              <a:t>Steps</a:t>
            </a:r>
            <a:r>
              <a:rPr lang="de-DE" sz="4000" noProof="0" dirty="0">
                <a:latin typeface="+mn-lt"/>
              </a:rPr>
              <a:t>?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6B973C-0DAE-4A45-96DE-42167986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 err="1">
                <a:latin typeface="+mn-lt"/>
              </a:rPr>
              <a:t>Apply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subspace-clustering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methods</a:t>
            </a:r>
            <a:r>
              <a:rPr lang="de-DE" sz="2800" dirty="0">
                <a:latin typeface="+mn-lt"/>
              </a:rPr>
              <a:t> </a:t>
            </a: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noProof="0" dirty="0" err="1">
                <a:latin typeface="+mn-lt"/>
              </a:rPr>
              <a:t>Subspace</a:t>
            </a:r>
            <a:r>
              <a:rPr lang="de-DE" sz="2800" noProof="0" dirty="0">
                <a:latin typeface="+mn-lt"/>
              </a:rPr>
              <a:t> Clustering and Imputation</a:t>
            </a: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68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CF38384E-C919-436D-8FAF-8DEAA6CF0E4D}"/>
              </a:ext>
            </a:extLst>
          </p:cNvPr>
          <p:cNvSpPr txBox="1"/>
          <p:nvPr/>
        </p:nvSpPr>
        <p:spPr>
          <a:xfrm>
            <a:off x="4590662" y="3105834"/>
            <a:ext cx="2407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3600" dirty="0" err="1">
                <a:latin typeface="+mn-lt"/>
              </a:rPr>
              <a:t>Thank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Y</a:t>
            </a:r>
            <a:r>
              <a:rPr lang="de-DE" sz="3600" dirty="0" err="1"/>
              <a:t>ou</a:t>
            </a:r>
            <a:r>
              <a:rPr lang="de-DE" sz="36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37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B06663-BCBE-40DB-9222-0039D464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650"/>
            <a:ext cx="5414394" cy="24447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1E27C5-CC8C-4DB4-81B2-034185D7F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44" y="1041974"/>
            <a:ext cx="4106411" cy="30798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2B480C-6EC9-4C93-8EF4-D46A8DB7F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8" y="3727450"/>
            <a:ext cx="4106412" cy="30798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D4CB9B4-9B18-40A5-BA53-E07A3E44E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0" y="3873558"/>
            <a:ext cx="3911600" cy="29337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0FF7E35-C990-4A9B-9E4B-D6BC5784543C}"/>
              </a:ext>
            </a:extLst>
          </p:cNvPr>
          <p:cNvSpPr txBox="1"/>
          <p:nvPr/>
        </p:nvSpPr>
        <p:spPr>
          <a:xfrm>
            <a:off x="5588002" y="3873558"/>
            <a:ext cx="245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PCA on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CA1CC82-287A-4810-91EF-0E28D1E92D67}"/>
              </a:ext>
            </a:extLst>
          </p:cNvPr>
          <p:cNvSpPr txBox="1"/>
          <p:nvPr/>
        </p:nvSpPr>
        <p:spPr>
          <a:xfrm>
            <a:off x="1228950" y="3733858"/>
            <a:ext cx="215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PCA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label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610F37D-D62E-40D2-A4A2-F9C0B3E11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97" y="4058224"/>
            <a:ext cx="3604956" cy="270371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9BC6D21-496A-467D-882F-9EB1D32DBA08}"/>
              </a:ext>
            </a:extLst>
          </p:cNvPr>
          <p:cNvSpPr txBox="1"/>
          <p:nvPr/>
        </p:nvSpPr>
        <p:spPr>
          <a:xfrm>
            <a:off x="8859430" y="3735058"/>
            <a:ext cx="282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Dropped</a:t>
            </a:r>
            <a:r>
              <a:rPr lang="de-DE" dirty="0"/>
              <a:t> out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missing</a:t>
            </a:r>
            <a:r>
              <a:rPr lang="de-DE" dirty="0"/>
              <a:t> &gt;50% Data</a:t>
            </a:r>
          </a:p>
        </p:txBody>
      </p:sp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4697C7-2D04-4BA2-8595-6F4F6EA3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219486"/>
            <a:ext cx="4056296" cy="30422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C621F91-B996-4CF6-9055-D0ABCA3B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775" y="1296028"/>
            <a:ext cx="3263822" cy="29654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2F2E77C5-8507-4484-AC8E-925A2667FA42}"/>
              </a:ext>
            </a:extLst>
          </p:cNvPr>
          <p:cNvSpPr txBox="1"/>
          <p:nvPr/>
        </p:nvSpPr>
        <p:spPr>
          <a:xfrm>
            <a:off x="1231902" y="1123434"/>
            <a:ext cx="149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TSNE on Set 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F47B49B-90B9-4C06-B2AC-FA3C61B27702}"/>
              </a:ext>
            </a:extLst>
          </p:cNvPr>
          <p:cNvSpPr txBox="1"/>
          <p:nvPr/>
        </p:nvSpPr>
        <p:spPr>
          <a:xfrm>
            <a:off x="5420130" y="1129268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LDA on Set 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7B4494-A983-43D5-A87B-125FCC6AD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15" y="4446144"/>
            <a:ext cx="2980266" cy="22352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DFDAE43-135B-4FBD-895C-94D14B078621}"/>
              </a:ext>
            </a:extLst>
          </p:cNvPr>
          <p:cNvSpPr txBox="1"/>
          <p:nvPr/>
        </p:nvSpPr>
        <p:spPr>
          <a:xfrm>
            <a:off x="1231902" y="4261478"/>
            <a:ext cx="268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PacMap</a:t>
            </a:r>
            <a:r>
              <a:rPr lang="de-DE" dirty="0"/>
              <a:t> on </a:t>
            </a:r>
            <a:r>
              <a:rPr lang="de-DE" dirty="0" err="1"/>
              <a:t>subgroup</a:t>
            </a:r>
            <a:r>
              <a:rPr lang="de-DE" dirty="0"/>
              <a:t> male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8B4950-9AAE-4876-B290-353F20FFA027}"/>
              </a:ext>
            </a:extLst>
          </p:cNvPr>
          <p:cNvSpPr txBox="1"/>
          <p:nvPr/>
        </p:nvSpPr>
        <p:spPr>
          <a:xfrm>
            <a:off x="7926487" y="1111362"/>
            <a:ext cx="314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PacMap</a:t>
            </a:r>
            <a:r>
              <a:rPr lang="de-DE" dirty="0"/>
              <a:t> on </a:t>
            </a:r>
            <a:r>
              <a:rPr lang="de-DE" dirty="0" err="1"/>
              <a:t>subgroup</a:t>
            </a:r>
            <a:r>
              <a:rPr lang="de-DE" dirty="0"/>
              <a:t> </a:t>
            </a:r>
            <a:r>
              <a:rPr lang="de-DE" dirty="0" err="1"/>
              <a:t>age</a:t>
            </a:r>
            <a:r>
              <a:rPr lang="de-DE" dirty="0"/>
              <a:t> 35-90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55BB51-BBAA-4AE8-A03A-38054737F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017" y="4485500"/>
            <a:ext cx="2927792" cy="2195844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FD84757-2B76-439C-A8BD-9D1CD96202A9}"/>
              </a:ext>
            </a:extLst>
          </p:cNvPr>
          <p:cNvSpPr txBox="1"/>
          <p:nvPr/>
        </p:nvSpPr>
        <p:spPr>
          <a:xfrm>
            <a:off x="4321914" y="4261478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PacMap</a:t>
            </a:r>
            <a:r>
              <a:rPr lang="de-DE" dirty="0"/>
              <a:t> on </a:t>
            </a:r>
            <a:r>
              <a:rPr lang="de-DE" dirty="0" err="1"/>
              <a:t>subgroup</a:t>
            </a:r>
            <a:r>
              <a:rPr lang="de-DE" dirty="0"/>
              <a:t> </a:t>
            </a:r>
            <a:r>
              <a:rPr lang="de-DE" dirty="0" err="1"/>
              <a:t>female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7297819-AEE2-4DD0-A16F-21DD17757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103" y="4467005"/>
            <a:ext cx="2977112" cy="2232834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57C7848-B217-479E-AEB5-C5AF22E70A30}"/>
              </a:ext>
            </a:extLst>
          </p:cNvPr>
          <p:cNvSpPr txBox="1"/>
          <p:nvPr/>
        </p:nvSpPr>
        <p:spPr>
          <a:xfrm>
            <a:off x="7571699" y="4261478"/>
            <a:ext cx="314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PacMap</a:t>
            </a:r>
            <a:r>
              <a:rPr lang="de-DE" dirty="0"/>
              <a:t> on </a:t>
            </a:r>
            <a:r>
              <a:rPr lang="de-DE" dirty="0" err="1"/>
              <a:t>subgroup</a:t>
            </a:r>
            <a:r>
              <a:rPr lang="de-DE" dirty="0"/>
              <a:t> </a:t>
            </a:r>
            <a:r>
              <a:rPr lang="de-DE" dirty="0" err="1"/>
              <a:t>age</a:t>
            </a:r>
            <a:r>
              <a:rPr lang="de-DE" dirty="0"/>
              <a:t> 10-35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A2D838CC-FB4E-44E9-8EB5-8407950B3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334" y="1454243"/>
            <a:ext cx="3605962" cy="27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0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4A4AC7-B47A-4F7A-9A53-1F8507FCA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2" y="1184272"/>
            <a:ext cx="11067700" cy="50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7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18F5F5-13AE-4BF0-89AE-6314AACD4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1281114"/>
            <a:ext cx="11009912" cy="52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8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B11099-1AB2-47C6-855F-E77C5D3C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3" y="1295399"/>
            <a:ext cx="10908894" cy="48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5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3.1 – a) </a:t>
            </a:r>
            <a:r>
              <a:rPr lang="de-DE" dirty="0" err="1"/>
              <a:t>Conventional</a:t>
            </a:r>
            <a:r>
              <a:rPr lang="de-DE" dirty="0"/>
              <a:t> Clustering Methods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010C58-8221-4173-B7FC-1BB1EB151875}"/>
              </a:ext>
            </a:extLst>
          </p:cNvPr>
          <p:cNvSpPr txBox="1"/>
          <p:nvPr/>
        </p:nvSpPr>
        <p:spPr>
          <a:xfrm>
            <a:off x="838200" y="1256715"/>
            <a:ext cx="3771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Some clusters are remarkable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sz="1800" dirty="0">
                <a:latin typeface="+mn-lt"/>
              </a:rPr>
              <a:t>luster #4 is rather dense while also having the highest sepsis chance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This is followed by Cluster #10 and #7 which are, according to </a:t>
            </a:r>
            <a:r>
              <a:rPr lang="en-US" sz="1800" dirty="0" err="1">
                <a:latin typeface="+mn-lt"/>
              </a:rPr>
              <a:t>PaCMAP</a:t>
            </a:r>
            <a:r>
              <a:rPr lang="en-US" sz="1800" dirty="0">
                <a:latin typeface="+mn-lt"/>
              </a:rPr>
              <a:t>, also located close to #4</a:t>
            </a:r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6AD5D5-B348-468D-9D56-A435766D2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96" y="1256715"/>
            <a:ext cx="5879604" cy="44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7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3.1 – b) Quality </a:t>
            </a:r>
            <a:r>
              <a:rPr lang="de-DE" dirty="0" err="1"/>
              <a:t>Measures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010C58-8221-4173-B7FC-1BB1EB151875}"/>
              </a:ext>
            </a:extLst>
          </p:cNvPr>
          <p:cNvSpPr txBox="1"/>
          <p:nvPr/>
        </p:nvSpPr>
        <p:spPr>
          <a:xfrm>
            <a:off x="838200" y="1256715"/>
            <a:ext cx="41084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Euclidean Silhouette Score for k-means </a:t>
            </a:r>
            <a:r>
              <a:rPr lang="en-US" sz="1800" dirty="0">
                <a:latin typeface="+mn-lt"/>
              </a:rPr>
              <a:t>(based on </a:t>
            </a:r>
            <a:r>
              <a:rPr lang="en-US" sz="1800" dirty="0" err="1">
                <a:latin typeface="+mn-lt"/>
              </a:rPr>
              <a:t>sklearn.metrics</a:t>
            </a:r>
            <a:r>
              <a:rPr lang="en-US" sz="1800" dirty="0">
                <a:latin typeface="+mn-lt"/>
              </a:rPr>
              <a:t>)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to compare the distance of a data point and its assigned cluster center towards its distance to the other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</a:t>
            </a:r>
            <a:r>
              <a:rPr lang="en-US" dirty="0"/>
              <a:t>high</a:t>
            </a:r>
            <a:r>
              <a:rPr lang="en-US" sz="1800" dirty="0">
                <a:latin typeface="+mn-lt"/>
              </a:rPr>
              <a:t> silhouette score speaks of a good cluster assignment (below 0.5 is relatively weak)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advantage over Sum of Squared Errors is that it takes the </a:t>
            </a:r>
            <a:r>
              <a:rPr lang="en-US" sz="1800" b="1" dirty="0">
                <a:latin typeface="+mn-lt"/>
              </a:rPr>
              <a:t>heterogeneity between clusters </a:t>
            </a:r>
            <a:r>
              <a:rPr lang="en-US" sz="1800" dirty="0">
                <a:latin typeface="+mn-lt"/>
              </a:rPr>
              <a:t>into account (</a:t>
            </a:r>
            <a:r>
              <a:rPr lang="de-DE" dirty="0"/>
              <a:t>SSE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focusses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homogenity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5A1E58C-3580-4512-BAAB-F22547F2B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22" y="103505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7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3.1 – c) Clustering </a:t>
            </a:r>
            <a:r>
              <a:rPr lang="de-DE" dirty="0" err="1"/>
              <a:t>Subsets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010C58-8221-4173-B7FC-1BB1EB151875}"/>
              </a:ext>
            </a:extLst>
          </p:cNvPr>
          <p:cNvSpPr txBox="1"/>
          <p:nvPr/>
        </p:nvSpPr>
        <p:spPr>
          <a:xfrm>
            <a:off x="838200" y="1256715"/>
            <a:ext cx="3771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Clustering of the </a:t>
            </a:r>
            <a:r>
              <a:rPr lang="en-US" sz="1800" dirty="0" err="1">
                <a:latin typeface="+mn-lt"/>
              </a:rPr>
              <a:t>PaCMAP</a:t>
            </a:r>
            <a:r>
              <a:rPr lang="en-US" sz="1800" dirty="0">
                <a:latin typeface="+mn-lt"/>
              </a:rPr>
              <a:t> data leads to vastly different results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clusters are more uniformly sized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However, the spikes in the total sepsis cases has disappeared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DCC28B-C3ED-48A4-A6DF-246473A5C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52" y="1256715"/>
            <a:ext cx="6117348" cy="44439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487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446</Words>
  <Application>Microsoft Office PowerPoint</Application>
  <PresentationFormat>Breitbild</PresentationFormat>
  <Paragraphs>78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Frutiger Next LT W1G</vt:lpstr>
      <vt:lpstr>Wingdings</vt:lpstr>
      <vt:lpstr>Office</vt:lpstr>
      <vt:lpstr>      Data Challenges  Task 3: Clustering and Imputation  Group 8</vt:lpstr>
      <vt:lpstr>Recap of Last Presentation</vt:lpstr>
      <vt:lpstr>Recap of Last Presentation</vt:lpstr>
      <vt:lpstr>Recap of Last Presentation</vt:lpstr>
      <vt:lpstr>Recap of Last Presentation</vt:lpstr>
      <vt:lpstr>Recap of Last Presentation</vt:lpstr>
      <vt:lpstr>Task 3.1 – a) Conventional Clustering Methods</vt:lpstr>
      <vt:lpstr>Task 3.1 – b) Quality Measures</vt:lpstr>
      <vt:lpstr>Task 3.1 – c) Clustering Subsets</vt:lpstr>
      <vt:lpstr>Task 3.2 – k-means with Imputation</vt:lpstr>
      <vt:lpstr>Task 3.2 – DBSCAN without Imputation</vt:lpstr>
      <vt:lpstr>Task 3.2 – DBSCAN with Imputation</vt:lpstr>
      <vt:lpstr>Task 3.2 – Clustering the PaCMAP-data</vt:lpstr>
      <vt:lpstr>Next Possible Steps?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fjzbvpsspf@goetheuniversitaet.onmicrosoft.com</cp:lastModifiedBy>
  <cp:revision>100</cp:revision>
  <dcterms:created xsi:type="dcterms:W3CDTF">2021-06-28T09:55:05Z</dcterms:created>
  <dcterms:modified xsi:type="dcterms:W3CDTF">2021-11-30T15:27:31Z</dcterms:modified>
</cp:coreProperties>
</file>