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1"/>
  </p:notesMasterIdLst>
  <p:sldIdLst>
    <p:sldId id="294" r:id="rId2"/>
    <p:sldId id="292" r:id="rId3"/>
    <p:sldId id="300" r:id="rId4"/>
    <p:sldId id="257" r:id="rId5"/>
    <p:sldId id="301" r:id="rId6"/>
    <p:sldId id="302" r:id="rId7"/>
    <p:sldId id="303" r:id="rId8"/>
    <p:sldId id="299" r:id="rId9"/>
    <p:sldId id="297" r:id="rId10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j45322" initials="v" lastIdx="1" clrIdx="0">
    <p:extLst>
      <p:ext uri="{19B8F6BF-5375-455C-9EA6-DF929625EA0E}">
        <p15:presenceInfo xmlns:p15="http://schemas.microsoft.com/office/powerpoint/2012/main" userId="vaj4532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8" autoAdjust="0"/>
    <p:restoredTop sz="96713" autoAdjust="0"/>
  </p:normalViewPr>
  <p:slideViewPr>
    <p:cSldViewPr snapToGrid="0">
      <p:cViewPr varScale="1">
        <p:scale>
          <a:sx n="75" d="100"/>
          <a:sy n="75" d="100"/>
        </p:scale>
        <p:origin x="72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35532-E520-45DB-B758-9A2061812C2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A4AF-CCD2-433A-B3E5-77E1BA35AA0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F7D5A-F825-4011-893E-D04AC3A3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379"/>
            <a:ext cx="9144000" cy="1714481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881DB6-53EB-42E5-AC2B-F98C90D5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3636"/>
            <a:ext cx="8359140" cy="1981195"/>
          </a:xfrm>
        </p:spPr>
        <p:txBody>
          <a:bodyPr/>
          <a:lstStyle>
            <a:lvl1pPr marL="0" indent="0" algn="ctr">
              <a:buNone/>
              <a:defRPr lang="de-DE" sz="2400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F907A-2888-41DF-8275-2A2B19F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E3E8D23-F272-41C6-BE0D-42A7C92B6B5B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6288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CD0C50DE-8D0C-41C0-BFFF-FE308CA876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8260" y="5006994"/>
            <a:ext cx="3146545" cy="17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CB183-3BE6-4FD7-B816-14115F57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E898A-9CE5-489C-B557-35829A81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1383AD6-06DE-4E04-BB0D-71602776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90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4FD1A-1A07-44CA-A4AE-A315FF0F4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7DDC8-81F7-4DDA-8C63-C9C4759CA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F9FB03E-EC67-4A7F-A593-07DAF957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159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EAEC-1256-45F5-A8C7-48D6175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31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F4D65-FAED-415D-8A9E-6AC26AAF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>
            <a:lvl1pPr>
              <a:buSzPct val="70000"/>
              <a:defRPr sz="2400">
                <a:latin typeface="Frutiger Next LT W1G"/>
              </a:defRPr>
            </a:lvl1pPr>
            <a:lvl2pPr>
              <a:defRPr sz="2000">
                <a:latin typeface="Frutiger Next LT W1G"/>
              </a:defRPr>
            </a:lvl2pPr>
            <a:lvl3pPr>
              <a:defRPr sz="1800">
                <a:latin typeface="Frutiger Next LT W1G"/>
              </a:defRPr>
            </a:lvl3pPr>
            <a:lvl4pPr>
              <a:defRPr sz="1600">
                <a:latin typeface="Frutiger Next LT W1G"/>
              </a:defRPr>
            </a:lvl4pPr>
            <a:lvl5pPr>
              <a:defRPr sz="1600"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355F329-3101-41B0-B687-E26930499A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62013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98DC607-6D4C-41D6-8735-659306FB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74645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7A33-DBE8-405A-A366-4D0B6E7E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D4F1A-C984-4C3A-8389-9BAA7D04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utiger Next LT W1G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389DA5E-0B41-46A5-9D21-7FD9CED5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8303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20C-04A2-4CE1-8FFC-D27F59BB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12ABE-A465-4DFF-9677-C4E48EE25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CB6BBA-510E-4F62-8B19-D639E14E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0E9021F-7410-43DC-9A62-F4CF7430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9862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CFF19-6D26-427E-88BD-139A343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FF3D5-285D-4800-ABA7-F558CC1E5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Frutiger Next LT W1G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F7589-90BF-43B8-921B-6B2A83BC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76BF0-327F-4E24-8E87-23A86C8A9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de-DE" sz="2400" b="1" kern="1200" dirty="0">
                <a:solidFill>
                  <a:schemeClr val="tx1"/>
                </a:solidFill>
                <a:latin typeface="Frutiger Next LT W1G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A8162A-D2B2-422A-9E93-0143C1AA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Frutiger Next LT W1G"/>
              </a:defRPr>
            </a:lvl1pPr>
            <a:lvl2pPr>
              <a:defRPr>
                <a:latin typeface="Frutiger Next LT W1G"/>
              </a:defRPr>
            </a:lvl2pPr>
            <a:lvl3pPr>
              <a:defRPr>
                <a:latin typeface="Frutiger Next LT W1G"/>
              </a:defRPr>
            </a:lvl3pPr>
            <a:lvl4pPr>
              <a:defRPr>
                <a:latin typeface="Frutiger Next LT W1G"/>
              </a:defRPr>
            </a:lvl4pPr>
            <a:lvl5pPr>
              <a:defRPr>
                <a:latin typeface="Frutiger Next LT W1G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754B407-BB56-427E-8B78-010A1238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99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C894F-624A-4D33-81E9-6EF043AA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F223277-B98A-41E2-B146-7774FC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13125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2A9F2-C285-42E3-835E-64D1134F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747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883D-2D12-443F-9093-0229FF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577E3-6B35-4E56-A2E4-782F7A31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Frutiger Next LT W1G"/>
              </a:defRPr>
            </a:lvl1pPr>
            <a:lvl2pPr>
              <a:defRPr sz="2800">
                <a:latin typeface="Frutiger Next LT W1G"/>
              </a:defRPr>
            </a:lvl2pPr>
            <a:lvl3pPr>
              <a:defRPr sz="2400">
                <a:latin typeface="Frutiger Next LT W1G"/>
              </a:defRPr>
            </a:lvl3pPr>
            <a:lvl4pPr>
              <a:defRPr sz="2000">
                <a:latin typeface="Frutiger Next LT W1G"/>
              </a:defRPr>
            </a:lvl4pPr>
            <a:lvl5pPr>
              <a:defRPr sz="2000">
                <a:latin typeface="Frutiger Next LT W1G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37E4-3725-4427-926D-BA965492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0656000C-8377-498D-9BCA-B294B08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41637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A7D4-B1D3-4C6C-83C5-6B4A80E1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945354-8054-4CF6-AA17-94D67C7A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3A2D70-F568-4C41-9023-D7162EB9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Frutiger Next LT W1G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3B26431B-DF1C-495C-A4D7-C433E8BA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063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55DD19-CB6C-489F-BD7F-167DFD6B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5569E2-E29C-4C58-8656-FD6EA736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0974"/>
            <a:ext cx="10515600" cy="489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F4187-1357-409C-83FE-97A3D1991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F96A2D-3FA1-4888-9206-801C298D91DE}" type="slidenum">
              <a:rPr lang="en-US" smtClean="0"/>
              <a:pPr/>
              <a:t>‹Nr.›</a:t>
            </a:fld>
            <a:r>
              <a:rPr lang="en-US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7249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B754E-E23B-4E49-86C5-1FB4010E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579" y="3234441"/>
            <a:ext cx="8808841" cy="1636577"/>
          </a:xfrm>
        </p:spPr>
        <p:txBody>
          <a:bodyPr>
            <a:normAutofit fontScale="90000"/>
          </a:bodyPr>
          <a:lstStyle/>
          <a:p>
            <a:pPr algn="ctr"/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br>
              <a:rPr lang="de-DE" b="1" dirty="0"/>
            </a:br>
            <a:r>
              <a:rPr lang="de-DE" dirty="0"/>
              <a:t>Data Challenges</a:t>
            </a:r>
            <a:br>
              <a:rPr lang="de-DE" dirty="0"/>
            </a:br>
            <a:br>
              <a:rPr lang="de-DE" dirty="0"/>
            </a:br>
            <a:r>
              <a:rPr lang="de-DE" sz="4400" dirty="0"/>
              <a:t>Task 3: Clustering and Imputation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Group 8</a:t>
            </a:r>
          </a:p>
        </p:txBody>
      </p:sp>
      <p:pic>
        <p:nvPicPr>
          <p:cNvPr id="8" name="Inhaltsplatzhalter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703574-C7EF-4C5B-8325-B0D5A41D03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91" y="363841"/>
            <a:ext cx="2220567" cy="1212547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67BE49-6B0A-43C5-84E8-B3EAF170C545}"/>
              </a:ext>
            </a:extLst>
          </p:cNvPr>
          <p:cNvSpPr txBox="1"/>
          <p:nvPr/>
        </p:nvSpPr>
        <p:spPr>
          <a:xfrm>
            <a:off x="1155247" y="4871018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dirty="0"/>
              <a:t>Jakob Vanek 5879817</a:t>
            </a:r>
            <a:br>
              <a:rPr lang="de-DE" dirty="0"/>
            </a:br>
            <a:r>
              <a:rPr lang="de-DE" dirty="0"/>
              <a:t>Philipp Wörner 6375519</a:t>
            </a:r>
            <a:br>
              <a:rPr lang="de-DE" dirty="0"/>
            </a:br>
            <a:r>
              <a:rPr lang="de-DE" dirty="0"/>
              <a:t>Tobias Ettling </a:t>
            </a:r>
            <a:r>
              <a:rPr lang="de-DE" b="0" i="0" u="none" strike="noStrike" baseline="0" dirty="0"/>
              <a:t>6753746</a:t>
            </a:r>
            <a:br>
              <a:rPr lang="de-DE" dirty="0"/>
            </a:br>
            <a:r>
              <a:rPr lang="de-DE" dirty="0"/>
              <a:t>Xheni Hoxha  7267017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83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B06663-BCBE-40DB-9222-0039D464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650"/>
            <a:ext cx="5414394" cy="24447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1E27C5-CC8C-4DB4-81B2-034185D7F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544" y="1041974"/>
            <a:ext cx="4106411" cy="30798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2B480C-6EC9-4C93-8EF4-D46A8DB7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" y="3727450"/>
            <a:ext cx="4106412" cy="30798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D4CB9B4-9B18-40A5-BA53-E07A3E44E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3873558"/>
            <a:ext cx="3911600" cy="29337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0FF7E35-C990-4A9B-9E4B-D6BC5784543C}"/>
              </a:ext>
            </a:extLst>
          </p:cNvPr>
          <p:cNvSpPr txBox="1"/>
          <p:nvPr/>
        </p:nvSpPr>
        <p:spPr>
          <a:xfrm>
            <a:off x="5588002" y="3873558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on enteire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A1CC82-287A-4810-91EF-0E28D1E92D67}"/>
              </a:ext>
            </a:extLst>
          </p:cNvPr>
          <p:cNvSpPr txBox="1"/>
          <p:nvPr/>
        </p:nvSpPr>
        <p:spPr>
          <a:xfrm>
            <a:off x="1228950" y="3733858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610F37D-D62E-40D2-A4A2-F9C0B3E11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97" y="4058224"/>
            <a:ext cx="3604956" cy="270371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9BC6D21-496A-467D-882F-9EB1D32DBA08}"/>
              </a:ext>
            </a:extLst>
          </p:cNvPr>
          <p:cNvSpPr txBox="1"/>
          <p:nvPr/>
        </p:nvSpPr>
        <p:spPr>
          <a:xfrm>
            <a:off x="8859430" y="3735058"/>
            <a:ext cx="316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Dropt</a:t>
            </a:r>
            <a:r>
              <a:rPr lang="de-DE" dirty="0"/>
              <a:t> </a:t>
            </a:r>
            <a:r>
              <a:rPr lang="de-DE" dirty="0" err="1"/>
              <a:t>ouut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</a:p>
          <a:p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50 % Data</a:t>
            </a:r>
          </a:p>
        </p:txBody>
      </p:sp>
    </p:spTree>
    <p:extLst>
      <p:ext uri="{BB962C8B-B14F-4D97-AF65-F5344CB8AC3E}">
        <p14:creationId xmlns:p14="http://schemas.microsoft.com/office/powerpoint/2010/main" val="41050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 err="1">
                <a:latin typeface="+mn-lt"/>
              </a:rPr>
              <a:t>Recap</a:t>
            </a:r>
            <a:r>
              <a:rPr lang="de-DE" sz="4000" noProof="0" dirty="0">
                <a:latin typeface="+mn-lt"/>
              </a:rPr>
              <a:t> </a:t>
            </a:r>
            <a:r>
              <a:rPr lang="de-DE" sz="4000" noProof="0" dirty="0" err="1">
                <a:latin typeface="+mn-lt"/>
              </a:rPr>
              <a:t>of</a:t>
            </a:r>
            <a:r>
              <a:rPr lang="de-DE" sz="4000" noProof="0" dirty="0">
                <a:latin typeface="+mn-lt"/>
              </a:rPr>
              <a:t> Last </a:t>
            </a:r>
            <a:r>
              <a:rPr lang="de-DE" sz="4000" noProof="0" dirty="0" err="1">
                <a:latin typeface="+mn-lt"/>
              </a:rPr>
              <a:t>Presentation</a:t>
            </a:r>
            <a:endParaRPr lang="de-DE" sz="4000" noProof="0" dirty="0">
              <a:latin typeface="+mn-lt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4697C7-2D04-4BA2-8595-6F4F6EA31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19486"/>
            <a:ext cx="4056296" cy="304222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C621F91-B996-4CF6-9055-D0ABCA3B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75" y="1296028"/>
            <a:ext cx="3263822" cy="29654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F2E77C5-8507-4484-AC8E-925A2667FA42}"/>
              </a:ext>
            </a:extLst>
          </p:cNvPr>
          <p:cNvSpPr txBox="1"/>
          <p:nvPr/>
        </p:nvSpPr>
        <p:spPr>
          <a:xfrm>
            <a:off x="1231902" y="1123434"/>
            <a:ext cx="149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TSNE on Set 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F47B49B-90B9-4C06-B2AC-FA3C61B27702}"/>
              </a:ext>
            </a:extLst>
          </p:cNvPr>
          <p:cNvSpPr txBox="1"/>
          <p:nvPr/>
        </p:nvSpPr>
        <p:spPr>
          <a:xfrm>
            <a:off x="5420130" y="1129268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LDA on Set 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7B4494-A983-43D5-A87B-125FCC6A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15" y="4446144"/>
            <a:ext cx="2980266" cy="22352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DFDAE43-135B-4FBD-895C-94D14B078621}"/>
              </a:ext>
            </a:extLst>
          </p:cNvPr>
          <p:cNvSpPr txBox="1"/>
          <p:nvPr/>
        </p:nvSpPr>
        <p:spPr>
          <a:xfrm>
            <a:off x="1231902" y="4261478"/>
            <a:ext cx="268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male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8B4950-9AAE-4876-B290-353F20FFA027}"/>
              </a:ext>
            </a:extLst>
          </p:cNvPr>
          <p:cNvSpPr txBox="1"/>
          <p:nvPr/>
        </p:nvSpPr>
        <p:spPr>
          <a:xfrm>
            <a:off x="7926487" y="1111362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35-90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55BB51-BBAA-4AE8-A03A-3805473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017" y="4485500"/>
            <a:ext cx="2927792" cy="219584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FD84757-2B76-439C-A8BD-9D1CD96202A9}"/>
              </a:ext>
            </a:extLst>
          </p:cNvPr>
          <p:cNvSpPr txBox="1"/>
          <p:nvPr/>
        </p:nvSpPr>
        <p:spPr>
          <a:xfrm>
            <a:off x="4321914" y="4261478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female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7297819-AEE2-4DD0-A16F-21DD1775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103" y="4467005"/>
            <a:ext cx="2977112" cy="223283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57C7848-B217-479E-AEB5-C5AF22E70A30}"/>
              </a:ext>
            </a:extLst>
          </p:cNvPr>
          <p:cNvSpPr txBox="1"/>
          <p:nvPr/>
        </p:nvSpPr>
        <p:spPr>
          <a:xfrm>
            <a:off x="7571699" y="4261478"/>
            <a:ext cx="314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PacMap</a:t>
            </a:r>
            <a:r>
              <a:rPr lang="de-DE" dirty="0"/>
              <a:t> on </a:t>
            </a:r>
            <a:r>
              <a:rPr lang="de-DE" dirty="0" err="1"/>
              <a:t>subgroup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10-35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2D838CC-FB4E-44E9-8EB5-8407950B3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7334" y="1454243"/>
            <a:ext cx="3605962" cy="27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0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+mn-lt"/>
              </a:rPr>
              <a:t>Some clusters are remarkable. For example cluster #4 is rather dense while also having the highest sepsis chance. This is followed by Cluster #10 which is, according to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, also located close to #4.</a:t>
            </a:r>
            <a:endParaRPr lang="de-DE" sz="1800" dirty="0">
              <a:latin typeface="+mn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8D1B76-C885-4C6A-8E9D-7697453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90395"/>
            <a:ext cx="6096000" cy="457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87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+mn-lt"/>
              </a:rPr>
              <a:t>Some clusters are remarkable. For example cluster #4 is rather dense while also having the highest sepsis chance. This is followed by Cluster #10 which is, according to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, also located close to #4.</a:t>
            </a:r>
          </a:p>
          <a:p>
            <a:pPr marL="514350" indent="-514350">
              <a:buFont typeface="+mj-lt"/>
              <a:buAutoNum type="alphaLcParenR"/>
            </a:pPr>
            <a:endParaRPr lang="en-US" sz="1800" dirty="0">
              <a:latin typeface="+mn-lt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+mn-lt"/>
              </a:rPr>
              <a:t>We've implemented the Silhouette Score which judges the whole clustering by comparing the distance of a data point and its assigned cluster center towards its distance to the other clusters. Therefore a low silhouette score speaks of a good cluster assignment.</a:t>
            </a:r>
            <a:endParaRPr lang="de-DE" sz="1800" dirty="0">
              <a:latin typeface="+mn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8D1B76-C885-4C6A-8E9D-7697453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490395"/>
            <a:ext cx="6096000" cy="4572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947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3.1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en-US" sz="1800" dirty="0">
                <a:latin typeface="+mn-lt"/>
              </a:rPr>
              <a:t>Yes, the clustering is vastly different as it does not consider the original data point constellation anymore but the one given with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instead. The clusters are more uniformly sized in the resulting graph and the spikes in the total sepsis cases has disappeared.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DCC28B-C3ED-48A4-A6DF-246473A5C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2" y="1256715"/>
            <a:ext cx="6117348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48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D1A7-0998-4946-B9EC-136DB03C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Task 3.2</a:t>
            </a:r>
            <a:endParaRPr lang="de-DE" sz="4000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488D8C0-94CA-49AF-8189-22618C3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10C58-8221-4173-B7FC-1BB1EB151875}"/>
              </a:ext>
            </a:extLst>
          </p:cNvPr>
          <p:cNvSpPr txBox="1"/>
          <p:nvPr/>
        </p:nvSpPr>
        <p:spPr>
          <a:xfrm>
            <a:off x="838200" y="1256715"/>
            <a:ext cx="3771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+mn-lt"/>
              </a:rPr>
              <a:t>Yes, as the </a:t>
            </a:r>
            <a:r>
              <a:rPr lang="en-US" sz="1800" dirty="0" err="1">
                <a:latin typeface="+mn-lt"/>
              </a:rPr>
              <a:t>PaCMAP</a:t>
            </a:r>
            <a:r>
              <a:rPr lang="en-US" sz="1800" dirty="0">
                <a:latin typeface="+mn-lt"/>
              </a:rPr>
              <a:t> already shows a radically different, more dense mapping it also shows in the clustering. A very noteworthy cluster here is cluster #3 which is tiny compared to the other clusters but still has a relatively high sepsis chance. The same goes for cluster #10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0AD1C0-B7FB-451D-AB09-E32393B0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98" y="1256715"/>
            <a:ext cx="5879604" cy="44439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45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351B-88D7-464D-936D-5224BDD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noProof="0" dirty="0">
                <a:latin typeface="+mn-lt"/>
              </a:rPr>
              <a:t>Next Possible </a:t>
            </a:r>
            <a:r>
              <a:rPr lang="de-DE" sz="4000" noProof="0" dirty="0" err="1">
                <a:latin typeface="+mn-lt"/>
              </a:rPr>
              <a:t>Steps</a:t>
            </a:r>
            <a:r>
              <a:rPr lang="de-DE" sz="4000" noProof="0" dirty="0">
                <a:latin typeface="+mn-lt"/>
              </a:rPr>
              <a:t>?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AC74B94-09CA-45E1-A9B4-4DE9689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550" y="6356350"/>
            <a:ext cx="2127250" cy="365125"/>
          </a:xfrm>
        </p:spPr>
        <p:txBody>
          <a:bodyPr/>
          <a:lstStyle/>
          <a:p>
            <a:fld id="{6AF96A2D-3FA1-4888-9206-801C298D91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6B973C-0DAE-4A45-96DE-42167986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050"/>
            <a:ext cx="10515600" cy="5314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sz="2800" noProof="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Apply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subspace-clustering</a:t>
            </a:r>
            <a:r>
              <a:rPr lang="de-DE" sz="2800" dirty="0">
                <a:latin typeface="+mn-lt"/>
              </a:rPr>
              <a:t> </a:t>
            </a:r>
            <a:r>
              <a:rPr lang="de-DE" sz="2800" dirty="0" err="1">
                <a:latin typeface="+mn-lt"/>
              </a:rPr>
              <a:t>methods</a:t>
            </a:r>
            <a:r>
              <a:rPr lang="de-DE" sz="2800" dirty="0">
                <a:latin typeface="+mn-lt"/>
              </a:rPr>
              <a:t> </a:t>
            </a:r>
          </a:p>
          <a:p>
            <a:pPr marL="514350" indent="-514350">
              <a:buAutoNum type="arabicPeriod"/>
            </a:pPr>
            <a:endParaRPr lang="de-DE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de-DE" sz="2800" noProof="0" dirty="0" err="1">
                <a:latin typeface="+mn-lt"/>
              </a:rPr>
              <a:t>Subspace</a:t>
            </a:r>
            <a:r>
              <a:rPr lang="de-DE" sz="2800" noProof="0" dirty="0">
                <a:latin typeface="+mn-lt"/>
              </a:rPr>
              <a:t> Clustering and Imputation</a:t>
            </a: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8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F38384E-C919-436D-8FAF-8DEAA6CF0E4D}"/>
              </a:ext>
            </a:extLst>
          </p:cNvPr>
          <p:cNvSpPr txBox="1"/>
          <p:nvPr/>
        </p:nvSpPr>
        <p:spPr>
          <a:xfrm>
            <a:off x="4590662" y="3105834"/>
            <a:ext cx="2407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dirty="0" err="1">
                <a:latin typeface="+mn-lt"/>
              </a:rPr>
              <a:t>Thank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/>
              <a:t>you</a:t>
            </a:r>
            <a:r>
              <a:rPr lang="de-DE" sz="3600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3712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Frutiger Next LT W1G</vt:lpstr>
      <vt:lpstr>Wingdings</vt:lpstr>
      <vt:lpstr>Office</vt:lpstr>
      <vt:lpstr>      Data Challenges  Task 3: Clustering and Imputation  Group 8</vt:lpstr>
      <vt:lpstr>Recap of Last Presentation</vt:lpstr>
      <vt:lpstr>Recap of Last Presentation</vt:lpstr>
      <vt:lpstr>Task 3.1</vt:lpstr>
      <vt:lpstr>Task 3.1</vt:lpstr>
      <vt:lpstr>Task 3.1</vt:lpstr>
      <vt:lpstr>Task 3.2</vt:lpstr>
      <vt:lpstr>Next Possible Steps?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Intelligence –  Analysis of the State of the Art</dc:title>
  <dc:creator>vaj45322</dc:creator>
  <cp:lastModifiedBy>Tobias ETTLING</cp:lastModifiedBy>
  <cp:revision>89</cp:revision>
  <dcterms:created xsi:type="dcterms:W3CDTF">2021-06-28T09:55:05Z</dcterms:created>
  <dcterms:modified xsi:type="dcterms:W3CDTF">2021-11-29T13:03:10Z</dcterms:modified>
</cp:coreProperties>
</file>