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5"/>
  </p:notesMasterIdLst>
  <p:sldIdLst>
    <p:sldId id="293" r:id="rId2"/>
    <p:sldId id="257" r:id="rId3"/>
    <p:sldId id="258" r:id="rId4"/>
    <p:sldId id="294" r:id="rId5"/>
    <p:sldId id="295" r:id="rId6"/>
    <p:sldId id="299" r:id="rId7"/>
    <p:sldId id="290" r:id="rId8"/>
    <p:sldId id="296" r:id="rId9"/>
    <p:sldId id="291" r:id="rId10"/>
    <p:sldId id="292" r:id="rId11"/>
    <p:sldId id="297" r:id="rId12"/>
    <p:sldId id="289" r:id="rId13"/>
    <p:sldId id="298" r:id="rId14"/>
  </p:sldIdLst>
  <p:sldSz cx="12192000" cy="6858000"/>
  <p:notesSz cx="6858000" cy="9144000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j45322" initials="v" lastIdx="1" clrIdx="0">
    <p:extLst>
      <p:ext uri="{19B8F6BF-5375-455C-9EA6-DF929625EA0E}">
        <p15:presenceInfo xmlns:p15="http://schemas.microsoft.com/office/powerpoint/2012/main" userId="vaj45322" providerId="None"/>
      </p:ext>
    </p:extLst>
  </p:cmAuthor>
  <p:cmAuthor id="2" name="fjzbvpsspf@goetheuniversitaet.onmicrosoft.com" initials="f" lastIdx="1" clrIdx="1">
    <p:extLst>
      <p:ext uri="{19B8F6BF-5375-455C-9EA6-DF929625EA0E}">
        <p15:presenceInfo xmlns:p15="http://schemas.microsoft.com/office/powerpoint/2012/main" userId="fjzbvpsspf@goetheuniversitaet.onmicrosof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5" autoAdjust="0"/>
    <p:restoredTop sz="96713" autoAdjust="0"/>
  </p:normalViewPr>
  <p:slideViewPr>
    <p:cSldViewPr snapToGrid="0">
      <p:cViewPr varScale="1">
        <p:scale>
          <a:sx n="72" d="100"/>
          <a:sy n="72" d="100"/>
        </p:scale>
        <p:origin x="201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1-01T19:44:31.832" idx="1">
    <p:pos x="10" y="10"/>
    <p:text>Something else to add here?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35532-E520-45DB-B758-9A2061812C2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CA4AF-CCD2-433A-B3E5-77E1BA35AA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F7D5A-F825-4011-893E-D04AC3A3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379"/>
            <a:ext cx="9144000" cy="1714481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881DB6-53EB-42E5-AC2B-F98C90D57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73636"/>
            <a:ext cx="8359140" cy="1981195"/>
          </a:xfrm>
        </p:spPr>
        <p:txBody>
          <a:bodyPr/>
          <a:lstStyle>
            <a:lvl1pPr marL="0" indent="0" algn="ctr">
              <a:buNone/>
              <a:defRPr lang="de-DE" sz="2400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F907A-2888-41DF-8275-2A2B19FF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E3E8D23-F272-41C6-BE0D-42A7C92B6B5B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886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CD0C50DE-8D0C-41C0-BFFF-FE308CA876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8260" y="5006994"/>
            <a:ext cx="3146545" cy="17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CB183-3BE6-4FD7-B816-14115F57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E898A-9CE5-489C-B557-35829A81A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B1383AD6-06DE-4E04-BB0D-71602776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45590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14FD1A-1A07-44CA-A4AE-A315FF0F4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87DDC8-81F7-4DDA-8C63-C9C4759CA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F9FB03E-EC67-4A7F-A593-07DAF957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159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1EAEC-1256-45F5-A8C7-48D6175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0318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BF4D65-FAED-415D-8A9E-6AC26AAF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>
            <a:lvl1pPr>
              <a:buSzPct val="70000"/>
              <a:defRPr sz="2400">
                <a:latin typeface="Frutiger Next LT W1G"/>
              </a:defRPr>
            </a:lvl1pPr>
            <a:lvl2pPr>
              <a:defRPr sz="2000">
                <a:latin typeface="Frutiger Next LT W1G"/>
              </a:defRPr>
            </a:lvl2pPr>
            <a:lvl3pPr>
              <a:defRPr sz="1800">
                <a:latin typeface="Frutiger Next LT W1G"/>
              </a:defRPr>
            </a:lvl3pPr>
            <a:lvl4pPr>
              <a:defRPr sz="1600">
                <a:latin typeface="Frutiger Next LT W1G"/>
              </a:defRPr>
            </a:lvl4pPr>
            <a:lvl5pPr>
              <a:defRPr sz="1600"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355F329-3101-41B0-B687-E26930499A85}"/>
              </a:ext>
            </a:extLst>
          </p:cNvPr>
          <p:cNvCxnSpPr>
            <a:cxnSpLocks/>
          </p:cNvCxnSpPr>
          <p:nvPr userDrawn="1"/>
        </p:nvCxnSpPr>
        <p:spPr>
          <a:xfrm>
            <a:off x="838200" y="862013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98DC607-6D4C-41D6-8735-659306FB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74645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77A33-DBE8-405A-A366-4D0B6E7E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2D4F1A-C984-4C3A-8389-9BAA7D04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Frutiger Next LT W1G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389DA5E-0B41-46A5-9D21-7FD9CED5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83031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7220C-04A2-4CE1-8FFC-D27F59BB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12ABE-A465-4DFF-9677-C4E48EE25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CB6BBA-510E-4F62-8B19-D639E14E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0E9021F-7410-43DC-9A62-F4CF7430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9862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CFF19-6D26-427E-88BD-139A3434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FF3D5-285D-4800-ABA7-F558CC1E5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Frutiger Next LT W1G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2F7589-90BF-43B8-921B-6B2A83BC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B76BF0-327F-4E24-8E87-23A86C8A9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de-DE" sz="2400" b="1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A8162A-D2B2-422A-9E93-0143C1AA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2754B407-BB56-427E-8B78-010A1238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2299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C894F-624A-4D33-81E9-6EF043AA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F223277-B98A-41E2-B146-7774FC35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13125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2A9F2-C285-42E3-835E-64D1134F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87472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C883D-2D12-443F-9093-0229FFB8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577E3-6B35-4E56-A2E4-782F7A311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Frutiger Next LT W1G"/>
              </a:defRPr>
            </a:lvl1pPr>
            <a:lvl2pPr>
              <a:defRPr sz="2800">
                <a:latin typeface="Frutiger Next LT W1G"/>
              </a:defRPr>
            </a:lvl2pPr>
            <a:lvl3pPr>
              <a:defRPr sz="2400">
                <a:latin typeface="Frutiger Next LT W1G"/>
              </a:defRPr>
            </a:lvl3pPr>
            <a:lvl4pPr>
              <a:defRPr sz="2000">
                <a:latin typeface="Frutiger Next LT W1G"/>
              </a:defRPr>
            </a:lvl4pPr>
            <a:lvl5pPr>
              <a:defRPr sz="2000">
                <a:latin typeface="Frutiger Next LT W1G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8E37E4-3725-4427-926D-BA965492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656000C-8377-498D-9BCA-B294B08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637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EA7D4-B1D3-4C6C-83C5-6B4A80E1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945354-8054-4CF6-AA17-94D67C7A5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3A2D70-F568-4C41-9023-D7162EB9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B26431B-DF1C-495C-A4D7-C433E8BA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06352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55DD19-CB6C-489F-BD7F-167DFD6B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5569E2-E29C-4C58-8656-FD6EA736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0974"/>
            <a:ext cx="10515600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F4187-1357-409C-83FE-97A3D1991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72494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why-you-should-not-rely-on-t-sne-umap-or-trimap-f8f5dc333e59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4E08F-257C-495E-A3B6-49530ADF1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3101"/>
            <a:ext cx="9144000" cy="16840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400" dirty="0"/>
              <a:t>Data Challenges – </a:t>
            </a:r>
            <a:br>
              <a:rPr lang="en-GB" sz="4400" dirty="0"/>
            </a:br>
            <a:r>
              <a:rPr lang="en-GB" sz="4400" dirty="0"/>
              <a:t>Team DC8: Task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6CC674-8C6C-40AF-B398-937F8B3C2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" y="5234939"/>
            <a:ext cx="6202680" cy="1494785"/>
          </a:xfrm>
        </p:spPr>
        <p:txBody>
          <a:bodyPr>
            <a:normAutofit/>
          </a:bodyPr>
          <a:lstStyle/>
          <a:p>
            <a:pPr algn="l"/>
            <a:r>
              <a:rPr lang="de-DE" sz="2000" noProof="0" dirty="0"/>
              <a:t>Team Presentation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Xheni,</a:t>
            </a:r>
            <a:br>
              <a:rPr lang="de-DE" sz="2000" dirty="0"/>
            </a:br>
            <a:r>
              <a:rPr lang="de-DE" sz="2000" dirty="0"/>
              <a:t>Philipp Wörner 6375519,</a:t>
            </a:r>
            <a:br>
              <a:rPr lang="de-DE" sz="2000" dirty="0"/>
            </a:br>
            <a:r>
              <a:rPr lang="de-DE" sz="2000" dirty="0"/>
              <a:t>Tobias Ettling 6753746 ,</a:t>
            </a:r>
            <a:br>
              <a:rPr lang="de-DE" sz="2000" dirty="0"/>
            </a:br>
            <a:r>
              <a:rPr lang="de-DE" sz="2000" dirty="0"/>
              <a:t>Jakob Vanek 5879817</a:t>
            </a:r>
            <a:endParaRPr lang="de-DE" sz="2000" noProof="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7DFBB-3D75-45BD-80B6-99282B541E3B}"/>
              </a:ext>
            </a:extLst>
          </p:cNvPr>
          <p:cNvSpPr/>
          <p:nvPr/>
        </p:nvSpPr>
        <p:spPr>
          <a:xfrm>
            <a:off x="1524000" y="3604260"/>
            <a:ext cx="9144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7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4. Web </a:t>
            </a:r>
            <a:r>
              <a:rPr lang="de-DE" sz="4000" noProof="0" dirty="0" err="1"/>
              <a:t>app</a:t>
            </a:r>
            <a:r>
              <a:rPr lang="de-DE" sz="4000" noProof="0" dirty="0"/>
              <a:t> </a:t>
            </a:r>
            <a:r>
              <a:rPr lang="de-DE" sz="4000" noProof="0" dirty="0" err="1"/>
              <a:t>development</a:t>
            </a:r>
            <a:r>
              <a:rPr lang="de-DE" sz="4000" noProof="0" dirty="0"/>
              <a:t> </a:t>
            </a:r>
            <a:r>
              <a:rPr lang="de-DE" sz="4000" noProof="0" dirty="0" err="1"/>
              <a:t>framework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21300"/>
          </a:xfrm>
        </p:spPr>
        <p:txBody>
          <a:bodyPr>
            <a:normAutofit/>
          </a:bodyPr>
          <a:lstStyle/>
          <a:p>
            <a:r>
              <a:rPr lang="de-DE" sz="2400" noProof="0" dirty="0" err="1"/>
              <a:t>We</a:t>
            </a:r>
            <a:r>
              <a:rPr lang="de-DE" sz="2400" noProof="0" dirty="0"/>
              <a:t> </a:t>
            </a:r>
            <a:r>
              <a:rPr lang="de-DE" sz="2400" noProof="0" dirty="0" err="1"/>
              <a:t>chose</a:t>
            </a:r>
            <a:r>
              <a:rPr lang="de-DE" sz="2400" noProof="0" dirty="0"/>
              <a:t> </a:t>
            </a:r>
            <a:r>
              <a:rPr lang="de-DE" sz="2400" noProof="0" dirty="0" err="1"/>
              <a:t>streamlit</a:t>
            </a:r>
            <a:r>
              <a:rPr lang="de-DE" sz="2400" noProof="0" dirty="0"/>
              <a:t> after </a:t>
            </a:r>
            <a:r>
              <a:rPr lang="de-DE" sz="2400" noProof="0" dirty="0" err="1"/>
              <a:t>comparing</a:t>
            </a:r>
            <a:r>
              <a:rPr lang="de-DE" sz="2400" noProof="0" dirty="0"/>
              <a:t> </a:t>
            </a:r>
            <a:r>
              <a:rPr lang="de-DE" sz="2400" noProof="0" dirty="0" err="1"/>
              <a:t>it</a:t>
            </a:r>
            <a:r>
              <a:rPr lang="de-DE" sz="2400" noProof="0" dirty="0"/>
              <a:t> </a:t>
            </a:r>
            <a:r>
              <a:rPr lang="de-DE" sz="2400" noProof="0" dirty="0" err="1"/>
              <a:t>to</a:t>
            </a:r>
            <a:r>
              <a:rPr lang="de-DE" sz="2400" noProof="0" dirty="0"/>
              <a:t> </a:t>
            </a:r>
            <a:r>
              <a:rPr lang="de-DE" sz="2400" noProof="0" dirty="0" err="1"/>
              <a:t>popular</a:t>
            </a:r>
            <a:r>
              <a:rPr lang="de-DE" sz="2400" noProof="0" dirty="0"/>
              <a:t> alternatives</a:t>
            </a:r>
            <a:endParaRPr lang="de-DE" dirty="0"/>
          </a:p>
          <a:p>
            <a:pPr lvl="1"/>
            <a:r>
              <a:rPr lang="de-DE" noProof="0" dirty="0" err="1"/>
              <a:t>Flask</a:t>
            </a:r>
            <a:r>
              <a:rPr lang="de-DE" noProof="0" dirty="0"/>
              <a:t>: </a:t>
            </a:r>
            <a:r>
              <a:rPr lang="de-DE" noProof="0" dirty="0" err="1"/>
              <a:t>Too</a:t>
            </a:r>
            <a:r>
              <a:rPr lang="de-DE" noProof="0" dirty="0"/>
              <a:t> </a:t>
            </a:r>
            <a:r>
              <a:rPr lang="de-DE" noProof="0" dirty="0" err="1"/>
              <a:t>unspecific</a:t>
            </a:r>
            <a:endParaRPr lang="de-DE" noProof="0" dirty="0"/>
          </a:p>
          <a:p>
            <a:pPr lvl="1"/>
            <a:endParaRPr lang="de-DE" dirty="0"/>
          </a:p>
          <a:p>
            <a:pPr lvl="1"/>
            <a:r>
              <a:rPr lang="de-DE" noProof="0" dirty="0" err="1"/>
              <a:t>Plotly</a:t>
            </a:r>
            <a:r>
              <a:rPr lang="de-DE" noProof="0" dirty="0"/>
              <a:t> </a:t>
            </a:r>
            <a:r>
              <a:rPr lang="de-DE" noProof="0" dirty="0" err="1"/>
              <a:t>combined</a:t>
            </a:r>
            <a:r>
              <a:rPr lang="de-DE" noProof="0" dirty="0"/>
              <a:t> in a </a:t>
            </a:r>
            <a:br>
              <a:rPr lang="de-DE" noProof="0" dirty="0"/>
            </a:br>
            <a:r>
              <a:rPr lang="de-DE" noProof="0" dirty="0" err="1"/>
              <a:t>Webframe</a:t>
            </a:r>
            <a:r>
              <a:rPr lang="de-DE" noProof="0" dirty="0"/>
              <a:t> (JavaScript): Not </a:t>
            </a:r>
            <a:r>
              <a:rPr lang="de-DE" noProof="0" dirty="0" err="1"/>
              <a:t>efficient</a:t>
            </a:r>
            <a:endParaRPr lang="de-DE" noProof="0" dirty="0"/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 err="1"/>
              <a:t>Streamlit</a:t>
            </a:r>
            <a:r>
              <a:rPr lang="de-DE" dirty="0"/>
              <a:t>: </a:t>
            </a:r>
            <a:r>
              <a:rPr lang="de-DE" dirty="0" err="1"/>
              <a:t>Perfect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br>
              <a:rPr lang="de-DE" dirty="0"/>
            </a:br>
            <a:r>
              <a:rPr lang="de-DE" dirty="0" err="1"/>
              <a:t>visualization</a:t>
            </a:r>
            <a:endParaRPr lang="de-DE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4. Web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app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development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framework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646A03-F853-41D1-BB20-D4BF60AAD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29"/>
          <a:stretch/>
        </p:blipFill>
        <p:spPr>
          <a:xfrm>
            <a:off x="5844161" y="3282561"/>
            <a:ext cx="5774178" cy="29014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327FE70-63EA-4891-B319-9603CAEF1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9673" y="2324390"/>
            <a:ext cx="1563154" cy="91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6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4. Web </a:t>
            </a:r>
            <a:r>
              <a:rPr lang="de-DE" sz="4000" noProof="0" dirty="0" err="1"/>
              <a:t>app</a:t>
            </a:r>
            <a:r>
              <a:rPr lang="de-DE" sz="4000" noProof="0" dirty="0"/>
              <a:t> </a:t>
            </a:r>
            <a:r>
              <a:rPr lang="de-DE" sz="4000" noProof="0" dirty="0" err="1"/>
              <a:t>development</a:t>
            </a:r>
            <a:r>
              <a:rPr lang="de-DE" sz="4000" noProof="0" dirty="0"/>
              <a:t> </a:t>
            </a:r>
            <a:r>
              <a:rPr lang="de-DE" sz="4000" noProof="0" dirty="0" err="1"/>
              <a:t>framework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21300"/>
          </a:xfrm>
        </p:spPr>
        <p:txBody>
          <a:bodyPr>
            <a:normAutofit/>
          </a:bodyPr>
          <a:lstStyle/>
          <a:p>
            <a:r>
              <a:rPr lang="de-DE" sz="2400" noProof="0" dirty="0" err="1"/>
              <a:t>Examplatory</a:t>
            </a:r>
            <a:r>
              <a:rPr lang="de-DE" sz="2400" noProof="0" dirty="0"/>
              <a:t> </a:t>
            </a:r>
            <a:r>
              <a:rPr lang="de-DE" sz="2400" noProof="0" dirty="0" err="1"/>
              <a:t>screenshot</a:t>
            </a:r>
            <a:r>
              <a:rPr lang="de-DE" sz="2400" noProof="0" dirty="0"/>
              <a:t> </a:t>
            </a:r>
            <a:r>
              <a:rPr lang="de-DE" sz="2400" noProof="0" dirty="0" err="1"/>
              <a:t>of</a:t>
            </a:r>
            <a:r>
              <a:rPr lang="de-DE" sz="2400" noProof="0" dirty="0"/>
              <a:t> final </a:t>
            </a:r>
            <a:r>
              <a:rPr lang="de-DE" sz="2400" noProof="0" dirty="0" err="1"/>
              <a:t>result</a:t>
            </a:r>
            <a:r>
              <a:rPr lang="de-DE" sz="2400" noProof="0" dirty="0"/>
              <a:t>:</a:t>
            </a:r>
            <a:endParaRPr lang="de-DE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4. Web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app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development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framework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</p:spTree>
    <p:extLst>
      <p:ext uri="{BB962C8B-B14F-4D97-AF65-F5344CB8AC3E}">
        <p14:creationId xmlns:p14="http://schemas.microsoft.com/office/powerpoint/2010/main" val="384346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0E37E-6F99-460C-8E27-16F021F5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Outlook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86BB7297-82EE-41CA-AC8B-70FBBA5D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ADA1716-4D10-41DC-9E5D-26FAB3E41D11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Outlook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C8D6FEE-5A62-4CCD-A03C-1AC7B232F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266689"/>
          </a:xfrm>
        </p:spPr>
        <p:txBody>
          <a:bodyPr/>
          <a:lstStyle/>
          <a:p>
            <a:r>
              <a:rPr lang="en-US" dirty="0"/>
              <a:t>This dataset can now be </a:t>
            </a:r>
            <a:r>
              <a:rPr lang="en-US" dirty="0" err="1"/>
              <a:t>analysed</a:t>
            </a:r>
            <a:r>
              <a:rPr lang="en-US" dirty="0"/>
              <a:t> with different machine learning tools in python</a:t>
            </a:r>
          </a:p>
          <a:p>
            <a:endParaRPr lang="en-US" dirty="0"/>
          </a:p>
          <a:p>
            <a:r>
              <a:rPr lang="en-US" dirty="0"/>
              <a:t>Dimensionality reduction will be a helpful step to visualize the data</a:t>
            </a:r>
          </a:p>
          <a:p>
            <a:endParaRPr lang="en-US" dirty="0"/>
          </a:p>
          <a:p>
            <a:r>
              <a:rPr lang="en-US" dirty="0"/>
              <a:t>The final presentation of results will be enabled within a </a:t>
            </a:r>
            <a:r>
              <a:rPr lang="en-US" dirty="0" err="1"/>
              <a:t>streamlit</a:t>
            </a:r>
            <a:r>
              <a:rPr lang="en-US" dirty="0"/>
              <a:t> web app</a:t>
            </a:r>
          </a:p>
        </p:txBody>
      </p:sp>
    </p:spTree>
    <p:extLst>
      <p:ext uri="{BB962C8B-B14F-4D97-AF65-F5344CB8AC3E}">
        <p14:creationId xmlns:p14="http://schemas.microsoft.com/office/powerpoint/2010/main" val="958421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4E08F-257C-495E-A3B6-49530ADF1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3101"/>
            <a:ext cx="9144000" cy="16840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400" dirty="0"/>
              <a:t>Data Challenges – </a:t>
            </a:r>
            <a:br>
              <a:rPr lang="en-GB" sz="4400" dirty="0"/>
            </a:br>
            <a:r>
              <a:rPr lang="en-GB" sz="4400" dirty="0"/>
              <a:t>Team DC8: Task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6CC674-8C6C-40AF-B398-937F8B3C2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" y="5234939"/>
            <a:ext cx="6202680" cy="1494785"/>
          </a:xfrm>
        </p:spPr>
        <p:txBody>
          <a:bodyPr>
            <a:normAutofit/>
          </a:bodyPr>
          <a:lstStyle/>
          <a:p>
            <a:pPr algn="l"/>
            <a:r>
              <a:rPr lang="de-DE" sz="2000" noProof="0" dirty="0"/>
              <a:t>Team Presentation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Xheni,</a:t>
            </a:r>
            <a:br>
              <a:rPr lang="de-DE" sz="2000" dirty="0"/>
            </a:br>
            <a:r>
              <a:rPr lang="de-DE" sz="2000" dirty="0"/>
              <a:t>Philipp Wörner 6375519,</a:t>
            </a:r>
            <a:br>
              <a:rPr lang="de-DE" sz="2000" dirty="0"/>
            </a:br>
            <a:r>
              <a:rPr lang="de-DE" sz="2000" dirty="0"/>
              <a:t>Tobias, </a:t>
            </a:r>
            <a:br>
              <a:rPr lang="de-DE" sz="2000" dirty="0"/>
            </a:br>
            <a:r>
              <a:rPr lang="de-DE" sz="2000" dirty="0"/>
              <a:t>Jakob Vanek 5879817</a:t>
            </a:r>
            <a:endParaRPr lang="de-DE" sz="2000" noProof="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7DFBB-3D75-45BD-80B6-99282B541E3B}"/>
              </a:ext>
            </a:extLst>
          </p:cNvPr>
          <p:cNvSpPr/>
          <p:nvPr/>
        </p:nvSpPr>
        <p:spPr>
          <a:xfrm>
            <a:off x="1524000" y="3604260"/>
            <a:ext cx="9144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2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/>
              <a:t>Overview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E2B2D-1DBB-4F8A-811A-994BAA03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sz="2800" noProof="0" dirty="0"/>
              <a:t>Access </a:t>
            </a:r>
            <a:r>
              <a:rPr lang="de-DE" sz="2800" noProof="0" dirty="0" err="1"/>
              <a:t>to</a:t>
            </a:r>
            <a:r>
              <a:rPr lang="de-DE" sz="2800" noProof="0" dirty="0"/>
              <a:t> </a:t>
            </a:r>
            <a:r>
              <a:rPr lang="de-DE" sz="2800" noProof="0" dirty="0" err="1"/>
              <a:t>the</a:t>
            </a:r>
            <a:r>
              <a:rPr lang="de-DE" sz="2800" noProof="0" dirty="0"/>
              <a:t> </a:t>
            </a:r>
            <a:r>
              <a:rPr lang="de-DE" sz="2800" noProof="0" dirty="0" err="1"/>
              <a:t>data</a:t>
            </a:r>
            <a:r>
              <a:rPr lang="de-DE" sz="2800" noProof="0" dirty="0"/>
              <a:t> </a:t>
            </a:r>
            <a:r>
              <a:rPr lang="de-DE" sz="2800" noProof="0" dirty="0" err="1"/>
              <a:t>set</a:t>
            </a:r>
            <a:endParaRPr lang="de-DE" sz="2800" noProof="0" dirty="0"/>
          </a:p>
          <a:p>
            <a:pPr marL="514350" indent="-514350">
              <a:buAutoNum type="arabicPeriod"/>
            </a:pPr>
            <a:endParaRPr lang="de-DE" sz="2800" noProof="0" dirty="0"/>
          </a:p>
          <a:p>
            <a:pPr marL="514350" indent="-514350">
              <a:buAutoNum type="arabicPeriod"/>
            </a:pPr>
            <a:r>
              <a:rPr lang="de-DE" sz="2800" dirty="0"/>
              <a:t>Manual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exploration</a:t>
            </a:r>
            <a:endParaRPr lang="de-DE" sz="2800" dirty="0"/>
          </a:p>
          <a:p>
            <a:pPr marL="514350" indent="-514350">
              <a:buAutoNum type="arabicPeriod"/>
            </a:pPr>
            <a:endParaRPr lang="de-DE" sz="2800" dirty="0"/>
          </a:p>
          <a:p>
            <a:pPr marL="514350" indent="-514350">
              <a:buAutoNum type="arabicPeriod"/>
            </a:pPr>
            <a:r>
              <a:rPr lang="de-DE" sz="2800" noProof="0" dirty="0" err="1"/>
              <a:t>Dimensionality</a:t>
            </a:r>
            <a:r>
              <a:rPr lang="de-DE" sz="2800" noProof="0" dirty="0"/>
              <a:t> </a:t>
            </a:r>
            <a:r>
              <a:rPr lang="de-DE" sz="2800" noProof="0" dirty="0" err="1"/>
              <a:t>reduction</a:t>
            </a:r>
            <a:r>
              <a:rPr lang="de-DE" sz="2800" noProof="0" dirty="0"/>
              <a:t> </a:t>
            </a:r>
            <a:r>
              <a:rPr lang="de-DE" sz="2800" noProof="0" dirty="0" err="1"/>
              <a:t>techniques</a:t>
            </a:r>
            <a:endParaRPr lang="de-DE" sz="2800" noProof="0" dirty="0"/>
          </a:p>
          <a:p>
            <a:pPr marL="514350" indent="-514350">
              <a:buAutoNum type="arabicPeriod"/>
            </a:pPr>
            <a:endParaRPr lang="de-DE" sz="2800" noProof="0" dirty="0"/>
          </a:p>
          <a:p>
            <a:pPr marL="514350" indent="-514350">
              <a:buAutoNum type="arabicPeriod"/>
            </a:pPr>
            <a:r>
              <a:rPr lang="de-DE" sz="2800" noProof="0" dirty="0"/>
              <a:t>Web </a:t>
            </a:r>
            <a:r>
              <a:rPr lang="de-DE" sz="2800" noProof="0" dirty="0" err="1"/>
              <a:t>app</a:t>
            </a:r>
            <a:r>
              <a:rPr lang="de-DE" sz="2800" noProof="0" dirty="0"/>
              <a:t> </a:t>
            </a:r>
            <a:r>
              <a:rPr lang="de-DE" sz="2800" noProof="0" dirty="0" err="1"/>
              <a:t>development</a:t>
            </a:r>
            <a:r>
              <a:rPr lang="de-DE" sz="2800" noProof="0" dirty="0"/>
              <a:t> </a:t>
            </a:r>
            <a:r>
              <a:rPr lang="de-DE" sz="2800" noProof="0" dirty="0" err="1"/>
              <a:t>framework</a:t>
            </a:r>
            <a:endParaRPr lang="de-DE" sz="28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A1398BF-DFBF-44E7-9DCE-C51BEC3559DA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Overview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</p:spTree>
    <p:extLst>
      <p:ext uri="{BB962C8B-B14F-4D97-AF65-F5344CB8AC3E}">
        <p14:creationId xmlns:p14="http://schemas.microsoft.com/office/powerpoint/2010/main" val="376887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1. Access </a:t>
            </a:r>
            <a:r>
              <a:rPr lang="de-DE" sz="4000" noProof="0" dirty="0" err="1"/>
              <a:t>to</a:t>
            </a:r>
            <a:r>
              <a:rPr lang="de-DE" sz="4000" noProof="0" dirty="0"/>
              <a:t> </a:t>
            </a:r>
            <a:r>
              <a:rPr lang="de-DE" sz="4000" noProof="0" dirty="0" err="1"/>
              <a:t>the</a:t>
            </a:r>
            <a:r>
              <a:rPr lang="de-DE" sz="4000" noProof="0" dirty="0"/>
              <a:t> </a:t>
            </a:r>
            <a:r>
              <a:rPr lang="de-DE" sz="4000" noProof="0" dirty="0" err="1"/>
              <a:t>data</a:t>
            </a:r>
            <a:r>
              <a:rPr lang="de-DE" sz="4000" noProof="0" dirty="0"/>
              <a:t> </a:t>
            </a:r>
            <a:r>
              <a:rPr lang="de-DE" sz="4000" noProof="0" dirty="0" err="1"/>
              <a:t>set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sz="2400" noProof="0" dirty="0" err="1"/>
              <a:t>We</a:t>
            </a:r>
            <a:r>
              <a:rPr lang="de-DE" sz="2400" noProof="0" dirty="0"/>
              <a:t> </a:t>
            </a:r>
            <a:r>
              <a:rPr lang="de-DE" sz="2400" noProof="0" dirty="0" err="1"/>
              <a:t>decided</a:t>
            </a:r>
            <a:r>
              <a:rPr lang="de-DE" sz="2400" noProof="0" dirty="0"/>
              <a:t> </a:t>
            </a:r>
            <a:r>
              <a:rPr lang="de-DE" sz="2400" noProof="0" dirty="0" err="1"/>
              <a:t>to</a:t>
            </a:r>
            <a:r>
              <a:rPr lang="de-DE" sz="2400" noProof="0" dirty="0"/>
              <a:t> </a:t>
            </a:r>
            <a:r>
              <a:rPr lang="de-DE" sz="2400" noProof="0" dirty="0" err="1"/>
              <a:t>use</a:t>
            </a:r>
            <a:r>
              <a:rPr lang="de-DE" sz="2400" noProof="0" dirty="0"/>
              <a:t> </a:t>
            </a:r>
            <a:r>
              <a:rPr lang="de-DE" sz="2400" noProof="0" dirty="0" err="1"/>
              <a:t>panda-dataframes</a:t>
            </a:r>
            <a:r>
              <a:rPr lang="de-DE" dirty="0"/>
              <a:t>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sz="2400" noProof="0" dirty="0"/>
              <a:t> </a:t>
            </a:r>
            <a:r>
              <a:rPr lang="de-DE" sz="2400" noProof="0" dirty="0" err="1"/>
              <a:t>object</a:t>
            </a:r>
            <a:r>
              <a:rPr lang="de-DE" sz="2400" noProof="0" dirty="0"/>
              <a:t> </a:t>
            </a:r>
            <a:r>
              <a:rPr lang="de-DE" sz="2400" noProof="0" dirty="0" err="1"/>
              <a:t>oriented</a:t>
            </a:r>
            <a:r>
              <a:rPr lang="de-DE" sz="2400" noProof="0" dirty="0"/>
              <a:t> </a:t>
            </a:r>
            <a:r>
              <a:rPr lang="de-DE" sz="2400" noProof="0" dirty="0" err="1"/>
              <a:t>classes</a:t>
            </a:r>
            <a:r>
              <a:rPr lang="de-DE" sz="2400" noProof="0" dirty="0"/>
              <a:t> </a:t>
            </a:r>
            <a:r>
              <a:rPr lang="de-DE" sz="2400" noProof="0" dirty="0" err="1"/>
              <a:t>for</a:t>
            </a:r>
            <a:r>
              <a:rPr lang="de-DE" sz="2400" noProof="0" dirty="0"/>
              <a:t> </a:t>
            </a:r>
            <a:r>
              <a:rPr lang="de-DE" sz="2400" noProof="0" dirty="0" err="1"/>
              <a:t>each</a:t>
            </a:r>
            <a:r>
              <a:rPr lang="de-DE" sz="2400" noProof="0" dirty="0"/>
              <a:t> </a:t>
            </a:r>
            <a:r>
              <a:rPr lang="de-DE" sz="2400" noProof="0" dirty="0" err="1"/>
              <a:t>patient</a:t>
            </a:r>
            <a:endParaRPr lang="de-DE" sz="24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1. Access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to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the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set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95854E-AC4B-422B-B891-3B65F440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15" y="1927495"/>
            <a:ext cx="5837369" cy="41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6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2</a:t>
            </a:r>
            <a:r>
              <a:rPr lang="de-DE" dirty="0"/>
              <a:t>a) Statistical Properties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dirty="0"/>
              <a:t>Analysis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Paper[1] was </a:t>
            </a:r>
            <a:r>
              <a:rPr lang="de-DE" dirty="0" err="1"/>
              <a:t>verified</a:t>
            </a:r>
            <a:endParaRPr lang="de-DE" dirty="0"/>
          </a:p>
          <a:p>
            <a:pPr marL="0" indent="0">
              <a:buNone/>
            </a:pPr>
            <a:endParaRPr lang="de-DE" sz="2400" noProof="0" dirty="0"/>
          </a:p>
          <a:p>
            <a:endParaRPr lang="de-DE" sz="24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2.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809F4F1-ABB8-4E9F-AD37-AEA995D2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1651"/>
            <a:ext cx="9023538" cy="331676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27E2A6E-2570-4C53-A4B9-711F9329FCFF}"/>
              </a:ext>
            </a:extLst>
          </p:cNvPr>
          <p:cNvSpPr txBox="1"/>
          <p:nvPr/>
        </p:nvSpPr>
        <p:spPr>
          <a:xfrm>
            <a:off x="838200" y="598701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https://physionet.org/content/challenge-2019/1.0.0/</a:t>
            </a:r>
          </a:p>
        </p:txBody>
      </p:sp>
    </p:spTree>
    <p:extLst>
      <p:ext uri="{BB962C8B-B14F-4D97-AF65-F5344CB8AC3E}">
        <p14:creationId xmlns:p14="http://schemas.microsoft.com/office/powerpoint/2010/main" val="130792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2</a:t>
            </a:r>
            <a:r>
              <a:rPr lang="de-DE" dirty="0"/>
              <a:t>a) Statistical Properties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methodes</a:t>
            </a:r>
            <a:r>
              <a:rPr lang="de-DE" sz="2400" noProof="0" dirty="0"/>
              <a:t>:</a:t>
            </a:r>
          </a:p>
          <a:p>
            <a:endParaRPr lang="de-DE" sz="24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2.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F9299A1-841A-41E1-8E25-B8A2F05F4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39441"/>
            <a:ext cx="5105400" cy="39052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2D3AD2A-DE02-4E2B-A763-84C8E817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9441"/>
            <a:ext cx="4838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0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2</a:t>
            </a:r>
            <a:r>
              <a:rPr lang="de-DE" dirty="0"/>
              <a:t>a) Statistical Properties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dirty="0" err="1"/>
              <a:t>Examplary</a:t>
            </a:r>
            <a:r>
              <a:rPr lang="de-DE" dirty="0"/>
              <a:t> Analysis </a:t>
            </a:r>
            <a:r>
              <a:rPr lang="de-DE" dirty="0" err="1"/>
              <a:t>of</a:t>
            </a:r>
            <a:r>
              <a:rPr lang="de-DE" dirty="0"/>
              <a:t> Features in Dataset A</a:t>
            </a:r>
            <a:r>
              <a:rPr lang="de-DE" sz="2400" noProof="0" dirty="0"/>
              <a:t>:</a:t>
            </a:r>
          </a:p>
          <a:p>
            <a:endParaRPr lang="de-DE" sz="24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2.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4E4BA2-991A-4788-8E84-B992F0B1D52C}"/>
              </a:ext>
            </a:extLst>
          </p:cNvPr>
          <p:cNvSpPr txBox="1"/>
          <p:nvPr/>
        </p:nvSpPr>
        <p:spPr>
          <a:xfrm>
            <a:off x="838200" y="1566828"/>
            <a:ext cx="6115050" cy="4370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 [Heart Rate]</a:t>
            </a:r>
            <a:endParaRPr lang="de-D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Value in all HR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['p004712', 20.0]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Value in all HR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['p008574', 280.0]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Value in all HR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84.98526444873023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Values in all HR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61189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O2Sat [O2 Saturation]</a:t>
            </a:r>
            <a:endParaRPr lang="de-D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Value in all O2Sat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['p014401', 20.0]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Value in all O2Sat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['p000001', 100.0]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Value in all O2Sat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97.26568772153938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Values in all O2Sat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95079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5538D4C-8124-4BFD-B852-82C65565DA30}"/>
              </a:ext>
            </a:extLst>
          </p:cNvPr>
          <p:cNvSpPr txBox="1"/>
          <p:nvPr/>
        </p:nvSpPr>
        <p:spPr>
          <a:xfrm>
            <a:off x="6178550" y="1566828"/>
            <a:ext cx="6096000" cy="5069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 [Temperature]</a:t>
            </a:r>
            <a:endParaRPr lang="de-D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Value in all Temp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['p002421', 20.9]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Value in all Temp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['p015104', 42.22]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Value in all Temp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37.02673699236573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Values in all Temp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523314 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SBP [Systolic BP]</a:t>
            </a:r>
            <a:endParaRPr lang="de-D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Value in all SBP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['p014968', 22.0]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Value in all SBP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['p005749', 281.0]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Value in all SBP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120.96235945816058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Values in all SBP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120201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679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2b) Subgroups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age</a:t>
            </a:r>
            <a:r>
              <a:rPr lang="de-DE" dirty="0"/>
              <a:t>:</a:t>
            </a:r>
          </a:p>
          <a:p>
            <a:endParaRPr lang="de-DE" sz="2400" noProof="0" dirty="0"/>
          </a:p>
          <a:p>
            <a:endParaRPr lang="de-DE" dirty="0"/>
          </a:p>
          <a:p>
            <a:r>
              <a:rPr lang="de-DE" sz="2400" noProof="0" dirty="0" err="1"/>
              <a:t>Based</a:t>
            </a:r>
            <a:r>
              <a:rPr lang="de-DE" sz="2400" noProof="0" dirty="0"/>
              <a:t> on Gender:</a:t>
            </a:r>
          </a:p>
          <a:p>
            <a:endParaRPr lang="de-DE" dirty="0"/>
          </a:p>
          <a:p>
            <a:endParaRPr lang="de-DE" sz="2400" noProof="0" dirty="0"/>
          </a:p>
          <a:p>
            <a:r>
              <a:rPr lang="de-DE" dirty="0" err="1"/>
              <a:t>Etc</a:t>
            </a:r>
            <a:r>
              <a:rPr lang="de-DE" dirty="0"/>
              <a:t>: Nan</a:t>
            </a:r>
            <a:endParaRPr lang="de-DE" sz="2400" noProof="0" dirty="0"/>
          </a:p>
          <a:p>
            <a:endParaRPr lang="de-DE" sz="24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2.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2FB9536-E7E8-4237-B471-17E50BB3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268" y="1104159"/>
            <a:ext cx="3872532" cy="160289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A2F092-7624-4BC5-85C4-2E3FB5587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375750"/>
            <a:ext cx="4895850" cy="4953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0868CA4-EAA4-4F06-AC80-D0642F020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2829165"/>
            <a:ext cx="3609975" cy="4667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D932480-CA5D-4AF5-A7B6-AE9921495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150" y="4094402"/>
            <a:ext cx="4876800" cy="4667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E7AD10A-0749-44D4-924A-9B1E0EE8EC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7125" y="4327764"/>
            <a:ext cx="4238625" cy="1323975"/>
          </a:xfrm>
          <a:prstGeom prst="rect">
            <a:avLst/>
          </a:prstGeom>
        </p:spPr>
      </p:pic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DA889599-1D5C-41BD-BA85-DA7434388207}"/>
              </a:ext>
            </a:extLst>
          </p:cNvPr>
          <p:cNvSpPr/>
          <p:nvPr/>
        </p:nvSpPr>
        <p:spPr>
          <a:xfrm>
            <a:off x="8554140" y="2881730"/>
            <a:ext cx="1736035" cy="126922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5511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2c) </a:t>
            </a:r>
            <a:r>
              <a:rPr lang="de-DE" sz="4000" noProof="0" dirty="0" err="1"/>
              <a:t>Timeseries</a:t>
            </a:r>
            <a:r>
              <a:rPr lang="de-DE" sz="4000" noProof="0" dirty="0"/>
              <a:t>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Timeseries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Dataset A</a:t>
            </a:r>
            <a:r>
              <a:rPr lang="de-DE" sz="2400" noProof="0" dirty="0"/>
              <a:t>:</a:t>
            </a:r>
          </a:p>
          <a:p>
            <a:endParaRPr lang="de-DE" sz="24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2.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4E4BA2-991A-4788-8E84-B992F0B1D52C}"/>
              </a:ext>
            </a:extLst>
          </p:cNvPr>
          <p:cNvSpPr txBox="1"/>
          <p:nvPr/>
        </p:nvSpPr>
        <p:spPr>
          <a:xfrm>
            <a:off x="1208846" y="3139562"/>
            <a:ext cx="6115050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amount of timeseries in all data:  38.857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amount of timeseries in all data:  8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amount of timeseries in all data:  336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 of timeseries in all data:  790215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94B459-5108-4A7A-8B40-4E30BE2C5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96" y="1491080"/>
            <a:ext cx="64579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2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/>
              <a:t>3. </a:t>
            </a:r>
            <a:r>
              <a:rPr lang="de-DE" sz="4000" noProof="0" dirty="0" err="1"/>
              <a:t>Dimensionality</a:t>
            </a:r>
            <a:r>
              <a:rPr lang="de-DE" sz="4000" noProof="0" dirty="0"/>
              <a:t> </a:t>
            </a:r>
            <a:r>
              <a:rPr lang="de-DE" sz="4000" noProof="0" dirty="0" err="1"/>
              <a:t>reduction</a:t>
            </a:r>
            <a:r>
              <a:rPr lang="de-DE" sz="4000" noProof="0" dirty="0"/>
              <a:t> </a:t>
            </a:r>
            <a:r>
              <a:rPr lang="de-DE" sz="4000" noProof="0" dirty="0" err="1"/>
              <a:t>techniques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sz="2400" noProof="0" dirty="0" err="1"/>
              <a:t>Following</a:t>
            </a:r>
            <a:r>
              <a:rPr lang="de-DE" sz="2400" noProof="0" dirty="0"/>
              <a:t> </a:t>
            </a:r>
            <a:r>
              <a:rPr lang="de-DE" sz="2400" noProof="0" dirty="0" err="1"/>
              <a:t>the</a:t>
            </a:r>
            <a:r>
              <a:rPr lang="de-DE" sz="2400" noProof="0" dirty="0"/>
              <a:t> </a:t>
            </a:r>
            <a:r>
              <a:rPr lang="de-DE" sz="2400" noProof="0" dirty="0" err="1"/>
              <a:t>blogposts</a:t>
            </a:r>
            <a:r>
              <a:rPr lang="de-DE" dirty="0"/>
              <a:t>[2] </a:t>
            </a:r>
            <a:r>
              <a:rPr lang="de-DE" dirty="0" err="1"/>
              <a:t>conclusion</a:t>
            </a:r>
            <a:r>
              <a:rPr lang="de-DE" dirty="0"/>
              <a:t>: </a:t>
            </a:r>
          </a:p>
          <a:p>
            <a:pPr lvl="1"/>
            <a:r>
              <a:rPr lang="de-DE" dirty="0" err="1"/>
              <a:t>PaCMAP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dimensionality</a:t>
            </a:r>
            <a:r>
              <a:rPr lang="de-DE" dirty="0"/>
              <a:t> </a:t>
            </a:r>
            <a:r>
              <a:rPr lang="de-DE" dirty="0" err="1"/>
              <a:t>reduction</a:t>
            </a:r>
            <a:endParaRPr lang="de-DE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3.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Dimensionality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reduction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techniques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95B717-9243-4D6F-806B-919363BAA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3038475"/>
            <a:ext cx="83343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1FFCAEB-485C-4DBD-B643-0B16DA2F0856}"/>
              </a:ext>
            </a:extLst>
          </p:cNvPr>
          <p:cNvSpPr txBox="1"/>
          <p:nvPr/>
        </p:nvSpPr>
        <p:spPr>
          <a:xfrm>
            <a:off x="838200" y="6061858"/>
            <a:ext cx="105727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noProof="0" dirty="0"/>
              <a:t> [2] </a:t>
            </a:r>
            <a:r>
              <a:rPr lang="de-DE" sz="1600" noProof="0" dirty="0">
                <a:hlinkClick r:id="rId3"/>
              </a:rPr>
              <a:t>https://towardsdatascience.com/why-you-should-not-rely-on-t-sne-umap-or-trimap-f8f5dc333e59</a:t>
            </a:r>
            <a:r>
              <a:rPr lang="de-DE" sz="1600" noProof="0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4387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574</Words>
  <Application>Microsoft Office PowerPoint</Application>
  <PresentationFormat>Breitbild</PresentationFormat>
  <Paragraphs>103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Frutiger Next LT W1G</vt:lpstr>
      <vt:lpstr>Wingdings</vt:lpstr>
      <vt:lpstr>Office</vt:lpstr>
      <vt:lpstr>Data Challenges –  Team DC8: Task 1</vt:lpstr>
      <vt:lpstr>Overview</vt:lpstr>
      <vt:lpstr>1. Access to the data set</vt:lpstr>
      <vt:lpstr>2a) Statistical Properties</vt:lpstr>
      <vt:lpstr>2a) Statistical Properties</vt:lpstr>
      <vt:lpstr>2a) Statistical Properties</vt:lpstr>
      <vt:lpstr>2b) Subgroups</vt:lpstr>
      <vt:lpstr>2c) Timeseries Data</vt:lpstr>
      <vt:lpstr>3. Dimensionality reduction techniques</vt:lpstr>
      <vt:lpstr>4. Web app development framework</vt:lpstr>
      <vt:lpstr>4. Web app development framework</vt:lpstr>
      <vt:lpstr>Outlook</vt:lpstr>
      <vt:lpstr>Data Challenges –  Team DC8: Task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Threat Intelligence –  Analysis of the State of the Art</dc:title>
  <dc:creator>vaj45322</dc:creator>
  <cp:lastModifiedBy>Tobias ETTLING</cp:lastModifiedBy>
  <cp:revision>69</cp:revision>
  <dcterms:created xsi:type="dcterms:W3CDTF">2021-06-28T09:55:05Z</dcterms:created>
  <dcterms:modified xsi:type="dcterms:W3CDTF">2021-11-01T19:38:22Z</dcterms:modified>
</cp:coreProperties>
</file>