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7"/>
  </p:notesMasterIdLst>
  <p:sldIdLst>
    <p:sldId id="294" r:id="rId2"/>
    <p:sldId id="257" r:id="rId3"/>
    <p:sldId id="258" r:id="rId4"/>
    <p:sldId id="290" r:id="rId5"/>
    <p:sldId id="302" r:id="rId6"/>
    <p:sldId id="303" r:id="rId7"/>
    <p:sldId id="295" r:id="rId8"/>
    <p:sldId id="296" r:id="rId9"/>
    <p:sldId id="298" r:id="rId10"/>
    <p:sldId id="299" r:id="rId11"/>
    <p:sldId id="300" r:id="rId12"/>
    <p:sldId id="301" r:id="rId13"/>
    <p:sldId id="292" r:id="rId14"/>
    <p:sldId id="289" r:id="rId15"/>
    <p:sldId id="297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6713" autoAdjust="0"/>
  </p:normalViewPr>
  <p:slideViewPr>
    <p:cSldViewPr snapToGrid="0">
      <p:cViewPr varScale="1">
        <p:scale>
          <a:sx n="65" d="100"/>
          <a:sy n="65" d="100"/>
        </p:scale>
        <p:origin x="53" y="5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CA4AF-CCD2-433A-B3E5-77E1BA35A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1: </a:t>
            </a:r>
            <a:r>
              <a:rPr lang="de-DE" sz="4400" dirty="0" err="1"/>
              <a:t>PhysioNet</a:t>
            </a:r>
            <a:r>
              <a:rPr lang="de-DE" sz="4400" dirty="0"/>
              <a:t> Challenge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br>
              <a:rPr lang="de-DE" dirty="0"/>
            </a:br>
            <a:r>
              <a:rPr lang="de-DE" dirty="0"/>
              <a:t>Xheni Hoxha  7267017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>
                <a:latin typeface="+mn-lt"/>
              </a:rPr>
              <a:t>3.  Dimensionality Reduction </a:t>
            </a:r>
            <a:r>
              <a:rPr lang="de-DE">
                <a:latin typeface="+mn-lt"/>
              </a:rPr>
              <a:t>T</a:t>
            </a:r>
            <a:r>
              <a:rPr lang="de-DE" sz="4000" noProof="0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  <a:p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684232" y="1563076"/>
            <a:ext cx="3757141" cy="42259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F458AB2-F091-41FC-935E-7999C8345FB6}"/>
              </a:ext>
            </a:extLst>
          </p:cNvPr>
          <p:cNvSpPr txBox="1"/>
          <p:nvPr/>
        </p:nvSpPr>
        <p:spPr>
          <a:xfrm>
            <a:off x="4519128" y="1430914"/>
            <a:ext cx="7595117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</a:t>
            </a:r>
            <a:r>
              <a:rPr lang="de-DE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ocal structure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t-SNE: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focus on nearest neighbors in the relative distance calculations.</a:t>
            </a:r>
          </a:p>
          <a:p>
            <a:pPr lvl="0">
              <a:lnSpc>
                <a:spcPct val="107000"/>
              </a:lnSpc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UMAP: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preserves global structure, faster, but uses distances between nearest neighbors in the construction of the graph.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Preserving Global structure                                                                                       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PCA:  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-potentially correlated- is reframed into uncorrelated principal components captures the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the data        </a:t>
            </a:r>
          </a:p>
          <a:p>
            <a:pPr lvl="0">
              <a:lnSpc>
                <a:spcPct val="107000"/>
              </a:lnSpc>
            </a:pP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TriMAP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triplets from nearest neighbors. Finding the next lower dimensional, which preserves reserving their  distance ordering. Theoretically, both 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de-DE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 </a:t>
            </a:r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structure.</a:t>
            </a:r>
          </a:p>
          <a:p>
            <a:pPr>
              <a:lnSpc>
                <a:spcPts val="2400"/>
              </a:lnSpc>
              <a:spcBef>
                <a:spcPts val="2400"/>
              </a:spcBef>
            </a:pPr>
            <a:endParaRPr lang="de-DE" sz="12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D2F2645-67C2-4997-A7FF-C67907A96838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latin typeface="+mn-lt"/>
              </a:rPr>
              <a:t>Some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good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Techniques</a:t>
            </a:r>
            <a:endParaRPr lang="de-DE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4078C-CDB0-48BA-8238-B2DCA32B55F1}"/>
              </a:ext>
            </a:extLst>
          </p:cNvPr>
          <p:cNvSpPr txBox="1"/>
          <p:nvPr/>
        </p:nvSpPr>
        <p:spPr>
          <a:xfrm>
            <a:off x="485969" y="5833130"/>
            <a:ext cx="11706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[2] Wang, </a:t>
            </a:r>
            <a:r>
              <a:rPr lang="de-DE" sz="1400" dirty="0" err="1"/>
              <a:t>Yingfan</a:t>
            </a:r>
            <a:r>
              <a:rPr lang="de-DE" sz="1400" dirty="0"/>
              <a:t> &amp; Huang, </a:t>
            </a:r>
            <a:r>
              <a:rPr lang="de-DE" sz="1400" dirty="0" err="1"/>
              <a:t>Haiyang</a:t>
            </a:r>
            <a:r>
              <a:rPr lang="de-DE" sz="1400" dirty="0"/>
              <a:t> &amp; Rudin, Cynthia &amp; </a:t>
            </a:r>
            <a:r>
              <a:rPr lang="de-DE" sz="1400" dirty="0" err="1"/>
              <a:t>Shaposhnik</a:t>
            </a:r>
            <a:r>
              <a:rPr lang="de-DE" sz="1400" dirty="0"/>
              <a:t>, Yaron. (2020). Understanding </a:t>
            </a:r>
            <a:r>
              <a:rPr lang="de-DE" sz="1400" dirty="0" err="1"/>
              <a:t>How</a:t>
            </a:r>
            <a:r>
              <a:rPr lang="de-DE" sz="1400" dirty="0"/>
              <a:t> Dimension </a:t>
            </a:r>
            <a:r>
              <a:rPr lang="de-DE" sz="1400" dirty="0" err="1"/>
              <a:t>Reduction</a:t>
            </a:r>
            <a:r>
              <a:rPr lang="de-DE" sz="1400" dirty="0"/>
              <a:t> Tools Work: An </a:t>
            </a:r>
            <a:r>
              <a:rPr lang="de-DE" sz="1400" dirty="0" err="1"/>
              <a:t>Empirical</a:t>
            </a:r>
            <a:r>
              <a:rPr lang="de-DE" sz="1400" dirty="0"/>
              <a:t> Approach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Deciphering</a:t>
            </a:r>
            <a:r>
              <a:rPr lang="de-DE" sz="1400" dirty="0"/>
              <a:t> t-SNE, UMAP, </a:t>
            </a:r>
            <a:r>
              <a:rPr lang="de-DE" sz="1400" dirty="0" err="1"/>
              <a:t>TriMAP</a:t>
            </a:r>
            <a:r>
              <a:rPr lang="de-DE" sz="1400" dirty="0"/>
              <a:t>, and </a:t>
            </a:r>
            <a:r>
              <a:rPr lang="de-DE" sz="1400" dirty="0" err="1"/>
              <a:t>PaCMAP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Data </a:t>
            </a:r>
            <a:r>
              <a:rPr lang="de-DE" sz="1400" dirty="0" err="1"/>
              <a:t>Visualization</a:t>
            </a:r>
            <a:r>
              <a:rPr lang="de-DE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250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"/>
            <a:ext cx="10515600" cy="1031875"/>
          </a:xfrm>
        </p:spPr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9A34FB-DCD3-48AC-85AB-0213A85F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56" t="1927" b="10492"/>
          <a:stretch/>
        </p:blipFill>
        <p:spPr>
          <a:xfrm>
            <a:off x="716888" y="1564105"/>
            <a:ext cx="3745348" cy="425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/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Preserving </a:t>
                </a:r>
                <a:r>
                  <a:rPr lang="de-DE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ocal</a:t>
                </a:r>
                <a:r>
                  <a:rPr lang="de-DE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and Global </a:t>
                </a: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structure</a:t>
                </a:r>
                <a:endParaRPr lang="de-DE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instead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considering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more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neighbors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 it dynamically uses a special group of pairs: Mid-Near </a:t>
                </a:r>
                <a:r>
                  <a:rPr lang="en-US" dirty="0">
                    <a:solidFill>
                      <a:srgbClr val="24292F"/>
                    </a:solidFill>
                  </a:rPr>
                  <a:t>P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airs, to first capture Global  structure and then refine Local structure, so there is no trade-off of the structures</a:t>
                </a:r>
              </a:p>
              <a:p>
                <a:pPr lvl="0">
                  <a:lnSpc>
                    <a:spcPct val="107000"/>
                  </a:lnSpc>
                </a:pPr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de-DE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PaCMAP</a:t>
                </a:r>
                <a:r>
                  <a:rPr lang="de-DE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aims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to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reach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an ideal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loss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</a:t>
                </a:r>
                <a:r>
                  <a:rPr lang="de-DE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de-DE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de-DE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𝑓𝑝</m:t>
                          </m:r>
                        </m:sub>
                      </m:sSub>
                    </m:oMath>
                  </m:oMathPara>
                </a14:m>
                <a:endParaRPr lang="de-DE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mn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mid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neighb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fp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far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1600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pairs</a:t>
                </a:r>
                <a:r>
                  <a:rPr lang="de-DE" sz="16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de-DE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00"/>
                  </a:lnSpc>
                  <a:spcBef>
                    <a:spcPts val="2400"/>
                  </a:spcBef>
                </a:pPr>
                <a:endParaRPr lang="de-DE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F458AB2-F091-41FC-935E-7999C834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548" y="1969452"/>
                <a:ext cx="7277877" cy="3496983"/>
              </a:xfrm>
              <a:prstGeom prst="rect">
                <a:avLst/>
              </a:prstGeom>
              <a:blipFill>
                <a:blip r:embed="rId4"/>
                <a:stretch>
                  <a:fillRect l="-754" t="-697" r="-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882D46A-B3AF-4071-AF2F-D775120C4161}"/>
              </a:ext>
            </a:extLst>
          </p:cNvPr>
          <p:cNvSpPr txBox="1">
            <a:spLocks/>
          </p:cNvSpPr>
          <p:nvPr/>
        </p:nvSpPr>
        <p:spPr>
          <a:xfrm>
            <a:off x="838200" y="1035050"/>
            <a:ext cx="6493329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n-lt"/>
              </a:rPr>
              <a:t>Chosen </a:t>
            </a:r>
            <a:r>
              <a:rPr lang="de-DE" dirty="0" err="1">
                <a:latin typeface="+mn-lt"/>
              </a:rPr>
              <a:t>Technique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for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3C8EF6-54EF-479D-A80F-4954D50DAEE1}"/>
              </a:ext>
            </a:extLst>
          </p:cNvPr>
          <p:cNvSpPr txBox="1"/>
          <p:nvPr/>
        </p:nvSpPr>
        <p:spPr>
          <a:xfrm>
            <a:off x="558656" y="5877192"/>
            <a:ext cx="11386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noProof="0" dirty="0"/>
              <a:t>[2] Wang, </a:t>
            </a:r>
            <a:r>
              <a:rPr lang="de-DE" sz="1400" noProof="0" dirty="0" err="1"/>
              <a:t>Yingfan</a:t>
            </a:r>
            <a:r>
              <a:rPr lang="de-DE" sz="1400" noProof="0" dirty="0"/>
              <a:t> &amp; Huang, </a:t>
            </a:r>
            <a:r>
              <a:rPr lang="de-DE" sz="1400" noProof="0" dirty="0" err="1"/>
              <a:t>Haiyang</a:t>
            </a:r>
            <a:r>
              <a:rPr lang="de-DE" sz="1400" noProof="0" dirty="0"/>
              <a:t> &amp; Rudin, Cynthia &amp; </a:t>
            </a:r>
            <a:r>
              <a:rPr lang="de-DE" sz="1400" noProof="0" dirty="0" err="1"/>
              <a:t>Shaposhnik</a:t>
            </a:r>
            <a:r>
              <a:rPr lang="de-DE" sz="1400" noProof="0" dirty="0"/>
              <a:t>, Yaron. (2020). Understanding </a:t>
            </a:r>
            <a:r>
              <a:rPr lang="de-DE" sz="1400" noProof="0" dirty="0" err="1"/>
              <a:t>How</a:t>
            </a:r>
            <a:r>
              <a:rPr lang="de-DE" sz="1400" noProof="0" dirty="0"/>
              <a:t> Dimension </a:t>
            </a:r>
            <a:r>
              <a:rPr lang="de-DE" sz="1400" noProof="0" dirty="0" err="1"/>
              <a:t>Reduction</a:t>
            </a:r>
            <a:r>
              <a:rPr lang="de-DE" sz="1400" noProof="0" dirty="0"/>
              <a:t> Tools Work: An </a:t>
            </a:r>
            <a:r>
              <a:rPr lang="de-DE" sz="1400" noProof="0" dirty="0" err="1"/>
              <a:t>Empirical</a:t>
            </a:r>
            <a:r>
              <a:rPr lang="de-DE" sz="1400" noProof="0" dirty="0"/>
              <a:t> Approach </a:t>
            </a:r>
            <a:r>
              <a:rPr lang="de-DE" sz="1400" noProof="0" dirty="0" err="1"/>
              <a:t>to</a:t>
            </a:r>
            <a:r>
              <a:rPr lang="de-DE" sz="1400" noProof="0" dirty="0"/>
              <a:t> </a:t>
            </a:r>
            <a:r>
              <a:rPr lang="de-DE" sz="1400" noProof="0" dirty="0" err="1"/>
              <a:t>Deciphering</a:t>
            </a:r>
            <a:r>
              <a:rPr lang="de-DE" sz="1400" noProof="0" dirty="0"/>
              <a:t> t-SNE, UMAP, </a:t>
            </a:r>
            <a:r>
              <a:rPr lang="de-DE" sz="1400" noProof="0" dirty="0" err="1"/>
              <a:t>TriMAP</a:t>
            </a:r>
            <a:r>
              <a:rPr lang="de-DE" sz="1400" noProof="0" dirty="0"/>
              <a:t>, and </a:t>
            </a:r>
            <a:r>
              <a:rPr lang="de-DE" sz="1400" noProof="0" dirty="0" err="1"/>
              <a:t>PaCMAP</a:t>
            </a:r>
            <a:r>
              <a:rPr lang="de-DE" sz="1400" noProof="0" dirty="0"/>
              <a:t> </a:t>
            </a:r>
            <a:r>
              <a:rPr lang="de-DE" sz="1400" noProof="0" dirty="0" err="1"/>
              <a:t>for</a:t>
            </a:r>
            <a:r>
              <a:rPr lang="de-DE" sz="1400" noProof="0" dirty="0"/>
              <a:t> Data </a:t>
            </a:r>
            <a:r>
              <a:rPr lang="de-DE" sz="1400" noProof="0" dirty="0" err="1"/>
              <a:t>Visualization</a:t>
            </a:r>
            <a:r>
              <a:rPr lang="de-DE" sz="1400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82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4. Web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app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development</a:t>
            </a:r>
            <a:r>
              <a:rPr lang="de-DE" sz="1200" noProof="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1200" noProof="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framework</a:t>
            </a:r>
            <a:endParaRPr lang="de-DE" sz="1200" dirty="0">
              <a:solidFill>
                <a:schemeClr val="bg2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E13E5AA-4D16-43E4-A8F6-085F1BC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15144C-DE95-4978-9984-0A5787261C2A}"/>
              </a:ext>
            </a:extLst>
          </p:cNvPr>
          <p:cNvSpPr txBox="1"/>
          <p:nvPr/>
        </p:nvSpPr>
        <p:spPr>
          <a:xfrm>
            <a:off x="838200" y="889843"/>
            <a:ext cx="10608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front-end should be able to visualize every analyze method for each possible data specific parameter.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To avoid extensive loading time, the front-end solution has to access each value without loading the entire </a:t>
            </a:r>
            <a:r>
              <a:rPr lang="de-DE" sz="1800" b="0" i="0" u="none" strike="noStrike" baseline="0" dirty="0" err="1"/>
              <a:t>data</a:t>
            </a:r>
            <a:r>
              <a:rPr lang="de-DE" sz="1800" b="0" i="0" u="none" strike="noStrike" baseline="0" dirty="0"/>
              <a:t> </a:t>
            </a:r>
            <a:r>
              <a:rPr lang="de-DE" sz="1800" b="0" i="0" u="none" strike="noStrike" baseline="0" dirty="0" err="1"/>
              <a:t>every</a:t>
            </a:r>
            <a:r>
              <a:rPr lang="de-DE" sz="1800" b="0" i="0" u="none" strike="noStrike" baseline="0" dirty="0"/>
              <a:t> time.</a:t>
            </a:r>
          </a:p>
          <a:p>
            <a:pPr algn="l"/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 solution to this problem would be to first do every calculation and then save the output values to the disk </a:t>
            </a:r>
            <a:r>
              <a:rPr lang="de-DE" sz="1800" b="0" i="0" u="none" strike="noStrike" baseline="0" dirty="0" err="1"/>
              <a:t>memory</a:t>
            </a:r>
            <a:r>
              <a:rPr lang="de-DE" sz="1800" b="0" i="0" u="none" strike="noStrike" baseline="0" dirty="0"/>
              <a:t> (Python Pickle).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user using the web app can then specify his desired output to the input elements given in the web app and does not have to deal with long interventions.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This takes a lot of weight and complexity from the front-end, which is why we chose </a:t>
            </a: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Streamlit</a:t>
            </a:r>
            <a:r>
              <a:rPr lang="en-US" sz="1800" b="0" i="0" u="none" strike="noStrike" baseline="0" dirty="0"/>
              <a:t> is a nice way of presenting data, as the development is very simple and so the functionality.</a:t>
            </a:r>
          </a:p>
          <a:p>
            <a:pPr algn="l"/>
            <a:endParaRPr lang="en-US" sz="18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Since the complexity is kept low by just loading the value in to the frame, simplicity is not a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83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4. Web </a:t>
            </a:r>
            <a:r>
              <a:rPr lang="de-DE" sz="4000" noProof="0" dirty="0" err="1">
                <a:latin typeface="+mn-lt"/>
              </a:rPr>
              <a:t>app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development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framework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 err="1"/>
              <a:t>Choosing</a:t>
            </a:r>
            <a:r>
              <a:rPr lang="de-DE" sz="2400" dirty="0"/>
              <a:t> </a:t>
            </a:r>
            <a:r>
              <a:rPr lang="de-DE" sz="2400" noProof="0" dirty="0" err="1"/>
              <a:t>streamlit</a:t>
            </a:r>
            <a:r>
              <a:rPr lang="de-DE" sz="2400" noProof="0" dirty="0"/>
              <a:t> after </a:t>
            </a:r>
            <a:r>
              <a:rPr lang="de-DE" sz="2400" noProof="0" dirty="0" err="1"/>
              <a:t>comparing</a:t>
            </a:r>
            <a:r>
              <a:rPr lang="de-DE" sz="2400" noProof="0" dirty="0"/>
              <a:t> </a:t>
            </a:r>
            <a:r>
              <a:rPr lang="de-DE" sz="2400" noProof="0" dirty="0" err="1"/>
              <a:t>it</a:t>
            </a:r>
            <a:r>
              <a:rPr lang="de-DE" sz="2400" noProof="0" dirty="0"/>
              <a:t> </a:t>
            </a:r>
            <a:r>
              <a:rPr lang="de-DE" sz="2400" noProof="0" dirty="0" err="1"/>
              <a:t>to</a:t>
            </a:r>
            <a:r>
              <a:rPr lang="de-DE" sz="2400" noProof="0" dirty="0"/>
              <a:t> </a:t>
            </a:r>
            <a:r>
              <a:rPr lang="de-DE" sz="2400" noProof="0" dirty="0" err="1"/>
              <a:t>popular</a:t>
            </a:r>
            <a:r>
              <a:rPr lang="de-DE" sz="2400" noProof="0" dirty="0"/>
              <a:t> alternatives</a:t>
            </a:r>
          </a:p>
          <a:p>
            <a:endParaRPr lang="de-DE" sz="24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4. Web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development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646A03-F853-41D1-BB20-D4BF60AA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6406"/>
            <a:ext cx="5768993" cy="40001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39A706-BD76-4525-89B8-4D02D10B6CF3}"/>
              </a:ext>
            </a:extLst>
          </p:cNvPr>
          <p:cNvSpPr txBox="1"/>
          <p:nvPr/>
        </p:nvSpPr>
        <p:spPr>
          <a:xfrm>
            <a:off x="642258" y="2255275"/>
            <a:ext cx="609872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noProof="0" dirty="0"/>
          </a:p>
          <a:p>
            <a:pPr lvl="1"/>
            <a:r>
              <a:rPr lang="de-DE" sz="2000" noProof="0" dirty="0" err="1"/>
              <a:t>Flask</a:t>
            </a:r>
            <a:r>
              <a:rPr lang="de-DE" sz="2000" noProof="0" dirty="0"/>
              <a:t>: </a:t>
            </a:r>
            <a:r>
              <a:rPr lang="de-DE" sz="2000" noProof="0" dirty="0" err="1"/>
              <a:t>Too</a:t>
            </a:r>
            <a:r>
              <a:rPr lang="de-DE" sz="2000" noProof="0" dirty="0"/>
              <a:t> </a:t>
            </a:r>
            <a:r>
              <a:rPr lang="de-DE" sz="2000" noProof="0" dirty="0" err="1"/>
              <a:t>unspecific</a:t>
            </a:r>
            <a:endParaRPr lang="de-DE" sz="2000" noProof="0" dirty="0"/>
          </a:p>
          <a:p>
            <a:pPr lvl="1"/>
            <a:endParaRPr lang="de-DE" sz="2000" dirty="0"/>
          </a:p>
          <a:p>
            <a:pPr lvl="1"/>
            <a:r>
              <a:rPr lang="de-DE" sz="2000" noProof="0" dirty="0" err="1"/>
              <a:t>Plotly</a:t>
            </a:r>
            <a:r>
              <a:rPr lang="de-DE" sz="2000" noProof="0" dirty="0"/>
              <a:t> </a:t>
            </a:r>
            <a:r>
              <a:rPr lang="de-DE" sz="2000" noProof="0" dirty="0" err="1"/>
              <a:t>combined</a:t>
            </a:r>
            <a:r>
              <a:rPr lang="de-DE" sz="2000" noProof="0" dirty="0"/>
              <a:t> in a  </a:t>
            </a:r>
            <a:r>
              <a:rPr lang="de-DE" sz="2000" noProof="0" dirty="0" err="1"/>
              <a:t>Webframe</a:t>
            </a:r>
            <a:r>
              <a:rPr lang="de-DE" sz="2000" noProof="0" dirty="0"/>
              <a:t> (JavaScript)</a:t>
            </a:r>
          </a:p>
          <a:p>
            <a:pPr lvl="1"/>
            <a:r>
              <a:rPr lang="de-DE" sz="2000" noProof="0" dirty="0"/>
              <a:t>Not </a:t>
            </a:r>
            <a:r>
              <a:rPr lang="de-DE" sz="2000" noProof="0" dirty="0" err="1"/>
              <a:t>efficient</a:t>
            </a:r>
            <a:endParaRPr lang="de-DE" sz="2000" noProof="0" dirty="0"/>
          </a:p>
          <a:p>
            <a:pPr marL="457200" lvl="1" indent="0">
              <a:buNone/>
            </a:pPr>
            <a:endParaRPr lang="de-DE" sz="2000" dirty="0"/>
          </a:p>
          <a:p>
            <a:pPr lvl="1"/>
            <a:r>
              <a:rPr lang="de-DE" sz="2000" dirty="0" err="1"/>
              <a:t>Streamlit</a:t>
            </a:r>
            <a:r>
              <a:rPr lang="de-DE" sz="2000" dirty="0"/>
              <a:t>: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 err="1"/>
              <a:t>specified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Data Analysis and </a:t>
            </a:r>
            <a:r>
              <a:rPr lang="de-DE" sz="2000" dirty="0" err="1"/>
              <a:t>Visualization</a:t>
            </a: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E37E-6F99-460C-8E27-16F021F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Outlook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BB7297-82EE-41CA-AC8B-70FBBA5D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DA1716-4D10-41DC-9E5D-26FAB3E41D11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Outlook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C8D6FEE-5A62-4CCD-A03C-1AC7B232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266689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This dataset can now be analyzed with different Machine Learning tools in Python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Dimensionality Reduction is a helpful step in data visualization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final presentation of results is enabled within a </a:t>
            </a:r>
            <a:r>
              <a:rPr lang="en-US" dirty="0" err="1">
                <a:latin typeface="+mn-lt"/>
              </a:rPr>
              <a:t>Streamlit</a:t>
            </a:r>
            <a:r>
              <a:rPr lang="en-US" dirty="0">
                <a:latin typeface="+mn-lt"/>
              </a:rPr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95842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/>
              <a:t>you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/>
              <a:t>Overview</a:t>
            </a:r>
            <a:endParaRPr lang="de-DE" sz="40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2B2D-1DBB-4F8A-811A-994BAA0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1.   </a:t>
            </a:r>
            <a:r>
              <a:rPr lang="de-DE" sz="2800" noProof="0" dirty="0" err="1">
                <a:latin typeface="+mn-lt"/>
              </a:rPr>
              <a:t>Accessing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the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set</a:t>
            </a:r>
            <a:endParaRPr lang="de-DE" sz="2800" noProof="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2.   Manual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exploration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a.  Statistical </a:t>
            </a:r>
            <a:r>
              <a:rPr lang="de-DE" sz="2800" dirty="0" err="1">
                <a:latin typeface="+mn-lt"/>
              </a:rPr>
              <a:t>properties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the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data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set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b.  </a:t>
            </a:r>
            <a:r>
              <a:rPr lang="de-DE" sz="2800" dirty="0" err="1">
                <a:latin typeface="+mn-lt"/>
              </a:rPr>
              <a:t>Identification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of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subgroups</a:t>
            </a:r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dirty="0">
                <a:latin typeface="+mn-lt"/>
              </a:rPr>
              <a:t>             c.  Time </a:t>
            </a:r>
            <a:r>
              <a:rPr lang="de-DE" sz="2800" dirty="0" err="1">
                <a:latin typeface="+mn-lt"/>
              </a:rPr>
              <a:t>series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properties</a:t>
            </a:r>
            <a:endParaRPr lang="de-DE" sz="2800" dirty="0">
              <a:latin typeface="+mn-lt"/>
            </a:endParaRPr>
          </a:p>
          <a:p>
            <a:endParaRPr lang="de-DE" sz="280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3.   </a:t>
            </a:r>
            <a:r>
              <a:rPr lang="de-DE" sz="2800" noProof="0" dirty="0" err="1">
                <a:latin typeface="+mn-lt"/>
              </a:rPr>
              <a:t>Dimensionality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reduction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techniques</a:t>
            </a:r>
            <a:endParaRPr lang="de-DE" sz="2800" noProof="0" dirty="0">
              <a:latin typeface="+mn-lt"/>
            </a:endParaRPr>
          </a:p>
          <a:p>
            <a:endParaRPr lang="de-DE" sz="2800" noProof="0" dirty="0">
              <a:latin typeface="+mn-lt"/>
            </a:endParaRPr>
          </a:p>
          <a:p>
            <a:pPr marL="0" indent="0">
              <a:buNone/>
            </a:pPr>
            <a:r>
              <a:rPr lang="de-DE" sz="2800" noProof="0" dirty="0">
                <a:latin typeface="+mn-lt"/>
              </a:rPr>
              <a:t>4.   Web </a:t>
            </a:r>
            <a:r>
              <a:rPr lang="de-DE" sz="2800" noProof="0" dirty="0" err="1">
                <a:latin typeface="+mn-lt"/>
              </a:rPr>
              <a:t>app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development</a:t>
            </a:r>
            <a:r>
              <a:rPr lang="de-DE" sz="2800" noProof="0" dirty="0">
                <a:latin typeface="+mn-lt"/>
              </a:rPr>
              <a:t> </a:t>
            </a:r>
            <a:r>
              <a:rPr lang="de-DE" sz="2800" noProof="0" dirty="0" err="1">
                <a:latin typeface="+mn-lt"/>
              </a:rPr>
              <a:t>framework</a:t>
            </a:r>
            <a:endParaRPr lang="de-DE" sz="28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1398BF-DFBF-44E7-9DCE-C51BEC3559DA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Overview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1.  </a:t>
            </a:r>
            <a:r>
              <a:rPr lang="de-DE" sz="4000" noProof="0" dirty="0" err="1">
                <a:latin typeface="+mn-lt"/>
              </a:rPr>
              <a:t>Accessing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the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set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r>
              <a:rPr lang="de-DE" dirty="0" err="1"/>
              <a:t>Using</a:t>
            </a:r>
            <a:r>
              <a:rPr lang="de-DE" dirty="0"/>
              <a:t> P</a:t>
            </a:r>
            <a:r>
              <a:rPr lang="de-DE" sz="2400" noProof="0" dirty="0" err="1"/>
              <a:t>anda-df</a:t>
            </a:r>
            <a:r>
              <a:rPr lang="de-DE" dirty="0"/>
              <a:t>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sz="2400" noProof="0" dirty="0"/>
              <a:t> </a:t>
            </a:r>
            <a:r>
              <a:rPr lang="de-DE" dirty="0"/>
              <a:t>O</a:t>
            </a:r>
            <a:r>
              <a:rPr lang="de-DE" sz="2400" noProof="0" dirty="0" err="1"/>
              <a:t>bject</a:t>
            </a:r>
            <a:r>
              <a:rPr lang="de-DE" dirty="0"/>
              <a:t>-O</a:t>
            </a:r>
            <a:r>
              <a:rPr lang="de-DE" sz="2400" noProof="0" dirty="0" err="1"/>
              <a:t>riented</a:t>
            </a:r>
            <a:r>
              <a:rPr lang="de-DE" sz="2400" noProof="0" dirty="0"/>
              <a:t> </a:t>
            </a:r>
            <a:r>
              <a:rPr lang="de-DE" dirty="0"/>
              <a:t>C</a:t>
            </a:r>
            <a:r>
              <a:rPr lang="de-DE" sz="2400" noProof="0" dirty="0" err="1"/>
              <a:t>lasses</a:t>
            </a:r>
            <a:r>
              <a:rPr lang="de-DE" sz="2400" noProof="0" dirty="0"/>
              <a:t> </a:t>
            </a:r>
            <a:r>
              <a:rPr lang="de-DE" sz="2400" noProof="0" dirty="0" err="1"/>
              <a:t>for</a:t>
            </a:r>
            <a:r>
              <a:rPr lang="de-DE" sz="2400" noProof="0" dirty="0"/>
              <a:t> </a:t>
            </a:r>
            <a:r>
              <a:rPr lang="de-DE" sz="2400" noProof="0" dirty="0" err="1"/>
              <a:t>each</a:t>
            </a:r>
            <a:r>
              <a:rPr lang="de-DE" sz="2400" noProof="0" dirty="0"/>
              <a:t> </a:t>
            </a:r>
            <a:r>
              <a:rPr lang="de-DE" sz="2400" noProof="0" dirty="0" err="1"/>
              <a:t>patient</a:t>
            </a:r>
            <a:endParaRPr lang="de-DE" sz="24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1.  Accessing the data set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79B5C8-6675-4AAE-B546-68513FA7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70" y="1927494"/>
            <a:ext cx="9211601" cy="42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2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+mn-lt"/>
              </a:rPr>
              <a:t>a) </a:t>
            </a:r>
            <a:r>
              <a:rPr lang="de-DE" dirty="0">
                <a:latin typeface="+mn-lt"/>
              </a:rPr>
              <a:t>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       Analysis </a:t>
            </a:r>
            <a:r>
              <a:rPr lang="de-DE" dirty="0" err="1">
                <a:latin typeface="+mn-lt"/>
              </a:rPr>
              <a:t>from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original Paper[1] was </a:t>
            </a:r>
            <a:r>
              <a:rPr lang="de-DE" dirty="0" err="1">
                <a:latin typeface="+mn-lt"/>
              </a:rPr>
              <a:t>verified</a:t>
            </a:r>
            <a:endParaRPr lang="de-DE" dirty="0">
              <a:latin typeface="+mn-lt"/>
            </a:endParaRPr>
          </a:p>
          <a:p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F0491E-0451-48E0-8370-A198FDAA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936296"/>
            <a:ext cx="9056914" cy="332902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29A3CB8-9EA1-4482-9415-88222C6B1F79}"/>
              </a:ext>
            </a:extLst>
          </p:cNvPr>
          <p:cNvSpPr txBox="1"/>
          <p:nvPr/>
        </p:nvSpPr>
        <p:spPr>
          <a:xfrm>
            <a:off x="838200" y="5775715"/>
            <a:ext cx="60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https://physionet.org/content/challenge-2019/1.0.0/</a:t>
            </a:r>
          </a:p>
        </p:txBody>
      </p:sp>
    </p:spTree>
    <p:extLst>
      <p:ext uri="{BB962C8B-B14F-4D97-AF65-F5344CB8AC3E}">
        <p14:creationId xmlns:p14="http://schemas.microsoft.com/office/powerpoint/2010/main" val="37551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a) 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>
                <a:latin typeface="+mn-lt"/>
              </a:rPr>
              <a:t>     Definition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used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methods</a:t>
            </a:r>
            <a:endParaRPr lang="de-DE" dirty="0">
              <a:latin typeface="+mn-lt"/>
            </a:endParaRPr>
          </a:p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928CA4-38F6-42ED-87C6-02E3D0C3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7497"/>
            <a:ext cx="5105400" cy="39052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9AC8D7E-3EE4-443F-B917-477AD5DB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7497"/>
            <a:ext cx="4838700" cy="39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5" y="1005361"/>
            <a:ext cx="10515600" cy="369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+mn-lt"/>
              </a:rPr>
              <a:t>a) Statistical </a:t>
            </a:r>
            <a:r>
              <a:rPr lang="de-DE" dirty="0" err="1">
                <a:latin typeface="+mn-lt"/>
              </a:rPr>
              <a:t>properties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data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set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Examplary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Features in Dataset A</a:t>
            </a:r>
            <a:r>
              <a:rPr lang="de-DE" sz="2400" noProof="0" dirty="0"/>
              <a:t>:</a:t>
            </a:r>
          </a:p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endParaRPr lang="de-DE" sz="240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B04DFA-657C-4B37-9D55-0D3431BD5990}"/>
              </a:ext>
            </a:extLst>
          </p:cNvPr>
          <p:cNvSpPr txBox="1"/>
          <p:nvPr/>
        </p:nvSpPr>
        <p:spPr>
          <a:xfrm>
            <a:off x="630464" y="1985602"/>
            <a:ext cx="6115050" cy="4370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[Heart Rate]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['p004712',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['p008574', 280.0]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84.98526444873023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HR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61189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O2Sat [O2 Saturation]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['p014401', 20.0]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['p000001', 100.0]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97.26568772153938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O2Sat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95079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55DEBF-EDD2-46B1-AB37-F58856F1216A}"/>
              </a:ext>
            </a:extLst>
          </p:cNvPr>
          <p:cNvSpPr txBox="1"/>
          <p:nvPr/>
        </p:nvSpPr>
        <p:spPr>
          <a:xfrm>
            <a:off x="6096000" y="1985602"/>
            <a:ext cx="6096000" cy="506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 [Temperature]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['p002421', 20.9]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['p015104', 42.22]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37.02673699236573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Temp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523314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SBP [Systolic BP]</a:t>
            </a:r>
            <a:endParaRPr lang="de-DE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['p014968', 22.0]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['p005749', 281.0]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Value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120.96235945816058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 in all SBP </a:t>
            </a:r>
            <a:r>
              <a:rPr lang="en-GB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colums</a:t>
            </a:r>
            <a:r>
              <a:rPr lang="en-GB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120201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de-DE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134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205"/>
            <a:ext cx="10515600" cy="3693361"/>
          </a:xfrm>
        </p:spPr>
        <p:txBody>
          <a:bodyPr>
            <a:normAutofit/>
          </a:bodyPr>
          <a:lstStyle/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r>
              <a:rPr lang="de-DE" sz="2400" dirty="0">
                <a:latin typeface="+mn-lt"/>
              </a:rPr>
              <a:t>b)  </a:t>
            </a:r>
            <a:r>
              <a:rPr lang="de-DE" sz="2400" dirty="0" err="1">
                <a:latin typeface="+mn-lt"/>
              </a:rPr>
              <a:t>Identification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</a:t>
            </a:r>
            <a:r>
              <a:rPr lang="de-DE" sz="2400" dirty="0">
                <a:latin typeface="+mn-lt"/>
              </a:rPr>
              <a:t> </a:t>
            </a:r>
            <a:r>
              <a:rPr lang="de-DE" dirty="0">
                <a:latin typeface="+mn-lt"/>
              </a:rPr>
              <a:t>S</a:t>
            </a:r>
            <a:r>
              <a:rPr lang="de-DE" sz="2400" dirty="0">
                <a:latin typeface="+mn-lt"/>
              </a:rPr>
              <a:t>ubgroups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496F36-9ADE-426A-955D-8FA2973D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2795929"/>
            <a:ext cx="4895850" cy="4953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1FFBC07-C270-4185-B94E-D2070AD55C12}"/>
              </a:ext>
            </a:extLst>
          </p:cNvPr>
          <p:cNvSpPr txBox="1"/>
          <p:nvPr/>
        </p:nvSpPr>
        <p:spPr>
          <a:xfrm>
            <a:off x="1104901" y="2196101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Based</a:t>
            </a:r>
            <a:r>
              <a:rPr lang="de-DE" sz="2000" dirty="0"/>
              <a:t> on 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D5D3DB-11BB-4D92-A8C3-30392AC6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4261686"/>
            <a:ext cx="3609975" cy="4667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876C9E-7EAD-47C0-BF32-5BA5FC834706}"/>
              </a:ext>
            </a:extLst>
          </p:cNvPr>
          <p:cNvSpPr txBox="1"/>
          <p:nvPr/>
        </p:nvSpPr>
        <p:spPr>
          <a:xfrm>
            <a:off x="1104901" y="3640488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noProof="0" dirty="0" err="1"/>
              <a:t>Based</a:t>
            </a:r>
            <a:r>
              <a:rPr lang="de-DE" sz="2000" noProof="0" dirty="0"/>
              <a:t> on Gender</a:t>
            </a:r>
            <a:endParaRPr lang="de-DE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858CE87-1C42-4692-85F9-6BC92A158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1" y="5557559"/>
            <a:ext cx="4876800" cy="4667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D82ED56-65F3-46D0-BDC7-96D39B4DC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268" y="1426799"/>
            <a:ext cx="4148079" cy="160289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C230EDC-C4C3-4CD5-8A0F-952DC881E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994" y="4657630"/>
            <a:ext cx="4238625" cy="1457251"/>
          </a:xfrm>
          <a:prstGeom prst="rect">
            <a:avLst/>
          </a:prstGeom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455C3277-0E2D-45AC-8D3F-C16519A75741}"/>
              </a:ext>
            </a:extLst>
          </p:cNvPr>
          <p:cNvSpPr/>
          <p:nvPr/>
        </p:nvSpPr>
        <p:spPr>
          <a:xfrm>
            <a:off x="8555788" y="3244441"/>
            <a:ext cx="1736035" cy="12692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800" noProof="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A4F2E55-C177-4E81-9EE6-C8F6A06A2942}"/>
              </a:ext>
            </a:extLst>
          </p:cNvPr>
          <p:cNvSpPr txBox="1"/>
          <p:nvPr/>
        </p:nvSpPr>
        <p:spPr>
          <a:xfrm>
            <a:off x="1104901" y="5034821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Etc</a:t>
            </a:r>
            <a:r>
              <a:rPr lang="de-DE" sz="2000" dirty="0"/>
              <a:t>: </a:t>
            </a:r>
            <a:r>
              <a:rPr lang="de-DE" sz="2000" dirty="0" err="1"/>
              <a:t>NaN</a:t>
            </a:r>
            <a:endParaRPr lang="de-DE" sz="2000" noProof="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A8F44DD-7156-4D9A-83B4-158C698F7ACD}"/>
              </a:ext>
            </a:extLst>
          </p:cNvPr>
          <p:cNvSpPr txBox="1"/>
          <p:nvPr/>
        </p:nvSpPr>
        <p:spPr>
          <a:xfrm>
            <a:off x="6374445" y="370543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7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2.  Manual </a:t>
            </a:r>
            <a:r>
              <a:rPr lang="de-DE" sz="4000" noProof="0" dirty="0" err="1">
                <a:latin typeface="+mn-lt"/>
              </a:rPr>
              <a:t>data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exploration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3693361"/>
          </a:xfrm>
        </p:spPr>
        <p:txBody>
          <a:bodyPr>
            <a:normAutofit/>
          </a:bodyPr>
          <a:lstStyle/>
          <a:p>
            <a:endParaRPr lang="de-DE" sz="2400" dirty="0">
              <a:latin typeface="+mn-lt"/>
            </a:endParaRPr>
          </a:p>
          <a:p>
            <a:pPr marL="0" indent="0">
              <a:buNone/>
            </a:pPr>
            <a:r>
              <a:rPr lang="de-DE" sz="2400" dirty="0">
                <a:latin typeface="+mn-lt"/>
              </a:rPr>
              <a:t>c)  Time </a:t>
            </a:r>
            <a:r>
              <a:rPr lang="de-DE" dirty="0">
                <a:latin typeface="+mn-lt"/>
              </a:rPr>
              <a:t>S</a:t>
            </a:r>
            <a:r>
              <a:rPr lang="de-DE" sz="2400" dirty="0">
                <a:latin typeface="+mn-lt"/>
              </a:rPr>
              <a:t>eries </a:t>
            </a:r>
            <a:r>
              <a:rPr lang="de-DE" dirty="0">
                <a:latin typeface="+mn-lt"/>
              </a:rPr>
              <a:t>P</a:t>
            </a:r>
            <a:r>
              <a:rPr lang="de-DE" sz="2400" dirty="0">
                <a:latin typeface="+mn-lt"/>
              </a:rPr>
              <a:t>roperties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2.  Manual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exploration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C8C670-B409-42F2-AA85-1BF30CED204C}"/>
              </a:ext>
            </a:extLst>
          </p:cNvPr>
          <p:cNvSpPr txBox="1"/>
          <p:nvPr/>
        </p:nvSpPr>
        <p:spPr>
          <a:xfrm>
            <a:off x="1203648" y="4475037"/>
            <a:ext cx="6108831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amount of timeseries in all data:  38.857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amount of timeseries in all data:  8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amount of timeseries in all data:  336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 of timeseries in all data:  790215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783F1-9656-4A38-8EE2-12FCA23A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0" y="2847098"/>
            <a:ext cx="6457950" cy="13906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E24C095-7EF9-46DB-BC8F-BB5FA09B8E95}"/>
              </a:ext>
            </a:extLst>
          </p:cNvPr>
          <p:cNvSpPr txBox="1"/>
          <p:nvPr/>
        </p:nvSpPr>
        <p:spPr>
          <a:xfrm>
            <a:off x="1197430" y="1991173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 err="1"/>
              <a:t>Amount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Timeseries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Dataset A</a:t>
            </a:r>
            <a:r>
              <a:rPr lang="de-DE" sz="2000" noProof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2426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3.  </a:t>
            </a:r>
            <a:r>
              <a:rPr lang="de-DE" sz="4000" noProof="0" dirty="0" err="1">
                <a:latin typeface="+mn-lt"/>
              </a:rPr>
              <a:t>Dimensionality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Reduction</a:t>
            </a:r>
            <a:r>
              <a:rPr lang="de-DE" sz="4000" noProof="0" dirty="0">
                <a:latin typeface="+mn-lt"/>
              </a:rPr>
              <a:t> </a:t>
            </a:r>
            <a:r>
              <a:rPr lang="de-DE" dirty="0">
                <a:latin typeface="+mn-lt"/>
              </a:rPr>
              <a:t>T</a:t>
            </a:r>
            <a:r>
              <a:rPr lang="de-DE" sz="4000" noProof="0" dirty="0" err="1">
                <a:latin typeface="+mn-lt"/>
              </a:rPr>
              <a:t>echniques</a:t>
            </a:r>
            <a:endParaRPr lang="de-DE" sz="4000" noProof="0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6325B-3664-41ED-A4D6-0BE27DF3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80760"/>
            <a:ext cx="5379720" cy="21396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Dimmensionality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Reduction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needed</a:t>
            </a:r>
            <a:r>
              <a:rPr lang="de-DE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Too many input features (41 dimensions) lead to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visualizing projections</a:t>
            </a:r>
          </a:p>
          <a:p>
            <a:pPr fontAlgn="base">
              <a:lnSpc>
                <a:spcPct val="150000"/>
              </a:lnSpc>
              <a:spcAft>
                <a:spcPts val="1440"/>
              </a:spcAft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Challenges in making a predictive model</a:t>
            </a:r>
          </a:p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1800"/>
              </a:lnSpc>
              <a:spcAft>
                <a:spcPts val="1440"/>
              </a:spcAft>
              <a:buNone/>
            </a:pPr>
            <a:endParaRPr lang="de-DE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6B3BFD-85E7-4729-A539-F6DEDE197149}"/>
              </a:ext>
            </a:extLst>
          </p:cNvPr>
          <p:cNvSpPr txBox="1"/>
          <p:nvPr/>
        </p:nvSpPr>
        <p:spPr>
          <a:xfrm>
            <a:off x="838200" y="6400412"/>
            <a:ext cx="692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3.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Dimensionality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reduction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  <a:latin typeface="Frutiger Next LT W1G"/>
              </a:rPr>
              <a:t>techniques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Frutiger Next LT W1G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928582-53E9-4ECD-B240-345B6E292017}"/>
              </a:ext>
            </a:extLst>
          </p:cNvPr>
          <p:cNvSpPr txBox="1"/>
          <p:nvPr/>
        </p:nvSpPr>
        <p:spPr>
          <a:xfrm>
            <a:off x="5974080" y="1862400"/>
            <a:ext cx="6355080" cy="399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50000"/>
              </a:lnSpc>
              <a:spcAft>
                <a:spcPts val="1440"/>
              </a:spcAft>
              <a:buNone/>
            </a:pP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spc="-5" dirty="0" err="1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de-DE" sz="2000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Be</a:t>
            </a:r>
            <a:r>
              <a:rPr lang="de-DE" sz="20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nefits?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Potentially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underlying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Retain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„valid“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de-DE" sz="1800" spc="-5" dirty="0" err="1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de-DE" sz="1800" spc="-5" dirty="0">
                <a:solidFill>
                  <a:srgbClr val="292929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US" sz="1800" spc="-5" dirty="0">
                <a:solidFill>
                  <a:srgbClr val="292929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Helps in data compression, hence reduced storage space and computation time</a:t>
            </a: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de-DE" sz="1800" spc="-5" dirty="0">
              <a:solidFill>
                <a:srgbClr val="292929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ts val="1800"/>
              </a:lnSpc>
              <a:spcAft>
                <a:spcPts val="144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8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1100</Words>
  <Application>Microsoft Office PowerPoint</Application>
  <PresentationFormat>Breitbild</PresentationFormat>
  <Paragraphs>162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Frutiger Next LT W1G</vt:lpstr>
      <vt:lpstr>Symbol</vt:lpstr>
      <vt:lpstr>Wingdings</vt:lpstr>
      <vt:lpstr>Office</vt:lpstr>
      <vt:lpstr>      Data Challenges  Task 1: PhysioNet Challenge  Group 8</vt:lpstr>
      <vt:lpstr>Overview</vt:lpstr>
      <vt:lpstr>1.  Accessing the data set</vt:lpstr>
      <vt:lpstr>2.  Manual data exploration</vt:lpstr>
      <vt:lpstr>2.  Manual data exploration</vt:lpstr>
      <vt:lpstr>2.  Manual data exploration</vt:lpstr>
      <vt:lpstr>2.  Manual data exploration</vt:lpstr>
      <vt:lpstr>2.  Manual data exploration</vt:lpstr>
      <vt:lpstr>3.  Dimensionality Reduction Techniques</vt:lpstr>
      <vt:lpstr>3.  Dimensionality Reduction Techniques</vt:lpstr>
      <vt:lpstr>3.  Dimensionality Reduction Techniques</vt:lpstr>
      <vt:lpstr>4. Web app development framework</vt:lpstr>
      <vt:lpstr>4. Web app development framework</vt:lpstr>
      <vt:lpstr>Outlook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e6zn2x5md6@goetheuniversitaet.onmicrosoft.com</cp:lastModifiedBy>
  <cp:revision>80</cp:revision>
  <dcterms:created xsi:type="dcterms:W3CDTF">2021-06-28T09:55:05Z</dcterms:created>
  <dcterms:modified xsi:type="dcterms:W3CDTF">2021-11-01T20:55:55Z</dcterms:modified>
</cp:coreProperties>
</file>