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15"/>
  </p:notesMasterIdLst>
  <p:sldIdLst>
    <p:sldId id="294" r:id="rId2"/>
    <p:sldId id="292" r:id="rId3"/>
    <p:sldId id="319" r:id="rId4"/>
    <p:sldId id="325" r:id="rId5"/>
    <p:sldId id="320" r:id="rId6"/>
    <p:sldId id="322" r:id="rId7"/>
    <p:sldId id="323" r:id="rId8"/>
    <p:sldId id="327" r:id="rId9"/>
    <p:sldId id="324" r:id="rId10"/>
    <p:sldId id="328" r:id="rId11"/>
    <p:sldId id="299" r:id="rId12"/>
    <p:sldId id="326" r:id="rId13"/>
    <p:sldId id="297" r:id="rId14"/>
  </p:sldIdLst>
  <p:sldSz cx="12192000" cy="6858000"/>
  <p:notesSz cx="6858000" cy="9144000"/>
  <p:custDataLst>
    <p:tags r:id="rId16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j45322" initials="v" lastIdx="1" clrIdx="0">
    <p:extLst>
      <p:ext uri="{19B8F6BF-5375-455C-9EA6-DF929625EA0E}">
        <p15:presenceInfo xmlns:p15="http://schemas.microsoft.com/office/powerpoint/2012/main" userId="vaj45322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38" autoAdjust="0"/>
    <p:restoredTop sz="96713" autoAdjust="0"/>
  </p:normalViewPr>
  <p:slideViewPr>
    <p:cSldViewPr snapToGrid="0">
      <p:cViewPr>
        <p:scale>
          <a:sx n="100" d="100"/>
          <a:sy n="100" d="100"/>
        </p:scale>
        <p:origin x="1253" y="52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35532-E520-45DB-B758-9A2061812C2C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CA4AF-CCD2-433A-B3E5-77E1BA35AA0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46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3F7D5A-F825-4011-893E-D04AC3A35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14379"/>
            <a:ext cx="9144000" cy="1714481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F881DB6-53EB-42E5-AC2B-F98C90D57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873636"/>
            <a:ext cx="8359140" cy="1981195"/>
          </a:xfrm>
        </p:spPr>
        <p:txBody>
          <a:bodyPr/>
          <a:lstStyle>
            <a:lvl1pPr marL="0" indent="0" algn="ctr">
              <a:buNone/>
              <a:defRPr lang="de-DE" sz="2400" kern="1200" dirty="0">
                <a:solidFill>
                  <a:schemeClr val="tx1"/>
                </a:solidFill>
                <a:latin typeface="Frutiger Next LT W1G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5F907A-2888-41DF-8275-2A2B19FF2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3E3E8D23-F272-41C6-BE0D-42A7C92B6B5B}"/>
              </a:ext>
            </a:extLst>
          </p:cNvPr>
          <p:cNvCxnSpPr>
            <a:cxnSpLocks/>
          </p:cNvCxnSpPr>
          <p:nvPr userDrawn="1"/>
        </p:nvCxnSpPr>
        <p:spPr>
          <a:xfrm>
            <a:off x="1524000" y="3628860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extLst>
              <a:ext uri="{FF2B5EF4-FFF2-40B4-BE49-F238E27FC236}">
                <a16:creationId xmlns:a16="http://schemas.microsoft.com/office/drawing/2014/main" id="{CD0C50DE-8D0C-41C0-BFFF-FE308CA876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38260" y="5006994"/>
            <a:ext cx="3146545" cy="171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4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1CB183-3BE6-4FD7-B816-14115F57B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54E898A-9CE5-489C-B557-35829A81A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Frutiger Next LT W1G"/>
              </a:defRPr>
            </a:lvl1pPr>
            <a:lvl2pPr>
              <a:defRPr>
                <a:latin typeface="Frutiger Next LT W1G"/>
              </a:defRPr>
            </a:lvl2pPr>
            <a:lvl3pPr>
              <a:defRPr>
                <a:latin typeface="Frutiger Next LT W1G"/>
              </a:defRPr>
            </a:lvl3pPr>
            <a:lvl4pPr>
              <a:defRPr>
                <a:latin typeface="Frutiger Next LT W1G"/>
              </a:defRPr>
            </a:lvl4pPr>
            <a:lvl5pPr>
              <a:defRPr>
                <a:latin typeface="Frutiger Next LT W1G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B1383AD6-06DE-4E04-BB0D-716027764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3455909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914FD1A-1A07-44CA-A4AE-A315FF0F4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A87DDC8-81F7-4DDA-8C63-C9C4759CA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Frutiger Next LT W1G"/>
              </a:defRPr>
            </a:lvl1pPr>
            <a:lvl2pPr>
              <a:defRPr>
                <a:latin typeface="Frutiger Next LT W1G"/>
              </a:defRPr>
            </a:lvl2pPr>
            <a:lvl3pPr>
              <a:defRPr>
                <a:latin typeface="Frutiger Next LT W1G"/>
              </a:defRPr>
            </a:lvl3pPr>
            <a:lvl4pPr>
              <a:defRPr>
                <a:latin typeface="Frutiger Next LT W1G"/>
              </a:defRPr>
            </a:lvl4pPr>
            <a:lvl5pPr>
              <a:defRPr>
                <a:latin typeface="Frutiger Next LT W1G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0F9FB03E-EC67-4A7F-A593-07DAF9579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411590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C1EAEC-1256-45F5-A8C7-48D617598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"/>
            <a:ext cx="10515600" cy="103187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BF4D65-FAED-415D-8A9E-6AC26AAF0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5050"/>
            <a:ext cx="10515600" cy="5314949"/>
          </a:xfrm>
        </p:spPr>
        <p:txBody>
          <a:bodyPr>
            <a:normAutofit/>
          </a:bodyPr>
          <a:lstStyle>
            <a:lvl1pPr>
              <a:buSzPct val="70000"/>
              <a:defRPr sz="2400">
                <a:latin typeface="Frutiger Next LT W1G"/>
              </a:defRPr>
            </a:lvl1pPr>
            <a:lvl2pPr>
              <a:defRPr sz="2000">
                <a:latin typeface="Frutiger Next LT W1G"/>
              </a:defRPr>
            </a:lvl2pPr>
            <a:lvl3pPr>
              <a:defRPr sz="1800">
                <a:latin typeface="Frutiger Next LT W1G"/>
              </a:defRPr>
            </a:lvl3pPr>
            <a:lvl4pPr>
              <a:defRPr sz="1600">
                <a:latin typeface="Frutiger Next LT W1G"/>
              </a:defRPr>
            </a:lvl4pPr>
            <a:lvl5pPr>
              <a:defRPr sz="1600">
                <a:latin typeface="Frutiger Next LT W1G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3355F329-3101-41B0-B687-E26930499A85}"/>
              </a:ext>
            </a:extLst>
          </p:cNvPr>
          <p:cNvCxnSpPr>
            <a:cxnSpLocks/>
          </p:cNvCxnSpPr>
          <p:nvPr userDrawn="1"/>
        </p:nvCxnSpPr>
        <p:spPr>
          <a:xfrm>
            <a:off x="838200" y="862013"/>
            <a:ext cx="10515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D98DC607-6D4C-41D6-8735-659306FBC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1746450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C77A33-DBE8-405A-A366-4D0B6E7EE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2D4F1A-C984-4C3A-8389-9BAA7D045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Frutiger Next LT W1G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1389DA5E-0B41-46A5-9D21-7FD9CED55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830310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37220C-04A2-4CE1-8FFC-D27F59BBF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B12ABE-A465-4DFF-9677-C4E48EE256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Frutiger Next LT W1G"/>
              </a:defRPr>
            </a:lvl1pPr>
            <a:lvl2pPr>
              <a:defRPr>
                <a:latin typeface="Frutiger Next LT W1G"/>
              </a:defRPr>
            </a:lvl2pPr>
            <a:lvl3pPr>
              <a:defRPr>
                <a:latin typeface="Frutiger Next LT W1G"/>
              </a:defRPr>
            </a:lvl3pPr>
            <a:lvl4pPr>
              <a:defRPr>
                <a:latin typeface="Frutiger Next LT W1G"/>
              </a:defRPr>
            </a:lvl4pPr>
            <a:lvl5pPr>
              <a:defRPr>
                <a:latin typeface="Frutiger Next LT W1G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DCB6BBA-510E-4F62-8B19-D639E14EF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Frutiger Next LT W1G"/>
              </a:defRPr>
            </a:lvl1pPr>
            <a:lvl2pPr>
              <a:defRPr>
                <a:latin typeface="Frutiger Next LT W1G"/>
              </a:defRPr>
            </a:lvl2pPr>
            <a:lvl3pPr>
              <a:defRPr>
                <a:latin typeface="Frutiger Next LT W1G"/>
              </a:defRPr>
            </a:lvl3pPr>
            <a:lvl4pPr>
              <a:defRPr>
                <a:latin typeface="Frutiger Next LT W1G"/>
              </a:defRPr>
            </a:lvl4pPr>
            <a:lvl5pPr>
              <a:defRPr>
                <a:latin typeface="Frutiger Next LT W1G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F0E9021F-7410-43DC-9A62-F4CF7430D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986287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4CFF19-6D26-427E-88BD-139A3434E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5FF3D5-285D-4800-ABA7-F558CC1E5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Frutiger Next LT W1G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E2F7589-90BF-43B8-921B-6B2A83BC0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Frutiger Next LT W1G"/>
              </a:defRPr>
            </a:lvl1pPr>
            <a:lvl2pPr>
              <a:defRPr>
                <a:latin typeface="Frutiger Next LT W1G"/>
              </a:defRPr>
            </a:lvl2pPr>
            <a:lvl3pPr>
              <a:defRPr>
                <a:latin typeface="Frutiger Next LT W1G"/>
              </a:defRPr>
            </a:lvl3pPr>
            <a:lvl4pPr>
              <a:defRPr>
                <a:latin typeface="Frutiger Next LT W1G"/>
              </a:defRPr>
            </a:lvl4pPr>
            <a:lvl5pPr>
              <a:defRPr>
                <a:latin typeface="Frutiger Next LT W1G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4B76BF0-327F-4E24-8E87-23A86C8A9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lang="de-DE" sz="2400" b="1" kern="1200" dirty="0">
                <a:solidFill>
                  <a:schemeClr val="tx1"/>
                </a:solidFill>
                <a:latin typeface="Frutiger Next LT W1G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DA8162A-D2B2-422A-9E93-0143C1AA9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Frutiger Next LT W1G"/>
              </a:defRPr>
            </a:lvl1pPr>
            <a:lvl2pPr>
              <a:defRPr>
                <a:latin typeface="Frutiger Next LT W1G"/>
              </a:defRPr>
            </a:lvl2pPr>
            <a:lvl3pPr>
              <a:defRPr>
                <a:latin typeface="Frutiger Next LT W1G"/>
              </a:defRPr>
            </a:lvl3pPr>
            <a:lvl4pPr>
              <a:defRPr>
                <a:latin typeface="Frutiger Next LT W1G"/>
              </a:defRPr>
            </a:lvl4pPr>
            <a:lvl5pPr>
              <a:defRPr>
                <a:latin typeface="Frutiger Next LT W1G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2754B407-BB56-427E-8B78-010A12387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1229953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7C894F-624A-4D33-81E9-6EF043AA9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5F223277-B98A-41E2-B146-7774FC35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3131257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22A9F2-C285-42E3-835E-64D1134F6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2874729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9C883D-2D12-443F-9093-0229FFB88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B577E3-6B35-4E56-A2E4-782F7A311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Frutiger Next LT W1G"/>
              </a:defRPr>
            </a:lvl1pPr>
            <a:lvl2pPr>
              <a:defRPr sz="2800">
                <a:latin typeface="Frutiger Next LT W1G"/>
              </a:defRPr>
            </a:lvl2pPr>
            <a:lvl3pPr>
              <a:defRPr sz="2400">
                <a:latin typeface="Frutiger Next LT W1G"/>
              </a:defRPr>
            </a:lvl3pPr>
            <a:lvl4pPr>
              <a:defRPr sz="2000">
                <a:latin typeface="Frutiger Next LT W1G"/>
              </a:defRPr>
            </a:lvl4pPr>
            <a:lvl5pPr>
              <a:defRPr sz="2000">
                <a:latin typeface="Frutiger Next LT W1G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8E37E4-3725-4427-926D-BA965492B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Frutiger Next LT W1G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0656000C-8377-498D-9BCA-B294B08A7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4163760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4EA7D4-B1D3-4C6C-83C5-6B4A80E1F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D945354-8054-4CF6-AA17-94D67C7A5D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33A2D70-F568-4C41-9023-D7162EB93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Frutiger Next LT W1G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3B26431B-DF1C-495C-A4D7-C433E8BA0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3063522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755DD19-CB6C-489F-BD7F-167DFD6B6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5569E2-E29C-4C58-8656-FD6EA7368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50974"/>
            <a:ext cx="10515600" cy="4899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9F4187-1357-409C-83FE-97A3D1991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724948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5B754E-E23B-4E49-86C5-1FB4010E1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068" y="3131700"/>
            <a:ext cx="9979864" cy="1636577"/>
          </a:xfrm>
        </p:spPr>
        <p:txBody>
          <a:bodyPr>
            <a:normAutofit fontScale="90000"/>
          </a:bodyPr>
          <a:lstStyle/>
          <a:p>
            <a:pPr algn="ctr"/>
            <a:br>
              <a:rPr lang="de-DE" b="1" dirty="0"/>
            </a:br>
            <a:br>
              <a:rPr lang="de-DE" b="1" dirty="0"/>
            </a:br>
            <a:br>
              <a:rPr lang="de-DE" b="1" dirty="0"/>
            </a:br>
            <a:br>
              <a:rPr lang="de-DE" b="1" dirty="0"/>
            </a:br>
            <a:br>
              <a:rPr lang="de-DE" b="1" dirty="0"/>
            </a:br>
            <a:br>
              <a:rPr lang="de-DE" b="1" dirty="0"/>
            </a:br>
            <a:r>
              <a:rPr lang="de-DE" dirty="0"/>
              <a:t>Data Challenges</a:t>
            </a:r>
            <a:br>
              <a:rPr lang="de-DE" dirty="0"/>
            </a:br>
            <a:br>
              <a:rPr lang="de-DE" dirty="0"/>
            </a:br>
            <a:r>
              <a:rPr lang="de-DE" sz="4400" dirty="0"/>
              <a:t>Task 5: </a:t>
            </a:r>
            <a:r>
              <a:rPr lang="de-DE" sz="4400" dirty="0" err="1"/>
              <a:t>Imbalanced</a:t>
            </a:r>
            <a:r>
              <a:rPr lang="de-DE" sz="4400" dirty="0"/>
              <a:t> Learning</a:t>
            </a:r>
            <a:br>
              <a:rPr lang="de-DE" sz="4400" dirty="0"/>
            </a:br>
            <a:r>
              <a:rPr lang="de-DE" sz="4400" dirty="0"/>
              <a:t>Group 8</a:t>
            </a:r>
          </a:p>
        </p:txBody>
      </p:sp>
      <p:pic>
        <p:nvPicPr>
          <p:cNvPr id="8" name="Inhaltsplatzhalter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CE703574-C7EF-4C5B-8325-B0D5A41D030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0691" y="363841"/>
            <a:ext cx="2220567" cy="1212547"/>
          </a:xfr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7F67BE49-6B0A-43C5-84E8-B3EAF170C545}"/>
              </a:ext>
            </a:extLst>
          </p:cNvPr>
          <p:cNvSpPr txBox="1"/>
          <p:nvPr/>
        </p:nvSpPr>
        <p:spPr>
          <a:xfrm>
            <a:off x="1155247" y="4871018"/>
            <a:ext cx="60987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DE" dirty="0"/>
              <a:t>Aline Ochs 7549450</a:t>
            </a:r>
          </a:p>
          <a:p>
            <a:pPr algn="l"/>
            <a:r>
              <a:rPr lang="de-DE" dirty="0"/>
              <a:t>Jakob Vanek 5879817</a:t>
            </a:r>
            <a:br>
              <a:rPr lang="de-DE" dirty="0"/>
            </a:br>
            <a:r>
              <a:rPr lang="de-DE" dirty="0"/>
              <a:t>Philipp Wörner 6375519</a:t>
            </a:r>
            <a:br>
              <a:rPr lang="de-DE" dirty="0"/>
            </a:br>
            <a:r>
              <a:rPr lang="de-DE" dirty="0"/>
              <a:t>Tobias Ettling </a:t>
            </a:r>
            <a:r>
              <a:rPr lang="de-DE" b="0" i="0" u="none" strike="noStrike" baseline="0" dirty="0"/>
              <a:t>6753746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08310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1AD1A7-0998-4946-B9EC-136DB03CE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Task 5.1 – c) </a:t>
            </a:r>
            <a:r>
              <a:rPr lang="de-DE" dirty="0" err="1"/>
              <a:t>Oversampling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SMOTE </a:t>
            </a:r>
            <a:br>
              <a:rPr lang="de-DE" dirty="0"/>
            </a:br>
            <a:r>
              <a:rPr lang="de-DE" dirty="0"/>
              <a:t>(Random Forest)</a:t>
            </a:r>
            <a:endParaRPr lang="de-DE" sz="4000" noProof="0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6488D8C0-94CA-49AF-8189-22618C31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06B91D61-242D-4E52-A5F9-83961F817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5016501"/>
            <a:ext cx="9893300" cy="17049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>
                <a:latin typeface="+mn-lt"/>
              </a:rPr>
              <a:t>Implementation: </a:t>
            </a:r>
          </a:p>
          <a:p>
            <a:pPr>
              <a:buFontTx/>
              <a:buChar char="-"/>
            </a:pPr>
            <a:r>
              <a:rPr lang="de-DE" sz="2000" dirty="0">
                <a:highlight>
                  <a:srgbClr val="FFFF00"/>
                </a:highlight>
                <a:latin typeface="+mn-lt"/>
              </a:rPr>
              <a:t>…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3088219-BF3A-4EC0-98BC-1FB0D71B56E5}"/>
              </a:ext>
            </a:extLst>
          </p:cNvPr>
          <p:cNvSpPr txBox="1"/>
          <p:nvPr/>
        </p:nvSpPr>
        <p:spPr>
          <a:xfrm>
            <a:off x="6096000" y="1756602"/>
            <a:ext cx="4476750" cy="1967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Classification Report for SMOTE oversampling</a:t>
            </a:r>
            <a:endParaRPr lang="de-DE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precision    recall  f1-score   support</a:t>
            </a:r>
            <a:endParaRPr lang="de-DE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0       0.80      0.95      0.87      2983</a:t>
            </a:r>
            <a:endParaRPr lang="de-DE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1       0.94      0.76      0.84      2943</a:t>
            </a:r>
            <a:endParaRPr lang="de-DE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accuracy                           0.86      5926</a:t>
            </a:r>
            <a:endParaRPr lang="de-DE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macro </a:t>
            </a:r>
            <a:r>
              <a:rPr lang="en-GB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GB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0.87      0.86      0.86      5926</a:t>
            </a:r>
            <a:endParaRPr lang="de-DE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weighted </a:t>
            </a:r>
            <a:r>
              <a:rPr lang="en-GB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GB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0.87      0.86      0.86      5926</a:t>
            </a:r>
            <a:endParaRPr lang="de-DE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62B3EA8-3190-42C3-807A-B9310D26E943}"/>
              </a:ext>
            </a:extLst>
          </p:cNvPr>
          <p:cNvSpPr txBox="1"/>
          <p:nvPr/>
        </p:nvSpPr>
        <p:spPr>
          <a:xfrm>
            <a:off x="766233" y="114790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DE" sz="2800" dirty="0" err="1">
                <a:latin typeface="+mn-lt"/>
              </a:rPr>
              <a:t>Confusion</a:t>
            </a:r>
            <a:r>
              <a:rPr lang="de-DE" sz="2800" dirty="0">
                <a:latin typeface="+mn-lt"/>
              </a:rPr>
              <a:t> Matrix: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396C5B3-1C27-429F-B006-05B91BD0BE62}"/>
              </a:ext>
            </a:extLst>
          </p:cNvPr>
          <p:cNvSpPr txBox="1"/>
          <p:nvPr/>
        </p:nvSpPr>
        <p:spPr>
          <a:xfrm>
            <a:off x="5959475" y="1138017"/>
            <a:ext cx="65341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DE" sz="2800" dirty="0" err="1">
                <a:latin typeface="+mn-lt"/>
              </a:rPr>
              <a:t>Accuracy</a:t>
            </a:r>
            <a:r>
              <a:rPr lang="de-DE" sz="2800" dirty="0">
                <a:latin typeface="+mn-lt"/>
              </a:rPr>
              <a:t> </a:t>
            </a:r>
            <a:r>
              <a:rPr lang="de-DE" sz="2800" dirty="0" err="1"/>
              <a:t>Measures</a:t>
            </a:r>
            <a:r>
              <a:rPr lang="de-DE" sz="2800" dirty="0">
                <a:latin typeface="+mn-lt"/>
              </a:rPr>
              <a:t> (Classification Report)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3648B72-38DC-4594-A8B7-256A82869EF9}"/>
              </a:ext>
            </a:extLst>
          </p:cNvPr>
          <p:cNvSpPr txBox="1"/>
          <p:nvPr/>
        </p:nvSpPr>
        <p:spPr>
          <a:xfrm>
            <a:off x="6096000" y="467185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DE" sz="1800" dirty="0">
                <a:highlight>
                  <a:srgbClr val="FFFF00"/>
                </a:highlight>
                <a:latin typeface="+mn-lt"/>
                <a:sym typeface="Wingdings" panose="05000000000000000000" pitchFamily="2" charset="2"/>
              </a:rPr>
              <a:t> Als Tabelle </a:t>
            </a:r>
            <a:endParaRPr lang="de-DE" sz="1800" dirty="0">
              <a:highlight>
                <a:srgbClr val="FFFF00"/>
              </a:highlight>
              <a:latin typeface="+mn-lt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C955284-3466-40B9-A891-90DCBBA82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56602"/>
            <a:ext cx="4060759" cy="304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040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C351B-88D7-464D-936D-5224BDD8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noProof="0" dirty="0" err="1">
                <a:latin typeface="+mn-lt"/>
              </a:rPr>
              <a:t>Conclusion</a:t>
            </a:r>
            <a:endParaRPr lang="de-DE" sz="4000" noProof="0" dirty="0">
              <a:latin typeface="+mn-lt"/>
            </a:endParaRP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BAC74B94-09CA-45E1-A9B4-4DE9689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016B973C-0DAE-4A45-96DE-421679869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5050"/>
            <a:ext cx="10515600" cy="5314949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de-DE" sz="2800" noProof="0" dirty="0">
              <a:latin typeface="+mn-lt"/>
            </a:endParaRPr>
          </a:p>
          <a:p>
            <a:pPr marL="514350" indent="-514350">
              <a:buAutoNum type="arabicPeriod"/>
            </a:pPr>
            <a:r>
              <a:rPr lang="de-DE" sz="2800" dirty="0">
                <a:latin typeface="+mn-lt"/>
              </a:rPr>
              <a:t>Random Forest </a:t>
            </a:r>
            <a:r>
              <a:rPr lang="de-DE" sz="2800" dirty="0" err="1">
                <a:latin typeface="+mn-lt"/>
              </a:rPr>
              <a:t>has</a:t>
            </a:r>
            <a:r>
              <a:rPr lang="de-DE" sz="2800" dirty="0">
                <a:latin typeface="+mn-lt"/>
              </a:rPr>
              <a:t> </a:t>
            </a:r>
            <a:r>
              <a:rPr lang="de-DE" sz="2800" dirty="0" err="1">
                <a:latin typeface="+mn-lt"/>
              </a:rPr>
              <a:t>better</a:t>
            </a:r>
            <a:r>
              <a:rPr lang="de-DE" sz="2800" dirty="0">
                <a:latin typeface="+mn-lt"/>
              </a:rPr>
              <a:t> </a:t>
            </a:r>
            <a:r>
              <a:rPr lang="de-DE" sz="2800" dirty="0" err="1">
                <a:latin typeface="+mn-lt"/>
              </a:rPr>
              <a:t>results</a:t>
            </a:r>
            <a:r>
              <a:rPr lang="de-DE" sz="2800" dirty="0">
                <a:latin typeface="+mn-lt"/>
              </a:rPr>
              <a:t> </a:t>
            </a:r>
            <a:r>
              <a:rPr lang="de-DE" sz="2800" dirty="0" err="1">
                <a:latin typeface="+mn-lt"/>
              </a:rPr>
              <a:t>than</a:t>
            </a:r>
            <a:r>
              <a:rPr lang="de-DE" sz="2800" dirty="0">
                <a:latin typeface="+mn-lt"/>
              </a:rPr>
              <a:t> </a:t>
            </a:r>
            <a:r>
              <a:rPr lang="de-DE" sz="2800" dirty="0" err="1">
                <a:latin typeface="+mn-lt"/>
              </a:rPr>
              <a:t>Decision</a:t>
            </a:r>
            <a:r>
              <a:rPr lang="de-DE" sz="2800" dirty="0">
                <a:latin typeface="+mn-lt"/>
              </a:rPr>
              <a:t> </a:t>
            </a:r>
            <a:r>
              <a:rPr lang="de-DE" sz="2800" dirty="0" err="1">
                <a:latin typeface="+mn-lt"/>
              </a:rPr>
              <a:t>Tree</a:t>
            </a:r>
            <a:endParaRPr lang="de-DE" sz="2800" dirty="0">
              <a:latin typeface="+mn-lt"/>
            </a:endParaRPr>
          </a:p>
          <a:p>
            <a:pPr marL="0" indent="0">
              <a:buNone/>
            </a:pPr>
            <a:endParaRPr lang="de-DE" sz="2800" dirty="0">
              <a:latin typeface="+mn-lt"/>
            </a:endParaRPr>
          </a:p>
          <a:p>
            <a:pPr marL="514350" indent="-514350">
              <a:buAutoNum type="arabicPeriod"/>
            </a:pPr>
            <a:r>
              <a:rPr lang="de-DE" sz="2800" dirty="0">
                <a:highlight>
                  <a:srgbClr val="FFFF00"/>
                </a:highlight>
                <a:latin typeface="+mn-lt"/>
              </a:rPr>
              <a:t>Best </a:t>
            </a:r>
            <a:r>
              <a:rPr lang="de-DE" sz="2800" dirty="0" err="1">
                <a:highlight>
                  <a:srgbClr val="FFFF00"/>
                </a:highlight>
                <a:latin typeface="+mn-lt"/>
              </a:rPr>
              <a:t>result</a:t>
            </a:r>
            <a:r>
              <a:rPr lang="de-DE" sz="2800" dirty="0">
                <a:latin typeface="+mn-lt"/>
              </a:rPr>
              <a:t>: </a:t>
            </a:r>
            <a:r>
              <a:rPr lang="de-DE" sz="2800" dirty="0" err="1">
                <a:latin typeface="+mn-lt"/>
              </a:rPr>
              <a:t>RandomForest</a:t>
            </a:r>
            <a:r>
              <a:rPr lang="de-DE" sz="2800" dirty="0">
                <a:latin typeface="+mn-lt"/>
              </a:rPr>
              <a:t> + </a:t>
            </a:r>
            <a:r>
              <a:rPr lang="de-DE" sz="2800" dirty="0" err="1">
                <a:latin typeface="+mn-lt"/>
              </a:rPr>
              <a:t>Undersampling</a:t>
            </a:r>
            <a:br>
              <a:rPr lang="de-DE" sz="2800" dirty="0">
                <a:latin typeface="+mn-lt"/>
              </a:rPr>
            </a:br>
            <a:r>
              <a:rPr lang="de-DE" sz="2800" dirty="0">
                <a:latin typeface="+mn-lt"/>
              </a:rPr>
              <a:t>- But </a:t>
            </a:r>
            <a:r>
              <a:rPr lang="de-DE" sz="2800" dirty="0" err="1">
                <a:latin typeface="+mn-lt"/>
              </a:rPr>
              <a:t>logically</a:t>
            </a:r>
            <a:r>
              <a:rPr lang="de-DE" sz="2800" dirty="0">
                <a:latin typeface="+mn-lt"/>
              </a:rPr>
              <a:t> </a:t>
            </a:r>
            <a:r>
              <a:rPr lang="de-DE" sz="2800" dirty="0" err="1">
                <a:latin typeface="+mn-lt"/>
              </a:rPr>
              <a:t>Oversampling</a:t>
            </a:r>
            <a:r>
              <a:rPr lang="de-DE" sz="2800" dirty="0">
                <a:latin typeface="+mn-lt"/>
              </a:rPr>
              <a:t> </a:t>
            </a:r>
            <a:r>
              <a:rPr lang="de-DE" sz="2800" dirty="0" err="1">
                <a:latin typeface="+mn-lt"/>
              </a:rPr>
              <a:t>seems</a:t>
            </a:r>
            <a:r>
              <a:rPr lang="de-DE" sz="2800" dirty="0">
                <a:latin typeface="+mn-lt"/>
              </a:rPr>
              <a:t> </a:t>
            </a:r>
            <a:r>
              <a:rPr lang="de-DE" sz="2800" dirty="0" err="1">
                <a:latin typeface="+mn-lt"/>
              </a:rPr>
              <a:t>better</a:t>
            </a:r>
            <a:r>
              <a:rPr lang="de-DE" sz="2800" dirty="0">
                <a:latin typeface="+mn-lt"/>
              </a:rPr>
              <a:t> </a:t>
            </a:r>
            <a:r>
              <a:rPr lang="de-DE" sz="2800" dirty="0" err="1">
                <a:latin typeface="+mn-lt"/>
              </a:rPr>
              <a:t>suited</a:t>
            </a:r>
            <a:r>
              <a:rPr lang="de-DE" sz="2800" dirty="0">
                <a:latin typeface="+mn-lt"/>
              </a:rPr>
              <a:t> </a:t>
            </a:r>
            <a:r>
              <a:rPr lang="de-DE" sz="2800" dirty="0" err="1">
                <a:latin typeface="+mn-lt"/>
              </a:rPr>
              <a:t>than</a:t>
            </a:r>
            <a:r>
              <a:rPr lang="de-DE" sz="2800" dirty="0">
                <a:latin typeface="+mn-lt"/>
              </a:rPr>
              <a:t> </a:t>
            </a:r>
            <a:r>
              <a:rPr lang="de-DE" sz="2800" dirty="0" err="1">
                <a:latin typeface="+mn-lt"/>
              </a:rPr>
              <a:t>Undersampling</a:t>
            </a:r>
            <a:endParaRPr lang="de-DE" sz="2800" dirty="0">
              <a:latin typeface="+mn-lt"/>
            </a:endParaRPr>
          </a:p>
          <a:p>
            <a:pPr marL="514350" indent="-514350">
              <a:buAutoNum type="arabicPeriod"/>
            </a:pPr>
            <a:endParaRPr lang="de-DE" sz="2800" dirty="0">
              <a:latin typeface="+mn-lt"/>
            </a:endParaRPr>
          </a:p>
          <a:p>
            <a:pPr marL="514350" indent="-514350">
              <a:buAutoNum type="arabicPeriod"/>
            </a:pPr>
            <a:r>
              <a:rPr lang="de-DE" sz="2800" dirty="0">
                <a:latin typeface="+mn-lt"/>
              </a:rPr>
              <a:t>In </a:t>
            </a:r>
            <a:r>
              <a:rPr lang="de-DE" sz="2800" dirty="0" err="1">
                <a:latin typeface="+mn-lt"/>
              </a:rPr>
              <a:t>general</a:t>
            </a:r>
            <a:r>
              <a:rPr lang="de-DE" sz="2800" dirty="0">
                <a:latin typeface="+mn-lt"/>
              </a:rPr>
              <a:t> </a:t>
            </a:r>
            <a:r>
              <a:rPr lang="de-DE" sz="2800" dirty="0" err="1">
                <a:latin typeface="+mn-lt"/>
              </a:rPr>
              <a:t>imbalanced</a:t>
            </a:r>
            <a:r>
              <a:rPr lang="de-DE" sz="2800" dirty="0">
                <a:latin typeface="+mn-lt"/>
              </a:rPr>
              <a:t> Methods </a:t>
            </a:r>
            <a:r>
              <a:rPr lang="de-DE" sz="2800" dirty="0" err="1">
                <a:latin typeface="+mn-lt"/>
              </a:rPr>
              <a:t>are</a:t>
            </a:r>
            <a:r>
              <a:rPr lang="de-DE" sz="2800" dirty="0">
                <a:latin typeface="+mn-lt"/>
              </a:rPr>
              <a:t> </a:t>
            </a:r>
            <a:r>
              <a:rPr lang="de-DE" sz="2800" dirty="0" err="1">
                <a:latin typeface="+mn-lt"/>
              </a:rPr>
              <a:t>very</a:t>
            </a:r>
            <a:r>
              <a:rPr lang="de-DE" sz="2800" dirty="0">
                <a:latin typeface="+mn-lt"/>
              </a:rPr>
              <a:t> </a:t>
            </a:r>
            <a:r>
              <a:rPr lang="de-DE" sz="2800" dirty="0" err="1">
                <a:latin typeface="+mn-lt"/>
              </a:rPr>
              <a:t>helpful</a:t>
            </a:r>
            <a:r>
              <a:rPr lang="de-DE" sz="2800" dirty="0">
                <a:latin typeface="+mn-lt"/>
              </a:rPr>
              <a:t> </a:t>
            </a:r>
            <a:r>
              <a:rPr lang="de-DE" sz="2800" dirty="0" err="1">
                <a:latin typeface="+mn-lt"/>
              </a:rPr>
              <a:t>for</a:t>
            </a:r>
            <a:r>
              <a:rPr lang="de-DE" sz="2800" dirty="0">
                <a:latin typeface="+mn-lt"/>
              </a:rPr>
              <a:t> </a:t>
            </a:r>
            <a:r>
              <a:rPr lang="de-DE" sz="2800" dirty="0" err="1">
                <a:latin typeface="+mn-lt"/>
              </a:rPr>
              <a:t>this</a:t>
            </a:r>
            <a:r>
              <a:rPr lang="de-DE" sz="2800" dirty="0">
                <a:latin typeface="+mn-lt"/>
              </a:rPr>
              <a:t> </a:t>
            </a:r>
            <a:r>
              <a:rPr lang="de-DE" sz="2800" dirty="0" err="1">
                <a:latin typeface="+mn-lt"/>
              </a:rPr>
              <a:t>dataset</a:t>
            </a:r>
            <a:endParaRPr lang="de-DE" sz="2800" dirty="0">
              <a:latin typeface="+mn-lt"/>
            </a:endParaRPr>
          </a:p>
          <a:p>
            <a:pPr marL="514350" indent="-514350">
              <a:buAutoNum type="arabicPeriod"/>
            </a:pPr>
            <a:endParaRPr lang="de-DE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82683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C351B-88D7-464D-936D-5224BDD8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noProof="0" dirty="0">
                <a:latin typeface="+mn-lt"/>
              </a:rPr>
              <a:t>Next Possible </a:t>
            </a:r>
            <a:r>
              <a:rPr lang="de-DE" sz="4000" noProof="0" dirty="0" err="1">
                <a:latin typeface="+mn-lt"/>
              </a:rPr>
              <a:t>Steps</a:t>
            </a:r>
            <a:r>
              <a:rPr lang="de-DE" sz="4000" noProof="0" dirty="0">
                <a:latin typeface="+mn-lt"/>
              </a:rPr>
              <a:t>?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BAC74B94-09CA-45E1-A9B4-4DE9689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016B973C-0DAE-4A45-96DE-421679869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5050"/>
            <a:ext cx="10515600" cy="5314949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de-DE" sz="2800" noProof="0" dirty="0">
              <a:latin typeface="+mn-lt"/>
            </a:endParaRPr>
          </a:p>
          <a:p>
            <a:pPr marL="514350" indent="-514350">
              <a:buAutoNum type="arabicPeriod"/>
            </a:pPr>
            <a:r>
              <a:rPr lang="de-DE" sz="2800" dirty="0" err="1">
                <a:latin typeface="+mn-lt"/>
              </a:rPr>
              <a:t>TimeSeries</a:t>
            </a:r>
            <a:r>
              <a:rPr lang="de-DE" sz="2800" dirty="0">
                <a:latin typeface="+mn-lt"/>
              </a:rPr>
              <a:t> Classification</a:t>
            </a:r>
          </a:p>
          <a:p>
            <a:pPr marL="514350" indent="-514350">
              <a:buAutoNum type="arabicPeriod"/>
            </a:pPr>
            <a:endParaRPr lang="de-DE" sz="2800" dirty="0">
              <a:latin typeface="+mn-lt"/>
            </a:endParaRPr>
          </a:p>
          <a:p>
            <a:pPr marL="514350" indent="-514350">
              <a:buAutoNum type="arabicPeriod"/>
            </a:pPr>
            <a:r>
              <a:rPr lang="de-DE" sz="2800" dirty="0" err="1">
                <a:latin typeface="+mn-lt"/>
              </a:rPr>
              <a:t>Preparation</a:t>
            </a:r>
            <a:r>
              <a:rPr lang="de-DE" sz="2800" dirty="0">
                <a:latin typeface="+mn-lt"/>
              </a:rPr>
              <a:t> </a:t>
            </a:r>
            <a:r>
              <a:rPr lang="de-DE" sz="2800" dirty="0" err="1">
                <a:latin typeface="+mn-lt"/>
              </a:rPr>
              <a:t>of</a:t>
            </a:r>
            <a:r>
              <a:rPr lang="de-DE" sz="2800" dirty="0">
                <a:latin typeface="+mn-lt"/>
              </a:rPr>
              <a:t> final </a:t>
            </a:r>
            <a:r>
              <a:rPr lang="de-DE" sz="2800" dirty="0" err="1">
                <a:latin typeface="+mn-lt"/>
              </a:rPr>
              <a:t>Presentation</a:t>
            </a:r>
            <a:r>
              <a:rPr lang="de-DE" sz="2800" dirty="0">
                <a:latin typeface="+mn-lt"/>
              </a:rPr>
              <a:t> (</a:t>
            </a:r>
            <a:r>
              <a:rPr lang="de-DE" sz="2800" dirty="0" err="1">
                <a:latin typeface="+mn-lt"/>
              </a:rPr>
              <a:t>Streamlit</a:t>
            </a:r>
            <a:r>
              <a:rPr lang="de-DE" sz="2800" dirty="0">
                <a:latin typeface="+mn-lt"/>
              </a:rPr>
              <a:t>)</a:t>
            </a:r>
          </a:p>
          <a:p>
            <a:pPr marL="514350" indent="-514350">
              <a:buAutoNum type="arabicPeriod"/>
            </a:pPr>
            <a:endParaRPr lang="de-DE" sz="2800" dirty="0">
              <a:latin typeface="+mn-lt"/>
            </a:endParaRPr>
          </a:p>
          <a:p>
            <a:pPr marL="514350" indent="-514350">
              <a:buAutoNum type="arabicPeriod"/>
            </a:pPr>
            <a:r>
              <a:rPr lang="de-DE" sz="2800" dirty="0" err="1">
                <a:latin typeface="+mn-lt"/>
              </a:rPr>
              <a:t>Starting</a:t>
            </a:r>
            <a:r>
              <a:rPr lang="de-DE" sz="2800" dirty="0">
                <a:latin typeface="+mn-lt"/>
              </a:rPr>
              <a:t> </a:t>
            </a:r>
            <a:r>
              <a:rPr lang="de-DE" sz="2800" dirty="0" err="1">
                <a:latin typeface="+mn-lt"/>
              </a:rPr>
              <a:t>with</a:t>
            </a:r>
            <a:r>
              <a:rPr lang="de-DE" sz="2800" dirty="0">
                <a:latin typeface="+mn-lt"/>
              </a:rPr>
              <a:t> final </a:t>
            </a:r>
            <a:r>
              <a:rPr lang="de-DE" sz="2800" dirty="0" err="1">
                <a:latin typeface="+mn-lt"/>
              </a:rPr>
              <a:t>report</a:t>
            </a:r>
            <a:endParaRPr lang="de-DE" sz="2800" dirty="0">
              <a:latin typeface="+mn-lt"/>
            </a:endParaRPr>
          </a:p>
          <a:p>
            <a:pPr marL="514350" indent="-514350">
              <a:buAutoNum type="arabicPeriod"/>
            </a:pPr>
            <a:endParaRPr lang="de-DE" sz="2800" dirty="0">
              <a:latin typeface="+mn-lt"/>
            </a:endParaRPr>
          </a:p>
          <a:p>
            <a:pPr marL="514350" indent="-514350">
              <a:buAutoNum type="arabicPeriod"/>
            </a:pPr>
            <a:endParaRPr lang="de-DE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6633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>
            <a:extLst>
              <a:ext uri="{FF2B5EF4-FFF2-40B4-BE49-F238E27FC236}">
                <a16:creationId xmlns:a16="http://schemas.microsoft.com/office/drawing/2014/main" id="{CF38384E-C919-436D-8FAF-8DEAA6CF0E4D}"/>
              </a:ext>
            </a:extLst>
          </p:cNvPr>
          <p:cNvSpPr txBox="1"/>
          <p:nvPr/>
        </p:nvSpPr>
        <p:spPr>
          <a:xfrm>
            <a:off x="4590662" y="3105834"/>
            <a:ext cx="24072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DE" sz="3600" dirty="0" err="1">
                <a:latin typeface="+mn-lt"/>
              </a:rPr>
              <a:t>Thank</a:t>
            </a:r>
            <a:r>
              <a:rPr lang="de-DE" sz="3600" dirty="0">
                <a:latin typeface="+mn-lt"/>
              </a:rPr>
              <a:t> </a:t>
            </a:r>
            <a:r>
              <a:rPr lang="de-DE" sz="3600" dirty="0" err="1">
                <a:latin typeface="+mn-lt"/>
              </a:rPr>
              <a:t>Y</a:t>
            </a:r>
            <a:r>
              <a:rPr lang="de-DE" sz="3600" dirty="0" err="1"/>
              <a:t>ou</a:t>
            </a:r>
            <a:r>
              <a:rPr lang="de-DE" sz="3600" dirty="0">
                <a:latin typeface="+mn-lt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03712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C351B-88D7-464D-936D-5224BDD8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noProof="0" dirty="0" err="1">
                <a:latin typeface="+mn-lt"/>
              </a:rPr>
              <a:t>Recap</a:t>
            </a:r>
            <a:r>
              <a:rPr lang="de-DE" sz="4000" noProof="0" dirty="0">
                <a:latin typeface="+mn-lt"/>
              </a:rPr>
              <a:t> </a:t>
            </a:r>
            <a:r>
              <a:rPr lang="de-DE" sz="4000" noProof="0" dirty="0" err="1">
                <a:latin typeface="+mn-lt"/>
              </a:rPr>
              <a:t>of</a:t>
            </a:r>
            <a:r>
              <a:rPr lang="de-DE" sz="4000" noProof="0" dirty="0">
                <a:latin typeface="+mn-lt"/>
              </a:rPr>
              <a:t> Last </a:t>
            </a:r>
            <a:r>
              <a:rPr lang="de-DE" sz="4000" noProof="0" dirty="0" err="1">
                <a:latin typeface="+mn-lt"/>
              </a:rPr>
              <a:t>Presentation</a:t>
            </a:r>
            <a:endParaRPr lang="de-DE" sz="4000" noProof="0" dirty="0">
              <a:latin typeface="+mn-lt"/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D6B1BC1D-1CCB-469F-8D67-97904D4C00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39" r="7236"/>
          <a:stretch/>
        </p:blipFill>
        <p:spPr>
          <a:xfrm>
            <a:off x="912585" y="1509040"/>
            <a:ext cx="3508650" cy="214382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CA676DD-BEFB-41E9-89D8-A4CFBA52FA9B}"/>
              </a:ext>
            </a:extLst>
          </p:cNvPr>
          <p:cNvSpPr txBox="1"/>
          <p:nvPr/>
        </p:nvSpPr>
        <p:spPr>
          <a:xfrm>
            <a:off x="717371" y="985282"/>
            <a:ext cx="3899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Spectral</a:t>
            </a:r>
            <a:r>
              <a:rPr lang="de-DE" dirty="0"/>
              <a:t>-Bi &amp; Co-Clustering</a:t>
            </a:r>
            <a:endParaRPr lang="en-US" dirty="0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BFE5EEE9-F838-447D-B29D-4C819716D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1436132"/>
            <a:ext cx="2476500" cy="247650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A12CCBCF-3154-4B1B-B641-FCC3D1902EE5}"/>
              </a:ext>
            </a:extLst>
          </p:cNvPr>
          <p:cNvSpPr txBox="1"/>
          <p:nvPr/>
        </p:nvSpPr>
        <p:spPr>
          <a:xfrm>
            <a:off x="6565721" y="985282"/>
            <a:ext cx="3899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Subspace</a:t>
            </a:r>
            <a:r>
              <a:rPr lang="de-DE" dirty="0"/>
              <a:t> Clustering (Clique)</a:t>
            </a:r>
            <a:endParaRPr lang="en-US" dirty="0"/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077E167D-2BE2-45BE-8039-96E4F2F561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4" r="7864"/>
          <a:stretch/>
        </p:blipFill>
        <p:spPr bwMode="auto">
          <a:xfrm>
            <a:off x="912585" y="3912632"/>
            <a:ext cx="3508650" cy="2199464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718623F3-B1E6-41D6-B410-027994348DAB}"/>
              </a:ext>
            </a:extLst>
          </p:cNvPr>
          <p:cNvSpPr txBox="1"/>
          <p:nvPr/>
        </p:nvSpPr>
        <p:spPr>
          <a:xfrm>
            <a:off x="6302831" y="5237202"/>
            <a:ext cx="3899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Das hier diesmal weglassen, weil sehr viel Inhalt beim Rest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05066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1AD1A7-0998-4946-B9EC-136DB03CE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Task 5.1 – a) </a:t>
            </a: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Measures</a:t>
            </a:r>
            <a:endParaRPr lang="de-DE" sz="4000" noProof="0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6488D8C0-94CA-49AF-8189-22618C31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F48B667-3EF9-4C39-85FB-FB0956609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38700"/>
            <a:ext cx="10515600" cy="1511299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de-DE" sz="2800" dirty="0">
                <a:latin typeface="+mn-lt"/>
              </a:rPr>
              <a:t>In </a:t>
            </a:r>
            <a:r>
              <a:rPr lang="de-DE" sz="2800" dirty="0" err="1">
                <a:latin typeface="+mn-lt"/>
              </a:rPr>
              <a:t>our</a:t>
            </a:r>
            <a:r>
              <a:rPr lang="de-DE" sz="2800" dirty="0">
                <a:latin typeface="+mn-lt"/>
              </a:rPr>
              <a:t> </a:t>
            </a:r>
            <a:r>
              <a:rPr lang="de-DE" sz="2800" dirty="0" err="1">
                <a:latin typeface="+mn-lt"/>
              </a:rPr>
              <a:t>case</a:t>
            </a:r>
            <a:r>
              <a:rPr lang="de-DE" sz="2800" dirty="0">
                <a:latin typeface="+mn-lt"/>
              </a:rPr>
              <a:t> </a:t>
            </a:r>
            <a:r>
              <a:rPr lang="de-DE" sz="2800" dirty="0" err="1">
                <a:latin typeface="+mn-lt"/>
              </a:rPr>
              <a:t>it</a:t>
            </a:r>
            <a:r>
              <a:rPr lang="de-DE" sz="2800" dirty="0">
                <a:latin typeface="+mn-lt"/>
              </a:rPr>
              <a:t> </a:t>
            </a:r>
            <a:r>
              <a:rPr lang="de-DE" sz="2800" dirty="0" err="1">
                <a:latin typeface="+mn-lt"/>
              </a:rPr>
              <a:t>is</a:t>
            </a:r>
            <a:r>
              <a:rPr lang="de-DE" sz="2800" dirty="0">
                <a:latin typeface="+mn-lt"/>
              </a:rPr>
              <a:t> </a:t>
            </a:r>
            <a:r>
              <a:rPr lang="de-DE" sz="2800" dirty="0" err="1">
                <a:latin typeface="+mn-lt"/>
              </a:rPr>
              <a:t>important</a:t>
            </a:r>
            <a:r>
              <a:rPr lang="de-DE" sz="2800" dirty="0">
                <a:latin typeface="+mn-lt"/>
              </a:rPr>
              <a:t> </a:t>
            </a:r>
            <a:r>
              <a:rPr lang="de-DE" sz="2800" dirty="0" err="1">
                <a:latin typeface="+mn-lt"/>
              </a:rPr>
              <a:t>to</a:t>
            </a:r>
            <a:r>
              <a:rPr lang="de-DE" sz="2800" dirty="0">
                <a:latin typeface="+mn-lt"/>
              </a:rPr>
              <a:t> „catch“ </a:t>
            </a:r>
            <a:r>
              <a:rPr lang="de-DE" sz="2800" dirty="0" err="1">
                <a:latin typeface="+mn-lt"/>
              </a:rPr>
              <a:t>every</a:t>
            </a:r>
            <a:r>
              <a:rPr lang="de-DE" sz="2800" dirty="0">
                <a:latin typeface="+mn-lt"/>
              </a:rPr>
              <a:t> potential Sepsis </a:t>
            </a:r>
            <a:r>
              <a:rPr lang="de-DE" sz="2800" dirty="0" err="1">
                <a:latin typeface="+mn-lt"/>
              </a:rPr>
              <a:t>case</a:t>
            </a:r>
            <a:r>
              <a:rPr lang="de-DE" sz="2800" dirty="0">
                <a:latin typeface="+mn-lt"/>
              </a:rPr>
              <a:t> </a:t>
            </a:r>
          </a:p>
          <a:p>
            <a:pPr marL="514350" indent="-514350">
              <a:buAutoNum type="arabicPeriod"/>
            </a:pPr>
            <a:r>
              <a:rPr lang="de-DE" sz="2800" dirty="0">
                <a:latin typeface="+mn-lt"/>
                <a:sym typeface="Wingdings" panose="05000000000000000000" pitchFamily="2" charset="2"/>
              </a:rPr>
              <a:t> Recall </a:t>
            </a:r>
            <a:r>
              <a:rPr lang="de-DE" sz="2800" dirty="0" err="1">
                <a:latin typeface="+mn-lt"/>
                <a:sym typeface="Wingdings" panose="05000000000000000000" pitchFamily="2" charset="2"/>
              </a:rPr>
              <a:t>seems</a:t>
            </a:r>
            <a:r>
              <a:rPr lang="de-DE" sz="2800" dirty="0">
                <a:latin typeface="+mn-lt"/>
                <a:sym typeface="Wingdings" panose="05000000000000000000" pitchFamily="2" charset="2"/>
              </a:rPr>
              <a:t> </a:t>
            </a:r>
            <a:r>
              <a:rPr lang="de-DE" sz="2800" dirty="0" err="1">
                <a:latin typeface="+mn-lt"/>
                <a:sym typeface="Wingdings" panose="05000000000000000000" pitchFamily="2" charset="2"/>
              </a:rPr>
              <a:t>more</a:t>
            </a:r>
            <a:r>
              <a:rPr lang="de-DE" sz="2800" dirty="0">
                <a:latin typeface="+mn-lt"/>
                <a:sym typeface="Wingdings" panose="05000000000000000000" pitchFamily="2" charset="2"/>
              </a:rPr>
              <a:t> </a:t>
            </a:r>
            <a:r>
              <a:rPr lang="de-DE" sz="2800" dirty="0" err="1">
                <a:latin typeface="+mn-lt"/>
                <a:sym typeface="Wingdings" panose="05000000000000000000" pitchFamily="2" charset="2"/>
              </a:rPr>
              <a:t>important</a:t>
            </a:r>
            <a:r>
              <a:rPr lang="de-DE" sz="2800" dirty="0">
                <a:latin typeface="+mn-lt"/>
                <a:sym typeface="Wingdings" panose="05000000000000000000" pitchFamily="2" charset="2"/>
              </a:rPr>
              <a:t> </a:t>
            </a:r>
            <a:r>
              <a:rPr lang="de-DE" sz="2800" dirty="0" err="1">
                <a:latin typeface="+mn-lt"/>
                <a:sym typeface="Wingdings" panose="05000000000000000000" pitchFamily="2" charset="2"/>
              </a:rPr>
              <a:t>than</a:t>
            </a:r>
            <a:r>
              <a:rPr lang="de-DE" sz="2800" dirty="0">
                <a:latin typeface="+mn-lt"/>
                <a:sym typeface="Wingdings" panose="05000000000000000000" pitchFamily="2" charset="2"/>
              </a:rPr>
              <a:t> </a:t>
            </a:r>
            <a:r>
              <a:rPr lang="de-DE" sz="2800" dirty="0" err="1">
                <a:latin typeface="+mn-lt"/>
                <a:sym typeface="Wingdings" panose="05000000000000000000" pitchFamily="2" charset="2"/>
              </a:rPr>
              <a:t>the</a:t>
            </a:r>
            <a:r>
              <a:rPr lang="de-DE" sz="2800" dirty="0">
                <a:latin typeface="+mn-lt"/>
                <a:sym typeface="Wingdings" panose="05000000000000000000" pitchFamily="2" charset="2"/>
              </a:rPr>
              <a:t> Precision </a:t>
            </a:r>
          </a:p>
          <a:p>
            <a:pPr marL="514350" indent="-514350">
              <a:buAutoNum type="arabicPeriod"/>
            </a:pPr>
            <a:r>
              <a:rPr lang="de-DE" sz="2800" dirty="0">
                <a:highlight>
                  <a:srgbClr val="FFFF00"/>
                </a:highlight>
                <a:latin typeface="+mn-lt"/>
              </a:rPr>
              <a:t>In </a:t>
            </a:r>
            <a:r>
              <a:rPr lang="de-DE" sz="2800" dirty="0" err="1">
                <a:highlight>
                  <a:srgbClr val="FFFF00"/>
                </a:highlight>
                <a:latin typeface="+mn-lt"/>
              </a:rPr>
              <a:t>the</a:t>
            </a:r>
            <a:r>
              <a:rPr lang="de-DE" sz="2800" dirty="0">
                <a:highlight>
                  <a:srgbClr val="FFFF00"/>
                </a:highlight>
                <a:latin typeface="+mn-lt"/>
              </a:rPr>
              <a:t> </a:t>
            </a:r>
            <a:r>
              <a:rPr lang="de-DE" sz="2800" dirty="0" err="1">
                <a:highlight>
                  <a:srgbClr val="FFFF00"/>
                </a:highlight>
                <a:latin typeface="+mn-lt"/>
              </a:rPr>
              <a:t>following</a:t>
            </a:r>
            <a:r>
              <a:rPr lang="de-DE" sz="2800" dirty="0">
                <a:highlight>
                  <a:srgbClr val="FFFF00"/>
                </a:highlight>
                <a:latin typeface="+mn-lt"/>
              </a:rPr>
              <a:t> </a:t>
            </a:r>
            <a:r>
              <a:rPr lang="de-DE" sz="2800" dirty="0" err="1">
                <a:highlight>
                  <a:srgbClr val="FFFF00"/>
                </a:highlight>
                <a:latin typeface="+mn-lt"/>
              </a:rPr>
              <a:t>discussion</a:t>
            </a:r>
            <a:r>
              <a:rPr lang="de-DE" sz="2800" dirty="0">
                <a:highlight>
                  <a:srgbClr val="FFFF00"/>
                </a:highlight>
                <a:latin typeface="+mn-lt"/>
              </a:rPr>
              <a:t> </a:t>
            </a:r>
            <a:r>
              <a:rPr lang="de-DE" sz="2800" dirty="0" err="1">
                <a:highlight>
                  <a:srgbClr val="FFFF00"/>
                </a:highlight>
                <a:latin typeface="+mn-lt"/>
              </a:rPr>
              <a:t>we</a:t>
            </a:r>
            <a:r>
              <a:rPr lang="de-DE" sz="2800" dirty="0">
                <a:highlight>
                  <a:srgbClr val="FFFF00"/>
                </a:highlight>
                <a:latin typeface="+mn-lt"/>
              </a:rPr>
              <a:t> will </a:t>
            </a:r>
            <a:r>
              <a:rPr lang="de-DE" sz="2800" dirty="0" err="1">
                <a:highlight>
                  <a:srgbClr val="FFFF00"/>
                </a:highlight>
                <a:latin typeface="+mn-lt"/>
              </a:rPr>
              <a:t>mainly</a:t>
            </a:r>
            <a:r>
              <a:rPr lang="de-DE" sz="2800" dirty="0">
                <a:highlight>
                  <a:srgbClr val="FFFF00"/>
                </a:highlight>
                <a:latin typeface="+mn-lt"/>
              </a:rPr>
              <a:t> </a:t>
            </a:r>
            <a:r>
              <a:rPr lang="de-DE" sz="2800" dirty="0" err="1">
                <a:highlight>
                  <a:srgbClr val="FFFF00"/>
                </a:highlight>
                <a:latin typeface="+mn-lt"/>
              </a:rPr>
              <a:t>focus</a:t>
            </a:r>
            <a:r>
              <a:rPr lang="de-DE" sz="2800" dirty="0">
                <a:highlight>
                  <a:srgbClr val="FFFF00"/>
                </a:highlight>
                <a:latin typeface="+mn-lt"/>
              </a:rPr>
              <a:t> on </a:t>
            </a:r>
            <a:r>
              <a:rPr lang="de-DE" sz="2800" dirty="0" err="1">
                <a:highlight>
                  <a:srgbClr val="FFFF00"/>
                </a:highlight>
                <a:latin typeface="+mn-lt"/>
              </a:rPr>
              <a:t>Accuracy</a:t>
            </a:r>
            <a:r>
              <a:rPr lang="de-DE" sz="2800" dirty="0">
                <a:highlight>
                  <a:srgbClr val="FFFF00"/>
                </a:highlight>
                <a:latin typeface="+mn-lt"/>
              </a:rPr>
              <a:t> ? </a:t>
            </a:r>
            <a:endParaRPr lang="de-DE" sz="2800" dirty="0">
              <a:latin typeface="+mn-lt"/>
            </a:endParaRPr>
          </a:p>
          <a:p>
            <a:pPr marL="514350" indent="-514350">
              <a:buAutoNum type="arabicPeriod"/>
            </a:pPr>
            <a:r>
              <a:rPr lang="de-DE" sz="2800" dirty="0">
                <a:latin typeface="+mn-lt"/>
              </a:rPr>
              <a:t>Source </a:t>
            </a:r>
            <a:r>
              <a:rPr lang="de-DE" sz="2800" dirty="0" err="1">
                <a:latin typeface="+mn-lt"/>
              </a:rPr>
              <a:t>of</a:t>
            </a:r>
            <a:r>
              <a:rPr lang="de-DE" sz="2800" dirty="0">
                <a:latin typeface="+mn-lt"/>
              </a:rPr>
              <a:t> </a:t>
            </a:r>
            <a:r>
              <a:rPr lang="de-DE" sz="2800" dirty="0" err="1">
                <a:latin typeface="+mn-lt"/>
              </a:rPr>
              <a:t>image</a:t>
            </a:r>
            <a:r>
              <a:rPr lang="de-DE" sz="2800" dirty="0">
                <a:latin typeface="+mn-lt"/>
              </a:rPr>
              <a:t>??</a:t>
            </a:r>
          </a:p>
          <a:p>
            <a:pPr marL="514350" indent="-514350">
              <a:buAutoNum type="arabicPeriod"/>
            </a:pPr>
            <a:endParaRPr lang="de-DE" sz="2800" dirty="0">
              <a:latin typeface="+mn-lt"/>
            </a:endParaRPr>
          </a:p>
          <a:p>
            <a:pPr marL="514350" indent="-514350">
              <a:buAutoNum type="arabicPeriod"/>
            </a:pPr>
            <a:endParaRPr lang="de-DE" sz="2800" dirty="0">
              <a:latin typeface="+mn-lt"/>
            </a:endParaRPr>
          </a:p>
        </p:txBody>
      </p:sp>
      <p:pic>
        <p:nvPicPr>
          <p:cNvPr id="6" name="Grafik 5" descr="Bild">
            <a:extLst>
              <a:ext uri="{FF2B5EF4-FFF2-40B4-BE49-F238E27FC236}">
                <a16:creationId xmlns:a16="http://schemas.microsoft.com/office/drawing/2014/main" id="{087581FF-032B-4FC7-B61F-F1B0D88321A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540" y="1035050"/>
            <a:ext cx="7052310" cy="321598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150C4C4B-189E-43A2-9547-4F12B8C44B2C}"/>
              </a:ext>
            </a:extLst>
          </p:cNvPr>
          <p:cNvSpPr txBox="1">
            <a:spLocks/>
          </p:cNvSpPr>
          <p:nvPr/>
        </p:nvSpPr>
        <p:spPr>
          <a:xfrm>
            <a:off x="8197850" y="1131743"/>
            <a:ext cx="3034354" cy="26909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Frutiger Next LT W1G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Frutiger Next LT W1G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Frutiger Next LT W1G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Frutiger Next LT W1G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Frutiger Next LT W1G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Wingdings" panose="05000000000000000000" pitchFamily="2" charset="2"/>
              <a:buAutoNum type="arabicPeriod"/>
            </a:pPr>
            <a:r>
              <a:rPr lang="de-DE" sz="2800" dirty="0">
                <a:latin typeface="+mn-lt"/>
              </a:rPr>
              <a:t>Wie wird F1-Measure berechnet?</a:t>
            </a:r>
          </a:p>
          <a:p>
            <a:pPr marL="514350" indent="-514350">
              <a:buFont typeface="Wingdings" panose="05000000000000000000" pitchFamily="2" charset="2"/>
              <a:buAutoNum type="arabicPeriod"/>
            </a:pPr>
            <a:endParaRPr lang="de-DE" sz="2800" dirty="0">
              <a:latin typeface="+mn-lt"/>
            </a:endParaRPr>
          </a:p>
          <a:p>
            <a:pPr marL="514350" indent="-514350">
              <a:buFont typeface="Wingdings" panose="05000000000000000000" pitchFamily="2" charset="2"/>
              <a:buAutoNum type="arabicPeriod"/>
            </a:pPr>
            <a:r>
              <a:rPr lang="de-DE" sz="2800" dirty="0">
                <a:latin typeface="+mn-lt"/>
              </a:rPr>
              <a:t>Ist die AUC-ROC Kurve hierfür sinnvoll?</a:t>
            </a:r>
          </a:p>
        </p:txBody>
      </p:sp>
    </p:spTree>
    <p:extLst>
      <p:ext uri="{BB962C8B-B14F-4D97-AF65-F5344CB8AC3E}">
        <p14:creationId xmlns:p14="http://schemas.microsoft.com/office/powerpoint/2010/main" val="482033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1AD1A7-0998-4946-B9EC-136DB03CE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Task 5.1 – a) Classification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NeuralNetwork</a:t>
            </a:r>
            <a:endParaRPr lang="de-DE" sz="4000" noProof="0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6488D8C0-94CA-49AF-8189-22618C31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F48B667-3EF9-4C39-85FB-FB0956609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5050"/>
            <a:ext cx="10515600" cy="5314949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de-DE" sz="2800" noProof="0" dirty="0">
              <a:latin typeface="+mn-lt"/>
            </a:endParaRPr>
          </a:p>
          <a:p>
            <a:pPr marL="514350" indent="-514350">
              <a:buAutoNum type="arabicPeriod"/>
            </a:pPr>
            <a:r>
              <a:rPr lang="de-DE" sz="2800" dirty="0">
                <a:latin typeface="+mn-lt"/>
              </a:rPr>
              <a:t>Tobi hast du da was? </a:t>
            </a:r>
          </a:p>
          <a:p>
            <a:pPr marL="514350" indent="-514350">
              <a:buAutoNum type="arabicPeriod"/>
            </a:pPr>
            <a:endParaRPr lang="de-DE" sz="2800" dirty="0">
              <a:latin typeface="+mn-lt"/>
            </a:endParaRPr>
          </a:p>
          <a:p>
            <a:pPr marL="514350" indent="-514350">
              <a:buAutoNum type="arabicPeriod"/>
            </a:pPr>
            <a:endParaRPr lang="de-DE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50557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1AD1A7-0998-4946-B9EC-136DB03CE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Task 5.1 – a) Classification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</a:t>
            </a:r>
            <a:endParaRPr lang="de-DE" sz="4000" noProof="0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6488D8C0-94CA-49AF-8189-22618C31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06B91D61-242D-4E52-A5F9-83961F817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5016501"/>
            <a:ext cx="9893300" cy="1339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>
                <a:latin typeface="+mn-lt"/>
              </a:rPr>
              <a:t>Implementation: </a:t>
            </a:r>
          </a:p>
          <a:p>
            <a:pPr>
              <a:buFontTx/>
              <a:buChar char="-"/>
            </a:pPr>
            <a:r>
              <a:rPr lang="de-DE" sz="2000" dirty="0" err="1">
                <a:latin typeface="+mn-lt"/>
              </a:rPr>
              <a:t>We</a:t>
            </a:r>
            <a:r>
              <a:rPr lang="de-DE" sz="2000" dirty="0">
                <a:latin typeface="+mn-lt"/>
              </a:rPr>
              <a:t> </a:t>
            </a:r>
            <a:r>
              <a:rPr lang="de-DE" sz="2000" dirty="0" err="1">
                <a:latin typeface="+mn-lt"/>
              </a:rPr>
              <a:t>used</a:t>
            </a:r>
            <a:r>
              <a:rPr lang="de-DE" sz="2000" dirty="0">
                <a:latin typeface="+mn-lt"/>
              </a:rPr>
              <a:t> </a:t>
            </a:r>
            <a:r>
              <a:rPr lang="de-DE" sz="2000" dirty="0" err="1">
                <a:latin typeface="+mn-lt"/>
              </a:rPr>
              <a:t>the</a:t>
            </a:r>
            <a:r>
              <a:rPr lang="de-DE" sz="2000" dirty="0">
                <a:latin typeface="+mn-lt"/>
              </a:rPr>
              <a:t> </a:t>
            </a:r>
            <a:r>
              <a:rPr lang="de-DE" sz="2000" dirty="0" err="1">
                <a:latin typeface="+mn-lt"/>
              </a:rPr>
              <a:t>standard</a:t>
            </a:r>
            <a:r>
              <a:rPr lang="de-DE" sz="2000" dirty="0">
                <a:latin typeface="+mn-lt"/>
              </a:rPr>
              <a:t> Python Package </a:t>
            </a:r>
            <a:r>
              <a:rPr lang="de-DE" sz="2000" dirty="0" err="1">
                <a:latin typeface="+mn-lt"/>
              </a:rPr>
              <a:t>sklearn</a:t>
            </a:r>
            <a:endParaRPr lang="de-DE" sz="2000" dirty="0">
              <a:latin typeface="+mn-lt"/>
            </a:endParaRPr>
          </a:p>
          <a:p>
            <a:pPr>
              <a:buFontTx/>
              <a:buChar char="-"/>
            </a:pPr>
            <a:r>
              <a:rPr lang="de-DE" sz="2000" dirty="0">
                <a:latin typeface="+mn-lt"/>
              </a:rPr>
              <a:t>Total </a:t>
            </a:r>
            <a:r>
              <a:rPr lang="de-DE" sz="2000" dirty="0" err="1">
                <a:latin typeface="+mn-lt"/>
              </a:rPr>
              <a:t>Accuracy</a:t>
            </a:r>
            <a:r>
              <a:rPr lang="de-DE" sz="2000" dirty="0">
                <a:latin typeface="+mn-lt"/>
              </a:rPr>
              <a:t> </a:t>
            </a:r>
            <a:r>
              <a:rPr lang="de-DE" sz="2000" dirty="0" err="1">
                <a:latin typeface="+mn-lt"/>
              </a:rPr>
              <a:t>seems</a:t>
            </a:r>
            <a:r>
              <a:rPr lang="de-DE" sz="2000" dirty="0">
                <a:latin typeface="+mn-lt"/>
              </a:rPr>
              <a:t> ok, but </a:t>
            </a:r>
            <a:r>
              <a:rPr lang="de-DE" sz="2000" dirty="0" err="1">
                <a:latin typeface="+mn-lt"/>
              </a:rPr>
              <a:t>very</a:t>
            </a:r>
            <a:r>
              <a:rPr lang="de-DE" sz="2000" dirty="0">
                <a:latin typeface="+mn-lt"/>
              </a:rPr>
              <a:t> </a:t>
            </a:r>
            <a:r>
              <a:rPr lang="de-DE" sz="2000" dirty="0" err="1">
                <a:latin typeface="+mn-lt"/>
              </a:rPr>
              <a:t>bad</a:t>
            </a:r>
            <a:r>
              <a:rPr lang="de-DE" sz="2000" dirty="0">
                <a:latin typeface="+mn-lt"/>
              </a:rPr>
              <a:t> Recall (and </a:t>
            </a:r>
            <a:r>
              <a:rPr lang="de-DE" sz="2000" dirty="0" err="1">
                <a:latin typeface="+mn-lt"/>
              </a:rPr>
              <a:t>Prediction</a:t>
            </a:r>
            <a:r>
              <a:rPr lang="de-DE" sz="2000" dirty="0">
                <a:latin typeface="+mn-lt"/>
              </a:rPr>
              <a:t>) rate </a:t>
            </a:r>
            <a:r>
              <a:rPr lang="de-DE" sz="2000" dirty="0" err="1">
                <a:latin typeface="+mn-lt"/>
              </a:rPr>
              <a:t>for</a:t>
            </a:r>
            <a:r>
              <a:rPr lang="de-DE" sz="2000" dirty="0">
                <a:latin typeface="+mn-lt"/>
              </a:rPr>
              <a:t> Sepsis-Cases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8B9D406-B221-4234-8A76-F1303AF05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33" y="1671129"/>
            <a:ext cx="3877733" cy="29083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3088219-BF3A-4EC0-98BC-1FB0D71B56E5}"/>
              </a:ext>
            </a:extLst>
          </p:cNvPr>
          <p:cNvSpPr txBox="1"/>
          <p:nvPr/>
        </p:nvSpPr>
        <p:spPr>
          <a:xfrm>
            <a:off x="6096000" y="1756602"/>
            <a:ext cx="4476750" cy="1967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Classification Report for complete (imbalanced) dataset:</a:t>
            </a:r>
            <a:endParaRPr lang="de-DE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precision    recall  f1-score   support</a:t>
            </a:r>
            <a:endParaRPr lang="de-DE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0       </a:t>
            </a:r>
            <a:r>
              <a:rPr lang="en-GB" sz="11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0.95</a:t>
            </a:r>
            <a:r>
              <a:rPr lang="en-GB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GB" sz="11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0.99</a:t>
            </a:r>
            <a:r>
              <a:rPr lang="en-GB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GB" sz="11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0.97</a:t>
            </a:r>
            <a:r>
              <a:rPr lang="en-GB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3732</a:t>
            </a:r>
            <a:endParaRPr lang="de-DE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1       </a:t>
            </a:r>
            <a:r>
              <a:rPr lang="en-GB" sz="1100" dirty="0">
                <a:effectLst/>
                <a:highlight>
                  <a:srgbClr val="FF00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0.85      0.45      0.59</a:t>
            </a:r>
            <a:r>
              <a:rPr lang="en-GB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336</a:t>
            </a:r>
            <a:endParaRPr lang="de-DE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accuracy                           0.95      4068</a:t>
            </a:r>
            <a:endParaRPr lang="de-DE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macro </a:t>
            </a:r>
            <a:r>
              <a:rPr lang="en-GB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GB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0.90      0.72      0.78      4068</a:t>
            </a:r>
            <a:endParaRPr lang="de-DE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weighted </a:t>
            </a:r>
            <a:r>
              <a:rPr lang="en-GB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GB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0.94      0.95      0.94      4068</a:t>
            </a:r>
            <a:endParaRPr lang="de-DE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62B3EA8-3190-42C3-807A-B9310D26E943}"/>
              </a:ext>
            </a:extLst>
          </p:cNvPr>
          <p:cNvSpPr txBox="1"/>
          <p:nvPr/>
        </p:nvSpPr>
        <p:spPr>
          <a:xfrm>
            <a:off x="766233" y="114790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DE" sz="2800" dirty="0" err="1">
                <a:latin typeface="+mn-lt"/>
              </a:rPr>
              <a:t>Confusion</a:t>
            </a:r>
            <a:r>
              <a:rPr lang="de-DE" sz="2800" dirty="0">
                <a:latin typeface="+mn-lt"/>
              </a:rPr>
              <a:t> Matrix: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396C5B3-1C27-429F-B006-05B91BD0BE62}"/>
              </a:ext>
            </a:extLst>
          </p:cNvPr>
          <p:cNvSpPr txBox="1"/>
          <p:nvPr/>
        </p:nvSpPr>
        <p:spPr>
          <a:xfrm>
            <a:off x="5959475" y="1138017"/>
            <a:ext cx="65341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DE" sz="2800" dirty="0" err="1">
                <a:latin typeface="+mn-lt"/>
              </a:rPr>
              <a:t>Accuracy</a:t>
            </a:r>
            <a:r>
              <a:rPr lang="de-DE" sz="2800" dirty="0">
                <a:latin typeface="+mn-lt"/>
              </a:rPr>
              <a:t> </a:t>
            </a:r>
            <a:r>
              <a:rPr lang="de-DE" sz="2800" dirty="0" err="1"/>
              <a:t>Measures</a:t>
            </a:r>
            <a:r>
              <a:rPr lang="de-DE" sz="2800" dirty="0">
                <a:latin typeface="+mn-lt"/>
              </a:rPr>
              <a:t> (Classification Report)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3648B72-38DC-4594-A8B7-256A82869EF9}"/>
              </a:ext>
            </a:extLst>
          </p:cNvPr>
          <p:cNvSpPr txBox="1"/>
          <p:nvPr/>
        </p:nvSpPr>
        <p:spPr>
          <a:xfrm>
            <a:off x="6096000" y="45756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DE" sz="1800" dirty="0">
                <a:highlight>
                  <a:srgbClr val="FFFF00"/>
                </a:highlight>
                <a:latin typeface="+mn-lt"/>
                <a:sym typeface="Wingdings" panose="05000000000000000000" pitchFamily="2" charset="2"/>
              </a:rPr>
              <a:t> Als Tabelle </a:t>
            </a:r>
            <a:endParaRPr lang="de-DE" sz="1800" dirty="0">
              <a:highlight>
                <a:srgbClr val="FFFF00"/>
              </a:highligh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43408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1AD1A7-0998-4946-B9EC-136DB03CE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Task 5.1 – a) Classification </a:t>
            </a:r>
            <a:r>
              <a:rPr lang="de-DE" dirty="0" err="1"/>
              <a:t>with</a:t>
            </a:r>
            <a:r>
              <a:rPr lang="de-DE" dirty="0"/>
              <a:t> Random Forest</a:t>
            </a:r>
            <a:endParaRPr lang="de-DE" sz="4000" noProof="0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6488D8C0-94CA-49AF-8189-22618C31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06B91D61-242D-4E52-A5F9-83961F817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5016501"/>
            <a:ext cx="9893300" cy="1339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>
                <a:latin typeface="+mn-lt"/>
              </a:rPr>
              <a:t>Implementation: </a:t>
            </a:r>
          </a:p>
          <a:p>
            <a:pPr marL="0" indent="0">
              <a:buNone/>
            </a:pPr>
            <a:r>
              <a:rPr lang="de-DE" sz="2000" dirty="0">
                <a:latin typeface="+mn-lt"/>
              </a:rPr>
              <a:t>- </a:t>
            </a:r>
            <a:r>
              <a:rPr lang="de-DE" sz="2000" dirty="0" err="1">
                <a:latin typeface="+mn-lt"/>
              </a:rPr>
              <a:t>We</a:t>
            </a:r>
            <a:r>
              <a:rPr lang="de-DE" sz="2000" dirty="0">
                <a:latin typeface="+mn-lt"/>
              </a:rPr>
              <a:t> </a:t>
            </a:r>
            <a:r>
              <a:rPr lang="de-DE" sz="2000" dirty="0" err="1">
                <a:latin typeface="+mn-lt"/>
              </a:rPr>
              <a:t>used</a:t>
            </a:r>
            <a:r>
              <a:rPr lang="de-DE" sz="2000" dirty="0">
                <a:latin typeface="+mn-lt"/>
              </a:rPr>
              <a:t> </a:t>
            </a:r>
            <a:r>
              <a:rPr lang="de-DE" sz="2000" dirty="0" err="1">
                <a:latin typeface="+mn-lt"/>
              </a:rPr>
              <a:t>the</a:t>
            </a:r>
            <a:r>
              <a:rPr lang="de-DE" sz="2000" dirty="0">
                <a:latin typeface="+mn-lt"/>
              </a:rPr>
              <a:t> </a:t>
            </a:r>
            <a:r>
              <a:rPr lang="de-DE" sz="2000" dirty="0" err="1">
                <a:latin typeface="+mn-lt"/>
              </a:rPr>
              <a:t>standard</a:t>
            </a:r>
            <a:r>
              <a:rPr lang="de-DE" sz="2000" dirty="0">
                <a:latin typeface="+mn-lt"/>
              </a:rPr>
              <a:t> Python Package </a:t>
            </a:r>
            <a:r>
              <a:rPr lang="de-DE" sz="2000" dirty="0" err="1">
                <a:latin typeface="+mn-lt"/>
              </a:rPr>
              <a:t>sklearn</a:t>
            </a:r>
            <a:endParaRPr lang="de-DE" sz="2000" dirty="0">
              <a:latin typeface="+mn-lt"/>
            </a:endParaRPr>
          </a:p>
          <a:p>
            <a:pPr marL="0" indent="0">
              <a:buNone/>
            </a:pPr>
            <a:r>
              <a:rPr lang="de-DE" sz="2000" dirty="0">
                <a:latin typeface="+mn-lt"/>
              </a:rPr>
              <a:t>- Further </a:t>
            </a:r>
            <a:r>
              <a:rPr lang="de-DE" sz="2000" dirty="0" err="1">
                <a:latin typeface="+mn-lt"/>
              </a:rPr>
              <a:t>aspects</a:t>
            </a:r>
            <a:r>
              <a:rPr lang="de-DE" sz="2000" dirty="0">
                <a:latin typeface="+mn-lt"/>
              </a:rPr>
              <a:t>?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3088219-BF3A-4EC0-98BC-1FB0D71B56E5}"/>
              </a:ext>
            </a:extLst>
          </p:cNvPr>
          <p:cNvSpPr txBox="1"/>
          <p:nvPr/>
        </p:nvSpPr>
        <p:spPr>
          <a:xfrm>
            <a:off x="6096000" y="1756602"/>
            <a:ext cx="4476750" cy="1967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Classification Report for complete (imbalanced) dataset:</a:t>
            </a:r>
            <a:endParaRPr lang="de-DE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precision    recall  f1-score   support</a:t>
            </a:r>
            <a:endParaRPr lang="de-DE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0       0.94      1.00      0.97      3732</a:t>
            </a:r>
            <a:endParaRPr lang="de-DE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1       0.96      0.32      0.48       336</a:t>
            </a:r>
            <a:endParaRPr lang="de-DE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accuracy                           </a:t>
            </a:r>
            <a:r>
              <a:rPr lang="en-GB" sz="11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0.94</a:t>
            </a:r>
            <a:r>
              <a:rPr lang="en-GB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4068</a:t>
            </a:r>
            <a:endParaRPr lang="de-DE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macro </a:t>
            </a:r>
            <a:r>
              <a:rPr lang="en-GB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GB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0.95      0.66      0.73      4068</a:t>
            </a:r>
            <a:endParaRPr lang="de-DE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weighted </a:t>
            </a:r>
            <a:r>
              <a:rPr lang="en-GB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GB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0.94      0.94      0.93      4068</a:t>
            </a:r>
            <a:endParaRPr lang="de-DE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62B3EA8-3190-42C3-807A-B9310D26E943}"/>
              </a:ext>
            </a:extLst>
          </p:cNvPr>
          <p:cNvSpPr txBox="1"/>
          <p:nvPr/>
        </p:nvSpPr>
        <p:spPr>
          <a:xfrm>
            <a:off x="766233" y="114790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DE" sz="2800" dirty="0" err="1">
                <a:latin typeface="+mn-lt"/>
              </a:rPr>
              <a:t>Confusion</a:t>
            </a:r>
            <a:r>
              <a:rPr lang="de-DE" sz="2800" dirty="0">
                <a:latin typeface="+mn-lt"/>
              </a:rPr>
              <a:t> Matrix: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396C5B3-1C27-429F-B006-05B91BD0BE62}"/>
              </a:ext>
            </a:extLst>
          </p:cNvPr>
          <p:cNvSpPr txBox="1"/>
          <p:nvPr/>
        </p:nvSpPr>
        <p:spPr>
          <a:xfrm>
            <a:off x="5959475" y="1138017"/>
            <a:ext cx="65341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DE" sz="2800" dirty="0" err="1">
                <a:latin typeface="+mn-lt"/>
              </a:rPr>
              <a:t>Accuracy</a:t>
            </a:r>
            <a:r>
              <a:rPr lang="de-DE" sz="2800" dirty="0">
                <a:latin typeface="+mn-lt"/>
              </a:rPr>
              <a:t> </a:t>
            </a:r>
            <a:r>
              <a:rPr lang="de-DE" sz="2800" dirty="0" err="1"/>
              <a:t>Measures</a:t>
            </a:r>
            <a:r>
              <a:rPr lang="de-DE" sz="2800" dirty="0">
                <a:latin typeface="+mn-lt"/>
              </a:rPr>
              <a:t> (Classification Report)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3648B72-38DC-4594-A8B7-256A82869EF9}"/>
              </a:ext>
            </a:extLst>
          </p:cNvPr>
          <p:cNvSpPr txBox="1"/>
          <p:nvPr/>
        </p:nvSpPr>
        <p:spPr>
          <a:xfrm>
            <a:off x="6096000" y="45756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DE" sz="1800" dirty="0">
                <a:highlight>
                  <a:srgbClr val="FFFF00"/>
                </a:highlight>
                <a:latin typeface="+mn-lt"/>
                <a:sym typeface="Wingdings" panose="05000000000000000000" pitchFamily="2" charset="2"/>
              </a:rPr>
              <a:t> Als Tabelle </a:t>
            </a:r>
            <a:endParaRPr lang="de-DE" sz="1800" dirty="0">
              <a:highlight>
                <a:srgbClr val="FFFF00"/>
              </a:highlight>
              <a:latin typeface="+mn-lt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34C5F4B-CE19-4507-8D20-AE0991433D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58938"/>
            <a:ext cx="4476750" cy="335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374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1AD1A7-0998-4946-B9EC-136DB03CE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Task 5.1 – b) </a:t>
            </a:r>
            <a:r>
              <a:rPr lang="de-DE" dirty="0" err="1"/>
              <a:t>Undersampling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NearMiss</a:t>
            </a:r>
            <a:r>
              <a:rPr lang="de-DE" dirty="0"/>
              <a:t> (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)</a:t>
            </a:r>
            <a:endParaRPr lang="de-DE" sz="4000" noProof="0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6488D8C0-94CA-49AF-8189-22618C31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06B91D61-242D-4E52-A5F9-83961F817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5016501"/>
            <a:ext cx="9893300" cy="170497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e-DE" sz="2000" dirty="0">
                <a:latin typeface="+mn-lt"/>
              </a:rPr>
              <a:t>Implementation: </a:t>
            </a:r>
          </a:p>
          <a:p>
            <a:pPr>
              <a:buFontTx/>
              <a:buChar char="-"/>
            </a:pPr>
            <a:r>
              <a:rPr lang="de-DE" sz="2000" dirty="0" err="1">
                <a:latin typeface="+mn-lt"/>
              </a:rPr>
              <a:t>NearMiss</a:t>
            </a:r>
            <a:r>
              <a:rPr lang="de-DE" sz="2000" dirty="0">
                <a:latin typeface="+mn-lt"/>
              </a:rPr>
              <a:t> </a:t>
            </a:r>
            <a:r>
              <a:rPr lang="de-DE" sz="2000" dirty="0" err="1">
                <a:latin typeface="+mn-lt"/>
              </a:rPr>
              <a:t>offers</a:t>
            </a:r>
            <a:r>
              <a:rPr lang="de-DE" sz="2000" dirty="0">
                <a:latin typeface="+mn-lt"/>
              </a:rPr>
              <a:t> 3 Versions </a:t>
            </a:r>
            <a:r>
              <a:rPr lang="de-DE" sz="2000" dirty="0" err="1">
                <a:latin typeface="+mn-lt"/>
              </a:rPr>
              <a:t>from</a:t>
            </a:r>
            <a:r>
              <a:rPr lang="de-DE" sz="2000" dirty="0">
                <a:latin typeface="+mn-lt"/>
              </a:rPr>
              <a:t> Python Package </a:t>
            </a:r>
            <a:r>
              <a:rPr lang="de-DE" sz="2000" dirty="0">
                <a:solidFill>
                  <a:srgbClr val="0070C0"/>
                </a:solidFill>
                <a:latin typeface="+mn-lt"/>
              </a:rPr>
              <a:t>https://imbalanced-learn.org/stable/</a:t>
            </a:r>
          </a:p>
          <a:p>
            <a:pPr>
              <a:buFontTx/>
              <a:buChar char="-"/>
            </a:pPr>
            <a:r>
              <a:rPr lang="de-DE" sz="2000" dirty="0">
                <a:latin typeface="+mn-lt"/>
              </a:rPr>
              <a:t>Version 2 (</a:t>
            </a:r>
            <a:r>
              <a:rPr lang="de-DE" sz="2000" dirty="0" err="1">
                <a:latin typeface="+mn-lt"/>
              </a:rPr>
              <a:t>distance</a:t>
            </a:r>
            <a:r>
              <a:rPr lang="de-DE" sz="2000" dirty="0">
                <a:latin typeface="+mn-lt"/>
              </a:rPr>
              <a:t> </a:t>
            </a:r>
            <a:r>
              <a:rPr lang="de-DE" sz="2000" dirty="0" err="1">
                <a:latin typeface="+mn-lt"/>
              </a:rPr>
              <a:t>to</a:t>
            </a:r>
            <a:r>
              <a:rPr lang="de-DE" sz="2000" dirty="0">
                <a:latin typeface="+mn-lt"/>
              </a:rPr>
              <a:t> </a:t>
            </a:r>
            <a:r>
              <a:rPr lang="de-DE" sz="2000" dirty="0" err="1">
                <a:latin typeface="+mn-lt"/>
              </a:rPr>
              <a:t>furtherest</a:t>
            </a:r>
            <a:r>
              <a:rPr lang="de-DE" sz="2000" dirty="0">
                <a:latin typeface="+mn-lt"/>
              </a:rPr>
              <a:t> </a:t>
            </a:r>
            <a:r>
              <a:rPr lang="de-DE" sz="2000" dirty="0" err="1">
                <a:latin typeface="+mn-lt"/>
              </a:rPr>
              <a:t>instance</a:t>
            </a:r>
            <a:r>
              <a:rPr lang="de-DE" sz="2000" dirty="0">
                <a:latin typeface="+mn-lt"/>
              </a:rPr>
              <a:t> ?) </a:t>
            </a:r>
            <a:r>
              <a:rPr lang="de-DE" sz="2000" dirty="0" err="1">
                <a:latin typeface="+mn-lt"/>
              </a:rPr>
              <a:t>had</a:t>
            </a:r>
            <a:r>
              <a:rPr lang="de-DE" sz="2000" dirty="0">
                <a:latin typeface="+mn-lt"/>
              </a:rPr>
              <a:t> </a:t>
            </a:r>
            <a:r>
              <a:rPr lang="de-DE" sz="2000" dirty="0" err="1">
                <a:latin typeface="+mn-lt"/>
              </a:rPr>
              <a:t>best</a:t>
            </a:r>
            <a:r>
              <a:rPr lang="de-DE" sz="2000" dirty="0">
                <a:latin typeface="+mn-lt"/>
              </a:rPr>
              <a:t> </a:t>
            </a:r>
            <a:r>
              <a:rPr lang="de-DE" sz="2000" dirty="0" err="1">
                <a:latin typeface="+mn-lt"/>
              </a:rPr>
              <a:t>results</a:t>
            </a:r>
            <a:endParaRPr lang="de-DE" sz="2000" dirty="0">
              <a:latin typeface="+mn-lt"/>
            </a:endParaRPr>
          </a:p>
          <a:p>
            <a:pPr>
              <a:buFontTx/>
              <a:buChar char="-"/>
            </a:pPr>
            <a:r>
              <a:rPr lang="de-DE" sz="2000" dirty="0" err="1">
                <a:latin typeface="+mn-lt"/>
              </a:rPr>
              <a:t>accuracy</a:t>
            </a:r>
            <a:r>
              <a:rPr lang="de-DE" sz="2000" dirty="0">
                <a:latin typeface="+mn-lt"/>
              </a:rPr>
              <a:t> </a:t>
            </a:r>
            <a:r>
              <a:rPr lang="de-DE" sz="2000" dirty="0" err="1">
                <a:latin typeface="+mn-lt"/>
              </a:rPr>
              <a:t>is</a:t>
            </a:r>
            <a:r>
              <a:rPr lang="de-DE" sz="2000" dirty="0">
                <a:latin typeface="+mn-lt"/>
              </a:rPr>
              <a:t> </a:t>
            </a:r>
            <a:r>
              <a:rPr lang="de-DE" sz="2000" dirty="0" err="1">
                <a:latin typeface="+mn-lt"/>
              </a:rPr>
              <a:t>worse</a:t>
            </a:r>
            <a:r>
              <a:rPr lang="de-DE" sz="2000" dirty="0">
                <a:latin typeface="+mn-lt"/>
              </a:rPr>
              <a:t> </a:t>
            </a:r>
            <a:r>
              <a:rPr lang="de-DE" sz="2000" dirty="0" err="1">
                <a:latin typeface="+mn-lt"/>
              </a:rPr>
              <a:t>than</a:t>
            </a:r>
            <a:r>
              <a:rPr lang="de-DE" sz="2000" dirty="0">
                <a:latin typeface="+mn-lt"/>
              </a:rPr>
              <a:t> total </a:t>
            </a:r>
            <a:r>
              <a:rPr lang="de-DE" sz="2000" dirty="0" err="1">
                <a:latin typeface="+mn-lt"/>
              </a:rPr>
              <a:t>dataset</a:t>
            </a:r>
            <a:r>
              <a:rPr lang="de-DE" sz="2000" dirty="0">
                <a:latin typeface="+mn-lt"/>
              </a:rPr>
              <a:t>, but </a:t>
            </a:r>
            <a:r>
              <a:rPr lang="de-DE" sz="2000" dirty="0" err="1">
                <a:latin typeface="+mn-lt"/>
              </a:rPr>
              <a:t>recall</a:t>
            </a:r>
            <a:r>
              <a:rPr lang="de-DE" sz="2000" dirty="0">
                <a:latin typeface="+mn-lt"/>
              </a:rPr>
              <a:t> </a:t>
            </a:r>
            <a:r>
              <a:rPr lang="de-DE" sz="2000" dirty="0" err="1">
                <a:latin typeface="+mn-lt"/>
              </a:rPr>
              <a:t>is</a:t>
            </a:r>
            <a:r>
              <a:rPr lang="de-DE" sz="2000" dirty="0">
                <a:latin typeface="+mn-lt"/>
              </a:rPr>
              <a:t> </a:t>
            </a:r>
            <a:r>
              <a:rPr lang="de-DE" sz="2000" dirty="0" err="1">
                <a:latin typeface="+mn-lt"/>
              </a:rPr>
              <a:t>better</a:t>
            </a:r>
            <a:r>
              <a:rPr lang="de-DE" sz="2000" dirty="0">
                <a:latin typeface="+mn-lt"/>
              </a:rPr>
              <a:t> </a:t>
            </a:r>
            <a:r>
              <a:rPr lang="de-DE" sz="2000" dirty="0" err="1">
                <a:latin typeface="+mn-lt"/>
              </a:rPr>
              <a:t>for</a:t>
            </a:r>
            <a:r>
              <a:rPr lang="de-DE" sz="2000" dirty="0">
                <a:latin typeface="+mn-lt"/>
              </a:rPr>
              <a:t> </a:t>
            </a:r>
            <a:r>
              <a:rPr lang="de-DE" sz="2000" dirty="0" err="1">
                <a:latin typeface="+mn-lt"/>
              </a:rPr>
              <a:t>sepsis-cases</a:t>
            </a:r>
            <a:endParaRPr lang="de-DE" sz="2000" dirty="0">
              <a:latin typeface="+mn-lt"/>
            </a:endParaRPr>
          </a:p>
          <a:p>
            <a:pPr>
              <a:buFontTx/>
              <a:buChar char="-"/>
            </a:pPr>
            <a:r>
              <a:rPr lang="de-DE" sz="2000" dirty="0">
                <a:latin typeface="+mn-lt"/>
              </a:rPr>
              <a:t>Very </a:t>
            </a:r>
            <a:r>
              <a:rPr lang="de-DE" sz="2000" dirty="0" err="1">
                <a:latin typeface="+mn-lt"/>
              </a:rPr>
              <a:t>drastic</a:t>
            </a:r>
            <a:r>
              <a:rPr lang="de-DE" sz="2000" dirty="0">
                <a:latin typeface="+mn-lt"/>
              </a:rPr>
              <a:t> </a:t>
            </a:r>
            <a:r>
              <a:rPr lang="de-DE" sz="2000" dirty="0" err="1">
                <a:latin typeface="+mn-lt"/>
              </a:rPr>
              <a:t>reduction</a:t>
            </a:r>
            <a:r>
              <a:rPr lang="de-DE" sz="2000" dirty="0">
                <a:latin typeface="+mn-lt"/>
              </a:rPr>
              <a:t> </a:t>
            </a:r>
            <a:r>
              <a:rPr lang="de-DE" sz="2000" dirty="0" err="1">
                <a:latin typeface="+mn-lt"/>
              </a:rPr>
              <a:t>of</a:t>
            </a:r>
            <a:r>
              <a:rPr lang="de-DE" sz="2000" dirty="0">
                <a:latin typeface="+mn-lt"/>
              </a:rPr>
              <a:t> </a:t>
            </a:r>
            <a:r>
              <a:rPr lang="de-DE" sz="2000" dirty="0" err="1">
                <a:latin typeface="+mn-lt"/>
              </a:rPr>
              <a:t>dataset</a:t>
            </a:r>
            <a:r>
              <a:rPr lang="de-DE" sz="2000" dirty="0">
                <a:latin typeface="+mn-lt"/>
              </a:rPr>
              <a:t> </a:t>
            </a:r>
            <a:r>
              <a:rPr lang="de-DE" sz="2000" dirty="0">
                <a:latin typeface="+mn-lt"/>
                <a:sym typeface="Wingdings" panose="05000000000000000000" pitchFamily="2" charset="2"/>
              </a:rPr>
              <a:t> Problem </a:t>
            </a:r>
            <a:r>
              <a:rPr lang="de-DE" sz="2000" dirty="0" err="1">
                <a:latin typeface="+mn-lt"/>
                <a:sym typeface="Wingdings" panose="05000000000000000000" pitchFamily="2" charset="2"/>
              </a:rPr>
              <a:t>of</a:t>
            </a:r>
            <a:r>
              <a:rPr lang="de-DE" sz="2000" dirty="0">
                <a:latin typeface="+mn-lt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+mn-lt"/>
                <a:sym typeface="Wingdings" panose="05000000000000000000" pitchFamily="2" charset="2"/>
              </a:rPr>
              <a:t>overfitting</a:t>
            </a:r>
            <a:endParaRPr lang="de-DE" sz="2000" dirty="0">
              <a:latin typeface="+mn-lt"/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de-DE" sz="2000" dirty="0">
                <a:highlight>
                  <a:srgbClr val="FFFF00"/>
                </a:highlight>
                <a:latin typeface="+mn-lt"/>
                <a:sym typeface="Wingdings" panose="05000000000000000000" pitchFamily="2" charset="2"/>
              </a:rPr>
              <a:t>Jakob: Würde ich nicht nehmen</a:t>
            </a:r>
            <a:endParaRPr lang="de-DE" sz="2000" dirty="0">
              <a:highlight>
                <a:srgbClr val="FFFF00"/>
              </a:highlight>
              <a:latin typeface="+mn-lt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3088219-BF3A-4EC0-98BC-1FB0D71B56E5}"/>
              </a:ext>
            </a:extLst>
          </p:cNvPr>
          <p:cNvSpPr txBox="1"/>
          <p:nvPr/>
        </p:nvSpPr>
        <p:spPr>
          <a:xfrm>
            <a:off x="6096000" y="1756602"/>
            <a:ext cx="4476750" cy="1967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Classification Report for </a:t>
            </a:r>
            <a:r>
              <a:rPr lang="en-GB" sz="11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NearMiss</a:t>
            </a:r>
            <a:r>
              <a:rPr lang="en-GB" sz="11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Version: 2</a:t>
            </a:r>
            <a:endParaRPr lang="de-DE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precision    recall  f1-score   support</a:t>
            </a:r>
            <a:endParaRPr lang="de-DE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0       </a:t>
            </a:r>
            <a:r>
              <a:rPr lang="en-GB" sz="11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0.88</a:t>
            </a:r>
            <a:r>
              <a:rPr lang="en-GB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GB" sz="1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0.91</a:t>
            </a:r>
            <a:r>
              <a:rPr lang="en-GB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GB" sz="11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0.90</a:t>
            </a:r>
            <a:r>
              <a:rPr lang="en-GB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67</a:t>
            </a:r>
            <a:endParaRPr lang="de-DE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1       </a:t>
            </a:r>
            <a:r>
              <a:rPr lang="en-GB" sz="1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0.91</a:t>
            </a:r>
            <a:r>
              <a:rPr lang="en-GB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GB" sz="11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0.88</a:t>
            </a:r>
            <a:r>
              <a:rPr lang="en-GB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GB" sz="11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0.90</a:t>
            </a:r>
            <a:r>
              <a:rPr lang="en-GB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68</a:t>
            </a:r>
            <a:endParaRPr lang="de-DE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accuracy                           0.90       135</a:t>
            </a:r>
            <a:endParaRPr lang="de-DE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macro </a:t>
            </a:r>
            <a:r>
              <a:rPr lang="en-GB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GB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0.90      0.90      0.90       135</a:t>
            </a:r>
            <a:endParaRPr lang="de-DE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weighted </a:t>
            </a:r>
            <a:r>
              <a:rPr lang="en-GB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GB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0.90      0.90      0.90       135</a:t>
            </a:r>
            <a:endParaRPr lang="de-DE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62B3EA8-3190-42C3-807A-B9310D26E943}"/>
              </a:ext>
            </a:extLst>
          </p:cNvPr>
          <p:cNvSpPr txBox="1"/>
          <p:nvPr/>
        </p:nvSpPr>
        <p:spPr>
          <a:xfrm>
            <a:off x="766233" y="114790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DE" sz="2800" dirty="0" err="1">
                <a:latin typeface="+mn-lt"/>
              </a:rPr>
              <a:t>Confusion</a:t>
            </a:r>
            <a:r>
              <a:rPr lang="de-DE" sz="2800" dirty="0">
                <a:latin typeface="+mn-lt"/>
              </a:rPr>
              <a:t> Matrix: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396C5B3-1C27-429F-B006-05B91BD0BE62}"/>
              </a:ext>
            </a:extLst>
          </p:cNvPr>
          <p:cNvSpPr txBox="1"/>
          <p:nvPr/>
        </p:nvSpPr>
        <p:spPr>
          <a:xfrm>
            <a:off x="5959475" y="1138017"/>
            <a:ext cx="65341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DE" sz="2800" dirty="0" err="1">
                <a:latin typeface="+mn-lt"/>
              </a:rPr>
              <a:t>Accuracy</a:t>
            </a:r>
            <a:r>
              <a:rPr lang="de-DE" sz="2800" dirty="0">
                <a:latin typeface="+mn-lt"/>
              </a:rPr>
              <a:t> </a:t>
            </a:r>
            <a:r>
              <a:rPr lang="de-DE" sz="2800" dirty="0" err="1"/>
              <a:t>Measures</a:t>
            </a:r>
            <a:r>
              <a:rPr lang="de-DE" sz="2800" dirty="0">
                <a:latin typeface="+mn-lt"/>
              </a:rPr>
              <a:t> (Classification Report)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3648B72-38DC-4594-A8B7-256A82869EF9}"/>
              </a:ext>
            </a:extLst>
          </p:cNvPr>
          <p:cNvSpPr txBox="1"/>
          <p:nvPr/>
        </p:nvSpPr>
        <p:spPr>
          <a:xfrm>
            <a:off x="6096000" y="45756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DE" sz="1800" dirty="0">
                <a:highlight>
                  <a:srgbClr val="FFFF00"/>
                </a:highlight>
                <a:latin typeface="+mn-lt"/>
                <a:sym typeface="Wingdings" panose="05000000000000000000" pitchFamily="2" charset="2"/>
              </a:rPr>
              <a:t> Als Tabelle </a:t>
            </a:r>
            <a:endParaRPr lang="de-DE" sz="1800" dirty="0">
              <a:highlight>
                <a:srgbClr val="FFFF00"/>
              </a:highlight>
              <a:latin typeface="+mn-lt"/>
            </a:endParaRPr>
          </a:p>
        </p:txBody>
      </p:sp>
      <p:pic>
        <p:nvPicPr>
          <p:cNvPr id="6" name="Grafik 5" descr="Ein Bild, das Platz enthält.&#10;&#10;Automatisch generierte Beschreibung">
            <a:extLst>
              <a:ext uri="{FF2B5EF4-FFF2-40B4-BE49-F238E27FC236}">
                <a16:creationId xmlns:a16="http://schemas.microsoft.com/office/drawing/2014/main" id="{FBB45FD3-C036-4614-8056-F2CB4186A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61237"/>
            <a:ext cx="4047067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61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1AD1A7-0998-4946-B9EC-136DB03CE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Task 5.1 – b) </a:t>
            </a:r>
            <a:r>
              <a:rPr lang="de-DE" dirty="0" err="1"/>
              <a:t>Undersampling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NearMiss</a:t>
            </a:r>
            <a:r>
              <a:rPr lang="de-DE" dirty="0"/>
              <a:t> (Random Forest)</a:t>
            </a:r>
            <a:endParaRPr lang="de-DE" sz="4000" noProof="0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6488D8C0-94CA-49AF-8189-22618C31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06B91D61-242D-4E52-A5F9-83961F817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5016501"/>
            <a:ext cx="9893300" cy="17049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>
                <a:latin typeface="+mn-lt"/>
              </a:rPr>
              <a:t>Implementation: </a:t>
            </a:r>
          </a:p>
          <a:p>
            <a:pPr>
              <a:buFontTx/>
              <a:buChar char="-"/>
            </a:pPr>
            <a:r>
              <a:rPr lang="de-DE" sz="2000" dirty="0">
                <a:latin typeface="+mn-lt"/>
              </a:rPr>
              <a:t>…</a:t>
            </a:r>
            <a:endParaRPr lang="de-DE" sz="2000" dirty="0">
              <a:highlight>
                <a:srgbClr val="FFFF00"/>
              </a:highlight>
              <a:latin typeface="+mn-lt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3088219-BF3A-4EC0-98BC-1FB0D71B56E5}"/>
              </a:ext>
            </a:extLst>
          </p:cNvPr>
          <p:cNvSpPr txBox="1"/>
          <p:nvPr/>
        </p:nvSpPr>
        <p:spPr>
          <a:xfrm>
            <a:off x="6096000" y="1756602"/>
            <a:ext cx="4476750" cy="1967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Classification Report for </a:t>
            </a:r>
            <a:r>
              <a:rPr lang="en-GB" sz="11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NearMiss</a:t>
            </a:r>
            <a:r>
              <a:rPr lang="en-GB" sz="11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Version: 2</a:t>
            </a:r>
            <a:endParaRPr lang="de-DE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precision    recall  f1-score   support</a:t>
            </a:r>
            <a:endParaRPr lang="de-DE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0       0.86      0.99      0.92        67</a:t>
            </a:r>
            <a:endParaRPr lang="de-DE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1       0.98      0.84      0.90        68</a:t>
            </a:r>
            <a:endParaRPr lang="de-DE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accuracy                           0.91       135</a:t>
            </a:r>
            <a:endParaRPr lang="de-DE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macro </a:t>
            </a:r>
            <a:r>
              <a:rPr lang="en-GB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GB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0.92      0.91      0.91       135</a:t>
            </a:r>
            <a:endParaRPr lang="de-DE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weighted </a:t>
            </a:r>
            <a:r>
              <a:rPr lang="en-GB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GB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0.92      0.91      0.91       135</a:t>
            </a:r>
            <a:endParaRPr lang="de-DE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62B3EA8-3190-42C3-807A-B9310D26E943}"/>
              </a:ext>
            </a:extLst>
          </p:cNvPr>
          <p:cNvSpPr txBox="1"/>
          <p:nvPr/>
        </p:nvSpPr>
        <p:spPr>
          <a:xfrm>
            <a:off x="766233" y="114790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DE" sz="2800" dirty="0" err="1">
                <a:latin typeface="+mn-lt"/>
              </a:rPr>
              <a:t>Confusion</a:t>
            </a:r>
            <a:r>
              <a:rPr lang="de-DE" sz="2800" dirty="0">
                <a:latin typeface="+mn-lt"/>
              </a:rPr>
              <a:t> Matrix: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396C5B3-1C27-429F-B006-05B91BD0BE62}"/>
              </a:ext>
            </a:extLst>
          </p:cNvPr>
          <p:cNvSpPr txBox="1"/>
          <p:nvPr/>
        </p:nvSpPr>
        <p:spPr>
          <a:xfrm>
            <a:off x="5959475" y="1138017"/>
            <a:ext cx="65341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DE" sz="2800" dirty="0" err="1">
                <a:latin typeface="+mn-lt"/>
              </a:rPr>
              <a:t>Accuracy</a:t>
            </a:r>
            <a:r>
              <a:rPr lang="de-DE" sz="2800" dirty="0">
                <a:latin typeface="+mn-lt"/>
              </a:rPr>
              <a:t> </a:t>
            </a:r>
            <a:r>
              <a:rPr lang="de-DE" sz="2800" dirty="0" err="1"/>
              <a:t>Measures</a:t>
            </a:r>
            <a:r>
              <a:rPr lang="de-DE" sz="2800" dirty="0">
                <a:latin typeface="+mn-lt"/>
              </a:rPr>
              <a:t> (Classification Report)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3648B72-38DC-4594-A8B7-256A82869EF9}"/>
              </a:ext>
            </a:extLst>
          </p:cNvPr>
          <p:cNvSpPr txBox="1"/>
          <p:nvPr/>
        </p:nvSpPr>
        <p:spPr>
          <a:xfrm>
            <a:off x="6096000" y="45756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DE" sz="1800" dirty="0">
                <a:highlight>
                  <a:srgbClr val="FFFF00"/>
                </a:highlight>
                <a:latin typeface="+mn-lt"/>
                <a:sym typeface="Wingdings" panose="05000000000000000000" pitchFamily="2" charset="2"/>
              </a:rPr>
              <a:t> Als Tabelle </a:t>
            </a:r>
            <a:endParaRPr lang="de-DE" sz="1800" dirty="0">
              <a:highlight>
                <a:srgbClr val="FFFF00"/>
              </a:highlight>
              <a:latin typeface="+mn-lt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8AA9EE2-8E92-4E9F-B35C-6E44B7888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81021"/>
            <a:ext cx="4088319" cy="306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36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1AD1A7-0998-4946-B9EC-136DB03CE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Task 5.1 – c) </a:t>
            </a:r>
            <a:r>
              <a:rPr lang="de-DE" dirty="0" err="1"/>
              <a:t>Oversampling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SMOTE 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)</a:t>
            </a:r>
            <a:endParaRPr lang="de-DE" sz="4000" noProof="0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6488D8C0-94CA-49AF-8189-22618C31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06B91D61-242D-4E52-A5F9-83961F817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5016501"/>
            <a:ext cx="9893300" cy="170497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de-DE" sz="2000" dirty="0">
                <a:latin typeface="+mn-lt"/>
              </a:rPr>
              <a:t>Implementation: </a:t>
            </a:r>
          </a:p>
          <a:p>
            <a:pPr>
              <a:buFontTx/>
              <a:buChar char="-"/>
            </a:pPr>
            <a:r>
              <a:rPr lang="de-DE" sz="2000" dirty="0" err="1">
                <a:latin typeface="+mn-lt"/>
              </a:rPr>
              <a:t>NearMiss</a:t>
            </a:r>
            <a:r>
              <a:rPr lang="de-DE" sz="2000" dirty="0">
                <a:latin typeface="+mn-lt"/>
              </a:rPr>
              <a:t> </a:t>
            </a:r>
            <a:r>
              <a:rPr lang="de-DE" sz="2000" dirty="0" err="1">
                <a:latin typeface="+mn-lt"/>
              </a:rPr>
              <a:t>offers</a:t>
            </a:r>
            <a:r>
              <a:rPr lang="de-DE" sz="2000" dirty="0">
                <a:latin typeface="+mn-lt"/>
              </a:rPr>
              <a:t> 3 Versions</a:t>
            </a:r>
          </a:p>
          <a:p>
            <a:pPr>
              <a:buFontTx/>
              <a:buChar char="-"/>
            </a:pPr>
            <a:r>
              <a:rPr lang="de-DE" sz="2000" dirty="0">
                <a:latin typeface="+mn-lt"/>
              </a:rPr>
              <a:t>Version 2 (</a:t>
            </a:r>
            <a:r>
              <a:rPr lang="de-DE" sz="2000" dirty="0" err="1">
                <a:latin typeface="+mn-lt"/>
              </a:rPr>
              <a:t>distance</a:t>
            </a:r>
            <a:r>
              <a:rPr lang="de-DE" sz="2000" dirty="0">
                <a:latin typeface="+mn-lt"/>
              </a:rPr>
              <a:t> </a:t>
            </a:r>
            <a:r>
              <a:rPr lang="de-DE" sz="2000" dirty="0" err="1">
                <a:latin typeface="+mn-lt"/>
              </a:rPr>
              <a:t>to</a:t>
            </a:r>
            <a:r>
              <a:rPr lang="de-DE" sz="2000" dirty="0">
                <a:latin typeface="+mn-lt"/>
              </a:rPr>
              <a:t> </a:t>
            </a:r>
            <a:r>
              <a:rPr lang="de-DE" sz="2000" dirty="0" err="1">
                <a:latin typeface="+mn-lt"/>
              </a:rPr>
              <a:t>furtherest</a:t>
            </a:r>
            <a:r>
              <a:rPr lang="de-DE" sz="2000" dirty="0">
                <a:latin typeface="+mn-lt"/>
              </a:rPr>
              <a:t> </a:t>
            </a:r>
            <a:r>
              <a:rPr lang="de-DE" sz="2000" dirty="0" err="1">
                <a:latin typeface="+mn-lt"/>
              </a:rPr>
              <a:t>instance</a:t>
            </a:r>
            <a:r>
              <a:rPr lang="de-DE" sz="2000" dirty="0">
                <a:latin typeface="+mn-lt"/>
              </a:rPr>
              <a:t> ?) </a:t>
            </a:r>
            <a:r>
              <a:rPr lang="de-DE" sz="2000" dirty="0" err="1">
                <a:latin typeface="+mn-lt"/>
              </a:rPr>
              <a:t>had</a:t>
            </a:r>
            <a:r>
              <a:rPr lang="de-DE" sz="2000" dirty="0">
                <a:latin typeface="+mn-lt"/>
              </a:rPr>
              <a:t> </a:t>
            </a:r>
            <a:r>
              <a:rPr lang="de-DE" sz="2000" dirty="0" err="1">
                <a:latin typeface="+mn-lt"/>
              </a:rPr>
              <a:t>best</a:t>
            </a:r>
            <a:r>
              <a:rPr lang="de-DE" sz="2000" dirty="0">
                <a:latin typeface="+mn-lt"/>
              </a:rPr>
              <a:t> </a:t>
            </a:r>
            <a:r>
              <a:rPr lang="de-DE" sz="2000" dirty="0" err="1">
                <a:latin typeface="+mn-lt"/>
              </a:rPr>
              <a:t>results</a:t>
            </a:r>
            <a:endParaRPr lang="de-DE" sz="2000" dirty="0">
              <a:latin typeface="+mn-lt"/>
            </a:endParaRPr>
          </a:p>
          <a:p>
            <a:pPr>
              <a:buFontTx/>
              <a:buChar char="-"/>
            </a:pPr>
            <a:r>
              <a:rPr lang="de-DE" sz="2000" dirty="0">
                <a:latin typeface="+mn-lt"/>
              </a:rPr>
              <a:t>Very </a:t>
            </a:r>
            <a:r>
              <a:rPr lang="de-DE" sz="2000" dirty="0" err="1">
                <a:latin typeface="+mn-lt"/>
              </a:rPr>
              <a:t>drastic</a:t>
            </a:r>
            <a:r>
              <a:rPr lang="de-DE" sz="2000" dirty="0">
                <a:latin typeface="+mn-lt"/>
              </a:rPr>
              <a:t> </a:t>
            </a:r>
            <a:r>
              <a:rPr lang="de-DE" sz="2000" dirty="0" err="1">
                <a:latin typeface="+mn-lt"/>
              </a:rPr>
              <a:t>reduction</a:t>
            </a:r>
            <a:r>
              <a:rPr lang="de-DE" sz="2000" dirty="0">
                <a:latin typeface="+mn-lt"/>
              </a:rPr>
              <a:t> </a:t>
            </a:r>
            <a:r>
              <a:rPr lang="de-DE" sz="2000" dirty="0" err="1">
                <a:latin typeface="+mn-lt"/>
              </a:rPr>
              <a:t>of</a:t>
            </a:r>
            <a:r>
              <a:rPr lang="de-DE" sz="2000" dirty="0">
                <a:latin typeface="+mn-lt"/>
              </a:rPr>
              <a:t> </a:t>
            </a:r>
            <a:r>
              <a:rPr lang="de-DE" sz="2000" dirty="0" err="1">
                <a:latin typeface="+mn-lt"/>
              </a:rPr>
              <a:t>dataset</a:t>
            </a:r>
            <a:r>
              <a:rPr lang="de-DE" sz="2000" dirty="0">
                <a:latin typeface="+mn-lt"/>
              </a:rPr>
              <a:t> </a:t>
            </a:r>
            <a:r>
              <a:rPr lang="de-DE" sz="2000" dirty="0">
                <a:latin typeface="+mn-lt"/>
                <a:sym typeface="Wingdings" panose="05000000000000000000" pitchFamily="2" charset="2"/>
              </a:rPr>
              <a:t> Problem </a:t>
            </a:r>
            <a:r>
              <a:rPr lang="de-DE" sz="2000" dirty="0" err="1">
                <a:latin typeface="+mn-lt"/>
                <a:sym typeface="Wingdings" panose="05000000000000000000" pitchFamily="2" charset="2"/>
              </a:rPr>
              <a:t>of</a:t>
            </a:r>
            <a:r>
              <a:rPr lang="de-DE" sz="2000" dirty="0">
                <a:latin typeface="+mn-lt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+mn-lt"/>
                <a:sym typeface="Wingdings" panose="05000000000000000000" pitchFamily="2" charset="2"/>
              </a:rPr>
              <a:t>overfitting</a:t>
            </a:r>
            <a:endParaRPr lang="de-DE" sz="2000" dirty="0">
              <a:latin typeface="+mn-lt"/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de-DE" sz="2000" dirty="0" err="1">
                <a:latin typeface="+mn-lt"/>
              </a:rPr>
              <a:t>accuracy</a:t>
            </a:r>
            <a:r>
              <a:rPr lang="de-DE" sz="2000" dirty="0">
                <a:latin typeface="+mn-lt"/>
              </a:rPr>
              <a:t> </a:t>
            </a:r>
            <a:r>
              <a:rPr lang="de-DE" sz="2000" dirty="0" err="1">
                <a:latin typeface="+mn-lt"/>
              </a:rPr>
              <a:t>is</a:t>
            </a:r>
            <a:r>
              <a:rPr lang="de-DE" sz="2000" dirty="0">
                <a:latin typeface="+mn-lt"/>
              </a:rPr>
              <a:t> </a:t>
            </a:r>
            <a:r>
              <a:rPr lang="de-DE" sz="2000" dirty="0" err="1">
                <a:latin typeface="+mn-lt"/>
              </a:rPr>
              <a:t>worse</a:t>
            </a:r>
            <a:r>
              <a:rPr lang="de-DE" sz="2000" dirty="0">
                <a:latin typeface="+mn-lt"/>
              </a:rPr>
              <a:t> </a:t>
            </a:r>
            <a:r>
              <a:rPr lang="de-DE" sz="2000" dirty="0" err="1">
                <a:latin typeface="+mn-lt"/>
              </a:rPr>
              <a:t>than</a:t>
            </a:r>
            <a:r>
              <a:rPr lang="de-DE" sz="2000" dirty="0">
                <a:latin typeface="+mn-lt"/>
              </a:rPr>
              <a:t> total </a:t>
            </a:r>
            <a:r>
              <a:rPr lang="de-DE" sz="2000" dirty="0" err="1">
                <a:latin typeface="+mn-lt"/>
              </a:rPr>
              <a:t>dataset</a:t>
            </a:r>
            <a:r>
              <a:rPr lang="de-DE" sz="2000" dirty="0">
                <a:latin typeface="+mn-lt"/>
              </a:rPr>
              <a:t>, </a:t>
            </a:r>
            <a:r>
              <a:rPr lang="de-DE" sz="2000" dirty="0" err="1">
                <a:latin typeface="+mn-lt"/>
              </a:rPr>
              <a:t>recall</a:t>
            </a:r>
            <a:r>
              <a:rPr lang="de-DE" sz="2000" dirty="0">
                <a:latin typeface="+mn-lt"/>
              </a:rPr>
              <a:t> </a:t>
            </a:r>
            <a:r>
              <a:rPr lang="de-DE" sz="2000" dirty="0" err="1">
                <a:latin typeface="+mn-lt"/>
              </a:rPr>
              <a:t>is</a:t>
            </a:r>
            <a:r>
              <a:rPr lang="de-DE" sz="2000" dirty="0">
                <a:latin typeface="+mn-lt"/>
              </a:rPr>
              <a:t> </a:t>
            </a:r>
            <a:r>
              <a:rPr lang="de-DE" sz="2000" dirty="0" err="1">
                <a:latin typeface="+mn-lt"/>
              </a:rPr>
              <a:t>better</a:t>
            </a:r>
            <a:r>
              <a:rPr lang="de-DE" sz="2000" dirty="0">
                <a:latin typeface="+mn-lt"/>
              </a:rPr>
              <a:t> </a:t>
            </a:r>
            <a:r>
              <a:rPr lang="de-DE" sz="2000" dirty="0" err="1">
                <a:latin typeface="+mn-lt"/>
              </a:rPr>
              <a:t>for</a:t>
            </a:r>
            <a:r>
              <a:rPr lang="de-DE" sz="2000" dirty="0">
                <a:latin typeface="+mn-lt"/>
              </a:rPr>
              <a:t> </a:t>
            </a:r>
            <a:r>
              <a:rPr lang="de-DE" sz="2000" dirty="0" err="1">
                <a:latin typeface="+mn-lt"/>
              </a:rPr>
              <a:t>sepsis-cases</a:t>
            </a:r>
            <a:r>
              <a:rPr lang="de-DE" sz="2000" dirty="0">
                <a:latin typeface="+mn-lt"/>
              </a:rPr>
              <a:t>, but not </a:t>
            </a:r>
            <a:r>
              <a:rPr lang="de-DE" sz="2000" dirty="0" err="1">
                <a:latin typeface="+mn-lt"/>
              </a:rPr>
              <a:t>as</a:t>
            </a:r>
            <a:r>
              <a:rPr lang="de-DE" sz="2000" dirty="0">
                <a:latin typeface="+mn-lt"/>
              </a:rPr>
              <a:t> </a:t>
            </a:r>
            <a:r>
              <a:rPr lang="de-DE" sz="2000" dirty="0" err="1">
                <a:latin typeface="+mn-lt"/>
              </a:rPr>
              <a:t>good</a:t>
            </a:r>
            <a:r>
              <a:rPr lang="de-DE" sz="2000" dirty="0">
                <a:latin typeface="+mn-lt"/>
              </a:rPr>
              <a:t> </a:t>
            </a:r>
            <a:r>
              <a:rPr lang="de-DE" sz="2000" dirty="0" err="1">
                <a:latin typeface="+mn-lt"/>
              </a:rPr>
              <a:t>as</a:t>
            </a:r>
            <a:r>
              <a:rPr lang="de-DE" sz="2000" dirty="0">
                <a:latin typeface="+mn-lt"/>
              </a:rPr>
              <a:t> </a:t>
            </a:r>
            <a:r>
              <a:rPr lang="de-DE" sz="2000" dirty="0" err="1">
                <a:latin typeface="+mn-lt"/>
              </a:rPr>
              <a:t>Undersampling</a:t>
            </a:r>
            <a:endParaRPr lang="de-DE" sz="2000" dirty="0">
              <a:latin typeface="+mn-lt"/>
              <a:sym typeface="Wingdings" panose="05000000000000000000" pitchFamily="2" charset="2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3088219-BF3A-4EC0-98BC-1FB0D71B56E5}"/>
              </a:ext>
            </a:extLst>
          </p:cNvPr>
          <p:cNvSpPr txBox="1"/>
          <p:nvPr/>
        </p:nvSpPr>
        <p:spPr>
          <a:xfrm>
            <a:off x="6096000" y="1756602"/>
            <a:ext cx="4476750" cy="1967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Classification Report for SMOTE oversampling</a:t>
            </a:r>
            <a:endParaRPr lang="de-DE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precision    recall  f1-score   support</a:t>
            </a:r>
            <a:endParaRPr lang="de-DE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0       </a:t>
            </a:r>
            <a:r>
              <a:rPr lang="en-GB" sz="1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0.79</a:t>
            </a:r>
            <a:r>
              <a:rPr lang="en-GB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GB" sz="11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0.96</a:t>
            </a:r>
            <a:r>
              <a:rPr lang="en-GB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GB" sz="1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0.87</a:t>
            </a:r>
            <a:r>
              <a:rPr lang="en-GB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2983</a:t>
            </a:r>
            <a:endParaRPr lang="de-DE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1       </a:t>
            </a:r>
            <a:r>
              <a:rPr lang="en-GB" sz="11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0.95</a:t>
            </a:r>
            <a:r>
              <a:rPr lang="en-GB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GB" sz="1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0.74      0.83</a:t>
            </a:r>
            <a:r>
              <a:rPr lang="en-GB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2943</a:t>
            </a:r>
            <a:endParaRPr lang="de-DE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accuracy                           0.85      5926</a:t>
            </a:r>
            <a:endParaRPr lang="de-DE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macro </a:t>
            </a:r>
            <a:r>
              <a:rPr lang="en-GB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GB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0.87      0.85      0.85      5926</a:t>
            </a:r>
            <a:endParaRPr lang="de-DE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weighted </a:t>
            </a:r>
            <a:r>
              <a:rPr lang="en-GB" sz="1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GB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0.87      0.85      0.85      5926</a:t>
            </a:r>
            <a:endParaRPr lang="de-DE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62B3EA8-3190-42C3-807A-B9310D26E943}"/>
              </a:ext>
            </a:extLst>
          </p:cNvPr>
          <p:cNvSpPr txBox="1"/>
          <p:nvPr/>
        </p:nvSpPr>
        <p:spPr>
          <a:xfrm>
            <a:off x="766233" y="114790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DE" sz="2800" dirty="0" err="1">
                <a:latin typeface="+mn-lt"/>
              </a:rPr>
              <a:t>Confusion</a:t>
            </a:r>
            <a:r>
              <a:rPr lang="de-DE" sz="2800" dirty="0">
                <a:latin typeface="+mn-lt"/>
              </a:rPr>
              <a:t> Matrix: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396C5B3-1C27-429F-B006-05B91BD0BE62}"/>
              </a:ext>
            </a:extLst>
          </p:cNvPr>
          <p:cNvSpPr txBox="1"/>
          <p:nvPr/>
        </p:nvSpPr>
        <p:spPr>
          <a:xfrm>
            <a:off x="5959475" y="1138017"/>
            <a:ext cx="65341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DE" sz="2800" dirty="0" err="1">
                <a:latin typeface="+mn-lt"/>
              </a:rPr>
              <a:t>Accuracy</a:t>
            </a:r>
            <a:r>
              <a:rPr lang="de-DE" sz="2800" dirty="0">
                <a:latin typeface="+mn-lt"/>
              </a:rPr>
              <a:t> </a:t>
            </a:r>
            <a:r>
              <a:rPr lang="de-DE" sz="2800" dirty="0" err="1"/>
              <a:t>Measures</a:t>
            </a:r>
            <a:r>
              <a:rPr lang="de-DE" sz="2800" dirty="0">
                <a:latin typeface="+mn-lt"/>
              </a:rPr>
              <a:t> (Classification Report)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3648B72-38DC-4594-A8B7-256A82869EF9}"/>
              </a:ext>
            </a:extLst>
          </p:cNvPr>
          <p:cNvSpPr txBox="1"/>
          <p:nvPr/>
        </p:nvSpPr>
        <p:spPr>
          <a:xfrm>
            <a:off x="6096000" y="467185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DE" sz="1800" dirty="0">
                <a:highlight>
                  <a:srgbClr val="FFFF00"/>
                </a:highlight>
                <a:latin typeface="+mn-lt"/>
                <a:sym typeface="Wingdings" panose="05000000000000000000" pitchFamily="2" charset="2"/>
              </a:rPr>
              <a:t> Als Tabelle </a:t>
            </a:r>
            <a:endParaRPr lang="de-DE" sz="1800" dirty="0">
              <a:highlight>
                <a:srgbClr val="FFFF00"/>
              </a:highlight>
              <a:latin typeface="+mn-lt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03872CF-AC86-4578-A07E-46614D79E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48" y="1557004"/>
            <a:ext cx="43053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6284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722</Words>
  <Application>Microsoft Office PowerPoint</Application>
  <PresentationFormat>Breitbild</PresentationFormat>
  <Paragraphs>130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</vt:lpstr>
      <vt:lpstr>Frutiger Next LT W1G</vt:lpstr>
      <vt:lpstr>Wingdings</vt:lpstr>
      <vt:lpstr>Office</vt:lpstr>
      <vt:lpstr>      Data Challenges  Task 5: Imbalanced Learning Group 8</vt:lpstr>
      <vt:lpstr>Recap of Last Presentation</vt:lpstr>
      <vt:lpstr>Task 5.1 – a) Accuracy Measures</vt:lpstr>
      <vt:lpstr>Task 5.1 – a) Classification with NeuralNetwork</vt:lpstr>
      <vt:lpstr>Task 5.1 – a) Classification with Decision Tree</vt:lpstr>
      <vt:lpstr>Task 5.1 – a) Classification with Random Forest</vt:lpstr>
      <vt:lpstr>Task 5.1 – b) Undersampling with NearMiss (Decision Tree)</vt:lpstr>
      <vt:lpstr>Task 5.1 – b) Undersampling with NearMiss (Random Forest)</vt:lpstr>
      <vt:lpstr>Task 5.1 – c) Oversampling with SMOTE  (Decision Tree)</vt:lpstr>
      <vt:lpstr>Task 5.1 – c) Oversampling with SMOTE  (Random Forest)</vt:lpstr>
      <vt:lpstr>Conclusion</vt:lpstr>
      <vt:lpstr>Next Possible Steps?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Threat Intelligence –  Analysis of the State of the Art</dc:title>
  <dc:creator>vaj45322</dc:creator>
  <cp:lastModifiedBy>fjzbvpsspf@goetheuniversitaet.onmicrosoft.com</cp:lastModifiedBy>
  <cp:revision>118</cp:revision>
  <dcterms:created xsi:type="dcterms:W3CDTF">2021-06-28T09:55:05Z</dcterms:created>
  <dcterms:modified xsi:type="dcterms:W3CDTF">2022-01-14T13:59:40Z</dcterms:modified>
</cp:coreProperties>
</file>