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8DD6B-DDA6-4432-936B-FC7EBF38F3CF}" v="16" dt="2024-05-06T18:07:43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vaSubbiah A" userId="617fc8f1-b4c9-40eb-9f12-d33049a0a766" providerId="ADAL" clId="{11C8DD6B-DDA6-4432-936B-FC7EBF38F3CF}"/>
    <pc:docChg chg="undo custSel addSld modSld">
      <pc:chgData name="SelvaSubbiah A" userId="617fc8f1-b4c9-40eb-9f12-d33049a0a766" providerId="ADAL" clId="{11C8DD6B-DDA6-4432-936B-FC7EBF38F3CF}" dt="2024-05-06T18:12:02.700" v="155" actId="1076"/>
      <pc:docMkLst>
        <pc:docMk/>
      </pc:docMkLst>
      <pc:sldChg chg="addSp delSp modSp mod">
        <pc:chgData name="SelvaSubbiah A" userId="617fc8f1-b4c9-40eb-9f12-d33049a0a766" providerId="ADAL" clId="{11C8DD6B-DDA6-4432-936B-FC7EBF38F3CF}" dt="2024-05-06T18:12:02.700" v="155" actId="1076"/>
        <pc:sldMkLst>
          <pc:docMk/>
          <pc:sldMk cId="109857222" sldId="256"/>
        </pc:sldMkLst>
        <pc:spChg chg="del">
          <ac:chgData name="SelvaSubbiah A" userId="617fc8f1-b4c9-40eb-9f12-d33049a0a766" providerId="ADAL" clId="{11C8DD6B-DDA6-4432-936B-FC7EBF38F3CF}" dt="2024-05-06T17:48:46.400" v="0" actId="478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SelvaSubbiah A" userId="617fc8f1-b4c9-40eb-9f12-d33049a0a766" providerId="ADAL" clId="{11C8DD6B-DDA6-4432-936B-FC7EBF38F3CF}" dt="2024-05-06T17:48:48.857" v="1" actId="47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elvaSubbiah A" userId="617fc8f1-b4c9-40eb-9f12-d33049a0a766" providerId="ADAL" clId="{11C8DD6B-DDA6-4432-936B-FC7EBF38F3CF}" dt="2024-05-06T18:04:23.185" v="90" actId="1035"/>
          <ac:spMkLst>
            <pc:docMk/>
            <pc:sldMk cId="109857222" sldId="256"/>
            <ac:spMk id="5" creationId="{6B99BF8B-E0D5-5EC5-AFCC-A9F1DFA63AC6}"/>
          </ac:spMkLst>
        </pc:spChg>
        <pc:spChg chg="add mod">
          <ac:chgData name="SelvaSubbiah A" userId="617fc8f1-b4c9-40eb-9f12-d33049a0a766" providerId="ADAL" clId="{11C8DD6B-DDA6-4432-936B-FC7EBF38F3CF}" dt="2024-05-06T18:11:30.151" v="153" actId="207"/>
          <ac:spMkLst>
            <pc:docMk/>
            <pc:sldMk cId="109857222" sldId="256"/>
            <ac:spMk id="6" creationId="{37225F2B-8A7B-E798-5664-EF03D3255E9D}"/>
          </ac:spMkLst>
        </pc:spChg>
        <pc:spChg chg="add mod">
          <ac:chgData name="SelvaSubbiah A" userId="617fc8f1-b4c9-40eb-9f12-d33049a0a766" providerId="ADAL" clId="{11C8DD6B-DDA6-4432-936B-FC7EBF38F3CF}" dt="2024-05-06T18:12:02.700" v="155" actId="1076"/>
          <ac:spMkLst>
            <pc:docMk/>
            <pc:sldMk cId="109857222" sldId="256"/>
            <ac:spMk id="7" creationId="{DB3DCBCB-9BA8-A7DB-AB00-4044791F3F7D}"/>
          </ac:spMkLst>
        </pc:spChg>
        <pc:picChg chg="add mod">
          <ac:chgData name="SelvaSubbiah A" userId="617fc8f1-b4c9-40eb-9f12-d33049a0a766" providerId="ADAL" clId="{11C8DD6B-DDA6-4432-936B-FC7EBF38F3CF}" dt="2024-05-06T18:01:59.205" v="32" actId="14861"/>
          <ac:picMkLst>
            <pc:docMk/>
            <pc:sldMk cId="109857222" sldId="256"/>
            <ac:picMk id="4" creationId="{BF7A47B6-33F0-422E-34F9-790730D14C06}"/>
          </ac:picMkLst>
        </pc:picChg>
        <pc:picChg chg="add mod">
          <ac:chgData name="SelvaSubbiah A" userId="617fc8f1-b4c9-40eb-9f12-d33049a0a766" providerId="ADAL" clId="{11C8DD6B-DDA6-4432-936B-FC7EBF38F3CF}" dt="2024-05-06T18:06:25.328" v="94" actId="14100"/>
          <ac:picMkLst>
            <pc:docMk/>
            <pc:sldMk cId="109857222" sldId="256"/>
            <ac:picMk id="1026" creationId="{697D983F-8C31-873E-8EA6-9344ED419FD1}"/>
          </ac:picMkLst>
        </pc:picChg>
      </pc:sldChg>
      <pc:sldChg chg="addSp delSp modSp new mod modTransition">
        <pc:chgData name="SelvaSubbiah A" userId="617fc8f1-b4c9-40eb-9f12-d33049a0a766" providerId="ADAL" clId="{11C8DD6B-DDA6-4432-936B-FC7EBF38F3CF}" dt="2024-05-06T17:58:24.548" v="19"/>
        <pc:sldMkLst>
          <pc:docMk/>
          <pc:sldMk cId="3473973843" sldId="257"/>
        </pc:sldMkLst>
        <pc:spChg chg="del mod">
          <ac:chgData name="SelvaSubbiah A" userId="617fc8f1-b4c9-40eb-9f12-d33049a0a766" providerId="ADAL" clId="{11C8DD6B-DDA6-4432-936B-FC7EBF38F3CF}" dt="2024-05-06T17:56:00.866" v="5" actId="478"/>
          <ac:spMkLst>
            <pc:docMk/>
            <pc:sldMk cId="3473973843" sldId="257"/>
            <ac:spMk id="2" creationId="{F58457B7-6E85-62D0-0965-2C938D17836B}"/>
          </ac:spMkLst>
        </pc:spChg>
        <pc:spChg chg="del mod">
          <ac:chgData name="SelvaSubbiah A" userId="617fc8f1-b4c9-40eb-9f12-d33049a0a766" providerId="ADAL" clId="{11C8DD6B-DDA6-4432-936B-FC7EBF38F3CF}" dt="2024-05-06T17:56:38.242" v="6"/>
          <ac:spMkLst>
            <pc:docMk/>
            <pc:sldMk cId="3473973843" sldId="257"/>
            <ac:spMk id="3" creationId="{9A73E33C-6B26-E426-4A4A-3FCFDA54BB7B}"/>
          </ac:spMkLst>
        </pc:spChg>
        <pc:spChg chg="mod">
          <ac:chgData name="SelvaSubbiah A" userId="617fc8f1-b4c9-40eb-9f12-d33049a0a766" providerId="ADAL" clId="{11C8DD6B-DDA6-4432-936B-FC7EBF38F3CF}" dt="2024-05-06T17:55:41.543" v="3"/>
          <ac:spMkLst>
            <pc:docMk/>
            <pc:sldMk cId="3473973843" sldId="257"/>
            <ac:spMk id="4" creationId="{6CE48F00-26DA-23EB-98E3-9B36BB9BF64A}"/>
          </ac:spMkLst>
        </pc:spChg>
        <pc:spChg chg="mod">
          <ac:chgData name="SelvaSubbiah A" userId="617fc8f1-b4c9-40eb-9f12-d33049a0a766" providerId="ADAL" clId="{11C8DD6B-DDA6-4432-936B-FC7EBF38F3CF}" dt="2024-05-06T17:55:41.543" v="3"/>
          <ac:spMkLst>
            <pc:docMk/>
            <pc:sldMk cId="3473973843" sldId="257"/>
            <ac:spMk id="5" creationId="{67F5D9F8-FFED-AA02-13AD-374A5E018B40}"/>
          </ac:spMkLst>
        </pc:spChg>
        <pc:spChg chg="mod">
          <ac:chgData name="SelvaSubbiah A" userId="617fc8f1-b4c9-40eb-9f12-d33049a0a766" providerId="ADAL" clId="{11C8DD6B-DDA6-4432-936B-FC7EBF38F3CF}" dt="2024-05-06T17:55:41.543" v="3"/>
          <ac:spMkLst>
            <pc:docMk/>
            <pc:sldMk cId="3473973843" sldId="257"/>
            <ac:spMk id="6" creationId="{D2CAFF61-CC1B-6940-D410-ACD3F72F9F79}"/>
          </ac:spMkLst>
        </pc:spChg>
        <pc:picChg chg="add mod">
          <ac:chgData name="SelvaSubbiah A" userId="617fc8f1-b4c9-40eb-9f12-d33049a0a766" providerId="ADAL" clId="{11C8DD6B-DDA6-4432-936B-FC7EBF38F3CF}" dt="2024-05-06T17:56:52.216" v="17" actId="1035"/>
          <ac:picMkLst>
            <pc:docMk/>
            <pc:sldMk cId="3473973843" sldId="257"/>
            <ac:picMk id="8" creationId="{F71016FA-C415-9122-268D-65583A343B01}"/>
          </ac:picMkLst>
        </pc:picChg>
      </pc:sldChg>
      <pc:sldChg chg="add">
        <pc:chgData name="SelvaSubbiah A" userId="617fc8f1-b4c9-40eb-9f12-d33049a0a766" providerId="ADAL" clId="{11C8DD6B-DDA6-4432-936B-FC7EBF38F3CF}" dt="2024-05-06T17:58:49.595" v="20" actId="2890"/>
        <pc:sldMkLst>
          <pc:docMk/>
          <pc:sldMk cId="288083724" sldId="258"/>
        </pc:sldMkLst>
      </pc:sldChg>
      <pc:sldChg chg="add">
        <pc:chgData name="SelvaSubbiah A" userId="617fc8f1-b4c9-40eb-9f12-d33049a0a766" providerId="ADAL" clId="{11C8DD6B-DDA6-4432-936B-FC7EBF38F3CF}" dt="2024-05-06T17:58:51.822" v="21" actId="2890"/>
        <pc:sldMkLst>
          <pc:docMk/>
          <pc:sldMk cId="2119410232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B579-879B-4FBB-8EE2-6116476F54D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E08E0-D987-4E61-AB2E-68EA9F95D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98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C9E8-0A19-46B6-8CE9-414DBBA5179E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8AD5-3505-419B-8459-C38DE07183B3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2313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8AD5-3505-419B-8459-C38DE07183B3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8038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8AD5-3505-419B-8459-C38DE07183B3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8217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8AD5-3505-419B-8459-C38DE07183B3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358591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8AD5-3505-419B-8459-C38DE07183B3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2251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48D4-586A-46E5-B108-54D6590A0B44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0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06C7-4CF3-400D-9C7D-C7CF17E6CAB9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4D92-AF2D-461A-B80B-4D57FD6962ED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9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9984-4FB3-4297-A0DC-E3EE6BA9C52F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10A1-F276-43E5-9FEC-70BA22F3C0A0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3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86F8-734C-4D3F-91C9-CA54FFF07D48}" type="datetime1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7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DBB4-26B3-48CD-8C7B-8B3ED2F51643}" type="datetime1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1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2FD0-0C79-4F6A-AB78-E703170E9B6C}" type="datetime1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3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D752-F3CA-472C-BB04-50DC41F90761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7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1BE2-6C6B-43FB-8C2C-9844436A7170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8AD5-3505-419B-8459-C38DE07183B3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3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A logo for a data code&#10;&#10;Description automatically generated">
            <a:extLst>
              <a:ext uri="{FF2B5EF4-FFF2-40B4-BE49-F238E27FC236}">
                <a16:creationId xmlns:a16="http://schemas.microsoft.com/office/drawing/2014/main" xmlns="" id="{BF7A47B6-33F0-422E-34F9-790730D14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956" y="5590954"/>
            <a:ext cx="1001254" cy="10012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99BF8B-E0D5-5EC5-AFCC-A9F1DFA63AC6}"/>
              </a:ext>
            </a:extLst>
          </p:cNvPr>
          <p:cNvSpPr/>
          <p:nvPr/>
        </p:nvSpPr>
        <p:spPr>
          <a:xfrm>
            <a:off x="6851736" y="5590954"/>
            <a:ext cx="4040459" cy="996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Codex</a:t>
            </a:r>
          </a:p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Everything about Data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IN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Sql server - Free logo icons">
            <a:extLst>
              <a:ext uri="{FF2B5EF4-FFF2-40B4-BE49-F238E27FC236}">
                <a16:creationId xmlns:a16="http://schemas.microsoft.com/office/drawing/2014/main" xmlns="" id="{697D983F-8C31-873E-8EA6-9344ED419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959" y="1022762"/>
            <a:ext cx="3135876" cy="313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225F2B-8A7B-E798-5664-EF03D3255E9D}"/>
              </a:ext>
            </a:extLst>
          </p:cNvPr>
          <p:cNvSpPr txBox="1"/>
          <p:nvPr/>
        </p:nvSpPr>
        <p:spPr>
          <a:xfrm>
            <a:off x="1339376" y="913411"/>
            <a:ext cx="7971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Scenario based Questions</a:t>
            </a:r>
            <a:endParaRPr lang="en-IN" sz="8000" b="1" dirty="0">
              <a:ln w="0"/>
              <a:solidFill>
                <a:schemeClr val="tx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B3DCBCB-9BA8-A7DB-AB00-4044791F3F7D}"/>
              </a:ext>
            </a:extLst>
          </p:cNvPr>
          <p:cNvSpPr txBox="1"/>
          <p:nvPr/>
        </p:nvSpPr>
        <p:spPr>
          <a:xfrm>
            <a:off x="2402820" y="4071381"/>
            <a:ext cx="3158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A5301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Part -1</a:t>
            </a:r>
            <a:endParaRPr lang="en-IN" sz="6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A5301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:a16="http://schemas.microsoft.com/office/drawing/2014/main" xmlns="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13" name="Block Arc 12"/>
          <p:cNvSpPr/>
          <p:nvPr/>
        </p:nvSpPr>
        <p:spPr>
          <a:xfrm>
            <a:off x="34196" y="408141"/>
            <a:ext cx="5788173" cy="5788173"/>
          </a:xfrm>
          <a:prstGeom prst="blockArc">
            <a:avLst>
              <a:gd name="adj1" fmla="val 18900000"/>
              <a:gd name="adj2" fmla="val 2700000"/>
              <a:gd name="adj3" fmla="val 373"/>
            </a:avLst>
          </a:prstGeom>
        </p:spPr>
        <p:style>
          <a:lnRef idx="2">
            <a:schemeClr val="accent4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5300220" y="1421486"/>
            <a:ext cx="5657899" cy="537502"/>
          </a:xfrm>
          <a:custGeom>
            <a:avLst/>
            <a:gdLst>
              <a:gd name="connsiteX0" fmla="*/ 0 w 5657899"/>
              <a:gd name="connsiteY0" fmla="*/ 0 h 537502"/>
              <a:gd name="connsiteX1" fmla="*/ 5657899 w 5657899"/>
              <a:gd name="connsiteY1" fmla="*/ 0 h 537502"/>
              <a:gd name="connsiteX2" fmla="*/ 5657899 w 5657899"/>
              <a:gd name="connsiteY2" fmla="*/ 537502 h 537502"/>
              <a:gd name="connsiteX3" fmla="*/ 0 w 5657899"/>
              <a:gd name="connsiteY3" fmla="*/ 537502 h 537502"/>
              <a:gd name="connsiteX4" fmla="*/ 0 w 5657899"/>
              <a:gd name="connsiteY4" fmla="*/ 0 h 5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7899" h="537502">
                <a:moveTo>
                  <a:pt x="0" y="0"/>
                </a:moveTo>
                <a:lnTo>
                  <a:pt x="5657899" y="0"/>
                </a:lnTo>
                <a:lnTo>
                  <a:pt x="5657899" y="537502"/>
                </a:lnTo>
                <a:lnTo>
                  <a:pt x="0" y="5375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642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rgbClr val="A53010"/>
                </a:solidFill>
              </a:rPr>
              <a:t>Customer</a:t>
            </a:r>
            <a:endParaRPr lang="en-US" sz="2800" kern="1200" dirty="0">
              <a:solidFill>
                <a:srgbClr val="A5301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64281" y="1354298"/>
            <a:ext cx="671877" cy="671877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5685378" y="2227481"/>
            <a:ext cx="5272740" cy="537502"/>
          </a:xfrm>
          <a:custGeom>
            <a:avLst/>
            <a:gdLst>
              <a:gd name="connsiteX0" fmla="*/ 0 w 5272740"/>
              <a:gd name="connsiteY0" fmla="*/ 0 h 537502"/>
              <a:gd name="connsiteX1" fmla="*/ 5272740 w 5272740"/>
              <a:gd name="connsiteY1" fmla="*/ 0 h 537502"/>
              <a:gd name="connsiteX2" fmla="*/ 5272740 w 5272740"/>
              <a:gd name="connsiteY2" fmla="*/ 537502 h 537502"/>
              <a:gd name="connsiteX3" fmla="*/ 0 w 5272740"/>
              <a:gd name="connsiteY3" fmla="*/ 537502 h 537502"/>
              <a:gd name="connsiteX4" fmla="*/ 0 w 5272740"/>
              <a:gd name="connsiteY4" fmla="*/ 0 h 5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2740" h="537502">
                <a:moveTo>
                  <a:pt x="0" y="0"/>
                </a:moveTo>
                <a:lnTo>
                  <a:pt x="5272740" y="0"/>
                </a:lnTo>
                <a:lnTo>
                  <a:pt x="5272740" y="537502"/>
                </a:lnTo>
                <a:lnTo>
                  <a:pt x="0" y="5375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642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rgbClr val="A53010"/>
                </a:solidFill>
              </a:rPr>
              <a:t>Product</a:t>
            </a:r>
            <a:endParaRPr lang="en-US" sz="2800" kern="1200" dirty="0">
              <a:solidFill>
                <a:srgbClr val="A5301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49439" y="2160293"/>
            <a:ext cx="671877" cy="671877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5803591" y="3033476"/>
            <a:ext cx="5154528" cy="537502"/>
          </a:xfrm>
          <a:custGeom>
            <a:avLst/>
            <a:gdLst>
              <a:gd name="connsiteX0" fmla="*/ 0 w 5154528"/>
              <a:gd name="connsiteY0" fmla="*/ 0 h 537502"/>
              <a:gd name="connsiteX1" fmla="*/ 5154528 w 5154528"/>
              <a:gd name="connsiteY1" fmla="*/ 0 h 537502"/>
              <a:gd name="connsiteX2" fmla="*/ 5154528 w 5154528"/>
              <a:gd name="connsiteY2" fmla="*/ 537502 h 537502"/>
              <a:gd name="connsiteX3" fmla="*/ 0 w 5154528"/>
              <a:gd name="connsiteY3" fmla="*/ 537502 h 537502"/>
              <a:gd name="connsiteX4" fmla="*/ 0 w 5154528"/>
              <a:gd name="connsiteY4" fmla="*/ 0 h 5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4528" h="537502">
                <a:moveTo>
                  <a:pt x="0" y="0"/>
                </a:moveTo>
                <a:lnTo>
                  <a:pt x="5154528" y="0"/>
                </a:lnTo>
                <a:lnTo>
                  <a:pt x="5154528" y="537502"/>
                </a:lnTo>
                <a:lnTo>
                  <a:pt x="0" y="5375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642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rgbClr val="A53010"/>
                </a:solidFill>
              </a:rPr>
              <a:t>Category</a:t>
            </a:r>
            <a:endParaRPr lang="en-US" sz="2800" kern="1200" dirty="0">
              <a:solidFill>
                <a:srgbClr val="A5301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467652" y="2966288"/>
            <a:ext cx="671877" cy="671877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5685378" y="3839471"/>
            <a:ext cx="5272740" cy="537502"/>
          </a:xfrm>
          <a:custGeom>
            <a:avLst/>
            <a:gdLst>
              <a:gd name="connsiteX0" fmla="*/ 0 w 5272740"/>
              <a:gd name="connsiteY0" fmla="*/ 0 h 537502"/>
              <a:gd name="connsiteX1" fmla="*/ 5272740 w 5272740"/>
              <a:gd name="connsiteY1" fmla="*/ 0 h 537502"/>
              <a:gd name="connsiteX2" fmla="*/ 5272740 w 5272740"/>
              <a:gd name="connsiteY2" fmla="*/ 537502 h 537502"/>
              <a:gd name="connsiteX3" fmla="*/ 0 w 5272740"/>
              <a:gd name="connsiteY3" fmla="*/ 537502 h 537502"/>
              <a:gd name="connsiteX4" fmla="*/ 0 w 5272740"/>
              <a:gd name="connsiteY4" fmla="*/ 0 h 5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2740" h="537502">
                <a:moveTo>
                  <a:pt x="0" y="0"/>
                </a:moveTo>
                <a:lnTo>
                  <a:pt x="5272740" y="0"/>
                </a:lnTo>
                <a:lnTo>
                  <a:pt x="5272740" y="537502"/>
                </a:lnTo>
                <a:lnTo>
                  <a:pt x="0" y="5375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642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rgbClr val="A53010"/>
                </a:solidFill>
              </a:rPr>
              <a:t>Regions</a:t>
            </a:r>
            <a:endParaRPr lang="en-US" sz="2800" kern="1200" dirty="0">
              <a:solidFill>
                <a:srgbClr val="A5301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49439" y="3772283"/>
            <a:ext cx="671877" cy="671877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5300220" y="4645466"/>
            <a:ext cx="5657899" cy="537502"/>
          </a:xfrm>
          <a:custGeom>
            <a:avLst/>
            <a:gdLst>
              <a:gd name="connsiteX0" fmla="*/ 0 w 5657899"/>
              <a:gd name="connsiteY0" fmla="*/ 0 h 537502"/>
              <a:gd name="connsiteX1" fmla="*/ 5657899 w 5657899"/>
              <a:gd name="connsiteY1" fmla="*/ 0 h 537502"/>
              <a:gd name="connsiteX2" fmla="*/ 5657899 w 5657899"/>
              <a:gd name="connsiteY2" fmla="*/ 537502 h 537502"/>
              <a:gd name="connsiteX3" fmla="*/ 0 w 5657899"/>
              <a:gd name="connsiteY3" fmla="*/ 537502 h 537502"/>
              <a:gd name="connsiteX4" fmla="*/ 0 w 5657899"/>
              <a:gd name="connsiteY4" fmla="*/ 0 h 5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7899" h="537502">
                <a:moveTo>
                  <a:pt x="0" y="0"/>
                </a:moveTo>
                <a:lnTo>
                  <a:pt x="5657899" y="0"/>
                </a:lnTo>
                <a:lnTo>
                  <a:pt x="5657899" y="537502"/>
                </a:lnTo>
                <a:lnTo>
                  <a:pt x="0" y="5375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642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rgbClr val="A53010"/>
                </a:solidFill>
              </a:rPr>
              <a:t>Sales Transaction</a:t>
            </a:r>
            <a:endParaRPr lang="en-US" sz="2800" kern="1200" dirty="0">
              <a:solidFill>
                <a:srgbClr val="A5301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964281" y="4578279"/>
            <a:ext cx="671877" cy="671877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ounded Rectangle 10"/>
          <p:cNvSpPr/>
          <p:nvPr/>
        </p:nvSpPr>
        <p:spPr>
          <a:xfrm>
            <a:off x="2673217" y="2623778"/>
            <a:ext cx="2304788" cy="12342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Tables Available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9410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  <p:bldP spid="2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3093" y="1978687"/>
            <a:ext cx="7052652" cy="3269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:a16="http://schemas.microsoft.com/office/drawing/2014/main" xmlns="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04581" y="1621696"/>
            <a:ext cx="2304789" cy="7139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 - 01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2547" y="2920835"/>
            <a:ext cx="59373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	Identify </a:t>
            </a:r>
            <a:r>
              <a:rPr lang="en-US" sz="2800" b="1" dirty="0"/>
              <a:t>the top-selling product in terms of total quantity sold for each region.</a:t>
            </a:r>
          </a:p>
        </p:txBody>
      </p:sp>
    </p:spTree>
    <p:extLst>
      <p:ext uri="{BB962C8B-B14F-4D97-AF65-F5344CB8AC3E}">
        <p14:creationId xmlns:p14="http://schemas.microsoft.com/office/powerpoint/2010/main" val="3473973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3093" y="1978687"/>
            <a:ext cx="7052652" cy="3269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:a16="http://schemas.microsoft.com/office/drawing/2014/main" xmlns="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04581" y="1621696"/>
            <a:ext cx="2304789" cy="7139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 - 02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2547" y="2920835"/>
            <a:ext cx="59373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	</a:t>
            </a:r>
            <a:r>
              <a:rPr lang="en-US" sz="2800" b="1" dirty="0" smtClean="0"/>
              <a:t>Calculate </a:t>
            </a:r>
            <a:r>
              <a:rPr lang="en-US" sz="2800" b="1" dirty="0"/>
              <a:t>the total sales (revenue) for each product category.</a:t>
            </a:r>
          </a:p>
        </p:txBody>
      </p:sp>
    </p:spTree>
    <p:extLst>
      <p:ext uri="{BB962C8B-B14F-4D97-AF65-F5344CB8AC3E}">
        <p14:creationId xmlns:p14="http://schemas.microsoft.com/office/powerpoint/2010/main" val="3224403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3093" y="1339861"/>
            <a:ext cx="7236118" cy="3695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:a16="http://schemas.microsoft.com/office/drawing/2014/main" xmlns="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04581" y="982870"/>
            <a:ext cx="2304789" cy="7139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 - 03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6975" y="2033500"/>
            <a:ext cx="6438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	</a:t>
            </a:r>
            <a:r>
              <a:rPr lang="en-US" sz="2400" b="1" dirty="0" smtClean="0"/>
              <a:t>Write </a:t>
            </a:r>
            <a:r>
              <a:rPr lang="en-US" sz="2400" b="1" dirty="0"/>
              <a:t>a T-SQL query to find the top 3 loyal customers based on the total amount spent (revenue) </a:t>
            </a:r>
            <a:r>
              <a:rPr lang="en-US" sz="2400" b="1" dirty="0" smtClean="0"/>
              <a:t>across </a:t>
            </a:r>
            <a:r>
              <a:rPr lang="en-US" sz="2400" b="1" dirty="0"/>
              <a:t>all transactions. For each of these top customers, determine their most frequently purchased product category.</a:t>
            </a:r>
          </a:p>
        </p:txBody>
      </p:sp>
    </p:spTree>
    <p:extLst>
      <p:ext uri="{BB962C8B-B14F-4D97-AF65-F5344CB8AC3E}">
        <p14:creationId xmlns:p14="http://schemas.microsoft.com/office/powerpoint/2010/main" val="3767214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3093" y="1339861"/>
            <a:ext cx="7236118" cy="3695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:a16="http://schemas.microsoft.com/office/drawing/2014/main" xmlns="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04581" y="982870"/>
            <a:ext cx="2304789" cy="7139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 - 04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6975" y="2033500"/>
            <a:ext cx="6438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	</a:t>
            </a:r>
            <a:r>
              <a:rPr lang="en-US" sz="2400" b="1" dirty="0" smtClean="0"/>
              <a:t>Write </a:t>
            </a:r>
            <a:r>
              <a:rPr lang="en-US" sz="2400" b="1" dirty="0"/>
              <a:t>a T-SQL query to calculate the total sales (revenue) for each month across all regions </a:t>
            </a:r>
            <a:r>
              <a:rPr lang="en-US" sz="2400" b="1" dirty="0" smtClean="0"/>
              <a:t>organized </a:t>
            </a:r>
            <a:r>
              <a:rPr lang="en-US" sz="2400" b="1" dirty="0"/>
              <a:t>by year and month. Display the results in chronological order.</a:t>
            </a:r>
          </a:p>
        </p:txBody>
      </p:sp>
    </p:spTree>
    <p:extLst>
      <p:ext uri="{BB962C8B-B14F-4D97-AF65-F5344CB8AC3E}">
        <p14:creationId xmlns:p14="http://schemas.microsoft.com/office/powerpoint/2010/main" val="709663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:a16="http://schemas.microsoft.com/office/drawing/2014/main" xmlns="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446740" y="2693096"/>
            <a:ext cx="3281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Demo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42556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:a16="http://schemas.microsoft.com/office/drawing/2014/main" xmlns="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08121" y="2139881"/>
            <a:ext cx="4296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Thank You</a:t>
            </a:r>
            <a:endParaRPr lang="en-US" sz="6000" b="1" dirty="0"/>
          </a:p>
        </p:txBody>
      </p:sp>
      <p:pic>
        <p:nvPicPr>
          <p:cNvPr id="1026" name="Picture 2" descr="YouTube Subscribe button png vector + Notification Bell | Youtube logo,  First youtube video ideas, Youtube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36" y="4969227"/>
            <a:ext cx="2673275" cy="99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Like button YouTube Social media Computer Icons - youtube png download -  1280*1280 - Free Transparent Like Button png Download. - Clip Art Libra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824" y="4689943"/>
            <a:ext cx="1276844" cy="104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7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170</TotalTime>
  <Words>97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10</cp:revision>
  <dcterms:created xsi:type="dcterms:W3CDTF">2024-05-06T17:45:44Z</dcterms:created>
  <dcterms:modified xsi:type="dcterms:W3CDTF">2024-05-07T19:23:22Z</dcterms:modified>
</cp:coreProperties>
</file>