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Libre Franklin"/>
      <p:regular r:id="rId23"/>
      <p:bold r:id="rId24"/>
      <p:italic r:id="rId25"/>
      <p:boldItalic r:id="rId26"/>
    </p:embeddedFont>
    <p:embeddedFont>
      <p:font typeface="Old Standard TT"/>
      <p:regular r:id="rId27"/>
      <p:bold r:id="rId28"/>
      <p: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ibreFranklin-bold.fntdata"/><Relationship Id="rId23" Type="http://schemas.openxmlformats.org/officeDocument/2006/relationships/font" Target="fonts/LibreFranklin-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Franklin-boldItalic.fntdata"/><Relationship Id="rId25" Type="http://schemas.openxmlformats.org/officeDocument/2006/relationships/font" Target="fonts/LibreFranklin-italic.fntdata"/><Relationship Id="rId28" Type="http://schemas.openxmlformats.org/officeDocument/2006/relationships/font" Target="fonts/OldStandardTT-bold.fntdata"/><Relationship Id="rId27" Type="http://schemas.openxmlformats.org/officeDocument/2006/relationships/font" Target="fonts/OldStandardT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5629c66c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5629c66c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5629c66c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75629c66c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5629c66c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75629c66c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5629c66c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75629c66c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5629c66c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75629c66c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5629c66c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75629c66c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5629c66c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5629c66c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5629c66c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5629c66c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75629c66c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75629c66c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5629c66c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5629c66c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5629c66c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5629c66c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5629c66c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75629c66c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733400"/>
            <a:ext cx="8118600" cy="1522800"/>
          </a:xfrm>
          <a:prstGeom prst="rect">
            <a:avLst/>
          </a:prstGeom>
        </p:spPr>
        <p:txBody>
          <a:bodyPr anchorCtr="0" anchor="b" bIns="91425" lIns="91425" spcFirstLastPara="1" rIns="91425" wrap="square" tIns="91425">
            <a:noAutofit/>
          </a:bodyPr>
          <a:lstStyle/>
          <a:p>
            <a:pPr indent="0" lvl="0" marL="0" rtl="0" algn="ctr">
              <a:lnSpc>
                <a:spcPct val="89000"/>
              </a:lnSpc>
              <a:spcBef>
                <a:spcPts val="0"/>
              </a:spcBef>
              <a:spcAft>
                <a:spcPts val="0"/>
              </a:spcAft>
              <a:buClr>
                <a:schemeClr val="dk1"/>
              </a:buClr>
              <a:buSzPts val="4800"/>
              <a:buFont typeface="Calibri"/>
              <a:buNone/>
            </a:pPr>
            <a:r>
              <a:rPr b="1" lang="en" sz="4500">
                <a:solidFill>
                  <a:schemeClr val="lt1"/>
                </a:solidFill>
                <a:latin typeface="Calibri"/>
                <a:ea typeface="Calibri"/>
                <a:cs typeface="Calibri"/>
                <a:sym typeface="Calibri"/>
              </a:rPr>
              <a:t>OPERATION ANALYTICS AND INVESTIGATING METRIC SPIKE</a:t>
            </a:r>
            <a:endParaRPr sz="2000">
              <a:solidFill>
                <a:schemeClr val="lt1"/>
              </a:solidFill>
            </a:endParaRPr>
          </a:p>
        </p:txBody>
      </p:sp>
      <p:sp>
        <p:nvSpPr>
          <p:cNvPr id="60" name="Google Shape;60;p13"/>
          <p:cNvSpPr txBox="1"/>
          <p:nvPr>
            <p:ph idx="1" type="subTitle"/>
          </p:nvPr>
        </p:nvSpPr>
        <p:spPr>
          <a:xfrm>
            <a:off x="1132025" y="33361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Laxmidhar Sahoo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Insights :</a:t>
            </a:r>
            <a:endParaRPr/>
          </a:p>
          <a:p>
            <a:pPr indent="0" lvl="0" marL="0" rtl="0" algn="l">
              <a:spcBef>
                <a:spcPts val="0"/>
              </a:spcBef>
              <a:spcAft>
                <a:spcPts val="0"/>
              </a:spcAft>
              <a:buNone/>
            </a:pPr>
            <a:r>
              <a:rPr lang="en" sz="3350">
                <a:solidFill>
                  <a:schemeClr val="lt1"/>
                </a:solidFill>
              </a:rPr>
              <a:t>Case Study 2: Investigating Metric Spike</a:t>
            </a:r>
            <a:endParaRPr sz="83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94000"/>
              </a:lnSpc>
              <a:spcBef>
                <a:spcPts val="1200"/>
              </a:spcBef>
              <a:spcAft>
                <a:spcPts val="0"/>
              </a:spcAft>
              <a:buClr>
                <a:srgbClr val="191B0E"/>
              </a:buClr>
              <a:buSzPts val="2200"/>
              <a:buFont typeface="Arial"/>
              <a:buNone/>
            </a:pPr>
            <a:r>
              <a:rPr b="1" lang="en" sz="2200">
                <a:solidFill>
                  <a:srgbClr val="191B0E"/>
                </a:solidFill>
                <a:latin typeface="Calibri"/>
                <a:ea typeface="Calibri"/>
                <a:cs typeface="Calibri"/>
                <a:sym typeface="Calibri"/>
              </a:rPr>
              <a:t>A.  User Engagement (Weekly) :-</a:t>
            </a:r>
            <a:endParaRPr/>
          </a:p>
        </p:txBody>
      </p:sp>
      <p:sp>
        <p:nvSpPr>
          <p:cNvPr id="130" name="Google Shape;130;p23"/>
          <p:cNvSpPr txBox="1"/>
          <p:nvPr>
            <p:ph idx="1" type="body"/>
          </p:nvPr>
        </p:nvSpPr>
        <p:spPr>
          <a:xfrm>
            <a:off x="311700" y="1171675"/>
            <a:ext cx="3999900" cy="2835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Code :</a:t>
            </a:r>
            <a:endParaRPr b="1"/>
          </a:p>
          <a:p>
            <a:pPr indent="0" lvl="0" marL="0" rtl="0" algn="l">
              <a:lnSpc>
                <a:spcPct val="100000"/>
              </a:lnSpc>
              <a:spcBef>
                <a:spcPts val="1600"/>
              </a:spcBef>
              <a:spcAft>
                <a:spcPts val="0"/>
              </a:spcAft>
              <a:buClr>
                <a:schemeClr val="dk1"/>
              </a:buClr>
              <a:buSzPts val="1100"/>
              <a:buFont typeface="Arial"/>
              <a:buNone/>
            </a:pPr>
            <a:r>
              <a:rPr lang="en"/>
              <a:t>SELECT WEEK(occurred_at) AS weekly,</a:t>
            </a:r>
            <a:endParaRPr/>
          </a:p>
          <a:p>
            <a:pPr indent="0" lvl="0" marL="0" rtl="0" algn="l">
              <a:lnSpc>
                <a:spcPct val="100000"/>
              </a:lnSpc>
              <a:spcBef>
                <a:spcPts val="1600"/>
              </a:spcBef>
              <a:spcAft>
                <a:spcPts val="0"/>
              </a:spcAft>
              <a:buClr>
                <a:schemeClr val="dk1"/>
              </a:buClr>
              <a:buSzPts val="1100"/>
              <a:buFont typeface="Arial"/>
              <a:buNone/>
            </a:pPr>
            <a:r>
              <a:rPr lang="en"/>
              <a:t>       COUNT(DISTINCT user_id) AS active_users</a:t>
            </a:r>
            <a:endParaRPr/>
          </a:p>
          <a:p>
            <a:pPr indent="0" lvl="0" marL="0" rtl="0" algn="l">
              <a:lnSpc>
                <a:spcPct val="100000"/>
              </a:lnSpc>
              <a:spcBef>
                <a:spcPts val="1600"/>
              </a:spcBef>
              <a:spcAft>
                <a:spcPts val="0"/>
              </a:spcAft>
              <a:buClr>
                <a:schemeClr val="dk1"/>
              </a:buClr>
              <a:buSzPts val="1100"/>
              <a:buFont typeface="Arial"/>
              <a:buNone/>
            </a:pPr>
            <a:r>
              <a:rPr lang="en"/>
              <a:t>FROM events</a:t>
            </a:r>
            <a:endParaRPr/>
          </a:p>
          <a:p>
            <a:pPr indent="0" lvl="0" marL="0" rtl="0" algn="l">
              <a:lnSpc>
                <a:spcPct val="100000"/>
              </a:lnSpc>
              <a:spcBef>
                <a:spcPts val="1600"/>
              </a:spcBef>
              <a:spcAft>
                <a:spcPts val="0"/>
              </a:spcAft>
              <a:buClr>
                <a:schemeClr val="dk1"/>
              </a:buClr>
              <a:buSzPts val="1100"/>
              <a:buFont typeface="Arial"/>
              <a:buNone/>
            </a:pPr>
            <a:r>
              <a:rPr lang="en"/>
              <a:t>WHERE event_type = "engagement"</a:t>
            </a:r>
            <a:endParaRPr/>
          </a:p>
          <a:p>
            <a:pPr indent="0" lvl="0" marL="0" rtl="0" algn="l">
              <a:lnSpc>
                <a:spcPct val="100000"/>
              </a:lnSpc>
              <a:spcBef>
                <a:spcPts val="1600"/>
              </a:spcBef>
              <a:spcAft>
                <a:spcPts val="0"/>
              </a:spcAft>
              <a:buClr>
                <a:schemeClr val="dk1"/>
              </a:buClr>
              <a:buSzPts val="1100"/>
              <a:buFont typeface="Arial"/>
              <a:buNone/>
            </a:pPr>
            <a:r>
              <a:rPr lang="en"/>
              <a:t>GROUP BY weekly, event_type;</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131" name="Google Shape;131;p23"/>
          <p:cNvSpPr txBox="1"/>
          <p:nvPr>
            <p:ph idx="2" type="body"/>
          </p:nvPr>
        </p:nvSpPr>
        <p:spPr>
          <a:xfrm>
            <a:off x="4832400" y="1058225"/>
            <a:ext cx="3999900" cy="3397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Output :</a:t>
            </a:r>
            <a:r>
              <a:rPr lang="en"/>
              <a:t> </a:t>
            </a:r>
            <a:endParaRPr/>
          </a:p>
          <a:p>
            <a:pPr indent="0" lvl="0" marL="0" rtl="0" algn="l">
              <a:spcBef>
                <a:spcPts val="1600"/>
              </a:spcBef>
              <a:spcAft>
                <a:spcPts val="1600"/>
              </a:spcAft>
              <a:buNone/>
            </a:pPr>
            <a:r>
              <a:t/>
            </a:r>
            <a:endParaRPr/>
          </a:p>
        </p:txBody>
      </p:sp>
      <p:pic>
        <p:nvPicPr>
          <p:cNvPr id="132" name="Google Shape;132;p23"/>
          <p:cNvPicPr preferRelativeResize="0"/>
          <p:nvPr/>
        </p:nvPicPr>
        <p:blipFill rotWithShape="1">
          <a:blip r:embed="rId3">
            <a:alphaModFix/>
          </a:blip>
          <a:srcRect b="0" l="0" r="0" t="0"/>
          <a:stretch/>
        </p:blipFill>
        <p:spPr>
          <a:xfrm>
            <a:off x="5071325" y="1517475"/>
            <a:ext cx="2868175" cy="2779250"/>
          </a:xfrm>
          <a:prstGeom prst="rect">
            <a:avLst/>
          </a:prstGeom>
          <a:noFill/>
          <a:ln>
            <a:noFill/>
          </a:ln>
        </p:spPr>
      </p:pic>
      <p:sp>
        <p:nvSpPr>
          <p:cNvPr id="133" name="Google Shape;133;p23"/>
          <p:cNvSpPr txBox="1"/>
          <p:nvPr/>
        </p:nvSpPr>
        <p:spPr>
          <a:xfrm>
            <a:off x="394050" y="4573400"/>
            <a:ext cx="8438400" cy="477900"/>
          </a:xfrm>
          <a:prstGeom prst="rect">
            <a:avLst/>
          </a:prstGeom>
          <a:noFill/>
          <a:ln>
            <a:noFill/>
          </a:ln>
        </p:spPr>
        <p:txBody>
          <a:bodyPr anchorCtr="0" anchor="t" bIns="91425" lIns="91425" spcFirstLastPara="1" rIns="91425" wrap="square" tIns="91425">
            <a:noAutofit/>
          </a:bodyPr>
          <a:lstStyle/>
          <a:p>
            <a:pPr indent="0" lvl="0" marL="0" rtl="0" algn="l">
              <a:lnSpc>
                <a:spcPct val="94000"/>
              </a:lnSpc>
              <a:spcBef>
                <a:spcPts val="1200"/>
              </a:spcBef>
              <a:spcAft>
                <a:spcPts val="0"/>
              </a:spcAft>
              <a:buClr>
                <a:srgbClr val="191B0E"/>
              </a:buClr>
              <a:buSzPts val="2000"/>
              <a:buFont typeface="Arial"/>
              <a:buNone/>
            </a:pPr>
            <a:r>
              <a:rPr i="1" lang="en" sz="1500">
                <a:solidFill>
                  <a:srgbClr val="191B0E"/>
                </a:solidFill>
                <a:latin typeface="Old Standard TT"/>
                <a:ea typeface="Old Standard TT"/>
                <a:cs typeface="Old Standard TT"/>
                <a:sym typeface="Old Standard TT"/>
              </a:rPr>
              <a:t>The highest engagement of users in the week 30 that is 1467 and all the other weeks are in the range 1100 to 1400.</a:t>
            </a:r>
            <a:endParaRPr i="1" sz="1500">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94000"/>
              </a:lnSpc>
              <a:spcBef>
                <a:spcPts val="0"/>
              </a:spcBef>
              <a:spcAft>
                <a:spcPts val="0"/>
              </a:spcAft>
              <a:buClr>
                <a:srgbClr val="191B0E"/>
              </a:buClr>
              <a:buSzPts val="2200"/>
              <a:buFont typeface="Arial"/>
              <a:buNone/>
            </a:pPr>
            <a:r>
              <a:rPr b="1" lang="en" sz="2200">
                <a:solidFill>
                  <a:srgbClr val="191B0E"/>
                </a:solidFill>
                <a:latin typeface="Calibri"/>
                <a:ea typeface="Calibri"/>
                <a:cs typeface="Calibri"/>
                <a:sym typeface="Calibri"/>
              </a:rPr>
              <a:t>B.  User Growth For The Product :-</a:t>
            </a:r>
            <a:endParaRPr/>
          </a:p>
        </p:txBody>
      </p:sp>
      <p:sp>
        <p:nvSpPr>
          <p:cNvPr id="139" name="Google Shape;139;p24"/>
          <p:cNvSpPr txBox="1"/>
          <p:nvPr>
            <p:ph idx="1" type="body"/>
          </p:nvPr>
        </p:nvSpPr>
        <p:spPr>
          <a:xfrm>
            <a:off x="311700" y="1171675"/>
            <a:ext cx="3999900" cy="3397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Code : </a:t>
            </a:r>
            <a:endParaRPr b="1"/>
          </a:p>
          <a:p>
            <a:pPr indent="0" lvl="0" marL="0" rtl="0" algn="l">
              <a:lnSpc>
                <a:spcPct val="100000"/>
              </a:lnSpc>
              <a:spcBef>
                <a:spcPts val="1600"/>
              </a:spcBef>
              <a:spcAft>
                <a:spcPts val="0"/>
              </a:spcAft>
              <a:buClr>
                <a:schemeClr val="dk1"/>
              </a:buClr>
              <a:buSzPts val="1100"/>
              <a:buFont typeface="Arial"/>
              <a:buNone/>
            </a:pPr>
            <a:r>
              <a:rPr lang="en"/>
              <a:t>WITH monthly_act_users AS (</a:t>
            </a:r>
            <a:endParaRPr/>
          </a:p>
          <a:p>
            <a:pPr indent="0" lvl="0" marL="0" rtl="0" algn="l">
              <a:lnSpc>
                <a:spcPct val="100000"/>
              </a:lnSpc>
              <a:spcBef>
                <a:spcPts val="0"/>
              </a:spcBef>
              <a:spcAft>
                <a:spcPts val="0"/>
              </a:spcAft>
              <a:buClr>
                <a:schemeClr val="dk1"/>
              </a:buClr>
              <a:buSzPts val="1100"/>
              <a:buFont typeface="Arial"/>
              <a:buNone/>
            </a:pPr>
            <a:r>
              <a:rPr lang="en"/>
              <a:t>    SELECT </a:t>
            </a:r>
            <a:endParaRPr/>
          </a:p>
          <a:p>
            <a:pPr indent="0" lvl="0" marL="0" rtl="0" algn="l">
              <a:lnSpc>
                <a:spcPct val="100000"/>
              </a:lnSpc>
              <a:spcBef>
                <a:spcPts val="0"/>
              </a:spcBef>
              <a:spcAft>
                <a:spcPts val="0"/>
              </a:spcAft>
              <a:buClr>
                <a:schemeClr val="dk1"/>
              </a:buClr>
              <a:buSzPts val="1100"/>
              <a:buFont typeface="Arial"/>
              <a:buNone/>
            </a:pPr>
            <a:r>
              <a:rPr lang="en"/>
              <a:t>        YEAR(activated_at) AS year,</a:t>
            </a:r>
            <a:endParaRPr/>
          </a:p>
          <a:p>
            <a:pPr indent="0" lvl="0" marL="0" rtl="0" algn="l">
              <a:lnSpc>
                <a:spcPct val="100000"/>
              </a:lnSpc>
              <a:spcBef>
                <a:spcPts val="0"/>
              </a:spcBef>
              <a:spcAft>
                <a:spcPts val="0"/>
              </a:spcAft>
              <a:buClr>
                <a:schemeClr val="dk1"/>
              </a:buClr>
              <a:buSzPts val="1100"/>
              <a:buFont typeface="Arial"/>
              <a:buNone/>
            </a:pPr>
            <a:r>
              <a:rPr lang="en"/>
              <a:t>        MONTH(activated_at) AS month,</a:t>
            </a:r>
            <a:endParaRPr/>
          </a:p>
          <a:p>
            <a:pPr indent="0" lvl="0" marL="0" rtl="0" algn="l">
              <a:lnSpc>
                <a:spcPct val="100000"/>
              </a:lnSpc>
              <a:spcBef>
                <a:spcPts val="0"/>
              </a:spcBef>
              <a:spcAft>
                <a:spcPts val="0"/>
              </a:spcAft>
              <a:buClr>
                <a:schemeClr val="dk1"/>
              </a:buClr>
              <a:buSzPts val="1100"/>
              <a:buFont typeface="Arial"/>
              <a:buNone/>
            </a:pPr>
            <a:r>
              <a:rPr lang="en"/>
              <a:t>        COUNT(user_id) AS active_users</a:t>
            </a:r>
            <a:endParaRPr/>
          </a:p>
          <a:p>
            <a:pPr indent="0" lvl="0" marL="0" rtl="0" algn="l">
              <a:lnSpc>
                <a:spcPct val="100000"/>
              </a:lnSpc>
              <a:spcBef>
                <a:spcPts val="0"/>
              </a:spcBef>
              <a:spcAft>
                <a:spcPts val="0"/>
              </a:spcAft>
              <a:buClr>
                <a:schemeClr val="dk1"/>
              </a:buClr>
              <a:buSzPts val="1100"/>
              <a:buFont typeface="Arial"/>
              <a:buNone/>
            </a:pPr>
            <a:r>
              <a:rPr lang="en"/>
              <a:t>    FROM users</a:t>
            </a:r>
            <a:endParaRPr/>
          </a:p>
          <a:p>
            <a:pPr indent="0" lvl="0" marL="0" rtl="0" algn="l">
              <a:lnSpc>
                <a:spcPct val="100000"/>
              </a:lnSpc>
              <a:spcBef>
                <a:spcPts val="0"/>
              </a:spcBef>
              <a:spcAft>
                <a:spcPts val="0"/>
              </a:spcAft>
              <a:buClr>
                <a:schemeClr val="dk1"/>
              </a:buClr>
              <a:buSzPts val="1100"/>
              <a:buFont typeface="Arial"/>
              <a:buNone/>
            </a:pPr>
            <a:r>
              <a:rPr lang="en"/>
              <a:t>    WHERE state = "active"</a:t>
            </a:r>
            <a:endParaRPr/>
          </a:p>
          <a:p>
            <a:pPr indent="0" lvl="0" marL="0" rtl="0" algn="l">
              <a:lnSpc>
                <a:spcPct val="100000"/>
              </a:lnSpc>
              <a:spcBef>
                <a:spcPts val="0"/>
              </a:spcBef>
              <a:spcAft>
                <a:spcPts val="0"/>
              </a:spcAft>
              <a:buClr>
                <a:schemeClr val="dk1"/>
              </a:buClr>
              <a:buSzPts val="1100"/>
              <a:buFont typeface="Arial"/>
              <a:buNone/>
            </a:pPr>
            <a:r>
              <a:rPr lang="en"/>
              <a:t>    GROUP BY year, month</a:t>
            </a:r>
            <a:endParaRPr/>
          </a:p>
          <a:p>
            <a:pPr indent="0" lvl="0" marL="0" rtl="0" algn="l">
              <a:lnSpc>
                <a:spcPct val="100000"/>
              </a:lnSpc>
              <a:spcBef>
                <a:spcPts val="0"/>
              </a:spcBef>
              <a:spcAft>
                <a:spcPts val="0"/>
              </a:spcAft>
              <a:buClr>
                <a:schemeClr val="dk1"/>
              </a:buClr>
              <a:buSzPts val="1100"/>
              <a:buFont typeface="Arial"/>
              <a:buNone/>
            </a:pPr>
            <a:r>
              <a:rPr lang="en"/>
              <a:t>)</a:t>
            </a:r>
            <a:endParaRPr/>
          </a:p>
          <a:p>
            <a:pPr indent="0" lvl="0" marL="0" rtl="0" algn="l">
              <a:lnSpc>
                <a:spcPct val="100000"/>
              </a:lnSpc>
              <a:spcBef>
                <a:spcPts val="0"/>
              </a:spcBef>
              <a:spcAft>
                <a:spcPts val="0"/>
              </a:spcAft>
              <a:buClr>
                <a:schemeClr val="dk1"/>
              </a:buClr>
              <a:buSzPts val="1100"/>
              <a:buFont typeface="Arial"/>
              <a:buNone/>
            </a:pPr>
            <a:r>
              <a:rPr lang="en"/>
              <a:t>SELECT *,</a:t>
            </a:r>
            <a:endParaRPr/>
          </a:p>
          <a:p>
            <a:pPr indent="0" lvl="0" marL="0" rtl="0" algn="l">
              <a:lnSpc>
                <a:spcPct val="100000"/>
              </a:lnSpc>
              <a:spcBef>
                <a:spcPts val="0"/>
              </a:spcBef>
              <a:spcAft>
                <a:spcPts val="0"/>
              </a:spcAft>
              <a:buClr>
                <a:schemeClr val="dk1"/>
              </a:buClr>
              <a:buSzPts val="1100"/>
              <a:buFont typeface="Arial"/>
              <a:buNone/>
            </a:pPr>
            <a:r>
              <a:rPr lang="en"/>
              <a:t>       (active_users - LAG(active_users) OVER (ORDER BY year, month)) AS monthly_growth</a:t>
            </a:r>
            <a:endParaRPr/>
          </a:p>
          <a:p>
            <a:pPr indent="0" lvl="0" marL="0" rtl="0" algn="l">
              <a:lnSpc>
                <a:spcPct val="100000"/>
              </a:lnSpc>
              <a:spcBef>
                <a:spcPts val="0"/>
              </a:spcBef>
              <a:spcAft>
                <a:spcPts val="0"/>
              </a:spcAft>
              <a:buNone/>
            </a:pPr>
            <a:r>
              <a:rPr lang="en"/>
              <a:t>FROM monthly_act_users;</a:t>
            </a:r>
            <a:endParaRPr/>
          </a:p>
        </p:txBody>
      </p:sp>
      <p:pic>
        <p:nvPicPr>
          <p:cNvPr id="140" name="Google Shape;140;p24"/>
          <p:cNvPicPr preferRelativeResize="0"/>
          <p:nvPr/>
        </p:nvPicPr>
        <p:blipFill rotWithShape="1">
          <a:blip r:embed="rId3">
            <a:alphaModFix/>
          </a:blip>
          <a:srcRect b="0" l="0" r="0" t="0"/>
          <a:stretch/>
        </p:blipFill>
        <p:spPr>
          <a:xfrm>
            <a:off x="5452675" y="335200"/>
            <a:ext cx="3153350" cy="4233675"/>
          </a:xfrm>
          <a:prstGeom prst="rect">
            <a:avLst/>
          </a:prstGeom>
          <a:noFill/>
          <a:ln>
            <a:noFill/>
          </a:ln>
        </p:spPr>
      </p:pic>
      <p:sp>
        <p:nvSpPr>
          <p:cNvPr id="141" name="Google Shape;141;p24"/>
          <p:cNvSpPr txBox="1"/>
          <p:nvPr/>
        </p:nvSpPr>
        <p:spPr>
          <a:xfrm>
            <a:off x="4433338" y="1171675"/>
            <a:ext cx="8976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ld Standard TT"/>
                <a:ea typeface="Old Standard TT"/>
                <a:cs typeface="Old Standard TT"/>
                <a:sym typeface="Old Standard TT"/>
              </a:rPr>
              <a:t>Output :</a:t>
            </a:r>
            <a:endParaRPr b="1">
              <a:latin typeface="Old Standard TT"/>
              <a:ea typeface="Old Standard TT"/>
              <a:cs typeface="Old Standard TT"/>
              <a:sym typeface="Old Standard TT"/>
            </a:endParaRPr>
          </a:p>
        </p:txBody>
      </p:sp>
      <p:sp>
        <p:nvSpPr>
          <p:cNvPr id="142" name="Google Shape;142;p24"/>
          <p:cNvSpPr txBox="1"/>
          <p:nvPr/>
        </p:nvSpPr>
        <p:spPr>
          <a:xfrm>
            <a:off x="368900" y="4686575"/>
            <a:ext cx="8237100" cy="339600"/>
          </a:xfrm>
          <a:prstGeom prst="rect">
            <a:avLst/>
          </a:prstGeom>
          <a:noFill/>
          <a:ln>
            <a:noFill/>
          </a:ln>
        </p:spPr>
        <p:txBody>
          <a:bodyPr anchorCtr="0" anchor="t" bIns="91425" lIns="91425" spcFirstLastPara="1" rIns="91425" wrap="square" tIns="91425">
            <a:noAutofit/>
          </a:bodyPr>
          <a:lstStyle/>
          <a:p>
            <a:pPr indent="0" lvl="0" marL="0" rtl="0" algn="l">
              <a:lnSpc>
                <a:spcPct val="107000"/>
              </a:lnSpc>
              <a:spcBef>
                <a:spcPts val="800"/>
              </a:spcBef>
              <a:spcAft>
                <a:spcPts val="0"/>
              </a:spcAft>
              <a:buClr>
                <a:srgbClr val="191B0E"/>
              </a:buClr>
              <a:buSzPts val="1800"/>
              <a:buFont typeface="Arial"/>
              <a:buNone/>
            </a:pPr>
            <a:r>
              <a:rPr i="1" lang="en">
                <a:solidFill>
                  <a:srgbClr val="191B0E"/>
                </a:solidFill>
                <a:latin typeface="Old Standard TT"/>
                <a:ea typeface="Old Standard TT"/>
                <a:cs typeface="Old Standard TT"/>
                <a:sym typeface="Old Standard TT"/>
              </a:rPr>
              <a:t>The growth is increasing month by month after 4</a:t>
            </a:r>
            <a:r>
              <a:rPr baseline="30000" i="1" lang="en">
                <a:solidFill>
                  <a:srgbClr val="191B0E"/>
                </a:solidFill>
                <a:latin typeface="Old Standard TT"/>
                <a:ea typeface="Old Standard TT"/>
                <a:cs typeface="Old Standard TT"/>
                <a:sym typeface="Old Standard TT"/>
              </a:rPr>
              <a:t>th</a:t>
            </a:r>
            <a:r>
              <a:rPr i="1" lang="en">
                <a:solidFill>
                  <a:srgbClr val="191B0E"/>
                </a:solidFill>
                <a:latin typeface="Old Standard TT"/>
                <a:ea typeface="Old Standard TT"/>
                <a:cs typeface="Old Standard TT"/>
                <a:sym typeface="Old Standard TT"/>
              </a:rPr>
              <a:t> month of 2013 and lowest in the 2</a:t>
            </a:r>
            <a:r>
              <a:rPr baseline="30000" i="1" lang="en">
                <a:solidFill>
                  <a:srgbClr val="191B0E"/>
                </a:solidFill>
                <a:latin typeface="Old Standard TT"/>
                <a:ea typeface="Old Standard TT"/>
                <a:cs typeface="Old Standard TT"/>
                <a:sym typeface="Old Standard TT"/>
              </a:rPr>
              <a:t>nd</a:t>
            </a:r>
            <a:r>
              <a:rPr i="1" lang="en">
                <a:solidFill>
                  <a:srgbClr val="191B0E"/>
                </a:solidFill>
                <a:latin typeface="Old Standard TT"/>
                <a:ea typeface="Old Standard TT"/>
                <a:cs typeface="Old Standard TT"/>
                <a:sym typeface="Old Standard TT"/>
              </a:rPr>
              <a:t> month of 2014.</a:t>
            </a:r>
            <a:endParaRPr i="1">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193500"/>
            <a:ext cx="8520600" cy="613200"/>
          </a:xfrm>
          <a:prstGeom prst="rect">
            <a:avLst/>
          </a:prstGeom>
        </p:spPr>
        <p:txBody>
          <a:bodyPr anchorCtr="0" anchor="t" bIns="91425" lIns="91425" spcFirstLastPara="1" rIns="91425" wrap="square" tIns="91425">
            <a:noAutofit/>
          </a:bodyPr>
          <a:lstStyle/>
          <a:p>
            <a:pPr indent="0" lvl="0" marL="0" rtl="0" algn="l">
              <a:lnSpc>
                <a:spcPct val="94000"/>
              </a:lnSpc>
              <a:spcBef>
                <a:spcPts val="0"/>
              </a:spcBef>
              <a:spcAft>
                <a:spcPts val="0"/>
              </a:spcAft>
              <a:buClr>
                <a:srgbClr val="191B0E"/>
              </a:buClr>
              <a:buSzPts val="2200"/>
              <a:buFont typeface="Arial"/>
              <a:buNone/>
            </a:pPr>
            <a:r>
              <a:rPr b="1" lang="en" sz="2200">
                <a:solidFill>
                  <a:srgbClr val="191B0E"/>
                </a:solidFill>
                <a:latin typeface="Calibri"/>
                <a:ea typeface="Calibri"/>
                <a:cs typeface="Calibri"/>
                <a:sym typeface="Calibri"/>
              </a:rPr>
              <a:t>C.  Weekly Retention:-</a:t>
            </a:r>
            <a:endParaRPr/>
          </a:p>
        </p:txBody>
      </p:sp>
      <p:sp>
        <p:nvSpPr>
          <p:cNvPr id="148" name="Google Shape;148;p25"/>
          <p:cNvSpPr txBox="1"/>
          <p:nvPr>
            <p:ph idx="1" type="body"/>
          </p:nvPr>
        </p:nvSpPr>
        <p:spPr>
          <a:xfrm>
            <a:off x="311700" y="680825"/>
            <a:ext cx="3999900" cy="4395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Code : </a:t>
            </a:r>
            <a:endParaRPr b="1"/>
          </a:p>
          <a:p>
            <a:pPr indent="0" lvl="0" marL="0" rtl="0" algn="l">
              <a:lnSpc>
                <a:spcPct val="100000"/>
              </a:lnSpc>
              <a:spcBef>
                <a:spcPts val="1600"/>
              </a:spcBef>
              <a:spcAft>
                <a:spcPts val="0"/>
              </a:spcAft>
              <a:buClr>
                <a:schemeClr val="dk1"/>
              </a:buClr>
              <a:buSzPts val="1100"/>
              <a:buFont typeface="Arial"/>
              <a:buNone/>
            </a:pPr>
            <a:r>
              <a:rPr lang="en"/>
              <a:t>SELECT *,</a:t>
            </a:r>
            <a:endParaRPr/>
          </a:p>
          <a:p>
            <a:pPr indent="0" lvl="0" marL="0" rtl="0" algn="l">
              <a:lnSpc>
                <a:spcPct val="100000"/>
              </a:lnSpc>
              <a:spcBef>
                <a:spcPts val="0"/>
              </a:spcBef>
              <a:spcAft>
                <a:spcPts val="0"/>
              </a:spcAft>
              <a:buClr>
                <a:schemeClr val="dk1"/>
              </a:buClr>
              <a:buSzPts val="1100"/>
              <a:buFont typeface="Arial"/>
              <a:buNone/>
            </a:pPr>
            <a:r>
              <a:rPr lang="en"/>
              <a:t>       CONCAT(</a:t>
            </a:r>
            <a:endParaRPr/>
          </a:p>
          <a:p>
            <a:pPr indent="0" lvl="0" marL="0" rtl="0" algn="l">
              <a:lnSpc>
                <a:spcPct val="100000"/>
              </a:lnSpc>
              <a:spcBef>
                <a:spcPts val="0"/>
              </a:spcBef>
              <a:spcAft>
                <a:spcPts val="0"/>
              </a:spcAft>
              <a:buClr>
                <a:schemeClr val="dk1"/>
              </a:buClr>
              <a:buSzPts val="1100"/>
              <a:buFont typeface="Arial"/>
              <a:buNone/>
            </a:pPr>
            <a:r>
              <a:rPr lang="en"/>
              <a:t>           (</a:t>
            </a:r>
            <a:endParaRPr/>
          </a:p>
          <a:p>
            <a:pPr indent="0" lvl="0" marL="0" rtl="0" algn="l">
              <a:lnSpc>
                <a:spcPct val="100000"/>
              </a:lnSpc>
              <a:spcBef>
                <a:spcPts val="0"/>
              </a:spcBef>
              <a:spcAft>
                <a:spcPts val="0"/>
              </a:spcAft>
              <a:buClr>
                <a:schemeClr val="dk1"/>
              </a:buClr>
              <a:buSzPts val="1100"/>
              <a:buFont typeface="Arial"/>
              <a:buNone/>
            </a:pPr>
            <a:r>
              <a:rPr lang="en"/>
              <a:t>               (weekly_users / LAG(weekly_users) OVER (ORDER BY year, week)) * 100</a:t>
            </a:r>
            <a:endParaRPr/>
          </a:p>
          <a:p>
            <a:pPr indent="0" lvl="0" marL="0" rtl="0" algn="l">
              <a:lnSpc>
                <a:spcPct val="100000"/>
              </a:lnSpc>
              <a:spcBef>
                <a:spcPts val="0"/>
              </a:spcBef>
              <a:spcAft>
                <a:spcPts val="0"/>
              </a:spcAft>
              <a:buClr>
                <a:schemeClr val="dk1"/>
              </a:buClr>
              <a:buSzPts val="1100"/>
              <a:buFont typeface="Arial"/>
              <a:buNone/>
            </a:pPr>
            <a:r>
              <a:rPr lang="en"/>
              <a:t>           ),</a:t>
            </a:r>
            <a:endParaRPr/>
          </a:p>
          <a:p>
            <a:pPr indent="0" lvl="0" marL="0" rtl="0" algn="l">
              <a:lnSpc>
                <a:spcPct val="100000"/>
              </a:lnSpc>
              <a:spcBef>
                <a:spcPts val="0"/>
              </a:spcBef>
              <a:spcAft>
                <a:spcPts val="0"/>
              </a:spcAft>
              <a:buClr>
                <a:schemeClr val="dk1"/>
              </a:buClr>
              <a:buSzPts val="1100"/>
              <a:buFont typeface="Arial"/>
              <a:buNone/>
            </a:pPr>
            <a:r>
              <a:rPr lang="en"/>
              <a:t>           '%'</a:t>
            </a:r>
            <a:endParaRPr/>
          </a:p>
          <a:p>
            <a:pPr indent="0" lvl="0" marL="0" rtl="0" algn="l">
              <a:lnSpc>
                <a:spcPct val="100000"/>
              </a:lnSpc>
              <a:spcBef>
                <a:spcPts val="0"/>
              </a:spcBef>
              <a:spcAft>
                <a:spcPts val="0"/>
              </a:spcAft>
              <a:buClr>
                <a:schemeClr val="dk1"/>
              </a:buClr>
              <a:buSzPts val="1100"/>
              <a:buFont typeface="Arial"/>
              <a:buNone/>
            </a:pPr>
            <a:r>
              <a:rPr lang="en"/>
              <a:t>       ) AS "retention based on previous week"</a:t>
            </a:r>
            <a:endParaRPr/>
          </a:p>
          <a:p>
            <a:pPr indent="0" lvl="0" marL="0" rtl="0" algn="l">
              <a:lnSpc>
                <a:spcPct val="100000"/>
              </a:lnSpc>
              <a:spcBef>
                <a:spcPts val="0"/>
              </a:spcBef>
              <a:spcAft>
                <a:spcPts val="0"/>
              </a:spcAft>
              <a:buClr>
                <a:schemeClr val="dk1"/>
              </a:buClr>
              <a:buSzPts val="1100"/>
              <a:buFont typeface="Arial"/>
              <a:buNone/>
            </a:pPr>
            <a:r>
              <a:rPr lang="en"/>
              <a:t>FROM (</a:t>
            </a:r>
            <a:endParaRPr/>
          </a:p>
          <a:p>
            <a:pPr indent="0" lvl="0" marL="0" rtl="0" algn="l">
              <a:lnSpc>
                <a:spcPct val="100000"/>
              </a:lnSpc>
              <a:spcBef>
                <a:spcPts val="0"/>
              </a:spcBef>
              <a:spcAft>
                <a:spcPts val="0"/>
              </a:spcAft>
              <a:buClr>
                <a:schemeClr val="dk1"/>
              </a:buClr>
              <a:buSzPts val="1100"/>
              <a:buFont typeface="Arial"/>
              <a:buNone/>
            </a:pPr>
            <a:r>
              <a:rPr lang="en"/>
              <a:t>    SELECT </a:t>
            </a:r>
            <a:endParaRPr/>
          </a:p>
          <a:p>
            <a:pPr indent="0" lvl="0" marL="0" rtl="0" algn="l">
              <a:lnSpc>
                <a:spcPct val="100000"/>
              </a:lnSpc>
              <a:spcBef>
                <a:spcPts val="0"/>
              </a:spcBef>
              <a:spcAft>
                <a:spcPts val="0"/>
              </a:spcAft>
              <a:buClr>
                <a:schemeClr val="dk1"/>
              </a:buClr>
              <a:buSzPts val="1100"/>
              <a:buFont typeface="Arial"/>
              <a:buNone/>
            </a:pPr>
            <a:r>
              <a:rPr lang="en"/>
              <a:t>        YEAR(occurred_at) AS year,</a:t>
            </a:r>
            <a:endParaRPr/>
          </a:p>
          <a:p>
            <a:pPr indent="0" lvl="0" marL="0" rtl="0" algn="l">
              <a:lnSpc>
                <a:spcPct val="100000"/>
              </a:lnSpc>
              <a:spcBef>
                <a:spcPts val="0"/>
              </a:spcBef>
              <a:spcAft>
                <a:spcPts val="0"/>
              </a:spcAft>
              <a:buClr>
                <a:schemeClr val="dk1"/>
              </a:buClr>
              <a:buSzPts val="1100"/>
              <a:buFont typeface="Arial"/>
              <a:buNone/>
            </a:pPr>
            <a:r>
              <a:rPr lang="en"/>
              <a:t>        WEEK(occurred_at) AS week,</a:t>
            </a:r>
            <a:endParaRPr/>
          </a:p>
          <a:p>
            <a:pPr indent="0" lvl="0" marL="0" rtl="0" algn="l">
              <a:lnSpc>
                <a:spcPct val="100000"/>
              </a:lnSpc>
              <a:spcBef>
                <a:spcPts val="0"/>
              </a:spcBef>
              <a:spcAft>
                <a:spcPts val="0"/>
              </a:spcAft>
              <a:buClr>
                <a:schemeClr val="dk1"/>
              </a:buClr>
              <a:buSzPts val="1100"/>
              <a:buFont typeface="Arial"/>
              <a:buNone/>
            </a:pPr>
            <a:r>
              <a:rPr lang="en"/>
              <a:t>        COUNT(DISTINCT user_id) AS weekly_users</a:t>
            </a:r>
            <a:endParaRPr/>
          </a:p>
          <a:p>
            <a:pPr indent="0" lvl="0" marL="0" rtl="0" algn="l">
              <a:lnSpc>
                <a:spcPct val="100000"/>
              </a:lnSpc>
              <a:spcBef>
                <a:spcPts val="0"/>
              </a:spcBef>
              <a:spcAft>
                <a:spcPts val="0"/>
              </a:spcAft>
              <a:buClr>
                <a:schemeClr val="dk1"/>
              </a:buClr>
              <a:buSzPts val="1100"/>
              <a:buFont typeface="Arial"/>
              <a:buNone/>
            </a:pPr>
            <a:r>
              <a:rPr lang="en"/>
              <a:t>    FROM events</a:t>
            </a:r>
            <a:endParaRPr/>
          </a:p>
          <a:p>
            <a:pPr indent="0" lvl="0" marL="0" rtl="0" algn="l">
              <a:lnSpc>
                <a:spcPct val="100000"/>
              </a:lnSpc>
              <a:spcBef>
                <a:spcPts val="0"/>
              </a:spcBef>
              <a:spcAft>
                <a:spcPts val="0"/>
              </a:spcAft>
              <a:buClr>
                <a:schemeClr val="dk1"/>
              </a:buClr>
              <a:buSzPts val="1100"/>
              <a:buFont typeface="Arial"/>
              <a:buNone/>
            </a:pPr>
            <a:r>
              <a:rPr lang="en"/>
              <a:t>    WHERE event_name = "login"</a:t>
            </a:r>
            <a:endParaRPr/>
          </a:p>
          <a:p>
            <a:pPr indent="0" lvl="0" marL="0" rtl="0" algn="l">
              <a:lnSpc>
                <a:spcPct val="100000"/>
              </a:lnSpc>
              <a:spcBef>
                <a:spcPts val="0"/>
              </a:spcBef>
              <a:spcAft>
                <a:spcPts val="0"/>
              </a:spcAft>
              <a:buClr>
                <a:schemeClr val="dk1"/>
              </a:buClr>
              <a:buSzPts val="1100"/>
              <a:buFont typeface="Arial"/>
              <a:buNone/>
            </a:pPr>
            <a:r>
              <a:rPr lang="en"/>
              <a:t>    GROUP BY year, week</a:t>
            </a:r>
            <a:endParaRPr/>
          </a:p>
          <a:p>
            <a:pPr indent="0" lvl="0" marL="0" rtl="0" algn="l">
              <a:lnSpc>
                <a:spcPct val="100000"/>
              </a:lnSpc>
              <a:spcBef>
                <a:spcPts val="0"/>
              </a:spcBef>
              <a:spcAft>
                <a:spcPts val="0"/>
              </a:spcAft>
              <a:buClr>
                <a:schemeClr val="dk1"/>
              </a:buClr>
              <a:buSzPts val="1100"/>
              <a:buFont typeface="Arial"/>
              <a:buNone/>
            </a:pPr>
            <a:r>
              <a:rPr lang="en"/>
              <a:t>) a;</a:t>
            </a:r>
            <a:endParaRPr/>
          </a:p>
          <a:p>
            <a:pPr indent="0" lvl="0" marL="0" rtl="0" algn="l">
              <a:spcBef>
                <a:spcPts val="0"/>
              </a:spcBef>
              <a:spcAft>
                <a:spcPts val="1600"/>
              </a:spcAft>
              <a:buNone/>
            </a:pPr>
            <a:r>
              <a:t/>
            </a:r>
            <a:endParaRPr/>
          </a:p>
        </p:txBody>
      </p:sp>
      <p:sp>
        <p:nvSpPr>
          <p:cNvPr id="149" name="Google Shape;149;p25"/>
          <p:cNvSpPr txBox="1"/>
          <p:nvPr>
            <p:ph idx="2" type="body"/>
          </p:nvPr>
        </p:nvSpPr>
        <p:spPr>
          <a:xfrm>
            <a:off x="4429975" y="680950"/>
            <a:ext cx="4653900" cy="4395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Output :</a:t>
            </a:r>
            <a:endParaRPr b="1"/>
          </a:p>
          <a:p>
            <a:pPr indent="0" lvl="0" marL="0" rtl="0" algn="l">
              <a:spcBef>
                <a:spcPts val="1600"/>
              </a:spcBef>
              <a:spcAft>
                <a:spcPts val="1600"/>
              </a:spcAft>
              <a:buNone/>
            </a:pPr>
            <a:r>
              <a:t/>
            </a:r>
            <a:endParaRPr/>
          </a:p>
        </p:txBody>
      </p:sp>
      <p:pic>
        <p:nvPicPr>
          <p:cNvPr id="150" name="Google Shape;150;p25"/>
          <p:cNvPicPr preferRelativeResize="0"/>
          <p:nvPr/>
        </p:nvPicPr>
        <p:blipFill rotWithShape="1">
          <a:blip r:embed="rId3">
            <a:alphaModFix/>
          </a:blip>
          <a:srcRect b="0" l="0" r="0" t="0"/>
          <a:stretch/>
        </p:blipFill>
        <p:spPr>
          <a:xfrm>
            <a:off x="5180300" y="743825"/>
            <a:ext cx="3803000" cy="418850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94000"/>
              </a:lnSpc>
              <a:spcBef>
                <a:spcPts val="0"/>
              </a:spcBef>
              <a:spcAft>
                <a:spcPts val="0"/>
              </a:spcAft>
              <a:buClr>
                <a:srgbClr val="191B0E"/>
              </a:buClr>
              <a:buSzPts val="2200"/>
              <a:buFont typeface="Arial"/>
              <a:buNone/>
            </a:pPr>
            <a:r>
              <a:rPr b="1" lang="en" sz="2200">
                <a:solidFill>
                  <a:srgbClr val="191B0E"/>
                </a:solidFill>
                <a:latin typeface="Calibri"/>
                <a:ea typeface="Calibri"/>
                <a:cs typeface="Calibri"/>
                <a:sym typeface="Calibri"/>
              </a:rPr>
              <a:t>D.  Weekly Engagement per </a:t>
            </a:r>
            <a:r>
              <a:rPr b="1" lang="en" sz="2200">
                <a:solidFill>
                  <a:srgbClr val="191B0E"/>
                </a:solidFill>
                <a:latin typeface="Calibri"/>
                <a:ea typeface="Calibri"/>
                <a:cs typeface="Calibri"/>
                <a:sym typeface="Calibri"/>
              </a:rPr>
              <a:t>device</a:t>
            </a:r>
            <a:r>
              <a:rPr b="1" lang="en" sz="2200">
                <a:solidFill>
                  <a:srgbClr val="191B0E"/>
                </a:solidFill>
                <a:latin typeface="Calibri"/>
                <a:ea typeface="Calibri"/>
                <a:cs typeface="Calibri"/>
                <a:sym typeface="Calibri"/>
              </a:rPr>
              <a:t>:-</a:t>
            </a:r>
            <a:endParaRPr/>
          </a:p>
        </p:txBody>
      </p:sp>
      <p:sp>
        <p:nvSpPr>
          <p:cNvPr id="156" name="Google Shape;156;p26"/>
          <p:cNvSpPr txBox="1"/>
          <p:nvPr>
            <p:ph idx="1" type="body"/>
          </p:nvPr>
        </p:nvSpPr>
        <p:spPr>
          <a:xfrm>
            <a:off x="311700" y="1171675"/>
            <a:ext cx="3075300" cy="2798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Code :</a:t>
            </a:r>
            <a:endParaRPr b="1"/>
          </a:p>
          <a:p>
            <a:pPr indent="0" lvl="0" marL="0" rtl="0" algn="l">
              <a:lnSpc>
                <a:spcPct val="100000"/>
              </a:lnSpc>
              <a:spcBef>
                <a:spcPts val="1600"/>
              </a:spcBef>
              <a:spcAft>
                <a:spcPts val="0"/>
              </a:spcAft>
              <a:buClr>
                <a:schemeClr val="dk1"/>
              </a:buClr>
              <a:buSzPts val="1100"/>
              <a:buFont typeface="Arial"/>
              <a:buNone/>
            </a:pPr>
            <a:r>
              <a:rPr lang="en"/>
              <a:t>SELECT </a:t>
            </a:r>
            <a:endParaRPr/>
          </a:p>
          <a:p>
            <a:pPr indent="0" lvl="0" marL="0" rtl="0" algn="l">
              <a:lnSpc>
                <a:spcPct val="100000"/>
              </a:lnSpc>
              <a:spcBef>
                <a:spcPts val="0"/>
              </a:spcBef>
              <a:spcAft>
                <a:spcPts val="0"/>
              </a:spcAft>
              <a:buClr>
                <a:schemeClr val="dk1"/>
              </a:buClr>
              <a:buSzPts val="1100"/>
              <a:buFont typeface="Arial"/>
              <a:buNone/>
            </a:pPr>
            <a:r>
              <a:rPr lang="en"/>
              <a:t>    WEEK(occurred_at) AS week,</a:t>
            </a:r>
            <a:endParaRPr/>
          </a:p>
          <a:p>
            <a:pPr indent="0" lvl="0" marL="0" rtl="0" algn="l">
              <a:lnSpc>
                <a:spcPct val="100000"/>
              </a:lnSpc>
              <a:spcBef>
                <a:spcPts val="0"/>
              </a:spcBef>
              <a:spcAft>
                <a:spcPts val="0"/>
              </a:spcAft>
              <a:buClr>
                <a:schemeClr val="dk1"/>
              </a:buClr>
              <a:buSzPts val="1100"/>
              <a:buFont typeface="Arial"/>
              <a:buNone/>
            </a:pPr>
            <a:r>
              <a:rPr lang="en"/>
              <a:t>    device,</a:t>
            </a:r>
            <a:endParaRPr/>
          </a:p>
          <a:p>
            <a:pPr indent="0" lvl="0" marL="0" rtl="0" algn="l">
              <a:lnSpc>
                <a:spcPct val="100000"/>
              </a:lnSpc>
              <a:spcBef>
                <a:spcPts val="0"/>
              </a:spcBef>
              <a:spcAft>
                <a:spcPts val="0"/>
              </a:spcAft>
              <a:buClr>
                <a:schemeClr val="dk1"/>
              </a:buClr>
              <a:buSzPts val="1100"/>
              <a:buFont typeface="Arial"/>
              <a:buNone/>
            </a:pPr>
            <a:r>
              <a:rPr lang="en"/>
              <a:t>    CONCAT(</a:t>
            </a:r>
            <a:endParaRPr/>
          </a:p>
          <a:p>
            <a:pPr indent="0" lvl="0" marL="0" rtl="0" algn="l">
              <a:lnSpc>
                <a:spcPct val="100000"/>
              </a:lnSpc>
              <a:spcBef>
                <a:spcPts val="0"/>
              </a:spcBef>
              <a:spcAft>
                <a:spcPts val="0"/>
              </a:spcAft>
              <a:buClr>
                <a:schemeClr val="dk1"/>
              </a:buClr>
              <a:buSzPts val="1100"/>
              <a:buFont typeface="Arial"/>
              <a:buNone/>
            </a:pPr>
            <a:r>
              <a:rPr lang="en"/>
              <a:t>        COUNT(DISTINCT user_id),</a:t>
            </a:r>
            <a:endParaRPr/>
          </a:p>
          <a:p>
            <a:pPr indent="0" lvl="0" marL="0" rtl="0" algn="l">
              <a:lnSpc>
                <a:spcPct val="100000"/>
              </a:lnSpc>
              <a:spcBef>
                <a:spcPts val="0"/>
              </a:spcBef>
              <a:spcAft>
                <a:spcPts val="0"/>
              </a:spcAft>
              <a:buClr>
                <a:schemeClr val="dk1"/>
              </a:buClr>
              <a:buSzPts val="1100"/>
              <a:buFont typeface="Arial"/>
              <a:buNone/>
            </a:pPr>
            <a:r>
              <a:rPr lang="en"/>
              <a:t>        ' users'</a:t>
            </a:r>
            <a:endParaRPr/>
          </a:p>
          <a:p>
            <a:pPr indent="0" lvl="0" marL="0" rtl="0" algn="l">
              <a:lnSpc>
                <a:spcPct val="100000"/>
              </a:lnSpc>
              <a:spcBef>
                <a:spcPts val="0"/>
              </a:spcBef>
              <a:spcAft>
                <a:spcPts val="0"/>
              </a:spcAft>
              <a:buClr>
                <a:schemeClr val="dk1"/>
              </a:buClr>
              <a:buSzPts val="1100"/>
              <a:buFont typeface="Arial"/>
              <a:buNone/>
            </a:pPr>
            <a:r>
              <a:rPr lang="en"/>
              <a:t>    ) AS engagements</a:t>
            </a:r>
            <a:endParaRPr/>
          </a:p>
          <a:p>
            <a:pPr indent="0" lvl="0" marL="0" rtl="0" algn="l">
              <a:lnSpc>
                <a:spcPct val="100000"/>
              </a:lnSpc>
              <a:spcBef>
                <a:spcPts val="0"/>
              </a:spcBef>
              <a:spcAft>
                <a:spcPts val="0"/>
              </a:spcAft>
              <a:buClr>
                <a:schemeClr val="dk1"/>
              </a:buClr>
              <a:buSzPts val="1100"/>
              <a:buFont typeface="Arial"/>
              <a:buNone/>
            </a:pPr>
            <a:r>
              <a:rPr lang="en"/>
              <a:t>FROM events</a:t>
            </a:r>
            <a:endParaRPr/>
          </a:p>
          <a:p>
            <a:pPr indent="0" lvl="0" marL="0" rtl="0" algn="l">
              <a:lnSpc>
                <a:spcPct val="100000"/>
              </a:lnSpc>
              <a:spcBef>
                <a:spcPts val="0"/>
              </a:spcBef>
              <a:spcAft>
                <a:spcPts val="0"/>
              </a:spcAft>
              <a:buClr>
                <a:schemeClr val="dk1"/>
              </a:buClr>
              <a:buSzPts val="1100"/>
              <a:buFont typeface="Arial"/>
              <a:buNone/>
            </a:pPr>
            <a:r>
              <a:rPr lang="en"/>
              <a:t>WHERE event_type = 'engagement'</a:t>
            </a:r>
            <a:endParaRPr/>
          </a:p>
          <a:p>
            <a:pPr indent="0" lvl="0" marL="0" rtl="0" algn="l">
              <a:lnSpc>
                <a:spcPct val="100000"/>
              </a:lnSpc>
              <a:spcBef>
                <a:spcPts val="0"/>
              </a:spcBef>
              <a:spcAft>
                <a:spcPts val="0"/>
              </a:spcAft>
              <a:buNone/>
            </a:pPr>
            <a:r>
              <a:rPr lang="en"/>
              <a:t>GROUP BY week, device;</a:t>
            </a:r>
            <a:endParaRPr/>
          </a:p>
        </p:txBody>
      </p:sp>
      <p:sp>
        <p:nvSpPr>
          <p:cNvPr id="157" name="Google Shape;157;p26"/>
          <p:cNvSpPr txBox="1"/>
          <p:nvPr>
            <p:ph idx="2" type="body"/>
          </p:nvPr>
        </p:nvSpPr>
        <p:spPr>
          <a:xfrm>
            <a:off x="3915275" y="850950"/>
            <a:ext cx="5068200" cy="3785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Output :</a:t>
            </a:r>
            <a:endParaRPr b="1"/>
          </a:p>
          <a:p>
            <a:pPr indent="0" lvl="0" marL="0" rtl="0" algn="l">
              <a:spcBef>
                <a:spcPts val="1600"/>
              </a:spcBef>
              <a:spcAft>
                <a:spcPts val="1600"/>
              </a:spcAft>
              <a:buNone/>
            </a:pPr>
            <a:r>
              <a:t/>
            </a:r>
            <a:endParaRPr/>
          </a:p>
        </p:txBody>
      </p:sp>
      <p:pic>
        <p:nvPicPr>
          <p:cNvPr id="158" name="Google Shape;158;p26"/>
          <p:cNvPicPr preferRelativeResize="0"/>
          <p:nvPr/>
        </p:nvPicPr>
        <p:blipFill rotWithShape="1">
          <a:blip r:embed="rId3">
            <a:alphaModFix/>
          </a:blip>
          <a:srcRect b="0" l="0" r="0" t="0"/>
          <a:stretch/>
        </p:blipFill>
        <p:spPr>
          <a:xfrm>
            <a:off x="4124875" y="1264900"/>
            <a:ext cx="2167200" cy="3278225"/>
          </a:xfrm>
          <a:prstGeom prst="rect">
            <a:avLst/>
          </a:prstGeom>
          <a:noFill/>
          <a:ln>
            <a:noFill/>
          </a:ln>
        </p:spPr>
      </p:pic>
      <p:pic>
        <p:nvPicPr>
          <p:cNvPr id="159" name="Google Shape;159;p26"/>
          <p:cNvPicPr preferRelativeResize="0"/>
          <p:nvPr/>
        </p:nvPicPr>
        <p:blipFill rotWithShape="1">
          <a:blip r:embed="rId4">
            <a:alphaModFix/>
          </a:blip>
          <a:srcRect b="0" l="0" r="0" t="0"/>
          <a:stretch/>
        </p:blipFill>
        <p:spPr>
          <a:xfrm>
            <a:off x="6468150" y="1252375"/>
            <a:ext cx="2364150" cy="3235825"/>
          </a:xfrm>
          <a:prstGeom prst="rect">
            <a:avLst/>
          </a:prstGeom>
          <a:noFill/>
          <a:ln>
            <a:noFill/>
          </a:ln>
        </p:spPr>
      </p:pic>
      <p:sp>
        <p:nvSpPr>
          <p:cNvPr id="160" name="Google Shape;160;p26"/>
          <p:cNvSpPr txBox="1"/>
          <p:nvPr/>
        </p:nvSpPr>
        <p:spPr>
          <a:xfrm>
            <a:off x="368900" y="4749825"/>
            <a:ext cx="8237100" cy="276600"/>
          </a:xfrm>
          <a:prstGeom prst="rect">
            <a:avLst/>
          </a:prstGeom>
          <a:noFill/>
          <a:ln>
            <a:noFill/>
          </a:ln>
        </p:spPr>
        <p:txBody>
          <a:bodyPr anchorCtr="0" anchor="t" bIns="91425" lIns="91425" spcFirstLastPara="1" rIns="91425" wrap="square" tIns="91425">
            <a:noAutofit/>
          </a:bodyPr>
          <a:lstStyle/>
          <a:p>
            <a:pPr indent="0" lvl="0" marL="0" rtl="0" algn="l">
              <a:lnSpc>
                <a:spcPct val="107000"/>
              </a:lnSpc>
              <a:spcBef>
                <a:spcPts val="800"/>
              </a:spcBef>
              <a:spcAft>
                <a:spcPts val="0"/>
              </a:spcAft>
              <a:buClr>
                <a:srgbClr val="191B0E"/>
              </a:buClr>
              <a:buSzPts val="1800"/>
              <a:buFont typeface="Arial"/>
              <a:buNone/>
            </a:pPr>
            <a:r>
              <a:rPr i="1" lang="en">
                <a:solidFill>
                  <a:srgbClr val="191B0E"/>
                </a:solidFill>
                <a:latin typeface="Old Standard TT"/>
                <a:ea typeface="Old Standard TT"/>
                <a:cs typeface="Old Standard TT"/>
                <a:sym typeface="Old Standard TT"/>
              </a:rPr>
              <a:t>Weekly Engagement is highest in the all Apple company devices and further decrease in other devices.</a:t>
            </a:r>
            <a:endParaRPr i="1">
              <a:solidFill>
                <a:srgbClr val="191B0E"/>
              </a:solidFill>
              <a:latin typeface="Old Standard TT"/>
              <a:ea typeface="Old Standard TT"/>
              <a:cs typeface="Old Standard TT"/>
              <a:sym typeface="Old Standard TT"/>
            </a:endParaRPr>
          </a:p>
          <a:p>
            <a:pPr indent="0" lvl="0" marL="0" rtl="0" algn="l">
              <a:spcBef>
                <a:spcPts val="0"/>
              </a:spcBef>
              <a:spcAft>
                <a:spcPts val="0"/>
              </a:spcAft>
              <a:buNone/>
            </a:pPr>
            <a:r>
              <a:t/>
            </a:r>
            <a:endParaRPr i="1">
              <a:latin typeface="Old Standard TT"/>
              <a:ea typeface="Old Standard TT"/>
              <a:cs typeface="Old Standard TT"/>
              <a:sym typeface="Old Standard T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155775"/>
            <a:ext cx="8520600" cy="613200"/>
          </a:xfrm>
          <a:prstGeom prst="rect">
            <a:avLst/>
          </a:prstGeom>
        </p:spPr>
        <p:txBody>
          <a:bodyPr anchorCtr="0" anchor="t" bIns="91425" lIns="91425" spcFirstLastPara="1" rIns="91425" wrap="square" tIns="91425">
            <a:noAutofit/>
          </a:bodyPr>
          <a:lstStyle/>
          <a:p>
            <a:pPr indent="0" lvl="0" marL="0" rtl="0" algn="l">
              <a:lnSpc>
                <a:spcPct val="94000"/>
              </a:lnSpc>
              <a:spcBef>
                <a:spcPts val="0"/>
              </a:spcBef>
              <a:spcAft>
                <a:spcPts val="0"/>
              </a:spcAft>
              <a:buClr>
                <a:srgbClr val="191B0E"/>
              </a:buClr>
              <a:buSzPts val="2200"/>
              <a:buFont typeface="Arial"/>
              <a:buNone/>
            </a:pPr>
            <a:r>
              <a:rPr b="1" lang="en" sz="2200">
                <a:solidFill>
                  <a:srgbClr val="191B0E"/>
                </a:solidFill>
                <a:latin typeface="Calibri"/>
                <a:ea typeface="Calibri"/>
                <a:cs typeface="Calibri"/>
                <a:sym typeface="Calibri"/>
              </a:rPr>
              <a:t>E. Email Engagement :-</a:t>
            </a:r>
            <a:endParaRPr/>
          </a:p>
        </p:txBody>
      </p:sp>
      <p:sp>
        <p:nvSpPr>
          <p:cNvPr id="166" name="Google Shape;166;p27"/>
          <p:cNvSpPr txBox="1"/>
          <p:nvPr>
            <p:ph idx="1" type="body"/>
          </p:nvPr>
        </p:nvSpPr>
        <p:spPr>
          <a:xfrm>
            <a:off x="311700" y="630650"/>
            <a:ext cx="8520600" cy="3337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Code :</a:t>
            </a:r>
            <a:endParaRPr b="1"/>
          </a:p>
          <a:p>
            <a:pPr indent="0" lvl="0" marL="0" rtl="0" algn="l">
              <a:lnSpc>
                <a:spcPct val="100000"/>
              </a:lnSpc>
              <a:spcBef>
                <a:spcPts val="1600"/>
              </a:spcBef>
              <a:spcAft>
                <a:spcPts val="0"/>
              </a:spcAft>
              <a:buClr>
                <a:schemeClr val="dk1"/>
              </a:buClr>
              <a:buSzPts val="1100"/>
              <a:buFont typeface="Arial"/>
              <a:buNone/>
            </a:pPr>
            <a:r>
              <a:rPr lang="en" sz="1200"/>
              <a:t>SELECT </a:t>
            </a:r>
            <a:endParaRPr sz="1200"/>
          </a:p>
          <a:p>
            <a:pPr indent="0" lvl="0" marL="0" rtl="0" algn="l">
              <a:lnSpc>
                <a:spcPct val="100000"/>
              </a:lnSpc>
              <a:spcBef>
                <a:spcPts val="0"/>
              </a:spcBef>
              <a:spcAft>
                <a:spcPts val="0"/>
              </a:spcAft>
              <a:buClr>
                <a:schemeClr val="dk1"/>
              </a:buClr>
              <a:buSzPts val="1100"/>
              <a:buFont typeface="Arial"/>
              <a:buNone/>
            </a:pPr>
            <a:r>
              <a:rPr lang="en" sz="1200"/>
              <a:t>    CONCAT(</a:t>
            </a:r>
            <a:endParaRPr sz="1200"/>
          </a:p>
          <a:p>
            <a:pPr indent="0" lvl="0" marL="0" rtl="0" algn="l">
              <a:lnSpc>
                <a:spcPct val="100000"/>
              </a:lnSpc>
              <a:spcBef>
                <a:spcPts val="0"/>
              </a:spcBef>
              <a:spcAft>
                <a:spcPts val="0"/>
              </a:spcAft>
              <a:buClr>
                <a:schemeClr val="dk1"/>
              </a:buClr>
              <a:buSzPts val="1100"/>
              <a:buFont typeface="Arial"/>
              <a:buNone/>
            </a:pPr>
            <a:r>
              <a:rPr lang="en" sz="1200"/>
              <a:t>        ROUND(</a:t>
            </a:r>
            <a:endParaRPr sz="1200"/>
          </a:p>
          <a:p>
            <a:pPr indent="0" lvl="0" marL="0" rtl="0" algn="l">
              <a:lnSpc>
                <a:spcPct val="100000"/>
              </a:lnSpc>
              <a:spcBef>
                <a:spcPts val="0"/>
              </a:spcBef>
              <a:spcAft>
                <a:spcPts val="0"/>
              </a:spcAft>
              <a:buClr>
                <a:schemeClr val="dk1"/>
              </a:buClr>
              <a:buSzPts val="1100"/>
              <a:buFont typeface="Arial"/>
              <a:buNone/>
            </a:pPr>
            <a:r>
              <a:rPr lang="en" sz="1200"/>
              <a:t>            (COUNT(CASE WHEN action = 'email_open' THEN 1 END) /</a:t>
            </a:r>
            <a:endParaRPr sz="1200"/>
          </a:p>
          <a:p>
            <a:pPr indent="0" lvl="0" marL="0" rtl="0" algn="l">
              <a:lnSpc>
                <a:spcPct val="100000"/>
              </a:lnSpc>
              <a:spcBef>
                <a:spcPts val="0"/>
              </a:spcBef>
              <a:spcAft>
                <a:spcPts val="0"/>
              </a:spcAft>
              <a:buClr>
                <a:schemeClr val="dk1"/>
              </a:buClr>
              <a:buSzPts val="1100"/>
              <a:buFont typeface="Arial"/>
              <a:buNone/>
            </a:pPr>
            <a:r>
              <a:rPr lang="en" sz="1200"/>
              <a:t>            COUNT(CASE WHEN action IN ('sent_weekly_digest', 'sent_reengagement_email') THEN 1 END)) * 100</a:t>
            </a:r>
            <a:endParaRPr sz="1200"/>
          </a:p>
          <a:p>
            <a:pPr indent="0" lvl="0" marL="0" rtl="0" algn="l">
              <a:lnSpc>
                <a:spcPct val="100000"/>
              </a:lnSpc>
              <a:spcBef>
                <a:spcPts val="0"/>
              </a:spcBef>
              <a:spcAft>
                <a:spcPts val="0"/>
              </a:spcAft>
              <a:buClr>
                <a:schemeClr val="dk1"/>
              </a:buClr>
              <a:buSzPts val="1100"/>
              <a:buFont typeface="Arial"/>
              <a:buNone/>
            </a:pPr>
            <a:r>
              <a:rPr lang="en" sz="1200"/>
              <a:t>        ),' %'</a:t>
            </a:r>
            <a:endParaRPr sz="1200"/>
          </a:p>
          <a:p>
            <a:pPr indent="0" lvl="0" marL="0" rtl="0" algn="l">
              <a:lnSpc>
                <a:spcPct val="100000"/>
              </a:lnSpc>
              <a:spcBef>
                <a:spcPts val="0"/>
              </a:spcBef>
              <a:spcAft>
                <a:spcPts val="0"/>
              </a:spcAft>
              <a:buClr>
                <a:schemeClr val="dk1"/>
              </a:buClr>
              <a:buSzPts val="1100"/>
              <a:buFont typeface="Arial"/>
              <a:buNone/>
            </a:pPr>
            <a:r>
              <a:rPr lang="en" sz="1200"/>
              <a:t>    ) AS "email opened rate",</a:t>
            </a:r>
            <a:endParaRPr sz="1200"/>
          </a:p>
          <a:p>
            <a:pPr indent="0" lvl="0" marL="0" rtl="0" algn="l">
              <a:lnSpc>
                <a:spcPct val="100000"/>
              </a:lnSpc>
              <a:spcBef>
                <a:spcPts val="0"/>
              </a:spcBef>
              <a:spcAft>
                <a:spcPts val="0"/>
              </a:spcAft>
              <a:buClr>
                <a:schemeClr val="dk1"/>
              </a:buClr>
              <a:buSzPts val="1100"/>
              <a:buFont typeface="Arial"/>
              <a:buNone/>
            </a:pPr>
            <a:r>
              <a:rPr lang="en" sz="1200"/>
              <a:t>    CONCAT(</a:t>
            </a:r>
            <a:endParaRPr sz="1200"/>
          </a:p>
          <a:p>
            <a:pPr indent="0" lvl="0" marL="0" rtl="0" algn="l">
              <a:lnSpc>
                <a:spcPct val="100000"/>
              </a:lnSpc>
              <a:spcBef>
                <a:spcPts val="0"/>
              </a:spcBef>
              <a:spcAft>
                <a:spcPts val="0"/>
              </a:spcAft>
              <a:buClr>
                <a:schemeClr val="dk1"/>
              </a:buClr>
              <a:buSzPts val="1100"/>
              <a:buFont typeface="Arial"/>
              <a:buNone/>
            </a:pPr>
            <a:r>
              <a:rPr lang="en" sz="1200"/>
              <a:t>        ROUND(</a:t>
            </a:r>
            <a:endParaRPr sz="1200"/>
          </a:p>
          <a:p>
            <a:pPr indent="0" lvl="0" marL="0" rtl="0" algn="l">
              <a:lnSpc>
                <a:spcPct val="100000"/>
              </a:lnSpc>
              <a:spcBef>
                <a:spcPts val="0"/>
              </a:spcBef>
              <a:spcAft>
                <a:spcPts val="0"/>
              </a:spcAft>
              <a:buClr>
                <a:schemeClr val="dk1"/>
              </a:buClr>
              <a:buSzPts val="1100"/>
              <a:buFont typeface="Arial"/>
              <a:buNone/>
            </a:pPr>
            <a:r>
              <a:rPr lang="en" sz="1200"/>
              <a:t>            (COUNT(CASE WHEN action = 'email_clickthrough' THEN 1 END) /</a:t>
            </a:r>
            <a:endParaRPr sz="1200"/>
          </a:p>
          <a:p>
            <a:pPr indent="0" lvl="0" marL="0" rtl="0" algn="l">
              <a:lnSpc>
                <a:spcPct val="100000"/>
              </a:lnSpc>
              <a:spcBef>
                <a:spcPts val="0"/>
              </a:spcBef>
              <a:spcAft>
                <a:spcPts val="0"/>
              </a:spcAft>
              <a:buClr>
                <a:schemeClr val="dk1"/>
              </a:buClr>
              <a:buSzPts val="1100"/>
              <a:buFont typeface="Arial"/>
              <a:buNone/>
            </a:pPr>
            <a:r>
              <a:rPr lang="en" sz="1200"/>
              <a:t>            COUNT(CASE WHEN action IN ('sent_weekly_digest', 'sent_reengagement_email') THEN 1 END)) * 100</a:t>
            </a:r>
            <a:endParaRPr sz="1200"/>
          </a:p>
          <a:p>
            <a:pPr indent="0" lvl="0" marL="0" rtl="0" algn="l">
              <a:lnSpc>
                <a:spcPct val="100000"/>
              </a:lnSpc>
              <a:spcBef>
                <a:spcPts val="0"/>
              </a:spcBef>
              <a:spcAft>
                <a:spcPts val="0"/>
              </a:spcAft>
              <a:buClr>
                <a:schemeClr val="dk1"/>
              </a:buClr>
              <a:buSzPts val="1100"/>
              <a:buFont typeface="Arial"/>
              <a:buNone/>
            </a:pPr>
            <a:r>
              <a:rPr lang="en" sz="1200"/>
              <a:t>        ),</a:t>
            </a:r>
            <a:endParaRPr sz="1200"/>
          </a:p>
          <a:p>
            <a:pPr indent="0" lvl="0" marL="0" rtl="0" algn="l">
              <a:lnSpc>
                <a:spcPct val="100000"/>
              </a:lnSpc>
              <a:spcBef>
                <a:spcPts val="0"/>
              </a:spcBef>
              <a:spcAft>
                <a:spcPts val="0"/>
              </a:spcAft>
              <a:buClr>
                <a:schemeClr val="dk1"/>
              </a:buClr>
              <a:buSzPts val="1100"/>
              <a:buFont typeface="Arial"/>
              <a:buNone/>
            </a:pPr>
            <a:r>
              <a:rPr lang="en" sz="1200"/>
              <a:t>        ' %'</a:t>
            </a:r>
            <a:endParaRPr sz="1200"/>
          </a:p>
          <a:p>
            <a:pPr indent="0" lvl="0" marL="0" rtl="0" algn="l">
              <a:lnSpc>
                <a:spcPct val="100000"/>
              </a:lnSpc>
              <a:spcBef>
                <a:spcPts val="0"/>
              </a:spcBef>
              <a:spcAft>
                <a:spcPts val="0"/>
              </a:spcAft>
              <a:buClr>
                <a:schemeClr val="dk1"/>
              </a:buClr>
              <a:buSzPts val="1100"/>
              <a:buFont typeface="Arial"/>
              <a:buNone/>
            </a:pPr>
            <a:r>
              <a:rPr lang="en" sz="1200"/>
              <a:t>    ) AS "email clickthrough rate"</a:t>
            </a:r>
            <a:endParaRPr sz="1200"/>
          </a:p>
          <a:p>
            <a:pPr indent="0" lvl="0" marL="0" rtl="0" algn="l">
              <a:lnSpc>
                <a:spcPct val="100000"/>
              </a:lnSpc>
              <a:spcBef>
                <a:spcPts val="0"/>
              </a:spcBef>
              <a:spcAft>
                <a:spcPts val="0"/>
              </a:spcAft>
              <a:buNone/>
            </a:pPr>
            <a:r>
              <a:rPr lang="en" sz="1200"/>
              <a:t>FROM email_events;</a:t>
            </a:r>
            <a:endParaRPr sz="1200"/>
          </a:p>
        </p:txBody>
      </p:sp>
      <p:sp>
        <p:nvSpPr>
          <p:cNvPr id="167" name="Google Shape;167;p27"/>
          <p:cNvSpPr txBox="1"/>
          <p:nvPr>
            <p:ph idx="2" type="body"/>
          </p:nvPr>
        </p:nvSpPr>
        <p:spPr>
          <a:xfrm>
            <a:off x="311700" y="4047375"/>
            <a:ext cx="8520600" cy="987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a:t>Output : </a:t>
            </a:r>
            <a:endParaRPr b="1"/>
          </a:p>
        </p:txBody>
      </p:sp>
      <p:pic>
        <p:nvPicPr>
          <p:cNvPr id="168" name="Google Shape;168;p27"/>
          <p:cNvPicPr preferRelativeResize="0"/>
          <p:nvPr/>
        </p:nvPicPr>
        <p:blipFill rotWithShape="1">
          <a:blip r:embed="rId3">
            <a:alphaModFix/>
          </a:blip>
          <a:srcRect b="15290" l="0" r="7235" t="0"/>
          <a:stretch/>
        </p:blipFill>
        <p:spPr>
          <a:xfrm>
            <a:off x="1315875" y="4106775"/>
            <a:ext cx="6145775" cy="831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800">
                <a:latin typeface="Calibri"/>
                <a:ea typeface="Calibri"/>
                <a:cs typeface="Calibri"/>
                <a:sym typeface="Calibri"/>
              </a:rPr>
              <a:t>Result</a:t>
            </a:r>
            <a:endParaRPr b="1" sz="3800">
              <a:latin typeface="Calibri"/>
              <a:ea typeface="Calibri"/>
              <a:cs typeface="Calibri"/>
              <a:sym typeface="Calibri"/>
            </a:endParaRPr>
          </a:p>
        </p:txBody>
      </p:sp>
      <p:sp>
        <p:nvSpPr>
          <p:cNvPr id="174" name="Google Shape;174;p2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Grasping the project's objectives and data under examination.</a:t>
            </a:r>
            <a:endParaRPr/>
          </a:p>
          <a:p>
            <a:pPr indent="0" lvl="0" marL="0" rtl="0" algn="l">
              <a:spcBef>
                <a:spcPts val="1600"/>
              </a:spcBef>
              <a:spcAft>
                <a:spcPts val="0"/>
              </a:spcAft>
              <a:buClr>
                <a:schemeClr val="dk1"/>
              </a:buClr>
              <a:buSzPts val="1100"/>
              <a:buFont typeface="Arial"/>
              <a:buNone/>
            </a:pPr>
            <a:r>
              <a:rPr lang="en"/>
              <a:t>2. Enhancing database creation and handling of extensive data.</a:t>
            </a:r>
            <a:endParaRPr/>
          </a:p>
          <a:p>
            <a:pPr indent="0" lvl="0" marL="0" rtl="0" algn="l">
              <a:spcBef>
                <a:spcPts val="1600"/>
              </a:spcBef>
              <a:spcAft>
                <a:spcPts val="0"/>
              </a:spcAft>
              <a:buClr>
                <a:schemeClr val="dk1"/>
              </a:buClr>
              <a:buSzPts val="1100"/>
              <a:buFont typeface="Arial"/>
              <a:buNone/>
            </a:pPr>
            <a:r>
              <a:rPr lang="en"/>
              <a:t>3. Elevating SQL proficiency, encompassing intricate queries and aggregates.</a:t>
            </a:r>
            <a:endParaRPr/>
          </a:p>
          <a:p>
            <a:pPr indent="0" lvl="0" marL="0" rtl="0" algn="l">
              <a:spcBef>
                <a:spcPts val="1600"/>
              </a:spcBef>
              <a:spcAft>
                <a:spcPts val="0"/>
              </a:spcAft>
              <a:buClr>
                <a:schemeClr val="dk1"/>
              </a:buClr>
              <a:buSzPts val="1100"/>
              <a:buFont typeface="Arial"/>
              <a:buNone/>
            </a:pPr>
            <a:r>
              <a:rPr lang="en"/>
              <a:t>4. Strengthening analytical thinking and problem-solving acumen.</a:t>
            </a:r>
            <a:endParaRPr/>
          </a:p>
          <a:p>
            <a:pPr indent="0" lvl="0" marL="0" rtl="0" algn="l">
              <a:spcBef>
                <a:spcPts val="1600"/>
              </a:spcBef>
              <a:spcAft>
                <a:spcPts val="1600"/>
              </a:spcAft>
              <a:buNone/>
            </a:pPr>
            <a:r>
              <a:rPr lang="en"/>
              <a:t>5. Deepening comprehension of job review and user engagement measurements.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lnSpc>
                <a:spcPct val="89000"/>
              </a:lnSpc>
              <a:spcBef>
                <a:spcPts val="0"/>
              </a:spcBef>
              <a:spcAft>
                <a:spcPts val="0"/>
              </a:spcAft>
              <a:buClr>
                <a:srgbClr val="191B0E"/>
              </a:buClr>
              <a:buSzPts val="3800"/>
              <a:buFont typeface="Calibri"/>
              <a:buNone/>
            </a:pPr>
            <a:r>
              <a:rPr b="1" lang="en" sz="3800">
                <a:solidFill>
                  <a:srgbClr val="191B0E"/>
                </a:solidFill>
                <a:latin typeface="Calibri"/>
                <a:ea typeface="Calibri"/>
                <a:cs typeface="Calibri"/>
                <a:sym typeface="Calibri"/>
              </a:rPr>
              <a:t>Project Description</a:t>
            </a:r>
            <a:endParaRPr sz="4400">
              <a:solidFill>
                <a:srgbClr val="191B0E"/>
              </a:solidFill>
              <a:latin typeface="Libre Franklin"/>
              <a:ea typeface="Libre Franklin"/>
              <a:cs typeface="Libre Franklin"/>
              <a:sym typeface="Libre Franklin"/>
            </a:endParaRPr>
          </a:p>
          <a:p>
            <a:pPr indent="0" lvl="0" marL="0" rtl="0" algn="l">
              <a:spcBef>
                <a:spcPts val="0"/>
              </a:spcBef>
              <a:spcAft>
                <a:spcPts val="0"/>
              </a:spcAft>
              <a:buNone/>
            </a:pPr>
            <a:r>
              <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rgbClr val="191B0E"/>
                </a:solidFill>
              </a:rPr>
              <a:t>This project involves in-depth analysis of two datasets: job data and user engagement with email metrics. The goal is to extract meaningful insights and metrics to evaluate dataset performance and growth. The job data will be examined for daily job reviews in November 2020, 7-day rolling job throughput, language distribution, and data duplicates. Meanwhile, the user engagement and email dataset analysis will focus on weekly engagement, growth, retention, per-device engagement, and email metrics. SQL will be the cornerstone for conducting these analyses, leveraging commands like SELECT, WHERE, and aggregate functions. The project aims to uncover actionable information and patterns that shed light on the datasets' effectiveness and trends.</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lnSpc>
                <a:spcPct val="89000"/>
              </a:lnSpc>
              <a:spcBef>
                <a:spcPts val="0"/>
              </a:spcBef>
              <a:spcAft>
                <a:spcPts val="0"/>
              </a:spcAft>
              <a:buClr>
                <a:srgbClr val="191B0E"/>
              </a:buClr>
              <a:buSzPts val="3800"/>
              <a:buFont typeface="Calibri"/>
              <a:buNone/>
            </a:pPr>
            <a:r>
              <a:rPr b="1" lang="en" sz="3800">
                <a:solidFill>
                  <a:srgbClr val="191B0E"/>
                </a:solidFill>
                <a:latin typeface="Calibri"/>
                <a:ea typeface="Calibri"/>
                <a:cs typeface="Calibri"/>
                <a:sym typeface="Calibri"/>
              </a:rPr>
              <a:t>Approach</a:t>
            </a:r>
            <a:endParaRPr sz="4400">
              <a:solidFill>
                <a:srgbClr val="191B0E"/>
              </a:solidFill>
              <a:latin typeface="Libre Franklin"/>
              <a:ea typeface="Libre Franklin"/>
              <a:cs typeface="Libre Franklin"/>
              <a:sym typeface="Libre Franklin"/>
            </a:endParaRPr>
          </a:p>
          <a:p>
            <a:pPr indent="0" lvl="0" marL="0" rtl="0" algn="l">
              <a:spcBef>
                <a:spcPts val="0"/>
              </a:spcBef>
              <a:spcAft>
                <a:spcPts val="0"/>
              </a:spcAft>
              <a:buNone/>
            </a:pPr>
            <a:r>
              <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My strategy for approaching this project involves employing SQL for comprehensive data analysis. I will commence by setting up the database and thoroughly reviewing the available data. The analysis will be conducted through the adept utilization of SQL commands such as SELECT, WHERE, GROUP BY, and employing aggregate functions like COUNT, SUM, and AVG, among others.</a:t>
            </a:r>
            <a:endParaRPr sz="1600"/>
          </a:p>
          <a:p>
            <a:pPr indent="0" lvl="0" marL="0" rtl="0" algn="l">
              <a:spcBef>
                <a:spcPts val="1600"/>
              </a:spcBef>
              <a:spcAft>
                <a:spcPts val="0"/>
              </a:spcAft>
              <a:buClr>
                <a:schemeClr val="dk1"/>
              </a:buClr>
              <a:buSzPts val="1100"/>
              <a:buFont typeface="Arial"/>
              <a:buNone/>
            </a:pPr>
            <a:r>
              <a:rPr lang="en" sz="1600"/>
              <a:t>For the initial case study, I plan to compute essential metrics including throughput, language distribution, and the identification of duplicate entries. In the second case study, I will delve into calculating metrics like weekly user engagement, growth, retention, engagement per device, and email engagement. The outcomes of these analyses will be presented systematically in tabular structures. This project necessitates a profound mastery of SQL to ensure the accurate execution and attainment of the intended outcomes.</a:t>
            </a:r>
            <a:endParaRPr sz="1600"/>
          </a:p>
          <a:p>
            <a:pPr indent="0" lvl="0" marL="0" rtl="0" algn="l">
              <a:spcBef>
                <a:spcPts val="1600"/>
              </a:spcBef>
              <a:spcAft>
                <a:spcPts val="16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05475" y="2156250"/>
            <a:ext cx="4045200" cy="831000"/>
          </a:xfrm>
          <a:prstGeom prst="rect">
            <a:avLst/>
          </a:prstGeom>
        </p:spPr>
        <p:txBody>
          <a:bodyPr anchorCtr="0" anchor="b" bIns="91425" lIns="91425" spcFirstLastPara="1" rIns="91425" wrap="square" tIns="91425">
            <a:noAutofit/>
          </a:bodyPr>
          <a:lstStyle/>
          <a:p>
            <a:pPr indent="0" lvl="0" marL="0" rtl="0" algn="ctr">
              <a:lnSpc>
                <a:spcPct val="89000"/>
              </a:lnSpc>
              <a:spcBef>
                <a:spcPts val="0"/>
              </a:spcBef>
              <a:spcAft>
                <a:spcPts val="0"/>
              </a:spcAft>
              <a:buNone/>
            </a:pPr>
            <a:r>
              <a:rPr b="1" lang="en" sz="3800">
                <a:solidFill>
                  <a:srgbClr val="191B0E"/>
                </a:solidFill>
                <a:latin typeface="Calibri"/>
                <a:ea typeface="Calibri"/>
                <a:cs typeface="Calibri"/>
                <a:sym typeface="Calibri"/>
              </a:rPr>
              <a:t>Tech-Stack Used </a:t>
            </a:r>
            <a:endParaRPr/>
          </a:p>
        </p:txBody>
      </p:sp>
      <p:sp>
        <p:nvSpPr>
          <p:cNvPr id="78" name="Google Shape;78;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279400" lvl="0" marL="457200" rtl="0" algn="ctr">
              <a:lnSpc>
                <a:spcPct val="94000"/>
              </a:lnSpc>
              <a:spcBef>
                <a:spcPts val="1200"/>
              </a:spcBef>
              <a:spcAft>
                <a:spcPts val="0"/>
              </a:spcAft>
              <a:buClr>
                <a:schemeClr val="lt1"/>
              </a:buClr>
              <a:buSzPts val="800"/>
              <a:buChar char="●"/>
            </a:pPr>
            <a:r>
              <a:rPr b="1" lang="en" sz="1600">
                <a:solidFill>
                  <a:schemeClr val="lt1"/>
                </a:solidFill>
              </a:rPr>
              <a:t>MySQL Workbench version 8.0 CE</a:t>
            </a:r>
            <a:endParaRPr sz="8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Insights : </a:t>
            </a:r>
            <a:endParaRPr/>
          </a:p>
          <a:p>
            <a:pPr indent="0" lvl="0" marL="0" rtl="0" algn="l">
              <a:spcBef>
                <a:spcPts val="0"/>
              </a:spcBef>
              <a:spcAft>
                <a:spcPts val="0"/>
              </a:spcAft>
              <a:buNone/>
            </a:pPr>
            <a:r>
              <a:rPr lang="en" sz="4150">
                <a:solidFill>
                  <a:schemeClr val="lt1"/>
                </a:solidFill>
              </a:rPr>
              <a:t>Case Study 1: Job Data Analysis</a:t>
            </a:r>
            <a:endParaRPr sz="91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94000"/>
              </a:lnSpc>
              <a:spcBef>
                <a:spcPts val="1200"/>
              </a:spcBef>
              <a:spcAft>
                <a:spcPts val="0"/>
              </a:spcAft>
              <a:buNone/>
            </a:pPr>
            <a:r>
              <a:rPr b="1" lang="en" sz="2200">
                <a:solidFill>
                  <a:srgbClr val="191B0E"/>
                </a:solidFill>
                <a:latin typeface="Calibri"/>
                <a:ea typeface="Calibri"/>
                <a:cs typeface="Calibri"/>
                <a:sym typeface="Calibri"/>
              </a:rPr>
              <a:t>A.  Number of jobs reviewed :-</a:t>
            </a:r>
            <a:endParaRPr/>
          </a:p>
        </p:txBody>
      </p:sp>
      <p:sp>
        <p:nvSpPr>
          <p:cNvPr id="89" name="Google Shape;89;p18"/>
          <p:cNvSpPr txBox="1"/>
          <p:nvPr>
            <p:ph idx="1" type="body"/>
          </p:nvPr>
        </p:nvSpPr>
        <p:spPr>
          <a:xfrm>
            <a:off x="311700" y="1171675"/>
            <a:ext cx="3999900" cy="3397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Code :</a:t>
            </a:r>
            <a:endParaRPr b="1"/>
          </a:p>
          <a:p>
            <a:pPr indent="0" lvl="0" marL="0" rtl="0" algn="l">
              <a:lnSpc>
                <a:spcPct val="100000"/>
              </a:lnSpc>
              <a:spcBef>
                <a:spcPts val="1600"/>
              </a:spcBef>
              <a:spcAft>
                <a:spcPts val="0"/>
              </a:spcAft>
              <a:buClr>
                <a:schemeClr val="dk1"/>
              </a:buClr>
              <a:buSzPts val="1100"/>
              <a:buFont typeface="Arial"/>
              <a:buNone/>
            </a:pPr>
            <a:r>
              <a:rPr lang="en"/>
              <a:t>SELECT ds, </a:t>
            </a:r>
            <a:endParaRPr/>
          </a:p>
          <a:p>
            <a:pPr indent="0" lvl="0" marL="0" rtl="0" algn="l">
              <a:lnSpc>
                <a:spcPct val="100000"/>
              </a:lnSpc>
              <a:spcBef>
                <a:spcPts val="1600"/>
              </a:spcBef>
              <a:spcAft>
                <a:spcPts val="0"/>
              </a:spcAft>
              <a:buClr>
                <a:schemeClr val="dk1"/>
              </a:buClr>
              <a:buSzPts val="1100"/>
              <a:buFont typeface="Arial"/>
              <a:buNone/>
            </a:pPr>
            <a:r>
              <a:rPr lang="en"/>
              <a:t>       COUNT(job_id) AS reviewed_perDay,</a:t>
            </a:r>
            <a:endParaRPr/>
          </a:p>
          <a:p>
            <a:pPr indent="0" lvl="0" marL="0" rtl="0" algn="l">
              <a:lnSpc>
                <a:spcPct val="100000"/>
              </a:lnSpc>
              <a:spcBef>
                <a:spcPts val="1600"/>
              </a:spcBef>
              <a:spcAft>
                <a:spcPts val="0"/>
              </a:spcAft>
              <a:buClr>
                <a:schemeClr val="dk1"/>
              </a:buClr>
              <a:buSzPts val="1100"/>
              <a:buFont typeface="Arial"/>
              <a:buNone/>
            </a:pPr>
            <a:r>
              <a:rPr lang="en"/>
              <a:t>       COUNT(job_id) / 24 AS reviewed_perHour</a:t>
            </a:r>
            <a:endParaRPr/>
          </a:p>
          <a:p>
            <a:pPr indent="0" lvl="0" marL="0" rtl="0" algn="l">
              <a:lnSpc>
                <a:spcPct val="100000"/>
              </a:lnSpc>
              <a:spcBef>
                <a:spcPts val="1600"/>
              </a:spcBef>
              <a:spcAft>
                <a:spcPts val="0"/>
              </a:spcAft>
              <a:buClr>
                <a:schemeClr val="dk1"/>
              </a:buClr>
              <a:buSzPts val="1100"/>
              <a:buFont typeface="Arial"/>
              <a:buNone/>
            </a:pPr>
            <a:r>
              <a:rPr lang="en"/>
              <a:t>FROM job_data</a:t>
            </a:r>
            <a:endParaRPr/>
          </a:p>
          <a:p>
            <a:pPr indent="0" lvl="0" marL="0" rtl="0" algn="l">
              <a:lnSpc>
                <a:spcPct val="100000"/>
              </a:lnSpc>
              <a:spcBef>
                <a:spcPts val="1600"/>
              </a:spcBef>
              <a:spcAft>
                <a:spcPts val="0"/>
              </a:spcAft>
              <a:buClr>
                <a:schemeClr val="dk1"/>
              </a:buClr>
              <a:buSzPts val="1100"/>
              <a:buFont typeface="Arial"/>
              <a:buNone/>
            </a:pPr>
            <a:r>
              <a:rPr lang="en"/>
              <a:t>WHERE ds &gt;= "2020-11-01"</a:t>
            </a:r>
            <a:endParaRPr/>
          </a:p>
          <a:p>
            <a:pPr indent="0" lvl="0" marL="0" rtl="0" algn="l">
              <a:lnSpc>
                <a:spcPct val="100000"/>
              </a:lnSpc>
              <a:spcBef>
                <a:spcPts val="1600"/>
              </a:spcBef>
              <a:spcAft>
                <a:spcPts val="0"/>
              </a:spcAft>
              <a:buClr>
                <a:schemeClr val="dk1"/>
              </a:buClr>
              <a:buSzPts val="1100"/>
              <a:buFont typeface="Arial"/>
              <a:buNone/>
            </a:pPr>
            <a:r>
              <a:rPr lang="en"/>
              <a:t>      AND ds &lt;= "2020-11-30"</a:t>
            </a:r>
            <a:endParaRPr/>
          </a:p>
          <a:p>
            <a:pPr indent="0" lvl="0" marL="0" rtl="0" algn="l">
              <a:lnSpc>
                <a:spcPct val="100000"/>
              </a:lnSpc>
              <a:spcBef>
                <a:spcPts val="1600"/>
              </a:spcBef>
              <a:spcAft>
                <a:spcPts val="1600"/>
              </a:spcAft>
              <a:buNone/>
            </a:pPr>
            <a:r>
              <a:rPr lang="en"/>
              <a:t>GROUP BY ds;</a:t>
            </a:r>
            <a:endParaRPr/>
          </a:p>
        </p:txBody>
      </p:sp>
      <p:sp>
        <p:nvSpPr>
          <p:cNvPr id="90" name="Google Shape;90;p18"/>
          <p:cNvSpPr txBox="1"/>
          <p:nvPr>
            <p:ph idx="2" type="body"/>
          </p:nvPr>
        </p:nvSpPr>
        <p:spPr>
          <a:xfrm>
            <a:off x="4832400" y="1171675"/>
            <a:ext cx="3999900" cy="3397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a:t>Output : </a:t>
            </a:r>
            <a:endParaRPr b="1"/>
          </a:p>
        </p:txBody>
      </p:sp>
      <p:pic>
        <p:nvPicPr>
          <p:cNvPr id="91" name="Google Shape;91;p18"/>
          <p:cNvPicPr preferRelativeResize="0"/>
          <p:nvPr/>
        </p:nvPicPr>
        <p:blipFill rotWithShape="1">
          <a:blip r:embed="rId3">
            <a:alphaModFix/>
          </a:blip>
          <a:srcRect b="0" l="0" r="0" t="0"/>
          <a:stretch/>
        </p:blipFill>
        <p:spPr>
          <a:xfrm>
            <a:off x="4959050" y="1799175"/>
            <a:ext cx="3629975" cy="2648475"/>
          </a:xfrm>
          <a:prstGeom prst="rect">
            <a:avLst/>
          </a:prstGeom>
          <a:noFill/>
          <a:ln>
            <a:noFill/>
          </a:ln>
        </p:spPr>
      </p:pic>
      <p:sp>
        <p:nvSpPr>
          <p:cNvPr id="92" name="Google Shape;92;p18"/>
          <p:cNvSpPr txBox="1"/>
          <p:nvPr/>
        </p:nvSpPr>
        <p:spPr>
          <a:xfrm>
            <a:off x="406625" y="4648850"/>
            <a:ext cx="8274900" cy="377400"/>
          </a:xfrm>
          <a:prstGeom prst="rect">
            <a:avLst/>
          </a:prstGeom>
          <a:noFill/>
          <a:ln>
            <a:noFill/>
          </a:ln>
        </p:spPr>
        <p:txBody>
          <a:bodyPr anchorCtr="0" anchor="t" bIns="91425" lIns="91425" spcFirstLastPara="1" rIns="91425" wrap="square" tIns="91425">
            <a:noAutofit/>
          </a:bodyPr>
          <a:lstStyle/>
          <a:p>
            <a:pPr indent="0" lvl="0" marL="0" rtl="0" algn="l">
              <a:lnSpc>
                <a:spcPct val="94000"/>
              </a:lnSpc>
              <a:spcBef>
                <a:spcPts val="1200"/>
              </a:spcBef>
              <a:spcAft>
                <a:spcPts val="0"/>
              </a:spcAft>
              <a:buClr>
                <a:srgbClr val="191B0E"/>
              </a:buClr>
              <a:buSzPts val="2000"/>
              <a:buFont typeface="Arial"/>
              <a:buNone/>
            </a:pPr>
            <a:r>
              <a:rPr i="1" lang="en" sz="1500">
                <a:solidFill>
                  <a:srgbClr val="191B0E"/>
                </a:solidFill>
                <a:latin typeface="Old Standard TT"/>
                <a:ea typeface="Old Standard TT"/>
                <a:cs typeface="Old Standard TT"/>
                <a:sym typeface="Old Standard TT"/>
              </a:rPr>
              <a:t>On the date 28 and 30 November the double the jobs reviewed as per other days in the month.</a:t>
            </a:r>
            <a:endParaRPr i="1" sz="1500">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94000"/>
              </a:lnSpc>
              <a:spcBef>
                <a:spcPts val="0"/>
              </a:spcBef>
              <a:spcAft>
                <a:spcPts val="0"/>
              </a:spcAft>
              <a:buClr>
                <a:srgbClr val="191B0E"/>
              </a:buClr>
              <a:buSzPts val="2200"/>
              <a:buFont typeface="Arial"/>
              <a:buNone/>
            </a:pPr>
            <a:r>
              <a:rPr b="1" lang="en" sz="2200">
                <a:solidFill>
                  <a:srgbClr val="191B0E"/>
                </a:solidFill>
                <a:latin typeface="Calibri"/>
                <a:ea typeface="Calibri"/>
                <a:cs typeface="Calibri"/>
                <a:sym typeface="Calibri"/>
              </a:rPr>
              <a:t>B.  7 day rolling average of throughput :-</a:t>
            </a:r>
            <a:endParaRPr/>
          </a:p>
        </p:txBody>
      </p:sp>
      <p:sp>
        <p:nvSpPr>
          <p:cNvPr id="98" name="Google Shape;98;p19"/>
          <p:cNvSpPr txBox="1"/>
          <p:nvPr>
            <p:ph idx="1" type="body"/>
          </p:nvPr>
        </p:nvSpPr>
        <p:spPr>
          <a:xfrm>
            <a:off x="311700" y="1171675"/>
            <a:ext cx="3999900" cy="29742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Code :</a:t>
            </a:r>
            <a:endParaRPr b="1"/>
          </a:p>
          <a:p>
            <a:pPr indent="0" lvl="0" marL="0" rtl="0" algn="l">
              <a:lnSpc>
                <a:spcPct val="100000"/>
              </a:lnSpc>
              <a:spcBef>
                <a:spcPts val="1600"/>
              </a:spcBef>
              <a:spcAft>
                <a:spcPts val="0"/>
              </a:spcAft>
              <a:buClr>
                <a:schemeClr val="dk1"/>
              </a:buClr>
              <a:buSzPts val="1100"/>
              <a:buFont typeface="Arial"/>
              <a:buNone/>
            </a:pPr>
            <a:r>
              <a:rPr lang="en"/>
              <a:t>SELECT ds,</a:t>
            </a:r>
            <a:endParaRPr/>
          </a:p>
          <a:p>
            <a:pPr indent="0" lvl="0" marL="0" rtl="0" algn="l">
              <a:lnSpc>
                <a:spcPct val="100000"/>
              </a:lnSpc>
              <a:spcBef>
                <a:spcPts val="1600"/>
              </a:spcBef>
              <a:spcAft>
                <a:spcPts val="0"/>
              </a:spcAft>
              <a:buClr>
                <a:schemeClr val="dk1"/>
              </a:buClr>
              <a:buSzPts val="1100"/>
              <a:buFont typeface="Arial"/>
              <a:buNone/>
            </a:pPr>
            <a:r>
              <a:rPr lang="en"/>
              <a:t>       AVG(COUNT(job_id)) OVER (ORDER BY ds ROWS BETWEEN 6 PRECEDING AND CURRENT ROW) AS 7_days_rolling_average</a:t>
            </a:r>
            <a:endParaRPr/>
          </a:p>
          <a:p>
            <a:pPr indent="0" lvl="0" marL="0" rtl="0" algn="l">
              <a:lnSpc>
                <a:spcPct val="100000"/>
              </a:lnSpc>
              <a:spcBef>
                <a:spcPts val="1600"/>
              </a:spcBef>
              <a:spcAft>
                <a:spcPts val="0"/>
              </a:spcAft>
              <a:buClr>
                <a:schemeClr val="dk1"/>
              </a:buClr>
              <a:buSzPts val="1100"/>
              <a:buFont typeface="Arial"/>
              <a:buNone/>
            </a:pPr>
            <a:r>
              <a:rPr lang="en"/>
              <a:t>FROM job_data</a:t>
            </a:r>
            <a:endParaRPr/>
          </a:p>
          <a:p>
            <a:pPr indent="0" lvl="0" marL="0" rtl="0" algn="l">
              <a:lnSpc>
                <a:spcPct val="100000"/>
              </a:lnSpc>
              <a:spcBef>
                <a:spcPts val="1600"/>
              </a:spcBef>
              <a:spcAft>
                <a:spcPts val="0"/>
              </a:spcAft>
              <a:buClr>
                <a:schemeClr val="dk1"/>
              </a:buClr>
              <a:buSzPts val="1100"/>
              <a:buFont typeface="Arial"/>
              <a:buNone/>
            </a:pPr>
            <a:r>
              <a:rPr lang="en"/>
              <a:t>GROUP BY ds</a:t>
            </a:r>
            <a:endParaRPr/>
          </a:p>
          <a:p>
            <a:pPr indent="0" lvl="0" marL="0" rtl="0" algn="l">
              <a:lnSpc>
                <a:spcPct val="100000"/>
              </a:lnSpc>
              <a:spcBef>
                <a:spcPts val="1600"/>
              </a:spcBef>
              <a:spcAft>
                <a:spcPts val="1600"/>
              </a:spcAft>
              <a:buNone/>
            </a:pPr>
            <a:r>
              <a:rPr lang="en"/>
              <a:t>ORDER BY ds;</a:t>
            </a:r>
            <a:endParaRPr/>
          </a:p>
        </p:txBody>
      </p:sp>
      <p:sp>
        <p:nvSpPr>
          <p:cNvPr id="99" name="Google Shape;99;p19"/>
          <p:cNvSpPr txBox="1"/>
          <p:nvPr>
            <p:ph idx="2" type="body"/>
          </p:nvPr>
        </p:nvSpPr>
        <p:spPr>
          <a:xfrm>
            <a:off x="4832400" y="1171675"/>
            <a:ext cx="3999900" cy="2974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Output :</a:t>
            </a:r>
            <a:endParaRPr b="1"/>
          </a:p>
          <a:p>
            <a:pPr indent="0" lvl="0" marL="0" rtl="0" algn="l">
              <a:spcBef>
                <a:spcPts val="1600"/>
              </a:spcBef>
              <a:spcAft>
                <a:spcPts val="1600"/>
              </a:spcAft>
              <a:buNone/>
            </a:pPr>
            <a:r>
              <a:t/>
            </a:r>
            <a:endParaRPr/>
          </a:p>
        </p:txBody>
      </p:sp>
      <p:pic>
        <p:nvPicPr>
          <p:cNvPr id="100" name="Google Shape;100;p19"/>
          <p:cNvPicPr preferRelativeResize="0"/>
          <p:nvPr/>
        </p:nvPicPr>
        <p:blipFill rotWithShape="1">
          <a:blip r:embed="rId3">
            <a:alphaModFix/>
          </a:blip>
          <a:srcRect b="0" l="0" r="0" t="0"/>
          <a:stretch/>
        </p:blipFill>
        <p:spPr>
          <a:xfrm>
            <a:off x="4933900" y="1627725"/>
            <a:ext cx="3823050" cy="2413900"/>
          </a:xfrm>
          <a:prstGeom prst="rect">
            <a:avLst/>
          </a:prstGeom>
          <a:noFill/>
          <a:ln>
            <a:noFill/>
          </a:ln>
        </p:spPr>
      </p:pic>
      <p:sp>
        <p:nvSpPr>
          <p:cNvPr id="101" name="Google Shape;101;p19"/>
          <p:cNvSpPr txBox="1"/>
          <p:nvPr/>
        </p:nvSpPr>
        <p:spPr>
          <a:xfrm>
            <a:off x="243125" y="4145825"/>
            <a:ext cx="8614500" cy="880200"/>
          </a:xfrm>
          <a:prstGeom prst="rect">
            <a:avLst/>
          </a:prstGeom>
          <a:noFill/>
          <a:ln>
            <a:noFill/>
          </a:ln>
        </p:spPr>
        <p:txBody>
          <a:bodyPr anchorCtr="0" anchor="t" bIns="91425" lIns="91425" spcFirstLastPara="1" rIns="91425" wrap="square" tIns="91425">
            <a:noAutofit/>
          </a:bodyPr>
          <a:lstStyle/>
          <a:p>
            <a:pPr indent="0" lvl="0" marL="0" rtl="0" algn="l">
              <a:lnSpc>
                <a:spcPct val="94000"/>
              </a:lnSpc>
              <a:spcBef>
                <a:spcPts val="1200"/>
              </a:spcBef>
              <a:spcAft>
                <a:spcPts val="0"/>
              </a:spcAft>
              <a:buClr>
                <a:srgbClr val="191B0E"/>
              </a:buClr>
              <a:buSzPts val="2000"/>
              <a:buFont typeface="Arial"/>
              <a:buNone/>
            </a:pPr>
            <a:r>
              <a:rPr i="1" lang="en" sz="1500">
                <a:solidFill>
                  <a:srgbClr val="191B0E"/>
                </a:solidFill>
                <a:latin typeface="Old Standard TT"/>
                <a:ea typeface="Old Standard TT"/>
                <a:cs typeface="Old Standard TT"/>
                <a:sym typeface="Old Standard TT"/>
              </a:rPr>
              <a:t>For the observation of  the overall trend and smooth out fluctuations, a 7-day rolling average would be a better choice. A 7-day rolling average can provide a better representation of the long-term trend, as it reduces the impact of short-term fluctuations.</a:t>
            </a:r>
            <a:endParaRPr i="1" sz="1500">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94000"/>
              </a:lnSpc>
              <a:spcBef>
                <a:spcPts val="0"/>
              </a:spcBef>
              <a:spcAft>
                <a:spcPts val="0"/>
              </a:spcAft>
              <a:buClr>
                <a:srgbClr val="191B0E"/>
              </a:buClr>
              <a:buSzPts val="2200"/>
              <a:buFont typeface="Arial"/>
              <a:buNone/>
            </a:pPr>
            <a:r>
              <a:rPr b="1" lang="en" sz="2200">
                <a:solidFill>
                  <a:srgbClr val="191B0E"/>
                </a:solidFill>
                <a:latin typeface="Calibri"/>
                <a:ea typeface="Calibri"/>
                <a:cs typeface="Calibri"/>
                <a:sym typeface="Calibri"/>
              </a:rPr>
              <a:t>C.   Percentage share of each language :-</a:t>
            </a:r>
            <a:endParaRPr/>
          </a:p>
        </p:txBody>
      </p:sp>
      <p:sp>
        <p:nvSpPr>
          <p:cNvPr id="107" name="Google Shape;107;p20"/>
          <p:cNvSpPr txBox="1"/>
          <p:nvPr>
            <p:ph idx="1" type="body"/>
          </p:nvPr>
        </p:nvSpPr>
        <p:spPr>
          <a:xfrm>
            <a:off x="311700" y="1171675"/>
            <a:ext cx="4156800" cy="3125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Code :</a:t>
            </a:r>
            <a:endParaRPr b="1"/>
          </a:p>
          <a:p>
            <a:pPr indent="0" lvl="0" marL="0" rtl="0" algn="l">
              <a:lnSpc>
                <a:spcPct val="100000"/>
              </a:lnSpc>
              <a:spcBef>
                <a:spcPts val="1600"/>
              </a:spcBef>
              <a:spcAft>
                <a:spcPts val="0"/>
              </a:spcAft>
              <a:buClr>
                <a:schemeClr val="dk1"/>
              </a:buClr>
              <a:buSzPts val="1100"/>
              <a:buFont typeface="Arial"/>
              <a:buNone/>
            </a:pPr>
            <a:r>
              <a:rPr lang="en"/>
              <a:t>SELECT language,</a:t>
            </a:r>
            <a:endParaRPr/>
          </a:p>
          <a:p>
            <a:pPr indent="0" lvl="0" marL="0" rtl="0" algn="l">
              <a:lnSpc>
                <a:spcPct val="100000"/>
              </a:lnSpc>
              <a:spcBef>
                <a:spcPts val="1600"/>
              </a:spcBef>
              <a:spcAft>
                <a:spcPts val="0"/>
              </a:spcAft>
              <a:buClr>
                <a:schemeClr val="dk1"/>
              </a:buClr>
              <a:buSzPts val="1100"/>
              <a:buFont typeface="Arial"/>
              <a:buNone/>
            </a:pPr>
            <a:r>
              <a:rPr lang="en"/>
              <a:t>       CONCAT(</a:t>
            </a:r>
            <a:endParaRPr/>
          </a:p>
          <a:p>
            <a:pPr indent="0" lvl="0" marL="0" rtl="0" algn="l">
              <a:lnSpc>
                <a:spcPct val="100000"/>
              </a:lnSpc>
              <a:spcBef>
                <a:spcPts val="1600"/>
              </a:spcBef>
              <a:spcAft>
                <a:spcPts val="0"/>
              </a:spcAft>
              <a:buNone/>
            </a:pPr>
            <a:r>
              <a:rPr lang="en"/>
              <a:t>           (COUNT(language) / (SELECT COUNT(*) FROM job_data)) * 100,'%'</a:t>
            </a:r>
            <a:endParaRPr/>
          </a:p>
          <a:p>
            <a:pPr indent="0" lvl="0" marL="0" rtl="0" algn="l">
              <a:lnSpc>
                <a:spcPct val="100000"/>
              </a:lnSpc>
              <a:spcBef>
                <a:spcPts val="1600"/>
              </a:spcBef>
              <a:spcAft>
                <a:spcPts val="0"/>
              </a:spcAft>
              <a:buClr>
                <a:schemeClr val="dk1"/>
              </a:buClr>
              <a:buSzPts val="1100"/>
              <a:buFont typeface="Arial"/>
              <a:buNone/>
            </a:pPr>
            <a:r>
              <a:rPr lang="en"/>
              <a:t>            ) AS lang_share</a:t>
            </a:r>
            <a:endParaRPr/>
          </a:p>
          <a:p>
            <a:pPr indent="0" lvl="0" marL="0" rtl="0" algn="l">
              <a:lnSpc>
                <a:spcPct val="100000"/>
              </a:lnSpc>
              <a:spcBef>
                <a:spcPts val="1600"/>
              </a:spcBef>
              <a:spcAft>
                <a:spcPts val="0"/>
              </a:spcAft>
              <a:buClr>
                <a:schemeClr val="dk1"/>
              </a:buClr>
              <a:buSzPts val="1100"/>
              <a:buFont typeface="Arial"/>
              <a:buNone/>
            </a:pPr>
            <a:r>
              <a:rPr lang="en"/>
              <a:t>FROM job_data</a:t>
            </a:r>
            <a:endParaRPr/>
          </a:p>
          <a:p>
            <a:pPr indent="0" lvl="0" marL="0" rtl="0" algn="l">
              <a:lnSpc>
                <a:spcPct val="100000"/>
              </a:lnSpc>
              <a:spcBef>
                <a:spcPts val="1600"/>
              </a:spcBef>
              <a:spcAft>
                <a:spcPts val="0"/>
              </a:spcAft>
              <a:buClr>
                <a:schemeClr val="dk1"/>
              </a:buClr>
              <a:buSzPts val="1100"/>
              <a:buFont typeface="Arial"/>
              <a:buNone/>
            </a:pPr>
            <a:r>
              <a:rPr lang="en"/>
              <a:t>GROUP BY language;</a:t>
            </a:r>
            <a:endParaRPr/>
          </a:p>
          <a:p>
            <a:pPr indent="0" lvl="0" marL="0" rtl="0" algn="l">
              <a:spcBef>
                <a:spcPts val="1600"/>
              </a:spcBef>
              <a:spcAft>
                <a:spcPts val="0"/>
              </a:spcAft>
              <a:buClr>
                <a:schemeClr val="dk1"/>
              </a:buClr>
              <a:buSzPts val="1100"/>
              <a:buFont typeface="Arial"/>
              <a:buNone/>
            </a:pPr>
            <a:r>
              <a:t/>
            </a:r>
            <a:endParaRPr b="1"/>
          </a:p>
          <a:p>
            <a:pPr indent="0" lvl="0" marL="0" rtl="0" algn="l">
              <a:spcBef>
                <a:spcPts val="1600"/>
              </a:spcBef>
              <a:spcAft>
                <a:spcPts val="1600"/>
              </a:spcAft>
              <a:buNone/>
            </a:pPr>
            <a:r>
              <a:t/>
            </a:r>
            <a:endParaRPr b="1"/>
          </a:p>
        </p:txBody>
      </p:sp>
      <p:sp>
        <p:nvSpPr>
          <p:cNvPr id="108" name="Google Shape;108;p20"/>
          <p:cNvSpPr txBox="1"/>
          <p:nvPr>
            <p:ph idx="2" type="body"/>
          </p:nvPr>
        </p:nvSpPr>
        <p:spPr>
          <a:xfrm>
            <a:off x="4832400" y="1171675"/>
            <a:ext cx="3999900" cy="3125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Output :</a:t>
            </a:r>
            <a:r>
              <a:rPr lang="en"/>
              <a:t> </a:t>
            </a:r>
            <a:endParaRPr/>
          </a:p>
          <a:p>
            <a:pPr indent="0" lvl="0" marL="0" rtl="0" algn="l">
              <a:spcBef>
                <a:spcPts val="1600"/>
              </a:spcBef>
              <a:spcAft>
                <a:spcPts val="1600"/>
              </a:spcAft>
              <a:buNone/>
            </a:pPr>
            <a:r>
              <a:t/>
            </a:r>
            <a:endParaRPr/>
          </a:p>
        </p:txBody>
      </p:sp>
      <p:pic>
        <p:nvPicPr>
          <p:cNvPr id="109" name="Google Shape;109;p20"/>
          <p:cNvPicPr preferRelativeResize="0"/>
          <p:nvPr/>
        </p:nvPicPr>
        <p:blipFill rotWithShape="1">
          <a:blip r:embed="rId3">
            <a:alphaModFix/>
          </a:blip>
          <a:srcRect b="0" l="0" r="0" t="0"/>
          <a:stretch/>
        </p:blipFill>
        <p:spPr>
          <a:xfrm>
            <a:off x="4917400" y="1652125"/>
            <a:ext cx="3829900" cy="2493750"/>
          </a:xfrm>
          <a:prstGeom prst="rect">
            <a:avLst/>
          </a:prstGeom>
          <a:noFill/>
          <a:ln>
            <a:noFill/>
          </a:ln>
        </p:spPr>
      </p:pic>
      <p:sp>
        <p:nvSpPr>
          <p:cNvPr id="110" name="Google Shape;110;p20"/>
          <p:cNvSpPr txBox="1"/>
          <p:nvPr/>
        </p:nvSpPr>
        <p:spPr>
          <a:xfrm>
            <a:off x="368900" y="4460225"/>
            <a:ext cx="8520600" cy="452700"/>
          </a:xfrm>
          <a:prstGeom prst="rect">
            <a:avLst/>
          </a:prstGeom>
          <a:noFill/>
          <a:ln>
            <a:noFill/>
          </a:ln>
        </p:spPr>
        <p:txBody>
          <a:bodyPr anchorCtr="0" anchor="t" bIns="91425" lIns="91425" spcFirstLastPara="1" rIns="91425" wrap="square" tIns="91425">
            <a:noAutofit/>
          </a:bodyPr>
          <a:lstStyle/>
          <a:p>
            <a:pPr indent="0" lvl="0" marL="0" rtl="0" algn="l">
              <a:lnSpc>
                <a:spcPct val="94000"/>
              </a:lnSpc>
              <a:spcBef>
                <a:spcPts val="1200"/>
              </a:spcBef>
              <a:spcAft>
                <a:spcPts val="0"/>
              </a:spcAft>
              <a:buClr>
                <a:srgbClr val="191B0E"/>
              </a:buClr>
              <a:buSzPts val="2000"/>
              <a:buFont typeface="Arial"/>
              <a:buNone/>
            </a:pPr>
            <a:r>
              <a:rPr i="1" lang="en" sz="1500">
                <a:solidFill>
                  <a:srgbClr val="191B0E"/>
                </a:solidFill>
                <a:latin typeface="Old Standard TT"/>
                <a:ea typeface="Old Standard TT"/>
                <a:cs typeface="Old Standard TT"/>
                <a:sym typeface="Old Standard TT"/>
              </a:rPr>
              <a:t>Persian language has the highest share 37.5 % and other language has the similar share throughout.</a:t>
            </a:r>
            <a:endParaRPr i="1" sz="1500">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94000"/>
              </a:lnSpc>
              <a:spcBef>
                <a:spcPts val="0"/>
              </a:spcBef>
              <a:spcAft>
                <a:spcPts val="0"/>
              </a:spcAft>
              <a:buNone/>
            </a:pPr>
            <a:r>
              <a:rPr b="1" lang="en" sz="2200">
                <a:solidFill>
                  <a:srgbClr val="191B0E"/>
                </a:solidFill>
                <a:latin typeface="Calibri"/>
                <a:ea typeface="Calibri"/>
                <a:cs typeface="Calibri"/>
                <a:sym typeface="Calibri"/>
              </a:rPr>
              <a:t>D.   Duplicate rows :-</a:t>
            </a:r>
            <a:endParaRPr/>
          </a:p>
        </p:txBody>
      </p:sp>
      <p:sp>
        <p:nvSpPr>
          <p:cNvPr id="116" name="Google Shape;116;p21"/>
          <p:cNvSpPr txBox="1"/>
          <p:nvPr>
            <p:ph idx="1" type="body"/>
          </p:nvPr>
        </p:nvSpPr>
        <p:spPr>
          <a:xfrm>
            <a:off x="311700" y="983050"/>
            <a:ext cx="3999900" cy="3967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Code :</a:t>
            </a:r>
            <a:endParaRPr b="1"/>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Clr>
                <a:schemeClr val="dk1"/>
              </a:buClr>
              <a:buSzPts val="1100"/>
              <a:buFont typeface="Arial"/>
              <a:buNone/>
            </a:pPr>
            <a:r>
              <a:rPr lang="en"/>
              <a:t>SELECT ds,</a:t>
            </a:r>
            <a:endParaRPr/>
          </a:p>
          <a:p>
            <a:pPr indent="0" lvl="0" marL="0" rtl="0" algn="l">
              <a:lnSpc>
                <a:spcPct val="100000"/>
              </a:lnSpc>
              <a:spcBef>
                <a:spcPts val="0"/>
              </a:spcBef>
              <a:spcAft>
                <a:spcPts val="0"/>
              </a:spcAft>
              <a:buNone/>
            </a:pPr>
            <a:r>
              <a:rPr lang="en"/>
              <a:t>       job_id,actor_id,</a:t>
            </a:r>
            <a:endParaRPr/>
          </a:p>
          <a:p>
            <a:pPr indent="0" lvl="0" marL="0" rtl="0" algn="l">
              <a:lnSpc>
                <a:spcPct val="100000"/>
              </a:lnSpc>
              <a:spcBef>
                <a:spcPts val="0"/>
              </a:spcBef>
              <a:spcAft>
                <a:spcPts val="0"/>
              </a:spcAft>
              <a:buNone/>
            </a:pPr>
            <a:r>
              <a:rPr lang="en"/>
              <a:t>       </a:t>
            </a:r>
            <a:r>
              <a:rPr lang="en"/>
              <a:t>event,</a:t>
            </a:r>
            <a:endParaRPr/>
          </a:p>
          <a:p>
            <a:pPr indent="0" lvl="0" marL="0" rtl="0" algn="l">
              <a:lnSpc>
                <a:spcPct val="100000"/>
              </a:lnSpc>
              <a:spcBef>
                <a:spcPts val="0"/>
              </a:spcBef>
              <a:spcAft>
                <a:spcPts val="0"/>
              </a:spcAft>
              <a:buNone/>
            </a:pPr>
            <a:r>
              <a:rPr lang="en"/>
              <a:t>       </a:t>
            </a:r>
            <a:r>
              <a:rPr lang="en"/>
              <a:t>language,</a:t>
            </a:r>
            <a:endParaRPr/>
          </a:p>
          <a:p>
            <a:pPr indent="0" lvl="0" marL="0" rtl="0" algn="l">
              <a:lnSpc>
                <a:spcPct val="100000"/>
              </a:lnSpc>
              <a:spcBef>
                <a:spcPts val="0"/>
              </a:spcBef>
              <a:spcAft>
                <a:spcPts val="0"/>
              </a:spcAft>
              <a:buNone/>
            </a:pPr>
            <a:r>
              <a:rPr lang="en"/>
              <a:t>       </a:t>
            </a:r>
            <a:r>
              <a:rPr lang="en"/>
              <a:t>time_spent,</a:t>
            </a:r>
            <a:endParaRPr/>
          </a:p>
          <a:p>
            <a:pPr indent="0" lvl="0" marL="0" rtl="0" algn="l">
              <a:lnSpc>
                <a:spcPct val="100000"/>
              </a:lnSpc>
              <a:spcBef>
                <a:spcPts val="0"/>
              </a:spcBef>
              <a:spcAft>
                <a:spcPts val="0"/>
              </a:spcAft>
              <a:buClr>
                <a:schemeClr val="dk1"/>
              </a:buClr>
              <a:buSzPts val="1100"/>
              <a:buFont typeface="Arial"/>
              <a:buNone/>
            </a:pPr>
            <a:r>
              <a:rPr lang="en"/>
              <a:t>       </a:t>
            </a:r>
            <a:r>
              <a:rPr lang="en"/>
              <a:t>org,</a:t>
            </a:r>
            <a:endParaRPr/>
          </a:p>
          <a:p>
            <a:pPr indent="0" lvl="0" marL="0" rtl="0" algn="l">
              <a:lnSpc>
                <a:spcPct val="100000"/>
              </a:lnSpc>
              <a:spcBef>
                <a:spcPts val="0"/>
              </a:spcBef>
              <a:spcAft>
                <a:spcPts val="0"/>
              </a:spcAft>
              <a:buClr>
                <a:schemeClr val="dk1"/>
              </a:buClr>
              <a:buSzPts val="1100"/>
              <a:buFont typeface="Arial"/>
              <a:buNone/>
            </a:pPr>
            <a:r>
              <a:rPr lang="en"/>
              <a:t>       COUNT(*) AS duplicate_count</a:t>
            </a:r>
            <a:endParaRPr/>
          </a:p>
          <a:p>
            <a:pPr indent="0" lvl="0" marL="0" rtl="0" algn="l">
              <a:lnSpc>
                <a:spcPct val="100000"/>
              </a:lnSpc>
              <a:spcBef>
                <a:spcPts val="0"/>
              </a:spcBef>
              <a:spcAft>
                <a:spcPts val="0"/>
              </a:spcAft>
              <a:buClr>
                <a:schemeClr val="dk1"/>
              </a:buClr>
              <a:buSzPts val="1100"/>
              <a:buFont typeface="Arial"/>
              <a:buNone/>
            </a:pPr>
            <a:r>
              <a:rPr lang="en"/>
              <a:t>FROM job_data</a:t>
            </a:r>
            <a:endParaRPr/>
          </a:p>
          <a:p>
            <a:pPr indent="0" lvl="0" marL="0" rtl="0" algn="l">
              <a:lnSpc>
                <a:spcPct val="100000"/>
              </a:lnSpc>
              <a:spcBef>
                <a:spcPts val="0"/>
              </a:spcBef>
              <a:spcAft>
                <a:spcPts val="0"/>
              </a:spcAft>
              <a:buClr>
                <a:schemeClr val="dk1"/>
              </a:buClr>
              <a:buSzPts val="1100"/>
              <a:buFont typeface="Arial"/>
              <a:buNone/>
            </a:pPr>
            <a:r>
              <a:rPr lang="en"/>
              <a:t>GROUP BY ds,</a:t>
            </a:r>
            <a:endParaRPr/>
          </a:p>
          <a:p>
            <a:pPr indent="0" lvl="0" marL="0" rtl="0" algn="l">
              <a:lnSpc>
                <a:spcPct val="100000"/>
              </a:lnSpc>
              <a:spcBef>
                <a:spcPts val="0"/>
              </a:spcBef>
              <a:spcAft>
                <a:spcPts val="0"/>
              </a:spcAft>
              <a:buClr>
                <a:schemeClr val="dk1"/>
              </a:buClr>
              <a:buSzPts val="1100"/>
              <a:buFont typeface="Arial"/>
              <a:buNone/>
            </a:pPr>
            <a:r>
              <a:rPr lang="en"/>
              <a:t>         job_id,</a:t>
            </a:r>
            <a:endParaRPr/>
          </a:p>
          <a:p>
            <a:pPr indent="0" lvl="0" marL="0" rtl="0" algn="l">
              <a:lnSpc>
                <a:spcPct val="100000"/>
              </a:lnSpc>
              <a:spcBef>
                <a:spcPts val="0"/>
              </a:spcBef>
              <a:spcAft>
                <a:spcPts val="0"/>
              </a:spcAft>
              <a:buClr>
                <a:schemeClr val="dk1"/>
              </a:buClr>
              <a:buSzPts val="1100"/>
              <a:buFont typeface="Arial"/>
              <a:buNone/>
            </a:pPr>
            <a:r>
              <a:rPr lang="en"/>
              <a:t>         actor_id,</a:t>
            </a:r>
            <a:endParaRPr/>
          </a:p>
          <a:p>
            <a:pPr indent="0" lvl="0" marL="0" rtl="0" algn="l">
              <a:lnSpc>
                <a:spcPct val="100000"/>
              </a:lnSpc>
              <a:spcBef>
                <a:spcPts val="0"/>
              </a:spcBef>
              <a:spcAft>
                <a:spcPts val="0"/>
              </a:spcAft>
              <a:buClr>
                <a:schemeClr val="dk1"/>
              </a:buClr>
              <a:buSzPts val="1100"/>
              <a:buFont typeface="Arial"/>
              <a:buNone/>
            </a:pPr>
            <a:r>
              <a:rPr lang="en"/>
              <a:t>         event,</a:t>
            </a:r>
            <a:endParaRPr/>
          </a:p>
          <a:p>
            <a:pPr indent="0" lvl="0" marL="0" rtl="0" algn="l">
              <a:lnSpc>
                <a:spcPct val="100000"/>
              </a:lnSpc>
              <a:spcBef>
                <a:spcPts val="0"/>
              </a:spcBef>
              <a:spcAft>
                <a:spcPts val="0"/>
              </a:spcAft>
              <a:buClr>
                <a:schemeClr val="dk1"/>
              </a:buClr>
              <a:buSzPts val="1100"/>
              <a:buFont typeface="Arial"/>
              <a:buNone/>
            </a:pPr>
            <a:r>
              <a:rPr lang="en"/>
              <a:t>         language,</a:t>
            </a:r>
            <a:endParaRPr/>
          </a:p>
          <a:p>
            <a:pPr indent="0" lvl="0" marL="0" rtl="0" algn="l">
              <a:lnSpc>
                <a:spcPct val="100000"/>
              </a:lnSpc>
              <a:spcBef>
                <a:spcPts val="0"/>
              </a:spcBef>
              <a:spcAft>
                <a:spcPts val="0"/>
              </a:spcAft>
              <a:buClr>
                <a:schemeClr val="dk1"/>
              </a:buClr>
              <a:buSzPts val="1100"/>
              <a:buFont typeface="Arial"/>
              <a:buNone/>
            </a:pPr>
            <a:r>
              <a:rPr lang="en"/>
              <a:t>         time_spent,</a:t>
            </a:r>
            <a:endParaRPr/>
          </a:p>
          <a:p>
            <a:pPr indent="0" lvl="0" marL="0" rtl="0" algn="l">
              <a:lnSpc>
                <a:spcPct val="100000"/>
              </a:lnSpc>
              <a:spcBef>
                <a:spcPts val="0"/>
              </a:spcBef>
              <a:spcAft>
                <a:spcPts val="0"/>
              </a:spcAft>
              <a:buClr>
                <a:schemeClr val="dk1"/>
              </a:buClr>
              <a:buSzPts val="1100"/>
              <a:buFont typeface="Arial"/>
              <a:buNone/>
            </a:pPr>
            <a:r>
              <a:rPr lang="en"/>
              <a:t>         org</a:t>
            </a:r>
            <a:endParaRPr/>
          </a:p>
          <a:p>
            <a:pPr indent="0" lvl="0" marL="0" rtl="0" algn="l">
              <a:lnSpc>
                <a:spcPct val="100000"/>
              </a:lnSpc>
              <a:spcBef>
                <a:spcPts val="0"/>
              </a:spcBef>
              <a:spcAft>
                <a:spcPts val="0"/>
              </a:spcAft>
              <a:buNone/>
            </a:pPr>
            <a:r>
              <a:rPr lang="en"/>
              <a:t>HAVING COUNT(*) &gt; 1;</a:t>
            </a:r>
            <a:endParaRPr/>
          </a:p>
        </p:txBody>
      </p:sp>
      <p:sp>
        <p:nvSpPr>
          <p:cNvPr id="117" name="Google Shape;117;p21"/>
          <p:cNvSpPr txBox="1"/>
          <p:nvPr>
            <p:ph idx="2" type="body"/>
          </p:nvPr>
        </p:nvSpPr>
        <p:spPr>
          <a:xfrm>
            <a:off x="4638400" y="1058225"/>
            <a:ext cx="4187700" cy="3397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Output : </a:t>
            </a:r>
            <a:endParaRPr b="1"/>
          </a:p>
          <a:p>
            <a:pPr indent="0" lvl="0" marL="0" rtl="0" algn="l">
              <a:spcBef>
                <a:spcPts val="1600"/>
              </a:spcBef>
              <a:spcAft>
                <a:spcPts val="1600"/>
              </a:spcAft>
              <a:buNone/>
            </a:pPr>
            <a:r>
              <a:t/>
            </a:r>
            <a:endParaRPr/>
          </a:p>
        </p:txBody>
      </p:sp>
      <p:pic>
        <p:nvPicPr>
          <p:cNvPr id="118" name="Google Shape;118;p21"/>
          <p:cNvPicPr preferRelativeResize="0"/>
          <p:nvPr/>
        </p:nvPicPr>
        <p:blipFill rotWithShape="1">
          <a:blip r:embed="rId3">
            <a:alphaModFix/>
          </a:blip>
          <a:srcRect b="0" l="0" r="0" t="0"/>
          <a:stretch/>
        </p:blipFill>
        <p:spPr>
          <a:xfrm>
            <a:off x="4770425" y="1636200"/>
            <a:ext cx="3923650" cy="1995575"/>
          </a:xfrm>
          <a:prstGeom prst="rect">
            <a:avLst/>
          </a:prstGeom>
          <a:noFill/>
          <a:ln>
            <a:noFill/>
          </a:ln>
        </p:spPr>
      </p:pic>
      <p:sp>
        <p:nvSpPr>
          <p:cNvPr id="119" name="Google Shape;119;p21"/>
          <p:cNvSpPr txBox="1"/>
          <p:nvPr/>
        </p:nvSpPr>
        <p:spPr>
          <a:xfrm>
            <a:off x="4638400" y="4661350"/>
            <a:ext cx="3785400" cy="289200"/>
          </a:xfrm>
          <a:prstGeom prst="rect">
            <a:avLst/>
          </a:prstGeom>
          <a:noFill/>
          <a:ln>
            <a:noFill/>
          </a:ln>
        </p:spPr>
        <p:txBody>
          <a:bodyPr anchorCtr="0" anchor="t" bIns="91425" lIns="91425" spcFirstLastPara="1" rIns="91425" wrap="square" tIns="91425">
            <a:noAutofit/>
          </a:bodyPr>
          <a:lstStyle/>
          <a:p>
            <a:pPr indent="0" lvl="0" marL="0" rtl="0" algn="l">
              <a:lnSpc>
                <a:spcPct val="94000"/>
              </a:lnSpc>
              <a:spcBef>
                <a:spcPts val="1200"/>
              </a:spcBef>
              <a:spcAft>
                <a:spcPts val="0"/>
              </a:spcAft>
              <a:buClr>
                <a:srgbClr val="191B0E"/>
              </a:buClr>
              <a:buSzPts val="2000"/>
              <a:buFont typeface="Arial"/>
              <a:buNone/>
            </a:pPr>
            <a:r>
              <a:rPr i="1" lang="en">
                <a:solidFill>
                  <a:srgbClr val="191B0E"/>
                </a:solidFill>
                <a:latin typeface="Old Standard TT"/>
                <a:ea typeface="Old Standard TT"/>
                <a:cs typeface="Old Standard TT"/>
                <a:sym typeface="Old Standard TT"/>
              </a:rPr>
              <a:t>There are no duplicated rows in the data.</a:t>
            </a:r>
            <a:endParaRPr i="1">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