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7" r:id="rId10"/>
    <p:sldId id="264" r:id="rId11"/>
    <p:sldId id="265" r:id="rId12"/>
    <p:sldId id="271" r:id="rId13"/>
    <p:sldId id="269" r:id="rId14"/>
    <p:sldId id="270" r:id="rId15"/>
    <p:sldId id="268" r:id="rId16"/>
    <p:sldId id="272" r:id="rId17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hyperlink" Target="mailto:DallasNightOwl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tools/sqlpackage/sqlpackage" TargetMode="External"/><Relationship Id="rId3" Type="http://schemas.openxmlformats.org/officeDocument/2006/relationships/hyperlink" Target="https://dbup.github.io/" TargetMode="External"/><Relationship Id="rId7" Type="http://schemas.openxmlformats.org/officeDocument/2006/relationships/hyperlink" Target="https://www.apexsql.com/sql-tools-devops.aspx" TargetMode="External"/><Relationship Id="rId2" Type="http://schemas.openxmlformats.org/officeDocument/2006/relationships/hyperlink" Target="https://db.dbmaestr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quibase.org/" TargetMode="External"/><Relationship Id="rId11" Type="http://schemas.openxmlformats.org/officeDocument/2006/relationships/hyperlink" Target="https://flywaydb.org/" TargetMode="External"/><Relationship Id="rId5" Type="http://schemas.openxmlformats.org/officeDocument/2006/relationships/hyperlink" Target="https://www.quest.com/solutions/devops/" TargetMode="External"/><Relationship Id="rId10" Type="http://schemas.openxmlformats.org/officeDocument/2006/relationships/hyperlink" Target="https://www.red-gate.com/products/sql-development/sql-compare/" TargetMode="External"/><Relationship Id="rId4" Type="http://schemas.openxmlformats.org/officeDocument/2006/relationships/hyperlink" Target="https://www.devart.com/dbforge/sql/database-devops/" TargetMode="External"/><Relationship Id="rId9" Type="http://schemas.openxmlformats.org/officeDocument/2006/relationships/hyperlink" Target="https://www.red-gate.com/products/redgate-deploy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notepad-plus-plus.org/" TargetMode="External"/><Relationship Id="rId13" Type="http://schemas.openxmlformats.org/officeDocument/2006/relationships/hyperlink" Target="https://github.com/" TargetMode="External"/><Relationship Id="rId18" Type="http://schemas.openxmlformats.org/officeDocument/2006/relationships/hyperlink" Target="https://www.chef.io/" TargetMode="External"/><Relationship Id="rId3" Type="http://schemas.openxmlformats.org/officeDocument/2006/relationships/hyperlink" Target="https://code.visualstudio.com/" TargetMode="External"/><Relationship Id="rId21" Type="http://schemas.openxmlformats.org/officeDocument/2006/relationships/hyperlink" Target="https://www.jetbrains.com/teamcity/" TargetMode="External"/><Relationship Id="rId7" Type="http://schemas.openxmlformats.org/officeDocument/2006/relationships/hyperlink" Target="https://docs.microsoft.com/en-us/powershell/scripting/windows-powershell/ise/introducing-the-windows-powershell-ise" TargetMode="External"/><Relationship Id="rId12" Type="http://schemas.openxmlformats.org/officeDocument/2006/relationships/hyperlink" Target="https://git-scm.com/" TargetMode="External"/><Relationship Id="rId17" Type="http://schemas.openxmlformats.org/officeDocument/2006/relationships/hyperlink" Target="https://subversion.apache.org/" TargetMode="External"/><Relationship Id="rId2" Type="http://schemas.openxmlformats.org/officeDocument/2006/relationships/hyperlink" Target="https://visualstudio.microsoft.com/" TargetMode="External"/><Relationship Id="rId16" Type="http://schemas.openxmlformats.org/officeDocument/2006/relationships/hyperlink" Target="https://www.mercurial-scm.org/" TargetMode="External"/><Relationship Id="rId20" Type="http://schemas.openxmlformats.org/officeDocument/2006/relationships/hyperlink" Target="https://octop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quest.com/products/toad-for-sql-server/" TargetMode="External"/><Relationship Id="rId11" Type="http://schemas.openxmlformats.org/officeDocument/2006/relationships/hyperlink" Target="https://bitbucket.org/" TargetMode="External"/><Relationship Id="rId5" Type="http://schemas.openxmlformats.org/officeDocument/2006/relationships/hyperlink" Target="https://azure.microsoft.com/en-us/services/developer-tools/data-studio/" TargetMode="External"/><Relationship Id="rId15" Type="http://schemas.openxmlformats.org/officeDocument/2006/relationships/hyperlink" Target="https://www.perforce.com/products/helix-core" TargetMode="External"/><Relationship Id="rId10" Type="http://schemas.openxmlformats.org/officeDocument/2006/relationships/hyperlink" Target="https://azure.microsoft.com/en-us/services/devops/server/" TargetMode="External"/><Relationship Id="rId19" Type="http://schemas.openxmlformats.org/officeDocument/2006/relationships/hyperlink" Target="https://www.jenkins.io/" TargetMode="External"/><Relationship Id="rId4" Type="http://schemas.openxmlformats.org/officeDocument/2006/relationships/hyperlink" Target="https://docs.microsoft.com/en-us/sql/ssms/sql-server-management-studio-ssms" TargetMode="External"/><Relationship Id="rId9" Type="http://schemas.openxmlformats.org/officeDocument/2006/relationships/hyperlink" Target="https://aws.amazon.com/codecommit/" TargetMode="External"/><Relationship Id="rId14" Type="http://schemas.openxmlformats.org/officeDocument/2006/relationships/hyperlink" Target="https://about.gitlab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eacon.com/devops/database-devops-why-you-need-it-how-do-it" TargetMode="External"/><Relationship Id="rId2" Type="http://schemas.openxmlformats.org/officeDocument/2006/relationships/hyperlink" Target="https://stackify.com/devops-for-databa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d-gate.com/simple-talk/devops/database-devops/introduction-to-devops-database-devops/" TargetMode="External"/><Relationship Id="rId4" Type="http://schemas.openxmlformats.org/officeDocument/2006/relationships/hyperlink" Target="https://techbeacon.com/devops/four-devops-tools-every-database-developer-should-hav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gartner.com/en/information-technology/glossary/devo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0980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DevOps Your Databases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98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N:	Paul Hunter</a:t>
            </a:r>
            <a:b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050" i="1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Manager of Innovation at Accounting Firm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E:	</a:t>
            </a: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DallasNightOwl@gmail.com</a:t>
            </a:r>
            <a:endParaRPr lang="en-US" sz="14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T:	@SqlNightOwl (in exile)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L:	LinkedIn.com/in/</a:t>
            </a:r>
            <a:r>
              <a:rPr lang="en-US" sz="1400" cap="none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PaulHunterMCSE</a:t>
            </a:r>
            <a:br>
              <a:rPr lang="en-US" sz="20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000" cap="non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1F6887D-1FE9-46F0-BD12-AA6AF83A7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990" y="4672737"/>
            <a:ext cx="337871" cy="45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34D96-2F23-48A5-8FA7-15DD05978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709" y="4672738"/>
            <a:ext cx="450124" cy="450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89882C-84A1-41F6-B30C-15E83702A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829" y="5671938"/>
            <a:ext cx="380191" cy="371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797255-5A6D-4F84-B0CA-3C4F57C1B4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0071" y="2730163"/>
            <a:ext cx="2927173" cy="15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04C0-625A-4071-BC7B-DC3CC995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9000-14C0-47CC-9177-8411CC8E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1:	Put </a:t>
            </a:r>
            <a:r>
              <a:rPr lang="en-US" i="1" dirty="0"/>
              <a:t>EVERYTHING</a:t>
            </a:r>
            <a:r>
              <a:rPr lang="en-US" dirty="0"/>
              <a:t> in source </a:t>
            </a:r>
            <a:r>
              <a:rPr lang="en-US"/>
              <a:t>control!</a:t>
            </a:r>
            <a:br>
              <a:rPr lang="en-US" dirty="0"/>
            </a:br>
            <a:r>
              <a:rPr lang="en-US" dirty="0"/>
              <a:t>	*  Includes SQL server and database configurations. </a:t>
            </a:r>
            <a:br>
              <a:rPr lang="en-US" dirty="0"/>
            </a:br>
            <a:r>
              <a:rPr lang="en-US" dirty="0"/>
              <a:t>	*  Includes data – well some data.</a:t>
            </a:r>
            <a:br>
              <a:rPr lang="en-US" dirty="0"/>
            </a:br>
            <a:r>
              <a:rPr lang="en-US" dirty="0"/>
              <a:t>	 * Should include server build and configuration (out of scope of this presentation).</a:t>
            </a:r>
          </a:p>
          <a:p>
            <a:r>
              <a:rPr lang="en-US" dirty="0"/>
              <a:t>How do I do that?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SSMS can script out your schema (demo)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Visual Studio has Database Project (demo)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RedGate</a:t>
            </a:r>
            <a:r>
              <a:rPr lang="en-US" dirty="0"/>
              <a:t> has tools SQL Source Control &amp; SQL Compare (demo)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1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0042-AFFE-4665-A880-7D3CA44B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73FE-2863-4385-8BEA-5FAA1FEA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074" y="2108201"/>
            <a:ext cx="9958812" cy="3760891"/>
          </a:xfrm>
        </p:spPr>
        <p:txBody>
          <a:bodyPr/>
          <a:lstStyle/>
          <a:p>
            <a:r>
              <a:rPr lang="en-US" dirty="0"/>
              <a:t>Rule 2: Idempotent scripts are your friend.</a:t>
            </a:r>
          </a:p>
          <a:p>
            <a:pPr algn="l" fontAlgn="base"/>
            <a:r>
              <a:rPr lang="en-US" b="1" i="0" dirty="0">
                <a:solidFill>
                  <a:srgbClr val="265667"/>
                </a:solidFill>
                <a:effectLst/>
              </a:rPr>
              <a:t>Definition: </a:t>
            </a:r>
            <a:r>
              <a:rPr lang="en-US" b="1" i="1" dirty="0">
                <a:solidFill>
                  <a:srgbClr val="265667"/>
                </a:solidFill>
                <a:effectLst/>
              </a:rPr>
              <a:t>idempotent</a:t>
            </a:r>
            <a:r>
              <a:rPr lang="en-US" i="1" dirty="0">
                <a:solidFill>
                  <a:srgbClr val="265667"/>
                </a:solidFill>
                <a:effectLst/>
              </a:rPr>
              <a:t> (</a:t>
            </a:r>
            <a:r>
              <a:rPr lang="en-US" i="1" dirty="0" err="1">
                <a:solidFill>
                  <a:srgbClr val="265667"/>
                </a:solidFill>
                <a:effectLst/>
              </a:rPr>
              <a:t>Werriam</a:t>
            </a:r>
            <a:r>
              <a:rPr lang="en-US" i="1" dirty="0">
                <a:solidFill>
                  <a:srgbClr val="265667"/>
                </a:solidFill>
                <a:effectLst/>
              </a:rPr>
              <a:t>-Webster)</a:t>
            </a:r>
            <a:endParaRPr lang="en-US" i="0" dirty="0">
              <a:solidFill>
                <a:srgbClr val="265667"/>
              </a:solidFill>
              <a:effectLst/>
            </a:endParaRPr>
          </a:p>
          <a:p>
            <a:pPr algn="l" fontAlgn="base"/>
            <a:r>
              <a:rPr lang="en-US" b="1" i="0" dirty="0">
                <a:solidFill>
                  <a:srgbClr val="303336"/>
                </a:solidFill>
                <a:effectLst/>
              </a:rPr>
              <a:t>: </a:t>
            </a:r>
            <a:r>
              <a:rPr lang="en-US" b="0" i="0" dirty="0">
                <a:solidFill>
                  <a:srgbClr val="303336"/>
                </a:solidFill>
                <a:effectLst/>
              </a:rPr>
              <a:t>relating to or being a mathematical quantity which when applied to itself under a given binary operation equals itself; </a:t>
            </a:r>
            <a:r>
              <a:rPr lang="en-US" b="0" i="1" dirty="0">
                <a:solidFill>
                  <a:srgbClr val="303336"/>
                </a:solidFill>
                <a:effectLst/>
              </a:rPr>
              <a:t>also</a:t>
            </a:r>
            <a:r>
              <a:rPr lang="en-US" b="0" i="0" dirty="0">
                <a:solidFill>
                  <a:srgbClr val="212529"/>
                </a:solidFill>
                <a:effectLst/>
              </a:rPr>
              <a:t> </a:t>
            </a:r>
            <a:r>
              <a:rPr lang="en-US" b="1" i="0" dirty="0">
                <a:solidFill>
                  <a:srgbClr val="212529"/>
                </a:solidFill>
                <a:effectLst/>
              </a:rPr>
              <a:t>: </a:t>
            </a:r>
            <a:r>
              <a:rPr lang="en-US" b="0" i="0" dirty="0">
                <a:solidFill>
                  <a:srgbClr val="212529"/>
                </a:solidFill>
                <a:effectLst/>
              </a:rPr>
              <a:t>relating to or being an operation under which a mathematical quantity is idempotent.  Example : </a:t>
            </a:r>
            <a:r>
              <a:rPr lang="en-US" b="0" i="0" dirty="0">
                <a:solidFill>
                  <a:srgbClr val="303336"/>
                </a:solidFill>
                <a:effectLst/>
              </a:rPr>
              <a:t>multiplication or division by 1.</a:t>
            </a:r>
            <a:endParaRPr lang="en-US" b="0" i="0" dirty="0">
              <a:solidFill>
                <a:srgbClr val="212529"/>
              </a:solidFill>
              <a:effectLst/>
            </a:endParaRPr>
          </a:p>
          <a:p>
            <a:r>
              <a:rPr lang="en-US" b="1" i="1" dirty="0" err="1"/>
              <a:t>Whut</a:t>
            </a:r>
            <a:r>
              <a:rPr lang="en-US" b="1" i="1" dirty="0"/>
              <a:t>?!?!</a:t>
            </a:r>
          </a:p>
          <a:p>
            <a:r>
              <a:rPr lang="en-US" dirty="0"/>
              <a:t>As used for DevOps purposes – it’s a script that will make – or not make - changes consistently no matter how many times it runs. (Demo of and idempotent script)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5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64B3-D238-49A4-A0D4-93037B81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Idempotent | When &amp;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9B15-A27E-4FD2-AC9D-D6BE76AD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Idempotent scripts are useful to smooth out a transition or ensure certain values are set as standards.  For example:</a:t>
            </a:r>
            <a:br>
              <a:rPr lang="en-US" dirty="0"/>
            </a:b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Add a non-nullable column that doesn’t have a default value (demo)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Add a new table and set it up for adding a foreign key (demo)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Managing the LOV (demo)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14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7F2-7E3B-4DD6-9A95-88DECBAC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Your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C299-E517-49A9-8D59-16F4D7F4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you Artifacts to set them free </a:t>
            </a:r>
            <a:r>
              <a:rPr lang="en-US" sz="1400" i="1" dirty="0"/>
              <a:t>(</a:t>
            </a:r>
            <a:r>
              <a:rPr lang="en-US" sz="1400" dirty="0"/>
              <a:t>* </a:t>
            </a:r>
            <a:r>
              <a:rPr lang="en-US" sz="1400" i="1" dirty="0"/>
              <a:t>to see if they work)</a:t>
            </a:r>
            <a:r>
              <a:rPr lang="en-US" dirty="0"/>
              <a:t>.  DevOps is a practice to be followed and everyone knows that practice makes perfect.</a:t>
            </a:r>
          </a:p>
          <a:p>
            <a:r>
              <a:rPr lang="en-US" dirty="0"/>
              <a:t>Build… then Release</a:t>
            </a:r>
          </a:p>
          <a:p>
            <a:r>
              <a:rPr lang="en-US" dirty="0"/>
              <a:t>Practice your Release in </a:t>
            </a:r>
            <a:r>
              <a:rPr lang="en-US" dirty="0">
                <a:solidFill>
                  <a:srgbClr val="00B050"/>
                </a:solidFill>
              </a:rPr>
              <a:t>DEV</a:t>
            </a:r>
          </a:p>
          <a:p>
            <a:r>
              <a:rPr lang="en-US" i="1" dirty="0"/>
              <a:t>Ok, that’s enough practice… set up a Release Pipeline and let’s go live!</a:t>
            </a:r>
          </a:p>
          <a:p>
            <a:r>
              <a:rPr lang="en-US" dirty="0">
                <a:solidFill>
                  <a:srgbClr val="00B0F0"/>
                </a:solidFill>
              </a:rPr>
              <a:t>TST 	 </a:t>
            </a:r>
            <a:r>
              <a:rPr lang="en-US" dirty="0">
                <a:solidFill>
                  <a:srgbClr val="0070C0"/>
                </a:solidFill>
              </a:rPr>
              <a:t>STG</a:t>
            </a:r>
            <a:r>
              <a:rPr lang="en-US" dirty="0"/>
              <a:t> 	 </a:t>
            </a:r>
            <a:r>
              <a:rPr lang="en-US" dirty="0">
                <a:solidFill>
                  <a:srgbClr val="FFC000"/>
                </a:solidFill>
              </a:rPr>
              <a:t>UAT</a:t>
            </a:r>
            <a:r>
              <a:rPr lang="en-US" dirty="0"/>
              <a:t> 	 </a:t>
            </a:r>
            <a:r>
              <a:rPr lang="en-US" dirty="0">
                <a:solidFill>
                  <a:srgbClr val="FF0000"/>
                </a:solidFill>
              </a:rPr>
              <a:t>PRD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 you </a:t>
            </a:r>
            <a:r>
              <a:rPr lang="en-US" b="1" i="1" dirty="0">
                <a:solidFill>
                  <a:schemeClr val="tx1"/>
                </a:solidFill>
              </a:rPr>
              <a:t>have</a:t>
            </a:r>
            <a:r>
              <a:rPr lang="en-US" dirty="0">
                <a:solidFill>
                  <a:schemeClr val="tx1"/>
                </a:solidFill>
              </a:rPr>
              <a:t> to swallow a frog, it’s best to do it early and get it over with.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9299441-F11F-4452-8C44-B382A908A40D}"/>
              </a:ext>
            </a:extLst>
          </p:cNvPr>
          <p:cNvSpPr/>
          <p:nvPr/>
        </p:nvSpPr>
        <p:spPr>
          <a:xfrm>
            <a:off x="1661160" y="4526280"/>
            <a:ext cx="2926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E40C8D9-123F-4A37-847A-45A917F5DEB6}"/>
              </a:ext>
            </a:extLst>
          </p:cNvPr>
          <p:cNvSpPr/>
          <p:nvPr/>
        </p:nvSpPr>
        <p:spPr>
          <a:xfrm>
            <a:off x="2612136" y="4526280"/>
            <a:ext cx="2926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EED309A-E503-4CD5-A68C-B61A95519821}"/>
              </a:ext>
            </a:extLst>
          </p:cNvPr>
          <p:cNvSpPr/>
          <p:nvPr/>
        </p:nvSpPr>
        <p:spPr>
          <a:xfrm>
            <a:off x="3535680" y="4526280"/>
            <a:ext cx="292608" cy="21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2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4CFA-15EF-4960-849D-15EF4791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DevOps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C7F92-0235-4308-85A0-55FF1E5E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>
                <a:hlinkClick r:id="rId2"/>
              </a:rPr>
              <a:t>DBmaestro</a:t>
            </a:r>
            <a:r>
              <a:rPr lang="en-US" dirty="0"/>
              <a:t> – Automate, secure and govern your Database CI/CD pipelines with Database DevOps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>
                <a:hlinkClick r:id="rId3"/>
              </a:rPr>
              <a:t>DbUp</a:t>
            </a:r>
            <a:r>
              <a:rPr lang="en-US" dirty="0"/>
              <a:t> – open source database migration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>
                <a:hlinkClick r:id="rId4"/>
              </a:rPr>
              <a:t>devart</a:t>
            </a:r>
            <a:r>
              <a:rPr lang="en-US" dirty="0">
                <a:hlinkClick r:id="rId4"/>
              </a:rPr>
              <a:t> DevOps</a:t>
            </a:r>
            <a:r>
              <a:rPr lang="en-US" dirty="0"/>
              <a:t> – </a:t>
            </a:r>
            <a:r>
              <a:rPr lang="en-US" dirty="0" err="1"/>
              <a:t>dbForge</a:t>
            </a:r>
            <a:r>
              <a:rPr lang="en-US" dirty="0"/>
              <a:t> DevOps Automation for SQL Server is a cutting-edge solution that takes conventional</a:t>
            </a:r>
            <a:br>
              <a:rPr lang="en-US" dirty="0"/>
            </a:br>
            <a:r>
              <a:rPr lang="en-US" dirty="0"/>
              <a:t>	 	database development and deployment to a whole new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>
                <a:hlinkClick r:id="rId5"/>
              </a:rPr>
              <a:t>Idera</a:t>
            </a:r>
            <a:r>
              <a:rPr lang="en-US" dirty="0">
                <a:hlinkClick r:id="rId5"/>
              </a:rPr>
              <a:t> DevOps Tools</a:t>
            </a:r>
            <a:r>
              <a:rPr lang="en-US" dirty="0"/>
              <a:t> – </a:t>
            </a:r>
            <a:r>
              <a:rPr lang="en-US" b="0" i="0" dirty="0">
                <a:solidFill>
                  <a:srgbClr val="2D2D2D"/>
                </a:solidFill>
                <a:effectLst/>
                <a:latin typeface="proxima_nova_rgregular"/>
              </a:rPr>
              <a:t>Portfolio of DevOps Tools</a:t>
            </a:r>
            <a:endParaRPr lang="en-US" dirty="0">
              <a:hlinkClick r:id="rId5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>
                <a:hlinkClick r:id="rId6"/>
              </a:rPr>
              <a:t>Liquibase</a:t>
            </a:r>
            <a:r>
              <a:rPr lang="en-US" dirty="0"/>
              <a:t> (</a:t>
            </a:r>
            <a:r>
              <a:rPr lang="en-US" dirty="0" err="1"/>
              <a:t>aquired</a:t>
            </a:r>
            <a:r>
              <a:rPr lang="en-US" dirty="0"/>
              <a:t> </a:t>
            </a:r>
            <a:r>
              <a:rPr lang="en-US" dirty="0" err="1"/>
              <a:t>Datical</a:t>
            </a:r>
            <a:r>
              <a:rPr lang="en-US" dirty="0"/>
              <a:t>) – database migration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>
                <a:hlinkClick r:id="rId5"/>
              </a:rPr>
              <a:t>Quest DevOps Solutions</a:t>
            </a:r>
            <a:r>
              <a:rPr lang="en-US" dirty="0"/>
              <a:t> | </a:t>
            </a:r>
            <a:r>
              <a:rPr lang="en-US" dirty="0" err="1">
                <a:hlinkClick r:id="rId7"/>
              </a:rPr>
              <a:t>ApexSQL</a:t>
            </a:r>
            <a:r>
              <a:rPr lang="en-US" dirty="0"/>
              <a:t> – Multi-platform support.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>
                <a:hlinkClick r:id="rId8"/>
              </a:rPr>
              <a:t>MS </a:t>
            </a:r>
            <a:r>
              <a:rPr lang="en-US" dirty="0" err="1">
                <a:hlinkClick r:id="rId8"/>
              </a:rPr>
              <a:t>SqlPackage</a:t>
            </a:r>
            <a:r>
              <a:rPr lang="en-US" dirty="0"/>
              <a:t> – command line tool to extract schema &amp; data. Probably most widely used tool. (State)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RedGate</a:t>
            </a:r>
            <a:r>
              <a:rPr lang="en-US" dirty="0"/>
              <a:t> – suite of tools to support “Compliant DevOps”. Multi-platform support. (State &amp; Migration)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9"/>
              </a:rPr>
              <a:t>Database Deploy</a:t>
            </a:r>
            <a:r>
              <a:rPr lang="en-US" dirty="0"/>
              <a:t> | </a:t>
            </a:r>
            <a:r>
              <a:rPr lang="en-US" dirty="0" err="1">
                <a:hlinkClick r:id="rId10"/>
              </a:rPr>
              <a:t>Sql</a:t>
            </a:r>
            <a:r>
              <a:rPr lang="en-US" dirty="0">
                <a:hlinkClick r:id="rId10"/>
              </a:rPr>
              <a:t> Compare Pro</a:t>
            </a:r>
            <a:r>
              <a:rPr lang="en-US" dirty="0"/>
              <a:t> | </a:t>
            </a:r>
            <a:r>
              <a:rPr lang="en-US" dirty="0">
                <a:hlinkClick r:id="rId11"/>
              </a:rPr>
              <a:t>Flyway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2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C459-25A3-4A75-91CB-C0D785D9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8FB4-0003-489C-B53C-29943BAA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r>
              <a:rPr lang="en-US" b="1" i="1" dirty="0"/>
              <a:t>Code Editors</a:t>
            </a:r>
          </a:p>
          <a:p>
            <a:r>
              <a:rPr lang="en-US" dirty="0"/>
              <a:t> * </a:t>
            </a:r>
            <a:r>
              <a:rPr lang="en-US" dirty="0">
                <a:hlinkClick r:id="rId2"/>
              </a:rPr>
              <a:t>Visual Studio</a:t>
            </a:r>
            <a:br>
              <a:rPr lang="en-US" dirty="0"/>
            </a:br>
            <a:r>
              <a:rPr lang="en-US" dirty="0"/>
              <a:t> * </a:t>
            </a:r>
            <a:r>
              <a:rPr lang="en-US" dirty="0">
                <a:hlinkClick r:id="rId3"/>
              </a:rPr>
              <a:t>VS Code</a:t>
            </a:r>
            <a:br>
              <a:rPr lang="en-US" dirty="0"/>
            </a:br>
            <a:r>
              <a:rPr lang="en-US" dirty="0"/>
              <a:t> * </a:t>
            </a:r>
            <a:r>
              <a:rPr lang="en-US" dirty="0">
                <a:hlinkClick r:id="rId4"/>
              </a:rPr>
              <a:t>SSMS</a:t>
            </a:r>
            <a:br>
              <a:rPr lang="en-US" dirty="0"/>
            </a:br>
            <a:r>
              <a:rPr lang="en-US" dirty="0"/>
              <a:t> * </a:t>
            </a:r>
            <a:r>
              <a:rPr lang="en-US" dirty="0">
                <a:hlinkClick r:id="rId5"/>
              </a:rPr>
              <a:t>Azure </a:t>
            </a:r>
            <a:r>
              <a:rPr lang="en-US" dirty="0" err="1">
                <a:hlinkClick r:id="rId5"/>
              </a:rPr>
              <a:t>DataStudio</a:t>
            </a:r>
            <a:br>
              <a:rPr lang="en-US" dirty="0"/>
            </a:br>
            <a:r>
              <a:rPr lang="en-US" dirty="0"/>
              <a:t> * </a:t>
            </a:r>
            <a:r>
              <a:rPr lang="en-US" dirty="0">
                <a:hlinkClick r:id="rId6"/>
              </a:rPr>
              <a:t>TOAD for SQL Studio</a:t>
            </a:r>
            <a:br>
              <a:rPr lang="en-US" dirty="0"/>
            </a:br>
            <a:r>
              <a:rPr lang="en-US" dirty="0"/>
              <a:t> * </a:t>
            </a:r>
            <a:r>
              <a:rPr lang="en-US" dirty="0">
                <a:hlinkClick r:id="rId7"/>
              </a:rPr>
              <a:t>PowerShell ISE</a:t>
            </a:r>
            <a:br>
              <a:rPr lang="en-US" dirty="0"/>
            </a:br>
            <a:r>
              <a:rPr lang="en-US" dirty="0"/>
              <a:t> * </a:t>
            </a:r>
            <a:r>
              <a:rPr lang="en-US" dirty="0" err="1">
                <a:hlinkClick r:id="rId8"/>
              </a:rPr>
              <a:t>NotePad</a:t>
            </a:r>
            <a:r>
              <a:rPr lang="en-US" dirty="0">
                <a:hlinkClick r:id="rId8"/>
              </a:rPr>
              <a:t>++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i="1" dirty="0"/>
              <a:t>…more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Source Control</a:t>
            </a:r>
          </a:p>
          <a:p>
            <a:r>
              <a:rPr lang="en-US" dirty="0"/>
              <a:t>* </a:t>
            </a:r>
            <a:r>
              <a:rPr lang="en-US" dirty="0">
                <a:hlinkClick r:id="rId9"/>
              </a:rPr>
              <a:t>AWS Code Commit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0"/>
              </a:rPr>
              <a:t>Azure DevOps | TFS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1"/>
              </a:rPr>
              <a:t>Bitbucket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2"/>
              </a:rPr>
              <a:t>Git</a:t>
            </a:r>
            <a:r>
              <a:rPr lang="en-US" dirty="0"/>
              <a:t> | </a:t>
            </a:r>
            <a:r>
              <a:rPr lang="en-US" dirty="0">
                <a:hlinkClick r:id="rId13"/>
              </a:rPr>
              <a:t>GitHub</a:t>
            </a:r>
            <a:r>
              <a:rPr lang="en-US" dirty="0"/>
              <a:t> | </a:t>
            </a:r>
            <a:r>
              <a:rPr lang="en-US" dirty="0">
                <a:hlinkClick r:id="rId14"/>
              </a:rPr>
              <a:t>GitLab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5"/>
              </a:rPr>
              <a:t>Helix Core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6"/>
              </a:rPr>
              <a:t>Mercurial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7"/>
              </a:rPr>
              <a:t>Subversion/SVN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i="1" dirty="0"/>
              <a:t>…more</a:t>
            </a:r>
            <a:endParaRPr lang="en-US" b="1" i="1" dirty="0"/>
          </a:p>
          <a:p>
            <a:r>
              <a:rPr lang="en-US" b="1" i="1" dirty="0"/>
              <a:t>Flow Control</a:t>
            </a:r>
          </a:p>
          <a:p>
            <a:r>
              <a:rPr lang="en-US" dirty="0"/>
              <a:t>* </a:t>
            </a:r>
            <a:r>
              <a:rPr lang="en-US" dirty="0">
                <a:hlinkClick r:id="rId10"/>
              </a:rPr>
              <a:t>Azure DevOps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8"/>
              </a:rPr>
              <a:t>Chef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4"/>
              </a:rPr>
              <a:t>GitLab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19"/>
              </a:rPr>
              <a:t>Jenkins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20"/>
              </a:rPr>
              <a:t>Octopus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>
                <a:hlinkClick r:id="rId21"/>
              </a:rPr>
              <a:t>TeamCity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i="1" dirty="0"/>
              <a:t>…more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6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3D43-8C9E-4483-98A6-F1273041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7005-38B2-4E7D-A314-F69F617E7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https://stackify.com/devops-for-databases/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https://techbeacon.com/devops/database-devops-why-you-need-it-how-do-it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https://techbeacon.com/devops/four-devops-tools-every-database-developer-should-have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https://www.red-gate.com/simple-talk/devops/database-devops/introduction-to-devops-database-devops/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1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If you’re not doing DevOps for your databases… you’re working to hard.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Paul Hunter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9B4F-34E1-4477-87DF-49586562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1956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C9D3-7B7E-4397-808F-D119E822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Introductions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Delivery Story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What is… DevOps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What’s In It For You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DB DevOps - It Comes in Flavors?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Getting Started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Idempotent When &amp; Where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Practice Your Pipeline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DevOps Tools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  Resources</a:t>
            </a:r>
          </a:p>
        </p:txBody>
      </p:sp>
    </p:spTree>
    <p:extLst>
      <p:ext uri="{BB962C8B-B14F-4D97-AF65-F5344CB8AC3E}">
        <p14:creationId xmlns:p14="http://schemas.microsoft.com/office/powerpoint/2010/main" val="191673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AFB9-8291-468B-AC28-CDDE8573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C2D9A-960B-4DA5-B079-CD957600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I got into the field accidentally and am largely self-taught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Over 25 years experience modeling, developing, building &amp; delivering database solutions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First experience with SQL Server 6.0 (shortly after split from Sybase)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MCSE – Data Management &amp; Analytics (2019)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FORG – Friend  of </a:t>
            </a:r>
            <a:r>
              <a:rPr lang="en-US" dirty="0" err="1"/>
              <a:t>RedGate</a:t>
            </a:r>
            <a:r>
              <a:rPr lang="en-US" dirty="0"/>
              <a:t> (2019)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Continually honing my craft through continuously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D554-E9BC-427C-B578-5BDA8260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Our Delivery 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BD8D-FF5B-48D3-8C11-DB54FA9C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/>
              <a:t>Where we started…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Release of the multi-tenant application affected two central databases (Audit and Central on one server), </a:t>
            </a:r>
            <a:br>
              <a:rPr lang="en-US" dirty="0"/>
            </a:br>
            <a:r>
              <a:rPr lang="en-US" dirty="0"/>
              <a:t>  a Utility database on each server, and roughly 40+ Customer databases (common schema different data).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A Production Release was taking 4 people 4 days complete (120+ hours).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Production Release was inconsistent and often failed to deliver one or two overlooked features.</a:t>
            </a:r>
          </a:p>
          <a:p>
            <a:pPr marL="0" indent="0">
              <a:buNone/>
            </a:pPr>
            <a:r>
              <a:rPr lang="en-US" b="1" i="1" dirty="0"/>
              <a:t>Where we are now…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Same application nothing has changed… except there are now more servers and 100+ databases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Releases take a little over two hours for one person.  The database portion takes under 5 minutes.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Zero failures, 100% success rate, 100% consistent database delivery</a:t>
            </a:r>
          </a:p>
          <a:p>
            <a:pPr marL="0" indent="0">
              <a:buNone/>
            </a:pPr>
            <a:r>
              <a:rPr lang="en-US" b="1" i="1" dirty="0"/>
              <a:t>Where we are going…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Cloud</a:t>
            </a:r>
          </a:p>
        </p:txBody>
      </p:sp>
    </p:spTree>
    <p:extLst>
      <p:ext uri="{BB962C8B-B14F-4D97-AF65-F5344CB8AC3E}">
        <p14:creationId xmlns:p14="http://schemas.microsoft.com/office/powerpoint/2010/main" val="138199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9F42-6464-4E98-A3E6-B4BE4046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6B29-6B59-4A53-9B00-32A93C04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Gartner on DevOps</a:t>
            </a:r>
            <a:endParaRPr lang="en-US" dirty="0"/>
          </a:p>
          <a:p>
            <a:r>
              <a:rPr lang="en-US" dirty="0"/>
              <a:t>DevOps represents a change in IT culture, focusing on rapid IT service delivery through the adoption of agile, lean practices in the context of a system-oriented approach.  DevOps emphasizes people (and culture), and it seeks to improve collaboration between operations and development teams.  DevOps implementations utilize technology — especially automation tools that can leverage an increasingly programmable and dynamic infrastructure from a life cycle perspective.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That’s nice… but what does it boil down to?</a:t>
            </a:r>
            <a:br>
              <a:rPr lang="en-US" dirty="0"/>
            </a:br>
            <a:r>
              <a:rPr lang="en-US" dirty="0"/>
              <a:t>It’s the process to reliably and repeatably get your stuff from </a:t>
            </a:r>
            <a:r>
              <a:rPr lang="en-US" b="1" dirty="0">
                <a:solidFill>
                  <a:srgbClr val="0070C0"/>
                </a:solidFill>
              </a:rPr>
              <a:t>Dev</a:t>
            </a:r>
            <a:r>
              <a:rPr lang="en-US" dirty="0"/>
              <a:t>elopment into </a:t>
            </a:r>
            <a:r>
              <a:rPr lang="en-US" b="1" dirty="0">
                <a:solidFill>
                  <a:srgbClr val="0070C0"/>
                </a:solidFill>
              </a:rPr>
              <a:t>Op</a:t>
            </a:r>
            <a:r>
              <a:rPr lang="en-US" dirty="0"/>
              <a:t>eration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9A4E2-E751-4D50-B879-A8CDD5484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07" y="224510"/>
            <a:ext cx="2927173" cy="15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9F42-6464-4E98-A3E6-B4BE4046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6B29-6B59-4A53-9B00-32A93C04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It’s a shift in thinking through a change in your culture that supports rapid and accurate delivery</a:t>
            </a:r>
            <a:br>
              <a:rPr lang="en-US" sz="1800" dirty="0"/>
            </a:br>
            <a:r>
              <a:rPr lang="en-US" sz="1800" dirty="0"/>
              <a:t>  of development efforts to production - configuration, code &amp; data resources.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It leverages automation tools to build, test and deliver new features for your supported</a:t>
            </a:r>
            <a:br>
              <a:rPr lang="en-US" sz="1800" dirty="0"/>
            </a:br>
            <a:r>
              <a:rPr lang="en-US" sz="1800" dirty="0"/>
              <a:t>  applications.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It incorporates the Database into the development cycle.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 Focuses on repeatable, consistent, and dependable delivery.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CDE-5A32-4B5F-AD1A-C91800CE8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507" y="224510"/>
            <a:ext cx="2927173" cy="15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1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27F-C672-4022-AB09-7852DE23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It For You?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889A-6424-473F-8514-D7424DB4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3000" b="1" i="1" dirty="0"/>
              <a:t>It makes your life simpler!</a:t>
            </a:r>
          </a:p>
          <a:p>
            <a:r>
              <a:rPr lang="en-US" dirty="0"/>
              <a:t>You can answers questions management likes to know: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How long will it take to deliver code into production?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What happens if a release fails?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Has the code/release been tested?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How do we know there weren’t unapproved changes?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  </a:t>
            </a:r>
            <a:r>
              <a:rPr lang="en-US" dirty="0"/>
              <a:t>It’s a pre-planned and scripted process as elaborate and complex as it needs – and no more. 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282C-9D6D-4B69-A8D5-FCA1164F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Comes in Flavors?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F7E3-5838-4B89-A916-D9B22EB1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/>
              <a:t>State or Model Based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compare the current state with a desired state and transition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good for complex, application as a integrated release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/>
              <a:t>Migration or Incremental Based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changed come as a 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good for small incremental changes of a well established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/>
              <a:t>Hybrid – classic mix &amp; match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like it says a little of this &amp; a dash of that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i="1" dirty="0"/>
              <a:t>Code First – good for Demos &amp;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1397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{1F24F12B-CBF6-4244-80F2-C505BC8C4956}tf56160789_win32</Template>
  <TotalTime>25542</TotalTime>
  <Words>1302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Bookman Old Style</vt:lpstr>
      <vt:lpstr>Calibri</vt:lpstr>
      <vt:lpstr>Franklin Gothic Book</vt:lpstr>
      <vt:lpstr>proxima_nova_rgregular</vt:lpstr>
      <vt:lpstr>Wingdings</vt:lpstr>
      <vt:lpstr>1_RetrospectVTI</vt:lpstr>
      <vt:lpstr>DevOps Your Databases </vt:lpstr>
      <vt:lpstr>If you’re not doing DevOps for your databases… you’re working to hard.</vt:lpstr>
      <vt:lpstr>Agenda</vt:lpstr>
      <vt:lpstr>Introduction…</vt:lpstr>
      <vt:lpstr>Our Delivery Story</vt:lpstr>
      <vt:lpstr>What is DevOps</vt:lpstr>
      <vt:lpstr>What it is…</vt:lpstr>
      <vt:lpstr>What’s In It For You?</vt:lpstr>
      <vt:lpstr>It Comes in Flavors?</vt:lpstr>
      <vt:lpstr>Getting Started</vt:lpstr>
      <vt:lpstr>Getting Started</vt:lpstr>
      <vt:lpstr>Idempotent | When &amp; Where</vt:lpstr>
      <vt:lpstr>Practice Your Pipeline</vt:lpstr>
      <vt:lpstr>Database DevOps Tools</vt:lpstr>
      <vt:lpstr>DevOps Tools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Databases</dc:title>
  <dc:creator>Paul Hunter</dc:creator>
  <cp:lastModifiedBy>Paul Hunter</cp:lastModifiedBy>
  <cp:revision>12</cp:revision>
  <cp:lastPrinted>2021-08-08T19:19:53Z</cp:lastPrinted>
  <dcterms:created xsi:type="dcterms:W3CDTF">2021-08-08T16:58:20Z</dcterms:created>
  <dcterms:modified xsi:type="dcterms:W3CDTF">2022-04-21T01:39:27Z</dcterms:modified>
</cp:coreProperties>
</file>