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39CCD-71BE-497E-99CD-A7E9E2E389D7}">
  <a:tblStyle styleId="{05339CCD-71BE-497E-99CD-A7E9E2E38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590"/>
  </p:normalViewPr>
  <p:slideViewPr>
    <p:cSldViewPr snapToGrid="0">
      <p:cViewPr varScale="1">
        <p:scale>
          <a:sx n="120" d="100"/>
          <a:sy n="120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DC9-FD6E-414F-9E1B-ACD15D9581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580BC4-7743-4840-B423-9CF0F7B36E94}">
      <dgm:prSet/>
      <dgm:spPr/>
      <dgm:t>
        <a:bodyPr/>
        <a:lstStyle/>
        <a:p>
          <a:r>
            <a:rPr lang="en-US" dirty="0"/>
            <a:t>Our goal is to optimize vehicle allocation according to ridership demand and give business insights and recommendations to TNP companies(also called rider sharing companies like Uber, Lyft and Via). </a:t>
          </a:r>
        </a:p>
      </dgm:t>
    </dgm:pt>
    <dgm:pt modelId="{F034600E-784A-4BBC-BBE9-D54022BF9EF8}" type="parTrans" cxnId="{CA5796A1-18AB-45D1-87A5-F1B92916E124}">
      <dgm:prSet/>
      <dgm:spPr/>
      <dgm:t>
        <a:bodyPr/>
        <a:lstStyle/>
        <a:p>
          <a:endParaRPr lang="en-US"/>
        </a:p>
      </dgm:t>
    </dgm:pt>
    <dgm:pt modelId="{BAC94D73-DB9D-4F25-BCAD-F9222A48A2ED}" type="sibTrans" cxnId="{CA5796A1-18AB-45D1-87A5-F1B92916E124}">
      <dgm:prSet/>
      <dgm:spPr/>
      <dgm:t>
        <a:bodyPr/>
        <a:lstStyle/>
        <a:p>
          <a:endParaRPr lang="en-US"/>
        </a:p>
      </dgm:t>
    </dgm:pt>
    <dgm:pt modelId="{68B6CCBE-970B-4649-B9AA-3277F511F32C}">
      <dgm:prSet/>
      <dgm:spPr/>
      <dgm:t>
        <a:bodyPr/>
        <a:lstStyle/>
        <a:p>
          <a:r>
            <a:rPr lang="en-US" dirty="0"/>
            <a:t>We are going to use data regarding weather, major events, public safety, and income level to analyze user behavior and to give precise recommendations. </a:t>
          </a:r>
        </a:p>
      </dgm:t>
    </dgm:pt>
    <dgm:pt modelId="{5C40952E-6E06-42A6-8C48-857BC17AF75C}" type="parTrans" cxnId="{D3CCC4CB-3C88-42A5-8BFE-FE0910FC4BA5}">
      <dgm:prSet/>
      <dgm:spPr/>
      <dgm:t>
        <a:bodyPr/>
        <a:lstStyle/>
        <a:p>
          <a:endParaRPr lang="en-US"/>
        </a:p>
      </dgm:t>
    </dgm:pt>
    <dgm:pt modelId="{995AB9F3-ED3B-4598-A092-94D8493D89D4}" type="sibTrans" cxnId="{D3CCC4CB-3C88-42A5-8BFE-FE0910FC4BA5}">
      <dgm:prSet/>
      <dgm:spPr/>
      <dgm:t>
        <a:bodyPr/>
        <a:lstStyle/>
        <a:p>
          <a:endParaRPr lang="en-US"/>
        </a:p>
      </dgm:t>
    </dgm:pt>
    <dgm:pt modelId="{D8940737-2789-4B60-A76E-64514335DBB3}">
      <dgm:prSet/>
      <dgm:spPr/>
      <dgm:t>
        <a:bodyPr/>
        <a:lstStyle/>
        <a:p>
          <a:r>
            <a:rPr lang="en-US" dirty="0"/>
            <a:t>We will create a relational database system that can efficiently load, store, and extract data from different sources for analysis. </a:t>
          </a:r>
        </a:p>
      </dgm:t>
    </dgm:pt>
    <dgm:pt modelId="{D26C731A-9AE0-40C2-96C6-E35C098DE000}" type="parTrans" cxnId="{58C3D773-40B7-44C4-8D85-5C9FF34AFDF9}">
      <dgm:prSet/>
      <dgm:spPr/>
      <dgm:t>
        <a:bodyPr/>
        <a:lstStyle/>
        <a:p>
          <a:endParaRPr lang="en-US"/>
        </a:p>
      </dgm:t>
    </dgm:pt>
    <dgm:pt modelId="{65A3BADC-518D-42DC-9F9D-6C9C7B00A076}" type="sibTrans" cxnId="{58C3D773-40B7-44C4-8D85-5C9FF34AFDF9}">
      <dgm:prSet/>
      <dgm:spPr/>
      <dgm:t>
        <a:bodyPr/>
        <a:lstStyle/>
        <a:p>
          <a:endParaRPr lang="en-US"/>
        </a:p>
      </dgm:t>
    </dgm:pt>
    <dgm:pt modelId="{04FF4AC4-20E6-46F8-B977-62508EDEE43B}" type="pres">
      <dgm:prSet presAssocID="{63032DC9-FD6E-414F-9E1B-ACD15D958138}" presName="root" presStyleCnt="0">
        <dgm:presLayoutVars>
          <dgm:dir/>
          <dgm:resizeHandles val="exact"/>
        </dgm:presLayoutVars>
      </dgm:prSet>
      <dgm:spPr/>
    </dgm:pt>
    <dgm:pt modelId="{D6411B42-401A-4BC7-ACF5-1573F5D60AD5}" type="pres">
      <dgm:prSet presAssocID="{4C580BC4-7743-4840-B423-9CF0F7B36E94}" presName="compNode" presStyleCnt="0"/>
      <dgm:spPr/>
    </dgm:pt>
    <dgm:pt modelId="{42B175A5-C2D7-4A22-8F86-B0B986A0DC65}" type="pres">
      <dgm:prSet presAssocID="{4C580BC4-7743-4840-B423-9CF0F7B36E94}" presName="bgRect" presStyleLbl="bgShp" presStyleIdx="0" presStyleCnt="3"/>
      <dgm:spPr>
        <a:solidFill>
          <a:schemeClr val="accent1"/>
        </a:solidFill>
      </dgm:spPr>
    </dgm:pt>
    <dgm:pt modelId="{857E6D06-8E79-4A73-A713-8B98E4844CD4}" type="pres">
      <dgm:prSet presAssocID="{4C580BC4-7743-4840-B423-9CF0F7B36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0164C4-DABE-41E7-BD32-C70E8A98D10E}" type="pres">
      <dgm:prSet presAssocID="{4C580BC4-7743-4840-B423-9CF0F7B36E94}" presName="spaceRect" presStyleCnt="0"/>
      <dgm:spPr/>
    </dgm:pt>
    <dgm:pt modelId="{29C5D09D-CEB1-40EF-960A-31A34AE4F4DE}" type="pres">
      <dgm:prSet presAssocID="{4C580BC4-7743-4840-B423-9CF0F7B36E94}" presName="parTx" presStyleLbl="revTx" presStyleIdx="0" presStyleCnt="3">
        <dgm:presLayoutVars>
          <dgm:chMax val="0"/>
          <dgm:chPref val="0"/>
        </dgm:presLayoutVars>
      </dgm:prSet>
      <dgm:spPr/>
    </dgm:pt>
    <dgm:pt modelId="{704D58E2-E004-4237-B08D-ACE8539E56E4}" type="pres">
      <dgm:prSet presAssocID="{BAC94D73-DB9D-4F25-BCAD-F9222A48A2ED}" presName="sibTrans" presStyleCnt="0"/>
      <dgm:spPr/>
    </dgm:pt>
    <dgm:pt modelId="{A934C1EA-01DE-4745-B32E-1FFDDBA28EE9}" type="pres">
      <dgm:prSet presAssocID="{68B6CCBE-970B-4649-B9AA-3277F511F32C}" presName="compNode" presStyleCnt="0"/>
      <dgm:spPr/>
    </dgm:pt>
    <dgm:pt modelId="{A0E72587-C195-42ED-A8C2-669070406AC6}" type="pres">
      <dgm:prSet presAssocID="{68B6CCBE-970B-4649-B9AA-3277F511F32C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B9FFCAFE-4D0A-4B1A-8791-21E42C14139F}" type="pres">
      <dgm:prSet presAssocID="{68B6CCBE-970B-4649-B9AA-3277F511F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7B0402-78F0-4597-BB17-83CD3AD2BF9B}" type="pres">
      <dgm:prSet presAssocID="{68B6CCBE-970B-4649-B9AA-3277F511F32C}" presName="spaceRect" presStyleCnt="0"/>
      <dgm:spPr/>
    </dgm:pt>
    <dgm:pt modelId="{E0347D80-C5EF-4FB4-8404-E187E6F6C54D}" type="pres">
      <dgm:prSet presAssocID="{68B6CCBE-970B-4649-B9AA-3277F511F32C}" presName="parTx" presStyleLbl="revTx" presStyleIdx="1" presStyleCnt="3">
        <dgm:presLayoutVars>
          <dgm:chMax val="0"/>
          <dgm:chPref val="0"/>
        </dgm:presLayoutVars>
      </dgm:prSet>
      <dgm:spPr/>
    </dgm:pt>
    <dgm:pt modelId="{DCF30E0D-AC49-44F2-82CF-839B2804767F}" type="pres">
      <dgm:prSet presAssocID="{995AB9F3-ED3B-4598-A092-94D8493D89D4}" presName="sibTrans" presStyleCnt="0"/>
      <dgm:spPr/>
    </dgm:pt>
    <dgm:pt modelId="{26E091C2-0DCC-41D6-985B-697C8EC35940}" type="pres">
      <dgm:prSet presAssocID="{D8940737-2789-4B60-A76E-64514335DBB3}" presName="compNode" presStyleCnt="0"/>
      <dgm:spPr/>
    </dgm:pt>
    <dgm:pt modelId="{5B0D0FB0-930A-4D1B-AF2B-209E8E766872}" type="pres">
      <dgm:prSet presAssocID="{D8940737-2789-4B60-A76E-64514335DBB3}" presName="bgRect" presStyleLbl="bgShp" presStyleIdx="2" presStyleCnt="3"/>
      <dgm:spPr>
        <a:solidFill>
          <a:schemeClr val="accent1">
            <a:lumMod val="50000"/>
          </a:schemeClr>
        </a:solidFill>
      </dgm:spPr>
    </dgm:pt>
    <dgm:pt modelId="{EF936174-0E9E-4C29-879D-DE0E00FB10B9}" type="pres">
      <dgm:prSet presAssocID="{D8940737-2789-4B60-A76E-64514335D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A78B9F-AD87-4642-AF39-304A475CE106}" type="pres">
      <dgm:prSet presAssocID="{D8940737-2789-4B60-A76E-64514335DBB3}" presName="spaceRect" presStyleCnt="0"/>
      <dgm:spPr/>
    </dgm:pt>
    <dgm:pt modelId="{0662890D-E2A5-45AC-8FA4-A165884B9793}" type="pres">
      <dgm:prSet presAssocID="{D8940737-2789-4B60-A76E-64514335DB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00812-3E90-4D64-A6AE-27F11836A541}" type="presOf" srcId="{63032DC9-FD6E-414F-9E1B-ACD15D958138}" destId="{04FF4AC4-20E6-46F8-B977-62508EDEE43B}" srcOrd="0" destOrd="0" presId="urn:microsoft.com/office/officeart/2018/2/layout/IconVerticalSolidList"/>
    <dgm:cxn modelId="{04E11244-F83C-4C65-AABA-F62926316269}" type="presOf" srcId="{D8940737-2789-4B60-A76E-64514335DBB3}" destId="{0662890D-E2A5-45AC-8FA4-A165884B9793}" srcOrd="0" destOrd="0" presId="urn:microsoft.com/office/officeart/2018/2/layout/IconVerticalSolidList"/>
    <dgm:cxn modelId="{8F5BCC57-B903-481C-AAF5-ABCBA4A711D4}" type="presOf" srcId="{68B6CCBE-970B-4649-B9AA-3277F511F32C}" destId="{E0347D80-C5EF-4FB4-8404-E187E6F6C54D}" srcOrd="0" destOrd="0" presId="urn:microsoft.com/office/officeart/2018/2/layout/IconVerticalSolidList"/>
    <dgm:cxn modelId="{58C3D773-40B7-44C4-8D85-5C9FF34AFDF9}" srcId="{63032DC9-FD6E-414F-9E1B-ACD15D958138}" destId="{D8940737-2789-4B60-A76E-64514335DBB3}" srcOrd="2" destOrd="0" parTransId="{D26C731A-9AE0-40C2-96C6-E35C098DE000}" sibTransId="{65A3BADC-518D-42DC-9F9D-6C9C7B00A076}"/>
    <dgm:cxn modelId="{CA5796A1-18AB-45D1-87A5-F1B92916E124}" srcId="{63032DC9-FD6E-414F-9E1B-ACD15D958138}" destId="{4C580BC4-7743-4840-B423-9CF0F7B36E94}" srcOrd="0" destOrd="0" parTransId="{F034600E-784A-4BBC-BBE9-D54022BF9EF8}" sibTransId="{BAC94D73-DB9D-4F25-BCAD-F9222A48A2ED}"/>
    <dgm:cxn modelId="{4FD2FFAD-F78F-4E20-812C-05C0F1F279D0}" type="presOf" srcId="{4C580BC4-7743-4840-B423-9CF0F7B36E94}" destId="{29C5D09D-CEB1-40EF-960A-31A34AE4F4DE}" srcOrd="0" destOrd="0" presId="urn:microsoft.com/office/officeart/2018/2/layout/IconVerticalSolidList"/>
    <dgm:cxn modelId="{D3CCC4CB-3C88-42A5-8BFE-FE0910FC4BA5}" srcId="{63032DC9-FD6E-414F-9E1B-ACD15D958138}" destId="{68B6CCBE-970B-4649-B9AA-3277F511F32C}" srcOrd="1" destOrd="0" parTransId="{5C40952E-6E06-42A6-8C48-857BC17AF75C}" sibTransId="{995AB9F3-ED3B-4598-A092-94D8493D89D4}"/>
    <dgm:cxn modelId="{0A1912BA-3ACC-4DCF-8D68-DC85E3A5ABAD}" type="presParOf" srcId="{04FF4AC4-20E6-46F8-B977-62508EDEE43B}" destId="{D6411B42-401A-4BC7-ACF5-1573F5D60AD5}" srcOrd="0" destOrd="0" presId="urn:microsoft.com/office/officeart/2018/2/layout/IconVerticalSolidList"/>
    <dgm:cxn modelId="{63E66A6D-DE72-4D3A-903B-7A70CA09D684}" type="presParOf" srcId="{D6411B42-401A-4BC7-ACF5-1573F5D60AD5}" destId="{42B175A5-C2D7-4A22-8F86-B0B986A0DC65}" srcOrd="0" destOrd="0" presId="urn:microsoft.com/office/officeart/2018/2/layout/IconVerticalSolidList"/>
    <dgm:cxn modelId="{F9641878-07A3-446F-8C12-A78B1BB01014}" type="presParOf" srcId="{D6411B42-401A-4BC7-ACF5-1573F5D60AD5}" destId="{857E6D06-8E79-4A73-A713-8B98E4844CD4}" srcOrd="1" destOrd="0" presId="urn:microsoft.com/office/officeart/2018/2/layout/IconVerticalSolidList"/>
    <dgm:cxn modelId="{A1A68DCE-82D6-4F04-9CDB-4081E7C4F042}" type="presParOf" srcId="{D6411B42-401A-4BC7-ACF5-1573F5D60AD5}" destId="{F50164C4-DABE-41E7-BD32-C70E8A98D10E}" srcOrd="2" destOrd="0" presId="urn:microsoft.com/office/officeart/2018/2/layout/IconVerticalSolidList"/>
    <dgm:cxn modelId="{364371E2-5AB3-454A-86E8-57807383C378}" type="presParOf" srcId="{D6411B42-401A-4BC7-ACF5-1573F5D60AD5}" destId="{29C5D09D-CEB1-40EF-960A-31A34AE4F4DE}" srcOrd="3" destOrd="0" presId="urn:microsoft.com/office/officeart/2018/2/layout/IconVerticalSolidList"/>
    <dgm:cxn modelId="{BED8B7D4-B593-44F4-BA2D-BD8A1595BB52}" type="presParOf" srcId="{04FF4AC4-20E6-46F8-B977-62508EDEE43B}" destId="{704D58E2-E004-4237-B08D-ACE8539E56E4}" srcOrd="1" destOrd="0" presId="urn:microsoft.com/office/officeart/2018/2/layout/IconVerticalSolidList"/>
    <dgm:cxn modelId="{483FFBC6-0C8C-4BD0-BF06-98D3065E60C6}" type="presParOf" srcId="{04FF4AC4-20E6-46F8-B977-62508EDEE43B}" destId="{A934C1EA-01DE-4745-B32E-1FFDDBA28EE9}" srcOrd="2" destOrd="0" presId="urn:microsoft.com/office/officeart/2018/2/layout/IconVerticalSolidList"/>
    <dgm:cxn modelId="{2E4E0643-C09E-4599-ADF6-29851073DF4D}" type="presParOf" srcId="{A934C1EA-01DE-4745-B32E-1FFDDBA28EE9}" destId="{A0E72587-C195-42ED-A8C2-669070406AC6}" srcOrd="0" destOrd="0" presId="urn:microsoft.com/office/officeart/2018/2/layout/IconVerticalSolidList"/>
    <dgm:cxn modelId="{577C6A25-6506-4526-9784-4C36F0AE421E}" type="presParOf" srcId="{A934C1EA-01DE-4745-B32E-1FFDDBA28EE9}" destId="{B9FFCAFE-4D0A-4B1A-8791-21E42C14139F}" srcOrd="1" destOrd="0" presId="urn:microsoft.com/office/officeart/2018/2/layout/IconVerticalSolidList"/>
    <dgm:cxn modelId="{B04E2001-7179-4F52-8B63-3F9764EAE4A5}" type="presParOf" srcId="{A934C1EA-01DE-4745-B32E-1FFDDBA28EE9}" destId="{D47B0402-78F0-4597-BB17-83CD3AD2BF9B}" srcOrd="2" destOrd="0" presId="urn:microsoft.com/office/officeart/2018/2/layout/IconVerticalSolidList"/>
    <dgm:cxn modelId="{99FA404F-4D0E-471E-8BA3-15DBEDBC60A1}" type="presParOf" srcId="{A934C1EA-01DE-4745-B32E-1FFDDBA28EE9}" destId="{E0347D80-C5EF-4FB4-8404-E187E6F6C54D}" srcOrd="3" destOrd="0" presId="urn:microsoft.com/office/officeart/2018/2/layout/IconVerticalSolidList"/>
    <dgm:cxn modelId="{9007DB69-C97A-47BB-AAD5-CB33934C2E7D}" type="presParOf" srcId="{04FF4AC4-20E6-46F8-B977-62508EDEE43B}" destId="{DCF30E0D-AC49-44F2-82CF-839B2804767F}" srcOrd="3" destOrd="0" presId="urn:microsoft.com/office/officeart/2018/2/layout/IconVerticalSolidList"/>
    <dgm:cxn modelId="{C9309153-2FA3-485C-9319-68157D7F2361}" type="presParOf" srcId="{04FF4AC4-20E6-46F8-B977-62508EDEE43B}" destId="{26E091C2-0DCC-41D6-985B-697C8EC35940}" srcOrd="4" destOrd="0" presId="urn:microsoft.com/office/officeart/2018/2/layout/IconVerticalSolidList"/>
    <dgm:cxn modelId="{4C00CC21-D28C-4F37-9EF8-9AE4FDF356A9}" type="presParOf" srcId="{26E091C2-0DCC-41D6-985B-697C8EC35940}" destId="{5B0D0FB0-930A-4D1B-AF2B-209E8E766872}" srcOrd="0" destOrd="0" presId="urn:microsoft.com/office/officeart/2018/2/layout/IconVerticalSolidList"/>
    <dgm:cxn modelId="{62140D1E-E447-4346-8CFA-8EC1B9A7F61B}" type="presParOf" srcId="{26E091C2-0DCC-41D6-985B-697C8EC35940}" destId="{EF936174-0E9E-4C29-879D-DE0E00FB10B9}" srcOrd="1" destOrd="0" presId="urn:microsoft.com/office/officeart/2018/2/layout/IconVerticalSolidList"/>
    <dgm:cxn modelId="{E09B030B-7D41-4616-8B03-718DF7C12310}" type="presParOf" srcId="{26E091C2-0DCC-41D6-985B-697C8EC35940}" destId="{C1A78B9F-AD87-4642-AF39-304A475CE106}" srcOrd="2" destOrd="0" presId="urn:microsoft.com/office/officeart/2018/2/layout/IconVerticalSolidList"/>
    <dgm:cxn modelId="{8BED0E05-7CA8-455F-BBB2-84F76767E172}" type="presParOf" srcId="{26E091C2-0DCC-41D6-985B-697C8EC35940}" destId="{0662890D-E2A5-45AC-8FA4-A165884B9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175A5-C2D7-4A22-8F86-B0B986A0DC65}">
      <dsp:nvSpPr>
        <dsp:cNvPr id="0" name=""/>
        <dsp:cNvSpPr/>
      </dsp:nvSpPr>
      <dsp:spPr>
        <a:xfrm>
          <a:off x="0" y="510"/>
          <a:ext cx="4729162" cy="119398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6D06-8E79-4A73-A713-8B98E4844CD4}">
      <dsp:nvSpPr>
        <dsp:cNvPr id="0" name=""/>
        <dsp:cNvSpPr/>
      </dsp:nvSpPr>
      <dsp:spPr>
        <a:xfrm>
          <a:off x="361180" y="269156"/>
          <a:ext cx="656690" cy="65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D09D-CEB1-40EF-960A-31A34AE4F4DE}">
      <dsp:nvSpPr>
        <dsp:cNvPr id="0" name=""/>
        <dsp:cNvSpPr/>
      </dsp:nvSpPr>
      <dsp:spPr>
        <a:xfrm>
          <a:off x="1379051" y="510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goal is to optimize vehicle allocation according to ridership demand and give business insights and recommendations to TNP companies(also called rider sharing companies like Uber, Lyft and Via). </a:t>
          </a:r>
        </a:p>
      </dsp:txBody>
      <dsp:txXfrm>
        <a:off x="1379051" y="510"/>
        <a:ext cx="3350110" cy="1193983"/>
      </dsp:txXfrm>
    </dsp:sp>
    <dsp:sp modelId="{A0E72587-C195-42ED-A8C2-669070406AC6}">
      <dsp:nvSpPr>
        <dsp:cNvPr id="0" name=""/>
        <dsp:cNvSpPr/>
      </dsp:nvSpPr>
      <dsp:spPr>
        <a:xfrm>
          <a:off x="0" y="149298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CAFE-4D0A-4B1A-8791-21E42C14139F}">
      <dsp:nvSpPr>
        <dsp:cNvPr id="0" name=""/>
        <dsp:cNvSpPr/>
      </dsp:nvSpPr>
      <dsp:spPr>
        <a:xfrm>
          <a:off x="361180" y="1761636"/>
          <a:ext cx="656690" cy="65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47D80-C5EF-4FB4-8404-E187E6F6C54D}">
      <dsp:nvSpPr>
        <dsp:cNvPr id="0" name=""/>
        <dsp:cNvSpPr/>
      </dsp:nvSpPr>
      <dsp:spPr>
        <a:xfrm>
          <a:off x="1379051" y="149298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are going to use data regarding weather, major events, public safety, and income level to analyze user behavior and to give precise recommendations. </a:t>
          </a:r>
        </a:p>
      </dsp:txBody>
      <dsp:txXfrm>
        <a:off x="1379051" y="1492989"/>
        <a:ext cx="3350110" cy="1193983"/>
      </dsp:txXfrm>
    </dsp:sp>
    <dsp:sp modelId="{5B0D0FB0-930A-4D1B-AF2B-209E8E766872}">
      <dsp:nvSpPr>
        <dsp:cNvPr id="0" name=""/>
        <dsp:cNvSpPr/>
      </dsp:nvSpPr>
      <dsp:spPr>
        <a:xfrm>
          <a:off x="0" y="298546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6174-0E9E-4C29-879D-DE0E00FB10B9}">
      <dsp:nvSpPr>
        <dsp:cNvPr id="0" name=""/>
        <dsp:cNvSpPr/>
      </dsp:nvSpPr>
      <dsp:spPr>
        <a:xfrm>
          <a:off x="361180" y="3254115"/>
          <a:ext cx="656690" cy="65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890D-E2A5-45AC-8FA4-A165884B9793}">
      <dsp:nvSpPr>
        <dsp:cNvPr id="0" name=""/>
        <dsp:cNvSpPr/>
      </dsp:nvSpPr>
      <dsp:spPr>
        <a:xfrm>
          <a:off x="1379051" y="298546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create a relational database system that can efficiently load, store, and extract data from different sources for analysis. </a:t>
          </a:r>
        </a:p>
      </dsp:txBody>
      <dsp:txXfrm>
        <a:off x="1379051" y="2985469"/>
        <a:ext cx="3350110" cy="119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0a5aca5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0a5aca5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is essential to the success of Transportation Network Providers (TNP) (Rideshare Companies)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Ridership demand can be greatly affected by, and many other factors.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a5aca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a5aca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utilize our analysis to optimize their vehicle allocation system according to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use our analysis to better understand customer behavior based on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Drivers can use our analysis to find locations where ridership demand is high and customers tip very generously.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further increase the maximum wait time for locations that have high crime rate. Which can greatly benefit customers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115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2881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138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2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3744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7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9424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7576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68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2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213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447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www.espn.com/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hyperlink" Target="https://data.cityofchicago.org/Transportation/Transportation-Network-Providers-Trips/m6dm-c72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hyperlink" Target="https://datahub.cmap.illinois.gov/dataset/community-data-snapshots-raw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C821F7-B971-2642-B822-52FA347C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4120032"/>
            <a:ext cx="6034030" cy="55670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zh-CN" sz="1400" dirty="0">
                <a:solidFill>
                  <a:srgbClr val="2A1A00"/>
                </a:solidFill>
              </a:rPr>
              <a:t>Presented by: </a:t>
            </a:r>
          </a:p>
          <a:p>
            <a:r>
              <a:rPr lang="en-US" altLang="zh-CN" sz="1400" dirty="0">
                <a:solidFill>
                  <a:srgbClr val="2A1A00"/>
                </a:solidFill>
              </a:rPr>
              <a:t>Duo </a:t>
            </a:r>
            <a:r>
              <a:rPr lang="en-US" altLang="zh-CN" sz="1400" dirty="0" err="1">
                <a:solidFill>
                  <a:srgbClr val="2A1A00"/>
                </a:solidFill>
              </a:rPr>
              <a:t>zhou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Amily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huang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bowen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zhao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Yiheng</a:t>
            </a:r>
            <a:r>
              <a:rPr lang="en-US" altLang="zh-CN" sz="1400" dirty="0">
                <a:solidFill>
                  <a:srgbClr val="2A1A00"/>
                </a:solidFill>
              </a:rPr>
              <a:t> Zhu</a:t>
            </a:r>
            <a:endParaRPr lang="en-US" sz="1400" dirty="0">
              <a:solidFill>
                <a:srgbClr val="2A1A00"/>
              </a:solidFill>
            </a:endParaRPr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BAA1F629-36DF-744D-B841-8D172111439D}"/>
              </a:ext>
            </a:extLst>
          </p:cNvPr>
          <p:cNvSpPr txBox="1">
            <a:spLocks/>
          </p:cNvSpPr>
          <p:nvPr/>
        </p:nvSpPr>
        <p:spPr>
          <a:xfrm>
            <a:off x="3285861" y="829519"/>
            <a:ext cx="5967325" cy="1492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accent2"/>
                </a:solidFill>
                <a:latin typeface="Chalkboard" panose="03050602040202020205" pitchFamily="66" charset="77"/>
                <a:ea typeface="AppleGothic" pitchFamily="2" charset="-127"/>
                <a:cs typeface="Times New Roman"/>
                <a:sym typeface="Times New Roman"/>
              </a:rPr>
              <a:t>Optimizing RIDE Sharing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38109-E385-B546-860F-79BC932F2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9" b="1780"/>
          <a:stretch/>
        </p:blipFill>
        <p:spPr>
          <a:xfrm>
            <a:off x="-1" y="999196"/>
            <a:ext cx="3051544" cy="233707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4E2176-BF54-A442-9FD6-C8E8FC995FC5}"/>
              </a:ext>
            </a:extLst>
          </p:cNvPr>
          <p:cNvSpPr/>
          <p:nvPr/>
        </p:nvSpPr>
        <p:spPr>
          <a:xfrm>
            <a:off x="3285861" y="2555609"/>
            <a:ext cx="5661611" cy="780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  <a:ea typeface="Microsoft YaHei UI" panose="020B0400000000000000" pitchFamily="34" charset="-122"/>
                <a:cs typeface="Times New Roman"/>
                <a:sym typeface="Times New Roman"/>
              </a:rPr>
              <a:t>Analysis on Ridership Allocation for Transportation Network Providers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halkboard" panose="03050602040202020205" pitchFamily="66" charset="77"/>
              <a:ea typeface="Microsoft YaHei UI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F9FF9942-A878-459D-884E-75326A28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E82B2-4DF9-4845-B6CB-442FFB7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38090" y="361741"/>
            <a:ext cx="2742436" cy="4178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b="1" spc="200" dirty="0"/>
              <a:t>Executive Summary</a:t>
            </a: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85527994-7F0E-4BD1-B0BA-32C12D43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121854"/>
              </p:ext>
            </p:extLst>
          </p:nvPr>
        </p:nvGraphicFramePr>
        <p:xfrm>
          <a:off x="573881" y="360759"/>
          <a:ext cx="4729162" cy="41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198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Use Case</a:t>
            </a:r>
            <a:endParaRPr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390257126"/>
              </p:ext>
            </p:extLst>
          </p:nvPr>
        </p:nvGraphicFramePr>
        <p:xfrm>
          <a:off x="758268" y="1380413"/>
          <a:ext cx="8066756" cy="31413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Actor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Incentive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Business Use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TNP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Understand customer behavior better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Optimize vehicle allocation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Improve customer service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different factors impact ridership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Driver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Maximize income per unit time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tips vary in different circumstances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Customer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Time-efficient and safer service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Satisfy customer experience with better vehicle allocation and customer service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5052"/>
            <a:ext cx="9143999" cy="638448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7F814B89-0BE6-5742-8CA3-F729B1CA8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480" y="542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overview: Data / Tools</a:t>
            </a:r>
            <a:endParaRPr dirty="0"/>
          </a:p>
        </p:txBody>
      </p:sp>
      <p:sp>
        <p:nvSpPr>
          <p:cNvPr id="11" name="Rectangle 10" descr="User Network">
            <a:extLst>
              <a:ext uri="{FF2B5EF4-FFF2-40B4-BE49-F238E27FC236}">
                <a16:creationId xmlns:a16="http://schemas.microsoft.com/office/drawing/2014/main" id="{28D166D9-C5A2-8442-B841-33666BFFB03E}"/>
              </a:ext>
            </a:extLst>
          </p:cNvPr>
          <p:cNvSpPr/>
          <p:nvPr/>
        </p:nvSpPr>
        <p:spPr>
          <a:xfrm>
            <a:off x="594464" y="702081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Marker">
            <a:extLst>
              <a:ext uri="{FF2B5EF4-FFF2-40B4-BE49-F238E27FC236}">
                <a16:creationId xmlns:a16="http://schemas.microsoft.com/office/drawing/2014/main" id="{01E597D5-B937-9F46-A64A-65201BFB97F5}"/>
              </a:ext>
            </a:extLst>
          </p:cNvPr>
          <p:cNvSpPr/>
          <p:nvPr/>
        </p:nvSpPr>
        <p:spPr>
          <a:xfrm>
            <a:off x="7030631" y="739313"/>
            <a:ext cx="316586" cy="31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Database">
            <a:extLst>
              <a:ext uri="{FF2B5EF4-FFF2-40B4-BE49-F238E27FC236}">
                <a16:creationId xmlns:a16="http://schemas.microsoft.com/office/drawing/2014/main" id="{2129AD73-DD8B-6A4C-B78E-BEC2BE1E5105}"/>
              </a:ext>
            </a:extLst>
          </p:cNvPr>
          <p:cNvSpPr/>
          <p:nvPr/>
        </p:nvSpPr>
        <p:spPr>
          <a:xfrm>
            <a:off x="3453368" y="1621702"/>
            <a:ext cx="316586" cy="31658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DDAC8180-30E8-BA4F-B221-D230FC7030C7}"/>
              </a:ext>
            </a:extLst>
          </p:cNvPr>
          <p:cNvSpPr/>
          <p:nvPr/>
        </p:nvSpPr>
        <p:spPr>
          <a:xfrm>
            <a:off x="5020717" y="744629"/>
            <a:ext cx="316586" cy="31658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id="{68369E5B-F583-AF42-8D86-CC015C4B5C3E}"/>
              </a:ext>
            </a:extLst>
          </p:cNvPr>
          <p:cNvSpPr/>
          <p:nvPr/>
        </p:nvSpPr>
        <p:spPr>
          <a:xfrm>
            <a:off x="7156564" y="3308412"/>
            <a:ext cx="316586" cy="31658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51F83-4222-1944-96E8-50B4633ED025}"/>
              </a:ext>
            </a:extLst>
          </p:cNvPr>
          <p:cNvSpPr/>
          <p:nvPr/>
        </p:nvSpPr>
        <p:spPr>
          <a:xfrm>
            <a:off x="556656" y="993952"/>
            <a:ext cx="2676049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Transportation Network Providers </a:t>
            </a:r>
            <a:r>
              <a:rPr lang="en-US" sz="1100" dirty="0">
                <a:solidFill>
                  <a:srgbClr val="000000"/>
                </a:solidFill>
              </a:rPr>
              <a:t>– Trips by Location, Distance, Day/Time, Tips, etc.</a:t>
            </a:r>
            <a:endParaRPr lang="en-US" sz="1100" dirty="0"/>
          </a:p>
          <a:p>
            <a:r>
              <a:rPr lang="en-US" sz="800" dirty="0">
                <a:solidFill>
                  <a:srgbClr val="000000"/>
                </a:solidFill>
                <a:hlinkClick r:id="rId12"/>
              </a:rPr>
              <a:t>https://data.cityofchicago.org/Transportation/Transportation-Network-Providers-Trips/m6dm-c72p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159D8-DB55-284B-8E42-30D1155EBD02}"/>
              </a:ext>
            </a:extLst>
          </p:cNvPr>
          <p:cNvSpPr/>
          <p:nvPr/>
        </p:nvSpPr>
        <p:spPr>
          <a:xfrm>
            <a:off x="801120" y="687229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Main dataset:</a:t>
            </a:r>
            <a:endParaRPr lang="en-US" sz="1600" b="1" dirty="0"/>
          </a:p>
        </p:txBody>
      </p:sp>
      <p:sp>
        <p:nvSpPr>
          <p:cNvPr id="20" name="Rectangle 19" descr="User Network">
            <a:extLst>
              <a:ext uri="{FF2B5EF4-FFF2-40B4-BE49-F238E27FC236}">
                <a16:creationId xmlns:a16="http://schemas.microsoft.com/office/drawing/2014/main" id="{5F6528CB-A3A3-2A4B-B235-56F799FF6F46}"/>
              </a:ext>
            </a:extLst>
          </p:cNvPr>
          <p:cNvSpPr/>
          <p:nvPr/>
        </p:nvSpPr>
        <p:spPr>
          <a:xfrm>
            <a:off x="583831" y="1896492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9EF8C6-9970-374E-A30A-D147DCA975C9}"/>
              </a:ext>
            </a:extLst>
          </p:cNvPr>
          <p:cNvSpPr/>
          <p:nvPr/>
        </p:nvSpPr>
        <p:spPr>
          <a:xfrm>
            <a:off x="537197" y="214296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Weather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– Historical Weather Conditions, Short-term Forecasts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www.ncdc.noaa.gov</a:t>
            </a:r>
            <a:r>
              <a:rPr lang="en-US" sz="800" u="sng" dirty="0">
                <a:solidFill>
                  <a:schemeClr val="accent1"/>
                </a:solidFill>
              </a:rPr>
              <a:t>/</a:t>
            </a:r>
            <a:r>
              <a:rPr lang="en-US" sz="800" u="sng" dirty="0" err="1">
                <a:solidFill>
                  <a:schemeClr val="accent1"/>
                </a:solidFill>
              </a:rPr>
              <a:t>cdo</a:t>
            </a:r>
            <a:r>
              <a:rPr lang="en-US" sz="800" u="sng" dirty="0">
                <a:solidFill>
                  <a:schemeClr val="accent1"/>
                </a:solidFill>
              </a:rPr>
              <a:t>-web/datasets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30EED-2E2F-DE44-A9AF-6E15067BD139}"/>
              </a:ext>
            </a:extLst>
          </p:cNvPr>
          <p:cNvSpPr/>
          <p:nvPr/>
        </p:nvSpPr>
        <p:spPr>
          <a:xfrm>
            <a:off x="801120" y="1850526"/>
            <a:ext cx="2077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Supporting dataset: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8079A-E903-6E4E-8539-78A90A49F439}"/>
              </a:ext>
            </a:extLst>
          </p:cNvPr>
          <p:cNvSpPr/>
          <p:nvPr/>
        </p:nvSpPr>
        <p:spPr>
          <a:xfrm>
            <a:off x="537197" y="2900823"/>
            <a:ext cx="2676049" cy="661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Geography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Community area boundaries in Chicago</a:t>
            </a:r>
            <a:endParaRPr lang="en-US" sz="1100" dirty="0"/>
          </a:p>
          <a:p>
            <a:r>
              <a:rPr lang="en-US" sz="700" u="sng" dirty="0">
                <a:solidFill>
                  <a:schemeClr val="accent1"/>
                </a:solidFill>
              </a:rPr>
              <a:t>https://</a:t>
            </a:r>
            <a:r>
              <a:rPr lang="en-US" sz="7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700" u="sng" dirty="0">
                <a:solidFill>
                  <a:schemeClr val="accent1"/>
                </a:solidFill>
              </a:rPr>
              <a:t>/Facilities-Geographic-Boundaries/Boundaries-Community-Areas-current-/cauq-8yn6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E2072-33D8-B844-ACB0-5B8C27659367}"/>
              </a:ext>
            </a:extLst>
          </p:cNvPr>
          <p:cNvSpPr/>
          <p:nvPr/>
        </p:nvSpPr>
        <p:spPr>
          <a:xfrm>
            <a:off x="537197" y="357785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Sports Event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Chicago sports team (NBA,NFL,MLB) schedules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https://www.espn.com</a:t>
            </a:r>
            <a:endParaRPr lang="en-US" sz="800" u="sng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597EE-9BF4-384D-9143-21303B59806F}"/>
              </a:ext>
            </a:extLst>
          </p:cNvPr>
          <p:cNvSpPr/>
          <p:nvPr/>
        </p:nvSpPr>
        <p:spPr>
          <a:xfrm>
            <a:off x="3674902" y="1568771"/>
            <a:ext cx="14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Connectors: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B1D17-21E4-DE4D-A62B-176836A925D7}"/>
              </a:ext>
            </a:extLst>
          </p:cNvPr>
          <p:cNvSpPr/>
          <p:nvPr/>
        </p:nvSpPr>
        <p:spPr>
          <a:xfrm>
            <a:off x="5307910" y="733645"/>
            <a:ext cx="1787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Processing:</a:t>
            </a:r>
            <a:endParaRPr lang="en-US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0B5EE-1458-8F49-9D95-5F9B62E2C555}"/>
              </a:ext>
            </a:extLst>
          </p:cNvPr>
          <p:cNvSpPr/>
          <p:nvPr/>
        </p:nvSpPr>
        <p:spPr>
          <a:xfrm>
            <a:off x="3518389" y="2148946"/>
            <a:ext cx="157776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CSV Extracts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</a:t>
            </a:r>
            <a:r>
              <a:rPr lang="en-US" sz="1400" dirty="0" err="1">
                <a:solidFill>
                  <a:srgbClr val="000000"/>
                </a:solidFill>
              </a:rPr>
              <a:t>WebScraping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NoAA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-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2E783-BA7F-314D-B725-7316F61F95B0}"/>
              </a:ext>
            </a:extLst>
          </p:cNvPr>
          <p:cNvSpPr/>
          <p:nvPr/>
        </p:nvSpPr>
        <p:spPr>
          <a:xfrm>
            <a:off x="5390739" y="1133284"/>
            <a:ext cx="157776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Excel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UChicago</a:t>
            </a:r>
            <a:r>
              <a:rPr lang="en-US" sz="1600" dirty="0">
                <a:solidFill>
                  <a:srgbClr val="000000"/>
                </a:solidFill>
              </a:rPr>
              <a:t> RCC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Cloud Computing for Large Datasets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B9835-C936-9743-B50D-1B8620C81E29}"/>
              </a:ext>
            </a:extLst>
          </p:cNvPr>
          <p:cNvSpPr/>
          <p:nvPr/>
        </p:nvSpPr>
        <p:spPr>
          <a:xfrm>
            <a:off x="7210899" y="723247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Visualizations: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C051A9-865E-384A-84CC-181A19B6F635}"/>
              </a:ext>
            </a:extLst>
          </p:cNvPr>
          <p:cNvSpPr/>
          <p:nvPr/>
        </p:nvSpPr>
        <p:spPr>
          <a:xfrm>
            <a:off x="7150316" y="1072226"/>
            <a:ext cx="157776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Tablaue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Matplotlib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Seaborn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ggplot</a:t>
            </a: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Plotly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47C1FF-1F59-EB4D-A694-FAC3B2660832}"/>
              </a:ext>
            </a:extLst>
          </p:cNvPr>
          <p:cNvSpPr/>
          <p:nvPr/>
        </p:nvSpPr>
        <p:spPr>
          <a:xfrm>
            <a:off x="7378826" y="3286444"/>
            <a:ext cx="1118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Analytics:</a:t>
            </a:r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0486F-9BD3-4A45-8AA4-A7299147A7DC}"/>
              </a:ext>
            </a:extLst>
          </p:cNvPr>
          <p:cNvSpPr/>
          <p:nvPr/>
        </p:nvSpPr>
        <p:spPr>
          <a:xfrm>
            <a:off x="7160949" y="3646499"/>
            <a:ext cx="15777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Python: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F2C26C-8FA5-E541-8E4F-9BCE4E7CCB15}"/>
              </a:ext>
            </a:extLst>
          </p:cNvPr>
          <p:cNvSpPr/>
          <p:nvPr/>
        </p:nvSpPr>
        <p:spPr>
          <a:xfrm>
            <a:off x="545619" y="4342465"/>
            <a:ext cx="266762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Census &amp; Crime</a:t>
            </a:r>
          </a:p>
          <a:p>
            <a:r>
              <a:rPr lang="en-US" sz="800" u="sng" dirty="0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https://datahub.cmap.illinois.gov/dataset/community-data-snapshots-raw-data</a:t>
            </a:r>
            <a:endParaRPr lang="en-US" sz="800" u="sng" dirty="0">
              <a:solidFill>
                <a:schemeClr val="accent1"/>
              </a:solidFill>
            </a:endParaRPr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800" u="sng" dirty="0">
                <a:solidFill>
                  <a:schemeClr val="accent1"/>
                </a:solidFill>
              </a:rPr>
              <a:t>/Public-Safety/Crimes-2001-to-present/ijzp-q8t2</a:t>
            </a:r>
          </a:p>
        </p:txBody>
      </p:sp>
    </p:spTree>
    <p:extLst>
      <p:ext uri="{BB962C8B-B14F-4D97-AF65-F5344CB8AC3E}">
        <p14:creationId xmlns:p14="http://schemas.microsoft.com/office/powerpoint/2010/main" val="2780537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451</Words>
  <Application>Microsoft Macintosh PowerPoint</Application>
  <PresentationFormat>On-screen Show (16:9)</PresentationFormat>
  <Paragraphs>74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Chalkboard</vt:lpstr>
      <vt:lpstr>Gill Sans MT</vt:lpstr>
      <vt:lpstr>Impact</vt:lpstr>
      <vt:lpstr>Times New Roman</vt:lpstr>
      <vt:lpstr>Wingdings</vt:lpstr>
      <vt:lpstr>Badge</vt:lpstr>
      <vt:lpstr>PowerPoint Presentation</vt:lpstr>
      <vt:lpstr>Executive Summary</vt:lpstr>
      <vt:lpstr>Business Use Case</vt:lpstr>
      <vt:lpstr>Solution overview: Data /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Yiheng Zhu</dc:creator>
  <cp:lastModifiedBy>Yiheng Zhu</cp:lastModifiedBy>
  <cp:revision>13</cp:revision>
  <dcterms:created xsi:type="dcterms:W3CDTF">2020-05-06T23:37:57Z</dcterms:created>
  <dcterms:modified xsi:type="dcterms:W3CDTF">2020-05-07T00:29:28Z</dcterms:modified>
</cp:coreProperties>
</file>