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0"/>
  </p:notesMasterIdLst>
  <p:sldIdLst>
    <p:sldId id="256" r:id="rId2"/>
    <p:sldId id="257" r:id="rId3"/>
    <p:sldId id="258" r:id="rId4"/>
    <p:sldId id="262" r:id="rId5"/>
    <p:sldId id="263" r:id="rId6"/>
    <p:sldId id="268" r:id="rId7"/>
    <p:sldId id="267" r:id="rId8"/>
    <p:sldId id="2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339CCD-71BE-497E-99CD-A7E9E2E389D7}">
  <a:tblStyle styleId="{05339CCD-71BE-497E-99CD-A7E9E2E38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2570"/>
  </p:normalViewPr>
  <p:slideViewPr>
    <p:cSldViewPr snapToGrid="0">
      <p:cViewPr varScale="1">
        <p:scale>
          <a:sx n="120" d="100"/>
          <a:sy n="120" d="100"/>
        </p:scale>
        <p:origin x="192" y="4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32DC9-FD6E-414F-9E1B-ACD15D95813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580BC4-7743-4840-B423-9CF0F7B36E94}">
      <dgm:prSet/>
      <dgm:spPr/>
      <dgm:t>
        <a:bodyPr/>
        <a:lstStyle/>
        <a:p>
          <a:r>
            <a:rPr lang="en-US" dirty="0"/>
            <a:t>Our goal is to optimize vehicle allocation according to ridership demand and give business insights and recommendations to TNP companies(also called rider sharing companies like Uber, Lyft and Via). </a:t>
          </a:r>
        </a:p>
      </dgm:t>
    </dgm:pt>
    <dgm:pt modelId="{F034600E-784A-4BBC-BBE9-D54022BF9EF8}" type="parTrans" cxnId="{CA5796A1-18AB-45D1-87A5-F1B92916E124}">
      <dgm:prSet/>
      <dgm:spPr/>
      <dgm:t>
        <a:bodyPr/>
        <a:lstStyle/>
        <a:p>
          <a:endParaRPr lang="en-US"/>
        </a:p>
      </dgm:t>
    </dgm:pt>
    <dgm:pt modelId="{BAC94D73-DB9D-4F25-BCAD-F9222A48A2ED}" type="sibTrans" cxnId="{CA5796A1-18AB-45D1-87A5-F1B92916E124}">
      <dgm:prSet/>
      <dgm:spPr/>
      <dgm:t>
        <a:bodyPr/>
        <a:lstStyle/>
        <a:p>
          <a:endParaRPr lang="en-US"/>
        </a:p>
      </dgm:t>
    </dgm:pt>
    <dgm:pt modelId="{68B6CCBE-970B-4649-B9AA-3277F511F32C}">
      <dgm:prSet/>
      <dgm:spPr/>
      <dgm:t>
        <a:bodyPr/>
        <a:lstStyle/>
        <a:p>
          <a:r>
            <a:rPr lang="en-US" dirty="0"/>
            <a:t>We are going to use data regarding weather, major events, public safety, and census to analyze user behavior and to give precise recommendations. </a:t>
          </a:r>
        </a:p>
      </dgm:t>
    </dgm:pt>
    <dgm:pt modelId="{5C40952E-6E06-42A6-8C48-857BC17AF75C}" type="parTrans" cxnId="{D3CCC4CB-3C88-42A5-8BFE-FE0910FC4BA5}">
      <dgm:prSet/>
      <dgm:spPr/>
      <dgm:t>
        <a:bodyPr/>
        <a:lstStyle/>
        <a:p>
          <a:endParaRPr lang="en-US"/>
        </a:p>
      </dgm:t>
    </dgm:pt>
    <dgm:pt modelId="{995AB9F3-ED3B-4598-A092-94D8493D89D4}" type="sibTrans" cxnId="{D3CCC4CB-3C88-42A5-8BFE-FE0910FC4BA5}">
      <dgm:prSet/>
      <dgm:spPr/>
      <dgm:t>
        <a:bodyPr/>
        <a:lstStyle/>
        <a:p>
          <a:endParaRPr lang="en-US"/>
        </a:p>
      </dgm:t>
    </dgm:pt>
    <dgm:pt modelId="{D8940737-2789-4B60-A76E-64514335DBB3}">
      <dgm:prSet/>
      <dgm:spPr/>
      <dgm:t>
        <a:bodyPr/>
        <a:lstStyle/>
        <a:p>
          <a:r>
            <a:rPr lang="en-US" dirty="0"/>
            <a:t>We will create a relational database system that can efficiently load, store, and extract data from different sources for analysis. </a:t>
          </a:r>
        </a:p>
      </dgm:t>
    </dgm:pt>
    <dgm:pt modelId="{D26C731A-9AE0-40C2-96C6-E35C098DE000}" type="parTrans" cxnId="{58C3D773-40B7-44C4-8D85-5C9FF34AFDF9}">
      <dgm:prSet/>
      <dgm:spPr/>
      <dgm:t>
        <a:bodyPr/>
        <a:lstStyle/>
        <a:p>
          <a:endParaRPr lang="en-US"/>
        </a:p>
      </dgm:t>
    </dgm:pt>
    <dgm:pt modelId="{65A3BADC-518D-42DC-9F9D-6C9C7B00A076}" type="sibTrans" cxnId="{58C3D773-40B7-44C4-8D85-5C9FF34AFDF9}">
      <dgm:prSet/>
      <dgm:spPr/>
      <dgm:t>
        <a:bodyPr/>
        <a:lstStyle/>
        <a:p>
          <a:endParaRPr lang="en-US"/>
        </a:p>
      </dgm:t>
    </dgm:pt>
    <dgm:pt modelId="{04FF4AC4-20E6-46F8-B977-62508EDEE43B}" type="pres">
      <dgm:prSet presAssocID="{63032DC9-FD6E-414F-9E1B-ACD15D958138}" presName="root" presStyleCnt="0">
        <dgm:presLayoutVars>
          <dgm:dir/>
          <dgm:resizeHandles val="exact"/>
        </dgm:presLayoutVars>
      </dgm:prSet>
      <dgm:spPr/>
    </dgm:pt>
    <dgm:pt modelId="{D6411B42-401A-4BC7-ACF5-1573F5D60AD5}" type="pres">
      <dgm:prSet presAssocID="{4C580BC4-7743-4840-B423-9CF0F7B36E94}" presName="compNode" presStyleCnt="0"/>
      <dgm:spPr/>
    </dgm:pt>
    <dgm:pt modelId="{42B175A5-C2D7-4A22-8F86-B0B986A0DC65}" type="pres">
      <dgm:prSet presAssocID="{4C580BC4-7743-4840-B423-9CF0F7B36E94}" presName="bgRect" presStyleLbl="bgShp" presStyleIdx="0" presStyleCnt="3"/>
      <dgm:spPr>
        <a:solidFill>
          <a:schemeClr val="accent1"/>
        </a:solidFill>
      </dgm:spPr>
    </dgm:pt>
    <dgm:pt modelId="{857E6D06-8E79-4A73-A713-8B98E4844CD4}" type="pres">
      <dgm:prSet presAssocID="{4C580BC4-7743-4840-B423-9CF0F7B36E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F50164C4-DABE-41E7-BD32-C70E8A98D10E}" type="pres">
      <dgm:prSet presAssocID="{4C580BC4-7743-4840-B423-9CF0F7B36E94}" presName="spaceRect" presStyleCnt="0"/>
      <dgm:spPr/>
    </dgm:pt>
    <dgm:pt modelId="{29C5D09D-CEB1-40EF-960A-31A34AE4F4DE}" type="pres">
      <dgm:prSet presAssocID="{4C580BC4-7743-4840-B423-9CF0F7B36E94}" presName="parTx" presStyleLbl="revTx" presStyleIdx="0" presStyleCnt="3">
        <dgm:presLayoutVars>
          <dgm:chMax val="0"/>
          <dgm:chPref val="0"/>
        </dgm:presLayoutVars>
      </dgm:prSet>
      <dgm:spPr/>
    </dgm:pt>
    <dgm:pt modelId="{704D58E2-E004-4237-B08D-ACE8539E56E4}" type="pres">
      <dgm:prSet presAssocID="{BAC94D73-DB9D-4F25-BCAD-F9222A48A2ED}" presName="sibTrans" presStyleCnt="0"/>
      <dgm:spPr/>
    </dgm:pt>
    <dgm:pt modelId="{A934C1EA-01DE-4745-B32E-1FFDDBA28EE9}" type="pres">
      <dgm:prSet presAssocID="{68B6CCBE-970B-4649-B9AA-3277F511F32C}" presName="compNode" presStyleCnt="0"/>
      <dgm:spPr/>
    </dgm:pt>
    <dgm:pt modelId="{A0E72587-C195-42ED-A8C2-669070406AC6}" type="pres">
      <dgm:prSet presAssocID="{68B6CCBE-970B-4649-B9AA-3277F511F32C}" presName="bgRect" presStyleLbl="bgShp" presStyleIdx="1" presStyleCnt="3"/>
      <dgm:spPr>
        <a:solidFill>
          <a:schemeClr val="accent1">
            <a:lumMod val="75000"/>
          </a:schemeClr>
        </a:solidFill>
      </dgm:spPr>
    </dgm:pt>
    <dgm:pt modelId="{B9FFCAFE-4D0A-4B1A-8791-21E42C14139F}" type="pres">
      <dgm:prSet presAssocID="{68B6CCBE-970B-4649-B9AA-3277F511F3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D47B0402-78F0-4597-BB17-83CD3AD2BF9B}" type="pres">
      <dgm:prSet presAssocID="{68B6CCBE-970B-4649-B9AA-3277F511F32C}" presName="spaceRect" presStyleCnt="0"/>
      <dgm:spPr/>
    </dgm:pt>
    <dgm:pt modelId="{E0347D80-C5EF-4FB4-8404-E187E6F6C54D}" type="pres">
      <dgm:prSet presAssocID="{68B6CCBE-970B-4649-B9AA-3277F511F32C}" presName="parTx" presStyleLbl="revTx" presStyleIdx="1" presStyleCnt="3">
        <dgm:presLayoutVars>
          <dgm:chMax val="0"/>
          <dgm:chPref val="0"/>
        </dgm:presLayoutVars>
      </dgm:prSet>
      <dgm:spPr/>
    </dgm:pt>
    <dgm:pt modelId="{DCF30E0D-AC49-44F2-82CF-839B2804767F}" type="pres">
      <dgm:prSet presAssocID="{995AB9F3-ED3B-4598-A092-94D8493D89D4}" presName="sibTrans" presStyleCnt="0"/>
      <dgm:spPr/>
    </dgm:pt>
    <dgm:pt modelId="{26E091C2-0DCC-41D6-985B-697C8EC35940}" type="pres">
      <dgm:prSet presAssocID="{D8940737-2789-4B60-A76E-64514335DBB3}" presName="compNode" presStyleCnt="0"/>
      <dgm:spPr/>
    </dgm:pt>
    <dgm:pt modelId="{5B0D0FB0-930A-4D1B-AF2B-209E8E766872}" type="pres">
      <dgm:prSet presAssocID="{D8940737-2789-4B60-A76E-64514335DBB3}" presName="bgRect" presStyleLbl="bgShp" presStyleIdx="2" presStyleCnt="3"/>
      <dgm:spPr>
        <a:solidFill>
          <a:schemeClr val="accent1">
            <a:lumMod val="50000"/>
          </a:schemeClr>
        </a:solidFill>
      </dgm:spPr>
    </dgm:pt>
    <dgm:pt modelId="{EF936174-0E9E-4C29-879D-DE0E00FB10B9}" type="pres">
      <dgm:prSet presAssocID="{D8940737-2789-4B60-A76E-64514335DB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1A78B9F-AD87-4642-AF39-304A475CE106}" type="pres">
      <dgm:prSet presAssocID="{D8940737-2789-4B60-A76E-64514335DBB3}" presName="spaceRect" presStyleCnt="0"/>
      <dgm:spPr/>
    </dgm:pt>
    <dgm:pt modelId="{0662890D-E2A5-45AC-8FA4-A165884B9793}" type="pres">
      <dgm:prSet presAssocID="{D8940737-2789-4B60-A76E-64514335DBB3}" presName="parTx" presStyleLbl="revTx" presStyleIdx="2" presStyleCnt="3">
        <dgm:presLayoutVars>
          <dgm:chMax val="0"/>
          <dgm:chPref val="0"/>
        </dgm:presLayoutVars>
      </dgm:prSet>
      <dgm:spPr/>
    </dgm:pt>
  </dgm:ptLst>
  <dgm:cxnLst>
    <dgm:cxn modelId="{A4500812-3E90-4D64-A6AE-27F11836A541}" type="presOf" srcId="{63032DC9-FD6E-414F-9E1B-ACD15D958138}" destId="{04FF4AC4-20E6-46F8-B977-62508EDEE43B}" srcOrd="0" destOrd="0" presId="urn:microsoft.com/office/officeart/2018/2/layout/IconVerticalSolidList"/>
    <dgm:cxn modelId="{04E11244-F83C-4C65-AABA-F62926316269}" type="presOf" srcId="{D8940737-2789-4B60-A76E-64514335DBB3}" destId="{0662890D-E2A5-45AC-8FA4-A165884B9793}" srcOrd="0" destOrd="0" presId="urn:microsoft.com/office/officeart/2018/2/layout/IconVerticalSolidList"/>
    <dgm:cxn modelId="{8F5BCC57-B903-481C-AAF5-ABCBA4A711D4}" type="presOf" srcId="{68B6CCBE-970B-4649-B9AA-3277F511F32C}" destId="{E0347D80-C5EF-4FB4-8404-E187E6F6C54D}" srcOrd="0" destOrd="0" presId="urn:microsoft.com/office/officeart/2018/2/layout/IconVerticalSolidList"/>
    <dgm:cxn modelId="{58C3D773-40B7-44C4-8D85-5C9FF34AFDF9}" srcId="{63032DC9-FD6E-414F-9E1B-ACD15D958138}" destId="{D8940737-2789-4B60-A76E-64514335DBB3}" srcOrd="2" destOrd="0" parTransId="{D26C731A-9AE0-40C2-96C6-E35C098DE000}" sibTransId="{65A3BADC-518D-42DC-9F9D-6C9C7B00A076}"/>
    <dgm:cxn modelId="{CA5796A1-18AB-45D1-87A5-F1B92916E124}" srcId="{63032DC9-FD6E-414F-9E1B-ACD15D958138}" destId="{4C580BC4-7743-4840-B423-9CF0F7B36E94}" srcOrd="0" destOrd="0" parTransId="{F034600E-784A-4BBC-BBE9-D54022BF9EF8}" sibTransId="{BAC94D73-DB9D-4F25-BCAD-F9222A48A2ED}"/>
    <dgm:cxn modelId="{4FD2FFAD-F78F-4E20-812C-05C0F1F279D0}" type="presOf" srcId="{4C580BC4-7743-4840-B423-9CF0F7B36E94}" destId="{29C5D09D-CEB1-40EF-960A-31A34AE4F4DE}" srcOrd="0" destOrd="0" presId="urn:microsoft.com/office/officeart/2018/2/layout/IconVerticalSolidList"/>
    <dgm:cxn modelId="{D3CCC4CB-3C88-42A5-8BFE-FE0910FC4BA5}" srcId="{63032DC9-FD6E-414F-9E1B-ACD15D958138}" destId="{68B6CCBE-970B-4649-B9AA-3277F511F32C}" srcOrd="1" destOrd="0" parTransId="{5C40952E-6E06-42A6-8C48-857BC17AF75C}" sibTransId="{995AB9F3-ED3B-4598-A092-94D8493D89D4}"/>
    <dgm:cxn modelId="{0A1912BA-3ACC-4DCF-8D68-DC85E3A5ABAD}" type="presParOf" srcId="{04FF4AC4-20E6-46F8-B977-62508EDEE43B}" destId="{D6411B42-401A-4BC7-ACF5-1573F5D60AD5}" srcOrd="0" destOrd="0" presId="urn:microsoft.com/office/officeart/2018/2/layout/IconVerticalSolidList"/>
    <dgm:cxn modelId="{63E66A6D-DE72-4D3A-903B-7A70CA09D684}" type="presParOf" srcId="{D6411B42-401A-4BC7-ACF5-1573F5D60AD5}" destId="{42B175A5-C2D7-4A22-8F86-B0B986A0DC65}" srcOrd="0" destOrd="0" presId="urn:microsoft.com/office/officeart/2018/2/layout/IconVerticalSolidList"/>
    <dgm:cxn modelId="{F9641878-07A3-446F-8C12-A78B1BB01014}" type="presParOf" srcId="{D6411B42-401A-4BC7-ACF5-1573F5D60AD5}" destId="{857E6D06-8E79-4A73-A713-8B98E4844CD4}" srcOrd="1" destOrd="0" presId="urn:microsoft.com/office/officeart/2018/2/layout/IconVerticalSolidList"/>
    <dgm:cxn modelId="{A1A68DCE-82D6-4F04-9CDB-4081E7C4F042}" type="presParOf" srcId="{D6411B42-401A-4BC7-ACF5-1573F5D60AD5}" destId="{F50164C4-DABE-41E7-BD32-C70E8A98D10E}" srcOrd="2" destOrd="0" presId="urn:microsoft.com/office/officeart/2018/2/layout/IconVerticalSolidList"/>
    <dgm:cxn modelId="{364371E2-5AB3-454A-86E8-57807383C378}" type="presParOf" srcId="{D6411B42-401A-4BC7-ACF5-1573F5D60AD5}" destId="{29C5D09D-CEB1-40EF-960A-31A34AE4F4DE}" srcOrd="3" destOrd="0" presId="urn:microsoft.com/office/officeart/2018/2/layout/IconVerticalSolidList"/>
    <dgm:cxn modelId="{BED8B7D4-B593-44F4-BA2D-BD8A1595BB52}" type="presParOf" srcId="{04FF4AC4-20E6-46F8-B977-62508EDEE43B}" destId="{704D58E2-E004-4237-B08D-ACE8539E56E4}" srcOrd="1" destOrd="0" presId="urn:microsoft.com/office/officeart/2018/2/layout/IconVerticalSolidList"/>
    <dgm:cxn modelId="{483FFBC6-0C8C-4BD0-BF06-98D3065E60C6}" type="presParOf" srcId="{04FF4AC4-20E6-46F8-B977-62508EDEE43B}" destId="{A934C1EA-01DE-4745-B32E-1FFDDBA28EE9}" srcOrd="2" destOrd="0" presId="urn:microsoft.com/office/officeart/2018/2/layout/IconVerticalSolidList"/>
    <dgm:cxn modelId="{2E4E0643-C09E-4599-ADF6-29851073DF4D}" type="presParOf" srcId="{A934C1EA-01DE-4745-B32E-1FFDDBA28EE9}" destId="{A0E72587-C195-42ED-A8C2-669070406AC6}" srcOrd="0" destOrd="0" presId="urn:microsoft.com/office/officeart/2018/2/layout/IconVerticalSolidList"/>
    <dgm:cxn modelId="{577C6A25-6506-4526-9784-4C36F0AE421E}" type="presParOf" srcId="{A934C1EA-01DE-4745-B32E-1FFDDBA28EE9}" destId="{B9FFCAFE-4D0A-4B1A-8791-21E42C14139F}" srcOrd="1" destOrd="0" presId="urn:microsoft.com/office/officeart/2018/2/layout/IconVerticalSolidList"/>
    <dgm:cxn modelId="{B04E2001-7179-4F52-8B63-3F9764EAE4A5}" type="presParOf" srcId="{A934C1EA-01DE-4745-B32E-1FFDDBA28EE9}" destId="{D47B0402-78F0-4597-BB17-83CD3AD2BF9B}" srcOrd="2" destOrd="0" presId="urn:microsoft.com/office/officeart/2018/2/layout/IconVerticalSolidList"/>
    <dgm:cxn modelId="{99FA404F-4D0E-471E-8BA3-15DBEDBC60A1}" type="presParOf" srcId="{A934C1EA-01DE-4745-B32E-1FFDDBA28EE9}" destId="{E0347D80-C5EF-4FB4-8404-E187E6F6C54D}" srcOrd="3" destOrd="0" presId="urn:microsoft.com/office/officeart/2018/2/layout/IconVerticalSolidList"/>
    <dgm:cxn modelId="{9007DB69-C97A-47BB-AAD5-CB33934C2E7D}" type="presParOf" srcId="{04FF4AC4-20E6-46F8-B977-62508EDEE43B}" destId="{DCF30E0D-AC49-44F2-82CF-839B2804767F}" srcOrd="3" destOrd="0" presId="urn:microsoft.com/office/officeart/2018/2/layout/IconVerticalSolidList"/>
    <dgm:cxn modelId="{C9309153-2FA3-485C-9319-68157D7F2361}" type="presParOf" srcId="{04FF4AC4-20E6-46F8-B977-62508EDEE43B}" destId="{26E091C2-0DCC-41D6-985B-697C8EC35940}" srcOrd="4" destOrd="0" presId="urn:microsoft.com/office/officeart/2018/2/layout/IconVerticalSolidList"/>
    <dgm:cxn modelId="{4C00CC21-D28C-4F37-9EF8-9AE4FDF356A9}" type="presParOf" srcId="{26E091C2-0DCC-41D6-985B-697C8EC35940}" destId="{5B0D0FB0-930A-4D1B-AF2B-209E8E766872}" srcOrd="0" destOrd="0" presId="urn:microsoft.com/office/officeart/2018/2/layout/IconVerticalSolidList"/>
    <dgm:cxn modelId="{62140D1E-E447-4346-8CFA-8EC1B9A7F61B}" type="presParOf" srcId="{26E091C2-0DCC-41D6-985B-697C8EC35940}" destId="{EF936174-0E9E-4C29-879D-DE0E00FB10B9}" srcOrd="1" destOrd="0" presId="urn:microsoft.com/office/officeart/2018/2/layout/IconVerticalSolidList"/>
    <dgm:cxn modelId="{E09B030B-7D41-4616-8B03-718DF7C12310}" type="presParOf" srcId="{26E091C2-0DCC-41D6-985B-697C8EC35940}" destId="{C1A78B9F-AD87-4642-AF39-304A475CE106}" srcOrd="2" destOrd="0" presId="urn:microsoft.com/office/officeart/2018/2/layout/IconVerticalSolidList"/>
    <dgm:cxn modelId="{8BED0E05-7CA8-455F-BBB2-84F76767E172}" type="presParOf" srcId="{26E091C2-0DCC-41D6-985B-697C8EC35940}" destId="{0662890D-E2A5-45AC-8FA4-A165884B979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B074A-F213-4825-9763-5CBF4C06419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C2E3562-8106-48D5-A130-733B9582CD70}">
      <dgm:prSet/>
      <dgm:spPr/>
      <dgm:t>
        <a:bodyPr/>
        <a:lstStyle/>
        <a:p>
          <a:r>
            <a:rPr lang="en-US" b="1" dirty="0"/>
            <a:t>Compiling Data into Tables</a:t>
          </a:r>
          <a:endParaRPr lang="en-US" dirty="0"/>
        </a:p>
      </dgm:t>
    </dgm:pt>
    <dgm:pt modelId="{40ABD2A2-CA60-4217-90CC-556AAB374FDD}" type="parTrans" cxnId="{3902C541-A06C-49D2-8417-851D66750457}">
      <dgm:prSet/>
      <dgm:spPr/>
      <dgm:t>
        <a:bodyPr/>
        <a:lstStyle/>
        <a:p>
          <a:endParaRPr lang="en-US"/>
        </a:p>
      </dgm:t>
    </dgm:pt>
    <dgm:pt modelId="{31AEE53E-4702-4D64-B39F-FC53DB18C6B2}" type="sibTrans" cxnId="{3902C541-A06C-49D2-8417-851D66750457}">
      <dgm:prSet/>
      <dgm:spPr/>
      <dgm:t>
        <a:bodyPr/>
        <a:lstStyle/>
        <a:p>
          <a:endParaRPr lang="en-US"/>
        </a:p>
      </dgm:t>
    </dgm:pt>
    <dgm:pt modelId="{4B25DB0C-7D4C-4FD9-877C-75C460C50CA6}">
      <dgm:prSet/>
      <dgm:spPr/>
      <dgm:t>
        <a:bodyPr/>
        <a:lstStyle/>
        <a:p>
          <a:r>
            <a:rPr lang="en-US" dirty="0"/>
            <a:t>We use </a:t>
          </a:r>
          <a:r>
            <a:rPr lang="en-US" dirty="0" err="1"/>
            <a:t>MySQLWorkbench</a:t>
          </a:r>
          <a:r>
            <a:rPr lang="en-US" dirty="0"/>
            <a:t> to create our dimensional table. Sports and weather tables are based on Date (primary key), census and crime tables are based on CCA (primary key). Date and CCA both link to the fact table as foreign key. </a:t>
          </a:r>
        </a:p>
      </dgm:t>
    </dgm:pt>
    <dgm:pt modelId="{86540D6C-F443-4FD6-A4A0-B4FE735C0054}" type="parTrans" cxnId="{AB28B543-2B44-4A06-A63E-39B78C7F4900}">
      <dgm:prSet/>
      <dgm:spPr/>
      <dgm:t>
        <a:bodyPr/>
        <a:lstStyle/>
        <a:p>
          <a:endParaRPr lang="en-US"/>
        </a:p>
      </dgm:t>
    </dgm:pt>
    <dgm:pt modelId="{53E38D68-F785-4CB8-9A3B-CBC5E57BD370}" type="sibTrans" cxnId="{AB28B543-2B44-4A06-A63E-39B78C7F4900}">
      <dgm:prSet/>
      <dgm:spPr/>
      <dgm:t>
        <a:bodyPr/>
        <a:lstStyle/>
        <a:p>
          <a:endParaRPr lang="en-US"/>
        </a:p>
      </dgm:t>
    </dgm:pt>
    <dgm:pt modelId="{FFF185A9-C05D-4BF2-9D3F-5E6F22E8DA0C}">
      <dgm:prSet/>
      <dgm:spPr/>
      <dgm:t>
        <a:bodyPr/>
        <a:lstStyle/>
        <a:p>
          <a:r>
            <a:rPr lang="en-US" b="1"/>
            <a:t>Data Transformations</a:t>
          </a:r>
          <a:endParaRPr lang="en-US"/>
        </a:p>
      </dgm:t>
    </dgm:pt>
    <dgm:pt modelId="{94700F62-2623-436B-8530-FF727875D1FE}" type="parTrans" cxnId="{43FADEB8-14E2-425D-9F4B-E82F830C733F}">
      <dgm:prSet/>
      <dgm:spPr/>
      <dgm:t>
        <a:bodyPr/>
        <a:lstStyle/>
        <a:p>
          <a:endParaRPr lang="en-US"/>
        </a:p>
      </dgm:t>
    </dgm:pt>
    <dgm:pt modelId="{2CC70B58-533A-4091-B05F-60B05374A48E}" type="sibTrans" cxnId="{43FADEB8-14E2-425D-9F4B-E82F830C733F}">
      <dgm:prSet/>
      <dgm:spPr/>
      <dgm:t>
        <a:bodyPr/>
        <a:lstStyle/>
        <a:p>
          <a:endParaRPr lang="en-US"/>
        </a:p>
      </dgm:t>
    </dgm:pt>
    <dgm:pt modelId="{3E832529-23E8-41BA-96E3-E220AE1A2C44}">
      <dgm:prSet/>
      <dgm:spPr/>
      <dgm:t>
        <a:bodyPr/>
        <a:lstStyle/>
        <a:p>
          <a:r>
            <a:rPr lang="en-US"/>
            <a:t>Date columns were originally text data type, and we transform the text data type to Date data type.</a:t>
          </a:r>
        </a:p>
      </dgm:t>
    </dgm:pt>
    <dgm:pt modelId="{8CF9AA0A-84E8-4852-9624-6B7969BA162B}" type="parTrans" cxnId="{6BC4A578-E283-4BEA-97DE-0FEBBE9287A2}">
      <dgm:prSet/>
      <dgm:spPr/>
      <dgm:t>
        <a:bodyPr/>
        <a:lstStyle/>
        <a:p>
          <a:endParaRPr lang="en-US"/>
        </a:p>
      </dgm:t>
    </dgm:pt>
    <dgm:pt modelId="{1632860E-6370-4C02-A81C-F9EF64763B7F}" type="sibTrans" cxnId="{6BC4A578-E283-4BEA-97DE-0FEBBE9287A2}">
      <dgm:prSet/>
      <dgm:spPr/>
      <dgm:t>
        <a:bodyPr/>
        <a:lstStyle/>
        <a:p>
          <a:endParaRPr lang="en-US"/>
        </a:p>
      </dgm:t>
    </dgm:pt>
    <dgm:pt modelId="{B12D9210-0C23-4E2A-AC90-34DB6E2C66D8}">
      <dgm:prSet/>
      <dgm:spPr/>
      <dgm:t>
        <a:bodyPr/>
        <a:lstStyle/>
        <a:p>
          <a:r>
            <a:rPr lang="en-US" b="1"/>
            <a:t>Matching Rules</a:t>
          </a:r>
          <a:endParaRPr lang="en-US"/>
        </a:p>
      </dgm:t>
    </dgm:pt>
    <dgm:pt modelId="{4FEE624A-82B7-4DD4-AE94-08CDC1C753DA}" type="parTrans" cxnId="{FF69855F-685B-4258-B14B-AC3835E0C7B5}">
      <dgm:prSet/>
      <dgm:spPr/>
      <dgm:t>
        <a:bodyPr/>
        <a:lstStyle/>
        <a:p>
          <a:endParaRPr lang="en-US"/>
        </a:p>
      </dgm:t>
    </dgm:pt>
    <dgm:pt modelId="{C886712C-811B-47C7-8EA1-556C1022AAD1}" type="sibTrans" cxnId="{FF69855F-685B-4258-B14B-AC3835E0C7B5}">
      <dgm:prSet/>
      <dgm:spPr/>
      <dgm:t>
        <a:bodyPr/>
        <a:lstStyle/>
        <a:p>
          <a:endParaRPr lang="en-US"/>
        </a:p>
      </dgm:t>
    </dgm:pt>
    <dgm:pt modelId="{A423E2D8-DF48-4EF9-B3EA-AE969D08E7C5}">
      <dgm:prSet/>
      <dgm:spPr/>
      <dgm:t>
        <a:bodyPr/>
        <a:lstStyle/>
        <a:p>
          <a:r>
            <a:rPr lang="en-US"/>
            <a:t>We have one main dataset (fact table) and four supporting datasets (dim tables). Our rule is to link 4 supporting datasets to the main dataset with either DATE or CCA.</a:t>
          </a:r>
        </a:p>
      </dgm:t>
    </dgm:pt>
    <dgm:pt modelId="{897B0950-12E2-4C4D-90C2-A767F68D9FB2}" type="parTrans" cxnId="{D6269CB8-9F5A-48E6-9D5B-36EAD56669FD}">
      <dgm:prSet/>
      <dgm:spPr/>
      <dgm:t>
        <a:bodyPr/>
        <a:lstStyle/>
        <a:p>
          <a:endParaRPr lang="en-US"/>
        </a:p>
      </dgm:t>
    </dgm:pt>
    <dgm:pt modelId="{DD5B4E5B-474C-49AE-AE21-0EB12C3F0DB9}" type="sibTrans" cxnId="{D6269CB8-9F5A-48E6-9D5B-36EAD56669FD}">
      <dgm:prSet/>
      <dgm:spPr/>
      <dgm:t>
        <a:bodyPr/>
        <a:lstStyle/>
        <a:p>
          <a:endParaRPr lang="en-US"/>
        </a:p>
      </dgm:t>
    </dgm:pt>
    <dgm:pt modelId="{8307A4B5-0E65-47D0-B61C-635C8816680C}">
      <dgm:prSet/>
      <dgm:spPr/>
      <dgm:t>
        <a:bodyPr/>
        <a:lstStyle/>
        <a:p>
          <a:r>
            <a:rPr lang="en-US" b="1"/>
            <a:t>Number of Attributes</a:t>
          </a:r>
          <a:endParaRPr lang="en-US"/>
        </a:p>
      </dgm:t>
    </dgm:pt>
    <dgm:pt modelId="{6A92715A-0F55-4ECD-AA71-90CBA5FB289D}" type="parTrans" cxnId="{E9A8F87F-9994-4735-89B8-604FF0DB2024}">
      <dgm:prSet/>
      <dgm:spPr/>
      <dgm:t>
        <a:bodyPr/>
        <a:lstStyle/>
        <a:p>
          <a:endParaRPr lang="en-US"/>
        </a:p>
      </dgm:t>
    </dgm:pt>
    <dgm:pt modelId="{37BEDEB4-28DE-474F-9B55-8A3C76A3A8EE}" type="sibTrans" cxnId="{E9A8F87F-9994-4735-89B8-604FF0DB2024}">
      <dgm:prSet/>
      <dgm:spPr/>
      <dgm:t>
        <a:bodyPr/>
        <a:lstStyle/>
        <a:p>
          <a:endParaRPr lang="en-US"/>
        </a:p>
      </dgm:t>
    </dgm:pt>
    <dgm:pt modelId="{3C100108-C8EB-4E53-A0BE-DE08E758935A}">
      <dgm:prSet/>
      <dgm:spPr/>
      <dgm:t>
        <a:bodyPr/>
        <a:lstStyle/>
        <a:p>
          <a:r>
            <a:rPr lang="en-US"/>
            <a:t>Tsa_cca_date: 7</a:t>
          </a:r>
        </a:p>
      </dgm:t>
    </dgm:pt>
    <dgm:pt modelId="{32D82465-E777-454C-9CDE-13FA2382E5A3}" type="parTrans" cxnId="{C25AD63D-365C-454A-9EEB-F780149EACB1}">
      <dgm:prSet/>
      <dgm:spPr/>
      <dgm:t>
        <a:bodyPr/>
        <a:lstStyle/>
        <a:p>
          <a:endParaRPr lang="en-US"/>
        </a:p>
      </dgm:t>
    </dgm:pt>
    <dgm:pt modelId="{C41647DC-380E-4648-AFE9-1C8EF1D60F12}" type="sibTrans" cxnId="{C25AD63D-365C-454A-9EEB-F780149EACB1}">
      <dgm:prSet/>
      <dgm:spPr/>
      <dgm:t>
        <a:bodyPr/>
        <a:lstStyle/>
        <a:p>
          <a:endParaRPr lang="en-US"/>
        </a:p>
      </dgm:t>
    </dgm:pt>
    <dgm:pt modelId="{5043B660-15FD-475F-9BE2-830FF3553241}">
      <dgm:prSet/>
      <dgm:spPr/>
      <dgm:t>
        <a:bodyPr/>
        <a:lstStyle/>
        <a:p>
          <a:r>
            <a:rPr lang="en-US"/>
            <a:t>Census: 12 </a:t>
          </a:r>
        </a:p>
      </dgm:t>
    </dgm:pt>
    <dgm:pt modelId="{2B767ED3-0F3C-4BDF-8212-87555AF7D673}" type="parTrans" cxnId="{8C5EDCF9-5DDE-4683-B632-FE6B65CE0EF6}">
      <dgm:prSet/>
      <dgm:spPr/>
      <dgm:t>
        <a:bodyPr/>
        <a:lstStyle/>
        <a:p>
          <a:endParaRPr lang="en-US"/>
        </a:p>
      </dgm:t>
    </dgm:pt>
    <dgm:pt modelId="{3F9B827E-78AA-4233-AAFD-48D8A5944F29}" type="sibTrans" cxnId="{8C5EDCF9-5DDE-4683-B632-FE6B65CE0EF6}">
      <dgm:prSet/>
      <dgm:spPr/>
      <dgm:t>
        <a:bodyPr/>
        <a:lstStyle/>
        <a:p>
          <a:endParaRPr lang="en-US"/>
        </a:p>
      </dgm:t>
    </dgm:pt>
    <dgm:pt modelId="{B04AA371-A6C4-4F2C-97F7-D433C5D83172}">
      <dgm:prSet/>
      <dgm:spPr/>
      <dgm:t>
        <a:bodyPr/>
        <a:lstStyle/>
        <a:p>
          <a:r>
            <a:rPr lang="en-US"/>
            <a:t>Crime: 2 </a:t>
          </a:r>
        </a:p>
      </dgm:t>
    </dgm:pt>
    <dgm:pt modelId="{50E96A8B-8149-49C0-8A35-8EC79F064F96}" type="parTrans" cxnId="{738848E2-BEF6-482A-9B63-8272C3C072F1}">
      <dgm:prSet/>
      <dgm:spPr/>
      <dgm:t>
        <a:bodyPr/>
        <a:lstStyle/>
        <a:p>
          <a:endParaRPr lang="en-US"/>
        </a:p>
      </dgm:t>
    </dgm:pt>
    <dgm:pt modelId="{F678B77E-D5C7-43C7-84C0-47F98F29F438}" type="sibTrans" cxnId="{738848E2-BEF6-482A-9B63-8272C3C072F1}">
      <dgm:prSet/>
      <dgm:spPr/>
      <dgm:t>
        <a:bodyPr/>
        <a:lstStyle/>
        <a:p>
          <a:endParaRPr lang="en-US"/>
        </a:p>
      </dgm:t>
    </dgm:pt>
    <dgm:pt modelId="{1B5A22C0-0A03-4556-A657-78EE270B5D2A}">
      <dgm:prSet/>
      <dgm:spPr/>
      <dgm:t>
        <a:bodyPr/>
        <a:lstStyle/>
        <a:p>
          <a:r>
            <a:rPr lang="en-US"/>
            <a:t>Weather: 4</a:t>
          </a:r>
        </a:p>
      </dgm:t>
    </dgm:pt>
    <dgm:pt modelId="{428005B0-BEDE-4B41-9F41-A6CDA9742D33}" type="parTrans" cxnId="{12ADA974-DB3A-473C-A78D-3C7F19BECE35}">
      <dgm:prSet/>
      <dgm:spPr/>
      <dgm:t>
        <a:bodyPr/>
        <a:lstStyle/>
        <a:p>
          <a:endParaRPr lang="en-US"/>
        </a:p>
      </dgm:t>
    </dgm:pt>
    <dgm:pt modelId="{0E22DBDC-EBAC-4359-860E-7634DB5FFD1B}" type="sibTrans" cxnId="{12ADA974-DB3A-473C-A78D-3C7F19BECE35}">
      <dgm:prSet/>
      <dgm:spPr/>
      <dgm:t>
        <a:bodyPr/>
        <a:lstStyle/>
        <a:p>
          <a:endParaRPr lang="en-US"/>
        </a:p>
      </dgm:t>
    </dgm:pt>
    <dgm:pt modelId="{BE32E373-CCC7-45A8-8DC5-BEF0F1A37D4D}">
      <dgm:prSet/>
      <dgm:spPr/>
      <dgm:t>
        <a:bodyPr/>
        <a:lstStyle/>
        <a:p>
          <a:r>
            <a:rPr lang="en-US"/>
            <a:t>Sports: 5</a:t>
          </a:r>
        </a:p>
      </dgm:t>
    </dgm:pt>
    <dgm:pt modelId="{01EC059A-4675-4047-A899-705E31869B7F}" type="parTrans" cxnId="{A10916F3-3C9A-4B63-9747-F51BC1176B03}">
      <dgm:prSet/>
      <dgm:spPr/>
      <dgm:t>
        <a:bodyPr/>
        <a:lstStyle/>
        <a:p>
          <a:endParaRPr lang="en-US"/>
        </a:p>
      </dgm:t>
    </dgm:pt>
    <dgm:pt modelId="{0E76AED9-F834-4D0B-8EDA-1B821DB57A5C}" type="sibTrans" cxnId="{A10916F3-3C9A-4B63-9747-F51BC1176B03}">
      <dgm:prSet/>
      <dgm:spPr/>
      <dgm:t>
        <a:bodyPr/>
        <a:lstStyle/>
        <a:p>
          <a:endParaRPr lang="en-US"/>
        </a:p>
      </dgm:t>
    </dgm:pt>
    <dgm:pt modelId="{8893838B-5BB9-0F41-996C-53A876952E4C}" type="pres">
      <dgm:prSet presAssocID="{A1FB074A-F213-4825-9763-5CBF4C064198}" presName="linear" presStyleCnt="0">
        <dgm:presLayoutVars>
          <dgm:animLvl val="lvl"/>
          <dgm:resizeHandles val="exact"/>
        </dgm:presLayoutVars>
      </dgm:prSet>
      <dgm:spPr/>
    </dgm:pt>
    <dgm:pt modelId="{66BA4F46-BC5C-B141-8741-4B79C5F081CE}" type="pres">
      <dgm:prSet presAssocID="{4C2E3562-8106-48D5-A130-733B9582CD70}" presName="parentText" presStyleLbl="node1" presStyleIdx="0" presStyleCnt="4">
        <dgm:presLayoutVars>
          <dgm:chMax val="0"/>
          <dgm:bulletEnabled val="1"/>
        </dgm:presLayoutVars>
      </dgm:prSet>
      <dgm:spPr/>
    </dgm:pt>
    <dgm:pt modelId="{F6E5F9D8-A891-AD4E-A1E9-5AE67C936FDA}" type="pres">
      <dgm:prSet presAssocID="{4C2E3562-8106-48D5-A130-733B9582CD70}" presName="childText" presStyleLbl="revTx" presStyleIdx="0" presStyleCnt="4">
        <dgm:presLayoutVars>
          <dgm:bulletEnabled val="1"/>
        </dgm:presLayoutVars>
      </dgm:prSet>
      <dgm:spPr/>
    </dgm:pt>
    <dgm:pt modelId="{467F66CF-5437-264F-9856-0BA42B6870CD}" type="pres">
      <dgm:prSet presAssocID="{FFF185A9-C05D-4BF2-9D3F-5E6F22E8DA0C}" presName="parentText" presStyleLbl="node1" presStyleIdx="1" presStyleCnt="4">
        <dgm:presLayoutVars>
          <dgm:chMax val="0"/>
          <dgm:bulletEnabled val="1"/>
        </dgm:presLayoutVars>
      </dgm:prSet>
      <dgm:spPr/>
    </dgm:pt>
    <dgm:pt modelId="{52AC06F6-62C5-B945-9DA8-D80125D2D178}" type="pres">
      <dgm:prSet presAssocID="{FFF185A9-C05D-4BF2-9D3F-5E6F22E8DA0C}" presName="childText" presStyleLbl="revTx" presStyleIdx="1" presStyleCnt="4">
        <dgm:presLayoutVars>
          <dgm:bulletEnabled val="1"/>
        </dgm:presLayoutVars>
      </dgm:prSet>
      <dgm:spPr/>
    </dgm:pt>
    <dgm:pt modelId="{A2026110-568D-9641-9577-E53604CB886B}" type="pres">
      <dgm:prSet presAssocID="{B12D9210-0C23-4E2A-AC90-34DB6E2C66D8}" presName="parentText" presStyleLbl="node1" presStyleIdx="2" presStyleCnt="4">
        <dgm:presLayoutVars>
          <dgm:chMax val="0"/>
          <dgm:bulletEnabled val="1"/>
        </dgm:presLayoutVars>
      </dgm:prSet>
      <dgm:spPr/>
    </dgm:pt>
    <dgm:pt modelId="{F39F3EB7-6FEA-D246-8762-6F9C581FEC22}" type="pres">
      <dgm:prSet presAssocID="{B12D9210-0C23-4E2A-AC90-34DB6E2C66D8}" presName="childText" presStyleLbl="revTx" presStyleIdx="2" presStyleCnt="4">
        <dgm:presLayoutVars>
          <dgm:bulletEnabled val="1"/>
        </dgm:presLayoutVars>
      </dgm:prSet>
      <dgm:spPr/>
    </dgm:pt>
    <dgm:pt modelId="{D71633A1-AD04-434F-8DFF-0E13EE043B5A}" type="pres">
      <dgm:prSet presAssocID="{8307A4B5-0E65-47D0-B61C-635C8816680C}" presName="parentText" presStyleLbl="node1" presStyleIdx="3" presStyleCnt="4">
        <dgm:presLayoutVars>
          <dgm:chMax val="0"/>
          <dgm:bulletEnabled val="1"/>
        </dgm:presLayoutVars>
      </dgm:prSet>
      <dgm:spPr/>
    </dgm:pt>
    <dgm:pt modelId="{B3560950-3CAF-9E4F-850E-EB7C720C2300}" type="pres">
      <dgm:prSet presAssocID="{8307A4B5-0E65-47D0-B61C-635C8816680C}" presName="childText" presStyleLbl="revTx" presStyleIdx="3" presStyleCnt="4">
        <dgm:presLayoutVars>
          <dgm:bulletEnabled val="1"/>
        </dgm:presLayoutVars>
      </dgm:prSet>
      <dgm:spPr/>
    </dgm:pt>
  </dgm:ptLst>
  <dgm:cxnLst>
    <dgm:cxn modelId="{DB6CF82B-DBBD-E84E-9F53-C9E90330885C}" type="presOf" srcId="{B12D9210-0C23-4E2A-AC90-34DB6E2C66D8}" destId="{A2026110-568D-9641-9577-E53604CB886B}" srcOrd="0" destOrd="0" presId="urn:microsoft.com/office/officeart/2005/8/layout/vList2"/>
    <dgm:cxn modelId="{C25AD63D-365C-454A-9EEB-F780149EACB1}" srcId="{8307A4B5-0E65-47D0-B61C-635C8816680C}" destId="{3C100108-C8EB-4E53-A0BE-DE08E758935A}" srcOrd="0" destOrd="0" parTransId="{32D82465-E777-454C-9CDE-13FA2382E5A3}" sibTransId="{C41647DC-380E-4648-AFE9-1C8EF1D60F12}"/>
    <dgm:cxn modelId="{3902C541-A06C-49D2-8417-851D66750457}" srcId="{A1FB074A-F213-4825-9763-5CBF4C064198}" destId="{4C2E3562-8106-48D5-A130-733B9582CD70}" srcOrd="0" destOrd="0" parTransId="{40ABD2A2-CA60-4217-90CC-556AAB374FDD}" sibTransId="{31AEE53E-4702-4D64-B39F-FC53DB18C6B2}"/>
    <dgm:cxn modelId="{AB28B543-2B44-4A06-A63E-39B78C7F4900}" srcId="{4C2E3562-8106-48D5-A130-733B9582CD70}" destId="{4B25DB0C-7D4C-4FD9-877C-75C460C50CA6}" srcOrd="0" destOrd="0" parTransId="{86540D6C-F443-4FD6-A4A0-B4FE735C0054}" sibTransId="{53E38D68-F785-4CB8-9A3B-CBC5E57BD370}"/>
    <dgm:cxn modelId="{AF7A9845-7E2E-BA41-9BF1-9F45A347C057}" type="presOf" srcId="{5043B660-15FD-475F-9BE2-830FF3553241}" destId="{B3560950-3CAF-9E4F-850E-EB7C720C2300}" srcOrd="0" destOrd="1" presId="urn:microsoft.com/office/officeart/2005/8/layout/vList2"/>
    <dgm:cxn modelId="{9AD9A046-4F75-4E43-9342-D4CB19BF2DA0}" type="presOf" srcId="{1B5A22C0-0A03-4556-A657-78EE270B5D2A}" destId="{B3560950-3CAF-9E4F-850E-EB7C720C2300}" srcOrd="0" destOrd="3" presId="urn:microsoft.com/office/officeart/2005/8/layout/vList2"/>
    <dgm:cxn modelId="{A38B6A48-EA41-D54A-A2EF-380683C35D3D}" type="presOf" srcId="{3E832529-23E8-41BA-96E3-E220AE1A2C44}" destId="{52AC06F6-62C5-B945-9DA8-D80125D2D178}" srcOrd="0" destOrd="0" presId="urn:microsoft.com/office/officeart/2005/8/layout/vList2"/>
    <dgm:cxn modelId="{DC4F0A4B-55CA-A646-A602-0E7CBB1C9938}" type="presOf" srcId="{4C2E3562-8106-48D5-A130-733B9582CD70}" destId="{66BA4F46-BC5C-B141-8741-4B79C5F081CE}" srcOrd="0" destOrd="0" presId="urn:microsoft.com/office/officeart/2005/8/layout/vList2"/>
    <dgm:cxn modelId="{FF69855F-685B-4258-B14B-AC3835E0C7B5}" srcId="{A1FB074A-F213-4825-9763-5CBF4C064198}" destId="{B12D9210-0C23-4E2A-AC90-34DB6E2C66D8}" srcOrd="2" destOrd="0" parTransId="{4FEE624A-82B7-4DD4-AE94-08CDC1C753DA}" sibTransId="{C886712C-811B-47C7-8EA1-556C1022AAD1}"/>
    <dgm:cxn modelId="{D39FFB61-6876-1C46-9E96-0A442F873D34}" type="presOf" srcId="{4B25DB0C-7D4C-4FD9-877C-75C460C50CA6}" destId="{F6E5F9D8-A891-AD4E-A1E9-5AE67C936FDA}" srcOrd="0" destOrd="0" presId="urn:microsoft.com/office/officeart/2005/8/layout/vList2"/>
    <dgm:cxn modelId="{12ADA974-DB3A-473C-A78D-3C7F19BECE35}" srcId="{8307A4B5-0E65-47D0-B61C-635C8816680C}" destId="{1B5A22C0-0A03-4556-A657-78EE270B5D2A}" srcOrd="3" destOrd="0" parTransId="{428005B0-BEDE-4B41-9F41-A6CDA9742D33}" sibTransId="{0E22DBDC-EBAC-4359-860E-7634DB5FFD1B}"/>
    <dgm:cxn modelId="{6BC4A578-E283-4BEA-97DE-0FEBBE9287A2}" srcId="{FFF185A9-C05D-4BF2-9D3F-5E6F22E8DA0C}" destId="{3E832529-23E8-41BA-96E3-E220AE1A2C44}" srcOrd="0" destOrd="0" parTransId="{8CF9AA0A-84E8-4852-9624-6B7969BA162B}" sibTransId="{1632860E-6370-4C02-A81C-F9EF64763B7F}"/>
    <dgm:cxn modelId="{38CEF07A-5F23-6B47-801F-095D7FF745F8}" type="presOf" srcId="{A423E2D8-DF48-4EF9-B3EA-AE969D08E7C5}" destId="{F39F3EB7-6FEA-D246-8762-6F9C581FEC22}" srcOrd="0" destOrd="0" presId="urn:microsoft.com/office/officeart/2005/8/layout/vList2"/>
    <dgm:cxn modelId="{E9A8F87F-9994-4735-89B8-604FF0DB2024}" srcId="{A1FB074A-F213-4825-9763-5CBF4C064198}" destId="{8307A4B5-0E65-47D0-B61C-635C8816680C}" srcOrd="3" destOrd="0" parTransId="{6A92715A-0F55-4ECD-AA71-90CBA5FB289D}" sibTransId="{37BEDEB4-28DE-474F-9B55-8A3C76A3A8EE}"/>
    <dgm:cxn modelId="{4162C485-BC9D-564B-8852-34112F749D97}" type="presOf" srcId="{B04AA371-A6C4-4F2C-97F7-D433C5D83172}" destId="{B3560950-3CAF-9E4F-850E-EB7C720C2300}" srcOrd="0" destOrd="2" presId="urn:microsoft.com/office/officeart/2005/8/layout/vList2"/>
    <dgm:cxn modelId="{7B5AD39D-3D12-BA4B-B817-627171C566E5}" type="presOf" srcId="{3C100108-C8EB-4E53-A0BE-DE08E758935A}" destId="{B3560950-3CAF-9E4F-850E-EB7C720C2300}" srcOrd="0" destOrd="0" presId="urn:microsoft.com/office/officeart/2005/8/layout/vList2"/>
    <dgm:cxn modelId="{939374B4-080B-6F48-BF3A-9775AD6AB556}" type="presOf" srcId="{A1FB074A-F213-4825-9763-5CBF4C064198}" destId="{8893838B-5BB9-0F41-996C-53A876952E4C}" srcOrd="0" destOrd="0" presId="urn:microsoft.com/office/officeart/2005/8/layout/vList2"/>
    <dgm:cxn modelId="{D6269CB8-9F5A-48E6-9D5B-36EAD56669FD}" srcId="{B12D9210-0C23-4E2A-AC90-34DB6E2C66D8}" destId="{A423E2D8-DF48-4EF9-B3EA-AE969D08E7C5}" srcOrd="0" destOrd="0" parTransId="{897B0950-12E2-4C4D-90C2-A767F68D9FB2}" sibTransId="{DD5B4E5B-474C-49AE-AE21-0EB12C3F0DB9}"/>
    <dgm:cxn modelId="{43FADEB8-14E2-425D-9F4B-E82F830C733F}" srcId="{A1FB074A-F213-4825-9763-5CBF4C064198}" destId="{FFF185A9-C05D-4BF2-9D3F-5E6F22E8DA0C}" srcOrd="1" destOrd="0" parTransId="{94700F62-2623-436B-8530-FF727875D1FE}" sibTransId="{2CC70B58-533A-4091-B05F-60B05374A48E}"/>
    <dgm:cxn modelId="{C2A4BAD2-1CB1-9243-B696-F0AF72835D22}" type="presOf" srcId="{FFF185A9-C05D-4BF2-9D3F-5E6F22E8DA0C}" destId="{467F66CF-5437-264F-9856-0BA42B6870CD}" srcOrd="0" destOrd="0" presId="urn:microsoft.com/office/officeart/2005/8/layout/vList2"/>
    <dgm:cxn modelId="{307F7DD4-4C09-6F47-AFBC-B576BD5CD842}" type="presOf" srcId="{8307A4B5-0E65-47D0-B61C-635C8816680C}" destId="{D71633A1-AD04-434F-8DFF-0E13EE043B5A}" srcOrd="0" destOrd="0" presId="urn:microsoft.com/office/officeart/2005/8/layout/vList2"/>
    <dgm:cxn modelId="{738848E2-BEF6-482A-9B63-8272C3C072F1}" srcId="{8307A4B5-0E65-47D0-B61C-635C8816680C}" destId="{B04AA371-A6C4-4F2C-97F7-D433C5D83172}" srcOrd="2" destOrd="0" parTransId="{50E96A8B-8149-49C0-8A35-8EC79F064F96}" sibTransId="{F678B77E-D5C7-43C7-84C0-47F98F29F438}"/>
    <dgm:cxn modelId="{B27B62EA-D24A-2A4F-A769-AD031F1E7212}" type="presOf" srcId="{BE32E373-CCC7-45A8-8DC5-BEF0F1A37D4D}" destId="{B3560950-3CAF-9E4F-850E-EB7C720C2300}" srcOrd="0" destOrd="4" presId="urn:microsoft.com/office/officeart/2005/8/layout/vList2"/>
    <dgm:cxn modelId="{A10916F3-3C9A-4B63-9747-F51BC1176B03}" srcId="{8307A4B5-0E65-47D0-B61C-635C8816680C}" destId="{BE32E373-CCC7-45A8-8DC5-BEF0F1A37D4D}" srcOrd="4" destOrd="0" parTransId="{01EC059A-4675-4047-A899-705E31869B7F}" sibTransId="{0E76AED9-F834-4D0B-8EDA-1B821DB57A5C}"/>
    <dgm:cxn modelId="{8C5EDCF9-5DDE-4683-B632-FE6B65CE0EF6}" srcId="{8307A4B5-0E65-47D0-B61C-635C8816680C}" destId="{5043B660-15FD-475F-9BE2-830FF3553241}" srcOrd="1" destOrd="0" parTransId="{2B767ED3-0F3C-4BDF-8212-87555AF7D673}" sibTransId="{3F9B827E-78AA-4233-AAFD-48D8A5944F29}"/>
    <dgm:cxn modelId="{D783F39A-8EDE-9149-BE62-97642933C5F2}" type="presParOf" srcId="{8893838B-5BB9-0F41-996C-53A876952E4C}" destId="{66BA4F46-BC5C-B141-8741-4B79C5F081CE}" srcOrd="0" destOrd="0" presId="urn:microsoft.com/office/officeart/2005/8/layout/vList2"/>
    <dgm:cxn modelId="{67C87159-7BFE-684C-813E-07DEEFF1D3D8}" type="presParOf" srcId="{8893838B-5BB9-0F41-996C-53A876952E4C}" destId="{F6E5F9D8-A891-AD4E-A1E9-5AE67C936FDA}" srcOrd="1" destOrd="0" presId="urn:microsoft.com/office/officeart/2005/8/layout/vList2"/>
    <dgm:cxn modelId="{A6E20049-A462-7148-8458-F84E76262241}" type="presParOf" srcId="{8893838B-5BB9-0F41-996C-53A876952E4C}" destId="{467F66CF-5437-264F-9856-0BA42B6870CD}" srcOrd="2" destOrd="0" presId="urn:microsoft.com/office/officeart/2005/8/layout/vList2"/>
    <dgm:cxn modelId="{EF491A9E-1CC6-3D44-A3A8-DB3AC52BC9D7}" type="presParOf" srcId="{8893838B-5BB9-0F41-996C-53A876952E4C}" destId="{52AC06F6-62C5-B945-9DA8-D80125D2D178}" srcOrd="3" destOrd="0" presId="urn:microsoft.com/office/officeart/2005/8/layout/vList2"/>
    <dgm:cxn modelId="{3583D4D9-0E77-F844-94E1-E7A4B1218101}" type="presParOf" srcId="{8893838B-5BB9-0F41-996C-53A876952E4C}" destId="{A2026110-568D-9641-9577-E53604CB886B}" srcOrd="4" destOrd="0" presId="urn:microsoft.com/office/officeart/2005/8/layout/vList2"/>
    <dgm:cxn modelId="{D01258F2-A5F2-B340-9EF9-5825B90402B7}" type="presParOf" srcId="{8893838B-5BB9-0F41-996C-53A876952E4C}" destId="{F39F3EB7-6FEA-D246-8762-6F9C581FEC22}" srcOrd="5" destOrd="0" presId="urn:microsoft.com/office/officeart/2005/8/layout/vList2"/>
    <dgm:cxn modelId="{67FBD8D6-D1F6-A944-B613-554777E06894}" type="presParOf" srcId="{8893838B-5BB9-0F41-996C-53A876952E4C}" destId="{D71633A1-AD04-434F-8DFF-0E13EE043B5A}" srcOrd="6" destOrd="0" presId="urn:microsoft.com/office/officeart/2005/8/layout/vList2"/>
    <dgm:cxn modelId="{A3C4D7D8-F7BF-444A-BA5A-3530E21F1282}" type="presParOf" srcId="{8893838B-5BB9-0F41-996C-53A876952E4C}" destId="{B3560950-3CAF-9E4F-850E-EB7C720C2300}"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0A3B99-8054-4FDD-9165-4D34BE8ACA71}"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C24CD49-2061-42EA-A7DD-9480F871E1DD}">
      <dgm:prSet/>
      <dgm:spPr/>
      <dgm:t>
        <a:bodyPr/>
        <a:lstStyle/>
        <a:p>
          <a:pPr>
            <a:lnSpc>
              <a:spcPct val="100000"/>
            </a:lnSpc>
            <a:defRPr b="1"/>
          </a:pPr>
          <a:r>
            <a:rPr lang="en-US" b="1" dirty="0"/>
            <a:t>Data Types </a:t>
          </a:r>
          <a:endParaRPr lang="en-US" dirty="0"/>
        </a:p>
      </dgm:t>
    </dgm:pt>
    <dgm:pt modelId="{948D51FC-80F7-40D4-A759-923BBF6F9C76}" type="parTrans" cxnId="{0C79E3E8-1601-4C5F-8D98-AAAC2F862AA1}">
      <dgm:prSet/>
      <dgm:spPr/>
      <dgm:t>
        <a:bodyPr/>
        <a:lstStyle/>
        <a:p>
          <a:endParaRPr lang="en-US"/>
        </a:p>
      </dgm:t>
    </dgm:pt>
    <dgm:pt modelId="{56320C50-9AA3-4BB6-86EF-68BEB7137D55}" type="sibTrans" cxnId="{0C79E3E8-1601-4C5F-8D98-AAAC2F862AA1}">
      <dgm:prSet/>
      <dgm:spPr/>
      <dgm:t>
        <a:bodyPr/>
        <a:lstStyle/>
        <a:p>
          <a:endParaRPr lang="en-US"/>
        </a:p>
      </dgm:t>
    </dgm:pt>
    <dgm:pt modelId="{A484D773-B740-4A3D-A50D-FF24CAE69214}">
      <dgm:prSet/>
      <dgm:spPr/>
      <dgm:t>
        <a:bodyPr/>
        <a:lstStyle/>
        <a:p>
          <a:pPr algn="l">
            <a:lnSpc>
              <a:spcPct val="100000"/>
            </a:lnSpc>
          </a:pPr>
          <a:r>
            <a:rPr lang="en-US" dirty="0"/>
            <a:t>id: INT</a:t>
          </a:r>
        </a:p>
      </dgm:t>
    </dgm:pt>
    <dgm:pt modelId="{A6B97F40-C88F-4D2C-BDB8-3CEC8FB8E787}" type="parTrans" cxnId="{5D8690F8-BF9F-4B27-9B40-8C51975B2E86}">
      <dgm:prSet/>
      <dgm:spPr/>
      <dgm:t>
        <a:bodyPr/>
        <a:lstStyle/>
        <a:p>
          <a:endParaRPr lang="en-US"/>
        </a:p>
      </dgm:t>
    </dgm:pt>
    <dgm:pt modelId="{28502DA2-6451-406B-847F-0177B9C171CA}" type="sibTrans" cxnId="{5D8690F8-BF9F-4B27-9B40-8C51975B2E86}">
      <dgm:prSet/>
      <dgm:spPr/>
      <dgm:t>
        <a:bodyPr/>
        <a:lstStyle/>
        <a:p>
          <a:endParaRPr lang="en-US"/>
        </a:p>
      </dgm:t>
    </dgm:pt>
    <dgm:pt modelId="{D865C411-EF65-4225-8C9C-E034BB01FF05}">
      <dgm:prSet/>
      <dgm:spPr/>
      <dgm:t>
        <a:bodyPr/>
        <a:lstStyle/>
        <a:p>
          <a:pPr algn="l">
            <a:lnSpc>
              <a:spcPct val="100000"/>
            </a:lnSpc>
          </a:pPr>
          <a:r>
            <a:rPr lang="en-US" dirty="0"/>
            <a:t>Date: DATE</a:t>
          </a:r>
        </a:p>
      </dgm:t>
    </dgm:pt>
    <dgm:pt modelId="{94041B1A-648D-436A-AFBE-B414B26B8DA7}" type="parTrans" cxnId="{46606695-7DE6-4DB1-9108-F79AFFD0C586}">
      <dgm:prSet/>
      <dgm:spPr/>
      <dgm:t>
        <a:bodyPr/>
        <a:lstStyle/>
        <a:p>
          <a:endParaRPr lang="en-US"/>
        </a:p>
      </dgm:t>
    </dgm:pt>
    <dgm:pt modelId="{7E7A49AE-5B9A-4619-9FC1-DE9032394C0E}" type="sibTrans" cxnId="{46606695-7DE6-4DB1-9108-F79AFFD0C586}">
      <dgm:prSet/>
      <dgm:spPr/>
      <dgm:t>
        <a:bodyPr/>
        <a:lstStyle/>
        <a:p>
          <a:endParaRPr lang="en-US"/>
        </a:p>
      </dgm:t>
    </dgm:pt>
    <dgm:pt modelId="{1AF078E0-089C-4FAE-9230-E3A89EA78FC9}">
      <dgm:prSet/>
      <dgm:spPr/>
      <dgm:t>
        <a:bodyPr/>
        <a:lstStyle/>
        <a:p>
          <a:pPr algn="l">
            <a:lnSpc>
              <a:spcPct val="100000"/>
            </a:lnSpc>
          </a:pPr>
          <a:r>
            <a:rPr lang="en-US" dirty="0"/>
            <a:t>CCA: INT</a:t>
          </a:r>
        </a:p>
      </dgm:t>
    </dgm:pt>
    <dgm:pt modelId="{5A318744-0BEE-4111-8DDB-7F6758400632}" type="parTrans" cxnId="{080328DD-F55C-4A1A-A6AC-506F3F92B64E}">
      <dgm:prSet/>
      <dgm:spPr/>
      <dgm:t>
        <a:bodyPr/>
        <a:lstStyle/>
        <a:p>
          <a:endParaRPr lang="en-US"/>
        </a:p>
      </dgm:t>
    </dgm:pt>
    <dgm:pt modelId="{6FD9D2A8-3672-43CA-8A96-4529B8513F92}" type="sibTrans" cxnId="{080328DD-F55C-4A1A-A6AC-506F3F92B64E}">
      <dgm:prSet/>
      <dgm:spPr/>
      <dgm:t>
        <a:bodyPr/>
        <a:lstStyle/>
        <a:p>
          <a:endParaRPr lang="en-US"/>
        </a:p>
      </dgm:t>
    </dgm:pt>
    <dgm:pt modelId="{D7855CEC-328E-4386-AEBB-FE5268B2061B}">
      <dgm:prSet/>
      <dgm:spPr/>
      <dgm:t>
        <a:bodyPr/>
        <a:lstStyle/>
        <a:p>
          <a:pPr algn="l">
            <a:lnSpc>
              <a:spcPct val="100000"/>
            </a:lnSpc>
          </a:pPr>
          <a:r>
            <a:rPr lang="en-US" dirty="0"/>
            <a:t>MEAN &amp; MEDIAN attributes: DOUBLE</a:t>
          </a:r>
        </a:p>
      </dgm:t>
    </dgm:pt>
    <dgm:pt modelId="{9784FBA8-F46A-4DC2-AB62-94340F58747A}" type="parTrans" cxnId="{A4402FA8-8F2D-4CEF-96A9-DAE67064E8EF}">
      <dgm:prSet/>
      <dgm:spPr/>
      <dgm:t>
        <a:bodyPr/>
        <a:lstStyle/>
        <a:p>
          <a:endParaRPr lang="en-US"/>
        </a:p>
      </dgm:t>
    </dgm:pt>
    <dgm:pt modelId="{13695E1F-0A1A-4B0F-8B00-824C007A05F2}" type="sibTrans" cxnId="{A4402FA8-8F2D-4CEF-96A9-DAE67064E8EF}">
      <dgm:prSet/>
      <dgm:spPr/>
      <dgm:t>
        <a:bodyPr/>
        <a:lstStyle/>
        <a:p>
          <a:endParaRPr lang="en-US"/>
        </a:p>
      </dgm:t>
    </dgm:pt>
    <dgm:pt modelId="{CE2F497E-44A7-4B8D-82DC-36B8B5440367}">
      <dgm:prSet/>
      <dgm:spPr/>
      <dgm:t>
        <a:bodyPr/>
        <a:lstStyle/>
        <a:p>
          <a:pPr algn="l">
            <a:lnSpc>
              <a:spcPct val="100000"/>
            </a:lnSpc>
          </a:pPr>
          <a:r>
            <a:rPr lang="en-US" dirty="0"/>
            <a:t>Others: INT</a:t>
          </a:r>
        </a:p>
      </dgm:t>
    </dgm:pt>
    <dgm:pt modelId="{4594CB3A-3EC0-4D90-AE3E-3F2F1098615C}" type="parTrans" cxnId="{B86CEE66-3108-4D5A-BDDE-931AEC6CC541}">
      <dgm:prSet/>
      <dgm:spPr/>
      <dgm:t>
        <a:bodyPr/>
        <a:lstStyle/>
        <a:p>
          <a:endParaRPr lang="en-US"/>
        </a:p>
      </dgm:t>
    </dgm:pt>
    <dgm:pt modelId="{5E1D652A-305E-4F5A-A55D-8C59AEBC1843}" type="sibTrans" cxnId="{B86CEE66-3108-4D5A-BDDE-931AEC6CC541}">
      <dgm:prSet/>
      <dgm:spPr/>
      <dgm:t>
        <a:bodyPr/>
        <a:lstStyle/>
        <a:p>
          <a:endParaRPr lang="en-US"/>
        </a:p>
      </dgm:t>
    </dgm:pt>
    <dgm:pt modelId="{31950CAE-85B8-414B-B485-C83EF4DF8F80}">
      <dgm:prSet/>
      <dgm:spPr/>
      <dgm:t>
        <a:bodyPr/>
        <a:lstStyle/>
        <a:p>
          <a:pPr>
            <a:lnSpc>
              <a:spcPct val="100000"/>
            </a:lnSpc>
            <a:defRPr b="1"/>
          </a:pPr>
          <a:r>
            <a:rPr lang="en-US" b="1" dirty="0"/>
            <a:t>Dealing with NAs</a:t>
          </a:r>
          <a:endParaRPr lang="en-US" dirty="0"/>
        </a:p>
      </dgm:t>
    </dgm:pt>
    <dgm:pt modelId="{3B2A30B3-4924-4B1B-89E4-1626062F8D7A}" type="parTrans" cxnId="{297EA527-D832-40D9-B749-6170622C52F1}">
      <dgm:prSet/>
      <dgm:spPr/>
      <dgm:t>
        <a:bodyPr/>
        <a:lstStyle/>
        <a:p>
          <a:endParaRPr lang="en-US"/>
        </a:p>
      </dgm:t>
    </dgm:pt>
    <dgm:pt modelId="{F1F172A3-B5E1-4EB1-A6F3-D0DEA152F19E}" type="sibTrans" cxnId="{297EA527-D832-40D9-B749-6170622C52F1}">
      <dgm:prSet/>
      <dgm:spPr/>
      <dgm:t>
        <a:bodyPr/>
        <a:lstStyle/>
        <a:p>
          <a:endParaRPr lang="en-US"/>
        </a:p>
      </dgm:t>
    </dgm:pt>
    <dgm:pt modelId="{8CA1E118-EECE-44E8-810D-D030153F2F07}">
      <dgm:prSet/>
      <dgm:spPr/>
      <dgm:t>
        <a:bodyPr/>
        <a:lstStyle/>
        <a:p>
          <a:pPr algn="l">
            <a:lnSpc>
              <a:spcPct val="100000"/>
            </a:lnSpc>
          </a:pPr>
          <a:r>
            <a:rPr lang="en-US" dirty="0"/>
            <a:t>Weather: Drop NA rows</a:t>
          </a:r>
        </a:p>
      </dgm:t>
    </dgm:pt>
    <dgm:pt modelId="{91657CF6-D5C9-4450-9551-B748F8F66F47}" type="parTrans" cxnId="{51AD8C4D-D54E-44DE-92FF-D92FEE24EEF0}">
      <dgm:prSet/>
      <dgm:spPr/>
      <dgm:t>
        <a:bodyPr/>
        <a:lstStyle/>
        <a:p>
          <a:endParaRPr lang="en-US"/>
        </a:p>
      </dgm:t>
    </dgm:pt>
    <dgm:pt modelId="{69444102-08F1-463F-B56F-6E4C5ED66323}" type="sibTrans" cxnId="{51AD8C4D-D54E-44DE-92FF-D92FEE24EEF0}">
      <dgm:prSet/>
      <dgm:spPr/>
      <dgm:t>
        <a:bodyPr/>
        <a:lstStyle/>
        <a:p>
          <a:endParaRPr lang="en-US"/>
        </a:p>
      </dgm:t>
    </dgm:pt>
    <dgm:pt modelId="{19F8132E-F6B8-4F6E-8A78-CE863A833E4E}">
      <dgm:prSet/>
      <dgm:spPr/>
      <dgm:t>
        <a:bodyPr/>
        <a:lstStyle/>
        <a:p>
          <a:pPr algn="l">
            <a:lnSpc>
              <a:spcPct val="100000"/>
            </a:lnSpc>
          </a:pPr>
          <a:r>
            <a:rPr lang="en-US" dirty="0"/>
            <a:t>Main Dataset: Fill NA with 0</a:t>
          </a:r>
        </a:p>
      </dgm:t>
    </dgm:pt>
    <dgm:pt modelId="{56F970FF-0D42-4B12-9627-E94964F2CC9A}" type="parTrans" cxnId="{DF7241CC-F3A7-448A-AC7E-2D39EEDC2DD1}">
      <dgm:prSet/>
      <dgm:spPr/>
      <dgm:t>
        <a:bodyPr/>
        <a:lstStyle/>
        <a:p>
          <a:endParaRPr lang="en-US"/>
        </a:p>
      </dgm:t>
    </dgm:pt>
    <dgm:pt modelId="{559C58B7-446E-4B0B-A3FD-3B0E918B0C93}" type="sibTrans" cxnId="{DF7241CC-F3A7-448A-AC7E-2D39EEDC2DD1}">
      <dgm:prSet/>
      <dgm:spPr/>
      <dgm:t>
        <a:bodyPr/>
        <a:lstStyle/>
        <a:p>
          <a:endParaRPr lang="en-US"/>
        </a:p>
      </dgm:t>
    </dgm:pt>
    <dgm:pt modelId="{6A82DB1D-DB8D-4055-AED8-6A4ED6573213}">
      <dgm:prSet/>
      <dgm:spPr/>
      <dgm:t>
        <a:bodyPr/>
        <a:lstStyle/>
        <a:p>
          <a:pPr>
            <a:lnSpc>
              <a:spcPct val="100000"/>
            </a:lnSpc>
            <a:defRPr b="1"/>
          </a:pPr>
          <a:r>
            <a:rPr lang="en-US" b="1" dirty="0"/>
            <a:t>Using Dimensional Tables</a:t>
          </a:r>
          <a:endParaRPr lang="en-US" dirty="0"/>
        </a:p>
      </dgm:t>
    </dgm:pt>
    <dgm:pt modelId="{AB3C5FAD-4BEC-468C-99DF-3773CEB838DE}" type="parTrans" cxnId="{9C8B579A-33C8-40F0-9BFA-0F99CCE7DCC2}">
      <dgm:prSet/>
      <dgm:spPr/>
      <dgm:t>
        <a:bodyPr/>
        <a:lstStyle/>
        <a:p>
          <a:endParaRPr lang="en-US"/>
        </a:p>
      </dgm:t>
    </dgm:pt>
    <dgm:pt modelId="{C66C80C5-006B-4FF9-9859-3617C509BB15}" type="sibTrans" cxnId="{9C8B579A-33C8-40F0-9BFA-0F99CCE7DCC2}">
      <dgm:prSet/>
      <dgm:spPr/>
      <dgm:t>
        <a:bodyPr/>
        <a:lstStyle/>
        <a:p>
          <a:endParaRPr lang="en-US"/>
        </a:p>
      </dgm:t>
    </dgm:pt>
    <dgm:pt modelId="{14B679E8-D30E-4C0C-B170-DADA3B633D20}">
      <dgm:prSet/>
      <dgm:spPr/>
      <dgm:t>
        <a:bodyPr/>
        <a:lstStyle/>
        <a:p>
          <a:pPr algn="l">
            <a:lnSpc>
              <a:spcPct val="100000"/>
            </a:lnSpc>
          </a:pPr>
          <a:r>
            <a:rPr lang="en-US" dirty="0"/>
            <a:t>- Maintain historical information for any dimension</a:t>
          </a:r>
        </a:p>
      </dgm:t>
    </dgm:pt>
    <dgm:pt modelId="{B8CBDAEA-AEFC-46AB-9D37-137A9A09473F}" type="parTrans" cxnId="{158ED056-B9D1-4DBF-86F4-2493D7429815}">
      <dgm:prSet/>
      <dgm:spPr/>
      <dgm:t>
        <a:bodyPr/>
        <a:lstStyle/>
        <a:p>
          <a:endParaRPr lang="en-US"/>
        </a:p>
      </dgm:t>
    </dgm:pt>
    <dgm:pt modelId="{C9090C3C-85EE-49B2-8854-E0CBFA573EE8}" type="sibTrans" cxnId="{158ED056-B9D1-4DBF-86F4-2493D7429815}">
      <dgm:prSet/>
      <dgm:spPr/>
      <dgm:t>
        <a:bodyPr/>
        <a:lstStyle/>
        <a:p>
          <a:endParaRPr lang="en-US"/>
        </a:p>
      </dgm:t>
    </dgm:pt>
    <dgm:pt modelId="{D47E4E78-0709-4A60-87CB-5E23E8F4506A}">
      <dgm:prSet/>
      <dgm:spPr/>
      <dgm:t>
        <a:bodyPr/>
        <a:lstStyle/>
        <a:p>
          <a:pPr algn="l">
            <a:lnSpc>
              <a:spcPct val="100000"/>
            </a:lnSpc>
          </a:pPr>
          <a:r>
            <a:rPr lang="en-US" dirty="0"/>
            <a:t>- Less processing time and higher performance</a:t>
          </a:r>
        </a:p>
      </dgm:t>
    </dgm:pt>
    <dgm:pt modelId="{A37D5CAC-46FD-4756-9B60-1998F2860548}" type="parTrans" cxnId="{3A48AD66-06EC-41C9-B68B-A27713CAAA6C}">
      <dgm:prSet/>
      <dgm:spPr/>
      <dgm:t>
        <a:bodyPr/>
        <a:lstStyle/>
        <a:p>
          <a:endParaRPr lang="en-US"/>
        </a:p>
      </dgm:t>
    </dgm:pt>
    <dgm:pt modelId="{61CC05FC-FE17-4C30-B78C-F8B8CE36EB9A}" type="sibTrans" cxnId="{3A48AD66-06EC-41C9-B68B-A27713CAAA6C}">
      <dgm:prSet/>
      <dgm:spPr/>
      <dgm:t>
        <a:bodyPr/>
        <a:lstStyle/>
        <a:p>
          <a:endParaRPr lang="en-US"/>
        </a:p>
      </dgm:t>
    </dgm:pt>
    <dgm:pt modelId="{6C21DD34-1F56-47EC-A6C8-289667A77656}">
      <dgm:prSet/>
      <dgm:spPr/>
      <dgm:t>
        <a:bodyPr/>
        <a:lstStyle/>
        <a:p>
          <a:pPr>
            <a:lnSpc>
              <a:spcPct val="100000"/>
            </a:lnSpc>
            <a:defRPr b="1"/>
          </a:pPr>
          <a:r>
            <a:rPr lang="en-US" b="1" dirty="0"/>
            <a:t>Expected Output of Data Analysis (Data Quality Metrics)</a:t>
          </a:r>
          <a:endParaRPr lang="en-US" dirty="0"/>
        </a:p>
      </dgm:t>
    </dgm:pt>
    <dgm:pt modelId="{FD80A21F-4053-4F4E-9954-04CF0C202677}" type="parTrans" cxnId="{C4BBF504-2690-4023-8B73-52814F99CDB6}">
      <dgm:prSet/>
      <dgm:spPr/>
      <dgm:t>
        <a:bodyPr/>
        <a:lstStyle/>
        <a:p>
          <a:endParaRPr lang="en-US"/>
        </a:p>
      </dgm:t>
    </dgm:pt>
    <dgm:pt modelId="{49040099-AA0B-4EB1-BE82-7100C553ABB3}" type="sibTrans" cxnId="{C4BBF504-2690-4023-8B73-52814F99CDB6}">
      <dgm:prSet/>
      <dgm:spPr/>
      <dgm:t>
        <a:bodyPr/>
        <a:lstStyle/>
        <a:p>
          <a:endParaRPr lang="en-US"/>
        </a:p>
      </dgm:t>
    </dgm:pt>
    <dgm:pt modelId="{571AD270-3774-4F42-9CD1-6F78028B82FA}">
      <dgm:prSet/>
      <dgm:spPr/>
      <dgm:t>
        <a:bodyPr/>
        <a:lstStyle/>
        <a:p>
          <a:pPr algn="l">
            <a:lnSpc>
              <a:spcPct val="100000"/>
            </a:lnSpc>
          </a:pPr>
          <a:r>
            <a:rPr lang="en-US" dirty="0"/>
            <a:t>- The relationship between income level and ridership</a:t>
          </a:r>
        </a:p>
      </dgm:t>
    </dgm:pt>
    <dgm:pt modelId="{4000AEEE-6454-4DFC-B339-96F36AE36CAE}" type="parTrans" cxnId="{B0EA9694-D310-4296-8010-6A8442C26E2D}">
      <dgm:prSet/>
      <dgm:spPr/>
      <dgm:t>
        <a:bodyPr/>
        <a:lstStyle/>
        <a:p>
          <a:endParaRPr lang="en-US"/>
        </a:p>
      </dgm:t>
    </dgm:pt>
    <dgm:pt modelId="{22DC9CB6-926C-41B9-8F1A-A40B0856132F}" type="sibTrans" cxnId="{B0EA9694-D310-4296-8010-6A8442C26E2D}">
      <dgm:prSet/>
      <dgm:spPr/>
      <dgm:t>
        <a:bodyPr/>
        <a:lstStyle/>
        <a:p>
          <a:endParaRPr lang="en-US"/>
        </a:p>
      </dgm:t>
    </dgm:pt>
    <dgm:pt modelId="{EF6777B6-423B-4043-9753-4695CBAFFBEB}">
      <dgm:prSet/>
      <dgm:spPr/>
      <dgm:t>
        <a:bodyPr/>
        <a:lstStyle/>
        <a:p>
          <a:pPr algn="l">
            <a:lnSpc>
              <a:spcPct val="100000"/>
            </a:lnSpc>
          </a:pPr>
          <a:r>
            <a:rPr lang="en-US" dirty="0"/>
            <a:t>- The impact of ridership on different weather</a:t>
          </a:r>
        </a:p>
      </dgm:t>
    </dgm:pt>
    <dgm:pt modelId="{3CD09486-6E76-48C2-A642-1719350CAED8}" type="parTrans" cxnId="{9EACD584-A217-4FC9-97BF-41D05D02032E}">
      <dgm:prSet/>
      <dgm:spPr/>
      <dgm:t>
        <a:bodyPr/>
        <a:lstStyle/>
        <a:p>
          <a:endParaRPr lang="en-US"/>
        </a:p>
      </dgm:t>
    </dgm:pt>
    <dgm:pt modelId="{DACEBCC1-FA5B-4FBC-88CA-B0715B451168}" type="sibTrans" cxnId="{9EACD584-A217-4FC9-97BF-41D05D02032E}">
      <dgm:prSet/>
      <dgm:spPr/>
      <dgm:t>
        <a:bodyPr/>
        <a:lstStyle/>
        <a:p>
          <a:endParaRPr lang="en-US"/>
        </a:p>
      </dgm:t>
    </dgm:pt>
    <dgm:pt modelId="{A0CED51F-5C89-46A1-896B-D68417B86EDC}">
      <dgm:prSet/>
      <dgm:spPr/>
      <dgm:t>
        <a:bodyPr/>
        <a:lstStyle/>
        <a:p>
          <a:pPr algn="l">
            <a:lnSpc>
              <a:spcPct val="100000"/>
            </a:lnSpc>
          </a:pPr>
          <a:r>
            <a:rPr lang="en-US" dirty="0"/>
            <a:t>- The impact of ridership during major sports event</a:t>
          </a:r>
        </a:p>
      </dgm:t>
    </dgm:pt>
    <dgm:pt modelId="{DF60275D-F2C2-48E8-A0D5-2554244EB64B}" type="parTrans" cxnId="{D526A1CC-C3C9-41C1-B3C0-062B4AA7B052}">
      <dgm:prSet/>
      <dgm:spPr/>
      <dgm:t>
        <a:bodyPr/>
        <a:lstStyle/>
        <a:p>
          <a:endParaRPr lang="en-US"/>
        </a:p>
      </dgm:t>
    </dgm:pt>
    <dgm:pt modelId="{355CDAA3-0DFA-48A3-B102-14F34016E2BB}" type="sibTrans" cxnId="{D526A1CC-C3C9-41C1-B3C0-062B4AA7B052}">
      <dgm:prSet/>
      <dgm:spPr/>
      <dgm:t>
        <a:bodyPr/>
        <a:lstStyle/>
        <a:p>
          <a:endParaRPr lang="en-US"/>
        </a:p>
      </dgm:t>
    </dgm:pt>
    <dgm:pt modelId="{2893A523-F058-4BB5-9D78-E8BD4867B6B2}">
      <dgm:prSet/>
      <dgm:spPr/>
      <dgm:t>
        <a:bodyPr/>
        <a:lstStyle/>
        <a:p>
          <a:pPr algn="l">
            <a:lnSpc>
              <a:spcPct val="100000"/>
            </a:lnSpc>
          </a:pPr>
          <a:r>
            <a:rPr lang="en-US" dirty="0"/>
            <a:t>- The relationship between public safety and ridership</a:t>
          </a:r>
        </a:p>
      </dgm:t>
    </dgm:pt>
    <dgm:pt modelId="{1F42F418-53D3-464D-9350-A0D63D66ACAA}" type="parTrans" cxnId="{F1A6E86D-4F56-4C5A-AD57-CFAB8BB0396A}">
      <dgm:prSet/>
      <dgm:spPr/>
      <dgm:t>
        <a:bodyPr/>
        <a:lstStyle/>
        <a:p>
          <a:endParaRPr lang="en-US"/>
        </a:p>
      </dgm:t>
    </dgm:pt>
    <dgm:pt modelId="{B18F5918-02AE-42B6-80C5-BCC434BA2641}" type="sibTrans" cxnId="{F1A6E86D-4F56-4C5A-AD57-CFAB8BB0396A}">
      <dgm:prSet/>
      <dgm:spPr/>
      <dgm:t>
        <a:bodyPr/>
        <a:lstStyle/>
        <a:p>
          <a:endParaRPr lang="en-US"/>
        </a:p>
      </dgm:t>
    </dgm:pt>
    <dgm:pt modelId="{0532BB37-A4E5-4D3B-8087-7A0597F4084F}" type="pres">
      <dgm:prSet presAssocID="{C60A3B99-8054-4FDD-9165-4D34BE8ACA71}" presName="root" presStyleCnt="0">
        <dgm:presLayoutVars>
          <dgm:dir/>
          <dgm:resizeHandles val="exact"/>
        </dgm:presLayoutVars>
      </dgm:prSet>
      <dgm:spPr/>
    </dgm:pt>
    <dgm:pt modelId="{4AB73233-FF76-4156-8218-3A840E684A1B}" type="pres">
      <dgm:prSet presAssocID="{0C24CD49-2061-42EA-A7DD-9480F871E1DD}" presName="compNode" presStyleCnt="0"/>
      <dgm:spPr/>
    </dgm:pt>
    <dgm:pt modelId="{866F3425-ACE8-4794-8923-615115A701BB}" type="pres">
      <dgm:prSet presAssocID="{0C24CD49-2061-42EA-A7DD-9480F871E1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5BEE8EB-02D6-4A3D-9ECD-E31DFDD82C03}" type="pres">
      <dgm:prSet presAssocID="{0C24CD49-2061-42EA-A7DD-9480F871E1DD}" presName="iconSpace" presStyleCnt="0"/>
      <dgm:spPr/>
    </dgm:pt>
    <dgm:pt modelId="{C1D297AE-66EF-493E-848A-7B246D029911}" type="pres">
      <dgm:prSet presAssocID="{0C24CD49-2061-42EA-A7DD-9480F871E1DD}" presName="parTx" presStyleLbl="revTx" presStyleIdx="0" presStyleCnt="8">
        <dgm:presLayoutVars>
          <dgm:chMax val="0"/>
          <dgm:chPref val="0"/>
        </dgm:presLayoutVars>
      </dgm:prSet>
      <dgm:spPr/>
    </dgm:pt>
    <dgm:pt modelId="{D81382F2-FF56-4BC0-8738-1A1AAE2E840A}" type="pres">
      <dgm:prSet presAssocID="{0C24CD49-2061-42EA-A7DD-9480F871E1DD}" presName="txSpace" presStyleCnt="0"/>
      <dgm:spPr/>
    </dgm:pt>
    <dgm:pt modelId="{222B9499-4434-48FF-8B22-35541948BEE5}" type="pres">
      <dgm:prSet presAssocID="{0C24CD49-2061-42EA-A7DD-9480F871E1DD}" presName="desTx" presStyleLbl="revTx" presStyleIdx="1" presStyleCnt="8" custScaleX="92469" custLinFactNeighborX="18360" custLinFactNeighborY="-10590">
        <dgm:presLayoutVars/>
      </dgm:prSet>
      <dgm:spPr/>
    </dgm:pt>
    <dgm:pt modelId="{840C4BC8-E957-4AED-BDDB-C7FCE38DCFEC}" type="pres">
      <dgm:prSet presAssocID="{56320C50-9AA3-4BB6-86EF-68BEB7137D55}" presName="sibTrans" presStyleCnt="0"/>
      <dgm:spPr/>
    </dgm:pt>
    <dgm:pt modelId="{76F082DB-DD59-410E-A305-0A5C942DE188}" type="pres">
      <dgm:prSet presAssocID="{31950CAE-85B8-414B-B485-C83EF4DF8F80}" presName="compNode" presStyleCnt="0"/>
      <dgm:spPr/>
    </dgm:pt>
    <dgm:pt modelId="{47EEB131-2BF8-4181-B38D-7442AEAE6552}" type="pres">
      <dgm:prSet presAssocID="{31950CAE-85B8-414B-B485-C83EF4DF8F80}" presName="iconRect" presStyleLbl="node1" presStyleIdx="1" presStyleCnt="4" custLinFactNeighborX="-1795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7F718FDD-13AB-40B6-BE51-7BE0B084C4A5}" type="pres">
      <dgm:prSet presAssocID="{31950CAE-85B8-414B-B485-C83EF4DF8F80}" presName="iconSpace" presStyleCnt="0"/>
      <dgm:spPr/>
    </dgm:pt>
    <dgm:pt modelId="{08CD998A-6768-4A62-8016-04D97EA474B4}" type="pres">
      <dgm:prSet presAssocID="{31950CAE-85B8-414B-B485-C83EF4DF8F80}" presName="parTx" presStyleLbl="revTx" presStyleIdx="2" presStyleCnt="8" custLinFactNeighborX="-6281">
        <dgm:presLayoutVars>
          <dgm:chMax val="0"/>
          <dgm:chPref val="0"/>
        </dgm:presLayoutVars>
      </dgm:prSet>
      <dgm:spPr/>
    </dgm:pt>
    <dgm:pt modelId="{32903867-A734-42A1-BDCE-0380441828C4}" type="pres">
      <dgm:prSet presAssocID="{31950CAE-85B8-414B-B485-C83EF4DF8F80}" presName="txSpace" presStyleCnt="0"/>
      <dgm:spPr/>
    </dgm:pt>
    <dgm:pt modelId="{7A614677-B1E0-42B5-8D51-AB59A45F3D6B}" type="pres">
      <dgm:prSet presAssocID="{31950CAE-85B8-414B-B485-C83EF4DF8F80}" presName="desTx" presStyleLbl="revTx" presStyleIdx="3" presStyleCnt="8" custLinFactNeighborX="-2402" custLinFactNeighborY="-12637">
        <dgm:presLayoutVars/>
      </dgm:prSet>
      <dgm:spPr/>
    </dgm:pt>
    <dgm:pt modelId="{8E592A26-7362-42BA-9028-93C9C5BA8ADA}" type="pres">
      <dgm:prSet presAssocID="{F1F172A3-B5E1-4EB1-A6F3-D0DEA152F19E}" presName="sibTrans" presStyleCnt="0"/>
      <dgm:spPr/>
    </dgm:pt>
    <dgm:pt modelId="{BD4C9E78-765E-4BB5-9E0B-5F85563A0210}" type="pres">
      <dgm:prSet presAssocID="{6A82DB1D-DB8D-4055-AED8-6A4ED6573213}" presName="compNode" presStyleCnt="0"/>
      <dgm:spPr/>
    </dgm:pt>
    <dgm:pt modelId="{9C9AF131-F785-4EF0-B43D-EA1A3C0D74B6}" type="pres">
      <dgm:prSet presAssocID="{6A82DB1D-DB8D-4055-AED8-6A4ED6573213}" presName="iconRect" presStyleLbl="node1" presStyleIdx="2" presStyleCnt="4" custLinFactNeighborX="-3100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B18C61A-AA28-4655-AE90-338EA95617C7}" type="pres">
      <dgm:prSet presAssocID="{6A82DB1D-DB8D-4055-AED8-6A4ED6573213}" presName="iconSpace" presStyleCnt="0"/>
      <dgm:spPr/>
    </dgm:pt>
    <dgm:pt modelId="{1BA3A06E-AF26-451B-80BE-ADC4811248A6}" type="pres">
      <dgm:prSet presAssocID="{6A82DB1D-DB8D-4055-AED8-6A4ED6573213}" presName="parTx" presStyleLbl="revTx" presStyleIdx="4" presStyleCnt="8" custLinFactNeighborX="-10850">
        <dgm:presLayoutVars>
          <dgm:chMax val="0"/>
          <dgm:chPref val="0"/>
        </dgm:presLayoutVars>
      </dgm:prSet>
      <dgm:spPr/>
    </dgm:pt>
    <dgm:pt modelId="{C6DD75A3-22A8-4D2A-9B71-20B9EF9F7B86}" type="pres">
      <dgm:prSet presAssocID="{6A82DB1D-DB8D-4055-AED8-6A4ED6573213}" presName="txSpace" presStyleCnt="0"/>
      <dgm:spPr/>
    </dgm:pt>
    <dgm:pt modelId="{77D2C544-40B9-4B1E-9F0E-4C2E0228F7FD}" type="pres">
      <dgm:prSet presAssocID="{6A82DB1D-DB8D-4055-AED8-6A4ED6573213}" presName="desTx" presStyleLbl="revTx" presStyleIdx="5" presStyleCnt="8" custScaleX="124182" custLinFactNeighborX="-488" custLinFactNeighborY="-19173">
        <dgm:presLayoutVars/>
      </dgm:prSet>
      <dgm:spPr/>
    </dgm:pt>
    <dgm:pt modelId="{4D1B2EC0-3F32-4B4D-9CB8-2DD7346D1124}" type="pres">
      <dgm:prSet presAssocID="{C66C80C5-006B-4FF9-9859-3617C509BB15}" presName="sibTrans" presStyleCnt="0"/>
      <dgm:spPr/>
    </dgm:pt>
    <dgm:pt modelId="{338A3FB0-35D3-467C-A5BF-361DC0EAF819}" type="pres">
      <dgm:prSet presAssocID="{6C21DD34-1F56-47EC-A6C8-289667A77656}" presName="compNode" presStyleCnt="0"/>
      <dgm:spPr/>
    </dgm:pt>
    <dgm:pt modelId="{AEE49733-221A-4AFB-8FF6-CE61F2E54147}" type="pres">
      <dgm:prSet presAssocID="{6C21DD34-1F56-47EC-A6C8-289667A77656}" presName="iconRect" presStyleLbl="node1" presStyleIdx="3" presStyleCnt="4" custLinFactNeighborX="-19584" custLinFactNeighborY="-816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9AD77C51-0D8A-4E49-B7E4-DB79C433A472}" type="pres">
      <dgm:prSet presAssocID="{6C21DD34-1F56-47EC-A6C8-289667A77656}" presName="iconSpace" presStyleCnt="0"/>
      <dgm:spPr/>
    </dgm:pt>
    <dgm:pt modelId="{A5A23D13-28AB-4652-BB41-556309D20EEF}" type="pres">
      <dgm:prSet presAssocID="{6C21DD34-1F56-47EC-A6C8-289667A77656}" presName="parTx" presStyleLbl="revTx" presStyleIdx="6" presStyleCnt="8" custLinFactNeighborX="-6852" custLinFactNeighborY="-5635">
        <dgm:presLayoutVars>
          <dgm:chMax val="0"/>
          <dgm:chPref val="0"/>
        </dgm:presLayoutVars>
      </dgm:prSet>
      <dgm:spPr/>
    </dgm:pt>
    <dgm:pt modelId="{8CABA12D-45EA-4D0C-BF73-0AF184E2DAF3}" type="pres">
      <dgm:prSet presAssocID="{6C21DD34-1F56-47EC-A6C8-289667A77656}" presName="txSpace" presStyleCnt="0"/>
      <dgm:spPr/>
    </dgm:pt>
    <dgm:pt modelId="{3EFDA7D4-D4D9-41D0-B1B4-EA99B689F486}" type="pres">
      <dgm:prSet presAssocID="{6C21DD34-1F56-47EC-A6C8-289667A77656}" presName="desTx" presStyleLbl="revTx" presStyleIdx="7" presStyleCnt="8" custLinFactNeighborX="-6852" custLinFactNeighborY="-3155">
        <dgm:presLayoutVars/>
      </dgm:prSet>
      <dgm:spPr/>
    </dgm:pt>
  </dgm:ptLst>
  <dgm:cxnLst>
    <dgm:cxn modelId="{C4BBF504-2690-4023-8B73-52814F99CDB6}" srcId="{C60A3B99-8054-4FDD-9165-4D34BE8ACA71}" destId="{6C21DD34-1F56-47EC-A6C8-289667A77656}" srcOrd="3" destOrd="0" parTransId="{FD80A21F-4053-4F4E-9954-04CF0C202677}" sibTransId="{49040099-AA0B-4EB1-BE82-7100C553ABB3}"/>
    <dgm:cxn modelId="{5C16C506-DA20-2747-8192-A1335BF7F63E}" type="presOf" srcId="{D7855CEC-328E-4386-AEBB-FE5268B2061B}" destId="{222B9499-4434-48FF-8B22-35541948BEE5}" srcOrd="0" destOrd="3" presId="urn:microsoft.com/office/officeart/2018/5/layout/CenteredIconLabelDescriptionList"/>
    <dgm:cxn modelId="{E1A2EE20-028D-C44E-96DB-45A5490D1E0B}" type="presOf" srcId="{8CA1E118-EECE-44E8-810D-D030153F2F07}" destId="{7A614677-B1E0-42B5-8D51-AB59A45F3D6B}" srcOrd="0" destOrd="0" presId="urn:microsoft.com/office/officeart/2018/5/layout/CenteredIconLabelDescriptionList"/>
    <dgm:cxn modelId="{659AFD26-56F3-A14D-90D5-649D9A3AD494}" type="presOf" srcId="{C60A3B99-8054-4FDD-9165-4D34BE8ACA71}" destId="{0532BB37-A4E5-4D3B-8087-7A0597F4084F}" srcOrd="0" destOrd="0" presId="urn:microsoft.com/office/officeart/2018/5/layout/CenteredIconLabelDescriptionList"/>
    <dgm:cxn modelId="{297EA527-D832-40D9-B749-6170622C52F1}" srcId="{C60A3B99-8054-4FDD-9165-4D34BE8ACA71}" destId="{31950CAE-85B8-414B-B485-C83EF4DF8F80}" srcOrd="1" destOrd="0" parTransId="{3B2A30B3-4924-4B1B-89E4-1626062F8D7A}" sibTransId="{F1F172A3-B5E1-4EB1-A6F3-D0DEA152F19E}"/>
    <dgm:cxn modelId="{7734E232-FB5B-FB4B-806A-D6ABC049FEF5}" type="presOf" srcId="{D47E4E78-0709-4A60-87CB-5E23E8F4506A}" destId="{77D2C544-40B9-4B1E-9F0E-4C2E0228F7FD}" srcOrd="0" destOrd="1" presId="urn:microsoft.com/office/officeart/2018/5/layout/CenteredIconLabelDescriptionList"/>
    <dgm:cxn modelId="{18A15041-8838-C74C-BAA0-2FA7E5F56AFC}" type="presOf" srcId="{6C21DD34-1F56-47EC-A6C8-289667A77656}" destId="{A5A23D13-28AB-4652-BB41-556309D20EEF}" srcOrd="0" destOrd="0" presId="urn:microsoft.com/office/officeart/2018/5/layout/CenteredIconLabelDescriptionList"/>
    <dgm:cxn modelId="{2C33A844-5B59-8041-A0F5-4589F1C98F9A}" type="presOf" srcId="{EF6777B6-423B-4043-9753-4695CBAFFBEB}" destId="{3EFDA7D4-D4D9-41D0-B1B4-EA99B689F486}" srcOrd="0" destOrd="1" presId="urn:microsoft.com/office/officeart/2018/5/layout/CenteredIconLabelDescriptionList"/>
    <dgm:cxn modelId="{6363BE48-267A-C042-B7E0-639DD93222A2}" type="presOf" srcId="{2893A523-F058-4BB5-9D78-E8BD4867B6B2}" destId="{3EFDA7D4-D4D9-41D0-B1B4-EA99B689F486}" srcOrd="0" destOrd="3" presId="urn:microsoft.com/office/officeart/2018/5/layout/CenteredIconLabelDescriptionList"/>
    <dgm:cxn modelId="{BFB98D49-51F6-6743-9CCB-F963BE0A99B6}" type="presOf" srcId="{CE2F497E-44A7-4B8D-82DC-36B8B5440367}" destId="{222B9499-4434-48FF-8B22-35541948BEE5}" srcOrd="0" destOrd="4" presId="urn:microsoft.com/office/officeart/2018/5/layout/CenteredIconLabelDescriptionList"/>
    <dgm:cxn modelId="{51AD8C4D-D54E-44DE-92FF-D92FEE24EEF0}" srcId="{31950CAE-85B8-414B-B485-C83EF4DF8F80}" destId="{8CA1E118-EECE-44E8-810D-D030153F2F07}" srcOrd="0" destOrd="0" parTransId="{91657CF6-D5C9-4450-9551-B748F8F66F47}" sibTransId="{69444102-08F1-463F-B56F-6E4C5ED66323}"/>
    <dgm:cxn modelId="{158ED056-B9D1-4DBF-86F4-2493D7429815}" srcId="{6A82DB1D-DB8D-4055-AED8-6A4ED6573213}" destId="{14B679E8-D30E-4C0C-B170-DADA3B633D20}" srcOrd="0" destOrd="0" parTransId="{B8CBDAEA-AEFC-46AB-9D37-137A9A09473F}" sibTransId="{C9090C3C-85EE-49B2-8854-E0CBFA573EE8}"/>
    <dgm:cxn modelId="{36E2AD5A-4245-054F-BF77-6466BBF9C642}" type="presOf" srcId="{D865C411-EF65-4225-8C9C-E034BB01FF05}" destId="{222B9499-4434-48FF-8B22-35541948BEE5}" srcOrd="0" destOrd="1" presId="urn:microsoft.com/office/officeart/2018/5/layout/CenteredIconLabelDescriptionList"/>
    <dgm:cxn modelId="{3A48AD66-06EC-41C9-B68B-A27713CAAA6C}" srcId="{6A82DB1D-DB8D-4055-AED8-6A4ED6573213}" destId="{D47E4E78-0709-4A60-87CB-5E23E8F4506A}" srcOrd="1" destOrd="0" parTransId="{A37D5CAC-46FD-4756-9B60-1998F2860548}" sibTransId="{61CC05FC-FE17-4C30-B78C-F8B8CE36EB9A}"/>
    <dgm:cxn modelId="{B86CEE66-3108-4D5A-BDDE-931AEC6CC541}" srcId="{0C24CD49-2061-42EA-A7DD-9480F871E1DD}" destId="{CE2F497E-44A7-4B8D-82DC-36B8B5440367}" srcOrd="4" destOrd="0" parTransId="{4594CB3A-3EC0-4D90-AE3E-3F2F1098615C}" sibTransId="{5E1D652A-305E-4F5A-A55D-8C59AEBC1843}"/>
    <dgm:cxn modelId="{F1A6E86D-4F56-4C5A-AD57-CFAB8BB0396A}" srcId="{6C21DD34-1F56-47EC-A6C8-289667A77656}" destId="{2893A523-F058-4BB5-9D78-E8BD4867B6B2}" srcOrd="3" destOrd="0" parTransId="{1F42F418-53D3-464D-9350-A0D63D66ACAA}" sibTransId="{B18F5918-02AE-42B6-80C5-BCC434BA2641}"/>
    <dgm:cxn modelId="{9EACD584-A217-4FC9-97BF-41D05D02032E}" srcId="{6C21DD34-1F56-47EC-A6C8-289667A77656}" destId="{EF6777B6-423B-4043-9753-4695CBAFFBEB}" srcOrd="1" destOrd="0" parTransId="{3CD09486-6E76-48C2-A642-1719350CAED8}" sibTransId="{DACEBCC1-FA5B-4FBC-88CA-B0715B451168}"/>
    <dgm:cxn modelId="{E886D592-46A7-E347-9208-C3F96FB5B10C}" type="presOf" srcId="{1AF078E0-089C-4FAE-9230-E3A89EA78FC9}" destId="{222B9499-4434-48FF-8B22-35541948BEE5}" srcOrd="0" destOrd="2" presId="urn:microsoft.com/office/officeart/2018/5/layout/CenteredIconLabelDescriptionList"/>
    <dgm:cxn modelId="{B0EA9694-D310-4296-8010-6A8442C26E2D}" srcId="{6C21DD34-1F56-47EC-A6C8-289667A77656}" destId="{571AD270-3774-4F42-9CD1-6F78028B82FA}" srcOrd="0" destOrd="0" parTransId="{4000AEEE-6454-4DFC-B339-96F36AE36CAE}" sibTransId="{22DC9CB6-926C-41B9-8F1A-A40B0856132F}"/>
    <dgm:cxn modelId="{46606695-7DE6-4DB1-9108-F79AFFD0C586}" srcId="{0C24CD49-2061-42EA-A7DD-9480F871E1DD}" destId="{D865C411-EF65-4225-8C9C-E034BB01FF05}" srcOrd="1" destOrd="0" parTransId="{94041B1A-648D-436A-AFBE-B414B26B8DA7}" sibTransId="{7E7A49AE-5B9A-4619-9FC1-DE9032394C0E}"/>
    <dgm:cxn modelId="{2DA9C695-FEC6-704B-912A-2024E239AE6E}" type="presOf" srcId="{571AD270-3774-4F42-9CD1-6F78028B82FA}" destId="{3EFDA7D4-D4D9-41D0-B1B4-EA99B689F486}" srcOrd="0" destOrd="0" presId="urn:microsoft.com/office/officeart/2018/5/layout/CenteredIconLabelDescriptionList"/>
    <dgm:cxn modelId="{9C8B579A-33C8-40F0-9BFA-0F99CCE7DCC2}" srcId="{C60A3B99-8054-4FDD-9165-4D34BE8ACA71}" destId="{6A82DB1D-DB8D-4055-AED8-6A4ED6573213}" srcOrd="2" destOrd="0" parTransId="{AB3C5FAD-4BEC-468C-99DF-3773CEB838DE}" sibTransId="{C66C80C5-006B-4FF9-9859-3617C509BB15}"/>
    <dgm:cxn modelId="{8A2E269D-8D93-9940-88DE-C6ED16C1AFBE}" type="presOf" srcId="{A484D773-B740-4A3D-A50D-FF24CAE69214}" destId="{222B9499-4434-48FF-8B22-35541948BEE5}" srcOrd="0" destOrd="0" presId="urn:microsoft.com/office/officeart/2018/5/layout/CenteredIconLabelDescriptionList"/>
    <dgm:cxn modelId="{7E5441A5-EB42-944B-98F0-CAACD936FC79}" type="presOf" srcId="{19F8132E-F6B8-4F6E-8A78-CE863A833E4E}" destId="{7A614677-B1E0-42B5-8D51-AB59A45F3D6B}" srcOrd="0" destOrd="1" presId="urn:microsoft.com/office/officeart/2018/5/layout/CenteredIconLabelDescriptionList"/>
    <dgm:cxn modelId="{A4402FA8-8F2D-4CEF-96A9-DAE67064E8EF}" srcId="{0C24CD49-2061-42EA-A7DD-9480F871E1DD}" destId="{D7855CEC-328E-4386-AEBB-FE5268B2061B}" srcOrd="3" destOrd="0" parTransId="{9784FBA8-F46A-4DC2-AB62-94340F58747A}" sibTransId="{13695E1F-0A1A-4B0F-8B00-824C007A05F2}"/>
    <dgm:cxn modelId="{B1A5B7BA-15C5-D64D-978F-13DDFC70D00C}" type="presOf" srcId="{6A82DB1D-DB8D-4055-AED8-6A4ED6573213}" destId="{1BA3A06E-AF26-451B-80BE-ADC4811248A6}" srcOrd="0" destOrd="0" presId="urn:microsoft.com/office/officeart/2018/5/layout/CenteredIconLabelDescriptionList"/>
    <dgm:cxn modelId="{F90921BE-77C0-8149-8546-DEF28C8DA597}" type="presOf" srcId="{0C24CD49-2061-42EA-A7DD-9480F871E1DD}" destId="{C1D297AE-66EF-493E-848A-7B246D029911}" srcOrd="0" destOrd="0" presId="urn:microsoft.com/office/officeart/2018/5/layout/CenteredIconLabelDescriptionList"/>
    <dgm:cxn modelId="{D2A15DC5-E08B-BA46-BA4A-14A3A1487E87}" type="presOf" srcId="{31950CAE-85B8-414B-B485-C83EF4DF8F80}" destId="{08CD998A-6768-4A62-8016-04D97EA474B4}" srcOrd="0" destOrd="0" presId="urn:microsoft.com/office/officeart/2018/5/layout/CenteredIconLabelDescriptionList"/>
    <dgm:cxn modelId="{DF7241CC-F3A7-448A-AC7E-2D39EEDC2DD1}" srcId="{31950CAE-85B8-414B-B485-C83EF4DF8F80}" destId="{19F8132E-F6B8-4F6E-8A78-CE863A833E4E}" srcOrd="1" destOrd="0" parTransId="{56F970FF-0D42-4B12-9627-E94964F2CC9A}" sibTransId="{559C58B7-446E-4B0B-A3FD-3B0E918B0C93}"/>
    <dgm:cxn modelId="{D526A1CC-C3C9-41C1-B3C0-062B4AA7B052}" srcId="{6C21DD34-1F56-47EC-A6C8-289667A77656}" destId="{A0CED51F-5C89-46A1-896B-D68417B86EDC}" srcOrd="2" destOrd="0" parTransId="{DF60275D-F2C2-48E8-A0D5-2554244EB64B}" sibTransId="{355CDAA3-0DFA-48A3-B102-14F34016E2BB}"/>
    <dgm:cxn modelId="{3790F6D2-E179-2545-9A55-11E725703C58}" type="presOf" srcId="{A0CED51F-5C89-46A1-896B-D68417B86EDC}" destId="{3EFDA7D4-D4D9-41D0-B1B4-EA99B689F486}" srcOrd="0" destOrd="2" presId="urn:microsoft.com/office/officeart/2018/5/layout/CenteredIconLabelDescriptionList"/>
    <dgm:cxn modelId="{E97762DB-C9A6-6E4E-B655-27EC5FFB1CEB}" type="presOf" srcId="{14B679E8-D30E-4C0C-B170-DADA3B633D20}" destId="{77D2C544-40B9-4B1E-9F0E-4C2E0228F7FD}" srcOrd="0" destOrd="0" presId="urn:microsoft.com/office/officeart/2018/5/layout/CenteredIconLabelDescriptionList"/>
    <dgm:cxn modelId="{080328DD-F55C-4A1A-A6AC-506F3F92B64E}" srcId="{0C24CD49-2061-42EA-A7DD-9480F871E1DD}" destId="{1AF078E0-089C-4FAE-9230-E3A89EA78FC9}" srcOrd="2" destOrd="0" parTransId="{5A318744-0BEE-4111-8DDB-7F6758400632}" sibTransId="{6FD9D2A8-3672-43CA-8A96-4529B8513F92}"/>
    <dgm:cxn modelId="{0C79E3E8-1601-4C5F-8D98-AAAC2F862AA1}" srcId="{C60A3B99-8054-4FDD-9165-4D34BE8ACA71}" destId="{0C24CD49-2061-42EA-A7DD-9480F871E1DD}" srcOrd="0" destOrd="0" parTransId="{948D51FC-80F7-40D4-A759-923BBF6F9C76}" sibTransId="{56320C50-9AA3-4BB6-86EF-68BEB7137D55}"/>
    <dgm:cxn modelId="{5D8690F8-BF9F-4B27-9B40-8C51975B2E86}" srcId="{0C24CD49-2061-42EA-A7DD-9480F871E1DD}" destId="{A484D773-B740-4A3D-A50D-FF24CAE69214}" srcOrd="0" destOrd="0" parTransId="{A6B97F40-C88F-4D2C-BDB8-3CEC8FB8E787}" sibTransId="{28502DA2-6451-406B-847F-0177B9C171CA}"/>
    <dgm:cxn modelId="{B6586C19-D4F5-A846-B2A9-4B3779531D96}" type="presParOf" srcId="{0532BB37-A4E5-4D3B-8087-7A0597F4084F}" destId="{4AB73233-FF76-4156-8218-3A840E684A1B}" srcOrd="0" destOrd="0" presId="urn:microsoft.com/office/officeart/2018/5/layout/CenteredIconLabelDescriptionList"/>
    <dgm:cxn modelId="{474D71CA-CB0E-6646-B8C1-17C90DB15183}" type="presParOf" srcId="{4AB73233-FF76-4156-8218-3A840E684A1B}" destId="{866F3425-ACE8-4794-8923-615115A701BB}" srcOrd="0" destOrd="0" presId="urn:microsoft.com/office/officeart/2018/5/layout/CenteredIconLabelDescriptionList"/>
    <dgm:cxn modelId="{75BB25E9-72E4-1D42-A696-EB10A6C6BC50}" type="presParOf" srcId="{4AB73233-FF76-4156-8218-3A840E684A1B}" destId="{F5BEE8EB-02D6-4A3D-9ECD-E31DFDD82C03}" srcOrd="1" destOrd="0" presId="urn:microsoft.com/office/officeart/2018/5/layout/CenteredIconLabelDescriptionList"/>
    <dgm:cxn modelId="{E1BC9EF0-3361-2C4E-957F-C48475895265}" type="presParOf" srcId="{4AB73233-FF76-4156-8218-3A840E684A1B}" destId="{C1D297AE-66EF-493E-848A-7B246D029911}" srcOrd="2" destOrd="0" presId="urn:microsoft.com/office/officeart/2018/5/layout/CenteredIconLabelDescriptionList"/>
    <dgm:cxn modelId="{29BA5FF4-B8A2-2B43-BD0E-C531A959B41B}" type="presParOf" srcId="{4AB73233-FF76-4156-8218-3A840E684A1B}" destId="{D81382F2-FF56-4BC0-8738-1A1AAE2E840A}" srcOrd="3" destOrd="0" presId="urn:microsoft.com/office/officeart/2018/5/layout/CenteredIconLabelDescriptionList"/>
    <dgm:cxn modelId="{830BA133-6E5C-F247-95A2-FAAF10E77056}" type="presParOf" srcId="{4AB73233-FF76-4156-8218-3A840E684A1B}" destId="{222B9499-4434-48FF-8B22-35541948BEE5}" srcOrd="4" destOrd="0" presId="urn:microsoft.com/office/officeart/2018/5/layout/CenteredIconLabelDescriptionList"/>
    <dgm:cxn modelId="{01BCAF88-28BC-7E40-B931-FABCC2DDC53B}" type="presParOf" srcId="{0532BB37-A4E5-4D3B-8087-7A0597F4084F}" destId="{840C4BC8-E957-4AED-BDDB-C7FCE38DCFEC}" srcOrd="1" destOrd="0" presId="urn:microsoft.com/office/officeart/2018/5/layout/CenteredIconLabelDescriptionList"/>
    <dgm:cxn modelId="{42A41E72-525D-9344-B970-35A85556FAA3}" type="presParOf" srcId="{0532BB37-A4E5-4D3B-8087-7A0597F4084F}" destId="{76F082DB-DD59-410E-A305-0A5C942DE188}" srcOrd="2" destOrd="0" presId="urn:microsoft.com/office/officeart/2018/5/layout/CenteredIconLabelDescriptionList"/>
    <dgm:cxn modelId="{CDEF81AB-3AED-9541-8838-6117D554A3D9}" type="presParOf" srcId="{76F082DB-DD59-410E-A305-0A5C942DE188}" destId="{47EEB131-2BF8-4181-B38D-7442AEAE6552}" srcOrd="0" destOrd="0" presId="urn:microsoft.com/office/officeart/2018/5/layout/CenteredIconLabelDescriptionList"/>
    <dgm:cxn modelId="{031686C5-CB2E-F845-9E62-63A387BA34FA}" type="presParOf" srcId="{76F082DB-DD59-410E-A305-0A5C942DE188}" destId="{7F718FDD-13AB-40B6-BE51-7BE0B084C4A5}" srcOrd="1" destOrd="0" presId="urn:microsoft.com/office/officeart/2018/5/layout/CenteredIconLabelDescriptionList"/>
    <dgm:cxn modelId="{DB50FB55-E20B-C149-A79B-ABC1BBB2CCB3}" type="presParOf" srcId="{76F082DB-DD59-410E-A305-0A5C942DE188}" destId="{08CD998A-6768-4A62-8016-04D97EA474B4}" srcOrd="2" destOrd="0" presId="urn:microsoft.com/office/officeart/2018/5/layout/CenteredIconLabelDescriptionList"/>
    <dgm:cxn modelId="{98B5A789-0AB2-F840-9232-4B41B194BC7D}" type="presParOf" srcId="{76F082DB-DD59-410E-A305-0A5C942DE188}" destId="{32903867-A734-42A1-BDCE-0380441828C4}" srcOrd="3" destOrd="0" presId="urn:microsoft.com/office/officeart/2018/5/layout/CenteredIconLabelDescriptionList"/>
    <dgm:cxn modelId="{C99CDD71-A8B5-8544-8D3B-3053FDE102BC}" type="presParOf" srcId="{76F082DB-DD59-410E-A305-0A5C942DE188}" destId="{7A614677-B1E0-42B5-8D51-AB59A45F3D6B}" srcOrd="4" destOrd="0" presId="urn:microsoft.com/office/officeart/2018/5/layout/CenteredIconLabelDescriptionList"/>
    <dgm:cxn modelId="{7664E92A-8BBF-8B42-9B2A-00A3CFC58485}" type="presParOf" srcId="{0532BB37-A4E5-4D3B-8087-7A0597F4084F}" destId="{8E592A26-7362-42BA-9028-93C9C5BA8ADA}" srcOrd="3" destOrd="0" presId="urn:microsoft.com/office/officeart/2018/5/layout/CenteredIconLabelDescriptionList"/>
    <dgm:cxn modelId="{544AEB4E-D5B0-FD4B-90EE-59E7FFC9E7C4}" type="presParOf" srcId="{0532BB37-A4E5-4D3B-8087-7A0597F4084F}" destId="{BD4C9E78-765E-4BB5-9E0B-5F85563A0210}" srcOrd="4" destOrd="0" presId="urn:microsoft.com/office/officeart/2018/5/layout/CenteredIconLabelDescriptionList"/>
    <dgm:cxn modelId="{337C8D2C-074A-214C-8E37-8099567C35A2}" type="presParOf" srcId="{BD4C9E78-765E-4BB5-9E0B-5F85563A0210}" destId="{9C9AF131-F785-4EF0-B43D-EA1A3C0D74B6}" srcOrd="0" destOrd="0" presId="urn:microsoft.com/office/officeart/2018/5/layout/CenteredIconLabelDescriptionList"/>
    <dgm:cxn modelId="{E1CFBA4C-2BCE-F244-87D0-BC6F485084AC}" type="presParOf" srcId="{BD4C9E78-765E-4BB5-9E0B-5F85563A0210}" destId="{4B18C61A-AA28-4655-AE90-338EA95617C7}" srcOrd="1" destOrd="0" presId="urn:microsoft.com/office/officeart/2018/5/layout/CenteredIconLabelDescriptionList"/>
    <dgm:cxn modelId="{6D0F71EB-4A95-5640-8E0C-09F5D87E6DFC}" type="presParOf" srcId="{BD4C9E78-765E-4BB5-9E0B-5F85563A0210}" destId="{1BA3A06E-AF26-451B-80BE-ADC4811248A6}" srcOrd="2" destOrd="0" presId="urn:microsoft.com/office/officeart/2018/5/layout/CenteredIconLabelDescriptionList"/>
    <dgm:cxn modelId="{17BAB01E-B9D1-8C4C-9571-6E9BF645344A}" type="presParOf" srcId="{BD4C9E78-765E-4BB5-9E0B-5F85563A0210}" destId="{C6DD75A3-22A8-4D2A-9B71-20B9EF9F7B86}" srcOrd="3" destOrd="0" presId="urn:microsoft.com/office/officeart/2018/5/layout/CenteredIconLabelDescriptionList"/>
    <dgm:cxn modelId="{616C7722-15FE-7F4D-9C2C-1903A65FF927}" type="presParOf" srcId="{BD4C9E78-765E-4BB5-9E0B-5F85563A0210}" destId="{77D2C544-40B9-4B1E-9F0E-4C2E0228F7FD}" srcOrd="4" destOrd="0" presId="urn:microsoft.com/office/officeart/2018/5/layout/CenteredIconLabelDescriptionList"/>
    <dgm:cxn modelId="{26B0F5E7-8932-6D4A-8691-4084624C106C}" type="presParOf" srcId="{0532BB37-A4E5-4D3B-8087-7A0597F4084F}" destId="{4D1B2EC0-3F32-4B4D-9CB8-2DD7346D1124}" srcOrd="5" destOrd="0" presId="urn:microsoft.com/office/officeart/2018/5/layout/CenteredIconLabelDescriptionList"/>
    <dgm:cxn modelId="{578B7B40-F15F-6A41-A371-7F69E9C96DA5}" type="presParOf" srcId="{0532BB37-A4E5-4D3B-8087-7A0597F4084F}" destId="{338A3FB0-35D3-467C-A5BF-361DC0EAF819}" srcOrd="6" destOrd="0" presId="urn:microsoft.com/office/officeart/2018/5/layout/CenteredIconLabelDescriptionList"/>
    <dgm:cxn modelId="{3D6481FF-4B16-A84D-B955-2853533CB5F3}" type="presParOf" srcId="{338A3FB0-35D3-467C-A5BF-361DC0EAF819}" destId="{AEE49733-221A-4AFB-8FF6-CE61F2E54147}" srcOrd="0" destOrd="0" presId="urn:microsoft.com/office/officeart/2018/5/layout/CenteredIconLabelDescriptionList"/>
    <dgm:cxn modelId="{5DA73016-9854-1541-B5A7-FFCA6608ACCA}" type="presParOf" srcId="{338A3FB0-35D3-467C-A5BF-361DC0EAF819}" destId="{9AD77C51-0D8A-4E49-B7E4-DB79C433A472}" srcOrd="1" destOrd="0" presId="urn:microsoft.com/office/officeart/2018/5/layout/CenteredIconLabelDescriptionList"/>
    <dgm:cxn modelId="{560315C7-3B6E-8846-8DEA-1C977B88BDDD}" type="presParOf" srcId="{338A3FB0-35D3-467C-A5BF-361DC0EAF819}" destId="{A5A23D13-28AB-4652-BB41-556309D20EEF}" srcOrd="2" destOrd="0" presId="urn:microsoft.com/office/officeart/2018/5/layout/CenteredIconLabelDescriptionList"/>
    <dgm:cxn modelId="{98764C70-1EB6-D446-8192-0C27E0A1AEE4}" type="presParOf" srcId="{338A3FB0-35D3-467C-A5BF-361DC0EAF819}" destId="{8CABA12D-45EA-4D0C-BF73-0AF184E2DAF3}" srcOrd="3" destOrd="0" presId="urn:microsoft.com/office/officeart/2018/5/layout/CenteredIconLabelDescriptionList"/>
    <dgm:cxn modelId="{2A7D5766-D7E7-C642-8425-D6FF41A6ABB5}" type="presParOf" srcId="{338A3FB0-35D3-467C-A5BF-361DC0EAF819}" destId="{3EFDA7D4-D4D9-41D0-B1B4-EA99B689F48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175A5-C2D7-4A22-8F86-B0B986A0DC65}">
      <dsp:nvSpPr>
        <dsp:cNvPr id="0" name=""/>
        <dsp:cNvSpPr/>
      </dsp:nvSpPr>
      <dsp:spPr>
        <a:xfrm>
          <a:off x="0" y="510"/>
          <a:ext cx="4729162" cy="11939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857E6D06-8E79-4A73-A713-8B98E4844CD4}">
      <dsp:nvSpPr>
        <dsp:cNvPr id="0" name=""/>
        <dsp:cNvSpPr/>
      </dsp:nvSpPr>
      <dsp:spPr>
        <a:xfrm>
          <a:off x="361180" y="269156"/>
          <a:ext cx="656690" cy="656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9C5D09D-CEB1-40EF-960A-31A34AE4F4DE}">
      <dsp:nvSpPr>
        <dsp:cNvPr id="0" name=""/>
        <dsp:cNvSpPr/>
      </dsp:nvSpPr>
      <dsp:spPr>
        <a:xfrm>
          <a:off x="1379051" y="510"/>
          <a:ext cx="3350110" cy="119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63" tIns="126363" rIns="126363" bIns="126363" numCol="1" spcCol="1270" anchor="ctr" anchorCtr="0">
          <a:noAutofit/>
        </a:bodyPr>
        <a:lstStyle/>
        <a:p>
          <a:pPr marL="0" lvl="0" indent="0" algn="l" defTabSz="622300">
            <a:lnSpc>
              <a:spcPct val="90000"/>
            </a:lnSpc>
            <a:spcBef>
              <a:spcPct val="0"/>
            </a:spcBef>
            <a:spcAft>
              <a:spcPct val="35000"/>
            </a:spcAft>
            <a:buNone/>
          </a:pPr>
          <a:r>
            <a:rPr lang="en-US" sz="1400" kern="1200" dirty="0"/>
            <a:t>Our goal is to optimize vehicle allocation according to ridership demand and give business insights and recommendations to TNP companies(also called rider sharing companies like Uber, Lyft and Via). </a:t>
          </a:r>
        </a:p>
      </dsp:txBody>
      <dsp:txXfrm>
        <a:off x="1379051" y="510"/>
        <a:ext cx="3350110" cy="1193983"/>
      </dsp:txXfrm>
    </dsp:sp>
    <dsp:sp modelId="{A0E72587-C195-42ED-A8C2-669070406AC6}">
      <dsp:nvSpPr>
        <dsp:cNvPr id="0" name=""/>
        <dsp:cNvSpPr/>
      </dsp:nvSpPr>
      <dsp:spPr>
        <a:xfrm>
          <a:off x="0" y="1492989"/>
          <a:ext cx="4729162" cy="1193983"/>
        </a:xfrm>
        <a:prstGeom prst="roundRect">
          <a:avLst>
            <a:gd name="adj" fmla="val 1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B9FFCAFE-4D0A-4B1A-8791-21E42C14139F}">
      <dsp:nvSpPr>
        <dsp:cNvPr id="0" name=""/>
        <dsp:cNvSpPr/>
      </dsp:nvSpPr>
      <dsp:spPr>
        <a:xfrm>
          <a:off x="361180" y="1761636"/>
          <a:ext cx="656690" cy="656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0347D80-C5EF-4FB4-8404-E187E6F6C54D}">
      <dsp:nvSpPr>
        <dsp:cNvPr id="0" name=""/>
        <dsp:cNvSpPr/>
      </dsp:nvSpPr>
      <dsp:spPr>
        <a:xfrm>
          <a:off x="1379051" y="1492989"/>
          <a:ext cx="3350110" cy="119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63" tIns="126363" rIns="126363" bIns="126363" numCol="1" spcCol="1270" anchor="ctr" anchorCtr="0">
          <a:noAutofit/>
        </a:bodyPr>
        <a:lstStyle/>
        <a:p>
          <a:pPr marL="0" lvl="0" indent="0" algn="l" defTabSz="622300">
            <a:lnSpc>
              <a:spcPct val="90000"/>
            </a:lnSpc>
            <a:spcBef>
              <a:spcPct val="0"/>
            </a:spcBef>
            <a:spcAft>
              <a:spcPct val="35000"/>
            </a:spcAft>
            <a:buNone/>
          </a:pPr>
          <a:r>
            <a:rPr lang="en-US" sz="1400" kern="1200" dirty="0"/>
            <a:t>We are going to use data regarding weather, major events, public safety, and census to analyze user behavior and to give precise recommendations. </a:t>
          </a:r>
        </a:p>
      </dsp:txBody>
      <dsp:txXfrm>
        <a:off x="1379051" y="1492989"/>
        <a:ext cx="3350110" cy="1193983"/>
      </dsp:txXfrm>
    </dsp:sp>
    <dsp:sp modelId="{5B0D0FB0-930A-4D1B-AF2B-209E8E766872}">
      <dsp:nvSpPr>
        <dsp:cNvPr id="0" name=""/>
        <dsp:cNvSpPr/>
      </dsp:nvSpPr>
      <dsp:spPr>
        <a:xfrm>
          <a:off x="0" y="2985469"/>
          <a:ext cx="4729162" cy="1193983"/>
        </a:xfrm>
        <a:prstGeom prst="roundRect">
          <a:avLst>
            <a:gd name="adj" fmla="val 10000"/>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 modelId="{EF936174-0E9E-4C29-879D-DE0E00FB10B9}">
      <dsp:nvSpPr>
        <dsp:cNvPr id="0" name=""/>
        <dsp:cNvSpPr/>
      </dsp:nvSpPr>
      <dsp:spPr>
        <a:xfrm>
          <a:off x="361180" y="3254115"/>
          <a:ext cx="656690" cy="656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662890D-E2A5-45AC-8FA4-A165884B9793}">
      <dsp:nvSpPr>
        <dsp:cNvPr id="0" name=""/>
        <dsp:cNvSpPr/>
      </dsp:nvSpPr>
      <dsp:spPr>
        <a:xfrm>
          <a:off x="1379051" y="2985469"/>
          <a:ext cx="3350110" cy="119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63" tIns="126363" rIns="126363" bIns="126363" numCol="1" spcCol="1270" anchor="ctr" anchorCtr="0">
          <a:noAutofit/>
        </a:bodyPr>
        <a:lstStyle/>
        <a:p>
          <a:pPr marL="0" lvl="0" indent="0" algn="l" defTabSz="622300">
            <a:lnSpc>
              <a:spcPct val="90000"/>
            </a:lnSpc>
            <a:spcBef>
              <a:spcPct val="0"/>
            </a:spcBef>
            <a:spcAft>
              <a:spcPct val="35000"/>
            </a:spcAft>
            <a:buNone/>
          </a:pPr>
          <a:r>
            <a:rPr lang="en-US" sz="1400" kern="1200" dirty="0"/>
            <a:t>We will create a relational database system that can efficiently load, store, and extract data from different sources for analysis. </a:t>
          </a:r>
        </a:p>
      </dsp:txBody>
      <dsp:txXfrm>
        <a:off x="1379051" y="2985469"/>
        <a:ext cx="3350110" cy="1193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A4F46-BC5C-B141-8741-4B79C5F081CE}">
      <dsp:nvSpPr>
        <dsp:cNvPr id="0" name=""/>
        <dsp:cNvSpPr/>
      </dsp:nvSpPr>
      <dsp:spPr>
        <a:xfrm>
          <a:off x="0" y="50269"/>
          <a:ext cx="7471595" cy="37440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Compiling Data into Tables</a:t>
          </a:r>
          <a:endParaRPr lang="en-US" sz="1600" kern="1200" dirty="0"/>
        </a:p>
      </dsp:txBody>
      <dsp:txXfrm>
        <a:off x="18277" y="68546"/>
        <a:ext cx="7435041" cy="337846"/>
      </dsp:txXfrm>
    </dsp:sp>
    <dsp:sp modelId="{F6E5F9D8-A891-AD4E-A1E9-5AE67C936FDA}">
      <dsp:nvSpPr>
        <dsp:cNvPr id="0" name=""/>
        <dsp:cNvSpPr/>
      </dsp:nvSpPr>
      <dsp:spPr>
        <a:xfrm>
          <a:off x="0" y="424669"/>
          <a:ext cx="7471595"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We use </a:t>
          </a:r>
          <a:r>
            <a:rPr lang="en-US" sz="1200" kern="1200" dirty="0" err="1"/>
            <a:t>MySQLWorkbench</a:t>
          </a:r>
          <a:r>
            <a:rPr lang="en-US" sz="1200" kern="1200" dirty="0"/>
            <a:t> to create our dimensional table. Sports and weather tables are based on Date (primary key), census and crime tables are based on CCA (primary key). Date and CCA both link to the fact table as foreign key. </a:t>
          </a:r>
        </a:p>
      </dsp:txBody>
      <dsp:txXfrm>
        <a:off x="0" y="424669"/>
        <a:ext cx="7471595" cy="521640"/>
      </dsp:txXfrm>
    </dsp:sp>
    <dsp:sp modelId="{467F66CF-5437-264F-9856-0BA42B6870CD}">
      <dsp:nvSpPr>
        <dsp:cNvPr id="0" name=""/>
        <dsp:cNvSpPr/>
      </dsp:nvSpPr>
      <dsp:spPr>
        <a:xfrm>
          <a:off x="0" y="946309"/>
          <a:ext cx="7471595" cy="374400"/>
        </a:xfrm>
        <a:prstGeom prst="roundRect">
          <a:avLst/>
        </a:prstGeom>
        <a:solidFill>
          <a:schemeClr val="accent2">
            <a:hueOff val="-2829507"/>
            <a:satOff val="-5301"/>
            <a:lumOff val="901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Data Transformations</a:t>
          </a:r>
          <a:endParaRPr lang="en-US" sz="1600" kern="1200"/>
        </a:p>
      </dsp:txBody>
      <dsp:txXfrm>
        <a:off x="18277" y="964586"/>
        <a:ext cx="7435041" cy="337846"/>
      </dsp:txXfrm>
    </dsp:sp>
    <dsp:sp modelId="{52AC06F6-62C5-B945-9DA8-D80125D2D178}">
      <dsp:nvSpPr>
        <dsp:cNvPr id="0" name=""/>
        <dsp:cNvSpPr/>
      </dsp:nvSpPr>
      <dsp:spPr>
        <a:xfrm>
          <a:off x="0" y="1320709"/>
          <a:ext cx="7471595"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Date columns were originally text data type, and we transform the text data type to Date data type.</a:t>
          </a:r>
        </a:p>
      </dsp:txBody>
      <dsp:txXfrm>
        <a:off x="0" y="1320709"/>
        <a:ext cx="7471595" cy="264960"/>
      </dsp:txXfrm>
    </dsp:sp>
    <dsp:sp modelId="{A2026110-568D-9641-9577-E53604CB886B}">
      <dsp:nvSpPr>
        <dsp:cNvPr id="0" name=""/>
        <dsp:cNvSpPr/>
      </dsp:nvSpPr>
      <dsp:spPr>
        <a:xfrm>
          <a:off x="0" y="1585669"/>
          <a:ext cx="7471595" cy="374400"/>
        </a:xfrm>
        <a:prstGeom prst="roundRect">
          <a:avLst/>
        </a:prstGeom>
        <a:solidFill>
          <a:schemeClr val="accent2">
            <a:hueOff val="-5659015"/>
            <a:satOff val="-10602"/>
            <a:lumOff val="1803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Matching Rules</a:t>
          </a:r>
          <a:endParaRPr lang="en-US" sz="1600" kern="1200"/>
        </a:p>
      </dsp:txBody>
      <dsp:txXfrm>
        <a:off x="18277" y="1603946"/>
        <a:ext cx="7435041" cy="337846"/>
      </dsp:txXfrm>
    </dsp:sp>
    <dsp:sp modelId="{F39F3EB7-6FEA-D246-8762-6F9C581FEC22}">
      <dsp:nvSpPr>
        <dsp:cNvPr id="0" name=""/>
        <dsp:cNvSpPr/>
      </dsp:nvSpPr>
      <dsp:spPr>
        <a:xfrm>
          <a:off x="0" y="1960069"/>
          <a:ext cx="7471595"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We have one main dataset (fact table) and four supporting datasets (dim tables). Our rule is to link 4 supporting datasets to the main dataset with either DATE or CCA.</a:t>
          </a:r>
        </a:p>
      </dsp:txBody>
      <dsp:txXfrm>
        <a:off x="0" y="1960069"/>
        <a:ext cx="7471595" cy="364320"/>
      </dsp:txXfrm>
    </dsp:sp>
    <dsp:sp modelId="{D71633A1-AD04-434F-8DFF-0E13EE043B5A}">
      <dsp:nvSpPr>
        <dsp:cNvPr id="0" name=""/>
        <dsp:cNvSpPr/>
      </dsp:nvSpPr>
      <dsp:spPr>
        <a:xfrm>
          <a:off x="0" y="2324389"/>
          <a:ext cx="7471595" cy="374400"/>
        </a:xfrm>
        <a:prstGeom prst="roundRect">
          <a:avLst/>
        </a:prstGeom>
        <a:solidFill>
          <a:schemeClr val="accent2">
            <a:hueOff val="-8488521"/>
            <a:satOff val="-15903"/>
            <a:lumOff val="2705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Number of Attributes</a:t>
          </a:r>
          <a:endParaRPr lang="en-US" sz="1600" kern="1200"/>
        </a:p>
      </dsp:txBody>
      <dsp:txXfrm>
        <a:off x="18277" y="2342666"/>
        <a:ext cx="7435041" cy="337846"/>
      </dsp:txXfrm>
    </dsp:sp>
    <dsp:sp modelId="{B3560950-3CAF-9E4F-850E-EB7C720C2300}">
      <dsp:nvSpPr>
        <dsp:cNvPr id="0" name=""/>
        <dsp:cNvSpPr/>
      </dsp:nvSpPr>
      <dsp:spPr>
        <a:xfrm>
          <a:off x="0" y="2698790"/>
          <a:ext cx="7471595"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Tsa_cca_date: 7</a:t>
          </a:r>
        </a:p>
        <a:p>
          <a:pPr marL="114300" lvl="1" indent="-114300" algn="l" defTabSz="533400">
            <a:lnSpc>
              <a:spcPct val="90000"/>
            </a:lnSpc>
            <a:spcBef>
              <a:spcPct val="0"/>
            </a:spcBef>
            <a:spcAft>
              <a:spcPct val="20000"/>
            </a:spcAft>
            <a:buChar char="•"/>
          </a:pPr>
          <a:r>
            <a:rPr lang="en-US" sz="1200" kern="1200"/>
            <a:t>Census: 12 </a:t>
          </a:r>
        </a:p>
        <a:p>
          <a:pPr marL="114300" lvl="1" indent="-114300" algn="l" defTabSz="533400">
            <a:lnSpc>
              <a:spcPct val="90000"/>
            </a:lnSpc>
            <a:spcBef>
              <a:spcPct val="0"/>
            </a:spcBef>
            <a:spcAft>
              <a:spcPct val="20000"/>
            </a:spcAft>
            <a:buChar char="•"/>
          </a:pPr>
          <a:r>
            <a:rPr lang="en-US" sz="1200" kern="1200"/>
            <a:t>Crime: 2 </a:t>
          </a:r>
        </a:p>
        <a:p>
          <a:pPr marL="114300" lvl="1" indent="-114300" algn="l" defTabSz="533400">
            <a:lnSpc>
              <a:spcPct val="90000"/>
            </a:lnSpc>
            <a:spcBef>
              <a:spcPct val="0"/>
            </a:spcBef>
            <a:spcAft>
              <a:spcPct val="20000"/>
            </a:spcAft>
            <a:buChar char="•"/>
          </a:pPr>
          <a:r>
            <a:rPr lang="en-US" sz="1200" kern="1200"/>
            <a:t>Weather: 4</a:t>
          </a:r>
        </a:p>
        <a:p>
          <a:pPr marL="114300" lvl="1" indent="-114300" algn="l" defTabSz="533400">
            <a:lnSpc>
              <a:spcPct val="90000"/>
            </a:lnSpc>
            <a:spcBef>
              <a:spcPct val="0"/>
            </a:spcBef>
            <a:spcAft>
              <a:spcPct val="20000"/>
            </a:spcAft>
            <a:buChar char="•"/>
          </a:pPr>
          <a:r>
            <a:rPr lang="en-US" sz="1200" kern="1200"/>
            <a:t>Sports: 5</a:t>
          </a:r>
        </a:p>
      </dsp:txBody>
      <dsp:txXfrm>
        <a:off x="0" y="2698790"/>
        <a:ext cx="7471595" cy="993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F3425-ACE8-4794-8923-615115A701BB}">
      <dsp:nvSpPr>
        <dsp:cNvPr id="0" name=""/>
        <dsp:cNvSpPr/>
      </dsp:nvSpPr>
      <dsp:spPr>
        <a:xfrm>
          <a:off x="537297" y="177848"/>
          <a:ext cx="571609" cy="571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1D297AE-66EF-493E-848A-7B246D029911}">
      <dsp:nvSpPr>
        <dsp:cNvPr id="0" name=""/>
        <dsp:cNvSpPr/>
      </dsp:nvSpPr>
      <dsp:spPr>
        <a:xfrm>
          <a:off x="6517"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Data Types </a:t>
          </a:r>
          <a:endParaRPr lang="en-US" sz="1400" kern="1200" dirty="0"/>
        </a:p>
      </dsp:txBody>
      <dsp:txXfrm>
        <a:off x="6517" y="882548"/>
        <a:ext cx="1633169" cy="827600"/>
      </dsp:txXfrm>
    </dsp:sp>
    <dsp:sp modelId="{222B9499-4434-48FF-8B22-35541948BEE5}">
      <dsp:nvSpPr>
        <dsp:cNvPr id="0" name=""/>
        <dsp:cNvSpPr/>
      </dsp:nvSpPr>
      <dsp:spPr>
        <a:xfrm>
          <a:off x="340651" y="1613103"/>
          <a:ext cx="1396443"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id: INT</a:t>
          </a:r>
        </a:p>
        <a:p>
          <a:pPr marL="0" lvl="0" indent="0" algn="l" defTabSz="488950">
            <a:lnSpc>
              <a:spcPct val="100000"/>
            </a:lnSpc>
            <a:spcBef>
              <a:spcPct val="0"/>
            </a:spcBef>
            <a:spcAft>
              <a:spcPct val="35000"/>
            </a:spcAft>
            <a:buNone/>
          </a:pPr>
          <a:r>
            <a:rPr lang="en-US" sz="1100" kern="1200" dirty="0"/>
            <a:t>Date: DATE</a:t>
          </a:r>
        </a:p>
        <a:p>
          <a:pPr marL="0" lvl="0" indent="0" algn="l" defTabSz="488950">
            <a:lnSpc>
              <a:spcPct val="100000"/>
            </a:lnSpc>
            <a:spcBef>
              <a:spcPct val="0"/>
            </a:spcBef>
            <a:spcAft>
              <a:spcPct val="35000"/>
            </a:spcAft>
            <a:buNone/>
          </a:pPr>
          <a:r>
            <a:rPr lang="en-US" sz="1100" kern="1200" dirty="0"/>
            <a:t>CCA: INT</a:t>
          </a:r>
        </a:p>
        <a:p>
          <a:pPr marL="0" lvl="0" indent="0" algn="l" defTabSz="488950">
            <a:lnSpc>
              <a:spcPct val="100000"/>
            </a:lnSpc>
            <a:spcBef>
              <a:spcPct val="0"/>
            </a:spcBef>
            <a:spcAft>
              <a:spcPct val="35000"/>
            </a:spcAft>
            <a:buNone/>
          </a:pPr>
          <a:r>
            <a:rPr lang="en-US" sz="1100" kern="1200" dirty="0"/>
            <a:t>MEAN &amp; MEDIAN attributes: DOUBLE</a:t>
          </a:r>
        </a:p>
        <a:p>
          <a:pPr marL="0" lvl="0" indent="0" algn="l" defTabSz="488950">
            <a:lnSpc>
              <a:spcPct val="100000"/>
            </a:lnSpc>
            <a:spcBef>
              <a:spcPct val="0"/>
            </a:spcBef>
            <a:spcAft>
              <a:spcPct val="35000"/>
            </a:spcAft>
            <a:buNone/>
          </a:pPr>
          <a:r>
            <a:rPr lang="en-US" sz="1100" kern="1200" dirty="0"/>
            <a:t>Others: INT</a:t>
          </a:r>
        </a:p>
      </dsp:txBody>
      <dsp:txXfrm>
        <a:off x="340651" y="1613103"/>
        <a:ext cx="1396443" cy="1500924"/>
      </dsp:txXfrm>
    </dsp:sp>
    <dsp:sp modelId="{47EEB131-2BF8-4181-B38D-7442AEAE6552}">
      <dsp:nvSpPr>
        <dsp:cNvPr id="0" name=""/>
        <dsp:cNvSpPr/>
      </dsp:nvSpPr>
      <dsp:spPr>
        <a:xfrm>
          <a:off x="2353656" y="177848"/>
          <a:ext cx="571609" cy="571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8CD998A-6768-4A62-8016-04D97EA474B4}">
      <dsp:nvSpPr>
        <dsp:cNvPr id="0" name=""/>
        <dsp:cNvSpPr/>
      </dsp:nvSpPr>
      <dsp:spPr>
        <a:xfrm>
          <a:off x="1822912"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Dealing with NAs</a:t>
          </a:r>
          <a:endParaRPr lang="en-US" sz="1400" kern="1200" dirty="0"/>
        </a:p>
      </dsp:txBody>
      <dsp:txXfrm>
        <a:off x="1822912" y="882548"/>
        <a:ext cx="1633169" cy="827600"/>
      </dsp:txXfrm>
    </dsp:sp>
    <dsp:sp modelId="{7A614677-B1E0-42B5-8D51-AB59A45F3D6B}">
      <dsp:nvSpPr>
        <dsp:cNvPr id="0" name=""/>
        <dsp:cNvSpPr/>
      </dsp:nvSpPr>
      <dsp:spPr>
        <a:xfrm>
          <a:off x="1886262" y="1582379"/>
          <a:ext cx="1633169"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Weather: Drop NA rows</a:t>
          </a:r>
        </a:p>
        <a:p>
          <a:pPr marL="0" lvl="0" indent="0" algn="l" defTabSz="488950">
            <a:lnSpc>
              <a:spcPct val="100000"/>
            </a:lnSpc>
            <a:spcBef>
              <a:spcPct val="0"/>
            </a:spcBef>
            <a:spcAft>
              <a:spcPct val="35000"/>
            </a:spcAft>
            <a:buNone/>
          </a:pPr>
          <a:r>
            <a:rPr lang="en-US" sz="1100" kern="1200" dirty="0"/>
            <a:t>Main Dataset: Fill NA with 0</a:t>
          </a:r>
        </a:p>
      </dsp:txBody>
      <dsp:txXfrm>
        <a:off x="1886262" y="1582379"/>
        <a:ext cx="1633169" cy="1500924"/>
      </dsp:txXfrm>
    </dsp:sp>
    <dsp:sp modelId="{9C9AF131-F785-4EF0-B43D-EA1A3C0D74B6}">
      <dsp:nvSpPr>
        <dsp:cNvPr id="0" name=""/>
        <dsp:cNvSpPr/>
      </dsp:nvSpPr>
      <dsp:spPr>
        <a:xfrm>
          <a:off x="4395461" y="177848"/>
          <a:ext cx="571609" cy="571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BA3A06E-AF26-451B-80BE-ADC4811248A6}">
      <dsp:nvSpPr>
        <dsp:cNvPr id="0" name=""/>
        <dsp:cNvSpPr/>
      </dsp:nvSpPr>
      <dsp:spPr>
        <a:xfrm>
          <a:off x="3864732"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Using Dimensional Tables</a:t>
          </a:r>
          <a:endParaRPr lang="en-US" sz="1400" kern="1200" dirty="0"/>
        </a:p>
      </dsp:txBody>
      <dsp:txXfrm>
        <a:off x="3864732" y="882548"/>
        <a:ext cx="1633169" cy="827600"/>
      </dsp:txXfrm>
    </dsp:sp>
    <dsp:sp modelId="{77D2C544-40B9-4B1E-9F0E-4C2E0228F7FD}">
      <dsp:nvSpPr>
        <dsp:cNvPr id="0" name=""/>
        <dsp:cNvSpPr/>
      </dsp:nvSpPr>
      <dsp:spPr>
        <a:xfrm>
          <a:off x="3836495" y="1484278"/>
          <a:ext cx="2028102"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 Maintain historical information for any dimension</a:t>
          </a:r>
        </a:p>
        <a:p>
          <a:pPr marL="0" lvl="0" indent="0" algn="l" defTabSz="488950">
            <a:lnSpc>
              <a:spcPct val="100000"/>
            </a:lnSpc>
            <a:spcBef>
              <a:spcPct val="0"/>
            </a:spcBef>
            <a:spcAft>
              <a:spcPct val="35000"/>
            </a:spcAft>
            <a:buNone/>
          </a:pPr>
          <a:r>
            <a:rPr lang="en-US" sz="1100" kern="1200" dirty="0"/>
            <a:t>- Less processing time and higher performance</a:t>
          </a:r>
        </a:p>
      </dsp:txBody>
      <dsp:txXfrm>
        <a:off x="3836495" y="1484278"/>
        <a:ext cx="2028102" cy="1500924"/>
      </dsp:txXfrm>
    </dsp:sp>
    <dsp:sp modelId="{AEE49733-221A-4AFB-8FF6-CE61F2E54147}">
      <dsp:nvSpPr>
        <dsp:cNvPr id="0" name=""/>
        <dsp:cNvSpPr/>
      </dsp:nvSpPr>
      <dsp:spPr>
        <a:xfrm>
          <a:off x="6577208" y="131205"/>
          <a:ext cx="571609" cy="5716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5A23D13-28AB-4652-BB41-556309D20EEF}">
      <dsp:nvSpPr>
        <dsp:cNvPr id="0" name=""/>
        <dsp:cNvSpPr/>
      </dsp:nvSpPr>
      <dsp:spPr>
        <a:xfrm>
          <a:off x="6046467" y="835913"/>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Expected Output of Data Analysis (Data Quality Metrics)</a:t>
          </a:r>
          <a:endParaRPr lang="en-US" sz="1400" kern="1200" dirty="0"/>
        </a:p>
      </dsp:txBody>
      <dsp:txXfrm>
        <a:off x="6046467" y="835913"/>
        <a:ext cx="1633169" cy="827600"/>
      </dsp:txXfrm>
    </dsp:sp>
    <dsp:sp modelId="{3EFDA7D4-D4D9-41D0-B1B4-EA99B689F486}">
      <dsp:nvSpPr>
        <dsp:cNvPr id="0" name=""/>
        <dsp:cNvSpPr/>
      </dsp:nvSpPr>
      <dsp:spPr>
        <a:xfrm>
          <a:off x="6046467" y="1724696"/>
          <a:ext cx="1633169"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 The relationship between income level and ridership</a:t>
          </a:r>
        </a:p>
        <a:p>
          <a:pPr marL="0" lvl="0" indent="0" algn="l" defTabSz="488950">
            <a:lnSpc>
              <a:spcPct val="100000"/>
            </a:lnSpc>
            <a:spcBef>
              <a:spcPct val="0"/>
            </a:spcBef>
            <a:spcAft>
              <a:spcPct val="35000"/>
            </a:spcAft>
            <a:buNone/>
          </a:pPr>
          <a:r>
            <a:rPr lang="en-US" sz="1100" kern="1200" dirty="0"/>
            <a:t>- The impact of ridership on different weather</a:t>
          </a:r>
        </a:p>
        <a:p>
          <a:pPr marL="0" lvl="0" indent="0" algn="l" defTabSz="488950">
            <a:lnSpc>
              <a:spcPct val="100000"/>
            </a:lnSpc>
            <a:spcBef>
              <a:spcPct val="0"/>
            </a:spcBef>
            <a:spcAft>
              <a:spcPct val="35000"/>
            </a:spcAft>
            <a:buNone/>
          </a:pPr>
          <a:r>
            <a:rPr lang="en-US" sz="1100" kern="1200" dirty="0"/>
            <a:t>- The impact of ridership during major sports event</a:t>
          </a:r>
        </a:p>
        <a:p>
          <a:pPr marL="0" lvl="0" indent="0" algn="l" defTabSz="488950">
            <a:lnSpc>
              <a:spcPct val="100000"/>
            </a:lnSpc>
            <a:spcBef>
              <a:spcPct val="0"/>
            </a:spcBef>
            <a:spcAft>
              <a:spcPct val="35000"/>
            </a:spcAft>
            <a:buNone/>
          </a:pPr>
          <a:r>
            <a:rPr lang="en-US" sz="1100" kern="1200" dirty="0"/>
            <a:t>- The relationship between public safety and ridership</a:t>
          </a:r>
        </a:p>
      </dsp:txBody>
      <dsp:txXfrm>
        <a:off x="6046467" y="1724696"/>
        <a:ext cx="1633169" cy="15009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00a5aca5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00a5aca5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800">
                <a:solidFill>
                  <a:schemeClr val="dk1"/>
                </a:solidFill>
                <a:highlight>
                  <a:schemeClr val="lt1"/>
                </a:highlight>
                <a:latin typeface="Times New Roman"/>
                <a:ea typeface="Times New Roman"/>
                <a:cs typeface="Times New Roman"/>
                <a:sym typeface="Times New Roman"/>
              </a:rPr>
              <a:t>which is essential to the success of Transportation Network Providers (TNP) (Rideshare Companies)</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dk1"/>
                </a:solidFill>
                <a:highlight>
                  <a:schemeClr val="lt1"/>
                </a:highlight>
                <a:latin typeface="Times New Roman"/>
                <a:ea typeface="Times New Roman"/>
                <a:cs typeface="Times New Roman"/>
                <a:sym typeface="Times New Roman"/>
              </a:rPr>
              <a:t>Ridership demand can be greatly affected by, and many other factors.</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00a5aca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00a5aca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utilize our analysis to optimize their vehicle allocation system according to various factors.</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use our analysis to better understand customer behavior based on various factors.</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Drivers can use our analysis to find locations where ridership demand is high and customers tip very generously.</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further increase the maximum wait time for locations that have high crime rate. Which can greatly benefit customers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637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01155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72881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61381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8124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37442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0079264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8942426"/>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5/21/20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8757634"/>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5/21/20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37683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5/21/20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02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921320"/>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54471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6359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s://www.espn.com/" TargetMode="External"/><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hyperlink" Target="https://data.cityofchicago.org/Transportation/Transportation-Network-Providers-Trips/m6dm-c72p" TargetMode="External"/><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hyperlink" Target="https://datahub.cmap.illinois.gov/dataset/community-data-snapshots-raw-data"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tiff"/><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03030"/>
            <a:ext cx="9144000" cy="1340469"/>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a:extLst>
              <a:ext uri="{FF2B5EF4-FFF2-40B4-BE49-F238E27FC236}">
                <a16:creationId xmlns:a16="http://schemas.microsoft.com/office/drawing/2014/main" id="{E4C821F7-B971-2642-B822-52FA347C91FD}"/>
              </a:ext>
            </a:extLst>
          </p:cNvPr>
          <p:cNvSpPr>
            <a:spLocks noGrp="1"/>
          </p:cNvSpPr>
          <p:nvPr>
            <p:ph type="subTitle" idx="1"/>
          </p:nvPr>
        </p:nvSpPr>
        <p:spPr>
          <a:xfrm>
            <a:off x="1554985" y="4120032"/>
            <a:ext cx="6034030" cy="556709"/>
          </a:xfrm>
        </p:spPr>
        <p:txBody>
          <a:bodyPr anchor="ctr">
            <a:normAutofit fontScale="70000" lnSpcReduction="20000"/>
          </a:bodyPr>
          <a:lstStyle/>
          <a:p>
            <a:r>
              <a:rPr lang="en-US" altLang="zh-CN" sz="1400" dirty="0">
                <a:solidFill>
                  <a:srgbClr val="2A1A00"/>
                </a:solidFill>
              </a:rPr>
              <a:t>Presented by: </a:t>
            </a:r>
          </a:p>
          <a:p>
            <a:r>
              <a:rPr lang="en-US" altLang="zh-CN" sz="1400" dirty="0">
                <a:solidFill>
                  <a:srgbClr val="2A1A00"/>
                </a:solidFill>
              </a:rPr>
              <a:t>Duo </a:t>
            </a:r>
            <a:r>
              <a:rPr lang="en-US" altLang="zh-CN" sz="1400" dirty="0" err="1">
                <a:solidFill>
                  <a:srgbClr val="2A1A00"/>
                </a:solidFill>
              </a:rPr>
              <a:t>zhou</a:t>
            </a:r>
            <a:r>
              <a:rPr lang="en-US" altLang="zh-CN" sz="1400" dirty="0">
                <a:solidFill>
                  <a:srgbClr val="2A1A00"/>
                </a:solidFill>
              </a:rPr>
              <a:t>, </a:t>
            </a:r>
            <a:r>
              <a:rPr lang="en-US" altLang="zh-CN" sz="1400" dirty="0" err="1">
                <a:solidFill>
                  <a:srgbClr val="2A1A00"/>
                </a:solidFill>
              </a:rPr>
              <a:t>Amily</a:t>
            </a:r>
            <a:r>
              <a:rPr lang="en-US" altLang="zh-CN" sz="1400" dirty="0">
                <a:solidFill>
                  <a:srgbClr val="2A1A00"/>
                </a:solidFill>
              </a:rPr>
              <a:t> </a:t>
            </a:r>
            <a:r>
              <a:rPr lang="en-US" altLang="zh-CN" sz="1400" dirty="0" err="1">
                <a:solidFill>
                  <a:srgbClr val="2A1A00"/>
                </a:solidFill>
              </a:rPr>
              <a:t>huang</a:t>
            </a:r>
            <a:r>
              <a:rPr lang="en-US" altLang="zh-CN" sz="1400" dirty="0">
                <a:solidFill>
                  <a:srgbClr val="2A1A00"/>
                </a:solidFill>
              </a:rPr>
              <a:t>, </a:t>
            </a:r>
            <a:r>
              <a:rPr lang="en-US" altLang="zh-CN" sz="1400" dirty="0" err="1">
                <a:solidFill>
                  <a:srgbClr val="2A1A00"/>
                </a:solidFill>
              </a:rPr>
              <a:t>bowen</a:t>
            </a:r>
            <a:r>
              <a:rPr lang="en-US" altLang="zh-CN" sz="1400" dirty="0">
                <a:solidFill>
                  <a:srgbClr val="2A1A00"/>
                </a:solidFill>
              </a:rPr>
              <a:t> </a:t>
            </a:r>
            <a:r>
              <a:rPr lang="en-US" altLang="zh-CN" sz="1400" dirty="0" err="1">
                <a:solidFill>
                  <a:srgbClr val="2A1A00"/>
                </a:solidFill>
              </a:rPr>
              <a:t>zhao</a:t>
            </a:r>
            <a:r>
              <a:rPr lang="en-US" altLang="zh-CN" sz="1400" dirty="0">
                <a:solidFill>
                  <a:srgbClr val="2A1A00"/>
                </a:solidFill>
              </a:rPr>
              <a:t>, </a:t>
            </a:r>
            <a:r>
              <a:rPr lang="en-US" altLang="zh-CN" sz="1400" dirty="0" err="1">
                <a:solidFill>
                  <a:srgbClr val="2A1A00"/>
                </a:solidFill>
              </a:rPr>
              <a:t>Yiheng</a:t>
            </a:r>
            <a:r>
              <a:rPr lang="en-US" altLang="zh-CN" sz="1400" dirty="0">
                <a:solidFill>
                  <a:srgbClr val="2A1A00"/>
                </a:solidFill>
              </a:rPr>
              <a:t> Zhu</a:t>
            </a:r>
            <a:endParaRPr lang="en-US" sz="1400" dirty="0">
              <a:solidFill>
                <a:srgbClr val="2A1A00"/>
              </a:solidFill>
            </a:endParaRPr>
          </a:p>
        </p:txBody>
      </p:sp>
      <p:sp>
        <p:nvSpPr>
          <p:cNvPr id="34" name="Google Shape;54;p13">
            <a:extLst>
              <a:ext uri="{FF2B5EF4-FFF2-40B4-BE49-F238E27FC236}">
                <a16:creationId xmlns:a16="http://schemas.microsoft.com/office/drawing/2014/main" id="{BAA1F629-36DF-744D-B841-8D172111439D}"/>
              </a:ext>
            </a:extLst>
          </p:cNvPr>
          <p:cNvSpPr txBox="1">
            <a:spLocks/>
          </p:cNvSpPr>
          <p:nvPr/>
        </p:nvSpPr>
        <p:spPr>
          <a:xfrm>
            <a:off x="3285861" y="829519"/>
            <a:ext cx="5967325" cy="1492711"/>
          </a:xfrm>
          <a:prstGeom prst="rect">
            <a:avLst/>
          </a:prstGeom>
        </p:spPr>
        <p:txBody>
          <a:bodyPr spcFirstLastPara="1" vert="horz" wrap="square" lIns="91425" tIns="91425" rIns="91425" bIns="91425" rtlCol="0" anchor="t" anchorCtr="0">
            <a:noAutofit/>
          </a:bodyPr>
          <a:lstStyle>
            <a:lvl1pPr marL="0" indent="0" algn="ctr" defTabSz="685800" rtl="0" eaLnBrk="1" latinLnBrk="0" hangingPunct="1">
              <a:lnSpc>
                <a:spcPct val="100000"/>
              </a:lnSpc>
              <a:spcBef>
                <a:spcPts val="525"/>
              </a:spcBef>
              <a:buClr>
                <a:schemeClr val="tx2"/>
              </a:buClr>
              <a:buFont typeface="Arial" panose="020B0604020202020204" pitchFamily="34" charset="0"/>
              <a:buNone/>
              <a:defRPr sz="1500" b="1" i="0" kern="1200" cap="all" spc="300" baseline="0">
                <a:solidFill>
                  <a:schemeClr val="tx2"/>
                </a:solidFill>
                <a:latin typeface="+mn-lt"/>
                <a:ea typeface="+mn-ea"/>
                <a:cs typeface="+mn-cs"/>
              </a:defRPr>
            </a:lvl1pPr>
            <a:lvl2pPr marL="342900" indent="0" algn="ctr" defTabSz="685800" rtl="0" eaLnBrk="1" latinLnBrk="0" hangingPunct="1">
              <a:lnSpc>
                <a:spcPct val="110000"/>
              </a:lnSpc>
              <a:spcBef>
                <a:spcPts val="525"/>
              </a:spcBef>
              <a:buClr>
                <a:schemeClr val="tx2"/>
              </a:buClr>
              <a:buFont typeface="Gill Sans MT" panose="020B0502020104020203" pitchFamily="34" charset="0"/>
              <a:buNone/>
              <a:defRPr sz="1500" kern="1200">
                <a:solidFill>
                  <a:schemeClr val="tx1">
                    <a:lumMod val="65000"/>
                    <a:lumOff val="35000"/>
                  </a:schemeClr>
                </a:solidFill>
                <a:latin typeface="+mn-lt"/>
                <a:ea typeface="+mn-ea"/>
                <a:cs typeface="+mn-cs"/>
              </a:defRPr>
            </a:lvl2pPr>
            <a:lvl3pPr marL="685800" indent="0" algn="ctr" defTabSz="685800" rtl="0" eaLnBrk="1" latinLnBrk="0" hangingPunct="1">
              <a:lnSpc>
                <a:spcPct val="110000"/>
              </a:lnSpc>
              <a:spcBef>
                <a:spcPts val="525"/>
              </a:spcBef>
              <a:buClr>
                <a:schemeClr val="tx2"/>
              </a:buClr>
              <a:buFont typeface="Arial" panose="020B0604020202020204" pitchFamily="34" charset="0"/>
              <a:buNone/>
              <a:defRPr sz="1350" kern="1200">
                <a:solidFill>
                  <a:schemeClr val="tx1">
                    <a:lumMod val="65000"/>
                    <a:lumOff val="35000"/>
                  </a:schemeClr>
                </a:solidFill>
                <a:latin typeface="+mn-lt"/>
                <a:ea typeface="+mn-ea"/>
                <a:cs typeface="+mn-cs"/>
              </a:defRPr>
            </a:lvl3pPr>
            <a:lvl4pPr marL="10287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a:solidFill>
                  <a:schemeClr val="tx1">
                    <a:lumMod val="65000"/>
                    <a:lumOff val="35000"/>
                  </a:schemeClr>
                </a:solidFill>
                <a:latin typeface="+mn-lt"/>
                <a:ea typeface="+mn-ea"/>
                <a:cs typeface="+mn-cs"/>
              </a:defRPr>
            </a:lvl4pPr>
            <a:lvl5pPr marL="1371600" indent="0" algn="ctr" defTabSz="685800" rtl="0" eaLnBrk="1" latinLnBrk="0" hangingPunct="1">
              <a:lnSpc>
                <a:spcPct val="110000"/>
              </a:lnSpc>
              <a:spcBef>
                <a:spcPts val="525"/>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5pPr>
            <a:lvl6pPr marL="17145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a:solidFill>
                  <a:schemeClr val="tx1">
                    <a:lumMod val="65000"/>
                    <a:lumOff val="35000"/>
                  </a:schemeClr>
                </a:solidFill>
                <a:latin typeface="+mn-lt"/>
                <a:ea typeface="+mn-ea"/>
                <a:cs typeface="+mn-cs"/>
              </a:defRPr>
            </a:lvl6pPr>
            <a:lvl7pPr marL="2057400" indent="0" algn="ctr" defTabSz="685800" rtl="0" eaLnBrk="1" latinLnBrk="0" hangingPunct="1">
              <a:lnSpc>
                <a:spcPct val="110000"/>
              </a:lnSpc>
              <a:spcBef>
                <a:spcPts val="525"/>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7pPr>
            <a:lvl8pPr marL="24003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baseline="0">
                <a:solidFill>
                  <a:schemeClr val="tx1">
                    <a:lumMod val="65000"/>
                    <a:lumOff val="35000"/>
                  </a:schemeClr>
                </a:solidFill>
                <a:latin typeface="+mn-lt"/>
                <a:ea typeface="+mn-ea"/>
                <a:cs typeface="+mn-cs"/>
              </a:defRPr>
            </a:lvl8pPr>
            <a:lvl9pPr marL="2743200" indent="0" algn="ctr" defTabSz="685800" rtl="0" eaLnBrk="1" latinLnBrk="0" hangingPunct="1">
              <a:lnSpc>
                <a:spcPct val="110000"/>
              </a:lnSpc>
              <a:spcBef>
                <a:spcPts val="525"/>
              </a:spcBef>
              <a:buClr>
                <a:schemeClr val="tx2"/>
              </a:buClr>
              <a:buFont typeface="Arial" panose="020B0604020202020204" pitchFamily="34" charset="0"/>
              <a:buNone/>
              <a:defRPr sz="1200" kern="1200" baseline="0">
                <a:solidFill>
                  <a:schemeClr val="tx1">
                    <a:lumMod val="65000"/>
                    <a:lumOff val="35000"/>
                  </a:schemeClr>
                </a:solidFill>
                <a:latin typeface="+mn-lt"/>
                <a:ea typeface="+mn-ea"/>
                <a:cs typeface="+mn-cs"/>
              </a:defRPr>
            </a:lvl9pPr>
          </a:lstStyle>
          <a:p>
            <a:pPr algn="l">
              <a:lnSpc>
                <a:spcPct val="115000"/>
              </a:lnSpc>
              <a:spcBef>
                <a:spcPts val="1200"/>
              </a:spcBef>
              <a:spcAft>
                <a:spcPts val="1200"/>
              </a:spcAft>
              <a:buClr>
                <a:schemeClr val="dk1"/>
              </a:buClr>
              <a:buSzPts val="1100"/>
              <a:buFont typeface="Arial"/>
              <a:buNone/>
            </a:pPr>
            <a:r>
              <a:rPr lang="en-US" sz="3600" dirty="0">
                <a:solidFill>
                  <a:schemeClr val="accent2"/>
                </a:solidFill>
                <a:latin typeface="Chalkboard" panose="03050602040202020205" pitchFamily="66" charset="77"/>
                <a:ea typeface="AppleGothic" pitchFamily="2" charset="-127"/>
                <a:cs typeface="Times New Roman"/>
                <a:sym typeface="Times New Roman"/>
              </a:rPr>
              <a:t>Optimizing RIDE Sharing allocation</a:t>
            </a:r>
          </a:p>
        </p:txBody>
      </p:sp>
      <p:pic>
        <p:nvPicPr>
          <p:cNvPr id="10" name="Picture 9">
            <a:extLst>
              <a:ext uri="{FF2B5EF4-FFF2-40B4-BE49-F238E27FC236}">
                <a16:creationId xmlns:a16="http://schemas.microsoft.com/office/drawing/2014/main" id="{EBB38109-E385-B546-860F-79BC932F293F}"/>
              </a:ext>
            </a:extLst>
          </p:cNvPr>
          <p:cNvPicPr>
            <a:picLocks noChangeAspect="1"/>
          </p:cNvPicPr>
          <p:nvPr/>
        </p:nvPicPr>
        <p:blipFill rotWithShape="1">
          <a:blip r:embed="rId3"/>
          <a:srcRect r="47419" b="1780"/>
          <a:stretch/>
        </p:blipFill>
        <p:spPr>
          <a:xfrm>
            <a:off x="-1" y="999196"/>
            <a:ext cx="3051544" cy="2337076"/>
          </a:xfrm>
          <a:prstGeom prst="rect">
            <a:avLst/>
          </a:prstGeom>
        </p:spPr>
      </p:pic>
      <p:sp>
        <p:nvSpPr>
          <p:cNvPr id="43" name="Rectangle 42">
            <a:extLst>
              <a:ext uri="{FF2B5EF4-FFF2-40B4-BE49-F238E27FC236}">
                <a16:creationId xmlns:a16="http://schemas.microsoft.com/office/drawing/2014/main" id="{1A4E2176-BF54-A442-9FD6-C8E8FC995FC5}"/>
              </a:ext>
            </a:extLst>
          </p:cNvPr>
          <p:cNvSpPr/>
          <p:nvPr/>
        </p:nvSpPr>
        <p:spPr>
          <a:xfrm>
            <a:off x="3285861" y="2555609"/>
            <a:ext cx="5661611" cy="1134606"/>
          </a:xfrm>
          <a:prstGeom prst="rect">
            <a:avLst/>
          </a:prstGeom>
        </p:spPr>
        <p:txBody>
          <a:bodyPr wrap="square">
            <a:spAutoFit/>
          </a:bodyPr>
          <a:lstStyle/>
          <a:p>
            <a:pPr>
              <a:lnSpc>
                <a:spcPct val="115000"/>
              </a:lnSpc>
              <a:spcBef>
                <a:spcPts val="1200"/>
              </a:spcBef>
              <a:spcAft>
                <a:spcPts val="1200"/>
              </a:spcAft>
              <a:buClr>
                <a:schemeClr val="dk1"/>
              </a:buClr>
              <a:buSzPts val="1100"/>
            </a:pPr>
            <a:r>
              <a:rPr lang="en-US" sz="2000" dirty="0">
                <a:solidFill>
                  <a:schemeClr val="accent2">
                    <a:lumMod val="75000"/>
                  </a:schemeClr>
                </a:solidFill>
                <a:latin typeface="Chalkboard" panose="03050602040202020205" pitchFamily="66" charset="77"/>
                <a:ea typeface="Microsoft YaHei UI" panose="020B0400000000000000" pitchFamily="34" charset="-122"/>
                <a:cs typeface="Times New Roman"/>
                <a:sym typeface="Times New Roman"/>
              </a:rPr>
              <a:t>Analysis on Ridership Allocation for Transportation Network Providers (Uber/Lyft/Via, etc.)</a:t>
            </a:r>
            <a:endParaRPr lang="en-US" sz="2000" dirty="0">
              <a:solidFill>
                <a:schemeClr val="accent2">
                  <a:lumMod val="75000"/>
                </a:schemeClr>
              </a:solidFill>
              <a:latin typeface="Chalkboard" panose="03050602040202020205" pitchFamily="66" charset="77"/>
              <a:ea typeface="Microsoft YaHei UI" panose="020B04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8"/>
        <p:cNvGrpSpPr/>
        <p:nvPr/>
      </p:nvGrpSpPr>
      <p:grpSpPr>
        <a:xfrm>
          <a:off x="0" y="0"/>
          <a:ext cx="0" cy="0"/>
          <a:chOff x="0" y="0"/>
          <a:chExt cx="0" cy="0"/>
        </a:xfrm>
      </p:grpSpPr>
      <p:sp>
        <p:nvSpPr>
          <p:cNvPr id="67"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9" name="Rectangle 68">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1" name="Rectangle 70">
            <a:extLst>
              <a:ext uri="{FF2B5EF4-FFF2-40B4-BE49-F238E27FC236}">
                <a16:creationId xmlns:a16="http://schemas.microsoft.com/office/drawing/2014/main" id="{282086D7-FFDE-40CF-A09D-9BEB9D70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Google Shape;59;p14"/>
          <p:cNvSpPr txBox="1">
            <a:spLocks noGrp="1"/>
          </p:cNvSpPr>
          <p:nvPr>
            <p:ph type="title"/>
          </p:nvPr>
        </p:nvSpPr>
        <p:spPr>
          <a:xfrm>
            <a:off x="6038090" y="361741"/>
            <a:ext cx="2742436" cy="417871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300" b="1" spc="200" dirty="0"/>
              <a:t>Executive Summary</a:t>
            </a:r>
          </a:p>
        </p:txBody>
      </p:sp>
      <p:sp>
        <p:nvSpPr>
          <p:cNvPr id="73" name="Freeform 10">
            <a:extLst>
              <a:ext uri="{FF2B5EF4-FFF2-40B4-BE49-F238E27FC236}">
                <a16:creationId xmlns:a16="http://schemas.microsoft.com/office/drawing/2014/main" id="{0EF9EB2F-9261-487B-9F73-DEE10D9E3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51435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75" name="Rectangle 74">
            <a:extLst>
              <a:ext uri="{FF2B5EF4-FFF2-40B4-BE49-F238E27FC236}">
                <a16:creationId xmlns:a16="http://schemas.microsoft.com/office/drawing/2014/main" id="{D6AEE16F-E153-48FA-B097-3680B830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2" name="Google Shape;60;p14">
            <a:extLst>
              <a:ext uri="{FF2B5EF4-FFF2-40B4-BE49-F238E27FC236}">
                <a16:creationId xmlns:a16="http://schemas.microsoft.com/office/drawing/2014/main" id="{85527994-7F0E-4BD1-B0BA-32C12D431789}"/>
              </a:ext>
            </a:extLst>
          </p:cNvPr>
          <p:cNvGraphicFramePr/>
          <p:nvPr>
            <p:extLst>
              <p:ext uri="{D42A27DB-BD31-4B8C-83A1-F6EECF244321}">
                <p14:modId xmlns:p14="http://schemas.microsoft.com/office/powerpoint/2010/main" val="1923745472"/>
              </p:ext>
            </p:extLst>
          </p:nvPr>
        </p:nvGraphicFramePr>
        <p:xfrm>
          <a:off x="573881" y="360759"/>
          <a:ext cx="4729162" cy="4179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23400" y="1985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Business Use Case</a:t>
            </a:r>
            <a:endParaRPr b="1" dirty="0"/>
          </a:p>
        </p:txBody>
      </p:sp>
      <p:graphicFrame>
        <p:nvGraphicFramePr>
          <p:cNvPr id="66" name="Google Shape;66;p15"/>
          <p:cNvGraphicFramePr/>
          <p:nvPr>
            <p:extLst>
              <p:ext uri="{D42A27DB-BD31-4B8C-83A1-F6EECF244321}">
                <p14:modId xmlns:p14="http://schemas.microsoft.com/office/powerpoint/2010/main" val="2390257126"/>
              </p:ext>
            </p:extLst>
          </p:nvPr>
        </p:nvGraphicFramePr>
        <p:xfrm>
          <a:off x="758268" y="1380413"/>
          <a:ext cx="8066756" cy="3141352"/>
        </p:xfrm>
        <a:graphic>
          <a:graphicData uri="http://schemas.openxmlformats.org/drawingml/2006/table">
            <a:tbl>
              <a:tblPr>
                <a:tableStyleId>{69CF1AB2-1976-4502-BF36-3FF5EA218861}</a:tableStyleId>
              </a:tblPr>
              <a:tblGrid>
                <a:gridCol w="1038635">
                  <a:extLst>
                    <a:ext uri="{9D8B030D-6E8A-4147-A177-3AD203B41FA5}">
                      <a16:colId xmlns:a16="http://schemas.microsoft.com/office/drawing/2014/main" val="20000"/>
                    </a:ext>
                  </a:extLst>
                </a:gridCol>
                <a:gridCol w="3604437">
                  <a:extLst>
                    <a:ext uri="{9D8B030D-6E8A-4147-A177-3AD203B41FA5}">
                      <a16:colId xmlns:a16="http://schemas.microsoft.com/office/drawing/2014/main" val="20001"/>
                    </a:ext>
                  </a:extLst>
                </a:gridCol>
                <a:gridCol w="3423684">
                  <a:extLst>
                    <a:ext uri="{9D8B030D-6E8A-4147-A177-3AD203B41FA5}">
                      <a16:colId xmlns:a16="http://schemas.microsoft.com/office/drawing/2014/main" val="20002"/>
                    </a:ext>
                  </a:extLst>
                </a:gridCol>
              </a:tblGrid>
              <a:tr h="212500">
                <a:tc>
                  <a:txBody>
                    <a:bodyPr/>
                    <a:lstStyle/>
                    <a:p>
                      <a:pPr marL="0" lvl="0" indent="0" algn="l" rtl="0">
                        <a:lnSpc>
                          <a:spcPct val="150000"/>
                        </a:lnSpc>
                        <a:spcBef>
                          <a:spcPts val="0"/>
                        </a:spcBef>
                        <a:spcAft>
                          <a:spcPts val="0"/>
                        </a:spcAft>
                        <a:buNone/>
                      </a:pPr>
                      <a:r>
                        <a:rPr lang="en" sz="1400" b="1" dirty="0">
                          <a:solidFill>
                            <a:schemeClr val="accent1">
                              <a:lumMod val="50000"/>
                            </a:schemeClr>
                          </a:solidFill>
                        </a:rPr>
                        <a:t>Actor</a:t>
                      </a:r>
                      <a:endParaRPr sz="1400" b="1" dirty="0">
                        <a:solidFill>
                          <a:schemeClr val="accent1">
                            <a:lumMod val="50000"/>
                          </a:schemeClr>
                        </a:solidFill>
                      </a:endParaRPr>
                    </a:p>
                  </a:txBody>
                  <a:tcPr marL="91425" marR="91425" marT="91425" marB="91425"/>
                </a:tc>
                <a:tc>
                  <a:txBody>
                    <a:bodyPr/>
                    <a:lstStyle/>
                    <a:p>
                      <a:pPr marL="0" lvl="0" indent="0" algn="l" rtl="0">
                        <a:lnSpc>
                          <a:spcPct val="150000"/>
                        </a:lnSpc>
                        <a:spcBef>
                          <a:spcPts val="0"/>
                        </a:spcBef>
                        <a:spcAft>
                          <a:spcPts val="0"/>
                        </a:spcAft>
                        <a:buNone/>
                      </a:pPr>
                      <a:r>
                        <a:rPr lang="en" sz="1400" b="1" dirty="0">
                          <a:solidFill>
                            <a:schemeClr val="accent1">
                              <a:lumMod val="50000"/>
                            </a:schemeClr>
                          </a:solidFill>
                        </a:rPr>
                        <a:t>Incentive</a:t>
                      </a:r>
                      <a:endParaRPr sz="1400" b="1" dirty="0">
                        <a:solidFill>
                          <a:schemeClr val="accent1">
                            <a:lumMod val="50000"/>
                          </a:schemeClr>
                        </a:solidFill>
                      </a:endParaRPr>
                    </a:p>
                  </a:txBody>
                  <a:tcPr marL="91425" marR="91425" marT="91425" marB="91425"/>
                </a:tc>
                <a:tc>
                  <a:txBody>
                    <a:bodyPr/>
                    <a:lstStyle/>
                    <a:p>
                      <a:pPr marL="0" lvl="0" indent="0" algn="l" rtl="0">
                        <a:lnSpc>
                          <a:spcPct val="150000"/>
                        </a:lnSpc>
                        <a:spcBef>
                          <a:spcPts val="0"/>
                        </a:spcBef>
                        <a:spcAft>
                          <a:spcPts val="0"/>
                        </a:spcAft>
                        <a:buNone/>
                      </a:pPr>
                      <a:r>
                        <a:rPr lang="en" sz="1400" b="1" dirty="0">
                          <a:solidFill>
                            <a:schemeClr val="accent1">
                              <a:lumMod val="50000"/>
                            </a:schemeClr>
                          </a:solidFill>
                        </a:rPr>
                        <a:t>Business Use</a:t>
                      </a:r>
                      <a:endParaRPr sz="1400" b="1" dirty="0">
                        <a:solidFill>
                          <a:schemeClr val="accent1">
                            <a:lumMod val="50000"/>
                          </a:schemeClr>
                        </a:solidFill>
                      </a:endParaRPr>
                    </a:p>
                  </a:txBody>
                  <a:tcPr marL="91425" marR="91425" marT="91425" marB="91425"/>
                </a:tc>
                <a:extLst>
                  <a:ext uri="{0D108BD9-81ED-4DB2-BD59-A6C34878D82A}">
                    <a16:rowId xmlns:a16="http://schemas.microsoft.com/office/drawing/2014/main" val="10000"/>
                  </a:ext>
                </a:extLst>
              </a:tr>
              <a:tr h="1088875">
                <a:tc>
                  <a:txBody>
                    <a:bodyPr/>
                    <a:lstStyle/>
                    <a:p>
                      <a:pPr marL="0" lvl="0" indent="0" algn="l" rtl="0">
                        <a:lnSpc>
                          <a:spcPct val="150000"/>
                        </a:lnSpc>
                        <a:spcBef>
                          <a:spcPts val="0"/>
                        </a:spcBef>
                        <a:spcAft>
                          <a:spcPts val="0"/>
                        </a:spcAft>
                        <a:buNone/>
                      </a:pPr>
                      <a:r>
                        <a:rPr lang="en" sz="1400" dirty="0"/>
                        <a:t>TNP</a:t>
                      </a:r>
                      <a:endParaRPr sz="1400" dirty="0"/>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Understand customer behavior better</a:t>
                      </a:r>
                    </a:p>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Optimize vehicle allocation</a:t>
                      </a:r>
                    </a:p>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Improve customer service management</a:t>
                      </a:r>
                    </a:p>
                  </a:txBody>
                  <a:tcPr marL="91425" marR="91425" marT="91425" marB="91425"/>
                </a:tc>
                <a:tc>
                  <a:txBody>
                    <a:bodyPr/>
                    <a:lstStyle/>
                    <a:p>
                      <a:pPr marL="0" lvl="0" indent="0" algn="l" rtl="0">
                        <a:lnSpc>
                          <a:spcPct val="150000"/>
                        </a:lnSpc>
                        <a:spcBef>
                          <a:spcPts val="0"/>
                        </a:spcBef>
                        <a:spcAft>
                          <a:spcPts val="0"/>
                        </a:spcAft>
                        <a:buNone/>
                      </a:pPr>
                      <a:r>
                        <a:rPr lang="en" sz="1400" dirty="0"/>
                        <a:t>Understand how different factors impact ridership</a:t>
                      </a:r>
                      <a:endParaRPr sz="1400" dirty="0"/>
                    </a:p>
                  </a:txBody>
                  <a:tcPr marL="91425" marR="91425" marT="91425" marB="91425" anchor="ctr"/>
                </a:tc>
                <a:extLst>
                  <a:ext uri="{0D108BD9-81ED-4DB2-BD59-A6C34878D82A}">
                    <a16:rowId xmlns:a16="http://schemas.microsoft.com/office/drawing/2014/main" val="10001"/>
                  </a:ext>
                </a:extLst>
              </a:tr>
              <a:tr h="582450">
                <a:tc>
                  <a:txBody>
                    <a:bodyPr/>
                    <a:lstStyle/>
                    <a:p>
                      <a:pPr marL="0" lvl="0" indent="0" algn="l" rtl="0">
                        <a:lnSpc>
                          <a:spcPct val="150000"/>
                        </a:lnSpc>
                        <a:spcBef>
                          <a:spcPts val="0"/>
                        </a:spcBef>
                        <a:spcAft>
                          <a:spcPts val="0"/>
                        </a:spcAft>
                        <a:buNone/>
                      </a:pPr>
                      <a:r>
                        <a:rPr lang="en" sz="1400" dirty="0"/>
                        <a:t>Driver</a:t>
                      </a:r>
                      <a:endParaRPr sz="1400" dirty="0"/>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Maximize income per unit time</a:t>
                      </a:r>
                    </a:p>
                  </a:txBody>
                  <a:tcPr marL="91425" marR="91425" marT="91425" marB="91425" anchor="ctr"/>
                </a:tc>
                <a:tc>
                  <a:txBody>
                    <a:bodyPr/>
                    <a:lstStyle/>
                    <a:p>
                      <a:pPr marL="0" lvl="0" indent="0" algn="l" rtl="0">
                        <a:lnSpc>
                          <a:spcPct val="150000"/>
                        </a:lnSpc>
                        <a:spcBef>
                          <a:spcPts val="0"/>
                        </a:spcBef>
                        <a:spcAft>
                          <a:spcPts val="0"/>
                        </a:spcAft>
                        <a:buNone/>
                      </a:pPr>
                      <a:r>
                        <a:rPr lang="en" sz="1400" dirty="0"/>
                        <a:t>Understand how tips vary in different circumstances</a:t>
                      </a:r>
                      <a:endParaRPr sz="1400" dirty="0"/>
                    </a:p>
                  </a:txBody>
                  <a:tcPr marL="91425" marR="91425" marT="91425" marB="91425"/>
                </a:tc>
                <a:extLst>
                  <a:ext uri="{0D108BD9-81ED-4DB2-BD59-A6C34878D82A}">
                    <a16:rowId xmlns:a16="http://schemas.microsoft.com/office/drawing/2014/main" val="10002"/>
                  </a:ext>
                </a:extLst>
              </a:tr>
              <a:tr h="582450">
                <a:tc>
                  <a:txBody>
                    <a:bodyPr/>
                    <a:lstStyle/>
                    <a:p>
                      <a:pPr marL="0" lvl="0" indent="0" algn="l" rtl="0">
                        <a:lnSpc>
                          <a:spcPct val="150000"/>
                        </a:lnSpc>
                        <a:spcBef>
                          <a:spcPts val="0"/>
                        </a:spcBef>
                        <a:spcAft>
                          <a:spcPts val="0"/>
                        </a:spcAft>
                        <a:buNone/>
                      </a:pPr>
                      <a:r>
                        <a:rPr lang="en" sz="1400" dirty="0"/>
                        <a:t>Customer </a:t>
                      </a:r>
                      <a:endParaRPr sz="1400" dirty="0"/>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Time-efficient and safer service </a:t>
                      </a:r>
                    </a:p>
                  </a:txBody>
                  <a:tcPr marL="91425" marR="91425" marT="91425" marB="91425" anchor="ctr"/>
                </a:tc>
                <a:tc>
                  <a:txBody>
                    <a:bodyPr/>
                    <a:lstStyle/>
                    <a:p>
                      <a:pPr marL="0" lvl="0" indent="0" algn="l" rtl="0">
                        <a:lnSpc>
                          <a:spcPct val="150000"/>
                        </a:lnSpc>
                        <a:spcBef>
                          <a:spcPts val="0"/>
                        </a:spcBef>
                        <a:spcAft>
                          <a:spcPts val="0"/>
                        </a:spcAft>
                        <a:buNone/>
                      </a:pPr>
                      <a:r>
                        <a:rPr lang="en" sz="1400" dirty="0"/>
                        <a:t>Satisfy customer experience with better vehicle allocation and customer service</a:t>
                      </a:r>
                      <a:endParaRPr sz="14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0" name="Rectangle 9">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5052"/>
            <a:ext cx="9143999" cy="638448"/>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Google Shape;72;p16">
            <a:extLst>
              <a:ext uri="{FF2B5EF4-FFF2-40B4-BE49-F238E27FC236}">
                <a16:creationId xmlns:a16="http://schemas.microsoft.com/office/drawing/2014/main" id="{7F814B89-0BE6-5742-8CA3-F729B1CA888C}"/>
              </a:ext>
            </a:extLst>
          </p:cNvPr>
          <p:cNvSpPr txBox="1">
            <a:spLocks noGrp="1"/>
          </p:cNvSpPr>
          <p:nvPr>
            <p:ph type="title"/>
          </p:nvPr>
        </p:nvSpPr>
        <p:spPr>
          <a:xfrm>
            <a:off x="486480" y="542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overview: Data / Tools</a:t>
            </a:r>
            <a:endParaRPr dirty="0"/>
          </a:p>
        </p:txBody>
      </p:sp>
      <p:sp>
        <p:nvSpPr>
          <p:cNvPr id="11" name="Rectangle 10" descr="User Network">
            <a:extLst>
              <a:ext uri="{FF2B5EF4-FFF2-40B4-BE49-F238E27FC236}">
                <a16:creationId xmlns:a16="http://schemas.microsoft.com/office/drawing/2014/main" id="{28D166D9-C5A2-8442-B841-33666BFFB03E}"/>
              </a:ext>
            </a:extLst>
          </p:cNvPr>
          <p:cNvSpPr/>
          <p:nvPr/>
        </p:nvSpPr>
        <p:spPr>
          <a:xfrm>
            <a:off x="594464" y="702081"/>
            <a:ext cx="278373" cy="27837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01E597D5-B937-9F46-A64A-65201BFB97F5}"/>
              </a:ext>
            </a:extLst>
          </p:cNvPr>
          <p:cNvSpPr/>
          <p:nvPr/>
        </p:nvSpPr>
        <p:spPr>
          <a:xfrm>
            <a:off x="7030631" y="739313"/>
            <a:ext cx="316586" cy="316586"/>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5" name="Rectangle 14" descr="Database">
            <a:extLst>
              <a:ext uri="{FF2B5EF4-FFF2-40B4-BE49-F238E27FC236}">
                <a16:creationId xmlns:a16="http://schemas.microsoft.com/office/drawing/2014/main" id="{2129AD73-DD8B-6A4C-B78E-BEC2BE1E5105}"/>
              </a:ext>
            </a:extLst>
          </p:cNvPr>
          <p:cNvSpPr/>
          <p:nvPr/>
        </p:nvSpPr>
        <p:spPr>
          <a:xfrm>
            <a:off x="3453368" y="1621702"/>
            <a:ext cx="316586" cy="31658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Rectangle 15" descr="Computer">
            <a:extLst>
              <a:ext uri="{FF2B5EF4-FFF2-40B4-BE49-F238E27FC236}">
                <a16:creationId xmlns:a16="http://schemas.microsoft.com/office/drawing/2014/main" id="{DDAC8180-30E8-BA4F-B221-D230FC7030C7}"/>
              </a:ext>
            </a:extLst>
          </p:cNvPr>
          <p:cNvSpPr/>
          <p:nvPr/>
        </p:nvSpPr>
        <p:spPr>
          <a:xfrm>
            <a:off x="5020717" y="744629"/>
            <a:ext cx="316586" cy="316586"/>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7" name="Rectangle 16" descr="Statistics">
            <a:extLst>
              <a:ext uri="{FF2B5EF4-FFF2-40B4-BE49-F238E27FC236}">
                <a16:creationId xmlns:a16="http://schemas.microsoft.com/office/drawing/2014/main" id="{68369E5B-F583-AF42-8D86-CC015C4B5C3E}"/>
              </a:ext>
            </a:extLst>
          </p:cNvPr>
          <p:cNvSpPr/>
          <p:nvPr/>
        </p:nvSpPr>
        <p:spPr>
          <a:xfrm>
            <a:off x="7156564" y="3308412"/>
            <a:ext cx="316586" cy="316586"/>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8" name="Rectangle 17">
            <a:extLst>
              <a:ext uri="{FF2B5EF4-FFF2-40B4-BE49-F238E27FC236}">
                <a16:creationId xmlns:a16="http://schemas.microsoft.com/office/drawing/2014/main" id="{7EF51F83-4222-1944-96E8-50B4633ED025}"/>
              </a:ext>
            </a:extLst>
          </p:cNvPr>
          <p:cNvSpPr/>
          <p:nvPr/>
        </p:nvSpPr>
        <p:spPr>
          <a:xfrm>
            <a:off x="556656" y="993952"/>
            <a:ext cx="2676049" cy="8925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Transportation Network Providers </a:t>
            </a:r>
            <a:r>
              <a:rPr lang="en-US" sz="1100" dirty="0">
                <a:solidFill>
                  <a:srgbClr val="000000"/>
                </a:solidFill>
              </a:rPr>
              <a:t>– Trips by Location, Distance, Day/Time, Tips, etc.</a:t>
            </a:r>
            <a:endParaRPr lang="en-US" sz="1100" dirty="0"/>
          </a:p>
          <a:p>
            <a:r>
              <a:rPr lang="en-US" sz="800" dirty="0">
                <a:solidFill>
                  <a:srgbClr val="000000"/>
                </a:solidFill>
                <a:hlinkClick r:id="rId12"/>
              </a:rPr>
              <a:t>https://data.cityofchicago.org/Transportation/Transportation-Network-Providers-Trips/m6dm-c72p</a:t>
            </a:r>
            <a:endParaRPr lang="en-US" sz="800" dirty="0"/>
          </a:p>
        </p:txBody>
      </p:sp>
      <p:sp>
        <p:nvSpPr>
          <p:cNvPr id="19" name="Rectangle 18">
            <a:extLst>
              <a:ext uri="{FF2B5EF4-FFF2-40B4-BE49-F238E27FC236}">
                <a16:creationId xmlns:a16="http://schemas.microsoft.com/office/drawing/2014/main" id="{605159D8-DB55-284B-8E42-30D1155EBD02}"/>
              </a:ext>
            </a:extLst>
          </p:cNvPr>
          <p:cNvSpPr/>
          <p:nvPr/>
        </p:nvSpPr>
        <p:spPr>
          <a:xfrm>
            <a:off x="801120" y="687229"/>
            <a:ext cx="1471878" cy="338554"/>
          </a:xfrm>
          <a:prstGeom prst="rect">
            <a:avLst/>
          </a:prstGeom>
        </p:spPr>
        <p:txBody>
          <a:bodyPr wrap="none">
            <a:spAutoFit/>
          </a:bodyPr>
          <a:lstStyle/>
          <a:p>
            <a:r>
              <a:rPr lang="en-US" sz="1600" b="1" dirty="0">
                <a:solidFill>
                  <a:srgbClr val="000000"/>
                </a:solidFill>
              </a:rPr>
              <a:t>Main dataset:</a:t>
            </a:r>
            <a:endParaRPr lang="en-US" sz="1600" b="1" dirty="0"/>
          </a:p>
        </p:txBody>
      </p:sp>
      <p:sp>
        <p:nvSpPr>
          <p:cNvPr id="20" name="Rectangle 19" descr="User Network">
            <a:extLst>
              <a:ext uri="{FF2B5EF4-FFF2-40B4-BE49-F238E27FC236}">
                <a16:creationId xmlns:a16="http://schemas.microsoft.com/office/drawing/2014/main" id="{5F6528CB-A3A3-2A4B-B235-56F799FF6F46}"/>
              </a:ext>
            </a:extLst>
          </p:cNvPr>
          <p:cNvSpPr/>
          <p:nvPr/>
        </p:nvSpPr>
        <p:spPr>
          <a:xfrm>
            <a:off x="583831" y="1896492"/>
            <a:ext cx="278373" cy="27837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1" name="Rectangle 20">
            <a:extLst>
              <a:ext uri="{FF2B5EF4-FFF2-40B4-BE49-F238E27FC236}">
                <a16:creationId xmlns:a16="http://schemas.microsoft.com/office/drawing/2014/main" id="{8B9EF8C6-9970-374E-A30A-D147DCA975C9}"/>
              </a:ext>
            </a:extLst>
          </p:cNvPr>
          <p:cNvSpPr/>
          <p:nvPr/>
        </p:nvSpPr>
        <p:spPr>
          <a:xfrm>
            <a:off x="537197" y="2142966"/>
            <a:ext cx="2676049"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Weather</a:t>
            </a:r>
            <a:endParaRPr lang="en-US" sz="1400" b="1" dirty="0">
              <a:solidFill>
                <a:srgbClr val="000000"/>
              </a:solidFill>
            </a:endParaRPr>
          </a:p>
          <a:p>
            <a:r>
              <a:rPr lang="en-US" sz="1100" dirty="0">
                <a:solidFill>
                  <a:srgbClr val="000000"/>
                </a:solidFill>
              </a:rPr>
              <a:t>– Historical Weather Conditions, Short-term Forecasts</a:t>
            </a:r>
            <a:endParaRPr lang="en-US" sz="1100" dirty="0"/>
          </a:p>
          <a:p>
            <a:r>
              <a:rPr lang="en-US" sz="800" u="sng" dirty="0">
                <a:solidFill>
                  <a:schemeClr val="accent1"/>
                </a:solidFill>
              </a:rPr>
              <a:t>https://</a:t>
            </a:r>
            <a:r>
              <a:rPr lang="en-US" sz="800" u="sng" dirty="0" err="1">
                <a:solidFill>
                  <a:schemeClr val="accent1"/>
                </a:solidFill>
              </a:rPr>
              <a:t>www.ncdc.noaa.gov</a:t>
            </a:r>
            <a:r>
              <a:rPr lang="en-US" sz="800" u="sng" dirty="0">
                <a:solidFill>
                  <a:schemeClr val="accent1"/>
                </a:solidFill>
              </a:rPr>
              <a:t>/</a:t>
            </a:r>
            <a:r>
              <a:rPr lang="en-US" sz="800" u="sng" dirty="0" err="1">
                <a:solidFill>
                  <a:schemeClr val="accent1"/>
                </a:solidFill>
              </a:rPr>
              <a:t>cdo</a:t>
            </a:r>
            <a:r>
              <a:rPr lang="en-US" sz="800" u="sng" dirty="0">
                <a:solidFill>
                  <a:schemeClr val="accent1"/>
                </a:solidFill>
              </a:rPr>
              <a:t>-web/datasets</a:t>
            </a:r>
          </a:p>
        </p:txBody>
      </p:sp>
      <p:sp>
        <p:nvSpPr>
          <p:cNvPr id="22" name="Rectangle 21">
            <a:extLst>
              <a:ext uri="{FF2B5EF4-FFF2-40B4-BE49-F238E27FC236}">
                <a16:creationId xmlns:a16="http://schemas.microsoft.com/office/drawing/2014/main" id="{A4C30EED-2E2F-DE44-A9AF-6E15067BD139}"/>
              </a:ext>
            </a:extLst>
          </p:cNvPr>
          <p:cNvSpPr/>
          <p:nvPr/>
        </p:nvSpPr>
        <p:spPr>
          <a:xfrm>
            <a:off x="801120" y="1850526"/>
            <a:ext cx="2077107" cy="338554"/>
          </a:xfrm>
          <a:prstGeom prst="rect">
            <a:avLst/>
          </a:prstGeom>
        </p:spPr>
        <p:txBody>
          <a:bodyPr wrap="none">
            <a:spAutoFit/>
          </a:bodyPr>
          <a:lstStyle/>
          <a:p>
            <a:r>
              <a:rPr lang="en-US" sz="1600" b="1" dirty="0">
                <a:solidFill>
                  <a:srgbClr val="000000"/>
                </a:solidFill>
              </a:rPr>
              <a:t>Supporting dataset:</a:t>
            </a:r>
            <a:endParaRPr lang="en-US" sz="1600" b="1" dirty="0"/>
          </a:p>
        </p:txBody>
      </p:sp>
      <p:sp>
        <p:nvSpPr>
          <p:cNvPr id="23" name="Rectangle 22">
            <a:extLst>
              <a:ext uri="{FF2B5EF4-FFF2-40B4-BE49-F238E27FC236}">
                <a16:creationId xmlns:a16="http://schemas.microsoft.com/office/drawing/2014/main" id="{91B8079A-E903-6E4E-8539-78A90A49F439}"/>
              </a:ext>
            </a:extLst>
          </p:cNvPr>
          <p:cNvSpPr/>
          <p:nvPr/>
        </p:nvSpPr>
        <p:spPr>
          <a:xfrm>
            <a:off x="537197" y="2900823"/>
            <a:ext cx="2676049" cy="6617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Geography</a:t>
            </a:r>
          </a:p>
          <a:p>
            <a:r>
              <a:rPr lang="en-US" sz="1100" dirty="0">
                <a:solidFill>
                  <a:srgbClr val="000000"/>
                </a:solidFill>
              </a:rPr>
              <a:t>– Community area boundaries in Chicago</a:t>
            </a:r>
            <a:endParaRPr lang="en-US" sz="1100" dirty="0"/>
          </a:p>
          <a:p>
            <a:r>
              <a:rPr lang="en-US" sz="700" u="sng" dirty="0">
                <a:solidFill>
                  <a:schemeClr val="accent1"/>
                </a:solidFill>
              </a:rPr>
              <a:t>https://</a:t>
            </a:r>
            <a:r>
              <a:rPr lang="en-US" sz="700" u="sng" dirty="0" err="1">
                <a:solidFill>
                  <a:schemeClr val="accent1"/>
                </a:solidFill>
              </a:rPr>
              <a:t>data.cityofchicago.org</a:t>
            </a:r>
            <a:r>
              <a:rPr lang="en-US" sz="700" u="sng" dirty="0">
                <a:solidFill>
                  <a:schemeClr val="accent1"/>
                </a:solidFill>
              </a:rPr>
              <a:t>/Facilities-Geographic-Boundaries/Boundaries-Community-Areas-current-/cauq-8yn6</a:t>
            </a:r>
          </a:p>
        </p:txBody>
      </p:sp>
      <p:sp>
        <p:nvSpPr>
          <p:cNvPr id="24" name="Rectangle 23">
            <a:extLst>
              <a:ext uri="{FF2B5EF4-FFF2-40B4-BE49-F238E27FC236}">
                <a16:creationId xmlns:a16="http://schemas.microsoft.com/office/drawing/2014/main" id="{D79E2072-33D8-B844-ACB0-5B8C27659367}"/>
              </a:ext>
            </a:extLst>
          </p:cNvPr>
          <p:cNvSpPr/>
          <p:nvPr/>
        </p:nvSpPr>
        <p:spPr>
          <a:xfrm>
            <a:off x="537197" y="3577856"/>
            <a:ext cx="2676049"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Sports Event</a:t>
            </a:r>
          </a:p>
          <a:p>
            <a:r>
              <a:rPr lang="en-US" sz="1100" dirty="0">
                <a:solidFill>
                  <a:srgbClr val="000000"/>
                </a:solidFill>
              </a:rPr>
              <a:t>– Chicago sports team (NBA,NFL,MLB) schedules</a:t>
            </a:r>
            <a:endParaRPr lang="en-US" sz="1100" dirty="0"/>
          </a:p>
          <a:p>
            <a:r>
              <a:rPr lang="en-US" sz="800" u="sng" dirty="0">
                <a:solidFill>
                  <a:schemeClr val="accent1"/>
                </a:solidFill>
                <a:hlinkClick r:id="rId13">
                  <a:extLst>
                    <a:ext uri="{A12FA001-AC4F-418D-AE19-62706E023703}">
                      <ahyp:hlinkClr xmlns:ahyp="http://schemas.microsoft.com/office/drawing/2018/hyperlinkcolor" val="tx"/>
                    </a:ext>
                  </a:extLst>
                </a:hlinkClick>
              </a:rPr>
              <a:t>https://www.espn.com</a:t>
            </a:r>
            <a:endParaRPr lang="en-US" sz="800" u="sng" dirty="0">
              <a:solidFill>
                <a:schemeClr val="accent1"/>
              </a:solidFill>
            </a:endParaRPr>
          </a:p>
        </p:txBody>
      </p:sp>
      <p:sp>
        <p:nvSpPr>
          <p:cNvPr id="25" name="Rectangle 24">
            <a:extLst>
              <a:ext uri="{FF2B5EF4-FFF2-40B4-BE49-F238E27FC236}">
                <a16:creationId xmlns:a16="http://schemas.microsoft.com/office/drawing/2014/main" id="{A85597EE-9BF4-384D-9143-21303B59806F}"/>
              </a:ext>
            </a:extLst>
          </p:cNvPr>
          <p:cNvSpPr/>
          <p:nvPr/>
        </p:nvSpPr>
        <p:spPr>
          <a:xfrm>
            <a:off x="3674902" y="1568771"/>
            <a:ext cx="1415201" cy="584775"/>
          </a:xfrm>
          <a:prstGeom prst="rect">
            <a:avLst/>
          </a:prstGeom>
        </p:spPr>
        <p:txBody>
          <a:bodyPr wrap="square">
            <a:spAutoFit/>
          </a:bodyPr>
          <a:lstStyle/>
          <a:p>
            <a:r>
              <a:rPr lang="en-US" sz="1600" b="1" dirty="0">
                <a:solidFill>
                  <a:srgbClr val="000000"/>
                </a:solidFill>
              </a:rPr>
              <a:t>Data Connectors:</a:t>
            </a:r>
            <a:endParaRPr lang="en-US" sz="1600" b="1" dirty="0"/>
          </a:p>
        </p:txBody>
      </p:sp>
      <p:sp>
        <p:nvSpPr>
          <p:cNvPr id="26" name="Rectangle 25">
            <a:extLst>
              <a:ext uri="{FF2B5EF4-FFF2-40B4-BE49-F238E27FC236}">
                <a16:creationId xmlns:a16="http://schemas.microsoft.com/office/drawing/2014/main" id="{FFCB1D17-21E4-DE4D-A62B-176836A925D7}"/>
              </a:ext>
            </a:extLst>
          </p:cNvPr>
          <p:cNvSpPr/>
          <p:nvPr/>
        </p:nvSpPr>
        <p:spPr>
          <a:xfrm>
            <a:off x="5307910" y="733645"/>
            <a:ext cx="1787349" cy="338554"/>
          </a:xfrm>
          <a:prstGeom prst="rect">
            <a:avLst/>
          </a:prstGeom>
        </p:spPr>
        <p:txBody>
          <a:bodyPr wrap="none">
            <a:spAutoFit/>
          </a:bodyPr>
          <a:lstStyle/>
          <a:p>
            <a:r>
              <a:rPr lang="en-US" sz="1600" b="1" dirty="0">
                <a:solidFill>
                  <a:srgbClr val="000000"/>
                </a:solidFill>
              </a:rPr>
              <a:t>Data Processing:</a:t>
            </a:r>
            <a:endParaRPr lang="en-US" sz="1600" b="1" dirty="0"/>
          </a:p>
        </p:txBody>
      </p:sp>
      <p:sp>
        <p:nvSpPr>
          <p:cNvPr id="27" name="Rectangle 26">
            <a:extLst>
              <a:ext uri="{FF2B5EF4-FFF2-40B4-BE49-F238E27FC236}">
                <a16:creationId xmlns:a16="http://schemas.microsoft.com/office/drawing/2014/main" id="{1720B5EE-1458-8F49-9D95-5F9B62E2C555}"/>
              </a:ext>
            </a:extLst>
          </p:cNvPr>
          <p:cNvSpPr/>
          <p:nvPr/>
        </p:nvSpPr>
        <p:spPr>
          <a:xfrm>
            <a:off x="3518389" y="2148946"/>
            <a:ext cx="1577764"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CSV Extracts</a:t>
            </a:r>
          </a:p>
          <a:p>
            <a:endParaRPr lang="en-US" sz="1600" dirty="0">
              <a:solidFill>
                <a:srgbClr val="000000"/>
              </a:solidFill>
            </a:endParaRPr>
          </a:p>
          <a:p>
            <a:r>
              <a:rPr lang="en-US" sz="1600" dirty="0">
                <a:solidFill>
                  <a:srgbClr val="000000"/>
                </a:solidFill>
              </a:rPr>
              <a:t>Python</a:t>
            </a:r>
          </a:p>
          <a:p>
            <a:r>
              <a:rPr lang="en-US" sz="1400" dirty="0">
                <a:solidFill>
                  <a:srgbClr val="000000"/>
                </a:solidFill>
              </a:rPr>
              <a:t>- </a:t>
            </a:r>
            <a:r>
              <a:rPr lang="en-US" sz="1400" dirty="0" err="1">
                <a:solidFill>
                  <a:srgbClr val="000000"/>
                </a:solidFill>
              </a:rPr>
              <a:t>WebScraping</a:t>
            </a:r>
            <a:endParaRPr lang="en-US" sz="1400" dirty="0">
              <a:solidFill>
                <a:srgbClr val="000000"/>
              </a:solidFill>
            </a:endParaRPr>
          </a:p>
          <a:p>
            <a:endParaRPr lang="en-US" sz="1600" dirty="0">
              <a:solidFill>
                <a:srgbClr val="000000"/>
              </a:solidFill>
            </a:endParaRPr>
          </a:p>
          <a:p>
            <a:r>
              <a:rPr lang="en-US" sz="1600" dirty="0" err="1">
                <a:solidFill>
                  <a:srgbClr val="000000"/>
                </a:solidFill>
              </a:rPr>
              <a:t>NoAA</a:t>
            </a:r>
            <a:endParaRPr lang="en-US" sz="1600" dirty="0">
              <a:solidFill>
                <a:srgbClr val="000000"/>
              </a:solidFill>
            </a:endParaRPr>
          </a:p>
          <a:p>
            <a:r>
              <a:rPr lang="en-US" sz="1400" dirty="0">
                <a:solidFill>
                  <a:srgbClr val="000000"/>
                </a:solidFill>
              </a:rPr>
              <a:t>- API</a:t>
            </a:r>
          </a:p>
        </p:txBody>
      </p:sp>
      <p:sp>
        <p:nvSpPr>
          <p:cNvPr id="28" name="Rectangle 27">
            <a:extLst>
              <a:ext uri="{FF2B5EF4-FFF2-40B4-BE49-F238E27FC236}">
                <a16:creationId xmlns:a16="http://schemas.microsoft.com/office/drawing/2014/main" id="{8DD2E783-BA7F-314D-B725-7316F61F95B0}"/>
              </a:ext>
            </a:extLst>
          </p:cNvPr>
          <p:cNvSpPr/>
          <p:nvPr/>
        </p:nvSpPr>
        <p:spPr>
          <a:xfrm>
            <a:off x="5390739" y="1133284"/>
            <a:ext cx="1577764" cy="283154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Python</a:t>
            </a:r>
          </a:p>
          <a:p>
            <a:r>
              <a:rPr lang="en-US" sz="1400" dirty="0">
                <a:solidFill>
                  <a:srgbClr val="000000"/>
                </a:solidFill>
              </a:rPr>
              <a:t>- Data Cleaning and Processing</a:t>
            </a:r>
          </a:p>
          <a:p>
            <a:endParaRPr lang="en-US" sz="1600" dirty="0">
              <a:solidFill>
                <a:srgbClr val="000000"/>
              </a:solidFill>
            </a:endParaRPr>
          </a:p>
          <a:p>
            <a:r>
              <a:rPr lang="en-US" sz="1600" dirty="0">
                <a:solidFill>
                  <a:srgbClr val="000000"/>
                </a:solidFill>
              </a:rPr>
              <a:t>Excel</a:t>
            </a:r>
          </a:p>
          <a:p>
            <a:r>
              <a:rPr lang="en-US" sz="1400" dirty="0">
                <a:solidFill>
                  <a:srgbClr val="000000"/>
                </a:solidFill>
              </a:rPr>
              <a:t>- Data Cleaning and Processing</a:t>
            </a:r>
          </a:p>
          <a:p>
            <a:endParaRPr lang="en-US" sz="1600" dirty="0">
              <a:solidFill>
                <a:srgbClr val="000000"/>
              </a:solidFill>
            </a:endParaRPr>
          </a:p>
          <a:p>
            <a:r>
              <a:rPr lang="en-US" sz="1600" dirty="0" err="1">
                <a:solidFill>
                  <a:srgbClr val="000000"/>
                </a:solidFill>
              </a:rPr>
              <a:t>UChicago</a:t>
            </a:r>
            <a:r>
              <a:rPr lang="en-US" sz="1600" dirty="0">
                <a:solidFill>
                  <a:srgbClr val="000000"/>
                </a:solidFill>
              </a:rPr>
              <a:t> RCC </a:t>
            </a:r>
          </a:p>
          <a:p>
            <a:r>
              <a:rPr lang="en-US" sz="1400" dirty="0">
                <a:solidFill>
                  <a:srgbClr val="000000"/>
                </a:solidFill>
              </a:rPr>
              <a:t>- Cloud Computing for Large Datasets</a:t>
            </a:r>
            <a:endParaRPr lang="en-US" sz="1600" dirty="0">
              <a:solidFill>
                <a:srgbClr val="000000"/>
              </a:solidFill>
            </a:endParaRPr>
          </a:p>
        </p:txBody>
      </p:sp>
      <p:sp>
        <p:nvSpPr>
          <p:cNvPr id="29" name="Rectangle 28">
            <a:extLst>
              <a:ext uri="{FF2B5EF4-FFF2-40B4-BE49-F238E27FC236}">
                <a16:creationId xmlns:a16="http://schemas.microsoft.com/office/drawing/2014/main" id="{90CB9835-C936-9743-B50D-1B8620C81E29}"/>
              </a:ext>
            </a:extLst>
          </p:cNvPr>
          <p:cNvSpPr/>
          <p:nvPr/>
        </p:nvSpPr>
        <p:spPr>
          <a:xfrm>
            <a:off x="7210899" y="723247"/>
            <a:ext cx="1560042" cy="338554"/>
          </a:xfrm>
          <a:prstGeom prst="rect">
            <a:avLst/>
          </a:prstGeom>
        </p:spPr>
        <p:txBody>
          <a:bodyPr wrap="none">
            <a:spAutoFit/>
          </a:bodyPr>
          <a:lstStyle/>
          <a:p>
            <a:r>
              <a:rPr lang="en-US" sz="1600" b="1" dirty="0">
                <a:solidFill>
                  <a:srgbClr val="000000"/>
                </a:solidFill>
              </a:rPr>
              <a:t>Visualizations:</a:t>
            </a:r>
            <a:endParaRPr lang="en-US" sz="1600" b="1" dirty="0"/>
          </a:p>
        </p:txBody>
      </p:sp>
      <p:sp>
        <p:nvSpPr>
          <p:cNvPr id="30" name="Rectangle 29">
            <a:extLst>
              <a:ext uri="{FF2B5EF4-FFF2-40B4-BE49-F238E27FC236}">
                <a16:creationId xmlns:a16="http://schemas.microsoft.com/office/drawing/2014/main" id="{B7C051A9-865E-384A-84CC-181A19B6F635}"/>
              </a:ext>
            </a:extLst>
          </p:cNvPr>
          <p:cNvSpPr/>
          <p:nvPr/>
        </p:nvSpPr>
        <p:spPr>
          <a:xfrm>
            <a:off x="7150316" y="1072226"/>
            <a:ext cx="1577764"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err="1">
                <a:solidFill>
                  <a:srgbClr val="000000"/>
                </a:solidFill>
              </a:rPr>
              <a:t>Tablaue</a:t>
            </a:r>
            <a:endParaRPr lang="en-US" sz="1600" dirty="0">
              <a:solidFill>
                <a:srgbClr val="000000"/>
              </a:solidFill>
            </a:endParaRPr>
          </a:p>
          <a:p>
            <a:r>
              <a:rPr lang="en-US" sz="1600" dirty="0">
                <a:solidFill>
                  <a:srgbClr val="000000"/>
                </a:solidFill>
              </a:rPr>
              <a:t>Python:</a:t>
            </a:r>
          </a:p>
          <a:p>
            <a:pPr marL="285750" indent="-285750">
              <a:buFont typeface="Wingdings" pitchFamily="2" charset="2"/>
              <a:buChar char="v"/>
            </a:pPr>
            <a:r>
              <a:rPr lang="en-US" sz="1600" dirty="0">
                <a:solidFill>
                  <a:srgbClr val="000000"/>
                </a:solidFill>
              </a:rPr>
              <a:t>Matplotlib</a:t>
            </a:r>
          </a:p>
          <a:p>
            <a:pPr marL="285750" indent="-285750">
              <a:buFont typeface="Wingdings" pitchFamily="2" charset="2"/>
              <a:buChar char="v"/>
            </a:pPr>
            <a:r>
              <a:rPr lang="en-US" sz="1600" dirty="0">
                <a:solidFill>
                  <a:srgbClr val="000000"/>
                </a:solidFill>
              </a:rPr>
              <a:t>Seaborn</a:t>
            </a:r>
          </a:p>
          <a:p>
            <a:pPr marL="171450" indent="-171450">
              <a:buFont typeface="Wingdings" pitchFamily="2" charset="2"/>
              <a:buChar char="v"/>
            </a:pPr>
            <a:r>
              <a:rPr lang="en-US" sz="1600" dirty="0">
                <a:solidFill>
                  <a:srgbClr val="000000"/>
                </a:solidFill>
              </a:rPr>
              <a:t>  </a:t>
            </a:r>
            <a:r>
              <a:rPr lang="en-US" sz="1600" dirty="0" err="1">
                <a:solidFill>
                  <a:srgbClr val="000000"/>
                </a:solidFill>
              </a:rPr>
              <a:t>ggplot</a:t>
            </a:r>
            <a:endParaRPr lang="en-US" sz="1600" dirty="0">
              <a:solidFill>
                <a:srgbClr val="000000"/>
              </a:solidFill>
            </a:endParaRPr>
          </a:p>
          <a:p>
            <a:pPr marL="171450" indent="-171450">
              <a:buFont typeface="Wingdings" pitchFamily="2" charset="2"/>
              <a:buChar char="v"/>
            </a:pPr>
            <a:r>
              <a:rPr lang="en-US" sz="1600" dirty="0">
                <a:solidFill>
                  <a:srgbClr val="000000"/>
                </a:solidFill>
              </a:rPr>
              <a:t>  </a:t>
            </a:r>
            <a:r>
              <a:rPr lang="en-US" sz="1600" dirty="0" err="1">
                <a:solidFill>
                  <a:srgbClr val="000000"/>
                </a:solidFill>
              </a:rPr>
              <a:t>Plotly</a:t>
            </a:r>
            <a:endParaRPr lang="en-US" sz="1600" dirty="0">
              <a:solidFill>
                <a:srgbClr val="000000"/>
              </a:solidFill>
            </a:endParaRPr>
          </a:p>
        </p:txBody>
      </p:sp>
      <p:sp>
        <p:nvSpPr>
          <p:cNvPr id="31" name="Rectangle 30">
            <a:extLst>
              <a:ext uri="{FF2B5EF4-FFF2-40B4-BE49-F238E27FC236}">
                <a16:creationId xmlns:a16="http://schemas.microsoft.com/office/drawing/2014/main" id="{0547C1FF-1F59-EB4D-A694-FAC3B2660832}"/>
              </a:ext>
            </a:extLst>
          </p:cNvPr>
          <p:cNvSpPr/>
          <p:nvPr/>
        </p:nvSpPr>
        <p:spPr>
          <a:xfrm>
            <a:off x="7378826" y="3286444"/>
            <a:ext cx="1118832" cy="338554"/>
          </a:xfrm>
          <a:prstGeom prst="rect">
            <a:avLst/>
          </a:prstGeom>
        </p:spPr>
        <p:txBody>
          <a:bodyPr wrap="none">
            <a:spAutoFit/>
          </a:bodyPr>
          <a:lstStyle/>
          <a:p>
            <a:r>
              <a:rPr lang="en-US" sz="1600" b="1" dirty="0">
                <a:solidFill>
                  <a:srgbClr val="000000"/>
                </a:solidFill>
              </a:rPr>
              <a:t>Analytics:</a:t>
            </a:r>
            <a:endParaRPr lang="en-US" sz="1600" b="1" dirty="0"/>
          </a:p>
        </p:txBody>
      </p:sp>
      <p:sp>
        <p:nvSpPr>
          <p:cNvPr id="32" name="Rectangle 31">
            <a:extLst>
              <a:ext uri="{FF2B5EF4-FFF2-40B4-BE49-F238E27FC236}">
                <a16:creationId xmlns:a16="http://schemas.microsoft.com/office/drawing/2014/main" id="{FAF0486F-9BD3-4A45-8AA4-A7299147A7DC}"/>
              </a:ext>
            </a:extLst>
          </p:cNvPr>
          <p:cNvSpPr/>
          <p:nvPr/>
        </p:nvSpPr>
        <p:spPr>
          <a:xfrm>
            <a:off x="7160949" y="3646499"/>
            <a:ext cx="1577764"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Python: </a:t>
            </a:r>
          </a:p>
          <a:p>
            <a:r>
              <a:rPr lang="en-US" sz="1600" dirty="0">
                <a:solidFill>
                  <a:srgbClr val="000000"/>
                </a:solidFill>
              </a:rPr>
              <a:t>Data Analysis</a:t>
            </a:r>
          </a:p>
        </p:txBody>
      </p:sp>
      <p:sp>
        <p:nvSpPr>
          <p:cNvPr id="33" name="Rectangle 32">
            <a:extLst>
              <a:ext uri="{FF2B5EF4-FFF2-40B4-BE49-F238E27FC236}">
                <a16:creationId xmlns:a16="http://schemas.microsoft.com/office/drawing/2014/main" id="{A4F2C26C-8FA5-E541-8E4F-9BCE4E7CCB15}"/>
              </a:ext>
            </a:extLst>
          </p:cNvPr>
          <p:cNvSpPr/>
          <p:nvPr/>
        </p:nvSpPr>
        <p:spPr>
          <a:xfrm>
            <a:off x="545619" y="4342465"/>
            <a:ext cx="2667627"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Census &amp; Crime</a:t>
            </a:r>
          </a:p>
          <a:p>
            <a:r>
              <a:rPr lang="en-US" sz="800" u="sng" dirty="0">
                <a:solidFill>
                  <a:schemeClr val="accent1"/>
                </a:solidFill>
                <a:hlinkClick r:id="rId14">
                  <a:extLst>
                    <a:ext uri="{A12FA001-AC4F-418D-AE19-62706E023703}">
                      <ahyp:hlinkClr xmlns:ahyp="http://schemas.microsoft.com/office/drawing/2018/hyperlinkcolor" val="tx"/>
                    </a:ext>
                  </a:extLst>
                </a:hlinkClick>
              </a:rPr>
              <a:t>https://datahub.cmap.illinois.gov/dataset/community-data-snapshots-raw-data</a:t>
            </a:r>
            <a:endParaRPr lang="en-US" sz="800" u="sng" dirty="0">
              <a:solidFill>
                <a:schemeClr val="accent1"/>
              </a:solidFill>
            </a:endParaRPr>
          </a:p>
          <a:p>
            <a:r>
              <a:rPr lang="en-US" sz="800" u="sng" dirty="0">
                <a:solidFill>
                  <a:schemeClr val="accent1"/>
                </a:solidFill>
              </a:rPr>
              <a:t>https://</a:t>
            </a:r>
            <a:r>
              <a:rPr lang="en-US" sz="800" u="sng" dirty="0" err="1">
                <a:solidFill>
                  <a:schemeClr val="accent1"/>
                </a:solidFill>
              </a:rPr>
              <a:t>data.cityofchicago.org</a:t>
            </a:r>
            <a:r>
              <a:rPr lang="en-US" sz="800" u="sng" dirty="0">
                <a:solidFill>
                  <a:schemeClr val="accent1"/>
                </a:solidFill>
              </a:rPr>
              <a:t>/Public-Safety/Crimes-2001-to-present/ijzp-q8t2</a:t>
            </a:r>
          </a:p>
        </p:txBody>
      </p:sp>
    </p:spTree>
    <p:extLst>
      <p:ext uri="{BB962C8B-B14F-4D97-AF65-F5344CB8AC3E}">
        <p14:creationId xmlns:p14="http://schemas.microsoft.com/office/powerpoint/2010/main" val="278053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132B-14F2-0646-8F85-99B6FCFCE37D}"/>
              </a:ext>
            </a:extLst>
          </p:cNvPr>
          <p:cNvSpPr>
            <a:spLocks noGrp="1"/>
          </p:cNvSpPr>
          <p:nvPr>
            <p:ph type="title"/>
          </p:nvPr>
        </p:nvSpPr>
        <p:spPr>
          <a:xfrm>
            <a:off x="708460" y="136680"/>
            <a:ext cx="8520600" cy="628864"/>
          </a:xfrm>
        </p:spPr>
        <p:txBody>
          <a:bodyPr/>
          <a:lstStyle/>
          <a:p>
            <a:r>
              <a:rPr lang="en-US" dirty="0"/>
              <a:t>DATA PREPARATION</a:t>
            </a:r>
          </a:p>
        </p:txBody>
      </p:sp>
      <p:pic>
        <p:nvPicPr>
          <p:cNvPr id="14" name="Picture 13">
            <a:extLst>
              <a:ext uri="{FF2B5EF4-FFF2-40B4-BE49-F238E27FC236}">
                <a16:creationId xmlns:a16="http://schemas.microsoft.com/office/drawing/2014/main" id="{B7BE391F-0913-5F4A-8F8D-5D855393C73D}"/>
              </a:ext>
            </a:extLst>
          </p:cNvPr>
          <p:cNvPicPr>
            <a:picLocks noChangeAspect="1"/>
          </p:cNvPicPr>
          <p:nvPr/>
        </p:nvPicPr>
        <p:blipFill>
          <a:blip r:embed="rId2"/>
          <a:stretch>
            <a:fillRect/>
          </a:stretch>
        </p:blipFill>
        <p:spPr>
          <a:xfrm>
            <a:off x="3475433" y="2464028"/>
            <a:ext cx="2696481" cy="873389"/>
          </a:xfrm>
          <a:prstGeom prst="rect">
            <a:avLst/>
          </a:prstGeom>
          <a:effectLst>
            <a:outerShdw blurRad="50800" dist="38100" dir="2700000" algn="tl" rotWithShape="0">
              <a:prstClr val="black">
                <a:alpha val="40000"/>
              </a:prstClr>
            </a:outerShdw>
          </a:effectLst>
        </p:spPr>
      </p:pic>
      <p:sp>
        <p:nvSpPr>
          <p:cNvPr id="15" name="Rectangle 14">
            <a:extLst>
              <a:ext uri="{FF2B5EF4-FFF2-40B4-BE49-F238E27FC236}">
                <a16:creationId xmlns:a16="http://schemas.microsoft.com/office/drawing/2014/main" id="{0843121F-76BB-2443-A82A-F592DC61A630}"/>
              </a:ext>
            </a:extLst>
          </p:cNvPr>
          <p:cNvSpPr/>
          <p:nvPr/>
        </p:nvSpPr>
        <p:spPr>
          <a:xfrm>
            <a:off x="6744538" y="2177070"/>
            <a:ext cx="2108201" cy="2677656"/>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400" dirty="0">
                <a:solidFill>
                  <a:schemeClr val="bg1"/>
                </a:solidFill>
              </a:rPr>
              <a:t>Platform Considerations:</a:t>
            </a:r>
          </a:p>
          <a:p>
            <a:r>
              <a:rPr lang="en-US" sz="1400" dirty="0">
                <a:solidFill>
                  <a:schemeClr val="bg1"/>
                </a:solidFill>
              </a:rPr>
              <a:t>RCC is </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br>
              <a:rPr lang="en-US" sz="1400" dirty="0">
                <a:solidFill>
                  <a:schemeClr val="bg1"/>
                </a:solidFill>
              </a:rPr>
            </a:br>
            <a:endParaRPr lang="en-US" sz="1400" dirty="0">
              <a:solidFill>
                <a:schemeClr val="bg1"/>
              </a:solidFill>
            </a:endParaRPr>
          </a:p>
        </p:txBody>
      </p:sp>
      <p:pic>
        <p:nvPicPr>
          <p:cNvPr id="20" name="Picture 19">
            <a:extLst>
              <a:ext uri="{FF2B5EF4-FFF2-40B4-BE49-F238E27FC236}">
                <a16:creationId xmlns:a16="http://schemas.microsoft.com/office/drawing/2014/main" id="{617A0862-281F-3246-A0EA-9418C117B8C0}"/>
              </a:ext>
            </a:extLst>
          </p:cNvPr>
          <p:cNvPicPr>
            <a:picLocks noChangeAspect="1"/>
          </p:cNvPicPr>
          <p:nvPr/>
        </p:nvPicPr>
        <p:blipFill rotWithShape="1">
          <a:blip r:embed="rId3"/>
          <a:srcRect t="-2461" r="19364"/>
          <a:stretch/>
        </p:blipFill>
        <p:spPr>
          <a:xfrm>
            <a:off x="851715" y="933851"/>
            <a:ext cx="2463734" cy="959944"/>
          </a:xfrm>
          <a:prstGeom prst="rect">
            <a:avLst/>
          </a:prstGeom>
          <a:effectLst>
            <a:outerShdw blurRad="50800" dist="38100" dir="2700000" algn="tl" rotWithShape="0">
              <a:prstClr val="black">
                <a:alpha val="40000"/>
              </a:prstClr>
            </a:outerShdw>
          </a:effectLst>
        </p:spPr>
      </p:pic>
      <p:pic>
        <p:nvPicPr>
          <p:cNvPr id="21" name="Picture 20">
            <a:extLst>
              <a:ext uri="{FF2B5EF4-FFF2-40B4-BE49-F238E27FC236}">
                <a16:creationId xmlns:a16="http://schemas.microsoft.com/office/drawing/2014/main" id="{C10D0F57-69EB-5545-95CC-E32273D67E27}"/>
              </a:ext>
            </a:extLst>
          </p:cNvPr>
          <p:cNvPicPr>
            <a:picLocks noChangeAspect="1"/>
          </p:cNvPicPr>
          <p:nvPr/>
        </p:nvPicPr>
        <p:blipFill rotWithShape="1">
          <a:blip r:embed="rId4"/>
          <a:srcRect t="343" r="22757" b="36062"/>
          <a:stretch/>
        </p:blipFill>
        <p:spPr>
          <a:xfrm>
            <a:off x="841574" y="3515898"/>
            <a:ext cx="2431496" cy="1356372"/>
          </a:xfrm>
          <a:prstGeom prst="rect">
            <a:avLst/>
          </a:prstGeom>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DAD349FA-283E-3E40-81F6-D6B6FDBB6BAF}"/>
              </a:ext>
            </a:extLst>
          </p:cNvPr>
          <p:cNvPicPr>
            <a:picLocks noChangeAspect="1"/>
          </p:cNvPicPr>
          <p:nvPr/>
        </p:nvPicPr>
        <p:blipFill rotWithShape="1">
          <a:blip r:embed="rId5"/>
          <a:srcRect l="22602" t="37362" r="1928"/>
          <a:stretch/>
        </p:blipFill>
        <p:spPr>
          <a:xfrm>
            <a:off x="3475434" y="1757399"/>
            <a:ext cx="2693127" cy="628864"/>
          </a:xfrm>
          <a:prstGeom prst="rect">
            <a:avLst/>
          </a:prstGeom>
          <a:effectLst>
            <a:outerShdw blurRad="50800" dist="38100" dir="2700000" algn="tl" rotWithShape="0">
              <a:prstClr val="black">
                <a:alpha val="40000"/>
              </a:prstClr>
            </a:outerShdw>
          </a:effectLst>
        </p:spPr>
      </p:pic>
      <p:sp>
        <p:nvSpPr>
          <p:cNvPr id="25" name="Rectangle 24">
            <a:extLst>
              <a:ext uri="{FF2B5EF4-FFF2-40B4-BE49-F238E27FC236}">
                <a16:creationId xmlns:a16="http://schemas.microsoft.com/office/drawing/2014/main" id="{D4B47B0C-C0B0-164A-92A2-58AF365F72D0}"/>
              </a:ext>
            </a:extLst>
          </p:cNvPr>
          <p:cNvSpPr/>
          <p:nvPr/>
        </p:nvSpPr>
        <p:spPr>
          <a:xfrm>
            <a:off x="3475434" y="974816"/>
            <a:ext cx="2693127" cy="738664"/>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400" dirty="0">
                <a:solidFill>
                  <a:schemeClr val="bg1"/>
                </a:solidFill>
              </a:rPr>
              <a:t>Structured Data:</a:t>
            </a:r>
          </a:p>
          <a:p>
            <a:r>
              <a:rPr lang="en-US" sz="1400" dirty="0">
                <a:solidFill>
                  <a:schemeClr val="bg1"/>
                </a:solidFill>
              </a:rPr>
              <a:t>◀︎ x GB/ x Rows</a:t>
            </a:r>
          </a:p>
          <a:p>
            <a:r>
              <a:rPr lang="en" sz="1400" dirty="0">
                <a:solidFill>
                  <a:schemeClr val="bg1"/>
                </a:solidFill>
              </a:rPr>
              <a:t>▼ x GB/ 129 Million Rows</a:t>
            </a:r>
          </a:p>
        </p:txBody>
      </p:sp>
      <p:pic>
        <p:nvPicPr>
          <p:cNvPr id="32" name="Picture 31">
            <a:extLst>
              <a:ext uri="{FF2B5EF4-FFF2-40B4-BE49-F238E27FC236}">
                <a16:creationId xmlns:a16="http://schemas.microsoft.com/office/drawing/2014/main" id="{04C1B7A0-311E-0142-9E5B-6F653CC53C5B}"/>
              </a:ext>
            </a:extLst>
          </p:cNvPr>
          <p:cNvPicPr>
            <a:picLocks noChangeAspect="1"/>
          </p:cNvPicPr>
          <p:nvPr/>
        </p:nvPicPr>
        <p:blipFill rotWithShape="1">
          <a:blip r:embed="rId6"/>
          <a:srcRect r="43359" b="54761"/>
          <a:stretch/>
        </p:blipFill>
        <p:spPr>
          <a:xfrm>
            <a:off x="3475433" y="4087964"/>
            <a:ext cx="2687027" cy="784305"/>
          </a:xfrm>
          <a:prstGeom prst="rect">
            <a:avLst/>
          </a:prstGeom>
          <a:effectLst>
            <a:outerShdw blurRad="50800" dist="38100" dir="2700000" algn="tl" rotWithShape="0">
              <a:prstClr val="black">
                <a:alpha val="40000"/>
              </a:prstClr>
            </a:outerShdw>
          </a:effectLst>
        </p:spPr>
      </p:pic>
      <p:sp>
        <p:nvSpPr>
          <p:cNvPr id="33" name="Rectangle 32">
            <a:extLst>
              <a:ext uri="{FF2B5EF4-FFF2-40B4-BE49-F238E27FC236}">
                <a16:creationId xmlns:a16="http://schemas.microsoft.com/office/drawing/2014/main" id="{3CA4687F-3D57-0842-B642-B993D1ADB541}"/>
              </a:ext>
            </a:extLst>
          </p:cNvPr>
          <p:cNvSpPr/>
          <p:nvPr/>
        </p:nvSpPr>
        <p:spPr>
          <a:xfrm>
            <a:off x="3475434" y="3434158"/>
            <a:ext cx="2687027" cy="523220"/>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400" dirty="0">
                <a:solidFill>
                  <a:schemeClr val="bg1"/>
                </a:solidFill>
              </a:rPr>
              <a:t>Unstructured Data:</a:t>
            </a:r>
          </a:p>
          <a:p>
            <a:r>
              <a:rPr lang="en" sz="1400" dirty="0">
                <a:solidFill>
                  <a:schemeClr val="bg1"/>
                </a:solidFill>
              </a:rPr>
              <a:t>▼ </a:t>
            </a:r>
            <a:r>
              <a:rPr lang="en-US" sz="1400" dirty="0">
                <a:solidFill>
                  <a:schemeClr val="bg1"/>
                </a:solidFill>
              </a:rPr>
              <a:t>From Web Scraping </a:t>
            </a:r>
          </a:p>
        </p:txBody>
      </p:sp>
      <p:pic>
        <p:nvPicPr>
          <p:cNvPr id="35" name="Picture 34">
            <a:extLst>
              <a:ext uri="{FF2B5EF4-FFF2-40B4-BE49-F238E27FC236}">
                <a16:creationId xmlns:a16="http://schemas.microsoft.com/office/drawing/2014/main" id="{676D3B27-3272-2A42-82AF-C042C3C1A233}"/>
              </a:ext>
            </a:extLst>
          </p:cNvPr>
          <p:cNvPicPr>
            <a:picLocks noChangeAspect="1"/>
          </p:cNvPicPr>
          <p:nvPr/>
        </p:nvPicPr>
        <p:blipFill>
          <a:blip r:embed="rId7"/>
          <a:stretch>
            <a:fillRect/>
          </a:stretch>
        </p:blipFill>
        <p:spPr>
          <a:xfrm>
            <a:off x="6744538" y="514907"/>
            <a:ext cx="2108200" cy="1270000"/>
          </a:xfrm>
          <a:prstGeom prst="rect">
            <a:avLst/>
          </a:prstGeom>
        </p:spPr>
      </p:pic>
      <p:sp>
        <p:nvSpPr>
          <p:cNvPr id="36" name="Rectangle 35">
            <a:extLst>
              <a:ext uri="{FF2B5EF4-FFF2-40B4-BE49-F238E27FC236}">
                <a16:creationId xmlns:a16="http://schemas.microsoft.com/office/drawing/2014/main" id="{BDD0368B-FED3-1046-B2CB-589133376F96}"/>
              </a:ext>
            </a:extLst>
          </p:cNvPr>
          <p:cNvSpPr/>
          <p:nvPr/>
        </p:nvSpPr>
        <p:spPr>
          <a:xfrm>
            <a:off x="851716" y="2430182"/>
            <a:ext cx="2463734" cy="954107"/>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400" dirty="0">
                <a:solidFill>
                  <a:schemeClr val="bg1"/>
                </a:solidFill>
              </a:rPr>
              <a:t>Structured Data:</a:t>
            </a:r>
          </a:p>
          <a:p>
            <a:r>
              <a:rPr lang="en-US" sz="1400" dirty="0">
                <a:solidFill>
                  <a:schemeClr val="bg1"/>
                </a:solidFill>
              </a:rPr>
              <a:t>▲x GB/ 7.12 Million Rows</a:t>
            </a:r>
          </a:p>
          <a:p>
            <a:r>
              <a:rPr lang="en" sz="1400" dirty="0">
                <a:solidFill>
                  <a:schemeClr val="bg1"/>
                </a:solidFill>
              </a:rPr>
              <a:t>►x GB</a:t>
            </a:r>
          </a:p>
          <a:p>
            <a:r>
              <a:rPr lang="en" sz="1400" dirty="0">
                <a:solidFill>
                  <a:schemeClr val="bg1"/>
                </a:solidFill>
              </a:rPr>
              <a:t>▼x GB</a:t>
            </a:r>
          </a:p>
        </p:txBody>
      </p:sp>
      <p:pic>
        <p:nvPicPr>
          <p:cNvPr id="37" name="Picture 36">
            <a:extLst>
              <a:ext uri="{FF2B5EF4-FFF2-40B4-BE49-F238E27FC236}">
                <a16:creationId xmlns:a16="http://schemas.microsoft.com/office/drawing/2014/main" id="{551E54E8-55FA-C848-8C7A-1FC75A633973}"/>
              </a:ext>
            </a:extLst>
          </p:cNvPr>
          <p:cNvPicPr>
            <a:picLocks noChangeAspect="1"/>
          </p:cNvPicPr>
          <p:nvPr/>
        </p:nvPicPr>
        <p:blipFill rotWithShape="1">
          <a:blip r:embed="rId8"/>
          <a:srcRect l="8543" t="28961" r="4057" b="7747"/>
          <a:stretch/>
        </p:blipFill>
        <p:spPr>
          <a:xfrm>
            <a:off x="851716" y="1979568"/>
            <a:ext cx="2463733" cy="319005"/>
          </a:xfrm>
          <a:prstGeom prst="rect">
            <a:avLst/>
          </a:prstGeom>
          <a:effectLst>
            <a:outerShdw blurRad="50800" dist="38100" dir="2700000" algn="tl" rotWithShape="0">
              <a:prstClr val="black">
                <a:alpha val="40000"/>
              </a:prstClr>
            </a:outerShdw>
          </a:effectLst>
        </p:spPr>
      </p:pic>
      <p:sp>
        <p:nvSpPr>
          <p:cNvPr id="42" name="Right Brace 41">
            <a:extLst>
              <a:ext uri="{FF2B5EF4-FFF2-40B4-BE49-F238E27FC236}">
                <a16:creationId xmlns:a16="http://schemas.microsoft.com/office/drawing/2014/main" id="{635B7F76-EB1E-474D-9F74-379F14E18086}"/>
              </a:ext>
            </a:extLst>
          </p:cNvPr>
          <p:cNvSpPr/>
          <p:nvPr/>
        </p:nvSpPr>
        <p:spPr>
          <a:xfrm>
            <a:off x="6269753" y="1078479"/>
            <a:ext cx="287079" cy="3708415"/>
          </a:xfrm>
          <a:prstGeom prst="rightBrace">
            <a:avLst>
              <a:gd name="adj1" fmla="val 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8176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C437FABD-8C69-4801-8D9F-F88EFA032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29FF883-FBB8-0F4F-BF9C-68EF4BE308BA}"/>
              </a:ext>
            </a:extLst>
          </p:cNvPr>
          <p:cNvSpPr>
            <a:spLocks noGrp="1"/>
          </p:cNvSpPr>
          <p:nvPr>
            <p:ph type="title"/>
          </p:nvPr>
        </p:nvSpPr>
        <p:spPr>
          <a:xfrm>
            <a:off x="938758" y="286788"/>
            <a:ext cx="7633742" cy="1119099"/>
          </a:xfrm>
        </p:spPr>
        <p:txBody>
          <a:bodyPr vert="horz" lIns="91440" tIns="45720" rIns="91440" bIns="45720" rtlCol="0" anchor="ctr">
            <a:normAutofit/>
          </a:bodyPr>
          <a:lstStyle/>
          <a:p>
            <a:pPr defTabSz="914400">
              <a:spcBef>
                <a:spcPct val="0"/>
              </a:spcBef>
            </a:pPr>
            <a:r>
              <a:rPr lang="en-US" sz="5100" spc="200"/>
              <a:t>DATA MODELING</a:t>
            </a:r>
          </a:p>
        </p:txBody>
      </p:sp>
      <p:sp>
        <p:nvSpPr>
          <p:cNvPr id="16" name="Freeform 6">
            <a:extLst>
              <a:ext uri="{FF2B5EF4-FFF2-40B4-BE49-F238E27FC236}">
                <a16:creationId xmlns:a16="http://schemas.microsoft.com/office/drawing/2014/main" id="{9BD2ECB5-E1D5-4F95-8DB5-D6B38DEEE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8" name="Rectangle 17">
            <a:extLst>
              <a:ext uri="{FF2B5EF4-FFF2-40B4-BE49-F238E27FC236}">
                <a16:creationId xmlns:a16="http://schemas.microsoft.com/office/drawing/2014/main" id="{1500752C-7683-4E03-95C5-06FCFE0C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 Placeholder 2">
            <a:extLst>
              <a:ext uri="{FF2B5EF4-FFF2-40B4-BE49-F238E27FC236}">
                <a16:creationId xmlns:a16="http://schemas.microsoft.com/office/drawing/2014/main" id="{C7BDE107-B213-4D38-AF49-80E5F1D04BAC}"/>
              </a:ext>
            </a:extLst>
          </p:cNvPr>
          <p:cNvGraphicFramePr/>
          <p:nvPr>
            <p:extLst>
              <p:ext uri="{D42A27DB-BD31-4B8C-83A1-F6EECF244321}">
                <p14:modId xmlns:p14="http://schemas.microsoft.com/office/powerpoint/2010/main" val="532680146"/>
              </p:ext>
            </p:extLst>
          </p:nvPr>
        </p:nvGraphicFramePr>
        <p:xfrm>
          <a:off x="938758" y="1254642"/>
          <a:ext cx="7471595" cy="3742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86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0" name="Rectangle 19">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C437FABD-8C69-4801-8D9F-F88EFA032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D84132B-14F2-0646-8F85-99B6FCFCE37D}"/>
              </a:ext>
            </a:extLst>
          </p:cNvPr>
          <p:cNvSpPr>
            <a:spLocks noGrp="1"/>
          </p:cNvSpPr>
          <p:nvPr>
            <p:ph type="title"/>
          </p:nvPr>
        </p:nvSpPr>
        <p:spPr>
          <a:xfrm>
            <a:off x="938758" y="286788"/>
            <a:ext cx="7633742" cy="1119099"/>
          </a:xfrm>
        </p:spPr>
        <p:txBody>
          <a:bodyPr vert="horz" lIns="91440" tIns="45720" rIns="91440" bIns="45720" rtlCol="0" anchor="ctr">
            <a:normAutofit/>
          </a:bodyPr>
          <a:lstStyle/>
          <a:p>
            <a:pPr defTabSz="914400">
              <a:spcBef>
                <a:spcPct val="0"/>
              </a:spcBef>
            </a:pPr>
            <a:r>
              <a:rPr lang="en-US" sz="5100" spc="200" dirty="0"/>
              <a:t>DESIGN CONSIDERATIONS</a:t>
            </a:r>
          </a:p>
        </p:txBody>
      </p:sp>
      <p:sp>
        <p:nvSpPr>
          <p:cNvPr id="24" name="Freeform 6">
            <a:extLst>
              <a:ext uri="{FF2B5EF4-FFF2-40B4-BE49-F238E27FC236}">
                <a16:creationId xmlns:a16="http://schemas.microsoft.com/office/drawing/2014/main" id="{9BD2ECB5-E1D5-4F95-8DB5-D6B38DEEE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6" name="Rectangle 25">
            <a:extLst>
              <a:ext uri="{FF2B5EF4-FFF2-40B4-BE49-F238E27FC236}">
                <a16:creationId xmlns:a16="http://schemas.microsoft.com/office/drawing/2014/main" id="{1500752C-7683-4E03-95C5-06FCFE0C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ext Placeholder 2">
            <a:extLst>
              <a:ext uri="{FF2B5EF4-FFF2-40B4-BE49-F238E27FC236}">
                <a16:creationId xmlns:a16="http://schemas.microsoft.com/office/drawing/2014/main" id="{45F76E5C-6714-412B-941D-6A84FA70C0CC}"/>
              </a:ext>
            </a:extLst>
          </p:cNvPr>
          <p:cNvGraphicFramePr/>
          <p:nvPr>
            <p:extLst>
              <p:ext uri="{D42A27DB-BD31-4B8C-83A1-F6EECF244321}">
                <p14:modId xmlns:p14="http://schemas.microsoft.com/office/powerpoint/2010/main" val="2757756014"/>
              </p:ext>
            </p:extLst>
          </p:nvPr>
        </p:nvGraphicFramePr>
        <p:xfrm>
          <a:off x="774441" y="1405888"/>
          <a:ext cx="7798059" cy="3450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708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9" name="Rectangle 9">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1">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025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A4410-C967-9E42-9F98-2AD52D3C3F2C}"/>
              </a:ext>
            </a:extLst>
          </p:cNvPr>
          <p:cNvSpPr>
            <a:spLocks noGrp="1"/>
          </p:cNvSpPr>
          <p:nvPr>
            <p:ph type="title"/>
          </p:nvPr>
        </p:nvSpPr>
        <p:spPr>
          <a:xfrm>
            <a:off x="938757" y="808783"/>
            <a:ext cx="2399866" cy="3525933"/>
          </a:xfrm>
        </p:spPr>
        <p:txBody>
          <a:bodyPr vert="horz" lIns="91440" tIns="45720" rIns="91440" bIns="45720" rtlCol="0" anchor="ctr">
            <a:normAutofit/>
          </a:bodyPr>
          <a:lstStyle/>
          <a:p>
            <a:pPr defTabSz="914400">
              <a:spcBef>
                <a:spcPct val="0"/>
              </a:spcBef>
            </a:pPr>
            <a:r>
              <a:rPr lang="en-US" sz="2800" dirty="0"/>
              <a:t>Enhanced Entity Relationship</a:t>
            </a:r>
            <a:r>
              <a:rPr lang="zh-CN" altLang="en-US" sz="2700" spc="200" dirty="0"/>
              <a:t> </a:t>
            </a:r>
            <a:r>
              <a:rPr lang="en-US" altLang="zh-CN" sz="2700" spc="200" dirty="0"/>
              <a:t>diagram</a:t>
            </a:r>
            <a:endParaRPr lang="en-US" sz="2700" spc="200" dirty="0"/>
          </a:p>
        </p:txBody>
      </p:sp>
      <p:sp>
        <p:nvSpPr>
          <p:cNvPr id="2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pic>
        <p:nvPicPr>
          <p:cNvPr id="1026" name="Picture 2">
            <a:extLst>
              <a:ext uri="{FF2B5EF4-FFF2-40B4-BE49-F238E27FC236}">
                <a16:creationId xmlns:a16="http://schemas.microsoft.com/office/drawing/2014/main" id="{93D18BED-AE1B-F046-95A6-C87557069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257" y="-1"/>
            <a:ext cx="61245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52560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740</Words>
  <Application>Microsoft Macintosh PowerPoint</Application>
  <PresentationFormat>On-screen Show (16:9)</PresentationFormat>
  <Paragraphs>127</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Chalkboard</vt:lpstr>
      <vt:lpstr>Gill Sans MT</vt:lpstr>
      <vt:lpstr>Impact</vt:lpstr>
      <vt:lpstr>Times New Roman</vt:lpstr>
      <vt:lpstr>Wingdings</vt:lpstr>
      <vt:lpstr>Badge</vt:lpstr>
      <vt:lpstr>PowerPoint Presentation</vt:lpstr>
      <vt:lpstr>Executive Summary</vt:lpstr>
      <vt:lpstr>Business Use Case</vt:lpstr>
      <vt:lpstr>Solution overview: Data / Tools</vt:lpstr>
      <vt:lpstr>DATA PREPARATION</vt:lpstr>
      <vt:lpstr>DATA MODELING</vt:lpstr>
      <vt:lpstr>DESIGN CONSIDERATIONS</vt:lpstr>
      <vt:lpstr>Enhanced Entity Relationship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Yiheng Zhu</dc:creator>
  <cp:lastModifiedBy>Yiheng Zhu</cp:lastModifiedBy>
  <cp:revision>1</cp:revision>
  <dcterms:created xsi:type="dcterms:W3CDTF">2020-05-21T21:00:18Z</dcterms:created>
  <dcterms:modified xsi:type="dcterms:W3CDTF">2020-05-21T21:01:21Z</dcterms:modified>
</cp:coreProperties>
</file>