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11"/>
  </p:notesMasterIdLst>
  <p:sldIdLst>
    <p:sldId id="256" r:id="rId2"/>
    <p:sldId id="257" r:id="rId3"/>
    <p:sldId id="258" r:id="rId4"/>
    <p:sldId id="262" r:id="rId5"/>
    <p:sldId id="263" r:id="rId6"/>
    <p:sldId id="268" r:id="rId7"/>
    <p:sldId id="267" r:id="rId8"/>
    <p:sldId id="269" r:id="rId9"/>
    <p:sldId id="265"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339CCD-71BE-497E-99CD-A7E9E2E389D7}">
  <a:tblStyle styleId="{05339CCD-71BE-497E-99CD-A7E9E2E389D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70"/>
    <p:restoredTop sz="92570"/>
  </p:normalViewPr>
  <p:slideViewPr>
    <p:cSldViewPr snapToGrid="0">
      <p:cViewPr varScale="1">
        <p:scale>
          <a:sx n="137" d="100"/>
          <a:sy n="137" d="100"/>
        </p:scale>
        <p:origin x="680"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032DC9-FD6E-414F-9E1B-ACD15D95813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C580BC4-7743-4840-B423-9CF0F7B36E94}">
      <dgm:prSet/>
      <dgm:spPr/>
      <dgm:t>
        <a:bodyPr/>
        <a:lstStyle/>
        <a:p>
          <a:r>
            <a:rPr lang="en-US" dirty="0"/>
            <a:t>Our goal is to optimize vehicle allocation according to ridership demand and give business insights and recommendations to TNP companies (also called rider sharing companies like Uber, Lyft and Via). </a:t>
          </a:r>
        </a:p>
      </dgm:t>
    </dgm:pt>
    <dgm:pt modelId="{F034600E-784A-4BBC-BBE9-D54022BF9EF8}" type="parTrans" cxnId="{CA5796A1-18AB-45D1-87A5-F1B92916E124}">
      <dgm:prSet/>
      <dgm:spPr/>
      <dgm:t>
        <a:bodyPr/>
        <a:lstStyle/>
        <a:p>
          <a:endParaRPr lang="en-US"/>
        </a:p>
      </dgm:t>
    </dgm:pt>
    <dgm:pt modelId="{BAC94D73-DB9D-4F25-BCAD-F9222A48A2ED}" type="sibTrans" cxnId="{CA5796A1-18AB-45D1-87A5-F1B92916E124}">
      <dgm:prSet/>
      <dgm:spPr/>
      <dgm:t>
        <a:bodyPr/>
        <a:lstStyle/>
        <a:p>
          <a:endParaRPr lang="en-US"/>
        </a:p>
      </dgm:t>
    </dgm:pt>
    <dgm:pt modelId="{68B6CCBE-970B-4649-B9AA-3277F511F32C}">
      <dgm:prSet/>
      <dgm:spPr/>
      <dgm:t>
        <a:bodyPr/>
        <a:lstStyle/>
        <a:p>
          <a:r>
            <a:rPr lang="en-US" b="0" i="0" u="none" dirty="0"/>
            <a:t>We use data regarding weather, major sport events, public safety, and census to analyze customer behavior and to give precise recommendations. </a:t>
          </a:r>
          <a:endParaRPr lang="en-US" dirty="0"/>
        </a:p>
      </dgm:t>
    </dgm:pt>
    <dgm:pt modelId="{5C40952E-6E06-42A6-8C48-857BC17AF75C}" type="parTrans" cxnId="{D3CCC4CB-3C88-42A5-8BFE-FE0910FC4BA5}">
      <dgm:prSet/>
      <dgm:spPr/>
      <dgm:t>
        <a:bodyPr/>
        <a:lstStyle/>
        <a:p>
          <a:endParaRPr lang="en-US"/>
        </a:p>
      </dgm:t>
    </dgm:pt>
    <dgm:pt modelId="{995AB9F3-ED3B-4598-A092-94D8493D89D4}" type="sibTrans" cxnId="{D3CCC4CB-3C88-42A5-8BFE-FE0910FC4BA5}">
      <dgm:prSet/>
      <dgm:spPr/>
      <dgm:t>
        <a:bodyPr/>
        <a:lstStyle/>
        <a:p>
          <a:endParaRPr lang="en-US"/>
        </a:p>
      </dgm:t>
    </dgm:pt>
    <dgm:pt modelId="{D8940737-2789-4B60-A76E-64514335DBB3}">
      <dgm:prSet/>
      <dgm:spPr/>
      <dgm:t>
        <a:bodyPr/>
        <a:lstStyle/>
        <a:p>
          <a:r>
            <a:rPr lang="en-US" b="0" i="0" u="none" dirty="0"/>
            <a:t>We create a relational database system that can efficiently load, store, and extract data from different sources for analysis. </a:t>
          </a:r>
          <a:endParaRPr lang="en-US" dirty="0"/>
        </a:p>
      </dgm:t>
    </dgm:pt>
    <dgm:pt modelId="{D26C731A-9AE0-40C2-96C6-E35C098DE000}" type="parTrans" cxnId="{58C3D773-40B7-44C4-8D85-5C9FF34AFDF9}">
      <dgm:prSet/>
      <dgm:spPr/>
      <dgm:t>
        <a:bodyPr/>
        <a:lstStyle/>
        <a:p>
          <a:endParaRPr lang="en-US"/>
        </a:p>
      </dgm:t>
    </dgm:pt>
    <dgm:pt modelId="{65A3BADC-518D-42DC-9F9D-6C9C7B00A076}" type="sibTrans" cxnId="{58C3D773-40B7-44C4-8D85-5C9FF34AFDF9}">
      <dgm:prSet/>
      <dgm:spPr/>
      <dgm:t>
        <a:bodyPr/>
        <a:lstStyle/>
        <a:p>
          <a:endParaRPr lang="en-US"/>
        </a:p>
      </dgm:t>
    </dgm:pt>
    <dgm:pt modelId="{04FF4AC4-20E6-46F8-B977-62508EDEE43B}" type="pres">
      <dgm:prSet presAssocID="{63032DC9-FD6E-414F-9E1B-ACD15D958138}" presName="root" presStyleCnt="0">
        <dgm:presLayoutVars>
          <dgm:dir/>
          <dgm:resizeHandles val="exact"/>
        </dgm:presLayoutVars>
      </dgm:prSet>
      <dgm:spPr/>
    </dgm:pt>
    <dgm:pt modelId="{D6411B42-401A-4BC7-ACF5-1573F5D60AD5}" type="pres">
      <dgm:prSet presAssocID="{4C580BC4-7743-4840-B423-9CF0F7B36E94}" presName="compNode" presStyleCnt="0"/>
      <dgm:spPr/>
    </dgm:pt>
    <dgm:pt modelId="{42B175A5-C2D7-4A22-8F86-B0B986A0DC65}" type="pres">
      <dgm:prSet presAssocID="{4C580BC4-7743-4840-B423-9CF0F7B36E94}" presName="bgRect" presStyleLbl="bgShp" presStyleIdx="0" presStyleCnt="3"/>
      <dgm:spPr>
        <a:solidFill>
          <a:schemeClr val="accent1"/>
        </a:solidFill>
      </dgm:spPr>
    </dgm:pt>
    <dgm:pt modelId="{857E6D06-8E79-4A73-A713-8B98E4844CD4}" type="pres">
      <dgm:prSet presAssocID="{4C580BC4-7743-4840-B423-9CF0F7B36E9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
        </a:ext>
      </dgm:extLst>
    </dgm:pt>
    <dgm:pt modelId="{F50164C4-DABE-41E7-BD32-C70E8A98D10E}" type="pres">
      <dgm:prSet presAssocID="{4C580BC4-7743-4840-B423-9CF0F7B36E94}" presName="spaceRect" presStyleCnt="0"/>
      <dgm:spPr/>
    </dgm:pt>
    <dgm:pt modelId="{29C5D09D-CEB1-40EF-960A-31A34AE4F4DE}" type="pres">
      <dgm:prSet presAssocID="{4C580BC4-7743-4840-B423-9CF0F7B36E94}" presName="parTx" presStyleLbl="revTx" presStyleIdx="0" presStyleCnt="3">
        <dgm:presLayoutVars>
          <dgm:chMax val="0"/>
          <dgm:chPref val="0"/>
        </dgm:presLayoutVars>
      </dgm:prSet>
      <dgm:spPr/>
    </dgm:pt>
    <dgm:pt modelId="{704D58E2-E004-4237-B08D-ACE8539E56E4}" type="pres">
      <dgm:prSet presAssocID="{BAC94D73-DB9D-4F25-BCAD-F9222A48A2ED}" presName="sibTrans" presStyleCnt="0"/>
      <dgm:spPr/>
    </dgm:pt>
    <dgm:pt modelId="{A934C1EA-01DE-4745-B32E-1FFDDBA28EE9}" type="pres">
      <dgm:prSet presAssocID="{68B6CCBE-970B-4649-B9AA-3277F511F32C}" presName="compNode" presStyleCnt="0"/>
      <dgm:spPr/>
    </dgm:pt>
    <dgm:pt modelId="{A0E72587-C195-42ED-A8C2-669070406AC6}" type="pres">
      <dgm:prSet presAssocID="{68B6CCBE-970B-4649-B9AA-3277F511F32C}" presName="bgRect" presStyleLbl="bgShp" presStyleIdx="1" presStyleCnt="3"/>
      <dgm:spPr>
        <a:solidFill>
          <a:schemeClr val="accent1">
            <a:lumMod val="75000"/>
          </a:schemeClr>
        </a:solidFill>
      </dgm:spPr>
    </dgm:pt>
    <dgm:pt modelId="{B9FFCAFE-4D0A-4B1A-8791-21E42C14139F}" type="pres">
      <dgm:prSet presAssocID="{68B6CCBE-970B-4649-B9AA-3277F511F32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D47B0402-78F0-4597-BB17-83CD3AD2BF9B}" type="pres">
      <dgm:prSet presAssocID="{68B6CCBE-970B-4649-B9AA-3277F511F32C}" presName="spaceRect" presStyleCnt="0"/>
      <dgm:spPr/>
    </dgm:pt>
    <dgm:pt modelId="{E0347D80-C5EF-4FB4-8404-E187E6F6C54D}" type="pres">
      <dgm:prSet presAssocID="{68B6CCBE-970B-4649-B9AA-3277F511F32C}" presName="parTx" presStyleLbl="revTx" presStyleIdx="1" presStyleCnt="3">
        <dgm:presLayoutVars>
          <dgm:chMax val="0"/>
          <dgm:chPref val="0"/>
        </dgm:presLayoutVars>
      </dgm:prSet>
      <dgm:spPr/>
    </dgm:pt>
    <dgm:pt modelId="{DCF30E0D-AC49-44F2-82CF-839B2804767F}" type="pres">
      <dgm:prSet presAssocID="{995AB9F3-ED3B-4598-A092-94D8493D89D4}" presName="sibTrans" presStyleCnt="0"/>
      <dgm:spPr/>
    </dgm:pt>
    <dgm:pt modelId="{26E091C2-0DCC-41D6-985B-697C8EC35940}" type="pres">
      <dgm:prSet presAssocID="{D8940737-2789-4B60-A76E-64514335DBB3}" presName="compNode" presStyleCnt="0"/>
      <dgm:spPr/>
    </dgm:pt>
    <dgm:pt modelId="{5B0D0FB0-930A-4D1B-AF2B-209E8E766872}" type="pres">
      <dgm:prSet presAssocID="{D8940737-2789-4B60-A76E-64514335DBB3}" presName="bgRect" presStyleLbl="bgShp" presStyleIdx="2" presStyleCnt="3"/>
      <dgm:spPr>
        <a:solidFill>
          <a:schemeClr val="accent1">
            <a:lumMod val="50000"/>
          </a:schemeClr>
        </a:solidFill>
      </dgm:spPr>
    </dgm:pt>
    <dgm:pt modelId="{EF936174-0E9E-4C29-879D-DE0E00FB10B9}" type="pres">
      <dgm:prSet presAssocID="{D8940737-2789-4B60-A76E-64514335DBB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C1A78B9F-AD87-4642-AF39-304A475CE106}" type="pres">
      <dgm:prSet presAssocID="{D8940737-2789-4B60-A76E-64514335DBB3}" presName="spaceRect" presStyleCnt="0"/>
      <dgm:spPr/>
    </dgm:pt>
    <dgm:pt modelId="{0662890D-E2A5-45AC-8FA4-A165884B9793}" type="pres">
      <dgm:prSet presAssocID="{D8940737-2789-4B60-A76E-64514335DBB3}" presName="parTx" presStyleLbl="revTx" presStyleIdx="2" presStyleCnt="3">
        <dgm:presLayoutVars>
          <dgm:chMax val="0"/>
          <dgm:chPref val="0"/>
        </dgm:presLayoutVars>
      </dgm:prSet>
      <dgm:spPr/>
    </dgm:pt>
  </dgm:ptLst>
  <dgm:cxnLst>
    <dgm:cxn modelId="{A4500812-3E90-4D64-A6AE-27F11836A541}" type="presOf" srcId="{63032DC9-FD6E-414F-9E1B-ACD15D958138}" destId="{04FF4AC4-20E6-46F8-B977-62508EDEE43B}" srcOrd="0" destOrd="0" presId="urn:microsoft.com/office/officeart/2018/2/layout/IconVerticalSolidList"/>
    <dgm:cxn modelId="{04E11244-F83C-4C65-AABA-F62926316269}" type="presOf" srcId="{D8940737-2789-4B60-A76E-64514335DBB3}" destId="{0662890D-E2A5-45AC-8FA4-A165884B9793}" srcOrd="0" destOrd="0" presId="urn:microsoft.com/office/officeart/2018/2/layout/IconVerticalSolidList"/>
    <dgm:cxn modelId="{8F5BCC57-B903-481C-AAF5-ABCBA4A711D4}" type="presOf" srcId="{68B6CCBE-970B-4649-B9AA-3277F511F32C}" destId="{E0347D80-C5EF-4FB4-8404-E187E6F6C54D}" srcOrd="0" destOrd="0" presId="urn:microsoft.com/office/officeart/2018/2/layout/IconVerticalSolidList"/>
    <dgm:cxn modelId="{58C3D773-40B7-44C4-8D85-5C9FF34AFDF9}" srcId="{63032DC9-FD6E-414F-9E1B-ACD15D958138}" destId="{D8940737-2789-4B60-A76E-64514335DBB3}" srcOrd="2" destOrd="0" parTransId="{D26C731A-9AE0-40C2-96C6-E35C098DE000}" sibTransId="{65A3BADC-518D-42DC-9F9D-6C9C7B00A076}"/>
    <dgm:cxn modelId="{CA5796A1-18AB-45D1-87A5-F1B92916E124}" srcId="{63032DC9-FD6E-414F-9E1B-ACD15D958138}" destId="{4C580BC4-7743-4840-B423-9CF0F7B36E94}" srcOrd="0" destOrd="0" parTransId="{F034600E-784A-4BBC-BBE9-D54022BF9EF8}" sibTransId="{BAC94D73-DB9D-4F25-BCAD-F9222A48A2ED}"/>
    <dgm:cxn modelId="{4FD2FFAD-F78F-4E20-812C-05C0F1F279D0}" type="presOf" srcId="{4C580BC4-7743-4840-B423-9CF0F7B36E94}" destId="{29C5D09D-CEB1-40EF-960A-31A34AE4F4DE}" srcOrd="0" destOrd="0" presId="urn:microsoft.com/office/officeart/2018/2/layout/IconVerticalSolidList"/>
    <dgm:cxn modelId="{D3CCC4CB-3C88-42A5-8BFE-FE0910FC4BA5}" srcId="{63032DC9-FD6E-414F-9E1B-ACD15D958138}" destId="{68B6CCBE-970B-4649-B9AA-3277F511F32C}" srcOrd="1" destOrd="0" parTransId="{5C40952E-6E06-42A6-8C48-857BC17AF75C}" sibTransId="{995AB9F3-ED3B-4598-A092-94D8493D89D4}"/>
    <dgm:cxn modelId="{0A1912BA-3ACC-4DCF-8D68-DC85E3A5ABAD}" type="presParOf" srcId="{04FF4AC4-20E6-46F8-B977-62508EDEE43B}" destId="{D6411B42-401A-4BC7-ACF5-1573F5D60AD5}" srcOrd="0" destOrd="0" presId="urn:microsoft.com/office/officeart/2018/2/layout/IconVerticalSolidList"/>
    <dgm:cxn modelId="{63E66A6D-DE72-4D3A-903B-7A70CA09D684}" type="presParOf" srcId="{D6411B42-401A-4BC7-ACF5-1573F5D60AD5}" destId="{42B175A5-C2D7-4A22-8F86-B0B986A0DC65}" srcOrd="0" destOrd="0" presId="urn:microsoft.com/office/officeart/2018/2/layout/IconVerticalSolidList"/>
    <dgm:cxn modelId="{F9641878-07A3-446F-8C12-A78B1BB01014}" type="presParOf" srcId="{D6411B42-401A-4BC7-ACF5-1573F5D60AD5}" destId="{857E6D06-8E79-4A73-A713-8B98E4844CD4}" srcOrd="1" destOrd="0" presId="urn:microsoft.com/office/officeart/2018/2/layout/IconVerticalSolidList"/>
    <dgm:cxn modelId="{A1A68DCE-82D6-4F04-9CDB-4081E7C4F042}" type="presParOf" srcId="{D6411B42-401A-4BC7-ACF5-1573F5D60AD5}" destId="{F50164C4-DABE-41E7-BD32-C70E8A98D10E}" srcOrd="2" destOrd="0" presId="urn:microsoft.com/office/officeart/2018/2/layout/IconVerticalSolidList"/>
    <dgm:cxn modelId="{364371E2-5AB3-454A-86E8-57807383C378}" type="presParOf" srcId="{D6411B42-401A-4BC7-ACF5-1573F5D60AD5}" destId="{29C5D09D-CEB1-40EF-960A-31A34AE4F4DE}" srcOrd="3" destOrd="0" presId="urn:microsoft.com/office/officeart/2018/2/layout/IconVerticalSolidList"/>
    <dgm:cxn modelId="{BED8B7D4-B593-44F4-BA2D-BD8A1595BB52}" type="presParOf" srcId="{04FF4AC4-20E6-46F8-B977-62508EDEE43B}" destId="{704D58E2-E004-4237-B08D-ACE8539E56E4}" srcOrd="1" destOrd="0" presId="urn:microsoft.com/office/officeart/2018/2/layout/IconVerticalSolidList"/>
    <dgm:cxn modelId="{483FFBC6-0C8C-4BD0-BF06-98D3065E60C6}" type="presParOf" srcId="{04FF4AC4-20E6-46F8-B977-62508EDEE43B}" destId="{A934C1EA-01DE-4745-B32E-1FFDDBA28EE9}" srcOrd="2" destOrd="0" presId="urn:microsoft.com/office/officeart/2018/2/layout/IconVerticalSolidList"/>
    <dgm:cxn modelId="{2E4E0643-C09E-4599-ADF6-29851073DF4D}" type="presParOf" srcId="{A934C1EA-01DE-4745-B32E-1FFDDBA28EE9}" destId="{A0E72587-C195-42ED-A8C2-669070406AC6}" srcOrd="0" destOrd="0" presId="urn:microsoft.com/office/officeart/2018/2/layout/IconVerticalSolidList"/>
    <dgm:cxn modelId="{577C6A25-6506-4526-9784-4C36F0AE421E}" type="presParOf" srcId="{A934C1EA-01DE-4745-B32E-1FFDDBA28EE9}" destId="{B9FFCAFE-4D0A-4B1A-8791-21E42C14139F}" srcOrd="1" destOrd="0" presId="urn:microsoft.com/office/officeart/2018/2/layout/IconVerticalSolidList"/>
    <dgm:cxn modelId="{B04E2001-7179-4F52-8B63-3F9764EAE4A5}" type="presParOf" srcId="{A934C1EA-01DE-4745-B32E-1FFDDBA28EE9}" destId="{D47B0402-78F0-4597-BB17-83CD3AD2BF9B}" srcOrd="2" destOrd="0" presId="urn:microsoft.com/office/officeart/2018/2/layout/IconVerticalSolidList"/>
    <dgm:cxn modelId="{99FA404F-4D0E-471E-8BA3-15DBEDBC60A1}" type="presParOf" srcId="{A934C1EA-01DE-4745-B32E-1FFDDBA28EE9}" destId="{E0347D80-C5EF-4FB4-8404-E187E6F6C54D}" srcOrd="3" destOrd="0" presId="urn:microsoft.com/office/officeart/2018/2/layout/IconVerticalSolidList"/>
    <dgm:cxn modelId="{9007DB69-C97A-47BB-AAD5-CB33934C2E7D}" type="presParOf" srcId="{04FF4AC4-20E6-46F8-B977-62508EDEE43B}" destId="{DCF30E0D-AC49-44F2-82CF-839B2804767F}" srcOrd="3" destOrd="0" presId="urn:microsoft.com/office/officeart/2018/2/layout/IconVerticalSolidList"/>
    <dgm:cxn modelId="{C9309153-2FA3-485C-9319-68157D7F2361}" type="presParOf" srcId="{04FF4AC4-20E6-46F8-B977-62508EDEE43B}" destId="{26E091C2-0DCC-41D6-985B-697C8EC35940}" srcOrd="4" destOrd="0" presId="urn:microsoft.com/office/officeart/2018/2/layout/IconVerticalSolidList"/>
    <dgm:cxn modelId="{4C00CC21-D28C-4F37-9EF8-9AE4FDF356A9}" type="presParOf" srcId="{26E091C2-0DCC-41D6-985B-697C8EC35940}" destId="{5B0D0FB0-930A-4D1B-AF2B-209E8E766872}" srcOrd="0" destOrd="0" presId="urn:microsoft.com/office/officeart/2018/2/layout/IconVerticalSolidList"/>
    <dgm:cxn modelId="{62140D1E-E447-4346-8CFA-8EC1B9A7F61B}" type="presParOf" srcId="{26E091C2-0DCC-41D6-985B-697C8EC35940}" destId="{EF936174-0E9E-4C29-879D-DE0E00FB10B9}" srcOrd="1" destOrd="0" presId="urn:microsoft.com/office/officeart/2018/2/layout/IconVerticalSolidList"/>
    <dgm:cxn modelId="{E09B030B-7D41-4616-8B03-718DF7C12310}" type="presParOf" srcId="{26E091C2-0DCC-41D6-985B-697C8EC35940}" destId="{C1A78B9F-AD87-4642-AF39-304A475CE106}" srcOrd="2" destOrd="0" presId="urn:microsoft.com/office/officeart/2018/2/layout/IconVerticalSolidList"/>
    <dgm:cxn modelId="{8BED0E05-7CA8-455F-BBB2-84F76767E172}" type="presParOf" srcId="{26E091C2-0DCC-41D6-985B-697C8EC35940}" destId="{0662890D-E2A5-45AC-8FA4-A165884B979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FB074A-F213-4825-9763-5CBF4C06419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C2E3562-8106-48D5-A130-733B9582CD70}">
      <dgm:prSet/>
      <dgm:spPr/>
      <dgm:t>
        <a:bodyPr/>
        <a:lstStyle/>
        <a:p>
          <a:r>
            <a:rPr lang="en-US" b="1" dirty="0"/>
            <a:t>Compiling Data into Tables</a:t>
          </a:r>
          <a:endParaRPr lang="en-US" dirty="0"/>
        </a:p>
      </dgm:t>
    </dgm:pt>
    <dgm:pt modelId="{40ABD2A2-CA60-4217-90CC-556AAB374FDD}" type="parTrans" cxnId="{3902C541-A06C-49D2-8417-851D66750457}">
      <dgm:prSet/>
      <dgm:spPr/>
      <dgm:t>
        <a:bodyPr/>
        <a:lstStyle/>
        <a:p>
          <a:endParaRPr lang="en-US"/>
        </a:p>
      </dgm:t>
    </dgm:pt>
    <dgm:pt modelId="{31AEE53E-4702-4D64-B39F-FC53DB18C6B2}" type="sibTrans" cxnId="{3902C541-A06C-49D2-8417-851D66750457}">
      <dgm:prSet/>
      <dgm:spPr/>
      <dgm:t>
        <a:bodyPr/>
        <a:lstStyle/>
        <a:p>
          <a:endParaRPr lang="en-US"/>
        </a:p>
      </dgm:t>
    </dgm:pt>
    <dgm:pt modelId="{4B25DB0C-7D4C-4FD9-877C-75C460C50CA6}">
      <dgm:prSet/>
      <dgm:spPr/>
      <dgm:t>
        <a:bodyPr/>
        <a:lstStyle/>
        <a:p>
          <a:r>
            <a:rPr lang="en-US" b="0" i="0" u="none" dirty="0"/>
            <a:t>We used </a:t>
          </a:r>
          <a:r>
            <a:rPr lang="en-US" b="0" i="0" u="none" dirty="0" err="1"/>
            <a:t>MySQLWorkbench</a:t>
          </a:r>
          <a:r>
            <a:rPr lang="en-US" b="0" i="0" u="none" dirty="0"/>
            <a:t> to create our dimensional table. Sports and weather tables are indexed by Date (primary key), Census and Crime tables are indexed by Chicago Community Areas(CCA) (primary key). Date and CCA are both linked to the fact table as foreign key. </a:t>
          </a:r>
          <a:endParaRPr lang="en-US" dirty="0"/>
        </a:p>
      </dgm:t>
    </dgm:pt>
    <dgm:pt modelId="{86540D6C-F443-4FD6-A4A0-B4FE735C0054}" type="parTrans" cxnId="{AB28B543-2B44-4A06-A63E-39B78C7F4900}">
      <dgm:prSet/>
      <dgm:spPr/>
      <dgm:t>
        <a:bodyPr/>
        <a:lstStyle/>
        <a:p>
          <a:endParaRPr lang="en-US"/>
        </a:p>
      </dgm:t>
    </dgm:pt>
    <dgm:pt modelId="{53E38D68-F785-4CB8-9A3B-CBC5E57BD370}" type="sibTrans" cxnId="{AB28B543-2B44-4A06-A63E-39B78C7F4900}">
      <dgm:prSet/>
      <dgm:spPr/>
      <dgm:t>
        <a:bodyPr/>
        <a:lstStyle/>
        <a:p>
          <a:endParaRPr lang="en-US"/>
        </a:p>
      </dgm:t>
    </dgm:pt>
    <dgm:pt modelId="{FFF185A9-C05D-4BF2-9D3F-5E6F22E8DA0C}">
      <dgm:prSet/>
      <dgm:spPr/>
      <dgm:t>
        <a:bodyPr/>
        <a:lstStyle/>
        <a:p>
          <a:r>
            <a:rPr lang="en-US" b="1"/>
            <a:t>Data Transformations</a:t>
          </a:r>
          <a:endParaRPr lang="en-US"/>
        </a:p>
      </dgm:t>
    </dgm:pt>
    <dgm:pt modelId="{94700F62-2623-436B-8530-FF727875D1FE}" type="parTrans" cxnId="{43FADEB8-14E2-425D-9F4B-E82F830C733F}">
      <dgm:prSet/>
      <dgm:spPr/>
      <dgm:t>
        <a:bodyPr/>
        <a:lstStyle/>
        <a:p>
          <a:endParaRPr lang="en-US"/>
        </a:p>
      </dgm:t>
    </dgm:pt>
    <dgm:pt modelId="{2CC70B58-533A-4091-B05F-60B05374A48E}" type="sibTrans" cxnId="{43FADEB8-14E2-425D-9F4B-E82F830C733F}">
      <dgm:prSet/>
      <dgm:spPr/>
      <dgm:t>
        <a:bodyPr/>
        <a:lstStyle/>
        <a:p>
          <a:endParaRPr lang="en-US"/>
        </a:p>
      </dgm:t>
    </dgm:pt>
    <dgm:pt modelId="{3E832529-23E8-41BA-96E3-E220AE1A2C44}">
      <dgm:prSet/>
      <dgm:spPr/>
      <dgm:t>
        <a:bodyPr/>
        <a:lstStyle/>
        <a:p>
          <a:r>
            <a:rPr lang="en-US" b="0" i="0" u="none" dirty="0"/>
            <a:t>All data are transformed into a rows and columns format with appropriate data type.</a:t>
          </a:r>
          <a:endParaRPr lang="en-US" dirty="0"/>
        </a:p>
      </dgm:t>
    </dgm:pt>
    <dgm:pt modelId="{8CF9AA0A-84E8-4852-9624-6B7969BA162B}" type="parTrans" cxnId="{6BC4A578-E283-4BEA-97DE-0FEBBE9287A2}">
      <dgm:prSet/>
      <dgm:spPr/>
      <dgm:t>
        <a:bodyPr/>
        <a:lstStyle/>
        <a:p>
          <a:endParaRPr lang="en-US"/>
        </a:p>
      </dgm:t>
    </dgm:pt>
    <dgm:pt modelId="{1632860E-6370-4C02-A81C-F9EF64763B7F}" type="sibTrans" cxnId="{6BC4A578-E283-4BEA-97DE-0FEBBE9287A2}">
      <dgm:prSet/>
      <dgm:spPr/>
      <dgm:t>
        <a:bodyPr/>
        <a:lstStyle/>
        <a:p>
          <a:endParaRPr lang="en-US"/>
        </a:p>
      </dgm:t>
    </dgm:pt>
    <dgm:pt modelId="{B12D9210-0C23-4E2A-AC90-34DB6E2C66D8}">
      <dgm:prSet/>
      <dgm:spPr/>
      <dgm:t>
        <a:bodyPr/>
        <a:lstStyle/>
        <a:p>
          <a:r>
            <a:rPr lang="en-US" b="1" dirty="0"/>
            <a:t>Data Mapping</a:t>
          </a:r>
          <a:endParaRPr lang="en-US" dirty="0"/>
        </a:p>
      </dgm:t>
    </dgm:pt>
    <dgm:pt modelId="{4FEE624A-82B7-4DD4-AE94-08CDC1C753DA}" type="parTrans" cxnId="{FF69855F-685B-4258-B14B-AC3835E0C7B5}">
      <dgm:prSet/>
      <dgm:spPr/>
      <dgm:t>
        <a:bodyPr/>
        <a:lstStyle/>
        <a:p>
          <a:endParaRPr lang="en-US"/>
        </a:p>
      </dgm:t>
    </dgm:pt>
    <dgm:pt modelId="{C886712C-811B-47C7-8EA1-556C1022AAD1}" type="sibTrans" cxnId="{FF69855F-685B-4258-B14B-AC3835E0C7B5}">
      <dgm:prSet/>
      <dgm:spPr/>
      <dgm:t>
        <a:bodyPr/>
        <a:lstStyle/>
        <a:p>
          <a:endParaRPr lang="en-US"/>
        </a:p>
      </dgm:t>
    </dgm:pt>
    <dgm:pt modelId="{A423E2D8-DF48-4EF9-B3EA-AE969D08E7C5}">
      <dgm:prSet/>
      <dgm:spPr/>
      <dgm:t>
        <a:bodyPr/>
        <a:lstStyle/>
        <a:p>
          <a:r>
            <a:rPr lang="en-US" b="0" i="0" u="none" dirty="0"/>
            <a:t>We have one main dataset (fact table with ridership measures) and four supporting datasets (dim tables). A </a:t>
          </a:r>
          <a:r>
            <a:rPr lang="en-US" b="0" i="1" u="none" dirty="0"/>
            <a:t>star type dimensional model </a:t>
          </a:r>
          <a:r>
            <a:rPr lang="en-US" b="0" i="0" u="none" dirty="0"/>
            <a:t>is adapted by linking 4 dimensional datasets to the main fact dataset using either DATE or CCA. Note: Ridership By Hours of A day is an independent analytical entity that  provides additional business insights on ridership.</a:t>
          </a:r>
          <a:endParaRPr lang="en-US" dirty="0"/>
        </a:p>
      </dgm:t>
    </dgm:pt>
    <dgm:pt modelId="{897B0950-12E2-4C4D-90C2-A767F68D9FB2}" type="parTrans" cxnId="{D6269CB8-9F5A-48E6-9D5B-36EAD56669FD}">
      <dgm:prSet/>
      <dgm:spPr/>
      <dgm:t>
        <a:bodyPr/>
        <a:lstStyle/>
        <a:p>
          <a:endParaRPr lang="en-US"/>
        </a:p>
      </dgm:t>
    </dgm:pt>
    <dgm:pt modelId="{DD5B4E5B-474C-49AE-AE21-0EB12C3F0DB9}" type="sibTrans" cxnId="{D6269CB8-9F5A-48E6-9D5B-36EAD56669FD}">
      <dgm:prSet/>
      <dgm:spPr/>
      <dgm:t>
        <a:bodyPr/>
        <a:lstStyle/>
        <a:p>
          <a:endParaRPr lang="en-US"/>
        </a:p>
      </dgm:t>
    </dgm:pt>
    <dgm:pt modelId="{09402982-2286-3C49-A5F9-4C67CBBFA080}">
      <dgm:prSet/>
      <dgm:spPr/>
      <dgm:t>
        <a:bodyPr/>
        <a:lstStyle/>
        <a:p>
          <a:r>
            <a:rPr lang="en-US" b="0" i="0" u="none" dirty="0"/>
            <a:t>Main dataset ridership measures are aggregated and grouped by CCA,  date and time.</a:t>
          </a:r>
          <a:endParaRPr lang="en-US" dirty="0"/>
        </a:p>
      </dgm:t>
    </dgm:pt>
    <dgm:pt modelId="{8629C563-6E76-A644-A6DC-E31FB79758AE}" type="parTrans" cxnId="{F90DD803-1AF9-F84B-AE6A-88B302BEC314}">
      <dgm:prSet/>
      <dgm:spPr/>
      <dgm:t>
        <a:bodyPr/>
        <a:lstStyle/>
        <a:p>
          <a:endParaRPr lang="en-US"/>
        </a:p>
      </dgm:t>
    </dgm:pt>
    <dgm:pt modelId="{15B92BC1-7D8B-E148-88DE-2456F3766141}" type="sibTrans" cxnId="{F90DD803-1AF9-F84B-AE6A-88B302BEC314}">
      <dgm:prSet/>
      <dgm:spPr/>
      <dgm:t>
        <a:bodyPr/>
        <a:lstStyle/>
        <a:p>
          <a:endParaRPr lang="en-US"/>
        </a:p>
      </dgm:t>
    </dgm:pt>
    <dgm:pt modelId="{5C20026A-B53E-D244-83DD-9B3A78BF76D3}">
      <dgm:prSet/>
      <dgm:spPr/>
      <dgm:t>
        <a:bodyPr/>
        <a:lstStyle/>
        <a:p>
          <a:r>
            <a:rPr lang="en-US" b="0" i="0" u="none" dirty="0"/>
            <a:t>Sports schedule datasets, and weather datasets are aggregated and grouped by date.</a:t>
          </a:r>
          <a:endParaRPr lang="en-US" dirty="0"/>
        </a:p>
      </dgm:t>
    </dgm:pt>
    <dgm:pt modelId="{9395115F-110A-384C-9DE6-3159F8F4435D}" type="parTrans" cxnId="{99F3CDB6-242D-FE4D-AE85-F4C50670720C}">
      <dgm:prSet/>
      <dgm:spPr/>
      <dgm:t>
        <a:bodyPr/>
        <a:lstStyle/>
        <a:p>
          <a:endParaRPr lang="en-US"/>
        </a:p>
      </dgm:t>
    </dgm:pt>
    <dgm:pt modelId="{CED321D2-2575-BC40-96F1-2C4A491B6EEA}" type="sibTrans" cxnId="{99F3CDB6-242D-FE4D-AE85-F4C50670720C}">
      <dgm:prSet/>
      <dgm:spPr/>
      <dgm:t>
        <a:bodyPr/>
        <a:lstStyle/>
        <a:p>
          <a:endParaRPr lang="en-US"/>
        </a:p>
      </dgm:t>
    </dgm:pt>
    <dgm:pt modelId="{8062CD71-3D13-F743-8E54-E3630BE5A1F3}">
      <dgm:prSet/>
      <dgm:spPr/>
      <dgm:t>
        <a:bodyPr/>
        <a:lstStyle/>
        <a:p>
          <a:r>
            <a:rPr lang="en-US" b="0" i="0" u="none" dirty="0"/>
            <a:t>Census and Crime datasets are  aggregated and grouped by CCA.</a:t>
          </a:r>
          <a:endParaRPr lang="en-US" dirty="0"/>
        </a:p>
      </dgm:t>
    </dgm:pt>
    <dgm:pt modelId="{825B7211-676C-9C4F-8EB8-0D823E391A00}" type="parTrans" cxnId="{80A08084-0561-3342-8431-4D87C83134CF}">
      <dgm:prSet/>
      <dgm:spPr/>
      <dgm:t>
        <a:bodyPr/>
        <a:lstStyle/>
        <a:p>
          <a:endParaRPr lang="en-US"/>
        </a:p>
      </dgm:t>
    </dgm:pt>
    <dgm:pt modelId="{99AFFE3B-30D5-F245-977D-3FC309267110}" type="sibTrans" cxnId="{80A08084-0561-3342-8431-4D87C83134CF}">
      <dgm:prSet/>
      <dgm:spPr/>
      <dgm:t>
        <a:bodyPr/>
        <a:lstStyle/>
        <a:p>
          <a:endParaRPr lang="en-US"/>
        </a:p>
      </dgm:t>
    </dgm:pt>
    <dgm:pt modelId="{ADFAFD49-A123-1F42-8526-DD17C40D9F5A}">
      <dgm:prSet/>
      <dgm:spPr/>
      <dgm:t>
        <a:bodyPr/>
        <a:lstStyle/>
        <a:p>
          <a:r>
            <a:rPr lang="en-US" b="0" i="0" u="none" dirty="0"/>
            <a:t>CCA Geographic boundaries data are transformed to meet tableau virtualization requirement</a:t>
          </a:r>
          <a:endParaRPr lang="en-US" dirty="0"/>
        </a:p>
      </dgm:t>
    </dgm:pt>
    <dgm:pt modelId="{03E53832-A548-0E44-829F-41ED0A4B0711}" type="parTrans" cxnId="{A450CC5B-82AF-D141-AAD7-78106D5A9232}">
      <dgm:prSet/>
      <dgm:spPr/>
      <dgm:t>
        <a:bodyPr/>
        <a:lstStyle/>
        <a:p>
          <a:endParaRPr lang="en-US"/>
        </a:p>
      </dgm:t>
    </dgm:pt>
    <dgm:pt modelId="{205F8164-8F09-DD42-83BB-19CB5F61DBD9}" type="sibTrans" cxnId="{A450CC5B-82AF-D141-AAD7-78106D5A9232}">
      <dgm:prSet/>
      <dgm:spPr/>
      <dgm:t>
        <a:bodyPr/>
        <a:lstStyle/>
        <a:p>
          <a:endParaRPr lang="en-US"/>
        </a:p>
      </dgm:t>
    </dgm:pt>
    <dgm:pt modelId="{8893838B-5BB9-0F41-996C-53A876952E4C}" type="pres">
      <dgm:prSet presAssocID="{A1FB074A-F213-4825-9763-5CBF4C064198}" presName="linear" presStyleCnt="0">
        <dgm:presLayoutVars>
          <dgm:animLvl val="lvl"/>
          <dgm:resizeHandles val="exact"/>
        </dgm:presLayoutVars>
      </dgm:prSet>
      <dgm:spPr/>
    </dgm:pt>
    <dgm:pt modelId="{66BA4F46-BC5C-B141-8741-4B79C5F081CE}" type="pres">
      <dgm:prSet presAssocID="{4C2E3562-8106-48D5-A130-733B9582CD70}" presName="parentText" presStyleLbl="node1" presStyleIdx="0" presStyleCnt="3">
        <dgm:presLayoutVars>
          <dgm:chMax val="0"/>
          <dgm:bulletEnabled val="1"/>
        </dgm:presLayoutVars>
      </dgm:prSet>
      <dgm:spPr/>
    </dgm:pt>
    <dgm:pt modelId="{F6E5F9D8-A891-AD4E-A1E9-5AE67C936FDA}" type="pres">
      <dgm:prSet presAssocID="{4C2E3562-8106-48D5-A130-733B9582CD70}" presName="childText" presStyleLbl="revTx" presStyleIdx="0" presStyleCnt="3">
        <dgm:presLayoutVars>
          <dgm:bulletEnabled val="1"/>
        </dgm:presLayoutVars>
      </dgm:prSet>
      <dgm:spPr/>
    </dgm:pt>
    <dgm:pt modelId="{467F66CF-5437-264F-9856-0BA42B6870CD}" type="pres">
      <dgm:prSet presAssocID="{FFF185A9-C05D-4BF2-9D3F-5E6F22E8DA0C}" presName="parentText" presStyleLbl="node1" presStyleIdx="1" presStyleCnt="3">
        <dgm:presLayoutVars>
          <dgm:chMax val="0"/>
          <dgm:bulletEnabled val="1"/>
        </dgm:presLayoutVars>
      </dgm:prSet>
      <dgm:spPr/>
    </dgm:pt>
    <dgm:pt modelId="{52AC06F6-62C5-B945-9DA8-D80125D2D178}" type="pres">
      <dgm:prSet presAssocID="{FFF185A9-C05D-4BF2-9D3F-5E6F22E8DA0C}" presName="childText" presStyleLbl="revTx" presStyleIdx="1" presStyleCnt="3">
        <dgm:presLayoutVars>
          <dgm:bulletEnabled val="1"/>
        </dgm:presLayoutVars>
      </dgm:prSet>
      <dgm:spPr/>
    </dgm:pt>
    <dgm:pt modelId="{A2026110-568D-9641-9577-E53604CB886B}" type="pres">
      <dgm:prSet presAssocID="{B12D9210-0C23-4E2A-AC90-34DB6E2C66D8}" presName="parentText" presStyleLbl="node1" presStyleIdx="2" presStyleCnt="3">
        <dgm:presLayoutVars>
          <dgm:chMax val="0"/>
          <dgm:bulletEnabled val="1"/>
        </dgm:presLayoutVars>
      </dgm:prSet>
      <dgm:spPr/>
    </dgm:pt>
    <dgm:pt modelId="{F39F3EB7-6FEA-D246-8762-6F9C581FEC22}" type="pres">
      <dgm:prSet presAssocID="{B12D9210-0C23-4E2A-AC90-34DB6E2C66D8}" presName="childText" presStyleLbl="revTx" presStyleIdx="2" presStyleCnt="3" custScaleY="118000">
        <dgm:presLayoutVars>
          <dgm:bulletEnabled val="1"/>
        </dgm:presLayoutVars>
      </dgm:prSet>
      <dgm:spPr/>
    </dgm:pt>
  </dgm:ptLst>
  <dgm:cxnLst>
    <dgm:cxn modelId="{F90DD803-1AF9-F84B-AE6A-88B302BEC314}" srcId="{FFF185A9-C05D-4BF2-9D3F-5E6F22E8DA0C}" destId="{09402982-2286-3C49-A5F9-4C67CBBFA080}" srcOrd="1" destOrd="0" parTransId="{8629C563-6E76-A644-A6DC-E31FB79758AE}" sibTransId="{15B92BC1-7D8B-E148-88DE-2456F3766141}"/>
    <dgm:cxn modelId="{CEE73704-8834-0845-8462-F231DA45B883}" type="presOf" srcId="{ADFAFD49-A123-1F42-8526-DD17C40D9F5A}" destId="{52AC06F6-62C5-B945-9DA8-D80125D2D178}" srcOrd="0" destOrd="4" presId="urn:microsoft.com/office/officeart/2005/8/layout/vList2"/>
    <dgm:cxn modelId="{DB6CF82B-DBBD-E84E-9F53-C9E90330885C}" type="presOf" srcId="{B12D9210-0C23-4E2A-AC90-34DB6E2C66D8}" destId="{A2026110-568D-9641-9577-E53604CB886B}" srcOrd="0" destOrd="0" presId="urn:microsoft.com/office/officeart/2005/8/layout/vList2"/>
    <dgm:cxn modelId="{FE5CEC39-02EF-424C-AC43-5BC4A10EB691}" type="presOf" srcId="{09402982-2286-3C49-A5F9-4C67CBBFA080}" destId="{52AC06F6-62C5-B945-9DA8-D80125D2D178}" srcOrd="0" destOrd="1" presId="urn:microsoft.com/office/officeart/2005/8/layout/vList2"/>
    <dgm:cxn modelId="{3902C541-A06C-49D2-8417-851D66750457}" srcId="{A1FB074A-F213-4825-9763-5CBF4C064198}" destId="{4C2E3562-8106-48D5-A130-733B9582CD70}" srcOrd="0" destOrd="0" parTransId="{40ABD2A2-CA60-4217-90CC-556AAB374FDD}" sibTransId="{31AEE53E-4702-4D64-B39F-FC53DB18C6B2}"/>
    <dgm:cxn modelId="{AB28B543-2B44-4A06-A63E-39B78C7F4900}" srcId="{4C2E3562-8106-48D5-A130-733B9582CD70}" destId="{4B25DB0C-7D4C-4FD9-877C-75C460C50CA6}" srcOrd="0" destOrd="0" parTransId="{86540D6C-F443-4FD6-A4A0-B4FE735C0054}" sibTransId="{53E38D68-F785-4CB8-9A3B-CBC5E57BD370}"/>
    <dgm:cxn modelId="{A38B6A48-EA41-D54A-A2EF-380683C35D3D}" type="presOf" srcId="{3E832529-23E8-41BA-96E3-E220AE1A2C44}" destId="{52AC06F6-62C5-B945-9DA8-D80125D2D178}" srcOrd="0" destOrd="0" presId="urn:microsoft.com/office/officeart/2005/8/layout/vList2"/>
    <dgm:cxn modelId="{FF90554A-5A6D-154C-AAD6-6D40251DCE4F}" type="presOf" srcId="{8062CD71-3D13-F743-8E54-E3630BE5A1F3}" destId="{52AC06F6-62C5-B945-9DA8-D80125D2D178}" srcOrd="0" destOrd="3" presId="urn:microsoft.com/office/officeart/2005/8/layout/vList2"/>
    <dgm:cxn modelId="{DC4F0A4B-55CA-A646-A602-0E7CBB1C9938}" type="presOf" srcId="{4C2E3562-8106-48D5-A130-733B9582CD70}" destId="{66BA4F46-BC5C-B141-8741-4B79C5F081CE}" srcOrd="0" destOrd="0" presId="urn:microsoft.com/office/officeart/2005/8/layout/vList2"/>
    <dgm:cxn modelId="{A450CC5B-82AF-D141-AAD7-78106D5A9232}" srcId="{FFF185A9-C05D-4BF2-9D3F-5E6F22E8DA0C}" destId="{ADFAFD49-A123-1F42-8526-DD17C40D9F5A}" srcOrd="4" destOrd="0" parTransId="{03E53832-A548-0E44-829F-41ED0A4B0711}" sibTransId="{205F8164-8F09-DD42-83BB-19CB5F61DBD9}"/>
    <dgm:cxn modelId="{FF69855F-685B-4258-B14B-AC3835E0C7B5}" srcId="{A1FB074A-F213-4825-9763-5CBF4C064198}" destId="{B12D9210-0C23-4E2A-AC90-34DB6E2C66D8}" srcOrd="2" destOrd="0" parTransId="{4FEE624A-82B7-4DD4-AE94-08CDC1C753DA}" sibTransId="{C886712C-811B-47C7-8EA1-556C1022AAD1}"/>
    <dgm:cxn modelId="{D39FFB61-6876-1C46-9E96-0A442F873D34}" type="presOf" srcId="{4B25DB0C-7D4C-4FD9-877C-75C460C50CA6}" destId="{F6E5F9D8-A891-AD4E-A1E9-5AE67C936FDA}" srcOrd="0" destOrd="0" presId="urn:microsoft.com/office/officeart/2005/8/layout/vList2"/>
    <dgm:cxn modelId="{6BC4A578-E283-4BEA-97DE-0FEBBE9287A2}" srcId="{FFF185A9-C05D-4BF2-9D3F-5E6F22E8DA0C}" destId="{3E832529-23E8-41BA-96E3-E220AE1A2C44}" srcOrd="0" destOrd="0" parTransId="{8CF9AA0A-84E8-4852-9624-6B7969BA162B}" sibTransId="{1632860E-6370-4C02-A81C-F9EF64763B7F}"/>
    <dgm:cxn modelId="{38CEF07A-5F23-6B47-801F-095D7FF745F8}" type="presOf" srcId="{A423E2D8-DF48-4EF9-B3EA-AE969D08E7C5}" destId="{F39F3EB7-6FEA-D246-8762-6F9C581FEC22}" srcOrd="0" destOrd="0" presId="urn:microsoft.com/office/officeart/2005/8/layout/vList2"/>
    <dgm:cxn modelId="{80A08084-0561-3342-8431-4D87C83134CF}" srcId="{FFF185A9-C05D-4BF2-9D3F-5E6F22E8DA0C}" destId="{8062CD71-3D13-F743-8E54-E3630BE5A1F3}" srcOrd="3" destOrd="0" parTransId="{825B7211-676C-9C4F-8EB8-0D823E391A00}" sibTransId="{99AFFE3B-30D5-F245-977D-3FC309267110}"/>
    <dgm:cxn modelId="{939374B4-080B-6F48-BF3A-9775AD6AB556}" type="presOf" srcId="{A1FB074A-F213-4825-9763-5CBF4C064198}" destId="{8893838B-5BB9-0F41-996C-53A876952E4C}" srcOrd="0" destOrd="0" presId="urn:microsoft.com/office/officeart/2005/8/layout/vList2"/>
    <dgm:cxn modelId="{99F3CDB6-242D-FE4D-AE85-F4C50670720C}" srcId="{FFF185A9-C05D-4BF2-9D3F-5E6F22E8DA0C}" destId="{5C20026A-B53E-D244-83DD-9B3A78BF76D3}" srcOrd="2" destOrd="0" parTransId="{9395115F-110A-384C-9DE6-3159F8F4435D}" sibTransId="{CED321D2-2575-BC40-96F1-2C4A491B6EEA}"/>
    <dgm:cxn modelId="{D6269CB8-9F5A-48E6-9D5B-36EAD56669FD}" srcId="{B12D9210-0C23-4E2A-AC90-34DB6E2C66D8}" destId="{A423E2D8-DF48-4EF9-B3EA-AE969D08E7C5}" srcOrd="0" destOrd="0" parTransId="{897B0950-12E2-4C4D-90C2-A767F68D9FB2}" sibTransId="{DD5B4E5B-474C-49AE-AE21-0EB12C3F0DB9}"/>
    <dgm:cxn modelId="{43FADEB8-14E2-425D-9F4B-E82F830C733F}" srcId="{A1FB074A-F213-4825-9763-5CBF4C064198}" destId="{FFF185A9-C05D-4BF2-9D3F-5E6F22E8DA0C}" srcOrd="1" destOrd="0" parTransId="{94700F62-2623-436B-8530-FF727875D1FE}" sibTransId="{2CC70B58-533A-4091-B05F-60B05374A48E}"/>
    <dgm:cxn modelId="{D3E883D1-5AA9-144A-A369-2F5CDBCC1215}" type="presOf" srcId="{5C20026A-B53E-D244-83DD-9B3A78BF76D3}" destId="{52AC06F6-62C5-B945-9DA8-D80125D2D178}" srcOrd="0" destOrd="2" presId="urn:microsoft.com/office/officeart/2005/8/layout/vList2"/>
    <dgm:cxn modelId="{C2A4BAD2-1CB1-9243-B696-F0AF72835D22}" type="presOf" srcId="{FFF185A9-C05D-4BF2-9D3F-5E6F22E8DA0C}" destId="{467F66CF-5437-264F-9856-0BA42B6870CD}" srcOrd="0" destOrd="0" presId="urn:microsoft.com/office/officeart/2005/8/layout/vList2"/>
    <dgm:cxn modelId="{D783F39A-8EDE-9149-BE62-97642933C5F2}" type="presParOf" srcId="{8893838B-5BB9-0F41-996C-53A876952E4C}" destId="{66BA4F46-BC5C-B141-8741-4B79C5F081CE}" srcOrd="0" destOrd="0" presId="urn:microsoft.com/office/officeart/2005/8/layout/vList2"/>
    <dgm:cxn modelId="{67C87159-7BFE-684C-813E-07DEEFF1D3D8}" type="presParOf" srcId="{8893838B-5BB9-0F41-996C-53A876952E4C}" destId="{F6E5F9D8-A891-AD4E-A1E9-5AE67C936FDA}" srcOrd="1" destOrd="0" presId="urn:microsoft.com/office/officeart/2005/8/layout/vList2"/>
    <dgm:cxn modelId="{A6E20049-A462-7148-8458-F84E76262241}" type="presParOf" srcId="{8893838B-5BB9-0F41-996C-53A876952E4C}" destId="{467F66CF-5437-264F-9856-0BA42B6870CD}" srcOrd="2" destOrd="0" presId="urn:microsoft.com/office/officeart/2005/8/layout/vList2"/>
    <dgm:cxn modelId="{EF491A9E-1CC6-3D44-A3A8-DB3AC52BC9D7}" type="presParOf" srcId="{8893838B-5BB9-0F41-996C-53A876952E4C}" destId="{52AC06F6-62C5-B945-9DA8-D80125D2D178}" srcOrd="3" destOrd="0" presId="urn:microsoft.com/office/officeart/2005/8/layout/vList2"/>
    <dgm:cxn modelId="{3583D4D9-0E77-F844-94E1-E7A4B1218101}" type="presParOf" srcId="{8893838B-5BB9-0F41-996C-53A876952E4C}" destId="{A2026110-568D-9641-9577-E53604CB886B}" srcOrd="4" destOrd="0" presId="urn:microsoft.com/office/officeart/2005/8/layout/vList2"/>
    <dgm:cxn modelId="{D01258F2-A5F2-B340-9EF9-5825B90402B7}" type="presParOf" srcId="{8893838B-5BB9-0F41-996C-53A876952E4C}" destId="{F39F3EB7-6FEA-D246-8762-6F9C581FEC22}"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0A3B99-8054-4FDD-9165-4D34BE8ACA71}"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0C24CD49-2061-42EA-A7DD-9480F871E1DD}">
      <dgm:prSet/>
      <dgm:spPr/>
      <dgm:t>
        <a:bodyPr/>
        <a:lstStyle/>
        <a:p>
          <a:pPr>
            <a:lnSpc>
              <a:spcPct val="100000"/>
            </a:lnSpc>
            <a:defRPr b="1"/>
          </a:pPr>
          <a:r>
            <a:rPr lang="en-US" b="1" dirty="0"/>
            <a:t>Data Types </a:t>
          </a:r>
          <a:endParaRPr lang="en-US" dirty="0"/>
        </a:p>
      </dgm:t>
    </dgm:pt>
    <dgm:pt modelId="{948D51FC-80F7-40D4-A759-923BBF6F9C76}" type="parTrans" cxnId="{0C79E3E8-1601-4C5F-8D98-AAAC2F862AA1}">
      <dgm:prSet/>
      <dgm:spPr/>
      <dgm:t>
        <a:bodyPr/>
        <a:lstStyle/>
        <a:p>
          <a:endParaRPr lang="en-US"/>
        </a:p>
      </dgm:t>
    </dgm:pt>
    <dgm:pt modelId="{56320C50-9AA3-4BB6-86EF-68BEB7137D55}" type="sibTrans" cxnId="{0C79E3E8-1601-4C5F-8D98-AAAC2F862AA1}">
      <dgm:prSet/>
      <dgm:spPr/>
      <dgm:t>
        <a:bodyPr/>
        <a:lstStyle/>
        <a:p>
          <a:endParaRPr lang="en-US"/>
        </a:p>
      </dgm:t>
    </dgm:pt>
    <dgm:pt modelId="{A484D773-B740-4A3D-A50D-FF24CAE69214}">
      <dgm:prSet/>
      <dgm:spPr/>
      <dgm:t>
        <a:bodyPr/>
        <a:lstStyle/>
        <a:p>
          <a:pPr algn="l">
            <a:lnSpc>
              <a:spcPct val="100000"/>
            </a:lnSpc>
          </a:pPr>
          <a:r>
            <a:rPr lang="en-US" dirty="0"/>
            <a:t>id: INT</a:t>
          </a:r>
        </a:p>
      </dgm:t>
    </dgm:pt>
    <dgm:pt modelId="{A6B97F40-C88F-4D2C-BDB8-3CEC8FB8E787}" type="parTrans" cxnId="{5D8690F8-BF9F-4B27-9B40-8C51975B2E86}">
      <dgm:prSet/>
      <dgm:spPr/>
      <dgm:t>
        <a:bodyPr/>
        <a:lstStyle/>
        <a:p>
          <a:endParaRPr lang="en-US"/>
        </a:p>
      </dgm:t>
    </dgm:pt>
    <dgm:pt modelId="{28502DA2-6451-406B-847F-0177B9C171CA}" type="sibTrans" cxnId="{5D8690F8-BF9F-4B27-9B40-8C51975B2E86}">
      <dgm:prSet/>
      <dgm:spPr/>
      <dgm:t>
        <a:bodyPr/>
        <a:lstStyle/>
        <a:p>
          <a:endParaRPr lang="en-US"/>
        </a:p>
      </dgm:t>
    </dgm:pt>
    <dgm:pt modelId="{D865C411-EF65-4225-8C9C-E034BB01FF05}">
      <dgm:prSet/>
      <dgm:spPr/>
      <dgm:t>
        <a:bodyPr/>
        <a:lstStyle/>
        <a:p>
          <a:pPr algn="l">
            <a:lnSpc>
              <a:spcPct val="100000"/>
            </a:lnSpc>
          </a:pPr>
          <a:r>
            <a:rPr lang="en-US" dirty="0"/>
            <a:t>Date: DATE</a:t>
          </a:r>
        </a:p>
      </dgm:t>
    </dgm:pt>
    <dgm:pt modelId="{94041B1A-648D-436A-AFBE-B414B26B8DA7}" type="parTrans" cxnId="{46606695-7DE6-4DB1-9108-F79AFFD0C586}">
      <dgm:prSet/>
      <dgm:spPr/>
      <dgm:t>
        <a:bodyPr/>
        <a:lstStyle/>
        <a:p>
          <a:endParaRPr lang="en-US"/>
        </a:p>
      </dgm:t>
    </dgm:pt>
    <dgm:pt modelId="{7E7A49AE-5B9A-4619-9FC1-DE9032394C0E}" type="sibTrans" cxnId="{46606695-7DE6-4DB1-9108-F79AFFD0C586}">
      <dgm:prSet/>
      <dgm:spPr/>
      <dgm:t>
        <a:bodyPr/>
        <a:lstStyle/>
        <a:p>
          <a:endParaRPr lang="en-US"/>
        </a:p>
      </dgm:t>
    </dgm:pt>
    <dgm:pt modelId="{1AF078E0-089C-4FAE-9230-E3A89EA78FC9}">
      <dgm:prSet/>
      <dgm:spPr/>
      <dgm:t>
        <a:bodyPr/>
        <a:lstStyle/>
        <a:p>
          <a:pPr algn="l">
            <a:lnSpc>
              <a:spcPct val="100000"/>
            </a:lnSpc>
          </a:pPr>
          <a:r>
            <a:rPr lang="en-US" dirty="0"/>
            <a:t>CCA: INT</a:t>
          </a:r>
        </a:p>
      </dgm:t>
    </dgm:pt>
    <dgm:pt modelId="{5A318744-0BEE-4111-8DDB-7F6758400632}" type="parTrans" cxnId="{080328DD-F55C-4A1A-A6AC-506F3F92B64E}">
      <dgm:prSet/>
      <dgm:spPr/>
      <dgm:t>
        <a:bodyPr/>
        <a:lstStyle/>
        <a:p>
          <a:endParaRPr lang="en-US"/>
        </a:p>
      </dgm:t>
    </dgm:pt>
    <dgm:pt modelId="{6FD9D2A8-3672-43CA-8A96-4529B8513F92}" type="sibTrans" cxnId="{080328DD-F55C-4A1A-A6AC-506F3F92B64E}">
      <dgm:prSet/>
      <dgm:spPr/>
      <dgm:t>
        <a:bodyPr/>
        <a:lstStyle/>
        <a:p>
          <a:endParaRPr lang="en-US"/>
        </a:p>
      </dgm:t>
    </dgm:pt>
    <dgm:pt modelId="{D7855CEC-328E-4386-AEBB-FE5268B2061B}">
      <dgm:prSet/>
      <dgm:spPr/>
      <dgm:t>
        <a:bodyPr/>
        <a:lstStyle/>
        <a:p>
          <a:pPr algn="l">
            <a:lnSpc>
              <a:spcPct val="100000"/>
            </a:lnSpc>
          </a:pPr>
          <a:r>
            <a:rPr lang="en-US" dirty="0"/>
            <a:t>MEAN &amp; MEDIAN attributes: DOUBLE</a:t>
          </a:r>
        </a:p>
      </dgm:t>
    </dgm:pt>
    <dgm:pt modelId="{9784FBA8-F46A-4DC2-AB62-94340F58747A}" type="parTrans" cxnId="{A4402FA8-8F2D-4CEF-96A9-DAE67064E8EF}">
      <dgm:prSet/>
      <dgm:spPr/>
      <dgm:t>
        <a:bodyPr/>
        <a:lstStyle/>
        <a:p>
          <a:endParaRPr lang="en-US"/>
        </a:p>
      </dgm:t>
    </dgm:pt>
    <dgm:pt modelId="{13695E1F-0A1A-4B0F-8B00-824C007A05F2}" type="sibTrans" cxnId="{A4402FA8-8F2D-4CEF-96A9-DAE67064E8EF}">
      <dgm:prSet/>
      <dgm:spPr/>
      <dgm:t>
        <a:bodyPr/>
        <a:lstStyle/>
        <a:p>
          <a:endParaRPr lang="en-US"/>
        </a:p>
      </dgm:t>
    </dgm:pt>
    <dgm:pt modelId="{CE2F497E-44A7-4B8D-82DC-36B8B5440367}">
      <dgm:prSet/>
      <dgm:spPr/>
      <dgm:t>
        <a:bodyPr/>
        <a:lstStyle/>
        <a:p>
          <a:pPr algn="l">
            <a:lnSpc>
              <a:spcPct val="100000"/>
            </a:lnSpc>
          </a:pPr>
          <a:r>
            <a:rPr lang="en-US" dirty="0"/>
            <a:t>Others: INT</a:t>
          </a:r>
        </a:p>
      </dgm:t>
    </dgm:pt>
    <dgm:pt modelId="{4594CB3A-3EC0-4D90-AE3E-3F2F1098615C}" type="parTrans" cxnId="{B86CEE66-3108-4D5A-BDDE-931AEC6CC541}">
      <dgm:prSet/>
      <dgm:spPr/>
      <dgm:t>
        <a:bodyPr/>
        <a:lstStyle/>
        <a:p>
          <a:endParaRPr lang="en-US"/>
        </a:p>
      </dgm:t>
    </dgm:pt>
    <dgm:pt modelId="{5E1D652A-305E-4F5A-A55D-8C59AEBC1843}" type="sibTrans" cxnId="{B86CEE66-3108-4D5A-BDDE-931AEC6CC541}">
      <dgm:prSet/>
      <dgm:spPr/>
      <dgm:t>
        <a:bodyPr/>
        <a:lstStyle/>
        <a:p>
          <a:endParaRPr lang="en-US"/>
        </a:p>
      </dgm:t>
    </dgm:pt>
    <dgm:pt modelId="{31950CAE-85B8-414B-B485-C83EF4DF8F80}">
      <dgm:prSet/>
      <dgm:spPr/>
      <dgm:t>
        <a:bodyPr/>
        <a:lstStyle/>
        <a:p>
          <a:pPr>
            <a:lnSpc>
              <a:spcPct val="100000"/>
            </a:lnSpc>
            <a:defRPr b="1"/>
          </a:pPr>
          <a:r>
            <a:rPr lang="en-US" b="1" dirty="0"/>
            <a:t>Dealing with NAs</a:t>
          </a:r>
          <a:endParaRPr lang="en-US" dirty="0"/>
        </a:p>
      </dgm:t>
    </dgm:pt>
    <dgm:pt modelId="{3B2A30B3-4924-4B1B-89E4-1626062F8D7A}" type="parTrans" cxnId="{297EA527-D832-40D9-B749-6170622C52F1}">
      <dgm:prSet/>
      <dgm:spPr/>
      <dgm:t>
        <a:bodyPr/>
        <a:lstStyle/>
        <a:p>
          <a:endParaRPr lang="en-US"/>
        </a:p>
      </dgm:t>
    </dgm:pt>
    <dgm:pt modelId="{F1F172A3-B5E1-4EB1-A6F3-D0DEA152F19E}" type="sibTrans" cxnId="{297EA527-D832-40D9-B749-6170622C52F1}">
      <dgm:prSet/>
      <dgm:spPr/>
      <dgm:t>
        <a:bodyPr/>
        <a:lstStyle/>
        <a:p>
          <a:endParaRPr lang="en-US"/>
        </a:p>
      </dgm:t>
    </dgm:pt>
    <dgm:pt modelId="{8CA1E118-EECE-44E8-810D-D030153F2F07}">
      <dgm:prSet/>
      <dgm:spPr/>
      <dgm:t>
        <a:bodyPr/>
        <a:lstStyle/>
        <a:p>
          <a:pPr algn="l">
            <a:lnSpc>
              <a:spcPct val="100000"/>
            </a:lnSpc>
          </a:pPr>
          <a:r>
            <a:rPr lang="en-US" dirty="0"/>
            <a:t>Weather: Drop NA rows</a:t>
          </a:r>
        </a:p>
      </dgm:t>
    </dgm:pt>
    <dgm:pt modelId="{91657CF6-D5C9-4450-9551-B748F8F66F47}" type="parTrans" cxnId="{51AD8C4D-D54E-44DE-92FF-D92FEE24EEF0}">
      <dgm:prSet/>
      <dgm:spPr/>
      <dgm:t>
        <a:bodyPr/>
        <a:lstStyle/>
        <a:p>
          <a:endParaRPr lang="en-US"/>
        </a:p>
      </dgm:t>
    </dgm:pt>
    <dgm:pt modelId="{69444102-08F1-463F-B56F-6E4C5ED66323}" type="sibTrans" cxnId="{51AD8C4D-D54E-44DE-92FF-D92FEE24EEF0}">
      <dgm:prSet/>
      <dgm:spPr/>
      <dgm:t>
        <a:bodyPr/>
        <a:lstStyle/>
        <a:p>
          <a:endParaRPr lang="en-US"/>
        </a:p>
      </dgm:t>
    </dgm:pt>
    <dgm:pt modelId="{19F8132E-F6B8-4F6E-8A78-CE863A833E4E}">
      <dgm:prSet/>
      <dgm:spPr/>
      <dgm:t>
        <a:bodyPr/>
        <a:lstStyle/>
        <a:p>
          <a:pPr algn="l">
            <a:lnSpc>
              <a:spcPct val="100000"/>
            </a:lnSpc>
          </a:pPr>
          <a:r>
            <a:rPr lang="en-US" dirty="0"/>
            <a:t>Main Dataset: Fill NA with 0</a:t>
          </a:r>
        </a:p>
      </dgm:t>
    </dgm:pt>
    <dgm:pt modelId="{56F970FF-0D42-4B12-9627-E94964F2CC9A}" type="parTrans" cxnId="{DF7241CC-F3A7-448A-AC7E-2D39EEDC2DD1}">
      <dgm:prSet/>
      <dgm:spPr/>
      <dgm:t>
        <a:bodyPr/>
        <a:lstStyle/>
        <a:p>
          <a:endParaRPr lang="en-US"/>
        </a:p>
      </dgm:t>
    </dgm:pt>
    <dgm:pt modelId="{559C58B7-446E-4B0B-A3FD-3B0E918B0C93}" type="sibTrans" cxnId="{DF7241CC-F3A7-448A-AC7E-2D39EEDC2DD1}">
      <dgm:prSet/>
      <dgm:spPr/>
      <dgm:t>
        <a:bodyPr/>
        <a:lstStyle/>
        <a:p>
          <a:endParaRPr lang="en-US"/>
        </a:p>
      </dgm:t>
    </dgm:pt>
    <dgm:pt modelId="{6A82DB1D-DB8D-4055-AED8-6A4ED6573213}">
      <dgm:prSet/>
      <dgm:spPr/>
      <dgm:t>
        <a:bodyPr/>
        <a:lstStyle/>
        <a:p>
          <a:pPr>
            <a:lnSpc>
              <a:spcPct val="100000"/>
            </a:lnSpc>
            <a:defRPr b="1"/>
          </a:pPr>
          <a:r>
            <a:rPr lang="en-US" b="1" dirty="0"/>
            <a:t>Using Dimensional Tables</a:t>
          </a:r>
          <a:endParaRPr lang="en-US" dirty="0"/>
        </a:p>
      </dgm:t>
    </dgm:pt>
    <dgm:pt modelId="{AB3C5FAD-4BEC-468C-99DF-3773CEB838DE}" type="parTrans" cxnId="{9C8B579A-33C8-40F0-9BFA-0F99CCE7DCC2}">
      <dgm:prSet/>
      <dgm:spPr/>
      <dgm:t>
        <a:bodyPr/>
        <a:lstStyle/>
        <a:p>
          <a:endParaRPr lang="en-US"/>
        </a:p>
      </dgm:t>
    </dgm:pt>
    <dgm:pt modelId="{C66C80C5-006B-4FF9-9859-3617C509BB15}" type="sibTrans" cxnId="{9C8B579A-33C8-40F0-9BFA-0F99CCE7DCC2}">
      <dgm:prSet/>
      <dgm:spPr/>
      <dgm:t>
        <a:bodyPr/>
        <a:lstStyle/>
        <a:p>
          <a:endParaRPr lang="en-US"/>
        </a:p>
      </dgm:t>
    </dgm:pt>
    <dgm:pt modelId="{14B679E8-D30E-4C0C-B170-DADA3B633D20}">
      <dgm:prSet/>
      <dgm:spPr/>
      <dgm:t>
        <a:bodyPr/>
        <a:lstStyle/>
        <a:p>
          <a:pPr algn="l">
            <a:lnSpc>
              <a:spcPct val="100000"/>
            </a:lnSpc>
          </a:pPr>
          <a:r>
            <a:rPr lang="en-US" dirty="0"/>
            <a:t>- Maintain historical information for any dimension</a:t>
          </a:r>
        </a:p>
      </dgm:t>
    </dgm:pt>
    <dgm:pt modelId="{B8CBDAEA-AEFC-46AB-9D37-137A9A09473F}" type="parTrans" cxnId="{158ED056-B9D1-4DBF-86F4-2493D7429815}">
      <dgm:prSet/>
      <dgm:spPr/>
      <dgm:t>
        <a:bodyPr/>
        <a:lstStyle/>
        <a:p>
          <a:endParaRPr lang="en-US"/>
        </a:p>
      </dgm:t>
    </dgm:pt>
    <dgm:pt modelId="{C9090C3C-85EE-49B2-8854-E0CBFA573EE8}" type="sibTrans" cxnId="{158ED056-B9D1-4DBF-86F4-2493D7429815}">
      <dgm:prSet/>
      <dgm:spPr/>
      <dgm:t>
        <a:bodyPr/>
        <a:lstStyle/>
        <a:p>
          <a:endParaRPr lang="en-US"/>
        </a:p>
      </dgm:t>
    </dgm:pt>
    <dgm:pt modelId="{D47E4E78-0709-4A60-87CB-5E23E8F4506A}">
      <dgm:prSet/>
      <dgm:spPr/>
      <dgm:t>
        <a:bodyPr/>
        <a:lstStyle/>
        <a:p>
          <a:pPr algn="l">
            <a:lnSpc>
              <a:spcPct val="100000"/>
            </a:lnSpc>
          </a:pPr>
          <a:r>
            <a:rPr lang="en-US" dirty="0"/>
            <a:t>- Less processing time and higher performance</a:t>
          </a:r>
        </a:p>
      </dgm:t>
    </dgm:pt>
    <dgm:pt modelId="{A37D5CAC-46FD-4756-9B60-1998F2860548}" type="parTrans" cxnId="{3A48AD66-06EC-41C9-B68B-A27713CAAA6C}">
      <dgm:prSet/>
      <dgm:spPr/>
      <dgm:t>
        <a:bodyPr/>
        <a:lstStyle/>
        <a:p>
          <a:endParaRPr lang="en-US"/>
        </a:p>
      </dgm:t>
    </dgm:pt>
    <dgm:pt modelId="{61CC05FC-FE17-4C30-B78C-F8B8CE36EB9A}" type="sibTrans" cxnId="{3A48AD66-06EC-41C9-B68B-A27713CAAA6C}">
      <dgm:prSet/>
      <dgm:spPr/>
      <dgm:t>
        <a:bodyPr/>
        <a:lstStyle/>
        <a:p>
          <a:endParaRPr lang="en-US"/>
        </a:p>
      </dgm:t>
    </dgm:pt>
    <dgm:pt modelId="{6C21DD34-1F56-47EC-A6C8-289667A77656}">
      <dgm:prSet/>
      <dgm:spPr/>
      <dgm:t>
        <a:bodyPr/>
        <a:lstStyle/>
        <a:p>
          <a:pPr>
            <a:lnSpc>
              <a:spcPct val="100000"/>
            </a:lnSpc>
            <a:defRPr b="1"/>
          </a:pPr>
          <a:r>
            <a:rPr lang="en-US" b="1" dirty="0"/>
            <a:t>Expected Output of Data Analysis (Data Quality Metrics)</a:t>
          </a:r>
          <a:endParaRPr lang="en-US" dirty="0"/>
        </a:p>
      </dgm:t>
    </dgm:pt>
    <dgm:pt modelId="{FD80A21F-4053-4F4E-9954-04CF0C202677}" type="parTrans" cxnId="{C4BBF504-2690-4023-8B73-52814F99CDB6}">
      <dgm:prSet/>
      <dgm:spPr/>
      <dgm:t>
        <a:bodyPr/>
        <a:lstStyle/>
        <a:p>
          <a:endParaRPr lang="en-US"/>
        </a:p>
      </dgm:t>
    </dgm:pt>
    <dgm:pt modelId="{49040099-AA0B-4EB1-BE82-7100C553ABB3}" type="sibTrans" cxnId="{C4BBF504-2690-4023-8B73-52814F99CDB6}">
      <dgm:prSet/>
      <dgm:spPr/>
      <dgm:t>
        <a:bodyPr/>
        <a:lstStyle/>
        <a:p>
          <a:endParaRPr lang="en-US"/>
        </a:p>
      </dgm:t>
    </dgm:pt>
    <dgm:pt modelId="{571AD270-3774-4F42-9CD1-6F78028B82FA}">
      <dgm:prSet/>
      <dgm:spPr/>
      <dgm:t>
        <a:bodyPr/>
        <a:lstStyle/>
        <a:p>
          <a:pPr algn="l">
            <a:lnSpc>
              <a:spcPct val="100000"/>
            </a:lnSpc>
          </a:pPr>
          <a:r>
            <a:rPr lang="en-US" dirty="0"/>
            <a:t>- The relationship between income level and ridership</a:t>
          </a:r>
        </a:p>
      </dgm:t>
    </dgm:pt>
    <dgm:pt modelId="{4000AEEE-6454-4DFC-B339-96F36AE36CAE}" type="parTrans" cxnId="{B0EA9694-D310-4296-8010-6A8442C26E2D}">
      <dgm:prSet/>
      <dgm:spPr/>
      <dgm:t>
        <a:bodyPr/>
        <a:lstStyle/>
        <a:p>
          <a:endParaRPr lang="en-US"/>
        </a:p>
      </dgm:t>
    </dgm:pt>
    <dgm:pt modelId="{22DC9CB6-926C-41B9-8F1A-A40B0856132F}" type="sibTrans" cxnId="{B0EA9694-D310-4296-8010-6A8442C26E2D}">
      <dgm:prSet/>
      <dgm:spPr/>
      <dgm:t>
        <a:bodyPr/>
        <a:lstStyle/>
        <a:p>
          <a:endParaRPr lang="en-US"/>
        </a:p>
      </dgm:t>
    </dgm:pt>
    <dgm:pt modelId="{EF6777B6-423B-4043-9753-4695CBAFFBEB}">
      <dgm:prSet/>
      <dgm:spPr/>
      <dgm:t>
        <a:bodyPr/>
        <a:lstStyle/>
        <a:p>
          <a:pPr algn="l">
            <a:lnSpc>
              <a:spcPct val="100000"/>
            </a:lnSpc>
          </a:pPr>
          <a:r>
            <a:rPr lang="en-US" dirty="0"/>
            <a:t>- The impact of ridership on different weather</a:t>
          </a:r>
        </a:p>
      </dgm:t>
    </dgm:pt>
    <dgm:pt modelId="{3CD09486-6E76-48C2-A642-1719350CAED8}" type="parTrans" cxnId="{9EACD584-A217-4FC9-97BF-41D05D02032E}">
      <dgm:prSet/>
      <dgm:spPr/>
      <dgm:t>
        <a:bodyPr/>
        <a:lstStyle/>
        <a:p>
          <a:endParaRPr lang="en-US"/>
        </a:p>
      </dgm:t>
    </dgm:pt>
    <dgm:pt modelId="{DACEBCC1-FA5B-4FBC-88CA-B0715B451168}" type="sibTrans" cxnId="{9EACD584-A217-4FC9-97BF-41D05D02032E}">
      <dgm:prSet/>
      <dgm:spPr/>
      <dgm:t>
        <a:bodyPr/>
        <a:lstStyle/>
        <a:p>
          <a:endParaRPr lang="en-US"/>
        </a:p>
      </dgm:t>
    </dgm:pt>
    <dgm:pt modelId="{A0CED51F-5C89-46A1-896B-D68417B86EDC}">
      <dgm:prSet/>
      <dgm:spPr/>
      <dgm:t>
        <a:bodyPr/>
        <a:lstStyle/>
        <a:p>
          <a:pPr algn="l">
            <a:lnSpc>
              <a:spcPct val="100000"/>
            </a:lnSpc>
          </a:pPr>
          <a:r>
            <a:rPr lang="en-US" dirty="0"/>
            <a:t>- The impact of ridership during major sports event</a:t>
          </a:r>
        </a:p>
      </dgm:t>
    </dgm:pt>
    <dgm:pt modelId="{DF60275D-F2C2-48E8-A0D5-2554244EB64B}" type="parTrans" cxnId="{D526A1CC-C3C9-41C1-B3C0-062B4AA7B052}">
      <dgm:prSet/>
      <dgm:spPr/>
      <dgm:t>
        <a:bodyPr/>
        <a:lstStyle/>
        <a:p>
          <a:endParaRPr lang="en-US"/>
        </a:p>
      </dgm:t>
    </dgm:pt>
    <dgm:pt modelId="{355CDAA3-0DFA-48A3-B102-14F34016E2BB}" type="sibTrans" cxnId="{D526A1CC-C3C9-41C1-B3C0-062B4AA7B052}">
      <dgm:prSet/>
      <dgm:spPr/>
      <dgm:t>
        <a:bodyPr/>
        <a:lstStyle/>
        <a:p>
          <a:endParaRPr lang="en-US"/>
        </a:p>
      </dgm:t>
    </dgm:pt>
    <dgm:pt modelId="{2893A523-F058-4BB5-9D78-E8BD4867B6B2}">
      <dgm:prSet/>
      <dgm:spPr/>
      <dgm:t>
        <a:bodyPr/>
        <a:lstStyle/>
        <a:p>
          <a:pPr algn="l">
            <a:lnSpc>
              <a:spcPct val="100000"/>
            </a:lnSpc>
          </a:pPr>
          <a:r>
            <a:rPr lang="en-US" dirty="0"/>
            <a:t>- The relationship between public safety and ridership</a:t>
          </a:r>
        </a:p>
      </dgm:t>
    </dgm:pt>
    <dgm:pt modelId="{1F42F418-53D3-464D-9350-A0D63D66ACAA}" type="parTrans" cxnId="{F1A6E86D-4F56-4C5A-AD57-CFAB8BB0396A}">
      <dgm:prSet/>
      <dgm:spPr/>
      <dgm:t>
        <a:bodyPr/>
        <a:lstStyle/>
        <a:p>
          <a:endParaRPr lang="en-US"/>
        </a:p>
      </dgm:t>
    </dgm:pt>
    <dgm:pt modelId="{B18F5918-02AE-42B6-80C5-BCC434BA2641}" type="sibTrans" cxnId="{F1A6E86D-4F56-4C5A-AD57-CFAB8BB0396A}">
      <dgm:prSet/>
      <dgm:spPr/>
      <dgm:t>
        <a:bodyPr/>
        <a:lstStyle/>
        <a:p>
          <a:endParaRPr lang="en-US"/>
        </a:p>
      </dgm:t>
    </dgm:pt>
    <dgm:pt modelId="{0532BB37-A4E5-4D3B-8087-7A0597F4084F}" type="pres">
      <dgm:prSet presAssocID="{C60A3B99-8054-4FDD-9165-4D34BE8ACA71}" presName="root" presStyleCnt="0">
        <dgm:presLayoutVars>
          <dgm:dir/>
          <dgm:resizeHandles val="exact"/>
        </dgm:presLayoutVars>
      </dgm:prSet>
      <dgm:spPr/>
    </dgm:pt>
    <dgm:pt modelId="{4AB73233-FF76-4156-8218-3A840E684A1B}" type="pres">
      <dgm:prSet presAssocID="{0C24CD49-2061-42EA-A7DD-9480F871E1DD}" presName="compNode" presStyleCnt="0"/>
      <dgm:spPr/>
    </dgm:pt>
    <dgm:pt modelId="{866F3425-ACE8-4794-8923-615115A701BB}" type="pres">
      <dgm:prSet presAssocID="{0C24CD49-2061-42EA-A7DD-9480F871E1D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F5BEE8EB-02D6-4A3D-9ECD-E31DFDD82C03}" type="pres">
      <dgm:prSet presAssocID="{0C24CD49-2061-42EA-A7DD-9480F871E1DD}" presName="iconSpace" presStyleCnt="0"/>
      <dgm:spPr/>
    </dgm:pt>
    <dgm:pt modelId="{C1D297AE-66EF-493E-848A-7B246D029911}" type="pres">
      <dgm:prSet presAssocID="{0C24CD49-2061-42EA-A7DD-9480F871E1DD}" presName="parTx" presStyleLbl="revTx" presStyleIdx="0" presStyleCnt="8">
        <dgm:presLayoutVars>
          <dgm:chMax val="0"/>
          <dgm:chPref val="0"/>
        </dgm:presLayoutVars>
      </dgm:prSet>
      <dgm:spPr/>
    </dgm:pt>
    <dgm:pt modelId="{D81382F2-FF56-4BC0-8738-1A1AAE2E840A}" type="pres">
      <dgm:prSet presAssocID="{0C24CD49-2061-42EA-A7DD-9480F871E1DD}" presName="txSpace" presStyleCnt="0"/>
      <dgm:spPr/>
    </dgm:pt>
    <dgm:pt modelId="{222B9499-4434-48FF-8B22-35541948BEE5}" type="pres">
      <dgm:prSet presAssocID="{0C24CD49-2061-42EA-A7DD-9480F871E1DD}" presName="desTx" presStyleLbl="revTx" presStyleIdx="1" presStyleCnt="8" custScaleX="92469" custLinFactNeighborX="18360" custLinFactNeighborY="-10590">
        <dgm:presLayoutVars/>
      </dgm:prSet>
      <dgm:spPr/>
    </dgm:pt>
    <dgm:pt modelId="{840C4BC8-E957-4AED-BDDB-C7FCE38DCFEC}" type="pres">
      <dgm:prSet presAssocID="{56320C50-9AA3-4BB6-86EF-68BEB7137D55}" presName="sibTrans" presStyleCnt="0"/>
      <dgm:spPr/>
    </dgm:pt>
    <dgm:pt modelId="{76F082DB-DD59-410E-A305-0A5C942DE188}" type="pres">
      <dgm:prSet presAssocID="{31950CAE-85B8-414B-B485-C83EF4DF8F80}" presName="compNode" presStyleCnt="0"/>
      <dgm:spPr/>
    </dgm:pt>
    <dgm:pt modelId="{47EEB131-2BF8-4181-B38D-7442AEAE6552}" type="pres">
      <dgm:prSet presAssocID="{31950CAE-85B8-414B-B485-C83EF4DF8F80}" presName="iconRect" presStyleLbl="node1" presStyleIdx="1" presStyleCnt="4" custLinFactNeighborX="-1795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nion"/>
        </a:ext>
      </dgm:extLst>
    </dgm:pt>
    <dgm:pt modelId="{7F718FDD-13AB-40B6-BE51-7BE0B084C4A5}" type="pres">
      <dgm:prSet presAssocID="{31950CAE-85B8-414B-B485-C83EF4DF8F80}" presName="iconSpace" presStyleCnt="0"/>
      <dgm:spPr/>
    </dgm:pt>
    <dgm:pt modelId="{08CD998A-6768-4A62-8016-04D97EA474B4}" type="pres">
      <dgm:prSet presAssocID="{31950CAE-85B8-414B-B485-C83EF4DF8F80}" presName="parTx" presStyleLbl="revTx" presStyleIdx="2" presStyleCnt="8" custLinFactNeighborX="-6281">
        <dgm:presLayoutVars>
          <dgm:chMax val="0"/>
          <dgm:chPref val="0"/>
        </dgm:presLayoutVars>
      </dgm:prSet>
      <dgm:spPr/>
    </dgm:pt>
    <dgm:pt modelId="{32903867-A734-42A1-BDCE-0380441828C4}" type="pres">
      <dgm:prSet presAssocID="{31950CAE-85B8-414B-B485-C83EF4DF8F80}" presName="txSpace" presStyleCnt="0"/>
      <dgm:spPr/>
    </dgm:pt>
    <dgm:pt modelId="{7A614677-B1E0-42B5-8D51-AB59A45F3D6B}" type="pres">
      <dgm:prSet presAssocID="{31950CAE-85B8-414B-B485-C83EF4DF8F80}" presName="desTx" presStyleLbl="revTx" presStyleIdx="3" presStyleCnt="8" custLinFactNeighborX="-2402" custLinFactNeighborY="-12637">
        <dgm:presLayoutVars/>
      </dgm:prSet>
      <dgm:spPr/>
    </dgm:pt>
    <dgm:pt modelId="{8E592A26-7362-42BA-9028-93C9C5BA8ADA}" type="pres">
      <dgm:prSet presAssocID="{F1F172A3-B5E1-4EB1-A6F3-D0DEA152F19E}" presName="sibTrans" presStyleCnt="0"/>
      <dgm:spPr/>
    </dgm:pt>
    <dgm:pt modelId="{BD4C9E78-765E-4BB5-9E0B-5F85563A0210}" type="pres">
      <dgm:prSet presAssocID="{6A82DB1D-DB8D-4055-AED8-6A4ED6573213}" presName="compNode" presStyleCnt="0"/>
      <dgm:spPr/>
    </dgm:pt>
    <dgm:pt modelId="{9C9AF131-F785-4EF0-B43D-EA1A3C0D74B6}" type="pres">
      <dgm:prSet presAssocID="{6A82DB1D-DB8D-4055-AED8-6A4ED6573213}" presName="iconRect" presStyleLbl="node1" presStyleIdx="2" presStyleCnt="4" custLinFactNeighborX="-31009"/>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4B18C61A-AA28-4655-AE90-338EA95617C7}" type="pres">
      <dgm:prSet presAssocID="{6A82DB1D-DB8D-4055-AED8-6A4ED6573213}" presName="iconSpace" presStyleCnt="0"/>
      <dgm:spPr/>
    </dgm:pt>
    <dgm:pt modelId="{1BA3A06E-AF26-451B-80BE-ADC4811248A6}" type="pres">
      <dgm:prSet presAssocID="{6A82DB1D-DB8D-4055-AED8-6A4ED6573213}" presName="parTx" presStyleLbl="revTx" presStyleIdx="4" presStyleCnt="8" custLinFactNeighborX="-10850">
        <dgm:presLayoutVars>
          <dgm:chMax val="0"/>
          <dgm:chPref val="0"/>
        </dgm:presLayoutVars>
      </dgm:prSet>
      <dgm:spPr/>
    </dgm:pt>
    <dgm:pt modelId="{C6DD75A3-22A8-4D2A-9B71-20B9EF9F7B86}" type="pres">
      <dgm:prSet presAssocID="{6A82DB1D-DB8D-4055-AED8-6A4ED6573213}" presName="txSpace" presStyleCnt="0"/>
      <dgm:spPr/>
    </dgm:pt>
    <dgm:pt modelId="{77D2C544-40B9-4B1E-9F0E-4C2E0228F7FD}" type="pres">
      <dgm:prSet presAssocID="{6A82DB1D-DB8D-4055-AED8-6A4ED6573213}" presName="desTx" presStyleLbl="revTx" presStyleIdx="5" presStyleCnt="8" custScaleX="124182" custLinFactNeighborX="-488" custLinFactNeighborY="-19173">
        <dgm:presLayoutVars/>
      </dgm:prSet>
      <dgm:spPr/>
    </dgm:pt>
    <dgm:pt modelId="{4D1B2EC0-3F32-4B4D-9CB8-2DD7346D1124}" type="pres">
      <dgm:prSet presAssocID="{C66C80C5-006B-4FF9-9859-3617C509BB15}" presName="sibTrans" presStyleCnt="0"/>
      <dgm:spPr/>
    </dgm:pt>
    <dgm:pt modelId="{338A3FB0-35D3-467C-A5BF-361DC0EAF819}" type="pres">
      <dgm:prSet presAssocID="{6C21DD34-1F56-47EC-A6C8-289667A77656}" presName="compNode" presStyleCnt="0"/>
      <dgm:spPr/>
    </dgm:pt>
    <dgm:pt modelId="{AEE49733-221A-4AFB-8FF6-CE61F2E54147}" type="pres">
      <dgm:prSet presAssocID="{6C21DD34-1F56-47EC-A6C8-289667A77656}" presName="iconRect" presStyleLbl="node1" presStyleIdx="3" presStyleCnt="4" custLinFactNeighborX="-19584" custLinFactNeighborY="-816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Graph with Upward Trend"/>
        </a:ext>
      </dgm:extLst>
    </dgm:pt>
    <dgm:pt modelId="{9AD77C51-0D8A-4E49-B7E4-DB79C433A472}" type="pres">
      <dgm:prSet presAssocID="{6C21DD34-1F56-47EC-A6C8-289667A77656}" presName="iconSpace" presStyleCnt="0"/>
      <dgm:spPr/>
    </dgm:pt>
    <dgm:pt modelId="{A5A23D13-28AB-4652-BB41-556309D20EEF}" type="pres">
      <dgm:prSet presAssocID="{6C21DD34-1F56-47EC-A6C8-289667A77656}" presName="parTx" presStyleLbl="revTx" presStyleIdx="6" presStyleCnt="8" custLinFactNeighborX="-6852" custLinFactNeighborY="-5635">
        <dgm:presLayoutVars>
          <dgm:chMax val="0"/>
          <dgm:chPref val="0"/>
        </dgm:presLayoutVars>
      </dgm:prSet>
      <dgm:spPr/>
    </dgm:pt>
    <dgm:pt modelId="{8CABA12D-45EA-4D0C-BF73-0AF184E2DAF3}" type="pres">
      <dgm:prSet presAssocID="{6C21DD34-1F56-47EC-A6C8-289667A77656}" presName="txSpace" presStyleCnt="0"/>
      <dgm:spPr/>
    </dgm:pt>
    <dgm:pt modelId="{3EFDA7D4-D4D9-41D0-B1B4-EA99B689F486}" type="pres">
      <dgm:prSet presAssocID="{6C21DD34-1F56-47EC-A6C8-289667A77656}" presName="desTx" presStyleLbl="revTx" presStyleIdx="7" presStyleCnt="8" custLinFactNeighborX="-6852" custLinFactNeighborY="-3155">
        <dgm:presLayoutVars/>
      </dgm:prSet>
      <dgm:spPr/>
    </dgm:pt>
  </dgm:ptLst>
  <dgm:cxnLst>
    <dgm:cxn modelId="{C4BBF504-2690-4023-8B73-52814F99CDB6}" srcId="{C60A3B99-8054-4FDD-9165-4D34BE8ACA71}" destId="{6C21DD34-1F56-47EC-A6C8-289667A77656}" srcOrd="3" destOrd="0" parTransId="{FD80A21F-4053-4F4E-9954-04CF0C202677}" sibTransId="{49040099-AA0B-4EB1-BE82-7100C553ABB3}"/>
    <dgm:cxn modelId="{5C16C506-DA20-2747-8192-A1335BF7F63E}" type="presOf" srcId="{D7855CEC-328E-4386-AEBB-FE5268B2061B}" destId="{222B9499-4434-48FF-8B22-35541948BEE5}" srcOrd="0" destOrd="3" presId="urn:microsoft.com/office/officeart/2018/5/layout/CenteredIconLabelDescriptionList"/>
    <dgm:cxn modelId="{E1A2EE20-028D-C44E-96DB-45A5490D1E0B}" type="presOf" srcId="{8CA1E118-EECE-44E8-810D-D030153F2F07}" destId="{7A614677-B1E0-42B5-8D51-AB59A45F3D6B}" srcOrd="0" destOrd="0" presId="urn:microsoft.com/office/officeart/2018/5/layout/CenteredIconLabelDescriptionList"/>
    <dgm:cxn modelId="{659AFD26-56F3-A14D-90D5-649D9A3AD494}" type="presOf" srcId="{C60A3B99-8054-4FDD-9165-4D34BE8ACA71}" destId="{0532BB37-A4E5-4D3B-8087-7A0597F4084F}" srcOrd="0" destOrd="0" presId="urn:microsoft.com/office/officeart/2018/5/layout/CenteredIconLabelDescriptionList"/>
    <dgm:cxn modelId="{297EA527-D832-40D9-B749-6170622C52F1}" srcId="{C60A3B99-8054-4FDD-9165-4D34BE8ACA71}" destId="{31950CAE-85B8-414B-B485-C83EF4DF8F80}" srcOrd="1" destOrd="0" parTransId="{3B2A30B3-4924-4B1B-89E4-1626062F8D7A}" sibTransId="{F1F172A3-B5E1-4EB1-A6F3-D0DEA152F19E}"/>
    <dgm:cxn modelId="{7734E232-FB5B-FB4B-806A-D6ABC049FEF5}" type="presOf" srcId="{D47E4E78-0709-4A60-87CB-5E23E8F4506A}" destId="{77D2C544-40B9-4B1E-9F0E-4C2E0228F7FD}" srcOrd="0" destOrd="1" presId="urn:microsoft.com/office/officeart/2018/5/layout/CenteredIconLabelDescriptionList"/>
    <dgm:cxn modelId="{18A15041-8838-C74C-BAA0-2FA7E5F56AFC}" type="presOf" srcId="{6C21DD34-1F56-47EC-A6C8-289667A77656}" destId="{A5A23D13-28AB-4652-BB41-556309D20EEF}" srcOrd="0" destOrd="0" presId="urn:microsoft.com/office/officeart/2018/5/layout/CenteredIconLabelDescriptionList"/>
    <dgm:cxn modelId="{2C33A844-5B59-8041-A0F5-4589F1C98F9A}" type="presOf" srcId="{EF6777B6-423B-4043-9753-4695CBAFFBEB}" destId="{3EFDA7D4-D4D9-41D0-B1B4-EA99B689F486}" srcOrd="0" destOrd="1" presId="urn:microsoft.com/office/officeart/2018/5/layout/CenteredIconLabelDescriptionList"/>
    <dgm:cxn modelId="{6363BE48-267A-C042-B7E0-639DD93222A2}" type="presOf" srcId="{2893A523-F058-4BB5-9D78-E8BD4867B6B2}" destId="{3EFDA7D4-D4D9-41D0-B1B4-EA99B689F486}" srcOrd="0" destOrd="3" presId="urn:microsoft.com/office/officeart/2018/5/layout/CenteredIconLabelDescriptionList"/>
    <dgm:cxn modelId="{BFB98D49-51F6-6743-9CCB-F963BE0A99B6}" type="presOf" srcId="{CE2F497E-44A7-4B8D-82DC-36B8B5440367}" destId="{222B9499-4434-48FF-8B22-35541948BEE5}" srcOrd="0" destOrd="4" presId="urn:microsoft.com/office/officeart/2018/5/layout/CenteredIconLabelDescriptionList"/>
    <dgm:cxn modelId="{51AD8C4D-D54E-44DE-92FF-D92FEE24EEF0}" srcId="{31950CAE-85B8-414B-B485-C83EF4DF8F80}" destId="{8CA1E118-EECE-44E8-810D-D030153F2F07}" srcOrd="0" destOrd="0" parTransId="{91657CF6-D5C9-4450-9551-B748F8F66F47}" sibTransId="{69444102-08F1-463F-B56F-6E4C5ED66323}"/>
    <dgm:cxn modelId="{158ED056-B9D1-4DBF-86F4-2493D7429815}" srcId="{6A82DB1D-DB8D-4055-AED8-6A4ED6573213}" destId="{14B679E8-D30E-4C0C-B170-DADA3B633D20}" srcOrd="0" destOrd="0" parTransId="{B8CBDAEA-AEFC-46AB-9D37-137A9A09473F}" sibTransId="{C9090C3C-85EE-49B2-8854-E0CBFA573EE8}"/>
    <dgm:cxn modelId="{36E2AD5A-4245-054F-BF77-6466BBF9C642}" type="presOf" srcId="{D865C411-EF65-4225-8C9C-E034BB01FF05}" destId="{222B9499-4434-48FF-8B22-35541948BEE5}" srcOrd="0" destOrd="1" presId="urn:microsoft.com/office/officeart/2018/5/layout/CenteredIconLabelDescriptionList"/>
    <dgm:cxn modelId="{3A48AD66-06EC-41C9-B68B-A27713CAAA6C}" srcId="{6A82DB1D-DB8D-4055-AED8-6A4ED6573213}" destId="{D47E4E78-0709-4A60-87CB-5E23E8F4506A}" srcOrd="1" destOrd="0" parTransId="{A37D5CAC-46FD-4756-9B60-1998F2860548}" sibTransId="{61CC05FC-FE17-4C30-B78C-F8B8CE36EB9A}"/>
    <dgm:cxn modelId="{B86CEE66-3108-4D5A-BDDE-931AEC6CC541}" srcId="{0C24CD49-2061-42EA-A7DD-9480F871E1DD}" destId="{CE2F497E-44A7-4B8D-82DC-36B8B5440367}" srcOrd="4" destOrd="0" parTransId="{4594CB3A-3EC0-4D90-AE3E-3F2F1098615C}" sibTransId="{5E1D652A-305E-4F5A-A55D-8C59AEBC1843}"/>
    <dgm:cxn modelId="{F1A6E86D-4F56-4C5A-AD57-CFAB8BB0396A}" srcId="{6C21DD34-1F56-47EC-A6C8-289667A77656}" destId="{2893A523-F058-4BB5-9D78-E8BD4867B6B2}" srcOrd="3" destOrd="0" parTransId="{1F42F418-53D3-464D-9350-A0D63D66ACAA}" sibTransId="{B18F5918-02AE-42B6-80C5-BCC434BA2641}"/>
    <dgm:cxn modelId="{9EACD584-A217-4FC9-97BF-41D05D02032E}" srcId="{6C21DD34-1F56-47EC-A6C8-289667A77656}" destId="{EF6777B6-423B-4043-9753-4695CBAFFBEB}" srcOrd="1" destOrd="0" parTransId="{3CD09486-6E76-48C2-A642-1719350CAED8}" sibTransId="{DACEBCC1-FA5B-4FBC-88CA-B0715B451168}"/>
    <dgm:cxn modelId="{E886D592-46A7-E347-9208-C3F96FB5B10C}" type="presOf" srcId="{1AF078E0-089C-4FAE-9230-E3A89EA78FC9}" destId="{222B9499-4434-48FF-8B22-35541948BEE5}" srcOrd="0" destOrd="2" presId="urn:microsoft.com/office/officeart/2018/5/layout/CenteredIconLabelDescriptionList"/>
    <dgm:cxn modelId="{B0EA9694-D310-4296-8010-6A8442C26E2D}" srcId="{6C21DD34-1F56-47EC-A6C8-289667A77656}" destId="{571AD270-3774-4F42-9CD1-6F78028B82FA}" srcOrd="0" destOrd="0" parTransId="{4000AEEE-6454-4DFC-B339-96F36AE36CAE}" sibTransId="{22DC9CB6-926C-41B9-8F1A-A40B0856132F}"/>
    <dgm:cxn modelId="{46606695-7DE6-4DB1-9108-F79AFFD0C586}" srcId="{0C24CD49-2061-42EA-A7DD-9480F871E1DD}" destId="{D865C411-EF65-4225-8C9C-E034BB01FF05}" srcOrd="1" destOrd="0" parTransId="{94041B1A-648D-436A-AFBE-B414B26B8DA7}" sibTransId="{7E7A49AE-5B9A-4619-9FC1-DE9032394C0E}"/>
    <dgm:cxn modelId="{2DA9C695-FEC6-704B-912A-2024E239AE6E}" type="presOf" srcId="{571AD270-3774-4F42-9CD1-6F78028B82FA}" destId="{3EFDA7D4-D4D9-41D0-B1B4-EA99B689F486}" srcOrd="0" destOrd="0" presId="urn:microsoft.com/office/officeart/2018/5/layout/CenteredIconLabelDescriptionList"/>
    <dgm:cxn modelId="{9C8B579A-33C8-40F0-9BFA-0F99CCE7DCC2}" srcId="{C60A3B99-8054-4FDD-9165-4D34BE8ACA71}" destId="{6A82DB1D-DB8D-4055-AED8-6A4ED6573213}" srcOrd="2" destOrd="0" parTransId="{AB3C5FAD-4BEC-468C-99DF-3773CEB838DE}" sibTransId="{C66C80C5-006B-4FF9-9859-3617C509BB15}"/>
    <dgm:cxn modelId="{8A2E269D-8D93-9940-88DE-C6ED16C1AFBE}" type="presOf" srcId="{A484D773-B740-4A3D-A50D-FF24CAE69214}" destId="{222B9499-4434-48FF-8B22-35541948BEE5}" srcOrd="0" destOrd="0" presId="urn:microsoft.com/office/officeart/2018/5/layout/CenteredIconLabelDescriptionList"/>
    <dgm:cxn modelId="{7E5441A5-EB42-944B-98F0-CAACD936FC79}" type="presOf" srcId="{19F8132E-F6B8-4F6E-8A78-CE863A833E4E}" destId="{7A614677-B1E0-42B5-8D51-AB59A45F3D6B}" srcOrd="0" destOrd="1" presId="urn:microsoft.com/office/officeart/2018/5/layout/CenteredIconLabelDescriptionList"/>
    <dgm:cxn modelId="{A4402FA8-8F2D-4CEF-96A9-DAE67064E8EF}" srcId="{0C24CD49-2061-42EA-A7DD-9480F871E1DD}" destId="{D7855CEC-328E-4386-AEBB-FE5268B2061B}" srcOrd="3" destOrd="0" parTransId="{9784FBA8-F46A-4DC2-AB62-94340F58747A}" sibTransId="{13695E1F-0A1A-4B0F-8B00-824C007A05F2}"/>
    <dgm:cxn modelId="{B1A5B7BA-15C5-D64D-978F-13DDFC70D00C}" type="presOf" srcId="{6A82DB1D-DB8D-4055-AED8-6A4ED6573213}" destId="{1BA3A06E-AF26-451B-80BE-ADC4811248A6}" srcOrd="0" destOrd="0" presId="urn:microsoft.com/office/officeart/2018/5/layout/CenteredIconLabelDescriptionList"/>
    <dgm:cxn modelId="{F90921BE-77C0-8149-8546-DEF28C8DA597}" type="presOf" srcId="{0C24CD49-2061-42EA-A7DD-9480F871E1DD}" destId="{C1D297AE-66EF-493E-848A-7B246D029911}" srcOrd="0" destOrd="0" presId="urn:microsoft.com/office/officeart/2018/5/layout/CenteredIconLabelDescriptionList"/>
    <dgm:cxn modelId="{D2A15DC5-E08B-BA46-BA4A-14A3A1487E87}" type="presOf" srcId="{31950CAE-85B8-414B-B485-C83EF4DF8F80}" destId="{08CD998A-6768-4A62-8016-04D97EA474B4}" srcOrd="0" destOrd="0" presId="urn:microsoft.com/office/officeart/2018/5/layout/CenteredIconLabelDescriptionList"/>
    <dgm:cxn modelId="{DF7241CC-F3A7-448A-AC7E-2D39EEDC2DD1}" srcId="{31950CAE-85B8-414B-B485-C83EF4DF8F80}" destId="{19F8132E-F6B8-4F6E-8A78-CE863A833E4E}" srcOrd="1" destOrd="0" parTransId="{56F970FF-0D42-4B12-9627-E94964F2CC9A}" sibTransId="{559C58B7-446E-4B0B-A3FD-3B0E918B0C93}"/>
    <dgm:cxn modelId="{D526A1CC-C3C9-41C1-B3C0-062B4AA7B052}" srcId="{6C21DD34-1F56-47EC-A6C8-289667A77656}" destId="{A0CED51F-5C89-46A1-896B-D68417B86EDC}" srcOrd="2" destOrd="0" parTransId="{DF60275D-F2C2-48E8-A0D5-2554244EB64B}" sibTransId="{355CDAA3-0DFA-48A3-B102-14F34016E2BB}"/>
    <dgm:cxn modelId="{3790F6D2-E179-2545-9A55-11E725703C58}" type="presOf" srcId="{A0CED51F-5C89-46A1-896B-D68417B86EDC}" destId="{3EFDA7D4-D4D9-41D0-B1B4-EA99B689F486}" srcOrd="0" destOrd="2" presId="urn:microsoft.com/office/officeart/2018/5/layout/CenteredIconLabelDescriptionList"/>
    <dgm:cxn modelId="{E97762DB-C9A6-6E4E-B655-27EC5FFB1CEB}" type="presOf" srcId="{14B679E8-D30E-4C0C-B170-DADA3B633D20}" destId="{77D2C544-40B9-4B1E-9F0E-4C2E0228F7FD}" srcOrd="0" destOrd="0" presId="urn:microsoft.com/office/officeart/2018/5/layout/CenteredIconLabelDescriptionList"/>
    <dgm:cxn modelId="{080328DD-F55C-4A1A-A6AC-506F3F92B64E}" srcId="{0C24CD49-2061-42EA-A7DD-9480F871E1DD}" destId="{1AF078E0-089C-4FAE-9230-E3A89EA78FC9}" srcOrd="2" destOrd="0" parTransId="{5A318744-0BEE-4111-8DDB-7F6758400632}" sibTransId="{6FD9D2A8-3672-43CA-8A96-4529B8513F92}"/>
    <dgm:cxn modelId="{0C79E3E8-1601-4C5F-8D98-AAAC2F862AA1}" srcId="{C60A3B99-8054-4FDD-9165-4D34BE8ACA71}" destId="{0C24CD49-2061-42EA-A7DD-9480F871E1DD}" srcOrd="0" destOrd="0" parTransId="{948D51FC-80F7-40D4-A759-923BBF6F9C76}" sibTransId="{56320C50-9AA3-4BB6-86EF-68BEB7137D55}"/>
    <dgm:cxn modelId="{5D8690F8-BF9F-4B27-9B40-8C51975B2E86}" srcId="{0C24CD49-2061-42EA-A7DD-9480F871E1DD}" destId="{A484D773-B740-4A3D-A50D-FF24CAE69214}" srcOrd="0" destOrd="0" parTransId="{A6B97F40-C88F-4D2C-BDB8-3CEC8FB8E787}" sibTransId="{28502DA2-6451-406B-847F-0177B9C171CA}"/>
    <dgm:cxn modelId="{B6586C19-D4F5-A846-B2A9-4B3779531D96}" type="presParOf" srcId="{0532BB37-A4E5-4D3B-8087-7A0597F4084F}" destId="{4AB73233-FF76-4156-8218-3A840E684A1B}" srcOrd="0" destOrd="0" presId="urn:microsoft.com/office/officeart/2018/5/layout/CenteredIconLabelDescriptionList"/>
    <dgm:cxn modelId="{474D71CA-CB0E-6646-B8C1-17C90DB15183}" type="presParOf" srcId="{4AB73233-FF76-4156-8218-3A840E684A1B}" destId="{866F3425-ACE8-4794-8923-615115A701BB}" srcOrd="0" destOrd="0" presId="urn:microsoft.com/office/officeart/2018/5/layout/CenteredIconLabelDescriptionList"/>
    <dgm:cxn modelId="{75BB25E9-72E4-1D42-A696-EB10A6C6BC50}" type="presParOf" srcId="{4AB73233-FF76-4156-8218-3A840E684A1B}" destId="{F5BEE8EB-02D6-4A3D-9ECD-E31DFDD82C03}" srcOrd="1" destOrd="0" presId="urn:microsoft.com/office/officeart/2018/5/layout/CenteredIconLabelDescriptionList"/>
    <dgm:cxn modelId="{E1BC9EF0-3361-2C4E-957F-C48475895265}" type="presParOf" srcId="{4AB73233-FF76-4156-8218-3A840E684A1B}" destId="{C1D297AE-66EF-493E-848A-7B246D029911}" srcOrd="2" destOrd="0" presId="urn:microsoft.com/office/officeart/2018/5/layout/CenteredIconLabelDescriptionList"/>
    <dgm:cxn modelId="{29BA5FF4-B8A2-2B43-BD0E-C531A959B41B}" type="presParOf" srcId="{4AB73233-FF76-4156-8218-3A840E684A1B}" destId="{D81382F2-FF56-4BC0-8738-1A1AAE2E840A}" srcOrd="3" destOrd="0" presId="urn:microsoft.com/office/officeart/2018/5/layout/CenteredIconLabelDescriptionList"/>
    <dgm:cxn modelId="{830BA133-6E5C-F247-95A2-FAAF10E77056}" type="presParOf" srcId="{4AB73233-FF76-4156-8218-3A840E684A1B}" destId="{222B9499-4434-48FF-8B22-35541948BEE5}" srcOrd="4" destOrd="0" presId="urn:microsoft.com/office/officeart/2018/5/layout/CenteredIconLabelDescriptionList"/>
    <dgm:cxn modelId="{01BCAF88-28BC-7E40-B931-FABCC2DDC53B}" type="presParOf" srcId="{0532BB37-A4E5-4D3B-8087-7A0597F4084F}" destId="{840C4BC8-E957-4AED-BDDB-C7FCE38DCFEC}" srcOrd="1" destOrd="0" presId="urn:microsoft.com/office/officeart/2018/5/layout/CenteredIconLabelDescriptionList"/>
    <dgm:cxn modelId="{42A41E72-525D-9344-B970-35A85556FAA3}" type="presParOf" srcId="{0532BB37-A4E5-4D3B-8087-7A0597F4084F}" destId="{76F082DB-DD59-410E-A305-0A5C942DE188}" srcOrd="2" destOrd="0" presId="urn:microsoft.com/office/officeart/2018/5/layout/CenteredIconLabelDescriptionList"/>
    <dgm:cxn modelId="{CDEF81AB-3AED-9541-8838-6117D554A3D9}" type="presParOf" srcId="{76F082DB-DD59-410E-A305-0A5C942DE188}" destId="{47EEB131-2BF8-4181-B38D-7442AEAE6552}" srcOrd="0" destOrd="0" presId="urn:microsoft.com/office/officeart/2018/5/layout/CenteredIconLabelDescriptionList"/>
    <dgm:cxn modelId="{031686C5-CB2E-F845-9E62-63A387BA34FA}" type="presParOf" srcId="{76F082DB-DD59-410E-A305-0A5C942DE188}" destId="{7F718FDD-13AB-40B6-BE51-7BE0B084C4A5}" srcOrd="1" destOrd="0" presId="urn:microsoft.com/office/officeart/2018/5/layout/CenteredIconLabelDescriptionList"/>
    <dgm:cxn modelId="{DB50FB55-E20B-C149-A79B-ABC1BBB2CCB3}" type="presParOf" srcId="{76F082DB-DD59-410E-A305-0A5C942DE188}" destId="{08CD998A-6768-4A62-8016-04D97EA474B4}" srcOrd="2" destOrd="0" presId="urn:microsoft.com/office/officeart/2018/5/layout/CenteredIconLabelDescriptionList"/>
    <dgm:cxn modelId="{98B5A789-0AB2-F840-9232-4B41B194BC7D}" type="presParOf" srcId="{76F082DB-DD59-410E-A305-0A5C942DE188}" destId="{32903867-A734-42A1-BDCE-0380441828C4}" srcOrd="3" destOrd="0" presId="urn:microsoft.com/office/officeart/2018/5/layout/CenteredIconLabelDescriptionList"/>
    <dgm:cxn modelId="{C99CDD71-A8B5-8544-8D3B-3053FDE102BC}" type="presParOf" srcId="{76F082DB-DD59-410E-A305-0A5C942DE188}" destId="{7A614677-B1E0-42B5-8D51-AB59A45F3D6B}" srcOrd="4" destOrd="0" presId="urn:microsoft.com/office/officeart/2018/5/layout/CenteredIconLabelDescriptionList"/>
    <dgm:cxn modelId="{7664E92A-8BBF-8B42-9B2A-00A3CFC58485}" type="presParOf" srcId="{0532BB37-A4E5-4D3B-8087-7A0597F4084F}" destId="{8E592A26-7362-42BA-9028-93C9C5BA8ADA}" srcOrd="3" destOrd="0" presId="urn:microsoft.com/office/officeart/2018/5/layout/CenteredIconLabelDescriptionList"/>
    <dgm:cxn modelId="{544AEB4E-D5B0-FD4B-90EE-59E7FFC9E7C4}" type="presParOf" srcId="{0532BB37-A4E5-4D3B-8087-7A0597F4084F}" destId="{BD4C9E78-765E-4BB5-9E0B-5F85563A0210}" srcOrd="4" destOrd="0" presId="urn:microsoft.com/office/officeart/2018/5/layout/CenteredIconLabelDescriptionList"/>
    <dgm:cxn modelId="{337C8D2C-074A-214C-8E37-8099567C35A2}" type="presParOf" srcId="{BD4C9E78-765E-4BB5-9E0B-5F85563A0210}" destId="{9C9AF131-F785-4EF0-B43D-EA1A3C0D74B6}" srcOrd="0" destOrd="0" presId="urn:microsoft.com/office/officeart/2018/5/layout/CenteredIconLabelDescriptionList"/>
    <dgm:cxn modelId="{E1CFBA4C-2BCE-F244-87D0-BC6F485084AC}" type="presParOf" srcId="{BD4C9E78-765E-4BB5-9E0B-5F85563A0210}" destId="{4B18C61A-AA28-4655-AE90-338EA95617C7}" srcOrd="1" destOrd="0" presId="urn:microsoft.com/office/officeart/2018/5/layout/CenteredIconLabelDescriptionList"/>
    <dgm:cxn modelId="{6D0F71EB-4A95-5640-8E0C-09F5D87E6DFC}" type="presParOf" srcId="{BD4C9E78-765E-4BB5-9E0B-5F85563A0210}" destId="{1BA3A06E-AF26-451B-80BE-ADC4811248A6}" srcOrd="2" destOrd="0" presId="urn:microsoft.com/office/officeart/2018/5/layout/CenteredIconLabelDescriptionList"/>
    <dgm:cxn modelId="{17BAB01E-B9D1-8C4C-9571-6E9BF645344A}" type="presParOf" srcId="{BD4C9E78-765E-4BB5-9E0B-5F85563A0210}" destId="{C6DD75A3-22A8-4D2A-9B71-20B9EF9F7B86}" srcOrd="3" destOrd="0" presId="urn:microsoft.com/office/officeart/2018/5/layout/CenteredIconLabelDescriptionList"/>
    <dgm:cxn modelId="{616C7722-15FE-7F4D-9C2C-1903A65FF927}" type="presParOf" srcId="{BD4C9E78-765E-4BB5-9E0B-5F85563A0210}" destId="{77D2C544-40B9-4B1E-9F0E-4C2E0228F7FD}" srcOrd="4" destOrd="0" presId="urn:microsoft.com/office/officeart/2018/5/layout/CenteredIconLabelDescriptionList"/>
    <dgm:cxn modelId="{26B0F5E7-8932-6D4A-8691-4084624C106C}" type="presParOf" srcId="{0532BB37-A4E5-4D3B-8087-7A0597F4084F}" destId="{4D1B2EC0-3F32-4B4D-9CB8-2DD7346D1124}" srcOrd="5" destOrd="0" presId="urn:microsoft.com/office/officeart/2018/5/layout/CenteredIconLabelDescriptionList"/>
    <dgm:cxn modelId="{578B7B40-F15F-6A41-A371-7F69E9C96DA5}" type="presParOf" srcId="{0532BB37-A4E5-4D3B-8087-7A0597F4084F}" destId="{338A3FB0-35D3-467C-A5BF-361DC0EAF819}" srcOrd="6" destOrd="0" presId="urn:microsoft.com/office/officeart/2018/5/layout/CenteredIconLabelDescriptionList"/>
    <dgm:cxn modelId="{3D6481FF-4B16-A84D-B955-2853533CB5F3}" type="presParOf" srcId="{338A3FB0-35D3-467C-A5BF-361DC0EAF819}" destId="{AEE49733-221A-4AFB-8FF6-CE61F2E54147}" srcOrd="0" destOrd="0" presId="urn:microsoft.com/office/officeart/2018/5/layout/CenteredIconLabelDescriptionList"/>
    <dgm:cxn modelId="{5DA73016-9854-1541-B5A7-FFCA6608ACCA}" type="presParOf" srcId="{338A3FB0-35D3-467C-A5BF-361DC0EAF819}" destId="{9AD77C51-0D8A-4E49-B7E4-DB79C433A472}" srcOrd="1" destOrd="0" presId="urn:microsoft.com/office/officeart/2018/5/layout/CenteredIconLabelDescriptionList"/>
    <dgm:cxn modelId="{560315C7-3B6E-8846-8DEA-1C977B88BDDD}" type="presParOf" srcId="{338A3FB0-35D3-467C-A5BF-361DC0EAF819}" destId="{A5A23D13-28AB-4652-BB41-556309D20EEF}" srcOrd="2" destOrd="0" presId="urn:microsoft.com/office/officeart/2018/5/layout/CenteredIconLabelDescriptionList"/>
    <dgm:cxn modelId="{98764C70-1EB6-D446-8192-0C27E0A1AEE4}" type="presParOf" srcId="{338A3FB0-35D3-467C-A5BF-361DC0EAF819}" destId="{8CABA12D-45EA-4D0C-BF73-0AF184E2DAF3}" srcOrd="3" destOrd="0" presId="urn:microsoft.com/office/officeart/2018/5/layout/CenteredIconLabelDescriptionList"/>
    <dgm:cxn modelId="{2A7D5766-D7E7-C642-8425-D6FF41A6ABB5}" type="presParOf" srcId="{338A3FB0-35D3-467C-A5BF-361DC0EAF819}" destId="{3EFDA7D4-D4D9-41D0-B1B4-EA99B689F486}"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B175A5-C2D7-4A22-8F86-B0B986A0DC65}">
      <dsp:nvSpPr>
        <dsp:cNvPr id="0" name=""/>
        <dsp:cNvSpPr/>
      </dsp:nvSpPr>
      <dsp:spPr>
        <a:xfrm>
          <a:off x="0" y="510"/>
          <a:ext cx="4729162" cy="1193983"/>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857E6D06-8E79-4A73-A713-8B98E4844CD4}">
      <dsp:nvSpPr>
        <dsp:cNvPr id="0" name=""/>
        <dsp:cNvSpPr/>
      </dsp:nvSpPr>
      <dsp:spPr>
        <a:xfrm>
          <a:off x="361180" y="269156"/>
          <a:ext cx="656690" cy="6566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9C5D09D-CEB1-40EF-960A-31A34AE4F4DE}">
      <dsp:nvSpPr>
        <dsp:cNvPr id="0" name=""/>
        <dsp:cNvSpPr/>
      </dsp:nvSpPr>
      <dsp:spPr>
        <a:xfrm>
          <a:off x="1379051" y="510"/>
          <a:ext cx="3350110" cy="1193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363" tIns="126363" rIns="126363" bIns="126363" numCol="1" spcCol="1270" anchor="ctr" anchorCtr="0">
          <a:noAutofit/>
        </a:bodyPr>
        <a:lstStyle/>
        <a:p>
          <a:pPr marL="0" lvl="0" indent="0" algn="l" defTabSz="622300">
            <a:lnSpc>
              <a:spcPct val="90000"/>
            </a:lnSpc>
            <a:spcBef>
              <a:spcPct val="0"/>
            </a:spcBef>
            <a:spcAft>
              <a:spcPct val="35000"/>
            </a:spcAft>
            <a:buNone/>
          </a:pPr>
          <a:r>
            <a:rPr lang="en-US" sz="1400" kern="1200" dirty="0"/>
            <a:t>Our goal is to optimize vehicle allocation according to ridership demand and give business insights and recommendations to TNP companies (also called rider sharing companies like Uber, Lyft and Via). </a:t>
          </a:r>
        </a:p>
      </dsp:txBody>
      <dsp:txXfrm>
        <a:off x="1379051" y="510"/>
        <a:ext cx="3350110" cy="1193983"/>
      </dsp:txXfrm>
    </dsp:sp>
    <dsp:sp modelId="{A0E72587-C195-42ED-A8C2-669070406AC6}">
      <dsp:nvSpPr>
        <dsp:cNvPr id="0" name=""/>
        <dsp:cNvSpPr/>
      </dsp:nvSpPr>
      <dsp:spPr>
        <a:xfrm>
          <a:off x="0" y="1492989"/>
          <a:ext cx="4729162" cy="1193983"/>
        </a:xfrm>
        <a:prstGeom prst="roundRect">
          <a:avLst>
            <a:gd name="adj" fmla="val 10000"/>
          </a:avLst>
        </a:prstGeom>
        <a:solidFill>
          <a:schemeClr val="accent1">
            <a:lumMod val="75000"/>
          </a:schemeClr>
        </a:solidFill>
        <a:ln>
          <a:noFill/>
        </a:ln>
        <a:effectLst/>
      </dsp:spPr>
      <dsp:style>
        <a:lnRef idx="0">
          <a:scrgbClr r="0" g="0" b="0"/>
        </a:lnRef>
        <a:fillRef idx="1">
          <a:scrgbClr r="0" g="0" b="0"/>
        </a:fillRef>
        <a:effectRef idx="0">
          <a:scrgbClr r="0" g="0" b="0"/>
        </a:effectRef>
        <a:fontRef idx="minor"/>
      </dsp:style>
    </dsp:sp>
    <dsp:sp modelId="{B9FFCAFE-4D0A-4B1A-8791-21E42C14139F}">
      <dsp:nvSpPr>
        <dsp:cNvPr id="0" name=""/>
        <dsp:cNvSpPr/>
      </dsp:nvSpPr>
      <dsp:spPr>
        <a:xfrm>
          <a:off x="361180" y="1761636"/>
          <a:ext cx="656690" cy="6566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0347D80-C5EF-4FB4-8404-E187E6F6C54D}">
      <dsp:nvSpPr>
        <dsp:cNvPr id="0" name=""/>
        <dsp:cNvSpPr/>
      </dsp:nvSpPr>
      <dsp:spPr>
        <a:xfrm>
          <a:off x="1379051" y="1492989"/>
          <a:ext cx="3350110" cy="1193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363" tIns="126363" rIns="126363" bIns="126363" numCol="1" spcCol="1270" anchor="ctr" anchorCtr="0">
          <a:noAutofit/>
        </a:bodyPr>
        <a:lstStyle/>
        <a:p>
          <a:pPr marL="0" lvl="0" indent="0" algn="l" defTabSz="622300">
            <a:lnSpc>
              <a:spcPct val="90000"/>
            </a:lnSpc>
            <a:spcBef>
              <a:spcPct val="0"/>
            </a:spcBef>
            <a:spcAft>
              <a:spcPct val="35000"/>
            </a:spcAft>
            <a:buNone/>
          </a:pPr>
          <a:r>
            <a:rPr lang="en-US" sz="1400" b="0" i="0" u="none" kern="1200" dirty="0"/>
            <a:t>We use data regarding weather, major sport events, public safety, and census to analyze customer behavior and to give precise recommendations. </a:t>
          </a:r>
          <a:endParaRPr lang="en-US" sz="1400" kern="1200" dirty="0"/>
        </a:p>
      </dsp:txBody>
      <dsp:txXfrm>
        <a:off x="1379051" y="1492989"/>
        <a:ext cx="3350110" cy="1193983"/>
      </dsp:txXfrm>
    </dsp:sp>
    <dsp:sp modelId="{5B0D0FB0-930A-4D1B-AF2B-209E8E766872}">
      <dsp:nvSpPr>
        <dsp:cNvPr id="0" name=""/>
        <dsp:cNvSpPr/>
      </dsp:nvSpPr>
      <dsp:spPr>
        <a:xfrm>
          <a:off x="0" y="2985469"/>
          <a:ext cx="4729162" cy="1193983"/>
        </a:xfrm>
        <a:prstGeom prst="roundRect">
          <a:avLst>
            <a:gd name="adj" fmla="val 10000"/>
          </a:avLst>
        </a:prstGeom>
        <a:solidFill>
          <a:schemeClr val="accent1">
            <a:lumMod val="50000"/>
          </a:schemeClr>
        </a:solidFill>
        <a:ln>
          <a:noFill/>
        </a:ln>
        <a:effectLst/>
      </dsp:spPr>
      <dsp:style>
        <a:lnRef idx="0">
          <a:scrgbClr r="0" g="0" b="0"/>
        </a:lnRef>
        <a:fillRef idx="1">
          <a:scrgbClr r="0" g="0" b="0"/>
        </a:fillRef>
        <a:effectRef idx="0">
          <a:scrgbClr r="0" g="0" b="0"/>
        </a:effectRef>
        <a:fontRef idx="minor"/>
      </dsp:style>
    </dsp:sp>
    <dsp:sp modelId="{EF936174-0E9E-4C29-879D-DE0E00FB10B9}">
      <dsp:nvSpPr>
        <dsp:cNvPr id="0" name=""/>
        <dsp:cNvSpPr/>
      </dsp:nvSpPr>
      <dsp:spPr>
        <a:xfrm>
          <a:off x="361180" y="3254115"/>
          <a:ext cx="656690" cy="6566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662890D-E2A5-45AC-8FA4-A165884B9793}">
      <dsp:nvSpPr>
        <dsp:cNvPr id="0" name=""/>
        <dsp:cNvSpPr/>
      </dsp:nvSpPr>
      <dsp:spPr>
        <a:xfrm>
          <a:off x="1379051" y="2985469"/>
          <a:ext cx="3350110" cy="1193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363" tIns="126363" rIns="126363" bIns="126363" numCol="1" spcCol="1270" anchor="ctr" anchorCtr="0">
          <a:noAutofit/>
        </a:bodyPr>
        <a:lstStyle/>
        <a:p>
          <a:pPr marL="0" lvl="0" indent="0" algn="l" defTabSz="622300">
            <a:lnSpc>
              <a:spcPct val="90000"/>
            </a:lnSpc>
            <a:spcBef>
              <a:spcPct val="0"/>
            </a:spcBef>
            <a:spcAft>
              <a:spcPct val="35000"/>
            </a:spcAft>
            <a:buNone/>
          </a:pPr>
          <a:r>
            <a:rPr lang="en-US" sz="1400" b="0" i="0" u="none" kern="1200" dirty="0"/>
            <a:t>We create a relational database system that can efficiently load, store, and extract data from different sources for analysis. </a:t>
          </a:r>
          <a:endParaRPr lang="en-US" sz="1400" kern="1200" dirty="0"/>
        </a:p>
      </dsp:txBody>
      <dsp:txXfrm>
        <a:off x="1379051" y="2985469"/>
        <a:ext cx="3350110" cy="11939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A4F46-BC5C-B141-8741-4B79C5F081CE}">
      <dsp:nvSpPr>
        <dsp:cNvPr id="0" name=""/>
        <dsp:cNvSpPr/>
      </dsp:nvSpPr>
      <dsp:spPr>
        <a:xfrm>
          <a:off x="0" y="99225"/>
          <a:ext cx="7471595" cy="397800"/>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Compiling Data into Tables</a:t>
          </a:r>
          <a:endParaRPr lang="en-US" sz="1700" kern="1200" dirty="0"/>
        </a:p>
      </dsp:txBody>
      <dsp:txXfrm>
        <a:off x="19419" y="118644"/>
        <a:ext cx="7432757" cy="358962"/>
      </dsp:txXfrm>
    </dsp:sp>
    <dsp:sp modelId="{F6E5F9D8-A891-AD4E-A1E9-5AE67C936FDA}">
      <dsp:nvSpPr>
        <dsp:cNvPr id="0" name=""/>
        <dsp:cNvSpPr/>
      </dsp:nvSpPr>
      <dsp:spPr>
        <a:xfrm>
          <a:off x="0" y="497025"/>
          <a:ext cx="7471595"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7223"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b="0" i="0" u="none" kern="1200" dirty="0"/>
            <a:t>We used </a:t>
          </a:r>
          <a:r>
            <a:rPr lang="en-US" sz="1300" b="0" i="0" u="none" kern="1200" dirty="0" err="1"/>
            <a:t>MySQLWorkbench</a:t>
          </a:r>
          <a:r>
            <a:rPr lang="en-US" sz="1300" b="0" i="0" u="none" kern="1200" dirty="0"/>
            <a:t> to create our dimensional table. Sports and weather tables are indexed by Date (primary key), Census and Crime tables are indexed by Chicago Community Areas(CCA) (primary key). Date and CCA are both linked to the fact table as foreign key. </a:t>
          </a:r>
          <a:endParaRPr lang="en-US" sz="1300" kern="1200" dirty="0"/>
        </a:p>
      </dsp:txBody>
      <dsp:txXfrm>
        <a:off x="0" y="497025"/>
        <a:ext cx="7471595" cy="563040"/>
      </dsp:txXfrm>
    </dsp:sp>
    <dsp:sp modelId="{467F66CF-5437-264F-9856-0BA42B6870CD}">
      <dsp:nvSpPr>
        <dsp:cNvPr id="0" name=""/>
        <dsp:cNvSpPr/>
      </dsp:nvSpPr>
      <dsp:spPr>
        <a:xfrm>
          <a:off x="0" y="1060065"/>
          <a:ext cx="7471595" cy="397800"/>
        </a:xfrm>
        <a:prstGeom prst="roundRect">
          <a:avLst/>
        </a:prstGeom>
        <a:solidFill>
          <a:schemeClr val="accent2">
            <a:hueOff val="-4244261"/>
            <a:satOff val="-7952"/>
            <a:lumOff val="1352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Data Transformations</a:t>
          </a:r>
          <a:endParaRPr lang="en-US" sz="1700" kern="1200"/>
        </a:p>
      </dsp:txBody>
      <dsp:txXfrm>
        <a:off x="19419" y="1079484"/>
        <a:ext cx="7432757" cy="358962"/>
      </dsp:txXfrm>
    </dsp:sp>
    <dsp:sp modelId="{52AC06F6-62C5-B945-9DA8-D80125D2D178}">
      <dsp:nvSpPr>
        <dsp:cNvPr id="0" name=""/>
        <dsp:cNvSpPr/>
      </dsp:nvSpPr>
      <dsp:spPr>
        <a:xfrm>
          <a:off x="0" y="1457865"/>
          <a:ext cx="7471595" cy="1073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7223"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b="0" i="0" u="none" kern="1200" dirty="0"/>
            <a:t>All data are transformed into a rows and columns format with appropriate data type.</a:t>
          </a:r>
          <a:endParaRPr lang="en-US" sz="1300" kern="1200" dirty="0"/>
        </a:p>
        <a:p>
          <a:pPr marL="114300" lvl="1" indent="-114300" algn="l" defTabSz="577850">
            <a:lnSpc>
              <a:spcPct val="90000"/>
            </a:lnSpc>
            <a:spcBef>
              <a:spcPct val="0"/>
            </a:spcBef>
            <a:spcAft>
              <a:spcPct val="20000"/>
            </a:spcAft>
            <a:buChar char="•"/>
          </a:pPr>
          <a:r>
            <a:rPr lang="en-US" sz="1300" b="0" i="0" u="none" kern="1200" dirty="0"/>
            <a:t>Main dataset ridership measures are aggregated and grouped by CCA,  date and time.</a:t>
          </a:r>
          <a:endParaRPr lang="en-US" sz="1300" kern="1200" dirty="0"/>
        </a:p>
        <a:p>
          <a:pPr marL="114300" lvl="1" indent="-114300" algn="l" defTabSz="577850">
            <a:lnSpc>
              <a:spcPct val="90000"/>
            </a:lnSpc>
            <a:spcBef>
              <a:spcPct val="0"/>
            </a:spcBef>
            <a:spcAft>
              <a:spcPct val="20000"/>
            </a:spcAft>
            <a:buChar char="•"/>
          </a:pPr>
          <a:r>
            <a:rPr lang="en-US" sz="1300" b="0" i="0" u="none" kern="1200" dirty="0"/>
            <a:t>Sports schedule datasets, and weather datasets are aggregated and grouped by date.</a:t>
          </a:r>
          <a:endParaRPr lang="en-US" sz="1300" kern="1200" dirty="0"/>
        </a:p>
        <a:p>
          <a:pPr marL="114300" lvl="1" indent="-114300" algn="l" defTabSz="577850">
            <a:lnSpc>
              <a:spcPct val="90000"/>
            </a:lnSpc>
            <a:spcBef>
              <a:spcPct val="0"/>
            </a:spcBef>
            <a:spcAft>
              <a:spcPct val="20000"/>
            </a:spcAft>
            <a:buChar char="•"/>
          </a:pPr>
          <a:r>
            <a:rPr lang="en-US" sz="1300" b="0" i="0" u="none" kern="1200" dirty="0"/>
            <a:t>Census and Crime datasets are  aggregated and grouped by CCA.</a:t>
          </a:r>
          <a:endParaRPr lang="en-US" sz="1300" kern="1200" dirty="0"/>
        </a:p>
        <a:p>
          <a:pPr marL="114300" lvl="1" indent="-114300" algn="l" defTabSz="577850">
            <a:lnSpc>
              <a:spcPct val="90000"/>
            </a:lnSpc>
            <a:spcBef>
              <a:spcPct val="0"/>
            </a:spcBef>
            <a:spcAft>
              <a:spcPct val="20000"/>
            </a:spcAft>
            <a:buChar char="•"/>
          </a:pPr>
          <a:r>
            <a:rPr lang="en-US" sz="1300" b="0" i="0" u="none" kern="1200" dirty="0"/>
            <a:t>CCA Geographic boundaries data are transformed to meet tableau virtualization requirement</a:t>
          </a:r>
          <a:endParaRPr lang="en-US" sz="1300" kern="1200" dirty="0"/>
        </a:p>
      </dsp:txBody>
      <dsp:txXfrm>
        <a:off x="0" y="1457865"/>
        <a:ext cx="7471595" cy="1073295"/>
      </dsp:txXfrm>
    </dsp:sp>
    <dsp:sp modelId="{A2026110-568D-9641-9577-E53604CB886B}">
      <dsp:nvSpPr>
        <dsp:cNvPr id="0" name=""/>
        <dsp:cNvSpPr/>
      </dsp:nvSpPr>
      <dsp:spPr>
        <a:xfrm>
          <a:off x="0" y="2531160"/>
          <a:ext cx="7471595" cy="397800"/>
        </a:xfrm>
        <a:prstGeom prst="roundRect">
          <a:avLst/>
        </a:prstGeom>
        <a:solidFill>
          <a:schemeClr val="accent2">
            <a:hueOff val="-8488521"/>
            <a:satOff val="-15903"/>
            <a:lumOff val="27058"/>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Data Mapping</a:t>
          </a:r>
          <a:endParaRPr lang="en-US" sz="1700" kern="1200" dirty="0"/>
        </a:p>
      </dsp:txBody>
      <dsp:txXfrm>
        <a:off x="19419" y="2550579"/>
        <a:ext cx="7432757" cy="358962"/>
      </dsp:txXfrm>
    </dsp:sp>
    <dsp:sp modelId="{F39F3EB7-6FEA-D246-8762-6F9C581FEC22}">
      <dsp:nvSpPr>
        <dsp:cNvPr id="0" name=""/>
        <dsp:cNvSpPr/>
      </dsp:nvSpPr>
      <dsp:spPr>
        <a:xfrm>
          <a:off x="0" y="2928960"/>
          <a:ext cx="7471595" cy="872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7223"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b="0" i="0" u="none" kern="1200" dirty="0"/>
            <a:t>We have one main dataset (fact table with ridership measures) and four supporting datasets (dim tables). A </a:t>
          </a:r>
          <a:r>
            <a:rPr lang="en-US" sz="1300" b="0" i="1" u="none" kern="1200" dirty="0"/>
            <a:t>star type dimensional model </a:t>
          </a:r>
          <a:r>
            <a:rPr lang="en-US" sz="1300" b="0" i="0" u="none" kern="1200" dirty="0"/>
            <a:t>is adapted by linking 4 dimensional datasets to the main fact dataset using either DATE or CCA. Note: Ridership By Hours of A day is an independent analytical entity that  provides additional business insights on ridership.</a:t>
          </a:r>
          <a:endParaRPr lang="en-US" sz="1300" kern="1200" dirty="0"/>
        </a:p>
      </dsp:txBody>
      <dsp:txXfrm>
        <a:off x="0" y="2928960"/>
        <a:ext cx="7471595" cy="8720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6F3425-ACE8-4794-8923-615115A701BB}">
      <dsp:nvSpPr>
        <dsp:cNvPr id="0" name=""/>
        <dsp:cNvSpPr/>
      </dsp:nvSpPr>
      <dsp:spPr>
        <a:xfrm>
          <a:off x="537297" y="177848"/>
          <a:ext cx="571609" cy="5716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1D297AE-66EF-493E-848A-7B246D029911}">
      <dsp:nvSpPr>
        <dsp:cNvPr id="0" name=""/>
        <dsp:cNvSpPr/>
      </dsp:nvSpPr>
      <dsp:spPr>
        <a:xfrm>
          <a:off x="6517" y="882548"/>
          <a:ext cx="1633169" cy="827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dirty="0"/>
            <a:t>Data Types </a:t>
          </a:r>
          <a:endParaRPr lang="en-US" sz="1400" kern="1200" dirty="0"/>
        </a:p>
      </dsp:txBody>
      <dsp:txXfrm>
        <a:off x="6517" y="882548"/>
        <a:ext cx="1633169" cy="827600"/>
      </dsp:txXfrm>
    </dsp:sp>
    <dsp:sp modelId="{222B9499-4434-48FF-8B22-35541948BEE5}">
      <dsp:nvSpPr>
        <dsp:cNvPr id="0" name=""/>
        <dsp:cNvSpPr/>
      </dsp:nvSpPr>
      <dsp:spPr>
        <a:xfrm>
          <a:off x="340651" y="1613103"/>
          <a:ext cx="1396443" cy="1500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id: INT</a:t>
          </a:r>
        </a:p>
        <a:p>
          <a:pPr marL="0" lvl="0" indent="0" algn="l" defTabSz="488950">
            <a:lnSpc>
              <a:spcPct val="100000"/>
            </a:lnSpc>
            <a:spcBef>
              <a:spcPct val="0"/>
            </a:spcBef>
            <a:spcAft>
              <a:spcPct val="35000"/>
            </a:spcAft>
            <a:buNone/>
          </a:pPr>
          <a:r>
            <a:rPr lang="en-US" sz="1100" kern="1200" dirty="0"/>
            <a:t>Date: DATE</a:t>
          </a:r>
        </a:p>
        <a:p>
          <a:pPr marL="0" lvl="0" indent="0" algn="l" defTabSz="488950">
            <a:lnSpc>
              <a:spcPct val="100000"/>
            </a:lnSpc>
            <a:spcBef>
              <a:spcPct val="0"/>
            </a:spcBef>
            <a:spcAft>
              <a:spcPct val="35000"/>
            </a:spcAft>
            <a:buNone/>
          </a:pPr>
          <a:r>
            <a:rPr lang="en-US" sz="1100" kern="1200" dirty="0"/>
            <a:t>CCA: INT</a:t>
          </a:r>
        </a:p>
        <a:p>
          <a:pPr marL="0" lvl="0" indent="0" algn="l" defTabSz="488950">
            <a:lnSpc>
              <a:spcPct val="100000"/>
            </a:lnSpc>
            <a:spcBef>
              <a:spcPct val="0"/>
            </a:spcBef>
            <a:spcAft>
              <a:spcPct val="35000"/>
            </a:spcAft>
            <a:buNone/>
          </a:pPr>
          <a:r>
            <a:rPr lang="en-US" sz="1100" kern="1200" dirty="0"/>
            <a:t>MEAN &amp; MEDIAN attributes: DOUBLE</a:t>
          </a:r>
        </a:p>
        <a:p>
          <a:pPr marL="0" lvl="0" indent="0" algn="l" defTabSz="488950">
            <a:lnSpc>
              <a:spcPct val="100000"/>
            </a:lnSpc>
            <a:spcBef>
              <a:spcPct val="0"/>
            </a:spcBef>
            <a:spcAft>
              <a:spcPct val="35000"/>
            </a:spcAft>
            <a:buNone/>
          </a:pPr>
          <a:r>
            <a:rPr lang="en-US" sz="1100" kern="1200" dirty="0"/>
            <a:t>Others: INT</a:t>
          </a:r>
        </a:p>
      </dsp:txBody>
      <dsp:txXfrm>
        <a:off x="340651" y="1613103"/>
        <a:ext cx="1396443" cy="1500924"/>
      </dsp:txXfrm>
    </dsp:sp>
    <dsp:sp modelId="{47EEB131-2BF8-4181-B38D-7442AEAE6552}">
      <dsp:nvSpPr>
        <dsp:cNvPr id="0" name=""/>
        <dsp:cNvSpPr/>
      </dsp:nvSpPr>
      <dsp:spPr>
        <a:xfrm>
          <a:off x="2353656" y="177848"/>
          <a:ext cx="571609" cy="5716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8CD998A-6768-4A62-8016-04D97EA474B4}">
      <dsp:nvSpPr>
        <dsp:cNvPr id="0" name=""/>
        <dsp:cNvSpPr/>
      </dsp:nvSpPr>
      <dsp:spPr>
        <a:xfrm>
          <a:off x="1822912" y="882548"/>
          <a:ext cx="1633169" cy="827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dirty="0"/>
            <a:t>Dealing with NAs</a:t>
          </a:r>
          <a:endParaRPr lang="en-US" sz="1400" kern="1200" dirty="0"/>
        </a:p>
      </dsp:txBody>
      <dsp:txXfrm>
        <a:off x="1822912" y="882548"/>
        <a:ext cx="1633169" cy="827600"/>
      </dsp:txXfrm>
    </dsp:sp>
    <dsp:sp modelId="{7A614677-B1E0-42B5-8D51-AB59A45F3D6B}">
      <dsp:nvSpPr>
        <dsp:cNvPr id="0" name=""/>
        <dsp:cNvSpPr/>
      </dsp:nvSpPr>
      <dsp:spPr>
        <a:xfrm>
          <a:off x="1886262" y="1582379"/>
          <a:ext cx="1633169" cy="1500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Weather: Drop NA rows</a:t>
          </a:r>
        </a:p>
        <a:p>
          <a:pPr marL="0" lvl="0" indent="0" algn="l" defTabSz="488950">
            <a:lnSpc>
              <a:spcPct val="100000"/>
            </a:lnSpc>
            <a:spcBef>
              <a:spcPct val="0"/>
            </a:spcBef>
            <a:spcAft>
              <a:spcPct val="35000"/>
            </a:spcAft>
            <a:buNone/>
          </a:pPr>
          <a:r>
            <a:rPr lang="en-US" sz="1100" kern="1200" dirty="0"/>
            <a:t>Main Dataset: Fill NA with 0</a:t>
          </a:r>
        </a:p>
      </dsp:txBody>
      <dsp:txXfrm>
        <a:off x="1886262" y="1582379"/>
        <a:ext cx="1633169" cy="1500924"/>
      </dsp:txXfrm>
    </dsp:sp>
    <dsp:sp modelId="{9C9AF131-F785-4EF0-B43D-EA1A3C0D74B6}">
      <dsp:nvSpPr>
        <dsp:cNvPr id="0" name=""/>
        <dsp:cNvSpPr/>
      </dsp:nvSpPr>
      <dsp:spPr>
        <a:xfrm>
          <a:off x="4395461" y="177848"/>
          <a:ext cx="571609" cy="5716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BA3A06E-AF26-451B-80BE-ADC4811248A6}">
      <dsp:nvSpPr>
        <dsp:cNvPr id="0" name=""/>
        <dsp:cNvSpPr/>
      </dsp:nvSpPr>
      <dsp:spPr>
        <a:xfrm>
          <a:off x="3864732" y="882548"/>
          <a:ext cx="1633169" cy="827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dirty="0"/>
            <a:t>Using Dimensional Tables</a:t>
          </a:r>
          <a:endParaRPr lang="en-US" sz="1400" kern="1200" dirty="0"/>
        </a:p>
      </dsp:txBody>
      <dsp:txXfrm>
        <a:off x="3864732" y="882548"/>
        <a:ext cx="1633169" cy="827600"/>
      </dsp:txXfrm>
    </dsp:sp>
    <dsp:sp modelId="{77D2C544-40B9-4B1E-9F0E-4C2E0228F7FD}">
      <dsp:nvSpPr>
        <dsp:cNvPr id="0" name=""/>
        <dsp:cNvSpPr/>
      </dsp:nvSpPr>
      <dsp:spPr>
        <a:xfrm>
          <a:off x="3836495" y="1484278"/>
          <a:ext cx="2028102" cy="1500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 Maintain historical information for any dimension</a:t>
          </a:r>
        </a:p>
        <a:p>
          <a:pPr marL="0" lvl="0" indent="0" algn="l" defTabSz="488950">
            <a:lnSpc>
              <a:spcPct val="100000"/>
            </a:lnSpc>
            <a:spcBef>
              <a:spcPct val="0"/>
            </a:spcBef>
            <a:spcAft>
              <a:spcPct val="35000"/>
            </a:spcAft>
            <a:buNone/>
          </a:pPr>
          <a:r>
            <a:rPr lang="en-US" sz="1100" kern="1200" dirty="0"/>
            <a:t>- Less processing time and higher performance</a:t>
          </a:r>
        </a:p>
      </dsp:txBody>
      <dsp:txXfrm>
        <a:off x="3836495" y="1484278"/>
        <a:ext cx="2028102" cy="1500924"/>
      </dsp:txXfrm>
    </dsp:sp>
    <dsp:sp modelId="{AEE49733-221A-4AFB-8FF6-CE61F2E54147}">
      <dsp:nvSpPr>
        <dsp:cNvPr id="0" name=""/>
        <dsp:cNvSpPr/>
      </dsp:nvSpPr>
      <dsp:spPr>
        <a:xfrm>
          <a:off x="6577208" y="131205"/>
          <a:ext cx="571609" cy="5716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A5A23D13-28AB-4652-BB41-556309D20EEF}">
      <dsp:nvSpPr>
        <dsp:cNvPr id="0" name=""/>
        <dsp:cNvSpPr/>
      </dsp:nvSpPr>
      <dsp:spPr>
        <a:xfrm>
          <a:off x="6046467" y="835913"/>
          <a:ext cx="1633169" cy="827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dirty="0"/>
            <a:t>Expected Output of Data Analysis (Data Quality Metrics)</a:t>
          </a:r>
          <a:endParaRPr lang="en-US" sz="1400" kern="1200" dirty="0"/>
        </a:p>
      </dsp:txBody>
      <dsp:txXfrm>
        <a:off x="6046467" y="835913"/>
        <a:ext cx="1633169" cy="827600"/>
      </dsp:txXfrm>
    </dsp:sp>
    <dsp:sp modelId="{3EFDA7D4-D4D9-41D0-B1B4-EA99B689F486}">
      <dsp:nvSpPr>
        <dsp:cNvPr id="0" name=""/>
        <dsp:cNvSpPr/>
      </dsp:nvSpPr>
      <dsp:spPr>
        <a:xfrm>
          <a:off x="6046467" y="1724696"/>
          <a:ext cx="1633169" cy="1500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 The relationship between income level and ridership</a:t>
          </a:r>
        </a:p>
        <a:p>
          <a:pPr marL="0" lvl="0" indent="0" algn="l" defTabSz="488950">
            <a:lnSpc>
              <a:spcPct val="100000"/>
            </a:lnSpc>
            <a:spcBef>
              <a:spcPct val="0"/>
            </a:spcBef>
            <a:spcAft>
              <a:spcPct val="35000"/>
            </a:spcAft>
            <a:buNone/>
          </a:pPr>
          <a:r>
            <a:rPr lang="en-US" sz="1100" kern="1200" dirty="0"/>
            <a:t>- The impact of ridership on different weather</a:t>
          </a:r>
        </a:p>
        <a:p>
          <a:pPr marL="0" lvl="0" indent="0" algn="l" defTabSz="488950">
            <a:lnSpc>
              <a:spcPct val="100000"/>
            </a:lnSpc>
            <a:spcBef>
              <a:spcPct val="0"/>
            </a:spcBef>
            <a:spcAft>
              <a:spcPct val="35000"/>
            </a:spcAft>
            <a:buNone/>
          </a:pPr>
          <a:r>
            <a:rPr lang="en-US" sz="1100" kern="1200" dirty="0"/>
            <a:t>- The impact of ridership during major sports event</a:t>
          </a:r>
        </a:p>
        <a:p>
          <a:pPr marL="0" lvl="0" indent="0" algn="l" defTabSz="488950">
            <a:lnSpc>
              <a:spcPct val="100000"/>
            </a:lnSpc>
            <a:spcBef>
              <a:spcPct val="0"/>
            </a:spcBef>
            <a:spcAft>
              <a:spcPct val="35000"/>
            </a:spcAft>
            <a:buNone/>
          </a:pPr>
          <a:r>
            <a:rPr lang="en-US" sz="1100" kern="1200" dirty="0"/>
            <a:t>- The relationship between public safety and ridership</a:t>
          </a:r>
        </a:p>
      </dsp:txBody>
      <dsp:txXfrm>
        <a:off x="6046467" y="1724696"/>
        <a:ext cx="1633169" cy="150092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800a5aca5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800a5aca5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800">
                <a:solidFill>
                  <a:schemeClr val="dk1"/>
                </a:solidFill>
                <a:highlight>
                  <a:schemeClr val="lt1"/>
                </a:highlight>
                <a:latin typeface="Times New Roman"/>
                <a:ea typeface="Times New Roman"/>
                <a:cs typeface="Times New Roman"/>
                <a:sym typeface="Times New Roman"/>
              </a:rPr>
              <a:t>which is essential to the success of Transportation Network Providers (TNP) (Rideshare Companies)</a:t>
            </a:r>
            <a:endParaRPr sz="1800">
              <a:solidFill>
                <a:schemeClr val="dk1"/>
              </a:solidFill>
              <a:highlight>
                <a:schemeClr val="lt1"/>
              </a:highlight>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800">
                <a:solidFill>
                  <a:schemeClr val="dk1"/>
                </a:solidFill>
                <a:highlight>
                  <a:schemeClr val="lt1"/>
                </a:highlight>
                <a:latin typeface="Times New Roman"/>
                <a:ea typeface="Times New Roman"/>
                <a:cs typeface="Times New Roman"/>
                <a:sym typeface="Times New Roman"/>
              </a:rPr>
              <a:t>Ridership demand can be greatly affected by, and many other factors.</a:t>
            </a:r>
            <a:endParaRPr sz="1800">
              <a:solidFill>
                <a:schemeClr val="dk1"/>
              </a:solidFill>
              <a:highlight>
                <a:schemeClr val="lt1"/>
              </a:highlight>
              <a:latin typeface="Times New Roman"/>
              <a:ea typeface="Times New Roman"/>
              <a:cs typeface="Times New Roman"/>
              <a:sym typeface="Times New Roman"/>
            </a:endParaRPr>
          </a:p>
          <a:p>
            <a:pPr marL="0" lvl="0" indent="0" algn="l" rtl="0">
              <a:lnSpc>
                <a:spcPct val="115000"/>
              </a:lnSpc>
              <a:spcBef>
                <a:spcPts val="1200"/>
              </a:spcBef>
              <a:spcAft>
                <a:spcPts val="1200"/>
              </a:spcAft>
              <a:buClr>
                <a:schemeClr val="dk1"/>
              </a:buClr>
              <a:buSzPts val="1100"/>
              <a:buFont typeface="Arial"/>
              <a:buNone/>
            </a:pPr>
            <a:endParaRPr sz="18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00a5aca5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00a5aca5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457200" lvl="0" indent="-342900" algn="l" rtl="0">
              <a:lnSpc>
                <a:spcPct val="115000"/>
              </a:lnSpc>
              <a:spcBef>
                <a:spcPts val="0"/>
              </a:spcBef>
              <a:spcAft>
                <a:spcPts val="0"/>
              </a:spcAft>
              <a:buClr>
                <a:schemeClr val="dk2"/>
              </a:buClr>
              <a:buSzPts val="1800"/>
              <a:buChar char="-"/>
            </a:pPr>
            <a:r>
              <a:rPr lang="en" sz="1800" dirty="0">
                <a:solidFill>
                  <a:schemeClr val="dk2"/>
                </a:solidFill>
              </a:rPr>
              <a:t>TNP can utilize our analysis to optimize their vehicle allocation system according to various factors.</a:t>
            </a:r>
            <a:endParaRPr sz="1800" dirty="0">
              <a:solidFill>
                <a:schemeClr val="dk2"/>
              </a:solidFill>
            </a:endParaRPr>
          </a:p>
          <a:p>
            <a:pPr marL="457200" lvl="0" indent="-342900" algn="l" rtl="0">
              <a:lnSpc>
                <a:spcPct val="115000"/>
              </a:lnSpc>
              <a:spcBef>
                <a:spcPts val="0"/>
              </a:spcBef>
              <a:spcAft>
                <a:spcPts val="0"/>
              </a:spcAft>
              <a:buClr>
                <a:schemeClr val="dk2"/>
              </a:buClr>
              <a:buSzPts val="1800"/>
              <a:buChar char="-"/>
            </a:pPr>
            <a:r>
              <a:rPr lang="en" sz="1800" dirty="0">
                <a:solidFill>
                  <a:schemeClr val="dk2"/>
                </a:solidFill>
              </a:rPr>
              <a:t>TNP can use our analysis to better understand customer behavior based on various factors.</a:t>
            </a:r>
            <a:endParaRPr sz="1800" dirty="0">
              <a:solidFill>
                <a:schemeClr val="dk2"/>
              </a:solidFill>
            </a:endParaRPr>
          </a:p>
          <a:p>
            <a:pPr marL="457200" lvl="0" indent="-342900" algn="l" rtl="0">
              <a:lnSpc>
                <a:spcPct val="115000"/>
              </a:lnSpc>
              <a:spcBef>
                <a:spcPts val="0"/>
              </a:spcBef>
              <a:spcAft>
                <a:spcPts val="0"/>
              </a:spcAft>
              <a:buClr>
                <a:schemeClr val="dk2"/>
              </a:buClr>
              <a:buSzPts val="1800"/>
              <a:buChar char="-"/>
            </a:pPr>
            <a:r>
              <a:rPr lang="en" sz="1800" dirty="0">
                <a:solidFill>
                  <a:schemeClr val="dk2"/>
                </a:solidFill>
              </a:rPr>
              <a:t>Drivers can use our analysis to find locations where ridership demand is high and customers tip very generously.</a:t>
            </a:r>
            <a:endParaRPr sz="1800" dirty="0">
              <a:solidFill>
                <a:schemeClr val="dk2"/>
              </a:solidFill>
            </a:endParaRPr>
          </a:p>
          <a:p>
            <a:pPr marL="457200" lvl="0" indent="-342900" algn="l" rtl="0">
              <a:lnSpc>
                <a:spcPct val="115000"/>
              </a:lnSpc>
              <a:spcBef>
                <a:spcPts val="0"/>
              </a:spcBef>
              <a:spcAft>
                <a:spcPts val="0"/>
              </a:spcAft>
              <a:buClr>
                <a:schemeClr val="dk2"/>
              </a:buClr>
              <a:buSzPts val="1800"/>
              <a:buChar char="-"/>
            </a:pPr>
            <a:r>
              <a:rPr lang="en" sz="1800" dirty="0">
                <a:solidFill>
                  <a:schemeClr val="dk2"/>
                </a:solidFill>
              </a:rPr>
              <a:t>TNP can further increase the maximum wait time for locations that have high crime rate. Which can greatly benefit customers</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5637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667763" y="473202"/>
            <a:ext cx="3926681" cy="3921919"/>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823791"/>
            <a:ext cx="7738814" cy="3296241"/>
          </a:xfrm>
        </p:spPr>
        <p:txBody>
          <a:bodyPr anchor="ctr">
            <a:noAutofit/>
          </a:bodyPr>
          <a:lstStyle>
            <a:lvl1pPr algn="ctr">
              <a:defRPr sz="7500" spc="600" baseline="0"/>
            </a:lvl1pPr>
          </a:lstStyle>
          <a:p>
            <a:r>
              <a:rPr lang="en-US"/>
              <a:t>Click to edit Master title style</a:t>
            </a:r>
            <a:endParaRPr lang="en-US" dirty="0"/>
          </a:p>
        </p:txBody>
      </p:sp>
      <p:sp>
        <p:nvSpPr>
          <p:cNvPr id="3" name="Subtitle 2"/>
          <p:cNvSpPr>
            <a:spLocks noGrp="1"/>
          </p:cNvSpPr>
          <p:nvPr>
            <p:ph type="subTitle" idx="1"/>
          </p:nvPr>
        </p:nvSpPr>
        <p:spPr>
          <a:xfrm>
            <a:off x="1661284" y="4484398"/>
            <a:ext cx="6034030" cy="55670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08892" y="4781759"/>
            <a:ext cx="1747292" cy="261347"/>
          </a:xfrm>
        </p:spPr>
        <p:txBody>
          <a:bodyPr/>
          <a:lstStyle>
            <a:lvl1pPr>
              <a:defRPr baseline="0">
                <a:solidFill>
                  <a:schemeClr val="accent1">
                    <a:lumMod val="50000"/>
                  </a:schemeClr>
                </a:solidFill>
              </a:defRPr>
            </a:lvl1pPr>
          </a:lstStyle>
          <a:p>
            <a:fld id="{9334D819-9F07-4261-B09B-9E467E5D9002}" type="datetimeFigureOut">
              <a:rPr lang="en-US" smtClean="0"/>
              <a:pPr/>
              <a:t>5/21/20</a:t>
            </a:fld>
            <a:endParaRPr lang="en-US" dirty="0"/>
          </a:p>
        </p:txBody>
      </p:sp>
      <p:sp>
        <p:nvSpPr>
          <p:cNvPr id="5" name="Footer Placeholder 4"/>
          <p:cNvSpPr>
            <a:spLocks noGrp="1"/>
          </p:cNvSpPr>
          <p:nvPr>
            <p:ph type="ftr" sz="quarter" idx="11"/>
          </p:nvPr>
        </p:nvSpPr>
        <p:spPr>
          <a:xfrm>
            <a:off x="3135249" y="4781759"/>
            <a:ext cx="3086100" cy="259347"/>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6800414" y="4781759"/>
            <a:ext cx="1747292" cy="259347"/>
          </a:xfrm>
        </p:spPr>
        <p:txBody>
          <a:bodyPr/>
          <a:lstStyle>
            <a:lvl1pPr>
              <a:defRPr baseline="0">
                <a:solidFill>
                  <a:schemeClr val="accent1">
                    <a:lumMod val="50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13" name="Rectangle 12" title="left edge border"/>
          <p:cNvSpPr/>
          <p:nvPr/>
        </p:nvSpPr>
        <p:spPr>
          <a:xfrm>
            <a:off x="0" y="0"/>
            <a:ext cx="212598"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2011553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5/21/20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3728815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9741" y="286790"/>
            <a:ext cx="1119099" cy="420030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5" y="286789"/>
            <a:ext cx="6294439" cy="42003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5/21/20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261381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8124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5/21/20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8374421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32197" y="805417"/>
            <a:ext cx="6140303" cy="3048470"/>
          </a:xfrm>
        </p:spPr>
        <p:txBody>
          <a:bodyPr anchor="b">
            <a:normAutofit/>
          </a:bodyPr>
          <a:lstStyle>
            <a:lvl1pPr>
              <a:defRPr sz="6300" spc="6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32198" y="3869836"/>
            <a:ext cx="5263116" cy="713351"/>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27410" y="4781759"/>
            <a:ext cx="1120460" cy="261347"/>
          </a:xfrm>
        </p:spPr>
        <p:txBody>
          <a:bodyPr/>
          <a:lstStyle>
            <a:lvl1pPr>
              <a:defRPr baseline="0">
                <a:solidFill>
                  <a:schemeClr val="tx2"/>
                </a:solidFill>
              </a:defRPr>
            </a:lvl1pPr>
          </a:lstStyle>
          <a:p>
            <a:fld id="{9334D819-9F07-4261-B09B-9E467E5D9002}" type="datetimeFigureOut">
              <a:rPr lang="en-US" smtClean="0"/>
              <a:pPr/>
              <a:t>5/21/20</a:t>
            </a:fld>
            <a:endParaRPr lang="en-US" dirty="0"/>
          </a:p>
        </p:txBody>
      </p:sp>
      <p:sp>
        <p:nvSpPr>
          <p:cNvPr id="5" name="Footer Placeholder 4"/>
          <p:cNvSpPr>
            <a:spLocks noGrp="1"/>
          </p:cNvSpPr>
          <p:nvPr>
            <p:ph type="ftr" sz="quarter" idx="11"/>
          </p:nvPr>
        </p:nvSpPr>
        <p:spPr>
          <a:xfrm>
            <a:off x="3959298" y="4781759"/>
            <a:ext cx="3086100" cy="259347"/>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7456825" y="4781759"/>
            <a:ext cx="1115675" cy="259347"/>
          </a:xfrm>
        </p:spPr>
        <p:txBody>
          <a:bodyPr/>
          <a:lstStyle>
            <a:lvl1pPr>
              <a:defRPr baseline="0">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grpSp>
        <p:nvGrpSpPr>
          <p:cNvPr id="7" name="Group 6" title="left scallop shape"/>
          <p:cNvGrpSpPr/>
          <p:nvPr/>
        </p:nvGrpSpPr>
        <p:grpSpPr>
          <a:xfrm>
            <a:off x="0" y="0"/>
            <a:ext cx="2110979" cy="51435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500792646"/>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1714500"/>
            <a:ext cx="3600450" cy="2714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7" y="1714500"/>
            <a:ext cx="3600450" cy="2714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5/21/20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28942426"/>
      </p:ext>
    </p:extLst>
  </p:cSld>
  <p:clrMapOvr>
    <a:masterClrMapping/>
  </p:clrMapOvr>
  <p:hf sldNum="0"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39546" y="285750"/>
            <a:ext cx="7629525" cy="1120138"/>
          </a:xfrm>
        </p:spPr>
        <p:txBody>
          <a:bodyPr/>
          <a:lstStyle/>
          <a:p>
            <a:r>
              <a:rPr lang="en-US"/>
              <a:t>Click to edit Master title style</a:t>
            </a:r>
            <a:endParaRPr lang="en-US" dirty="0"/>
          </a:p>
        </p:txBody>
      </p:sp>
      <p:sp>
        <p:nvSpPr>
          <p:cNvPr id="3" name="Text Placeholder 2"/>
          <p:cNvSpPr>
            <a:spLocks noGrp="1"/>
          </p:cNvSpPr>
          <p:nvPr>
            <p:ph type="body" idx="1"/>
          </p:nvPr>
        </p:nvSpPr>
        <p:spPr>
          <a:xfrm>
            <a:off x="938759" y="1649725"/>
            <a:ext cx="3600450" cy="474397"/>
          </a:xfrm>
        </p:spPr>
        <p:txBody>
          <a:bodyPr anchor="b">
            <a:noAutofit/>
          </a:bodyPr>
          <a:lstStyle>
            <a:lvl1pPr marL="0" indent="0">
              <a:lnSpc>
                <a:spcPct val="100000"/>
              </a:lnSpc>
              <a:buNone/>
              <a:defRPr sz="1425" b="1" cap="all" spc="150" baseline="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2975" y="2181826"/>
            <a:ext cx="3600450" cy="22472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75398" y="1649725"/>
            <a:ext cx="3600450" cy="474397"/>
          </a:xfrm>
        </p:spPr>
        <p:txBody>
          <a:bodyPr anchor="b">
            <a:noAutofit/>
          </a:bodyPr>
          <a:lstStyle>
            <a:lvl1pPr marL="0" indent="0">
              <a:lnSpc>
                <a:spcPct val="100000"/>
              </a:lnSpc>
              <a:buNone/>
              <a:defRPr sz="1425" b="1" cap="all" spc="150" baseline="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75398" y="2181826"/>
            <a:ext cx="3600450" cy="22472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5/21/20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78757634"/>
      </p:ext>
    </p:extLst>
  </p:cSld>
  <p:clrMapOvr>
    <a:masterClrMapping/>
  </p:clrMapOvr>
  <p:hf sldNum="0"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5/21/20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6376835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5/21/20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3024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342900"/>
            <a:ext cx="2319086" cy="897503"/>
          </a:xfrm>
        </p:spPr>
        <p:txBody>
          <a:bodyPr anchor="b">
            <a:normAutofit/>
          </a:bodyPr>
          <a:lstStyle>
            <a:lvl1pPr>
              <a:lnSpc>
                <a:spcPct val="100000"/>
              </a:lnSpc>
              <a:defRPr sz="1425" b="1" i="0" cap="all" spc="225"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573788" y="690283"/>
            <a:ext cx="4618814" cy="373884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53414" y="1306002"/>
            <a:ext cx="2319086" cy="3123123"/>
          </a:xfrm>
        </p:spPr>
        <p:txBody>
          <a:bodyPr/>
          <a:lstStyle>
            <a:lvl1pPr marL="0" indent="0">
              <a:lnSpc>
                <a:spcPct val="120000"/>
              </a:lnSpc>
              <a:spcBef>
                <a:spcPts val="900"/>
              </a:spcBef>
              <a:buNone/>
              <a:defRPr sz="12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3789" y="4781759"/>
            <a:ext cx="925016" cy="261347"/>
          </a:xfrm>
        </p:spPr>
        <p:txBody>
          <a:bodyPr/>
          <a:lstStyle/>
          <a:p>
            <a:fld id="{9334D819-9F07-4261-B09B-9E467E5D9002}" type="datetimeFigureOut">
              <a:rPr lang="en-US" smtClean="0"/>
              <a:t>5/21/20</a:t>
            </a:fld>
            <a:endParaRPr lang="en-US" dirty="0"/>
          </a:p>
        </p:txBody>
      </p:sp>
      <p:sp>
        <p:nvSpPr>
          <p:cNvPr id="6" name="Footer Placeholder 5"/>
          <p:cNvSpPr>
            <a:spLocks noGrp="1"/>
          </p:cNvSpPr>
          <p:nvPr>
            <p:ph type="ftr" sz="quarter" idx="11"/>
          </p:nvPr>
        </p:nvSpPr>
        <p:spPr>
          <a:xfrm>
            <a:off x="1577716" y="4781759"/>
            <a:ext cx="2611634" cy="259347"/>
          </a:xfrm>
        </p:spPr>
        <p:txBody>
          <a:bodyPr/>
          <a:lstStyle/>
          <a:p>
            <a:endParaRPr lang="en-US" dirty="0"/>
          </a:p>
        </p:txBody>
      </p:sp>
      <p:sp>
        <p:nvSpPr>
          <p:cNvPr id="7" name="Slide Number Placeholder 6"/>
          <p:cNvSpPr>
            <a:spLocks noGrp="1"/>
          </p:cNvSpPr>
          <p:nvPr>
            <p:ph type="sldNum" sz="quarter" idx="12"/>
          </p:nvPr>
        </p:nvSpPr>
        <p:spPr>
          <a:xfrm>
            <a:off x="4268261" y="4781759"/>
            <a:ext cx="924342" cy="259347"/>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Rectangle 7" title="left edge border"/>
          <p:cNvSpPr/>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6921320"/>
      </p:ext>
    </p:extLst>
  </p:cSld>
  <p:clrMapOvr>
    <a:masterClrMapping/>
  </p:clrMapOvr>
  <p:hf sldNum="0" hdr="0" ftr="0" dt="0"/>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51434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1" name="Freeform 11" title="right scallop background shape"/>
          <p:cNvSpPr/>
          <p:nvPr/>
        </p:nvSpPr>
        <p:spPr bwMode="auto">
          <a:xfrm>
            <a:off x="5542359" y="0"/>
            <a:ext cx="3601641"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342900"/>
            <a:ext cx="2319088" cy="897503"/>
          </a:xfrm>
        </p:spPr>
        <p:txBody>
          <a:bodyPr anchor="b">
            <a:normAutofit/>
          </a:bodyPr>
          <a:lstStyle>
            <a:lvl1pPr>
              <a:lnSpc>
                <a:spcPct val="100000"/>
              </a:lnSpc>
              <a:defRPr sz="1425" b="1" i="0" spc="225"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6253413" y="1306002"/>
            <a:ext cx="2319088" cy="3123123"/>
          </a:xfrm>
        </p:spPr>
        <p:txBody>
          <a:bodyPr/>
          <a:lstStyle>
            <a:lvl1pPr marL="0" indent="0">
              <a:lnSpc>
                <a:spcPct val="120000"/>
              </a:lnSpc>
              <a:spcBef>
                <a:spcPts val="900"/>
              </a:spcBef>
              <a:buNone/>
              <a:defRPr sz="12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4463" y="4781759"/>
            <a:ext cx="924342" cy="261347"/>
          </a:xfrm>
        </p:spPr>
        <p:txBody>
          <a:bodyPr/>
          <a:lstStyle/>
          <a:p>
            <a:fld id="{9334D819-9F07-4261-B09B-9E467E5D9002}" type="datetimeFigureOut">
              <a:rPr lang="en-US" smtClean="0"/>
              <a:t>5/21/20</a:t>
            </a:fld>
            <a:endParaRPr lang="en-US" dirty="0"/>
          </a:p>
        </p:txBody>
      </p:sp>
      <p:sp>
        <p:nvSpPr>
          <p:cNvPr id="6" name="Footer Placeholder 5"/>
          <p:cNvSpPr>
            <a:spLocks noGrp="1"/>
          </p:cNvSpPr>
          <p:nvPr>
            <p:ph type="ftr" sz="quarter" idx="11"/>
          </p:nvPr>
        </p:nvSpPr>
        <p:spPr>
          <a:xfrm>
            <a:off x="1577716" y="4781759"/>
            <a:ext cx="2611634" cy="259347"/>
          </a:xfrm>
        </p:spPr>
        <p:txBody>
          <a:bodyPr/>
          <a:lstStyle/>
          <a:p>
            <a:endParaRPr lang="en-US" dirty="0"/>
          </a:p>
        </p:txBody>
      </p:sp>
      <p:sp>
        <p:nvSpPr>
          <p:cNvPr id="7" name="Slide Number Placeholder 6"/>
          <p:cNvSpPr>
            <a:spLocks noGrp="1"/>
          </p:cNvSpPr>
          <p:nvPr>
            <p:ph type="sldNum" sz="quarter" idx="12"/>
          </p:nvPr>
        </p:nvSpPr>
        <p:spPr>
          <a:xfrm>
            <a:off x="4265676" y="4781759"/>
            <a:ext cx="925830" cy="259347"/>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1544716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286789"/>
            <a:ext cx="7633742" cy="111909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938758" y="1714501"/>
            <a:ext cx="7633742" cy="26951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38758" y="4781759"/>
            <a:ext cx="1747292" cy="261347"/>
          </a:xfrm>
          <a:prstGeom prst="rect">
            <a:avLst/>
          </a:prstGeom>
        </p:spPr>
        <p:txBody>
          <a:bodyPr vert="horz" lIns="91440" tIns="45720" rIns="91440" bIns="45720" rtlCol="0" anchor="ctr"/>
          <a:lstStyle>
            <a:lvl1pPr algn="l">
              <a:defRPr sz="900">
                <a:solidFill>
                  <a:schemeClr val="tx1">
                    <a:lumMod val="65000"/>
                    <a:lumOff val="35000"/>
                  </a:schemeClr>
                </a:solidFill>
              </a:defRPr>
            </a:lvl1pPr>
          </a:lstStyle>
          <a:p>
            <a:fld id="{9334D819-9F07-4261-B09B-9E467E5D9002}" type="datetimeFigureOut">
              <a:rPr lang="en-US" smtClean="0"/>
              <a:pPr/>
              <a:t>5/21/20</a:t>
            </a:fld>
            <a:endParaRPr lang="en-US" dirty="0"/>
          </a:p>
        </p:txBody>
      </p:sp>
      <p:sp>
        <p:nvSpPr>
          <p:cNvPr id="5" name="Footer Placeholder 4"/>
          <p:cNvSpPr>
            <a:spLocks noGrp="1"/>
          </p:cNvSpPr>
          <p:nvPr>
            <p:ph type="ftr" sz="quarter" idx="3"/>
          </p:nvPr>
        </p:nvSpPr>
        <p:spPr>
          <a:xfrm>
            <a:off x="3028950" y="4781759"/>
            <a:ext cx="3086100" cy="259347"/>
          </a:xfrm>
          <a:prstGeom prst="rect">
            <a:avLst/>
          </a:prstGeom>
        </p:spPr>
        <p:txBody>
          <a:bodyPr vert="horz" lIns="91440" tIns="45720" rIns="91440" bIns="45720" rtlCol="0" anchor="ctr"/>
          <a:lstStyle>
            <a:lvl1pPr algn="ctr">
              <a:defRPr sz="9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57951" y="4781759"/>
            <a:ext cx="2114549" cy="259347"/>
          </a:xfrm>
          <a:prstGeom prst="rect">
            <a:avLst/>
          </a:prstGeom>
        </p:spPr>
        <p:txBody>
          <a:bodyPr vert="horz" lIns="91440" tIns="45720" rIns="91440" bIns="45720" rtlCol="0" anchor="ctr"/>
          <a:lstStyle>
            <a:lvl1pPr algn="r">
              <a:defRPr sz="900">
                <a:solidFill>
                  <a:schemeClr val="tx1">
                    <a:lumMod val="65000"/>
                    <a:lumOff val="3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11" name="Freeform 6" title="Left scallop edge"/>
          <p:cNvSpPr/>
          <p:nvPr/>
        </p:nvSpPr>
        <p:spPr bwMode="auto">
          <a:xfrm>
            <a:off x="0" y="0"/>
            <a:ext cx="664369"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63593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defTabSz="685800" rtl="0" eaLnBrk="1" latinLnBrk="0" hangingPunct="1">
        <a:lnSpc>
          <a:spcPct val="90000"/>
        </a:lnSpc>
        <a:spcBef>
          <a:spcPct val="0"/>
        </a:spcBef>
        <a:buNone/>
        <a:defRPr sz="3825" kern="1200" cap="all" spc="150" baseline="0">
          <a:solidFill>
            <a:schemeClr val="tx2"/>
          </a:solidFill>
          <a:latin typeface="+mj-lt"/>
          <a:ea typeface="+mj-ea"/>
          <a:cs typeface="+mj-cs"/>
        </a:defRPr>
      </a:lvl1pPr>
    </p:titleStyle>
    <p:bodyStyle>
      <a:lvl1pPr marL="171450" indent="-171450" algn="l" defTabSz="685800" rtl="0" eaLnBrk="1" latinLnBrk="0" hangingPunct="1">
        <a:lnSpc>
          <a:spcPct val="110000"/>
        </a:lnSpc>
        <a:spcBef>
          <a:spcPts val="525"/>
        </a:spcBef>
        <a:buClr>
          <a:schemeClr val="tx2"/>
        </a:buClr>
        <a:buFont typeface="Arial" panose="020B0604020202020204" pitchFamily="34" charset="0"/>
        <a:buChar char="•"/>
        <a:defRPr sz="1500" kern="1200">
          <a:solidFill>
            <a:schemeClr val="tx1">
              <a:lumMod val="65000"/>
              <a:lumOff val="35000"/>
            </a:schemeClr>
          </a:solidFill>
          <a:latin typeface="+mn-lt"/>
          <a:ea typeface="+mn-ea"/>
          <a:cs typeface="+mn-cs"/>
        </a:defRPr>
      </a:lvl1pPr>
      <a:lvl2pPr marL="514350" indent="-171450" algn="l" defTabSz="685800" rtl="0" eaLnBrk="1" latinLnBrk="0" hangingPunct="1">
        <a:lnSpc>
          <a:spcPct val="110000"/>
        </a:lnSpc>
        <a:spcBef>
          <a:spcPts val="525"/>
        </a:spcBef>
        <a:buClr>
          <a:schemeClr val="tx2"/>
        </a:buClr>
        <a:buFont typeface="Gill Sans MT" panose="020B0502020104020203" pitchFamily="34" charset="0"/>
        <a:buChar char="–"/>
        <a:defRPr sz="1350" kern="1200">
          <a:solidFill>
            <a:schemeClr val="tx1">
              <a:lumMod val="65000"/>
              <a:lumOff val="35000"/>
            </a:schemeClr>
          </a:solidFill>
          <a:latin typeface="+mn-lt"/>
          <a:ea typeface="+mn-ea"/>
          <a:cs typeface="+mn-cs"/>
        </a:defRPr>
      </a:lvl2pPr>
      <a:lvl3pPr marL="857250" indent="-171450" algn="l" defTabSz="685800" rtl="0" eaLnBrk="1" latinLnBrk="0" hangingPunct="1">
        <a:lnSpc>
          <a:spcPct val="110000"/>
        </a:lnSpc>
        <a:spcBef>
          <a:spcPts val="525"/>
        </a:spcBef>
        <a:buClr>
          <a:schemeClr val="tx2"/>
        </a:buClr>
        <a:buFont typeface="Arial" panose="020B0604020202020204" pitchFamily="34" charset="0"/>
        <a:buChar char="•"/>
        <a:defRPr sz="1200" kern="1200">
          <a:solidFill>
            <a:schemeClr val="tx1">
              <a:lumMod val="65000"/>
              <a:lumOff val="35000"/>
            </a:schemeClr>
          </a:solidFill>
          <a:latin typeface="+mn-lt"/>
          <a:ea typeface="+mn-ea"/>
          <a:cs typeface="+mn-cs"/>
        </a:defRPr>
      </a:lvl3pPr>
      <a:lvl4pPr marL="12001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a:solidFill>
            <a:schemeClr val="tx1">
              <a:lumMod val="65000"/>
              <a:lumOff val="35000"/>
            </a:schemeClr>
          </a:solidFill>
          <a:latin typeface="+mn-lt"/>
          <a:ea typeface="+mn-ea"/>
          <a:cs typeface="+mn-cs"/>
        </a:defRPr>
      </a:lvl4pPr>
      <a:lvl5pPr marL="15430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a:solidFill>
            <a:schemeClr val="tx1">
              <a:lumMod val="65000"/>
              <a:lumOff val="35000"/>
            </a:schemeClr>
          </a:solidFill>
          <a:latin typeface="+mn-lt"/>
          <a:ea typeface="+mn-ea"/>
          <a:cs typeface="+mn-cs"/>
        </a:defRPr>
      </a:lvl5pPr>
      <a:lvl6pPr marL="18859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baseline="0">
          <a:solidFill>
            <a:schemeClr val="tx1">
              <a:lumMod val="65000"/>
              <a:lumOff val="35000"/>
            </a:schemeClr>
          </a:solidFill>
          <a:latin typeface="+mn-lt"/>
          <a:ea typeface="+mn-ea"/>
          <a:cs typeface="+mn-cs"/>
        </a:defRPr>
      </a:lvl8pPr>
      <a:lvl9pPr marL="29146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hyperlink" Target="https://www.espn.com/" TargetMode="External"/><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hyperlink" Target="https://data.cityofchicago.org/Transportation/Transportation-Network-Providers-Trips/m6dm-c72p" TargetMode="External"/><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hyperlink" Target="https://datahub.cmap.illinois.gov/dataset/community-data-snapshots-raw-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53"/>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803030"/>
            <a:ext cx="9144000" cy="1340469"/>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ubtitle 1">
            <a:extLst>
              <a:ext uri="{FF2B5EF4-FFF2-40B4-BE49-F238E27FC236}">
                <a16:creationId xmlns:a16="http://schemas.microsoft.com/office/drawing/2014/main" id="{E4C821F7-B971-2642-B822-52FA347C91FD}"/>
              </a:ext>
            </a:extLst>
          </p:cNvPr>
          <p:cNvSpPr>
            <a:spLocks noGrp="1"/>
          </p:cNvSpPr>
          <p:nvPr>
            <p:ph type="subTitle" idx="1"/>
          </p:nvPr>
        </p:nvSpPr>
        <p:spPr>
          <a:xfrm>
            <a:off x="1554985" y="4120032"/>
            <a:ext cx="6034030" cy="556709"/>
          </a:xfrm>
        </p:spPr>
        <p:txBody>
          <a:bodyPr anchor="ctr">
            <a:normAutofit fontScale="70000" lnSpcReduction="20000"/>
          </a:bodyPr>
          <a:lstStyle/>
          <a:p>
            <a:r>
              <a:rPr lang="en-US" altLang="zh-CN" sz="1400" dirty="0">
                <a:solidFill>
                  <a:srgbClr val="2A1A00"/>
                </a:solidFill>
              </a:rPr>
              <a:t>Presented by: </a:t>
            </a:r>
          </a:p>
          <a:p>
            <a:r>
              <a:rPr lang="en-US" altLang="zh-CN" sz="1400" dirty="0">
                <a:solidFill>
                  <a:srgbClr val="2A1A00"/>
                </a:solidFill>
              </a:rPr>
              <a:t>Duo </a:t>
            </a:r>
            <a:r>
              <a:rPr lang="en-US" altLang="zh-CN" sz="1400" dirty="0" err="1">
                <a:solidFill>
                  <a:srgbClr val="2A1A00"/>
                </a:solidFill>
              </a:rPr>
              <a:t>zhou</a:t>
            </a:r>
            <a:r>
              <a:rPr lang="en-US" altLang="zh-CN" sz="1400" dirty="0">
                <a:solidFill>
                  <a:srgbClr val="2A1A00"/>
                </a:solidFill>
              </a:rPr>
              <a:t>, </a:t>
            </a:r>
            <a:r>
              <a:rPr lang="en-US" altLang="zh-CN" sz="1400" dirty="0" err="1">
                <a:solidFill>
                  <a:srgbClr val="2A1A00"/>
                </a:solidFill>
              </a:rPr>
              <a:t>Amily</a:t>
            </a:r>
            <a:r>
              <a:rPr lang="en-US" altLang="zh-CN" sz="1400" dirty="0">
                <a:solidFill>
                  <a:srgbClr val="2A1A00"/>
                </a:solidFill>
              </a:rPr>
              <a:t> </a:t>
            </a:r>
            <a:r>
              <a:rPr lang="en-US" altLang="zh-CN" sz="1400" dirty="0" err="1">
                <a:solidFill>
                  <a:srgbClr val="2A1A00"/>
                </a:solidFill>
              </a:rPr>
              <a:t>huang</a:t>
            </a:r>
            <a:r>
              <a:rPr lang="en-US" altLang="zh-CN" sz="1400" dirty="0">
                <a:solidFill>
                  <a:srgbClr val="2A1A00"/>
                </a:solidFill>
              </a:rPr>
              <a:t>, </a:t>
            </a:r>
            <a:r>
              <a:rPr lang="en-US" altLang="zh-CN" sz="1400" dirty="0" err="1">
                <a:solidFill>
                  <a:srgbClr val="2A1A00"/>
                </a:solidFill>
              </a:rPr>
              <a:t>bowen</a:t>
            </a:r>
            <a:r>
              <a:rPr lang="en-US" altLang="zh-CN" sz="1400" dirty="0">
                <a:solidFill>
                  <a:srgbClr val="2A1A00"/>
                </a:solidFill>
              </a:rPr>
              <a:t> </a:t>
            </a:r>
            <a:r>
              <a:rPr lang="en-US" altLang="zh-CN" sz="1400" dirty="0" err="1">
                <a:solidFill>
                  <a:srgbClr val="2A1A00"/>
                </a:solidFill>
              </a:rPr>
              <a:t>zhao</a:t>
            </a:r>
            <a:r>
              <a:rPr lang="en-US" altLang="zh-CN" sz="1400" dirty="0">
                <a:solidFill>
                  <a:srgbClr val="2A1A00"/>
                </a:solidFill>
              </a:rPr>
              <a:t>, </a:t>
            </a:r>
            <a:r>
              <a:rPr lang="en-US" altLang="zh-CN" sz="1400" dirty="0" err="1">
                <a:solidFill>
                  <a:srgbClr val="2A1A00"/>
                </a:solidFill>
              </a:rPr>
              <a:t>Yiheng</a:t>
            </a:r>
            <a:r>
              <a:rPr lang="en-US" altLang="zh-CN" sz="1400" dirty="0">
                <a:solidFill>
                  <a:srgbClr val="2A1A00"/>
                </a:solidFill>
              </a:rPr>
              <a:t> Zhu</a:t>
            </a:r>
            <a:endParaRPr lang="en-US" sz="1400" dirty="0">
              <a:solidFill>
                <a:srgbClr val="2A1A00"/>
              </a:solidFill>
            </a:endParaRPr>
          </a:p>
        </p:txBody>
      </p:sp>
      <p:sp>
        <p:nvSpPr>
          <p:cNvPr id="34" name="Google Shape;54;p13">
            <a:extLst>
              <a:ext uri="{FF2B5EF4-FFF2-40B4-BE49-F238E27FC236}">
                <a16:creationId xmlns:a16="http://schemas.microsoft.com/office/drawing/2014/main" id="{BAA1F629-36DF-744D-B841-8D172111439D}"/>
              </a:ext>
            </a:extLst>
          </p:cNvPr>
          <p:cNvSpPr txBox="1">
            <a:spLocks/>
          </p:cNvSpPr>
          <p:nvPr/>
        </p:nvSpPr>
        <p:spPr>
          <a:xfrm>
            <a:off x="3285861" y="829519"/>
            <a:ext cx="5967325" cy="1492711"/>
          </a:xfrm>
          <a:prstGeom prst="rect">
            <a:avLst/>
          </a:prstGeom>
        </p:spPr>
        <p:txBody>
          <a:bodyPr spcFirstLastPara="1" vert="horz" wrap="square" lIns="91425" tIns="91425" rIns="91425" bIns="91425" rtlCol="0" anchor="t" anchorCtr="0">
            <a:noAutofit/>
          </a:bodyPr>
          <a:lstStyle>
            <a:lvl1pPr marL="0" indent="0" algn="ctr" defTabSz="685800" rtl="0" eaLnBrk="1" latinLnBrk="0" hangingPunct="1">
              <a:lnSpc>
                <a:spcPct val="100000"/>
              </a:lnSpc>
              <a:spcBef>
                <a:spcPts val="525"/>
              </a:spcBef>
              <a:buClr>
                <a:schemeClr val="tx2"/>
              </a:buClr>
              <a:buFont typeface="Arial" panose="020B0604020202020204" pitchFamily="34" charset="0"/>
              <a:buNone/>
              <a:defRPr sz="1500" b="1" i="0" kern="1200" cap="all" spc="300" baseline="0">
                <a:solidFill>
                  <a:schemeClr val="tx2"/>
                </a:solidFill>
                <a:latin typeface="+mn-lt"/>
                <a:ea typeface="+mn-ea"/>
                <a:cs typeface="+mn-cs"/>
              </a:defRPr>
            </a:lvl1pPr>
            <a:lvl2pPr marL="342900" indent="0" algn="ctr" defTabSz="685800" rtl="0" eaLnBrk="1" latinLnBrk="0" hangingPunct="1">
              <a:lnSpc>
                <a:spcPct val="110000"/>
              </a:lnSpc>
              <a:spcBef>
                <a:spcPts val="525"/>
              </a:spcBef>
              <a:buClr>
                <a:schemeClr val="tx2"/>
              </a:buClr>
              <a:buFont typeface="Gill Sans MT" panose="020B0502020104020203" pitchFamily="34" charset="0"/>
              <a:buNone/>
              <a:defRPr sz="1500" kern="1200">
                <a:solidFill>
                  <a:schemeClr val="tx1">
                    <a:lumMod val="65000"/>
                    <a:lumOff val="35000"/>
                  </a:schemeClr>
                </a:solidFill>
                <a:latin typeface="+mn-lt"/>
                <a:ea typeface="+mn-ea"/>
                <a:cs typeface="+mn-cs"/>
              </a:defRPr>
            </a:lvl2pPr>
            <a:lvl3pPr marL="685800" indent="0" algn="ctr" defTabSz="685800" rtl="0" eaLnBrk="1" latinLnBrk="0" hangingPunct="1">
              <a:lnSpc>
                <a:spcPct val="110000"/>
              </a:lnSpc>
              <a:spcBef>
                <a:spcPts val="525"/>
              </a:spcBef>
              <a:buClr>
                <a:schemeClr val="tx2"/>
              </a:buClr>
              <a:buFont typeface="Arial" panose="020B0604020202020204" pitchFamily="34" charset="0"/>
              <a:buNone/>
              <a:defRPr sz="1350" kern="1200">
                <a:solidFill>
                  <a:schemeClr val="tx1">
                    <a:lumMod val="65000"/>
                    <a:lumOff val="35000"/>
                  </a:schemeClr>
                </a:solidFill>
                <a:latin typeface="+mn-lt"/>
                <a:ea typeface="+mn-ea"/>
                <a:cs typeface="+mn-cs"/>
              </a:defRPr>
            </a:lvl3pPr>
            <a:lvl4pPr marL="1028700" indent="0" algn="ctr" defTabSz="685800" rtl="0" eaLnBrk="1" latinLnBrk="0" hangingPunct="1">
              <a:lnSpc>
                <a:spcPct val="110000"/>
              </a:lnSpc>
              <a:spcBef>
                <a:spcPts val="525"/>
              </a:spcBef>
              <a:buClr>
                <a:schemeClr val="tx2"/>
              </a:buClr>
              <a:buFont typeface="Gill Sans MT" panose="020B0502020104020203" pitchFamily="34" charset="0"/>
              <a:buNone/>
              <a:defRPr sz="1200" kern="1200">
                <a:solidFill>
                  <a:schemeClr val="tx1">
                    <a:lumMod val="65000"/>
                    <a:lumOff val="35000"/>
                  </a:schemeClr>
                </a:solidFill>
                <a:latin typeface="+mn-lt"/>
                <a:ea typeface="+mn-ea"/>
                <a:cs typeface="+mn-cs"/>
              </a:defRPr>
            </a:lvl4pPr>
            <a:lvl5pPr marL="1371600" indent="0" algn="ctr" defTabSz="685800" rtl="0" eaLnBrk="1" latinLnBrk="0" hangingPunct="1">
              <a:lnSpc>
                <a:spcPct val="110000"/>
              </a:lnSpc>
              <a:spcBef>
                <a:spcPts val="525"/>
              </a:spcBef>
              <a:buClr>
                <a:schemeClr val="tx2"/>
              </a:buClr>
              <a:buFont typeface="Arial" panose="020B0604020202020204" pitchFamily="34" charset="0"/>
              <a:buNone/>
              <a:defRPr sz="1200" kern="1200">
                <a:solidFill>
                  <a:schemeClr val="tx1">
                    <a:lumMod val="65000"/>
                    <a:lumOff val="35000"/>
                  </a:schemeClr>
                </a:solidFill>
                <a:latin typeface="+mn-lt"/>
                <a:ea typeface="+mn-ea"/>
                <a:cs typeface="+mn-cs"/>
              </a:defRPr>
            </a:lvl5pPr>
            <a:lvl6pPr marL="1714500" indent="0" algn="ctr" defTabSz="685800" rtl="0" eaLnBrk="1" latinLnBrk="0" hangingPunct="1">
              <a:lnSpc>
                <a:spcPct val="110000"/>
              </a:lnSpc>
              <a:spcBef>
                <a:spcPts val="525"/>
              </a:spcBef>
              <a:buClr>
                <a:schemeClr val="tx2"/>
              </a:buClr>
              <a:buFont typeface="Gill Sans MT" panose="020B0502020104020203" pitchFamily="34" charset="0"/>
              <a:buNone/>
              <a:defRPr sz="1200" kern="1200">
                <a:solidFill>
                  <a:schemeClr val="tx1">
                    <a:lumMod val="65000"/>
                    <a:lumOff val="35000"/>
                  </a:schemeClr>
                </a:solidFill>
                <a:latin typeface="+mn-lt"/>
                <a:ea typeface="+mn-ea"/>
                <a:cs typeface="+mn-cs"/>
              </a:defRPr>
            </a:lvl6pPr>
            <a:lvl7pPr marL="2057400" indent="0" algn="ctr" defTabSz="685800" rtl="0" eaLnBrk="1" latinLnBrk="0" hangingPunct="1">
              <a:lnSpc>
                <a:spcPct val="110000"/>
              </a:lnSpc>
              <a:spcBef>
                <a:spcPts val="525"/>
              </a:spcBef>
              <a:buClr>
                <a:schemeClr val="tx2"/>
              </a:buClr>
              <a:buFont typeface="Arial" panose="020B0604020202020204" pitchFamily="34" charset="0"/>
              <a:buNone/>
              <a:defRPr sz="1200" kern="1200">
                <a:solidFill>
                  <a:schemeClr val="tx1">
                    <a:lumMod val="65000"/>
                    <a:lumOff val="35000"/>
                  </a:schemeClr>
                </a:solidFill>
                <a:latin typeface="+mn-lt"/>
                <a:ea typeface="+mn-ea"/>
                <a:cs typeface="+mn-cs"/>
              </a:defRPr>
            </a:lvl7pPr>
            <a:lvl8pPr marL="2400300" indent="0" algn="ctr" defTabSz="685800" rtl="0" eaLnBrk="1" latinLnBrk="0" hangingPunct="1">
              <a:lnSpc>
                <a:spcPct val="110000"/>
              </a:lnSpc>
              <a:spcBef>
                <a:spcPts val="525"/>
              </a:spcBef>
              <a:buClr>
                <a:schemeClr val="tx2"/>
              </a:buClr>
              <a:buFont typeface="Gill Sans MT" panose="020B0502020104020203" pitchFamily="34" charset="0"/>
              <a:buNone/>
              <a:defRPr sz="1200" kern="1200" baseline="0">
                <a:solidFill>
                  <a:schemeClr val="tx1">
                    <a:lumMod val="65000"/>
                    <a:lumOff val="35000"/>
                  </a:schemeClr>
                </a:solidFill>
                <a:latin typeface="+mn-lt"/>
                <a:ea typeface="+mn-ea"/>
                <a:cs typeface="+mn-cs"/>
              </a:defRPr>
            </a:lvl8pPr>
            <a:lvl9pPr marL="2743200" indent="0" algn="ctr" defTabSz="685800" rtl="0" eaLnBrk="1" latinLnBrk="0" hangingPunct="1">
              <a:lnSpc>
                <a:spcPct val="110000"/>
              </a:lnSpc>
              <a:spcBef>
                <a:spcPts val="525"/>
              </a:spcBef>
              <a:buClr>
                <a:schemeClr val="tx2"/>
              </a:buClr>
              <a:buFont typeface="Arial" panose="020B0604020202020204" pitchFamily="34" charset="0"/>
              <a:buNone/>
              <a:defRPr sz="1200" kern="1200" baseline="0">
                <a:solidFill>
                  <a:schemeClr val="tx1">
                    <a:lumMod val="65000"/>
                    <a:lumOff val="35000"/>
                  </a:schemeClr>
                </a:solidFill>
                <a:latin typeface="+mn-lt"/>
                <a:ea typeface="+mn-ea"/>
                <a:cs typeface="+mn-cs"/>
              </a:defRPr>
            </a:lvl9pPr>
          </a:lstStyle>
          <a:p>
            <a:pPr algn="l">
              <a:lnSpc>
                <a:spcPct val="115000"/>
              </a:lnSpc>
              <a:spcBef>
                <a:spcPts val="1200"/>
              </a:spcBef>
              <a:spcAft>
                <a:spcPts val="1200"/>
              </a:spcAft>
              <a:buClr>
                <a:schemeClr val="dk1"/>
              </a:buClr>
              <a:buSzPts val="1100"/>
              <a:buFont typeface="Arial"/>
              <a:buNone/>
            </a:pPr>
            <a:r>
              <a:rPr lang="en-US" sz="3600" dirty="0">
                <a:solidFill>
                  <a:schemeClr val="accent2"/>
                </a:solidFill>
                <a:latin typeface="Chalkboard" panose="03050602040202020205" pitchFamily="66" charset="77"/>
                <a:ea typeface="AppleGothic" pitchFamily="2" charset="-127"/>
                <a:cs typeface="Times New Roman"/>
                <a:sym typeface="Times New Roman"/>
              </a:rPr>
              <a:t>Optimizing RIDE Sharing allocation</a:t>
            </a:r>
          </a:p>
        </p:txBody>
      </p:sp>
      <p:pic>
        <p:nvPicPr>
          <p:cNvPr id="10" name="Picture 9">
            <a:extLst>
              <a:ext uri="{FF2B5EF4-FFF2-40B4-BE49-F238E27FC236}">
                <a16:creationId xmlns:a16="http://schemas.microsoft.com/office/drawing/2014/main" id="{EBB38109-E385-B546-860F-79BC932F293F}"/>
              </a:ext>
            </a:extLst>
          </p:cNvPr>
          <p:cNvPicPr>
            <a:picLocks noChangeAspect="1"/>
          </p:cNvPicPr>
          <p:nvPr/>
        </p:nvPicPr>
        <p:blipFill rotWithShape="1">
          <a:blip r:embed="rId3"/>
          <a:srcRect r="47419" b="1780"/>
          <a:stretch/>
        </p:blipFill>
        <p:spPr>
          <a:xfrm>
            <a:off x="-1" y="999196"/>
            <a:ext cx="3051544" cy="2337076"/>
          </a:xfrm>
          <a:prstGeom prst="rect">
            <a:avLst/>
          </a:prstGeom>
        </p:spPr>
      </p:pic>
      <p:sp>
        <p:nvSpPr>
          <p:cNvPr id="43" name="Rectangle 42">
            <a:extLst>
              <a:ext uri="{FF2B5EF4-FFF2-40B4-BE49-F238E27FC236}">
                <a16:creationId xmlns:a16="http://schemas.microsoft.com/office/drawing/2014/main" id="{1A4E2176-BF54-A442-9FD6-C8E8FC995FC5}"/>
              </a:ext>
            </a:extLst>
          </p:cNvPr>
          <p:cNvSpPr/>
          <p:nvPr/>
        </p:nvSpPr>
        <p:spPr>
          <a:xfrm>
            <a:off x="3285861" y="2555609"/>
            <a:ext cx="5661611" cy="1134606"/>
          </a:xfrm>
          <a:prstGeom prst="rect">
            <a:avLst/>
          </a:prstGeom>
        </p:spPr>
        <p:txBody>
          <a:bodyPr wrap="square">
            <a:spAutoFit/>
          </a:bodyPr>
          <a:lstStyle/>
          <a:p>
            <a:pPr>
              <a:lnSpc>
                <a:spcPct val="115000"/>
              </a:lnSpc>
              <a:spcBef>
                <a:spcPts val="1200"/>
              </a:spcBef>
              <a:spcAft>
                <a:spcPts val="1200"/>
              </a:spcAft>
              <a:buClr>
                <a:schemeClr val="dk1"/>
              </a:buClr>
              <a:buSzPts val="1100"/>
            </a:pPr>
            <a:r>
              <a:rPr lang="en-US" sz="2000" dirty="0">
                <a:solidFill>
                  <a:schemeClr val="accent2">
                    <a:lumMod val="75000"/>
                  </a:schemeClr>
                </a:solidFill>
                <a:latin typeface="Chalkboard" panose="03050602040202020205" pitchFamily="66" charset="77"/>
                <a:ea typeface="Microsoft YaHei UI" panose="020B0400000000000000" pitchFamily="34" charset="-122"/>
                <a:cs typeface="Times New Roman"/>
                <a:sym typeface="Times New Roman"/>
              </a:rPr>
              <a:t>Analysis on Ridership Allocation for Transportation Network Providers (Uber/Lyft/Via, etc.)</a:t>
            </a:r>
            <a:endParaRPr lang="en-US" sz="2000" dirty="0">
              <a:solidFill>
                <a:schemeClr val="accent2">
                  <a:lumMod val="75000"/>
                </a:schemeClr>
              </a:solidFill>
              <a:latin typeface="Chalkboard" panose="03050602040202020205" pitchFamily="66" charset="77"/>
              <a:ea typeface="Microsoft YaHei UI" panose="020B0400000000000000"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58"/>
        <p:cNvGrpSpPr/>
        <p:nvPr/>
      </p:nvGrpSpPr>
      <p:grpSpPr>
        <a:xfrm>
          <a:off x="0" y="0"/>
          <a:ext cx="0" cy="0"/>
          <a:chOff x="0" y="0"/>
          <a:chExt cx="0" cy="0"/>
        </a:xfrm>
      </p:grpSpPr>
      <p:sp>
        <p:nvSpPr>
          <p:cNvPr id="67" name="Freeform 6">
            <a:extLst>
              <a:ext uri="{FF2B5EF4-FFF2-40B4-BE49-F238E27FC236}">
                <a16:creationId xmlns:a16="http://schemas.microsoft.com/office/drawing/2014/main" id="{F9FF9942-A878-459D-884E-75326A281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69" name="Rectangle 68">
            <a:extLst>
              <a:ext uri="{FF2B5EF4-FFF2-40B4-BE49-F238E27FC236}">
                <a16:creationId xmlns:a16="http://schemas.microsoft.com/office/drawing/2014/main" id="{C56E82B2-4DF9-4845-B6CB-442FFB716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71" name="Rectangle 70">
            <a:extLst>
              <a:ext uri="{FF2B5EF4-FFF2-40B4-BE49-F238E27FC236}">
                <a16:creationId xmlns:a16="http://schemas.microsoft.com/office/drawing/2014/main" id="{282086D7-FFDE-40CF-A09D-9BEB9D707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9" name="Google Shape;59;p14"/>
          <p:cNvSpPr txBox="1">
            <a:spLocks noGrp="1"/>
          </p:cNvSpPr>
          <p:nvPr>
            <p:ph type="title"/>
          </p:nvPr>
        </p:nvSpPr>
        <p:spPr>
          <a:xfrm>
            <a:off x="6038090" y="361741"/>
            <a:ext cx="2742436" cy="4178718"/>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300" b="1" spc="200" dirty="0"/>
              <a:t>Executive Summary</a:t>
            </a:r>
          </a:p>
        </p:txBody>
      </p:sp>
      <p:sp>
        <p:nvSpPr>
          <p:cNvPr id="73" name="Freeform 10">
            <a:extLst>
              <a:ext uri="{FF2B5EF4-FFF2-40B4-BE49-F238E27FC236}">
                <a16:creationId xmlns:a16="http://schemas.microsoft.com/office/drawing/2014/main" id="{0EF9EB2F-9261-487B-9F73-DEE10D9E3A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5676900" cy="51435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75" name="Rectangle 74">
            <a:extLst>
              <a:ext uri="{FF2B5EF4-FFF2-40B4-BE49-F238E27FC236}">
                <a16:creationId xmlns:a16="http://schemas.microsoft.com/office/drawing/2014/main" id="{D6AEE16F-E153-48FA-B097-3680B830BE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2" name="Google Shape;60;p14">
            <a:extLst>
              <a:ext uri="{FF2B5EF4-FFF2-40B4-BE49-F238E27FC236}">
                <a16:creationId xmlns:a16="http://schemas.microsoft.com/office/drawing/2014/main" id="{85527994-7F0E-4BD1-B0BA-32C12D431789}"/>
              </a:ext>
            </a:extLst>
          </p:cNvPr>
          <p:cNvGraphicFramePr/>
          <p:nvPr>
            <p:extLst>
              <p:ext uri="{D42A27DB-BD31-4B8C-83A1-F6EECF244321}">
                <p14:modId xmlns:p14="http://schemas.microsoft.com/office/powerpoint/2010/main" val="2709258913"/>
              </p:ext>
            </p:extLst>
          </p:nvPr>
        </p:nvGraphicFramePr>
        <p:xfrm>
          <a:off x="573881" y="360759"/>
          <a:ext cx="4729162" cy="4179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623400" y="19854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Business Use Case</a:t>
            </a:r>
            <a:endParaRPr b="1" dirty="0"/>
          </a:p>
        </p:txBody>
      </p:sp>
      <p:graphicFrame>
        <p:nvGraphicFramePr>
          <p:cNvPr id="66" name="Google Shape;66;p15"/>
          <p:cNvGraphicFramePr/>
          <p:nvPr>
            <p:extLst>
              <p:ext uri="{D42A27DB-BD31-4B8C-83A1-F6EECF244321}">
                <p14:modId xmlns:p14="http://schemas.microsoft.com/office/powerpoint/2010/main" val="1370631973"/>
              </p:ext>
            </p:extLst>
          </p:nvPr>
        </p:nvGraphicFramePr>
        <p:xfrm>
          <a:off x="758268" y="1064562"/>
          <a:ext cx="8066756" cy="3405576"/>
        </p:xfrm>
        <a:graphic>
          <a:graphicData uri="http://schemas.openxmlformats.org/drawingml/2006/table">
            <a:tbl>
              <a:tblPr>
                <a:tableStyleId>{69CF1AB2-1976-4502-BF36-3FF5EA218861}</a:tableStyleId>
              </a:tblPr>
              <a:tblGrid>
                <a:gridCol w="1038635">
                  <a:extLst>
                    <a:ext uri="{9D8B030D-6E8A-4147-A177-3AD203B41FA5}">
                      <a16:colId xmlns:a16="http://schemas.microsoft.com/office/drawing/2014/main" val="20000"/>
                    </a:ext>
                  </a:extLst>
                </a:gridCol>
                <a:gridCol w="3604437">
                  <a:extLst>
                    <a:ext uri="{9D8B030D-6E8A-4147-A177-3AD203B41FA5}">
                      <a16:colId xmlns:a16="http://schemas.microsoft.com/office/drawing/2014/main" val="20001"/>
                    </a:ext>
                  </a:extLst>
                </a:gridCol>
                <a:gridCol w="3423684">
                  <a:extLst>
                    <a:ext uri="{9D8B030D-6E8A-4147-A177-3AD203B41FA5}">
                      <a16:colId xmlns:a16="http://schemas.microsoft.com/office/drawing/2014/main" val="20002"/>
                    </a:ext>
                  </a:extLst>
                </a:gridCol>
              </a:tblGrid>
              <a:tr h="286627">
                <a:tc>
                  <a:txBody>
                    <a:bodyPr/>
                    <a:lstStyle/>
                    <a:p>
                      <a:pPr marL="0" lvl="0" indent="0" algn="l" rtl="0">
                        <a:lnSpc>
                          <a:spcPct val="150000"/>
                        </a:lnSpc>
                        <a:spcBef>
                          <a:spcPts val="0"/>
                        </a:spcBef>
                        <a:spcAft>
                          <a:spcPts val="0"/>
                        </a:spcAft>
                        <a:buNone/>
                      </a:pPr>
                      <a:r>
                        <a:rPr lang="en" sz="1400" b="1" dirty="0">
                          <a:solidFill>
                            <a:schemeClr val="tx1"/>
                          </a:solidFill>
                        </a:rPr>
                        <a:t>Actor</a:t>
                      </a:r>
                      <a:endParaRPr sz="1400" b="1" dirty="0">
                        <a:solidFill>
                          <a:schemeClr val="tx1"/>
                        </a:solidFill>
                      </a:endParaRPr>
                    </a:p>
                  </a:txBody>
                  <a:tcPr marL="91425" marR="91425" marT="91425" marB="91425"/>
                </a:tc>
                <a:tc>
                  <a:txBody>
                    <a:bodyPr/>
                    <a:lstStyle/>
                    <a:p>
                      <a:pPr marL="0" lvl="0" indent="0" algn="l" rtl="0">
                        <a:lnSpc>
                          <a:spcPct val="150000"/>
                        </a:lnSpc>
                        <a:spcBef>
                          <a:spcPts val="0"/>
                        </a:spcBef>
                        <a:spcAft>
                          <a:spcPts val="0"/>
                        </a:spcAft>
                        <a:buNone/>
                      </a:pPr>
                      <a:r>
                        <a:rPr lang="en" sz="1400" b="1" dirty="0">
                          <a:solidFill>
                            <a:schemeClr val="tx1"/>
                          </a:solidFill>
                        </a:rPr>
                        <a:t>Incentive</a:t>
                      </a:r>
                      <a:endParaRPr sz="1400" b="1" dirty="0">
                        <a:solidFill>
                          <a:schemeClr val="tx1"/>
                        </a:solidFill>
                      </a:endParaRPr>
                    </a:p>
                  </a:txBody>
                  <a:tcPr marL="91425" marR="91425" marT="91425" marB="91425"/>
                </a:tc>
                <a:tc>
                  <a:txBody>
                    <a:bodyPr/>
                    <a:lstStyle/>
                    <a:p>
                      <a:pPr marL="0" lvl="0" indent="0" algn="l" rtl="0">
                        <a:lnSpc>
                          <a:spcPct val="150000"/>
                        </a:lnSpc>
                        <a:spcBef>
                          <a:spcPts val="0"/>
                        </a:spcBef>
                        <a:spcAft>
                          <a:spcPts val="0"/>
                        </a:spcAft>
                        <a:buNone/>
                      </a:pPr>
                      <a:r>
                        <a:rPr lang="en" sz="1400" b="1" dirty="0">
                          <a:solidFill>
                            <a:schemeClr val="tx1"/>
                          </a:solidFill>
                        </a:rPr>
                        <a:t>Business Use</a:t>
                      </a:r>
                      <a:endParaRPr sz="1400" b="1" dirty="0">
                        <a:solidFill>
                          <a:schemeClr val="tx1"/>
                        </a:solidFill>
                      </a:endParaRPr>
                    </a:p>
                  </a:txBody>
                  <a:tcPr marL="91425" marR="91425" marT="91425" marB="91425"/>
                </a:tc>
                <a:extLst>
                  <a:ext uri="{0D108BD9-81ED-4DB2-BD59-A6C34878D82A}">
                    <a16:rowId xmlns:a16="http://schemas.microsoft.com/office/drawing/2014/main" val="10000"/>
                  </a:ext>
                </a:extLst>
              </a:tr>
              <a:tr h="1088875">
                <a:tc>
                  <a:txBody>
                    <a:bodyPr/>
                    <a:lstStyle/>
                    <a:p>
                      <a:pPr marL="0" lvl="0" indent="0" algn="l" rtl="0">
                        <a:lnSpc>
                          <a:spcPct val="150000"/>
                        </a:lnSpc>
                        <a:spcBef>
                          <a:spcPts val="0"/>
                        </a:spcBef>
                        <a:spcAft>
                          <a:spcPts val="0"/>
                        </a:spcAft>
                        <a:buNone/>
                      </a:pPr>
                      <a:r>
                        <a:rPr lang="en" sz="1400" dirty="0">
                          <a:solidFill>
                            <a:schemeClr val="tx1"/>
                          </a:solidFill>
                        </a:rPr>
                        <a:t>TNP</a:t>
                      </a:r>
                      <a:endParaRPr sz="1400" dirty="0">
                        <a:solidFill>
                          <a:schemeClr val="tx1"/>
                        </a:solidFill>
                      </a:endParaRPr>
                    </a:p>
                  </a:txBody>
                  <a:tcPr marL="91425" marR="91425" marT="91425" marB="91425" anchor="ctr"/>
                </a:tc>
                <a:tc>
                  <a:txBody>
                    <a:bodyPr/>
                    <a:lstStyle/>
                    <a:p>
                      <a:pPr marL="412750" marR="0" lvl="0" indent="-285750" algn="l" defTabSz="685800" rtl="0" eaLnBrk="1" fontAlgn="auto" latinLnBrk="0" hangingPunct="1">
                        <a:lnSpc>
                          <a:spcPct val="150000"/>
                        </a:lnSpc>
                        <a:spcBef>
                          <a:spcPts val="0"/>
                        </a:spcBef>
                        <a:spcAft>
                          <a:spcPts val="0"/>
                        </a:spcAft>
                        <a:buClrTx/>
                        <a:buSzPts val="1600"/>
                        <a:buFont typeface="Wingdings" pitchFamily="2" charset="2"/>
                        <a:buChar char="v"/>
                        <a:tabLst/>
                        <a:defRPr/>
                      </a:pPr>
                      <a:r>
                        <a:rPr lang="en-US" sz="1350" b="0" i="0" u="none" strike="noStrike" kern="1200" dirty="0">
                          <a:solidFill>
                            <a:schemeClr val="tx1"/>
                          </a:solidFill>
                          <a:effectLst/>
                          <a:latin typeface="+mn-lt"/>
                          <a:ea typeface="+mn-ea"/>
                          <a:cs typeface="+mn-cs"/>
                        </a:rPr>
                        <a:t>To better understand customer behavior </a:t>
                      </a:r>
                    </a:p>
                    <a:p>
                      <a:pPr marL="412750" marR="0" lvl="0" indent="-285750" algn="l" defTabSz="685800" rtl="0" eaLnBrk="1" fontAlgn="auto" latinLnBrk="0" hangingPunct="1">
                        <a:lnSpc>
                          <a:spcPct val="150000"/>
                        </a:lnSpc>
                        <a:spcBef>
                          <a:spcPts val="0"/>
                        </a:spcBef>
                        <a:spcAft>
                          <a:spcPts val="0"/>
                        </a:spcAft>
                        <a:buClrTx/>
                        <a:buSzPts val="1600"/>
                        <a:buFont typeface="Wingdings" pitchFamily="2" charset="2"/>
                        <a:buChar char="v"/>
                        <a:tabLst/>
                        <a:defRPr/>
                      </a:pPr>
                      <a:r>
                        <a:rPr lang="en-US" sz="1350" b="0" i="0" u="none" strike="noStrike" kern="1200" dirty="0">
                          <a:solidFill>
                            <a:schemeClr val="tx1"/>
                          </a:solidFill>
                          <a:effectLst/>
                          <a:latin typeface="+mn-lt"/>
                          <a:ea typeface="+mn-ea"/>
                          <a:cs typeface="+mn-cs"/>
                        </a:rPr>
                        <a:t>Vehicle allocation Optimization</a:t>
                      </a:r>
                    </a:p>
                    <a:p>
                      <a:pPr marL="412750" marR="0" lvl="0" indent="-285750" algn="l" defTabSz="685800" rtl="0" eaLnBrk="1" fontAlgn="auto" latinLnBrk="0" hangingPunct="1">
                        <a:lnSpc>
                          <a:spcPct val="150000"/>
                        </a:lnSpc>
                        <a:spcBef>
                          <a:spcPts val="0"/>
                        </a:spcBef>
                        <a:spcAft>
                          <a:spcPts val="0"/>
                        </a:spcAft>
                        <a:buClrTx/>
                        <a:buSzPts val="1600"/>
                        <a:buFont typeface="Wingdings" pitchFamily="2" charset="2"/>
                        <a:buChar char="v"/>
                        <a:tabLst/>
                        <a:defRPr/>
                      </a:pPr>
                      <a:r>
                        <a:rPr lang="en-US" sz="1350" b="0" i="0" u="none" strike="noStrike" kern="1200" dirty="0">
                          <a:solidFill>
                            <a:schemeClr val="tx1"/>
                          </a:solidFill>
                          <a:effectLst/>
                          <a:latin typeface="+mn-lt"/>
                          <a:ea typeface="+mn-ea"/>
                          <a:cs typeface="+mn-cs"/>
                        </a:rPr>
                        <a:t>Improve customer service management</a:t>
                      </a:r>
                    </a:p>
                    <a:p>
                      <a:pPr marL="412750" marR="0" lvl="0" indent="-285750" algn="l" defTabSz="685800" rtl="0" eaLnBrk="1" fontAlgn="auto" latinLnBrk="0" hangingPunct="1">
                        <a:lnSpc>
                          <a:spcPct val="150000"/>
                        </a:lnSpc>
                        <a:spcBef>
                          <a:spcPts val="0"/>
                        </a:spcBef>
                        <a:spcAft>
                          <a:spcPts val="0"/>
                        </a:spcAft>
                        <a:buClrTx/>
                        <a:buSzPts val="1600"/>
                        <a:buFont typeface="Wingdings" pitchFamily="2" charset="2"/>
                        <a:buChar char="v"/>
                        <a:tabLst/>
                        <a:defRPr/>
                      </a:pPr>
                      <a:endParaRPr lang="en" sz="1400" dirty="0">
                        <a:solidFill>
                          <a:schemeClr val="tx1"/>
                        </a:solidFill>
                      </a:endParaRPr>
                    </a:p>
                  </a:txBody>
                  <a:tcPr marL="91425" marR="91425" marT="91425" marB="91425"/>
                </a:tc>
                <a:tc>
                  <a:txBody>
                    <a:bodyPr/>
                    <a:lstStyle/>
                    <a:p>
                      <a:pPr rtl="0"/>
                      <a:r>
                        <a:rPr lang="en-US" sz="1350" b="0" i="0" u="none" strike="noStrike" kern="1200" dirty="0">
                          <a:solidFill>
                            <a:schemeClr val="tx1"/>
                          </a:solidFill>
                          <a:effectLst/>
                          <a:latin typeface="+mn-lt"/>
                          <a:ea typeface="+mn-ea"/>
                          <a:cs typeface="+mn-cs"/>
                        </a:rPr>
                        <a:t>Understand how different factors impact ridership and customer behavior</a:t>
                      </a:r>
                      <a:endParaRPr lang="en-US" sz="1400" b="0" dirty="0">
                        <a:solidFill>
                          <a:schemeClr val="tx1"/>
                        </a:solidFill>
                        <a:effectLst/>
                      </a:endParaRPr>
                    </a:p>
                  </a:txBody>
                  <a:tcPr marL="91425" marR="91425" marT="91425" marB="91425" anchor="ctr"/>
                </a:tc>
                <a:extLst>
                  <a:ext uri="{0D108BD9-81ED-4DB2-BD59-A6C34878D82A}">
                    <a16:rowId xmlns:a16="http://schemas.microsoft.com/office/drawing/2014/main" val="10001"/>
                  </a:ext>
                </a:extLst>
              </a:tr>
              <a:tr h="582450">
                <a:tc>
                  <a:txBody>
                    <a:bodyPr/>
                    <a:lstStyle/>
                    <a:p>
                      <a:pPr marL="0" lvl="0" indent="0" algn="l" rtl="0">
                        <a:lnSpc>
                          <a:spcPct val="150000"/>
                        </a:lnSpc>
                        <a:spcBef>
                          <a:spcPts val="0"/>
                        </a:spcBef>
                        <a:spcAft>
                          <a:spcPts val="0"/>
                        </a:spcAft>
                        <a:buNone/>
                      </a:pPr>
                      <a:r>
                        <a:rPr lang="en" sz="1400" dirty="0">
                          <a:solidFill>
                            <a:schemeClr val="tx1"/>
                          </a:solidFill>
                        </a:rPr>
                        <a:t>Driver</a:t>
                      </a:r>
                      <a:endParaRPr sz="1400" dirty="0">
                        <a:solidFill>
                          <a:schemeClr val="tx1"/>
                        </a:solidFill>
                      </a:endParaRPr>
                    </a:p>
                  </a:txBody>
                  <a:tcPr marL="91425" marR="91425" marT="91425" marB="91425" anchor="ctr"/>
                </a:tc>
                <a:tc>
                  <a:txBody>
                    <a:bodyPr/>
                    <a:lstStyle/>
                    <a:p>
                      <a:pPr marL="412750" marR="0" lvl="0" indent="-285750" algn="l" defTabSz="685800" rtl="0" eaLnBrk="1" fontAlgn="auto" latinLnBrk="0" hangingPunct="1">
                        <a:lnSpc>
                          <a:spcPct val="150000"/>
                        </a:lnSpc>
                        <a:spcBef>
                          <a:spcPts val="0"/>
                        </a:spcBef>
                        <a:spcAft>
                          <a:spcPts val="0"/>
                        </a:spcAft>
                        <a:buClrTx/>
                        <a:buSzPts val="1600"/>
                        <a:buFont typeface="Wingdings" pitchFamily="2" charset="2"/>
                        <a:buChar char="v"/>
                        <a:tabLst/>
                        <a:defRPr/>
                      </a:pPr>
                      <a:r>
                        <a:rPr lang="en" sz="1400" dirty="0">
                          <a:solidFill>
                            <a:schemeClr val="tx1"/>
                          </a:solidFill>
                        </a:rPr>
                        <a:t>Maximize income per unit time</a:t>
                      </a:r>
                    </a:p>
                  </a:txBody>
                  <a:tcPr marL="91425" marR="91425" marT="91425" marB="91425" anchor="ctr"/>
                </a:tc>
                <a:tc>
                  <a:txBody>
                    <a:bodyPr/>
                    <a:lstStyle/>
                    <a:p>
                      <a:pPr marL="0" lvl="0" indent="0" algn="l" rtl="0">
                        <a:lnSpc>
                          <a:spcPct val="150000"/>
                        </a:lnSpc>
                        <a:spcBef>
                          <a:spcPts val="0"/>
                        </a:spcBef>
                        <a:spcAft>
                          <a:spcPts val="0"/>
                        </a:spcAft>
                        <a:buNone/>
                      </a:pPr>
                      <a:r>
                        <a:rPr lang="en" sz="1400" dirty="0">
                          <a:solidFill>
                            <a:schemeClr val="tx1"/>
                          </a:solidFill>
                        </a:rPr>
                        <a:t>Understand how tips vary in different circumstances</a:t>
                      </a:r>
                      <a:endParaRPr sz="1400" dirty="0">
                        <a:solidFill>
                          <a:schemeClr val="tx1"/>
                        </a:solidFill>
                      </a:endParaRPr>
                    </a:p>
                  </a:txBody>
                  <a:tcPr marL="91425" marR="91425" marT="91425" marB="91425"/>
                </a:tc>
                <a:extLst>
                  <a:ext uri="{0D108BD9-81ED-4DB2-BD59-A6C34878D82A}">
                    <a16:rowId xmlns:a16="http://schemas.microsoft.com/office/drawing/2014/main" val="10002"/>
                  </a:ext>
                </a:extLst>
              </a:tr>
              <a:tr h="582450">
                <a:tc>
                  <a:txBody>
                    <a:bodyPr/>
                    <a:lstStyle/>
                    <a:p>
                      <a:pPr marL="0" lvl="0" indent="0" algn="l" rtl="0">
                        <a:lnSpc>
                          <a:spcPct val="150000"/>
                        </a:lnSpc>
                        <a:spcBef>
                          <a:spcPts val="0"/>
                        </a:spcBef>
                        <a:spcAft>
                          <a:spcPts val="0"/>
                        </a:spcAft>
                        <a:buNone/>
                      </a:pPr>
                      <a:r>
                        <a:rPr lang="en" sz="1400" dirty="0">
                          <a:solidFill>
                            <a:schemeClr val="tx1"/>
                          </a:solidFill>
                        </a:rPr>
                        <a:t>Customer </a:t>
                      </a:r>
                      <a:endParaRPr sz="1400" dirty="0">
                        <a:solidFill>
                          <a:schemeClr val="tx1"/>
                        </a:solidFill>
                      </a:endParaRPr>
                    </a:p>
                  </a:txBody>
                  <a:tcPr marL="91425" marR="91425" marT="91425" marB="91425" anchor="ctr"/>
                </a:tc>
                <a:tc>
                  <a:txBody>
                    <a:bodyPr/>
                    <a:lstStyle/>
                    <a:p>
                      <a:pPr marL="412750" marR="0" lvl="0" indent="-285750" algn="l" defTabSz="685800" rtl="0" eaLnBrk="1" fontAlgn="auto" latinLnBrk="0" hangingPunct="1">
                        <a:lnSpc>
                          <a:spcPct val="150000"/>
                        </a:lnSpc>
                        <a:spcBef>
                          <a:spcPts val="0"/>
                        </a:spcBef>
                        <a:spcAft>
                          <a:spcPts val="0"/>
                        </a:spcAft>
                        <a:buClrTx/>
                        <a:buSzPts val="1600"/>
                        <a:buFont typeface="Wingdings" pitchFamily="2" charset="2"/>
                        <a:buChar char="v"/>
                        <a:tabLst/>
                        <a:defRPr/>
                      </a:pPr>
                      <a:r>
                        <a:rPr lang="en" sz="1400" dirty="0">
                          <a:solidFill>
                            <a:schemeClr val="tx1"/>
                          </a:solidFill>
                        </a:rPr>
                        <a:t>Time-efficient and safer service </a:t>
                      </a:r>
                    </a:p>
                  </a:txBody>
                  <a:tcPr marL="91425" marR="91425" marT="91425" marB="91425" anchor="ctr"/>
                </a:tc>
                <a:tc>
                  <a:txBody>
                    <a:bodyPr/>
                    <a:lstStyle/>
                    <a:p>
                      <a:pPr marL="0" lvl="0" indent="0" algn="l" rtl="0">
                        <a:lnSpc>
                          <a:spcPct val="150000"/>
                        </a:lnSpc>
                        <a:spcBef>
                          <a:spcPts val="0"/>
                        </a:spcBef>
                        <a:spcAft>
                          <a:spcPts val="0"/>
                        </a:spcAft>
                        <a:buNone/>
                      </a:pPr>
                      <a:r>
                        <a:rPr lang="en-US" sz="1350" b="0" i="0" u="none" strike="noStrike" kern="1200" dirty="0">
                          <a:solidFill>
                            <a:schemeClr val="tx1"/>
                          </a:solidFill>
                          <a:effectLst/>
                          <a:latin typeface="+mn-lt"/>
                          <a:ea typeface="+mn-ea"/>
                          <a:cs typeface="+mn-cs"/>
                        </a:rPr>
                        <a:t>Improvement of service experience with better vehicle allocation and customer service</a:t>
                      </a:r>
                      <a:endParaRPr sz="1400" dirty="0">
                        <a:solidFill>
                          <a:schemeClr val="tx1"/>
                        </a:solidFill>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1DF61F47-37EC-408A-BDC8-E491FB5E5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0" name="Rectangle 9">
            <a:extLst>
              <a:ext uri="{FF2B5EF4-FFF2-40B4-BE49-F238E27FC236}">
                <a16:creationId xmlns:a16="http://schemas.microsoft.com/office/drawing/2014/main" id="{68157995-9098-42A2-8E36-8BA9015D7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05052"/>
            <a:ext cx="9143999" cy="638448"/>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Google Shape;72;p16">
            <a:extLst>
              <a:ext uri="{FF2B5EF4-FFF2-40B4-BE49-F238E27FC236}">
                <a16:creationId xmlns:a16="http://schemas.microsoft.com/office/drawing/2014/main" id="{7F814B89-0BE6-5742-8CA3-F729B1CA888C}"/>
              </a:ext>
            </a:extLst>
          </p:cNvPr>
          <p:cNvSpPr txBox="1">
            <a:spLocks noGrp="1"/>
          </p:cNvSpPr>
          <p:nvPr>
            <p:ph type="title"/>
          </p:nvPr>
        </p:nvSpPr>
        <p:spPr>
          <a:xfrm>
            <a:off x="486480" y="5428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Solution overview: Data / Tools</a:t>
            </a:r>
            <a:endParaRPr dirty="0"/>
          </a:p>
        </p:txBody>
      </p:sp>
      <p:sp>
        <p:nvSpPr>
          <p:cNvPr id="11" name="Rectangle 10" descr="User Network">
            <a:extLst>
              <a:ext uri="{FF2B5EF4-FFF2-40B4-BE49-F238E27FC236}">
                <a16:creationId xmlns:a16="http://schemas.microsoft.com/office/drawing/2014/main" id="{28D166D9-C5A2-8442-B841-33666BFFB03E}"/>
              </a:ext>
            </a:extLst>
          </p:cNvPr>
          <p:cNvSpPr/>
          <p:nvPr/>
        </p:nvSpPr>
        <p:spPr>
          <a:xfrm>
            <a:off x="594464" y="702081"/>
            <a:ext cx="278373" cy="278373"/>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3" name="Rectangle 12" descr="Marker">
            <a:extLst>
              <a:ext uri="{FF2B5EF4-FFF2-40B4-BE49-F238E27FC236}">
                <a16:creationId xmlns:a16="http://schemas.microsoft.com/office/drawing/2014/main" id="{01E597D5-B937-9F46-A64A-65201BFB97F5}"/>
              </a:ext>
            </a:extLst>
          </p:cNvPr>
          <p:cNvSpPr/>
          <p:nvPr/>
        </p:nvSpPr>
        <p:spPr>
          <a:xfrm>
            <a:off x="7030631" y="739313"/>
            <a:ext cx="316586" cy="316586"/>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15" name="Rectangle 14" descr="Database">
            <a:extLst>
              <a:ext uri="{FF2B5EF4-FFF2-40B4-BE49-F238E27FC236}">
                <a16:creationId xmlns:a16="http://schemas.microsoft.com/office/drawing/2014/main" id="{2129AD73-DD8B-6A4C-B78E-BEC2BE1E5105}"/>
              </a:ext>
            </a:extLst>
          </p:cNvPr>
          <p:cNvSpPr/>
          <p:nvPr/>
        </p:nvSpPr>
        <p:spPr>
          <a:xfrm>
            <a:off x="3453368" y="1621702"/>
            <a:ext cx="316586" cy="316586"/>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6" name="Rectangle 15" descr="Computer">
            <a:extLst>
              <a:ext uri="{FF2B5EF4-FFF2-40B4-BE49-F238E27FC236}">
                <a16:creationId xmlns:a16="http://schemas.microsoft.com/office/drawing/2014/main" id="{DDAC8180-30E8-BA4F-B221-D230FC7030C7}"/>
              </a:ext>
            </a:extLst>
          </p:cNvPr>
          <p:cNvSpPr/>
          <p:nvPr/>
        </p:nvSpPr>
        <p:spPr>
          <a:xfrm>
            <a:off x="5020717" y="744629"/>
            <a:ext cx="316586" cy="316586"/>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17" name="Rectangle 16" descr="Statistics">
            <a:extLst>
              <a:ext uri="{FF2B5EF4-FFF2-40B4-BE49-F238E27FC236}">
                <a16:creationId xmlns:a16="http://schemas.microsoft.com/office/drawing/2014/main" id="{68369E5B-F583-AF42-8D86-CC015C4B5C3E}"/>
              </a:ext>
            </a:extLst>
          </p:cNvPr>
          <p:cNvSpPr/>
          <p:nvPr/>
        </p:nvSpPr>
        <p:spPr>
          <a:xfrm>
            <a:off x="7156564" y="3308412"/>
            <a:ext cx="316586" cy="316586"/>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8" name="Rectangle 17">
            <a:extLst>
              <a:ext uri="{FF2B5EF4-FFF2-40B4-BE49-F238E27FC236}">
                <a16:creationId xmlns:a16="http://schemas.microsoft.com/office/drawing/2014/main" id="{7EF51F83-4222-1944-96E8-50B4633ED025}"/>
              </a:ext>
            </a:extLst>
          </p:cNvPr>
          <p:cNvSpPr/>
          <p:nvPr/>
        </p:nvSpPr>
        <p:spPr>
          <a:xfrm>
            <a:off x="556656" y="993952"/>
            <a:ext cx="2676049" cy="89255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a:solidFill>
                  <a:srgbClr val="000000"/>
                </a:solidFill>
              </a:rPr>
              <a:t>Transportation Network Providers </a:t>
            </a:r>
            <a:r>
              <a:rPr lang="en-US" sz="1100" dirty="0">
                <a:solidFill>
                  <a:srgbClr val="000000"/>
                </a:solidFill>
              </a:rPr>
              <a:t>– Trips by Location, Distance, Day/Time, Tips, etc.</a:t>
            </a:r>
            <a:endParaRPr lang="en-US" sz="1100" dirty="0"/>
          </a:p>
          <a:p>
            <a:r>
              <a:rPr lang="en-US" sz="800" dirty="0">
                <a:solidFill>
                  <a:srgbClr val="000000"/>
                </a:solidFill>
                <a:hlinkClick r:id="rId12"/>
              </a:rPr>
              <a:t>https://data.cityofchicago.org/Transportation/Transportation-Network-Providers-Trips/m6dm-c72p</a:t>
            </a:r>
            <a:endParaRPr lang="en-US" sz="800" dirty="0"/>
          </a:p>
        </p:txBody>
      </p:sp>
      <p:sp>
        <p:nvSpPr>
          <p:cNvPr id="19" name="Rectangle 18">
            <a:extLst>
              <a:ext uri="{FF2B5EF4-FFF2-40B4-BE49-F238E27FC236}">
                <a16:creationId xmlns:a16="http://schemas.microsoft.com/office/drawing/2014/main" id="{605159D8-DB55-284B-8E42-30D1155EBD02}"/>
              </a:ext>
            </a:extLst>
          </p:cNvPr>
          <p:cNvSpPr/>
          <p:nvPr/>
        </p:nvSpPr>
        <p:spPr>
          <a:xfrm>
            <a:off x="801120" y="687229"/>
            <a:ext cx="1471878" cy="338554"/>
          </a:xfrm>
          <a:prstGeom prst="rect">
            <a:avLst/>
          </a:prstGeom>
        </p:spPr>
        <p:txBody>
          <a:bodyPr wrap="none">
            <a:spAutoFit/>
          </a:bodyPr>
          <a:lstStyle/>
          <a:p>
            <a:r>
              <a:rPr lang="en-US" sz="1600" b="1" dirty="0">
                <a:solidFill>
                  <a:srgbClr val="000000"/>
                </a:solidFill>
              </a:rPr>
              <a:t>Main dataset:</a:t>
            </a:r>
            <a:endParaRPr lang="en-US" sz="1600" b="1" dirty="0"/>
          </a:p>
        </p:txBody>
      </p:sp>
      <p:sp>
        <p:nvSpPr>
          <p:cNvPr id="20" name="Rectangle 19" descr="User Network">
            <a:extLst>
              <a:ext uri="{FF2B5EF4-FFF2-40B4-BE49-F238E27FC236}">
                <a16:creationId xmlns:a16="http://schemas.microsoft.com/office/drawing/2014/main" id="{5F6528CB-A3A3-2A4B-B235-56F799FF6F46}"/>
              </a:ext>
            </a:extLst>
          </p:cNvPr>
          <p:cNvSpPr/>
          <p:nvPr/>
        </p:nvSpPr>
        <p:spPr>
          <a:xfrm>
            <a:off x="583831" y="1896492"/>
            <a:ext cx="278373" cy="278373"/>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21" name="Rectangle 20">
            <a:extLst>
              <a:ext uri="{FF2B5EF4-FFF2-40B4-BE49-F238E27FC236}">
                <a16:creationId xmlns:a16="http://schemas.microsoft.com/office/drawing/2014/main" id="{8B9EF8C6-9970-374E-A30A-D147DCA975C9}"/>
              </a:ext>
            </a:extLst>
          </p:cNvPr>
          <p:cNvSpPr/>
          <p:nvPr/>
        </p:nvSpPr>
        <p:spPr>
          <a:xfrm>
            <a:off x="537197" y="2142966"/>
            <a:ext cx="2676049" cy="7386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a:solidFill>
                  <a:srgbClr val="000000"/>
                </a:solidFill>
              </a:rPr>
              <a:t>Weather</a:t>
            </a:r>
            <a:endParaRPr lang="en-US" sz="1400" b="1" dirty="0">
              <a:solidFill>
                <a:srgbClr val="000000"/>
              </a:solidFill>
            </a:endParaRPr>
          </a:p>
          <a:p>
            <a:r>
              <a:rPr lang="en-US" sz="1100" dirty="0">
                <a:solidFill>
                  <a:srgbClr val="000000"/>
                </a:solidFill>
              </a:rPr>
              <a:t>– Historical Weather Conditions, Short-term Forecasts</a:t>
            </a:r>
            <a:endParaRPr lang="en-US" sz="1100" dirty="0"/>
          </a:p>
          <a:p>
            <a:r>
              <a:rPr lang="en-US" sz="800" u="sng" dirty="0">
                <a:solidFill>
                  <a:schemeClr val="accent1"/>
                </a:solidFill>
              </a:rPr>
              <a:t>https://</a:t>
            </a:r>
            <a:r>
              <a:rPr lang="en-US" sz="800" u="sng" dirty="0" err="1">
                <a:solidFill>
                  <a:schemeClr val="accent1"/>
                </a:solidFill>
              </a:rPr>
              <a:t>www.ncdc.noaa.gov</a:t>
            </a:r>
            <a:r>
              <a:rPr lang="en-US" sz="800" u="sng" dirty="0">
                <a:solidFill>
                  <a:schemeClr val="accent1"/>
                </a:solidFill>
              </a:rPr>
              <a:t>/</a:t>
            </a:r>
            <a:r>
              <a:rPr lang="en-US" sz="800" u="sng" dirty="0" err="1">
                <a:solidFill>
                  <a:schemeClr val="accent1"/>
                </a:solidFill>
              </a:rPr>
              <a:t>cdo</a:t>
            </a:r>
            <a:r>
              <a:rPr lang="en-US" sz="800" u="sng" dirty="0">
                <a:solidFill>
                  <a:schemeClr val="accent1"/>
                </a:solidFill>
              </a:rPr>
              <a:t>-web/datasets</a:t>
            </a:r>
          </a:p>
        </p:txBody>
      </p:sp>
      <p:sp>
        <p:nvSpPr>
          <p:cNvPr id="22" name="Rectangle 21">
            <a:extLst>
              <a:ext uri="{FF2B5EF4-FFF2-40B4-BE49-F238E27FC236}">
                <a16:creationId xmlns:a16="http://schemas.microsoft.com/office/drawing/2014/main" id="{A4C30EED-2E2F-DE44-A9AF-6E15067BD139}"/>
              </a:ext>
            </a:extLst>
          </p:cNvPr>
          <p:cNvSpPr/>
          <p:nvPr/>
        </p:nvSpPr>
        <p:spPr>
          <a:xfrm>
            <a:off x="801120" y="1850526"/>
            <a:ext cx="2077107" cy="338554"/>
          </a:xfrm>
          <a:prstGeom prst="rect">
            <a:avLst/>
          </a:prstGeom>
        </p:spPr>
        <p:txBody>
          <a:bodyPr wrap="none">
            <a:spAutoFit/>
          </a:bodyPr>
          <a:lstStyle/>
          <a:p>
            <a:r>
              <a:rPr lang="en-US" sz="1600" b="1" dirty="0">
                <a:solidFill>
                  <a:srgbClr val="000000"/>
                </a:solidFill>
              </a:rPr>
              <a:t>Supporting dataset:</a:t>
            </a:r>
            <a:endParaRPr lang="en-US" sz="1600" b="1" dirty="0"/>
          </a:p>
        </p:txBody>
      </p:sp>
      <p:sp>
        <p:nvSpPr>
          <p:cNvPr id="23" name="Rectangle 22">
            <a:extLst>
              <a:ext uri="{FF2B5EF4-FFF2-40B4-BE49-F238E27FC236}">
                <a16:creationId xmlns:a16="http://schemas.microsoft.com/office/drawing/2014/main" id="{91B8079A-E903-6E4E-8539-78A90A49F439}"/>
              </a:ext>
            </a:extLst>
          </p:cNvPr>
          <p:cNvSpPr/>
          <p:nvPr/>
        </p:nvSpPr>
        <p:spPr>
          <a:xfrm>
            <a:off x="537197" y="2900823"/>
            <a:ext cx="2676049" cy="6617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a:solidFill>
                  <a:srgbClr val="000000"/>
                </a:solidFill>
              </a:rPr>
              <a:t>Geography</a:t>
            </a:r>
          </a:p>
          <a:p>
            <a:r>
              <a:rPr lang="en-US" sz="1100" dirty="0">
                <a:solidFill>
                  <a:srgbClr val="000000"/>
                </a:solidFill>
              </a:rPr>
              <a:t>– Community area boundaries in Chicago</a:t>
            </a:r>
            <a:endParaRPr lang="en-US" sz="1100" dirty="0"/>
          </a:p>
          <a:p>
            <a:r>
              <a:rPr lang="en-US" sz="700" u="sng" dirty="0">
                <a:solidFill>
                  <a:schemeClr val="accent1"/>
                </a:solidFill>
              </a:rPr>
              <a:t>https://</a:t>
            </a:r>
            <a:r>
              <a:rPr lang="en-US" sz="700" u="sng" dirty="0" err="1">
                <a:solidFill>
                  <a:schemeClr val="accent1"/>
                </a:solidFill>
              </a:rPr>
              <a:t>data.cityofchicago.org</a:t>
            </a:r>
            <a:r>
              <a:rPr lang="en-US" sz="700" u="sng" dirty="0">
                <a:solidFill>
                  <a:schemeClr val="accent1"/>
                </a:solidFill>
              </a:rPr>
              <a:t>/Facilities-Geographic-Boundaries/Boundaries-Community-Areas-current-/cauq-8yn6</a:t>
            </a:r>
          </a:p>
        </p:txBody>
      </p:sp>
      <p:sp>
        <p:nvSpPr>
          <p:cNvPr id="24" name="Rectangle 23">
            <a:extLst>
              <a:ext uri="{FF2B5EF4-FFF2-40B4-BE49-F238E27FC236}">
                <a16:creationId xmlns:a16="http://schemas.microsoft.com/office/drawing/2014/main" id="{D79E2072-33D8-B844-ACB0-5B8C27659367}"/>
              </a:ext>
            </a:extLst>
          </p:cNvPr>
          <p:cNvSpPr/>
          <p:nvPr/>
        </p:nvSpPr>
        <p:spPr>
          <a:xfrm>
            <a:off x="537197" y="3577856"/>
            <a:ext cx="2676049" cy="7386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a:solidFill>
                  <a:srgbClr val="000000"/>
                </a:solidFill>
              </a:rPr>
              <a:t>Sports Event</a:t>
            </a:r>
          </a:p>
          <a:p>
            <a:r>
              <a:rPr lang="en-US" sz="1100" dirty="0">
                <a:solidFill>
                  <a:srgbClr val="000000"/>
                </a:solidFill>
              </a:rPr>
              <a:t>– Chicago sports team (NBA,NFL,MLB) schedules</a:t>
            </a:r>
            <a:endParaRPr lang="en-US" sz="1100" dirty="0"/>
          </a:p>
          <a:p>
            <a:r>
              <a:rPr lang="en-US" sz="800" u="sng" dirty="0">
                <a:solidFill>
                  <a:schemeClr val="accent1"/>
                </a:solidFill>
                <a:hlinkClick r:id="rId13">
                  <a:extLst>
                    <a:ext uri="{A12FA001-AC4F-418D-AE19-62706E023703}">
                      <ahyp:hlinkClr xmlns:ahyp="http://schemas.microsoft.com/office/drawing/2018/hyperlinkcolor" val="tx"/>
                    </a:ext>
                  </a:extLst>
                </a:hlinkClick>
              </a:rPr>
              <a:t>https://www.espn.com</a:t>
            </a:r>
            <a:endParaRPr lang="en-US" sz="800" u="sng" dirty="0">
              <a:solidFill>
                <a:schemeClr val="accent1"/>
              </a:solidFill>
            </a:endParaRPr>
          </a:p>
        </p:txBody>
      </p:sp>
      <p:sp>
        <p:nvSpPr>
          <p:cNvPr id="25" name="Rectangle 24">
            <a:extLst>
              <a:ext uri="{FF2B5EF4-FFF2-40B4-BE49-F238E27FC236}">
                <a16:creationId xmlns:a16="http://schemas.microsoft.com/office/drawing/2014/main" id="{A85597EE-9BF4-384D-9143-21303B59806F}"/>
              </a:ext>
            </a:extLst>
          </p:cNvPr>
          <p:cNvSpPr/>
          <p:nvPr/>
        </p:nvSpPr>
        <p:spPr>
          <a:xfrm>
            <a:off x="3674902" y="1568771"/>
            <a:ext cx="1415201" cy="584775"/>
          </a:xfrm>
          <a:prstGeom prst="rect">
            <a:avLst/>
          </a:prstGeom>
        </p:spPr>
        <p:txBody>
          <a:bodyPr wrap="square">
            <a:spAutoFit/>
          </a:bodyPr>
          <a:lstStyle/>
          <a:p>
            <a:r>
              <a:rPr lang="en-US" sz="1600" b="1" dirty="0">
                <a:solidFill>
                  <a:srgbClr val="000000"/>
                </a:solidFill>
              </a:rPr>
              <a:t>Data Connectors:</a:t>
            </a:r>
            <a:endParaRPr lang="en-US" sz="1600" b="1" dirty="0"/>
          </a:p>
        </p:txBody>
      </p:sp>
      <p:sp>
        <p:nvSpPr>
          <p:cNvPr id="26" name="Rectangle 25">
            <a:extLst>
              <a:ext uri="{FF2B5EF4-FFF2-40B4-BE49-F238E27FC236}">
                <a16:creationId xmlns:a16="http://schemas.microsoft.com/office/drawing/2014/main" id="{FFCB1D17-21E4-DE4D-A62B-176836A925D7}"/>
              </a:ext>
            </a:extLst>
          </p:cNvPr>
          <p:cNvSpPr/>
          <p:nvPr/>
        </p:nvSpPr>
        <p:spPr>
          <a:xfrm>
            <a:off x="5307910" y="733645"/>
            <a:ext cx="1787349" cy="338554"/>
          </a:xfrm>
          <a:prstGeom prst="rect">
            <a:avLst/>
          </a:prstGeom>
        </p:spPr>
        <p:txBody>
          <a:bodyPr wrap="none">
            <a:spAutoFit/>
          </a:bodyPr>
          <a:lstStyle/>
          <a:p>
            <a:r>
              <a:rPr lang="en-US" sz="1600" b="1" dirty="0">
                <a:solidFill>
                  <a:srgbClr val="000000"/>
                </a:solidFill>
              </a:rPr>
              <a:t>Data Processing:</a:t>
            </a:r>
            <a:endParaRPr lang="en-US" sz="1600" b="1" dirty="0"/>
          </a:p>
        </p:txBody>
      </p:sp>
      <p:sp>
        <p:nvSpPr>
          <p:cNvPr id="27" name="Rectangle 26">
            <a:extLst>
              <a:ext uri="{FF2B5EF4-FFF2-40B4-BE49-F238E27FC236}">
                <a16:creationId xmlns:a16="http://schemas.microsoft.com/office/drawing/2014/main" id="{1720B5EE-1458-8F49-9D95-5F9B62E2C555}"/>
              </a:ext>
            </a:extLst>
          </p:cNvPr>
          <p:cNvSpPr/>
          <p:nvPr/>
        </p:nvSpPr>
        <p:spPr>
          <a:xfrm>
            <a:off x="3518389" y="2148946"/>
            <a:ext cx="1577764" cy="181588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solidFill>
                  <a:srgbClr val="000000"/>
                </a:solidFill>
              </a:rPr>
              <a:t>CSV Extracts</a:t>
            </a:r>
          </a:p>
          <a:p>
            <a:endParaRPr lang="en-US" sz="1600" dirty="0">
              <a:solidFill>
                <a:srgbClr val="000000"/>
              </a:solidFill>
            </a:endParaRPr>
          </a:p>
          <a:p>
            <a:r>
              <a:rPr lang="en-US" sz="1600" dirty="0">
                <a:solidFill>
                  <a:srgbClr val="000000"/>
                </a:solidFill>
              </a:rPr>
              <a:t>Python</a:t>
            </a:r>
          </a:p>
          <a:p>
            <a:r>
              <a:rPr lang="en-US" sz="1400" dirty="0">
                <a:solidFill>
                  <a:srgbClr val="000000"/>
                </a:solidFill>
              </a:rPr>
              <a:t>- </a:t>
            </a:r>
            <a:r>
              <a:rPr lang="en-US" sz="1400" dirty="0" err="1">
                <a:solidFill>
                  <a:srgbClr val="000000"/>
                </a:solidFill>
              </a:rPr>
              <a:t>WebScraping</a:t>
            </a:r>
            <a:endParaRPr lang="en-US" sz="1400" dirty="0">
              <a:solidFill>
                <a:srgbClr val="000000"/>
              </a:solidFill>
            </a:endParaRPr>
          </a:p>
          <a:p>
            <a:endParaRPr lang="en-US" sz="1600" dirty="0">
              <a:solidFill>
                <a:srgbClr val="000000"/>
              </a:solidFill>
            </a:endParaRPr>
          </a:p>
          <a:p>
            <a:r>
              <a:rPr lang="en-US" sz="1600" dirty="0" err="1">
                <a:solidFill>
                  <a:srgbClr val="000000"/>
                </a:solidFill>
              </a:rPr>
              <a:t>NoAA</a:t>
            </a:r>
            <a:endParaRPr lang="en-US" sz="1600" dirty="0">
              <a:solidFill>
                <a:srgbClr val="000000"/>
              </a:solidFill>
            </a:endParaRPr>
          </a:p>
          <a:p>
            <a:r>
              <a:rPr lang="en-US" sz="1400" dirty="0">
                <a:solidFill>
                  <a:srgbClr val="000000"/>
                </a:solidFill>
              </a:rPr>
              <a:t>- API</a:t>
            </a:r>
          </a:p>
        </p:txBody>
      </p:sp>
      <p:sp>
        <p:nvSpPr>
          <p:cNvPr id="28" name="Rectangle 27">
            <a:extLst>
              <a:ext uri="{FF2B5EF4-FFF2-40B4-BE49-F238E27FC236}">
                <a16:creationId xmlns:a16="http://schemas.microsoft.com/office/drawing/2014/main" id="{8DD2E783-BA7F-314D-B725-7316F61F95B0}"/>
              </a:ext>
            </a:extLst>
          </p:cNvPr>
          <p:cNvSpPr/>
          <p:nvPr/>
        </p:nvSpPr>
        <p:spPr>
          <a:xfrm>
            <a:off x="5390739" y="1133284"/>
            <a:ext cx="1577764" cy="283154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solidFill>
                  <a:srgbClr val="000000"/>
                </a:solidFill>
              </a:rPr>
              <a:t>Python</a:t>
            </a:r>
          </a:p>
          <a:p>
            <a:r>
              <a:rPr lang="en-US" sz="1400" dirty="0">
                <a:solidFill>
                  <a:srgbClr val="000000"/>
                </a:solidFill>
              </a:rPr>
              <a:t>- Data Cleaning and Processing</a:t>
            </a:r>
          </a:p>
          <a:p>
            <a:endParaRPr lang="en-US" sz="1600" dirty="0">
              <a:solidFill>
                <a:srgbClr val="000000"/>
              </a:solidFill>
            </a:endParaRPr>
          </a:p>
          <a:p>
            <a:r>
              <a:rPr lang="en-US" sz="1600" dirty="0">
                <a:solidFill>
                  <a:srgbClr val="000000"/>
                </a:solidFill>
              </a:rPr>
              <a:t>Excel</a:t>
            </a:r>
          </a:p>
          <a:p>
            <a:r>
              <a:rPr lang="en-US" sz="1400" dirty="0">
                <a:solidFill>
                  <a:srgbClr val="000000"/>
                </a:solidFill>
              </a:rPr>
              <a:t>- Data Cleaning and Processing</a:t>
            </a:r>
          </a:p>
          <a:p>
            <a:endParaRPr lang="en-US" sz="1600" dirty="0">
              <a:solidFill>
                <a:srgbClr val="000000"/>
              </a:solidFill>
            </a:endParaRPr>
          </a:p>
          <a:p>
            <a:r>
              <a:rPr lang="en-US" sz="1600" dirty="0" err="1">
                <a:solidFill>
                  <a:srgbClr val="000000"/>
                </a:solidFill>
              </a:rPr>
              <a:t>UChicago</a:t>
            </a:r>
            <a:r>
              <a:rPr lang="en-US" sz="1600" dirty="0">
                <a:solidFill>
                  <a:srgbClr val="000000"/>
                </a:solidFill>
              </a:rPr>
              <a:t> RCC </a:t>
            </a:r>
          </a:p>
          <a:p>
            <a:r>
              <a:rPr lang="en-US" sz="1400" dirty="0">
                <a:solidFill>
                  <a:srgbClr val="000000"/>
                </a:solidFill>
              </a:rPr>
              <a:t>- Cloud Computing for Large Datasets</a:t>
            </a:r>
            <a:endParaRPr lang="en-US" sz="1600" dirty="0">
              <a:solidFill>
                <a:srgbClr val="000000"/>
              </a:solidFill>
            </a:endParaRPr>
          </a:p>
        </p:txBody>
      </p:sp>
      <p:sp>
        <p:nvSpPr>
          <p:cNvPr id="29" name="Rectangle 28">
            <a:extLst>
              <a:ext uri="{FF2B5EF4-FFF2-40B4-BE49-F238E27FC236}">
                <a16:creationId xmlns:a16="http://schemas.microsoft.com/office/drawing/2014/main" id="{90CB9835-C936-9743-B50D-1B8620C81E29}"/>
              </a:ext>
            </a:extLst>
          </p:cNvPr>
          <p:cNvSpPr/>
          <p:nvPr/>
        </p:nvSpPr>
        <p:spPr>
          <a:xfrm>
            <a:off x="7210899" y="723247"/>
            <a:ext cx="1560042" cy="338554"/>
          </a:xfrm>
          <a:prstGeom prst="rect">
            <a:avLst/>
          </a:prstGeom>
        </p:spPr>
        <p:txBody>
          <a:bodyPr wrap="none">
            <a:spAutoFit/>
          </a:bodyPr>
          <a:lstStyle/>
          <a:p>
            <a:r>
              <a:rPr lang="en-US" sz="1600" b="1" dirty="0">
                <a:solidFill>
                  <a:srgbClr val="000000"/>
                </a:solidFill>
              </a:rPr>
              <a:t>Visualizations:</a:t>
            </a:r>
            <a:endParaRPr lang="en-US" sz="1600" b="1" dirty="0"/>
          </a:p>
        </p:txBody>
      </p:sp>
      <p:sp>
        <p:nvSpPr>
          <p:cNvPr id="30" name="Rectangle 29">
            <a:extLst>
              <a:ext uri="{FF2B5EF4-FFF2-40B4-BE49-F238E27FC236}">
                <a16:creationId xmlns:a16="http://schemas.microsoft.com/office/drawing/2014/main" id="{B7C051A9-865E-384A-84CC-181A19B6F635}"/>
              </a:ext>
            </a:extLst>
          </p:cNvPr>
          <p:cNvSpPr/>
          <p:nvPr/>
        </p:nvSpPr>
        <p:spPr>
          <a:xfrm>
            <a:off x="7150316" y="1072226"/>
            <a:ext cx="1577764"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err="1">
                <a:solidFill>
                  <a:srgbClr val="000000"/>
                </a:solidFill>
              </a:rPr>
              <a:t>Tablaue</a:t>
            </a:r>
            <a:endParaRPr lang="en-US" sz="1600" dirty="0">
              <a:solidFill>
                <a:srgbClr val="000000"/>
              </a:solidFill>
            </a:endParaRPr>
          </a:p>
          <a:p>
            <a:r>
              <a:rPr lang="en-US" sz="1600" dirty="0">
                <a:solidFill>
                  <a:srgbClr val="000000"/>
                </a:solidFill>
              </a:rPr>
              <a:t>Python:</a:t>
            </a:r>
          </a:p>
          <a:p>
            <a:pPr marL="285750" indent="-285750">
              <a:buFont typeface="Wingdings" pitchFamily="2" charset="2"/>
              <a:buChar char="v"/>
            </a:pPr>
            <a:r>
              <a:rPr lang="en-US" sz="1600" dirty="0">
                <a:solidFill>
                  <a:srgbClr val="000000"/>
                </a:solidFill>
              </a:rPr>
              <a:t>Matplotlib</a:t>
            </a:r>
          </a:p>
          <a:p>
            <a:pPr marL="285750" indent="-285750">
              <a:buFont typeface="Wingdings" pitchFamily="2" charset="2"/>
              <a:buChar char="v"/>
            </a:pPr>
            <a:r>
              <a:rPr lang="en-US" sz="1600" dirty="0">
                <a:solidFill>
                  <a:srgbClr val="000000"/>
                </a:solidFill>
              </a:rPr>
              <a:t>Seaborn</a:t>
            </a:r>
          </a:p>
          <a:p>
            <a:pPr marL="171450" indent="-171450">
              <a:buFont typeface="Wingdings" pitchFamily="2" charset="2"/>
              <a:buChar char="v"/>
            </a:pPr>
            <a:r>
              <a:rPr lang="en-US" sz="1600" dirty="0">
                <a:solidFill>
                  <a:srgbClr val="000000"/>
                </a:solidFill>
              </a:rPr>
              <a:t>  </a:t>
            </a:r>
            <a:r>
              <a:rPr lang="en-US" sz="1600" dirty="0" err="1">
                <a:solidFill>
                  <a:srgbClr val="000000"/>
                </a:solidFill>
              </a:rPr>
              <a:t>ggplot</a:t>
            </a:r>
            <a:endParaRPr lang="en-US" sz="1600" dirty="0">
              <a:solidFill>
                <a:srgbClr val="000000"/>
              </a:solidFill>
            </a:endParaRPr>
          </a:p>
          <a:p>
            <a:pPr marL="171450" indent="-171450">
              <a:buFont typeface="Wingdings" pitchFamily="2" charset="2"/>
              <a:buChar char="v"/>
            </a:pPr>
            <a:r>
              <a:rPr lang="en-US" sz="1600" dirty="0">
                <a:solidFill>
                  <a:srgbClr val="000000"/>
                </a:solidFill>
              </a:rPr>
              <a:t>  </a:t>
            </a:r>
            <a:r>
              <a:rPr lang="en-US" sz="1600" dirty="0" err="1">
                <a:solidFill>
                  <a:srgbClr val="000000"/>
                </a:solidFill>
              </a:rPr>
              <a:t>Plotly</a:t>
            </a:r>
            <a:endParaRPr lang="en-US" sz="1600" dirty="0">
              <a:solidFill>
                <a:srgbClr val="000000"/>
              </a:solidFill>
            </a:endParaRPr>
          </a:p>
        </p:txBody>
      </p:sp>
      <p:sp>
        <p:nvSpPr>
          <p:cNvPr id="31" name="Rectangle 30">
            <a:extLst>
              <a:ext uri="{FF2B5EF4-FFF2-40B4-BE49-F238E27FC236}">
                <a16:creationId xmlns:a16="http://schemas.microsoft.com/office/drawing/2014/main" id="{0547C1FF-1F59-EB4D-A694-FAC3B2660832}"/>
              </a:ext>
            </a:extLst>
          </p:cNvPr>
          <p:cNvSpPr/>
          <p:nvPr/>
        </p:nvSpPr>
        <p:spPr>
          <a:xfrm>
            <a:off x="7378826" y="3286444"/>
            <a:ext cx="1118832" cy="338554"/>
          </a:xfrm>
          <a:prstGeom prst="rect">
            <a:avLst/>
          </a:prstGeom>
        </p:spPr>
        <p:txBody>
          <a:bodyPr wrap="none">
            <a:spAutoFit/>
          </a:bodyPr>
          <a:lstStyle/>
          <a:p>
            <a:r>
              <a:rPr lang="en-US" sz="1600" b="1" dirty="0">
                <a:solidFill>
                  <a:srgbClr val="000000"/>
                </a:solidFill>
              </a:rPr>
              <a:t>Analytics:</a:t>
            </a:r>
            <a:endParaRPr lang="en-US" sz="1600" b="1" dirty="0"/>
          </a:p>
        </p:txBody>
      </p:sp>
      <p:sp>
        <p:nvSpPr>
          <p:cNvPr id="32" name="Rectangle 31">
            <a:extLst>
              <a:ext uri="{FF2B5EF4-FFF2-40B4-BE49-F238E27FC236}">
                <a16:creationId xmlns:a16="http://schemas.microsoft.com/office/drawing/2014/main" id="{FAF0486F-9BD3-4A45-8AA4-A7299147A7DC}"/>
              </a:ext>
            </a:extLst>
          </p:cNvPr>
          <p:cNvSpPr/>
          <p:nvPr/>
        </p:nvSpPr>
        <p:spPr>
          <a:xfrm>
            <a:off x="7160949" y="3646499"/>
            <a:ext cx="1577764"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solidFill>
                  <a:srgbClr val="000000"/>
                </a:solidFill>
              </a:rPr>
              <a:t>Python: </a:t>
            </a:r>
          </a:p>
          <a:p>
            <a:r>
              <a:rPr lang="en-US" sz="1600" dirty="0">
                <a:solidFill>
                  <a:srgbClr val="000000"/>
                </a:solidFill>
              </a:rPr>
              <a:t>Data Analysis</a:t>
            </a:r>
          </a:p>
        </p:txBody>
      </p:sp>
      <p:sp>
        <p:nvSpPr>
          <p:cNvPr id="33" name="Rectangle 32">
            <a:extLst>
              <a:ext uri="{FF2B5EF4-FFF2-40B4-BE49-F238E27FC236}">
                <a16:creationId xmlns:a16="http://schemas.microsoft.com/office/drawing/2014/main" id="{A4F2C26C-8FA5-E541-8E4F-9BCE4E7CCB15}"/>
              </a:ext>
            </a:extLst>
          </p:cNvPr>
          <p:cNvSpPr/>
          <p:nvPr/>
        </p:nvSpPr>
        <p:spPr>
          <a:xfrm>
            <a:off x="545619" y="4342465"/>
            <a:ext cx="2667627" cy="76944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a:solidFill>
                  <a:srgbClr val="000000"/>
                </a:solidFill>
              </a:rPr>
              <a:t>Census &amp; Crime</a:t>
            </a:r>
          </a:p>
          <a:p>
            <a:r>
              <a:rPr lang="en-US" sz="800" u="sng" dirty="0">
                <a:solidFill>
                  <a:schemeClr val="accent1"/>
                </a:solidFill>
                <a:hlinkClick r:id="rId14">
                  <a:extLst>
                    <a:ext uri="{A12FA001-AC4F-418D-AE19-62706E023703}">
                      <ahyp:hlinkClr xmlns:ahyp="http://schemas.microsoft.com/office/drawing/2018/hyperlinkcolor" val="tx"/>
                    </a:ext>
                  </a:extLst>
                </a:hlinkClick>
              </a:rPr>
              <a:t>https://datahub.cmap.illinois.gov/dataset/community-data-snapshots-raw-data</a:t>
            </a:r>
            <a:endParaRPr lang="en-US" sz="800" u="sng" dirty="0">
              <a:solidFill>
                <a:schemeClr val="accent1"/>
              </a:solidFill>
            </a:endParaRPr>
          </a:p>
          <a:p>
            <a:r>
              <a:rPr lang="en-US" sz="800" u="sng" dirty="0">
                <a:solidFill>
                  <a:schemeClr val="accent1"/>
                </a:solidFill>
              </a:rPr>
              <a:t>https://</a:t>
            </a:r>
            <a:r>
              <a:rPr lang="en-US" sz="800" u="sng" dirty="0" err="1">
                <a:solidFill>
                  <a:schemeClr val="accent1"/>
                </a:solidFill>
              </a:rPr>
              <a:t>data.cityofchicago.org</a:t>
            </a:r>
            <a:r>
              <a:rPr lang="en-US" sz="800" u="sng" dirty="0">
                <a:solidFill>
                  <a:schemeClr val="accent1"/>
                </a:solidFill>
              </a:rPr>
              <a:t>/Public-Safety/Crimes-2001-to-present/ijzp-q8t2</a:t>
            </a:r>
          </a:p>
        </p:txBody>
      </p:sp>
    </p:spTree>
    <p:extLst>
      <p:ext uri="{BB962C8B-B14F-4D97-AF65-F5344CB8AC3E}">
        <p14:creationId xmlns:p14="http://schemas.microsoft.com/office/powerpoint/2010/main" val="2780537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4132B-14F2-0646-8F85-99B6FCFCE37D}"/>
              </a:ext>
            </a:extLst>
          </p:cNvPr>
          <p:cNvSpPr>
            <a:spLocks noGrp="1"/>
          </p:cNvSpPr>
          <p:nvPr>
            <p:ph type="title"/>
          </p:nvPr>
        </p:nvSpPr>
        <p:spPr>
          <a:xfrm>
            <a:off x="708460" y="212513"/>
            <a:ext cx="8520600" cy="628864"/>
          </a:xfrm>
        </p:spPr>
        <p:txBody>
          <a:bodyPr/>
          <a:lstStyle/>
          <a:p>
            <a:r>
              <a:rPr lang="en-US" dirty="0"/>
              <a:t>DATA PREPARATION</a:t>
            </a:r>
          </a:p>
        </p:txBody>
      </p:sp>
      <p:graphicFrame>
        <p:nvGraphicFramePr>
          <p:cNvPr id="3" name="Table 2">
            <a:extLst>
              <a:ext uri="{FF2B5EF4-FFF2-40B4-BE49-F238E27FC236}">
                <a16:creationId xmlns:a16="http://schemas.microsoft.com/office/drawing/2014/main" id="{358A8E07-143E-B64E-B162-3FCB1310D6B1}"/>
              </a:ext>
            </a:extLst>
          </p:cNvPr>
          <p:cNvGraphicFramePr>
            <a:graphicFrameLocks noGrp="1"/>
          </p:cNvGraphicFramePr>
          <p:nvPr>
            <p:extLst>
              <p:ext uri="{D42A27DB-BD31-4B8C-83A1-F6EECF244321}">
                <p14:modId xmlns:p14="http://schemas.microsoft.com/office/powerpoint/2010/main" val="2681204364"/>
              </p:ext>
            </p:extLst>
          </p:nvPr>
        </p:nvGraphicFramePr>
        <p:xfrm>
          <a:off x="794579" y="937457"/>
          <a:ext cx="7554841" cy="4078211"/>
        </p:xfrm>
        <a:graphic>
          <a:graphicData uri="http://schemas.openxmlformats.org/drawingml/2006/table">
            <a:tbl>
              <a:tblPr firstRow="1">
                <a:tableStyleId>{3B4B98B0-60AC-42C2-AFA5-B58CD77FA1E5}</a:tableStyleId>
              </a:tblPr>
              <a:tblGrid>
                <a:gridCol w="1901102">
                  <a:extLst>
                    <a:ext uri="{9D8B030D-6E8A-4147-A177-3AD203B41FA5}">
                      <a16:colId xmlns:a16="http://schemas.microsoft.com/office/drawing/2014/main" val="4153906537"/>
                    </a:ext>
                  </a:extLst>
                </a:gridCol>
                <a:gridCol w="1953289">
                  <a:extLst>
                    <a:ext uri="{9D8B030D-6E8A-4147-A177-3AD203B41FA5}">
                      <a16:colId xmlns:a16="http://schemas.microsoft.com/office/drawing/2014/main" val="3104755441"/>
                    </a:ext>
                  </a:extLst>
                </a:gridCol>
                <a:gridCol w="2191300">
                  <a:extLst>
                    <a:ext uri="{9D8B030D-6E8A-4147-A177-3AD203B41FA5}">
                      <a16:colId xmlns:a16="http://schemas.microsoft.com/office/drawing/2014/main" val="863915073"/>
                    </a:ext>
                  </a:extLst>
                </a:gridCol>
                <a:gridCol w="1509150">
                  <a:extLst>
                    <a:ext uri="{9D8B030D-6E8A-4147-A177-3AD203B41FA5}">
                      <a16:colId xmlns:a16="http://schemas.microsoft.com/office/drawing/2014/main" val="2159891656"/>
                    </a:ext>
                  </a:extLst>
                </a:gridCol>
              </a:tblGrid>
              <a:tr h="542172">
                <a:tc>
                  <a:txBody>
                    <a:bodyPr/>
                    <a:lstStyle/>
                    <a:p>
                      <a:pPr marL="0" algn="l" defTabSz="685800" rtl="0" eaLnBrk="1" fontAlgn="t" latinLnBrk="0" hangingPunct="1">
                        <a:spcBef>
                          <a:spcPts val="0"/>
                        </a:spcBef>
                        <a:spcAft>
                          <a:spcPts val="0"/>
                        </a:spcAft>
                      </a:pPr>
                      <a:r>
                        <a:rPr lang="en-US" sz="1000" u="none" strike="noStrike" kern="1200" dirty="0">
                          <a:effectLst/>
                        </a:rPr>
                        <a:t>Data Source</a:t>
                      </a:r>
                      <a:endParaRPr lang="en-US" sz="1000" b="1" i="0" u="none" strike="noStrike" kern="1200" dirty="0">
                        <a:solidFill>
                          <a:srgbClr val="000000"/>
                        </a:solidFill>
                        <a:effectLst/>
                        <a:latin typeface="Gill Sans" panose="020B0502020104020203" pitchFamily="34" charset="-79"/>
                        <a:ea typeface="+mn-ea"/>
                        <a:cs typeface="Gill Sans" panose="020B0502020104020203" pitchFamily="34" charset="-79"/>
                      </a:endParaRPr>
                    </a:p>
                  </a:txBody>
                  <a:tcPr marL="54655" marR="54655" marT="54655" marB="5465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algn="l" defTabSz="685800" rtl="0" eaLnBrk="1" fontAlgn="t" latinLnBrk="0" hangingPunct="1">
                        <a:spcBef>
                          <a:spcPts val="0"/>
                        </a:spcBef>
                        <a:spcAft>
                          <a:spcPts val="0"/>
                        </a:spcAft>
                      </a:pPr>
                      <a:r>
                        <a:rPr lang="en-US" sz="1000" u="none" strike="noStrike" kern="1200" dirty="0">
                          <a:effectLst/>
                        </a:rPr>
                        <a:t>Format and Size</a:t>
                      </a:r>
                      <a:endParaRPr lang="en-US" sz="1000" b="1" i="0" u="none" strike="noStrike" kern="1200" dirty="0">
                        <a:solidFill>
                          <a:srgbClr val="000000"/>
                        </a:solidFill>
                        <a:effectLst/>
                        <a:latin typeface="Gill Sans" panose="020B0502020104020203" pitchFamily="34" charset="-79"/>
                        <a:ea typeface="+mn-ea"/>
                        <a:cs typeface="Gill Sans" panose="020B0502020104020203" pitchFamily="34" charset="-79"/>
                      </a:endParaRPr>
                    </a:p>
                  </a:txBody>
                  <a:tcPr marL="54655" marR="54655" marT="54655" marB="5465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rtl="0" fontAlgn="t">
                        <a:spcBef>
                          <a:spcPts val="0"/>
                        </a:spcBef>
                        <a:spcAft>
                          <a:spcPts val="0"/>
                        </a:spcAft>
                      </a:pPr>
                      <a:r>
                        <a:rPr lang="en-US" sz="1000" u="none" strike="noStrike" dirty="0">
                          <a:effectLst/>
                        </a:rPr>
                        <a:t>Processed Data That Meet Analytical Needs</a:t>
                      </a:r>
                      <a:endParaRPr lang="en-US" sz="1000" dirty="0">
                        <a:effectLst/>
                      </a:endParaRPr>
                    </a:p>
                  </a:txBody>
                  <a:tcPr marL="54655" marR="54655" marT="54655" marB="5465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rtl="0" fontAlgn="t">
                        <a:spcBef>
                          <a:spcPts val="0"/>
                        </a:spcBef>
                        <a:spcAft>
                          <a:spcPts val="0"/>
                        </a:spcAft>
                      </a:pPr>
                      <a:r>
                        <a:rPr lang="en-US" sz="1000" u="none" strike="noStrike" dirty="0">
                          <a:effectLst/>
                        </a:rPr>
                        <a:t>Platform and Tools Used</a:t>
                      </a:r>
                      <a:br>
                        <a:rPr lang="en-US" sz="1000" dirty="0">
                          <a:effectLst/>
                        </a:rPr>
                      </a:br>
                      <a:endParaRPr lang="en-US" sz="1000" dirty="0">
                        <a:effectLst/>
                      </a:endParaRPr>
                    </a:p>
                  </a:txBody>
                  <a:tcPr marL="54655" marR="54655" marT="54655" marB="5465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492824239"/>
                  </a:ext>
                </a:extLst>
              </a:tr>
              <a:tr h="381535">
                <a:tc>
                  <a:txBody>
                    <a:bodyPr/>
                    <a:lstStyle/>
                    <a:p>
                      <a:pPr algn="l" rtl="0" fontAlgn="ctr">
                        <a:spcBef>
                          <a:spcPts val="0"/>
                        </a:spcBef>
                        <a:spcAft>
                          <a:spcPts val="0"/>
                        </a:spcAft>
                      </a:pPr>
                      <a:r>
                        <a:rPr lang="en-US" sz="1000" u="none" strike="noStrike" dirty="0">
                          <a:effectLst/>
                        </a:rPr>
                        <a:t>Chicago Data Portal: Transportation Network Providers</a:t>
                      </a:r>
                      <a:endParaRPr lang="en-US" sz="1000" dirty="0">
                        <a:effectLst/>
                      </a:endParaRPr>
                    </a:p>
                  </a:txBody>
                  <a:tcPr marL="54655" marR="54655" marT="54655" marB="5465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rtl="0" fontAlgn="t">
                        <a:spcBef>
                          <a:spcPts val="0"/>
                        </a:spcBef>
                        <a:spcAft>
                          <a:spcPts val="0"/>
                        </a:spcAft>
                      </a:pPr>
                      <a:r>
                        <a:rPr lang="en-US" sz="1000" u="none" strike="noStrike" dirty="0">
                          <a:effectLst/>
                        </a:rPr>
                        <a:t>50 GB </a:t>
                      </a:r>
                    </a:p>
                    <a:p>
                      <a:pPr algn="l" rtl="0" fontAlgn="t">
                        <a:spcBef>
                          <a:spcPts val="0"/>
                        </a:spcBef>
                        <a:spcAft>
                          <a:spcPts val="0"/>
                        </a:spcAft>
                      </a:pPr>
                      <a:r>
                        <a:rPr lang="en-US" sz="1000" u="none" strike="noStrike" dirty="0">
                          <a:effectLst/>
                        </a:rPr>
                        <a:t>(129 Million Rows, 21 Columns)</a:t>
                      </a:r>
                      <a:endParaRPr lang="en-US" sz="1000" dirty="0">
                        <a:effectLst/>
                      </a:endParaRPr>
                    </a:p>
                    <a:p>
                      <a:pPr algn="l" rtl="0" fontAlgn="t">
                        <a:spcBef>
                          <a:spcPts val="0"/>
                        </a:spcBef>
                        <a:spcAft>
                          <a:spcPts val="0"/>
                        </a:spcAft>
                      </a:pPr>
                      <a:r>
                        <a:rPr lang="en-US" sz="1000" u="none" strike="noStrike" dirty="0">
                          <a:effectLst/>
                        </a:rPr>
                        <a:t>Structured CSV File</a:t>
                      </a:r>
                      <a:br>
                        <a:rPr lang="en-US" sz="1000" dirty="0">
                          <a:effectLst/>
                        </a:rPr>
                      </a:br>
                      <a:endParaRPr lang="en-US" sz="1000" dirty="0">
                        <a:effectLst/>
                      </a:endParaRPr>
                    </a:p>
                  </a:txBody>
                  <a:tcPr marL="54655" marR="54655" marT="54655" marB="5465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rtl="0" fontAlgn="ctr">
                        <a:spcBef>
                          <a:spcPts val="0"/>
                        </a:spcBef>
                        <a:spcAft>
                          <a:spcPts val="0"/>
                        </a:spcAft>
                      </a:pPr>
                      <a:r>
                        <a:rPr lang="en-US" sz="1000" u="none" strike="noStrike" dirty="0">
                          <a:effectLst/>
                        </a:rPr>
                        <a:t>Ridership, Avg Traveled Distance, Avg Tips and Number of Pooled trips Group by CCA, Date and Time </a:t>
                      </a:r>
                      <a:endParaRPr lang="en-US" sz="1000" dirty="0">
                        <a:effectLst/>
                      </a:endParaRPr>
                    </a:p>
                  </a:txBody>
                  <a:tcPr marL="54655" marR="54655" marT="54655" marB="5465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rtl="0" fontAlgn="ctr">
                        <a:spcBef>
                          <a:spcPts val="0"/>
                        </a:spcBef>
                        <a:spcAft>
                          <a:spcPts val="0"/>
                        </a:spcAft>
                      </a:pPr>
                      <a:r>
                        <a:rPr lang="en-US" sz="1000" u="none" strike="noStrike" dirty="0">
                          <a:effectLst/>
                        </a:rPr>
                        <a:t>Python, </a:t>
                      </a:r>
                      <a:r>
                        <a:rPr lang="en-US" sz="1000" u="none" strike="noStrike" dirty="0" err="1">
                          <a:effectLst/>
                        </a:rPr>
                        <a:t>mySQL</a:t>
                      </a:r>
                      <a:r>
                        <a:rPr lang="en-US" sz="1000" u="none" strike="noStrike" dirty="0">
                          <a:effectLst/>
                        </a:rPr>
                        <a:t> GCP and RCC</a:t>
                      </a:r>
                      <a:endParaRPr lang="en-US" sz="1000" dirty="0">
                        <a:effectLst/>
                      </a:endParaRPr>
                    </a:p>
                  </a:txBody>
                  <a:tcPr marL="54655" marR="54655" marT="54655" marB="5465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668869758"/>
                  </a:ext>
                </a:extLst>
              </a:tr>
              <a:tr h="551089">
                <a:tc>
                  <a:txBody>
                    <a:bodyPr/>
                    <a:lstStyle/>
                    <a:p>
                      <a:pPr algn="l" rtl="0" fontAlgn="ctr">
                        <a:spcBef>
                          <a:spcPts val="0"/>
                        </a:spcBef>
                        <a:spcAft>
                          <a:spcPts val="0"/>
                        </a:spcAft>
                      </a:pPr>
                      <a:r>
                        <a:rPr lang="en-US" sz="1000" u="none" strike="noStrike" dirty="0">
                          <a:effectLst/>
                        </a:rPr>
                        <a:t>Chicago Data Portal: Boundaries - Chicago Community Areas (CCA)</a:t>
                      </a:r>
                      <a:endParaRPr lang="en-US" sz="1000" dirty="0">
                        <a:effectLst/>
                      </a:endParaRPr>
                    </a:p>
                  </a:txBody>
                  <a:tcPr marL="54655" marR="54655" marT="54655" marB="5465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rtl="0" fontAlgn="ctr">
                        <a:spcBef>
                          <a:spcPts val="0"/>
                        </a:spcBef>
                        <a:spcAft>
                          <a:spcPts val="0"/>
                        </a:spcAft>
                      </a:pPr>
                      <a:r>
                        <a:rPr lang="en-US" sz="1000" u="none" strike="noStrike" dirty="0">
                          <a:effectLst/>
                        </a:rPr>
                        <a:t>1.92 MB</a:t>
                      </a:r>
                    </a:p>
                    <a:p>
                      <a:pPr marL="0" marR="0" lvl="0" indent="0" algn="l" defTabSz="685800" rtl="0" eaLnBrk="1" fontAlgn="ctr" latinLnBrk="0" hangingPunct="1">
                        <a:lnSpc>
                          <a:spcPct val="100000"/>
                        </a:lnSpc>
                        <a:spcBef>
                          <a:spcPts val="0"/>
                        </a:spcBef>
                        <a:spcAft>
                          <a:spcPts val="0"/>
                        </a:spcAft>
                        <a:buClrTx/>
                        <a:buSzTx/>
                        <a:buFontTx/>
                        <a:buNone/>
                        <a:tabLst/>
                        <a:defRPr/>
                      </a:pPr>
                      <a:r>
                        <a:rPr lang="en-US" sz="1000" u="none" strike="noStrike" dirty="0">
                          <a:effectLst/>
                        </a:rPr>
                        <a:t>Structured CSV File</a:t>
                      </a:r>
                      <a:endParaRPr lang="en-US" sz="1000" dirty="0">
                        <a:effectLst/>
                      </a:endParaRPr>
                    </a:p>
                  </a:txBody>
                  <a:tcPr marL="54655" marR="54655" marT="54655" marB="5465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rtl="0" fontAlgn="t">
                        <a:spcBef>
                          <a:spcPts val="0"/>
                        </a:spcBef>
                        <a:spcAft>
                          <a:spcPts val="0"/>
                        </a:spcAft>
                      </a:pPr>
                      <a:r>
                        <a:rPr lang="en-US" sz="1000" u="none" strike="noStrike" dirty="0">
                          <a:effectLst/>
                        </a:rPr>
                        <a:t>MULTIPOLYGON Data by CCA For Tableau</a:t>
                      </a:r>
                      <a:endParaRPr lang="en-US" sz="1000" dirty="0">
                        <a:effectLst/>
                      </a:endParaRPr>
                    </a:p>
                  </a:txBody>
                  <a:tcPr marL="54655" marR="54655" marT="54655" marB="5465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rtl="0" fontAlgn="t">
                        <a:spcBef>
                          <a:spcPts val="0"/>
                        </a:spcBef>
                        <a:spcAft>
                          <a:spcPts val="0"/>
                        </a:spcAft>
                      </a:pPr>
                      <a:r>
                        <a:rPr lang="en-US" sz="1000" u="none" strike="noStrike" dirty="0">
                          <a:effectLst/>
                        </a:rPr>
                        <a:t>Python and Excel</a:t>
                      </a:r>
                      <a:endParaRPr lang="en-US" sz="1000" dirty="0">
                        <a:effectLst/>
                      </a:endParaRPr>
                    </a:p>
                  </a:txBody>
                  <a:tcPr marL="54655" marR="54655" marT="54655" marB="5465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598191882"/>
                  </a:ext>
                </a:extLst>
              </a:tr>
              <a:tr h="542172">
                <a:tc>
                  <a:txBody>
                    <a:bodyPr/>
                    <a:lstStyle/>
                    <a:p>
                      <a:pPr algn="l" rtl="0" fontAlgn="ctr">
                        <a:spcBef>
                          <a:spcPts val="0"/>
                        </a:spcBef>
                        <a:spcAft>
                          <a:spcPts val="0"/>
                        </a:spcAft>
                      </a:pPr>
                      <a:r>
                        <a:rPr lang="en-US" sz="1000" u="none" strike="noStrike" dirty="0">
                          <a:effectLst/>
                        </a:rPr>
                        <a:t>Chicago Data Portal: Crimes</a:t>
                      </a:r>
                      <a:endParaRPr lang="en-US" sz="1000" dirty="0">
                        <a:effectLst/>
                      </a:endParaRPr>
                    </a:p>
                  </a:txBody>
                  <a:tcPr marL="54655" marR="54655" marT="54655" marB="5465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rtl="0" fontAlgn="ctr">
                        <a:spcBef>
                          <a:spcPts val="0"/>
                        </a:spcBef>
                        <a:spcAft>
                          <a:spcPts val="0"/>
                        </a:spcAft>
                      </a:pPr>
                      <a:r>
                        <a:rPr lang="en-US" sz="1000" u="none" strike="noStrike" dirty="0">
                          <a:effectLst/>
                        </a:rPr>
                        <a:t>12 GB</a:t>
                      </a:r>
                    </a:p>
                    <a:p>
                      <a:pPr algn="l" rtl="0" fontAlgn="ctr">
                        <a:spcBef>
                          <a:spcPts val="0"/>
                        </a:spcBef>
                        <a:spcAft>
                          <a:spcPts val="0"/>
                        </a:spcAft>
                      </a:pPr>
                      <a:r>
                        <a:rPr lang="en-US" sz="1000" u="none" strike="noStrike" dirty="0">
                          <a:effectLst/>
                        </a:rPr>
                        <a:t>(7.12 Million Rows, 22 Columns) </a:t>
                      </a:r>
                      <a:endParaRPr lang="en-US" sz="1000" dirty="0">
                        <a:effectLst/>
                      </a:endParaRPr>
                    </a:p>
                    <a:p>
                      <a:pPr marL="0" marR="0" lvl="0" indent="0" algn="l" defTabSz="685800" rtl="0" eaLnBrk="1" fontAlgn="ctr" latinLnBrk="0" hangingPunct="1">
                        <a:lnSpc>
                          <a:spcPct val="100000"/>
                        </a:lnSpc>
                        <a:spcBef>
                          <a:spcPts val="0"/>
                        </a:spcBef>
                        <a:spcAft>
                          <a:spcPts val="0"/>
                        </a:spcAft>
                        <a:buClrTx/>
                        <a:buSzTx/>
                        <a:buFontTx/>
                        <a:buNone/>
                        <a:tabLst/>
                        <a:defRPr/>
                      </a:pPr>
                      <a:r>
                        <a:rPr lang="en-US" sz="1000" u="none" strike="noStrike" dirty="0">
                          <a:effectLst/>
                        </a:rPr>
                        <a:t>Structured CSV File</a:t>
                      </a:r>
                      <a:endParaRPr lang="en-US" sz="1000" dirty="0">
                        <a:effectLst/>
                      </a:endParaRPr>
                    </a:p>
                  </a:txBody>
                  <a:tcPr marL="54655" marR="54655" marT="54655" marB="5465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rtl="0" fontAlgn="t">
                        <a:spcBef>
                          <a:spcPts val="0"/>
                        </a:spcBef>
                        <a:spcAft>
                          <a:spcPts val="0"/>
                        </a:spcAft>
                      </a:pPr>
                      <a:r>
                        <a:rPr lang="en-US" sz="1000" u="none" strike="noStrike" dirty="0">
                          <a:effectLst/>
                        </a:rPr>
                        <a:t>Total Number of Crimes By CCA</a:t>
                      </a:r>
                      <a:endParaRPr lang="en-US" sz="1000" dirty="0">
                        <a:effectLst/>
                      </a:endParaRPr>
                    </a:p>
                  </a:txBody>
                  <a:tcPr marL="54655" marR="54655" marT="54655" marB="5465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rtl="0" fontAlgn="t">
                        <a:spcBef>
                          <a:spcPts val="0"/>
                        </a:spcBef>
                        <a:spcAft>
                          <a:spcPts val="0"/>
                        </a:spcAft>
                      </a:pPr>
                      <a:r>
                        <a:rPr lang="en-US" sz="1000" u="none" strike="noStrike" dirty="0">
                          <a:effectLst/>
                        </a:rPr>
                        <a:t>Python, </a:t>
                      </a:r>
                      <a:r>
                        <a:rPr lang="en-US" sz="1000" u="none" strike="noStrike" dirty="0" err="1">
                          <a:effectLst/>
                        </a:rPr>
                        <a:t>mySQL</a:t>
                      </a:r>
                      <a:r>
                        <a:rPr lang="zh-CN" altLang="en-US" sz="1000" u="none" strike="noStrike" dirty="0">
                          <a:effectLst/>
                        </a:rPr>
                        <a:t> </a:t>
                      </a:r>
                      <a:r>
                        <a:rPr lang="en-US" sz="1000" u="none" strike="noStrike" dirty="0">
                          <a:effectLst/>
                        </a:rPr>
                        <a:t>GCP and RCC</a:t>
                      </a:r>
                      <a:endParaRPr lang="en-US" sz="1000" dirty="0">
                        <a:effectLst/>
                      </a:endParaRPr>
                    </a:p>
                  </a:txBody>
                  <a:tcPr marL="54655" marR="54655" marT="54655" marB="5465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901094158"/>
                  </a:ext>
                </a:extLst>
              </a:tr>
              <a:tr h="396319">
                <a:tc>
                  <a:txBody>
                    <a:bodyPr/>
                    <a:lstStyle/>
                    <a:p>
                      <a:pPr algn="l" rtl="0" fontAlgn="ctr">
                        <a:spcBef>
                          <a:spcPts val="0"/>
                        </a:spcBef>
                        <a:spcAft>
                          <a:spcPts val="0"/>
                        </a:spcAft>
                      </a:pPr>
                      <a:r>
                        <a:rPr lang="en-US" sz="1000" u="none" strike="noStrike" dirty="0">
                          <a:effectLst/>
                        </a:rPr>
                        <a:t>ESPN</a:t>
                      </a:r>
                      <a:endParaRPr lang="en-US" sz="1000" dirty="0">
                        <a:effectLst/>
                      </a:endParaRPr>
                    </a:p>
                  </a:txBody>
                  <a:tcPr marL="54655" marR="54655" marT="54655" marB="5465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rtl="0" fontAlgn="ctr">
                        <a:spcBef>
                          <a:spcPts val="0"/>
                        </a:spcBef>
                        <a:spcAft>
                          <a:spcPts val="0"/>
                        </a:spcAft>
                      </a:pPr>
                      <a:r>
                        <a:rPr lang="en-US" sz="1000" u="none" strike="noStrike" dirty="0">
                          <a:effectLst/>
                        </a:rPr>
                        <a:t>2 MB</a:t>
                      </a:r>
                    </a:p>
                    <a:p>
                      <a:pPr algn="l" rtl="0" fontAlgn="ctr">
                        <a:spcBef>
                          <a:spcPts val="0"/>
                        </a:spcBef>
                        <a:spcAft>
                          <a:spcPts val="0"/>
                        </a:spcAft>
                      </a:pPr>
                      <a:r>
                        <a:rPr lang="en-US" sz="1000" u="none" strike="noStrike" dirty="0">
                          <a:effectLst/>
                        </a:rPr>
                        <a:t>Unstructured Data:</a:t>
                      </a:r>
                    </a:p>
                    <a:p>
                      <a:pPr algn="l" rtl="0" fontAlgn="ctr">
                        <a:spcBef>
                          <a:spcPts val="0"/>
                        </a:spcBef>
                        <a:spcAft>
                          <a:spcPts val="0"/>
                        </a:spcAft>
                      </a:pPr>
                      <a:r>
                        <a:rPr lang="en-US" sz="1000" u="none" strike="noStrike" dirty="0">
                          <a:effectLst/>
                        </a:rPr>
                        <a:t>From Web Scraping</a:t>
                      </a:r>
                      <a:endParaRPr lang="en-US" sz="1000" dirty="0">
                        <a:effectLst/>
                      </a:endParaRPr>
                    </a:p>
                  </a:txBody>
                  <a:tcPr marL="54655" marR="54655" marT="54655" marB="5465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rtl="0" fontAlgn="t">
                        <a:spcBef>
                          <a:spcPts val="0"/>
                        </a:spcBef>
                        <a:spcAft>
                          <a:spcPts val="0"/>
                        </a:spcAft>
                      </a:pPr>
                      <a:r>
                        <a:rPr lang="en-US" sz="1000" u="none" strike="noStrike" dirty="0">
                          <a:effectLst/>
                        </a:rPr>
                        <a:t>Only the Home game dates and location </a:t>
                      </a:r>
                      <a:endParaRPr lang="en-US" sz="1000" dirty="0">
                        <a:effectLst/>
                      </a:endParaRPr>
                    </a:p>
                  </a:txBody>
                  <a:tcPr marL="54655" marR="54655" marT="54655" marB="5465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rtl="0" fontAlgn="t">
                        <a:spcBef>
                          <a:spcPts val="0"/>
                        </a:spcBef>
                        <a:spcAft>
                          <a:spcPts val="0"/>
                        </a:spcAft>
                      </a:pPr>
                      <a:r>
                        <a:rPr lang="en-US" sz="1000" u="none" strike="noStrike" dirty="0">
                          <a:effectLst/>
                        </a:rPr>
                        <a:t>Python and Excel</a:t>
                      </a:r>
                      <a:endParaRPr lang="en-US" sz="1000" dirty="0">
                        <a:effectLst/>
                      </a:endParaRPr>
                    </a:p>
                  </a:txBody>
                  <a:tcPr marL="54655" marR="54655" marT="54655" marB="5465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797326425"/>
                  </a:ext>
                </a:extLst>
              </a:tr>
              <a:tr h="542172">
                <a:tc>
                  <a:txBody>
                    <a:bodyPr/>
                    <a:lstStyle/>
                    <a:p>
                      <a:pPr algn="l" rtl="0" fontAlgn="ctr">
                        <a:spcBef>
                          <a:spcPts val="0"/>
                        </a:spcBef>
                        <a:spcAft>
                          <a:spcPts val="0"/>
                        </a:spcAft>
                      </a:pPr>
                      <a:r>
                        <a:rPr lang="en-US" sz="1000" u="none" strike="noStrike" dirty="0">
                          <a:effectLst/>
                        </a:rPr>
                        <a:t>National Centers for Environmental Information</a:t>
                      </a:r>
                      <a:endParaRPr lang="en-US" sz="1000" dirty="0">
                        <a:effectLst/>
                      </a:endParaRPr>
                    </a:p>
                  </a:txBody>
                  <a:tcPr marL="54655" marR="54655" marT="54655" marB="5465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rtl="0" fontAlgn="ctr">
                        <a:spcBef>
                          <a:spcPts val="0"/>
                        </a:spcBef>
                        <a:spcAft>
                          <a:spcPts val="0"/>
                        </a:spcAft>
                      </a:pPr>
                      <a:r>
                        <a:rPr lang="en-US" sz="1000" u="none" strike="noStrike" dirty="0">
                          <a:effectLst/>
                        </a:rPr>
                        <a:t>5.5 MB</a:t>
                      </a:r>
                    </a:p>
                    <a:p>
                      <a:pPr marL="0" marR="0" lvl="0" indent="0" algn="l" defTabSz="685800" rtl="0" eaLnBrk="1" fontAlgn="ctr" latinLnBrk="0" hangingPunct="1">
                        <a:lnSpc>
                          <a:spcPct val="100000"/>
                        </a:lnSpc>
                        <a:spcBef>
                          <a:spcPts val="0"/>
                        </a:spcBef>
                        <a:spcAft>
                          <a:spcPts val="0"/>
                        </a:spcAft>
                        <a:buClrTx/>
                        <a:buSzTx/>
                        <a:buFontTx/>
                        <a:buNone/>
                        <a:tabLst/>
                        <a:defRPr/>
                      </a:pPr>
                      <a:r>
                        <a:rPr lang="en-US" sz="1000" u="none" strike="noStrike" dirty="0">
                          <a:effectLst/>
                        </a:rPr>
                        <a:t>Structured CSV File</a:t>
                      </a:r>
                      <a:endParaRPr lang="en-US" sz="1000" dirty="0">
                        <a:effectLst/>
                      </a:endParaRPr>
                    </a:p>
                  </a:txBody>
                  <a:tcPr marL="54655" marR="54655" marT="54655" marB="5465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rtl="0" fontAlgn="t">
                        <a:spcBef>
                          <a:spcPts val="0"/>
                        </a:spcBef>
                        <a:spcAft>
                          <a:spcPts val="0"/>
                        </a:spcAft>
                      </a:pPr>
                      <a:r>
                        <a:rPr lang="en-US" sz="1000" u="none" strike="noStrike" dirty="0">
                          <a:effectLst/>
                        </a:rPr>
                        <a:t>Avg daily temp, total daily precipitation and avg daily wind speed by date.</a:t>
                      </a:r>
                      <a:endParaRPr lang="en-US" sz="1000" dirty="0">
                        <a:effectLst/>
                      </a:endParaRPr>
                    </a:p>
                  </a:txBody>
                  <a:tcPr marL="54655" marR="54655" marT="54655" marB="5465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rtl="0" fontAlgn="t">
                        <a:spcBef>
                          <a:spcPts val="0"/>
                        </a:spcBef>
                        <a:spcAft>
                          <a:spcPts val="0"/>
                        </a:spcAft>
                      </a:pPr>
                      <a:r>
                        <a:rPr lang="en-US" sz="1000" u="none" strike="noStrike" dirty="0">
                          <a:effectLst/>
                        </a:rPr>
                        <a:t>Python and Excel</a:t>
                      </a:r>
                      <a:endParaRPr lang="en-US" sz="1000" dirty="0">
                        <a:effectLst/>
                      </a:endParaRPr>
                    </a:p>
                  </a:txBody>
                  <a:tcPr marL="54655" marR="54655" marT="54655" marB="5465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513257282"/>
                  </a:ext>
                </a:extLst>
              </a:tr>
              <a:tr h="563677">
                <a:tc>
                  <a:txBody>
                    <a:bodyPr/>
                    <a:lstStyle/>
                    <a:p>
                      <a:pPr algn="l" rtl="0" fontAlgn="ctr">
                        <a:spcBef>
                          <a:spcPts val="0"/>
                        </a:spcBef>
                        <a:spcAft>
                          <a:spcPts val="0"/>
                        </a:spcAft>
                      </a:pPr>
                      <a:r>
                        <a:rPr lang="en-US" sz="1000" u="none" strike="noStrike" dirty="0">
                          <a:effectLst/>
                        </a:rPr>
                        <a:t>Wikipedia: Community Areas in Chicago</a:t>
                      </a:r>
                      <a:endParaRPr lang="en-US" sz="1000" dirty="0">
                        <a:effectLst/>
                      </a:endParaRPr>
                    </a:p>
                  </a:txBody>
                  <a:tcPr marL="54655" marR="54655" marT="54655" marB="5465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rtl="0" fontAlgn="ctr">
                        <a:spcBef>
                          <a:spcPts val="0"/>
                        </a:spcBef>
                        <a:spcAft>
                          <a:spcPts val="0"/>
                        </a:spcAft>
                      </a:pPr>
                      <a:r>
                        <a:rPr lang="en-US" sz="1000" u="none" strike="noStrike" dirty="0">
                          <a:effectLst/>
                        </a:rPr>
                        <a:t>0.1 MB</a:t>
                      </a:r>
                    </a:p>
                    <a:p>
                      <a:pPr algn="l" rtl="0" fontAlgn="ctr">
                        <a:spcBef>
                          <a:spcPts val="0"/>
                        </a:spcBef>
                        <a:spcAft>
                          <a:spcPts val="0"/>
                        </a:spcAft>
                      </a:pPr>
                      <a:r>
                        <a:rPr lang="en-US" sz="1000" u="none" strike="noStrike" dirty="0">
                          <a:effectLst/>
                        </a:rPr>
                        <a:t>Unstructured Data:</a:t>
                      </a:r>
                      <a:endParaRPr lang="en-US" sz="1000" dirty="0">
                        <a:effectLst/>
                      </a:endParaRPr>
                    </a:p>
                    <a:p>
                      <a:pPr algn="l" rtl="0" fontAlgn="ctr">
                        <a:spcBef>
                          <a:spcPts val="0"/>
                        </a:spcBef>
                        <a:spcAft>
                          <a:spcPts val="0"/>
                        </a:spcAft>
                      </a:pPr>
                      <a:r>
                        <a:rPr lang="en-US" sz="1000" u="none" strike="noStrike" dirty="0">
                          <a:effectLst/>
                        </a:rPr>
                        <a:t>From Web Scraping</a:t>
                      </a:r>
                      <a:endParaRPr lang="en-US" sz="1000" dirty="0">
                        <a:effectLst/>
                      </a:endParaRPr>
                    </a:p>
                  </a:txBody>
                  <a:tcPr marL="54655" marR="54655" marT="54655" marB="5465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rtl="0" fontAlgn="t">
                        <a:spcBef>
                          <a:spcPts val="0"/>
                        </a:spcBef>
                        <a:spcAft>
                          <a:spcPts val="0"/>
                        </a:spcAft>
                      </a:pPr>
                      <a:r>
                        <a:rPr lang="en-US" sz="1000" u="none" strike="noStrike" dirty="0">
                          <a:effectLst/>
                        </a:rPr>
                        <a:t>Chicago community area code</a:t>
                      </a:r>
                      <a:endParaRPr lang="en-US" sz="1000" dirty="0">
                        <a:effectLst/>
                      </a:endParaRPr>
                    </a:p>
                  </a:txBody>
                  <a:tcPr marL="54655" marR="54655" marT="54655" marB="5465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rtl="0" fontAlgn="t">
                        <a:spcBef>
                          <a:spcPts val="0"/>
                        </a:spcBef>
                        <a:spcAft>
                          <a:spcPts val="0"/>
                        </a:spcAft>
                      </a:pPr>
                      <a:r>
                        <a:rPr lang="en-US" sz="1000" u="none" strike="noStrike" dirty="0">
                          <a:effectLst/>
                        </a:rPr>
                        <a:t>Python and Excel</a:t>
                      </a:r>
                      <a:endParaRPr lang="en-US" sz="1000" dirty="0">
                        <a:effectLst/>
                      </a:endParaRPr>
                    </a:p>
                  </a:txBody>
                  <a:tcPr marL="54655" marR="54655" marT="54655" marB="5465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561547194"/>
                  </a:ext>
                </a:extLst>
              </a:tr>
            </a:tbl>
          </a:graphicData>
        </a:graphic>
      </p:graphicFrame>
      <p:sp>
        <p:nvSpPr>
          <p:cNvPr id="4" name="Rectangle 1">
            <a:extLst>
              <a:ext uri="{FF2B5EF4-FFF2-40B4-BE49-F238E27FC236}">
                <a16:creationId xmlns:a16="http://schemas.microsoft.com/office/drawing/2014/main" id="{7660FDC9-E7D0-3F4A-8EA6-41A8E0450365}"/>
              </a:ext>
            </a:extLst>
          </p:cNvPr>
          <p:cNvSpPr>
            <a:spLocks noChangeArrowheads="1"/>
          </p:cNvSpPr>
          <p:nvPr/>
        </p:nvSpPr>
        <p:spPr bwMode="auto">
          <a:xfrm>
            <a:off x="2484438" y="17097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881765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F9FF9942-A878-459D-884E-75326A281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a:extLst>
              <a:ext uri="{FF2B5EF4-FFF2-40B4-BE49-F238E27FC236}">
                <a16:creationId xmlns:a16="http://schemas.microsoft.com/office/drawing/2014/main" id="{C56E82B2-4DF9-4845-B6CB-442FFB716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C437FABD-8C69-4801-8D9F-F88EFA032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29FF883-FBB8-0F4F-BF9C-68EF4BE308BA}"/>
              </a:ext>
            </a:extLst>
          </p:cNvPr>
          <p:cNvSpPr>
            <a:spLocks noGrp="1"/>
          </p:cNvSpPr>
          <p:nvPr>
            <p:ph type="title"/>
          </p:nvPr>
        </p:nvSpPr>
        <p:spPr>
          <a:xfrm>
            <a:off x="938758" y="286788"/>
            <a:ext cx="7633742" cy="1119099"/>
          </a:xfrm>
        </p:spPr>
        <p:txBody>
          <a:bodyPr vert="horz" lIns="91440" tIns="45720" rIns="91440" bIns="45720" rtlCol="0" anchor="ctr">
            <a:normAutofit/>
          </a:bodyPr>
          <a:lstStyle/>
          <a:p>
            <a:pPr defTabSz="914400">
              <a:spcBef>
                <a:spcPct val="0"/>
              </a:spcBef>
            </a:pPr>
            <a:r>
              <a:rPr lang="en-US" sz="4000" spc="200" dirty="0"/>
              <a:t>DATA MODELING</a:t>
            </a:r>
          </a:p>
        </p:txBody>
      </p:sp>
      <p:sp>
        <p:nvSpPr>
          <p:cNvPr id="16" name="Freeform 6">
            <a:extLst>
              <a:ext uri="{FF2B5EF4-FFF2-40B4-BE49-F238E27FC236}">
                <a16:creationId xmlns:a16="http://schemas.microsoft.com/office/drawing/2014/main" id="{9BD2ECB5-E1D5-4F95-8DB5-D6B38DEEE9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8" name="Rectangle 17">
            <a:extLst>
              <a:ext uri="{FF2B5EF4-FFF2-40B4-BE49-F238E27FC236}">
                <a16:creationId xmlns:a16="http://schemas.microsoft.com/office/drawing/2014/main" id="{1500752C-7683-4E03-95C5-06FCFE0C9C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Text Placeholder 2">
            <a:extLst>
              <a:ext uri="{FF2B5EF4-FFF2-40B4-BE49-F238E27FC236}">
                <a16:creationId xmlns:a16="http://schemas.microsoft.com/office/drawing/2014/main" id="{C7BDE107-B213-4D38-AF49-80E5F1D04BAC}"/>
              </a:ext>
            </a:extLst>
          </p:cNvPr>
          <p:cNvGraphicFramePr/>
          <p:nvPr>
            <p:extLst>
              <p:ext uri="{D42A27DB-BD31-4B8C-83A1-F6EECF244321}">
                <p14:modId xmlns:p14="http://schemas.microsoft.com/office/powerpoint/2010/main" val="1655812262"/>
              </p:ext>
            </p:extLst>
          </p:nvPr>
        </p:nvGraphicFramePr>
        <p:xfrm>
          <a:off x="938758" y="1166327"/>
          <a:ext cx="7471595" cy="3900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4863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F9FF9942-A878-459D-884E-75326A281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20" name="Rectangle 19">
            <a:extLst>
              <a:ext uri="{FF2B5EF4-FFF2-40B4-BE49-F238E27FC236}">
                <a16:creationId xmlns:a16="http://schemas.microsoft.com/office/drawing/2014/main" id="{C56E82B2-4DF9-4845-B6CB-442FFB716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2" name="Rectangle 21">
            <a:extLst>
              <a:ext uri="{FF2B5EF4-FFF2-40B4-BE49-F238E27FC236}">
                <a16:creationId xmlns:a16="http://schemas.microsoft.com/office/drawing/2014/main" id="{C437FABD-8C69-4801-8D9F-F88EFA032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4D84132B-14F2-0646-8F85-99B6FCFCE37D}"/>
              </a:ext>
            </a:extLst>
          </p:cNvPr>
          <p:cNvSpPr>
            <a:spLocks noGrp="1"/>
          </p:cNvSpPr>
          <p:nvPr>
            <p:ph type="title"/>
          </p:nvPr>
        </p:nvSpPr>
        <p:spPr>
          <a:xfrm>
            <a:off x="938758" y="286788"/>
            <a:ext cx="7633742" cy="1119099"/>
          </a:xfrm>
        </p:spPr>
        <p:txBody>
          <a:bodyPr vert="horz" lIns="91440" tIns="45720" rIns="91440" bIns="45720" rtlCol="0" anchor="ctr">
            <a:normAutofit/>
          </a:bodyPr>
          <a:lstStyle/>
          <a:p>
            <a:pPr defTabSz="914400">
              <a:spcBef>
                <a:spcPct val="0"/>
              </a:spcBef>
            </a:pPr>
            <a:r>
              <a:rPr lang="en-US" sz="5100" spc="200" dirty="0"/>
              <a:t>DESIGN CONSIDERATIONS</a:t>
            </a:r>
          </a:p>
        </p:txBody>
      </p:sp>
      <p:sp>
        <p:nvSpPr>
          <p:cNvPr id="24" name="Freeform 6">
            <a:extLst>
              <a:ext uri="{FF2B5EF4-FFF2-40B4-BE49-F238E27FC236}">
                <a16:creationId xmlns:a16="http://schemas.microsoft.com/office/drawing/2014/main" id="{9BD2ECB5-E1D5-4F95-8DB5-D6B38DEEE9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26" name="Rectangle 25">
            <a:extLst>
              <a:ext uri="{FF2B5EF4-FFF2-40B4-BE49-F238E27FC236}">
                <a16:creationId xmlns:a16="http://schemas.microsoft.com/office/drawing/2014/main" id="{1500752C-7683-4E03-95C5-06FCFE0C9C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Text Placeholder 2">
            <a:extLst>
              <a:ext uri="{FF2B5EF4-FFF2-40B4-BE49-F238E27FC236}">
                <a16:creationId xmlns:a16="http://schemas.microsoft.com/office/drawing/2014/main" id="{45F76E5C-6714-412B-941D-6A84FA70C0CC}"/>
              </a:ext>
            </a:extLst>
          </p:cNvPr>
          <p:cNvGraphicFramePr/>
          <p:nvPr>
            <p:extLst>
              <p:ext uri="{D42A27DB-BD31-4B8C-83A1-F6EECF244321}">
                <p14:modId xmlns:p14="http://schemas.microsoft.com/office/powerpoint/2010/main" val="2757756014"/>
              </p:ext>
            </p:extLst>
          </p:nvPr>
        </p:nvGraphicFramePr>
        <p:xfrm>
          <a:off x="774441" y="1405888"/>
          <a:ext cx="7798059" cy="3450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7084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DF61F47-37EC-408A-BDC8-E491FB5E5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a:extLst>
              <a:ext uri="{FF2B5EF4-FFF2-40B4-BE49-F238E27FC236}">
                <a16:creationId xmlns:a16="http://schemas.microsoft.com/office/drawing/2014/main" id="{68157995-9098-42A2-8E36-8BA9015D7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5A97B8A-2A90-7F4A-AB59-49543EFA5555}"/>
              </a:ext>
            </a:extLst>
          </p:cNvPr>
          <p:cNvSpPr/>
          <p:nvPr/>
        </p:nvSpPr>
        <p:spPr>
          <a:xfrm>
            <a:off x="130634" y="1699355"/>
            <a:ext cx="3118790" cy="2118265"/>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2400" cap="all" spc="200" dirty="0">
                <a:solidFill>
                  <a:schemeClr val="tx2"/>
                </a:solidFill>
                <a:latin typeface="+mj-lt"/>
                <a:ea typeface="+mj-ea"/>
                <a:cs typeface="+mj-cs"/>
              </a:rPr>
              <a:t>Data Quality Dimension</a:t>
            </a:r>
            <a:br>
              <a:rPr lang="en-US" sz="2400" cap="all" spc="200" dirty="0">
                <a:solidFill>
                  <a:schemeClr val="tx2"/>
                </a:solidFill>
                <a:latin typeface="+mj-lt"/>
                <a:ea typeface="+mj-ea"/>
                <a:cs typeface="+mj-cs"/>
              </a:rPr>
            </a:br>
            <a:endParaRPr lang="en-US" sz="2400" cap="all" spc="200" dirty="0">
              <a:solidFill>
                <a:schemeClr val="tx2"/>
              </a:solidFill>
              <a:latin typeface="+mj-lt"/>
              <a:ea typeface="+mj-ea"/>
              <a:cs typeface="+mj-cs"/>
            </a:endParaRPr>
          </a:p>
        </p:txBody>
      </p:sp>
      <p:cxnSp>
        <p:nvCxnSpPr>
          <p:cNvPr id="16" name="Straight Connector 15">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7847" y="1471797"/>
            <a:ext cx="0" cy="2199905"/>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E1854189-77EA-2B45-A9EF-493286628C8C}"/>
              </a:ext>
            </a:extLst>
          </p:cNvPr>
          <p:cNvSpPr/>
          <p:nvPr/>
        </p:nvSpPr>
        <p:spPr>
          <a:xfrm>
            <a:off x="3732023" y="279918"/>
            <a:ext cx="5199373" cy="4198775"/>
          </a:xfrm>
          <a:prstGeom prst="rect">
            <a:avLst/>
          </a:prstGeom>
        </p:spPr>
        <p:txBody>
          <a:bodyPr vert="horz" lIns="91440" tIns="45720" rIns="91440" bIns="45720" rtlCol="0" anchor="ctr">
            <a:normAutofit/>
          </a:bodyPr>
          <a:lstStyle/>
          <a:p>
            <a:pPr marL="342900" indent="-285750" defTabSz="914400">
              <a:lnSpc>
                <a:spcPct val="110000"/>
              </a:lnSpc>
              <a:spcBef>
                <a:spcPts val="700"/>
              </a:spcBef>
              <a:buClr>
                <a:schemeClr val="tx2"/>
              </a:buClr>
              <a:buFont typeface="Wingdings" pitchFamily="2" charset="2"/>
              <a:buChar char="ü"/>
            </a:pPr>
            <a:r>
              <a:rPr lang="en-US" sz="1600" dirty="0">
                <a:solidFill>
                  <a:schemeClr val="tx1">
                    <a:lumMod val="65000"/>
                    <a:lumOff val="35000"/>
                  </a:schemeClr>
                </a:solidFill>
              </a:rPr>
              <a:t>Completeness: Missing Values in Weather Dataset treated as zero </a:t>
            </a:r>
          </a:p>
          <a:p>
            <a:pPr marL="342900" indent="-285750" defTabSz="914400">
              <a:lnSpc>
                <a:spcPct val="110000"/>
              </a:lnSpc>
              <a:spcBef>
                <a:spcPts val="700"/>
              </a:spcBef>
              <a:buClr>
                <a:schemeClr val="tx2"/>
              </a:buClr>
              <a:buFont typeface="Wingdings" pitchFamily="2" charset="2"/>
              <a:buChar char="ü"/>
            </a:pPr>
            <a:r>
              <a:rPr lang="en-US" sz="1600" dirty="0">
                <a:solidFill>
                  <a:schemeClr val="tx1">
                    <a:lumMod val="65000"/>
                    <a:lumOff val="35000"/>
                  </a:schemeClr>
                </a:solidFill>
              </a:rPr>
              <a:t>Validity: Data is transformed into fact and dimensions to meet our analytical need</a:t>
            </a:r>
          </a:p>
          <a:p>
            <a:pPr marL="342900" indent="-285750" defTabSz="914400">
              <a:lnSpc>
                <a:spcPct val="110000"/>
              </a:lnSpc>
              <a:spcBef>
                <a:spcPts val="700"/>
              </a:spcBef>
              <a:buClr>
                <a:schemeClr val="tx2"/>
              </a:buClr>
              <a:buFont typeface="Wingdings" pitchFamily="2" charset="2"/>
              <a:buChar char="ü"/>
            </a:pPr>
            <a:r>
              <a:rPr lang="en-US" sz="1600" dirty="0">
                <a:solidFill>
                  <a:schemeClr val="tx1">
                    <a:lumMod val="65000"/>
                    <a:lumOff val="35000"/>
                  </a:schemeClr>
                </a:solidFill>
              </a:rPr>
              <a:t>Uniqueness: No duplicate data</a:t>
            </a:r>
          </a:p>
          <a:p>
            <a:pPr marL="342900" indent="-285750" defTabSz="914400">
              <a:lnSpc>
                <a:spcPct val="110000"/>
              </a:lnSpc>
              <a:spcBef>
                <a:spcPts val="700"/>
              </a:spcBef>
              <a:buClr>
                <a:schemeClr val="tx2"/>
              </a:buClr>
              <a:buFont typeface="Wingdings" pitchFamily="2" charset="2"/>
              <a:buChar char="ü"/>
            </a:pPr>
            <a:r>
              <a:rPr lang="en-US" sz="1600" dirty="0">
                <a:solidFill>
                  <a:schemeClr val="tx1">
                    <a:lumMod val="65000"/>
                    <a:lumOff val="35000"/>
                  </a:schemeClr>
                </a:solidFill>
              </a:rPr>
              <a:t>Consistency: Data format is consistent throughout the database</a:t>
            </a:r>
          </a:p>
          <a:p>
            <a:pPr marL="342900" indent="-285750" defTabSz="914400">
              <a:lnSpc>
                <a:spcPct val="110000"/>
              </a:lnSpc>
              <a:spcBef>
                <a:spcPts val="700"/>
              </a:spcBef>
              <a:buClr>
                <a:schemeClr val="tx2"/>
              </a:buClr>
              <a:buFont typeface="Wingdings" pitchFamily="2" charset="2"/>
              <a:buChar char="ü"/>
            </a:pPr>
            <a:r>
              <a:rPr lang="en-US" sz="1600" dirty="0">
                <a:solidFill>
                  <a:schemeClr val="tx1">
                    <a:lumMod val="65000"/>
                    <a:lumOff val="35000"/>
                  </a:schemeClr>
                </a:solidFill>
              </a:rPr>
              <a:t>Timeliness: The data represent reality in time as data consist all the entries over the period considered</a:t>
            </a:r>
          </a:p>
          <a:p>
            <a:pPr marL="342900" indent="-285750" defTabSz="914400">
              <a:lnSpc>
                <a:spcPct val="110000"/>
              </a:lnSpc>
              <a:spcBef>
                <a:spcPts val="700"/>
              </a:spcBef>
              <a:buClr>
                <a:schemeClr val="tx2"/>
              </a:buClr>
              <a:buFont typeface="Wingdings" pitchFamily="2" charset="2"/>
              <a:buChar char="ü"/>
            </a:pPr>
            <a:r>
              <a:rPr lang="en-US" sz="1600" dirty="0">
                <a:solidFill>
                  <a:schemeClr val="tx1">
                    <a:lumMod val="65000"/>
                    <a:lumOff val="35000"/>
                  </a:schemeClr>
                </a:solidFill>
              </a:rPr>
              <a:t>Accuracy: Data is simply aggregated by summing and averaging over locations and dates, and this transformation can accurately represent reality</a:t>
            </a:r>
          </a:p>
        </p:txBody>
      </p:sp>
      <p:sp>
        <p:nvSpPr>
          <p:cNvPr id="18" name="Rectangle 17">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0697" y="330200"/>
            <a:ext cx="482600" cy="9143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12126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1DF61F47-37EC-408A-BDC8-E491FB5E5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9" name="Rectangle 9">
            <a:extLst>
              <a:ext uri="{FF2B5EF4-FFF2-40B4-BE49-F238E27FC236}">
                <a16:creationId xmlns:a16="http://schemas.microsoft.com/office/drawing/2014/main" id="{68157995-9098-42A2-8E36-8BA9015D7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1">
            <a:extLst>
              <a:ext uri="{FF2B5EF4-FFF2-40B4-BE49-F238E27FC236}">
                <a16:creationId xmlns:a16="http://schemas.microsoft.com/office/drawing/2014/main" id="{A98AD482-27A4-454E-8A3A-84F73CBDA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322422E2-F15A-43AE-98F1-7210710B0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80257"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2A4410-C967-9E42-9F98-2AD52D3C3F2C}"/>
              </a:ext>
            </a:extLst>
          </p:cNvPr>
          <p:cNvSpPr>
            <a:spLocks noGrp="1"/>
          </p:cNvSpPr>
          <p:nvPr>
            <p:ph type="title"/>
          </p:nvPr>
        </p:nvSpPr>
        <p:spPr>
          <a:xfrm>
            <a:off x="938757" y="808783"/>
            <a:ext cx="2399866" cy="3525933"/>
          </a:xfrm>
        </p:spPr>
        <p:txBody>
          <a:bodyPr vert="horz" lIns="91440" tIns="45720" rIns="91440" bIns="45720" rtlCol="0" anchor="ctr">
            <a:normAutofit/>
          </a:bodyPr>
          <a:lstStyle/>
          <a:p>
            <a:pPr defTabSz="914400">
              <a:spcBef>
                <a:spcPct val="0"/>
              </a:spcBef>
            </a:pPr>
            <a:r>
              <a:rPr lang="en-US" sz="2800" dirty="0"/>
              <a:t>Enhanced Entity Relationship</a:t>
            </a:r>
            <a:r>
              <a:rPr lang="zh-CN" altLang="en-US" sz="2700" spc="200" dirty="0"/>
              <a:t> </a:t>
            </a:r>
            <a:r>
              <a:rPr lang="en-US" altLang="zh-CN" sz="2700" spc="200" dirty="0"/>
              <a:t>diagram</a:t>
            </a:r>
            <a:endParaRPr lang="en-US" sz="2700" spc="200" dirty="0"/>
          </a:p>
        </p:txBody>
      </p:sp>
      <p:sp>
        <p:nvSpPr>
          <p:cNvPr id="22" name="Freeform 6">
            <a:extLst>
              <a:ext uri="{FF2B5EF4-FFF2-40B4-BE49-F238E27FC236}">
                <a16:creationId xmlns:a16="http://schemas.microsoft.com/office/drawing/2014/main" id="{BDC8164B-5FC0-4CBD-B7AE-0CB8780FF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75000"/>
              <a:alpha val="70000"/>
            </a:schemeClr>
          </a:solidFill>
          <a:ln w="0">
            <a:noFill/>
            <a:prstDash val="solid"/>
            <a:round/>
            <a:headEnd/>
            <a:tailEnd/>
          </a:ln>
        </p:spPr>
      </p:sp>
      <p:pic>
        <p:nvPicPr>
          <p:cNvPr id="1026" name="Picture 2">
            <a:extLst>
              <a:ext uri="{FF2B5EF4-FFF2-40B4-BE49-F238E27FC236}">
                <a16:creationId xmlns:a16="http://schemas.microsoft.com/office/drawing/2014/main" id="{93D18BED-AE1B-F046-95A6-C87557069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0257" y="-1"/>
            <a:ext cx="6124575"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049A03D-1422-BB43-9AE6-B2EE54863F3A}"/>
              </a:ext>
            </a:extLst>
          </p:cNvPr>
          <p:cNvSpPr/>
          <p:nvPr/>
        </p:nvSpPr>
        <p:spPr>
          <a:xfrm>
            <a:off x="3603230" y="4597858"/>
            <a:ext cx="3200400"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dirty="0">
                <a:solidFill>
                  <a:srgbClr val="000000"/>
                </a:solidFill>
                <a:latin typeface="Gill Sans" panose="020B0502020104020203" pitchFamily="34" charset="-79"/>
                <a:cs typeface="Gill Sans" panose="020B0502020104020203" pitchFamily="34" charset="-79"/>
              </a:rPr>
              <a:t>Notes: </a:t>
            </a:r>
            <a:r>
              <a:rPr lang="en-US" sz="1200" dirty="0" err="1">
                <a:solidFill>
                  <a:srgbClr val="000000"/>
                </a:solidFill>
                <a:latin typeface="Gill Sans" panose="020B0502020104020203" pitchFamily="34" charset="-79"/>
                <a:cs typeface="Gill Sans" panose="020B0502020104020203" pitchFamily="34" charset="-79"/>
              </a:rPr>
              <a:t>dim_tsp_time</a:t>
            </a:r>
            <a:r>
              <a:rPr lang="en-US" sz="1200" dirty="0">
                <a:solidFill>
                  <a:srgbClr val="000000"/>
                </a:solidFill>
                <a:latin typeface="Gill Sans" panose="020B0502020104020203" pitchFamily="34" charset="-79"/>
                <a:cs typeface="Gill Sans" panose="020B0502020104020203" pitchFamily="34" charset="-79"/>
              </a:rPr>
              <a:t> table is an independent table to analyze the ridership within a day.</a:t>
            </a:r>
            <a:endParaRPr lang="en-US" sz="1200" dirty="0"/>
          </a:p>
        </p:txBody>
      </p:sp>
    </p:spTree>
    <p:extLst>
      <p:ext uri="{BB962C8B-B14F-4D97-AF65-F5344CB8AC3E}">
        <p14:creationId xmlns:p14="http://schemas.microsoft.com/office/powerpoint/2010/main" val="162652560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1045</Words>
  <Application>Microsoft Macintosh PowerPoint</Application>
  <PresentationFormat>On-screen Show (16:9)</PresentationFormat>
  <Paragraphs>151</Paragraphs>
  <Slides>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Chalkboard</vt:lpstr>
      <vt:lpstr>Gill Sans</vt:lpstr>
      <vt:lpstr>Gill Sans MT</vt:lpstr>
      <vt:lpstr>Impact</vt:lpstr>
      <vt:lpstr>Times New Roman</vt:lpstr>
      <vt:lpstr>Wingdings</vt:lpstr>
      <vt:lpstr>Badge</vt:lpstr>
      <vt:lpstr>PowerPoint Presentation</vt:lpstr>
      <vt:lpstr>Executive Summary</vt:lpstr>
      <vt:lpstr>Business Use Case</vt:lpstr>
      <vt:lpstr>Solution overview: Data / Tools</vt:lpstr>
      <vt:lpstr>DATA PREPARATION</vt:lpstr>
      <vt:lpstr>DATA MODELING</vt:lpstr>
      <vt:lpstr>DESIGN CONSIDERATIONS</vt:lpstr>
      <vt:lpstr>PowerPoint Presentation</vt:lpstr>
      <vt:lpstr>Enhanced Entity Relationship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Yiheng Zhu</dc:creator>
  <cp:lastModifiedBy>Yiheng Zhu</cp:lastModifiedBy>
  <cp:revision>1</cp:revision>
  <dcterms:created xsi:type="dcterms:W3CDTF">2020-05-24T21:21:42Z</dcterms:created>
  <dcterms:modified xsi:type="dcterms:W3CDTF">2020-05-24T21:23:03Z</dcterms:modified>
</cp:coreProperties>
</file>