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339CCD-71BE-497E-99CD-A7E9E2E389D7}">
  <a:tblStyle styleId="{05339CCD-71BE-497E-99CD-A7E9E2E389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6"/>
  </p:normalViewPr>
  <p:slideViewPr>
    <p:cSldViewPr snapToGrid="0">
      <p:cViewPr varScale="1">
        <p:scale>
          <a:sx n="120" d="100"/>
          <a:sy n="120" d="100"/>
        </p:scale>
        <p:origin x="2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032DC9-FD6E-414F-9E1B-ACD15D95813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C580BC4-7743-4840-B423-9CF0F7B36E94}">
      <dgm:prSet/>
      <dgm:spPr/>
      <dgm:t>
        <a:bodyPr/>
        <a:lstStyle/>
        <a:p>
          <a:r>
            <a:rPr lang="en-US" dirty="0"/>
            <a:t>Our goal is to optimize vehicle allocation according to ridership demand and give business insights and recommendations to TNP companies. </a:t>
          </a:r>
        </a:p>
      </dgm:t>
    </dgm:pt>
    <dgm:pt modelId="{F034600E-784A-4BBC-BBE9-D54022BF9EF8}" type="parTrans" cxnId="{CA5796A1-18AB-45D1-87A5-F1B92916E124}">
      <dgm:prSet/>
      <dgm:spPr/>
      <dgm:t>
        <a:bodyPr/>
        <a:lstStyle/>
        <a:p>
          <a:endParaRPr lang="en-US"/>
        </a:p>
      </dgm:t>
    </dgm:pt>
    <dgm:pt modelId="{BAC94D73-DB9D-4F25-BCAD-F9222A48A2ED}" type="sibTrans" cxnId="{CA5796A1-18AB-45D1-87A5-F1B92916E124}">
      <dgm:prSet/>
      <dgm:spPr/>
      <dgm:t>
        <a:bodyPr/>
        <a:lstStyle/>
        <a:p>
          <a:endParaRPr lang="en-US"/>
        </a:p>
      </dgm:t>
    </dgm:pt>
    <dgm:pt modelId="{68B6CCBE-970B-4649-B9AA-3277F511F32C}">
      <dgm:prSet/>
      <dgm:spPr/>
      <dgm:t>
        <a:bodyPr/>
        <a:lstStyle/>
        <a:p>
          <a:r>
            <a:rPr lang="en-US" dirty="0"/>
            <a:t>We are going to use data regarding weather, major events, public safety, and income level to analyze user behavior and to give precise recommendations. </a:t>
          </a:r>
        </a:p>
      </dgm:t>
    </dgm:pt>
    <dgm:pt modelId="{5C40952E-6E06-42A6-8C48-857BC17AF75C}" type="parTrans" cxnId="{D3CCC4CB-3C88-42A5-8BFE-FE0910FC4BA5}">
      <dgm:prSet/>
      <dgm:spPr/>
      <dgm:t>
        <a:bodyPr/>
        <a:lstStyle/>
        <a:p>
          <a:endParaRPr lang="en-US"/>
        </a:p>
      </dgm:t>
    </dgm:pt>
    <dgm:pt modelId="{995AB9F3-ED3B-4598-A092-94D8493D89D4}" type="sibTrans" cxnId="{D3CCC4CB-3C88-42A5-8BFE-FE0910FC4BA5}">
      <dgm:prSet/>
      <dgm:spPr/>
      <dgm:t>
        <a:bodyPr/>
        <a:lstStyle/>
        <a:p>
          <a:endParaRPr lang="en-US"/>
        </a:p>
      </dgm:t>
    </dgm:pt>
    <dgm:pt modelId="{D8940737-2789-4B60-A76E-64514335DBB3}">
      <dgm:prSet/>
      <dgm:spPr/>
      <dgm:t>
        <a:bodyPr/>
        <a:lstStyle/>
        <a:p>
          <a:r>
            <a:rPr lang="en-US" dirty="0"/>
            <a:t>We will create a relational database system that can efficiently load, store, and extract data from different sources for analysis. </a:t>
          </a:r>
        </a:p>
      </dgm:t>
    </dgm:pt>
    <dgm:pt modelId="{D26C731A-9AE0-40C2-96C6-E35C098DE000}" type="parTrans" cxnId="{58C3D773-40B7-44C4-8D85-5C9FF34AFDF9}">
      <dgm:prSet/>
      <dgm:spPr/>
      <dgm:t>
        <a:bodyPr/>
        <a:lstStyle/>
        <a:p>
          <a:endParaRPr lang="en-US"/>
        </a:p>
      </dgm:t>
    </dgm:pt>
    <dgm:pt modelId="{65A3BADC-518D-42DC-9F9D-6C9C7B00A076}" type="sibTrans" cxnId="{58C3D773-40B7-44C4-8D85-5C9FF34AFDF9}">
      <dgm:prSet/>
      <dgm:spPr/>
      <dgm:t>
        <a:bodyPr/>
        <a:lstStyle/>
        <a:p>
          <a:endParaRPr lang="en-US"/>
        </a:p>
      </dgm:t>
    </dgm:pt>
    <dgm:pt modelId="{04FF4AC4-20E6-46F8-B977-62508EDEE43B}" type="pres">
      <dgm:prSet presAssocID="{63032DC9-FD6E-414F-9E1B-ACD15D958138}" presName="root" presStyleCnt="0">
        <dgm:presLayoutVars>
          <dgm:dir/>
          <dgm:resizeHandles val="exact"/>
        </dgm:presLayoutVars>
      </dgm:prSet>
      <dgm:spPr/>
    </dgm:pt>
    <dgm:pt modelId="{D6411B42-401A-4BC7-ACF5-1573F5D60AD5}" type="pres">
      <dgm:prSet presAssocID="{4C580BC4-7743-4840-B423-9CF0F7B36E94}" presName="compNode" presStyleCnt="0"/>
      <dgm:spPr/>
    </dgm:pt>
    <dgm:pt modelId="{42B175A5-C2D7-4A22-8F86-B0B986A0DC65}" type="pres">
      <dgm:prSet presAssocID="{4C580BC4-7743-4840-B423-9CF0F7B36E94}" presName="bgRect" presStyleLbl="bgShp" presStyleIdx="0" presStyleCnt="3"/>
      <dgm:spPr>
        <a:solidFill>
          <a:schemeClr val="accent1"/>
        </a:solidFill>
      </dgm:spPr>
    </dgm:pt>
    <dgm:pt modelId="{857E6D06-8E79-4A73-A713-8B98E4844CD4}" type="pres">
      <dgm:prSet presAssocID="{4C580BC4-7743-4840-B423-9CF0F7B36E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F50164C4-DABE-41E7-BD32-C70E8A98D10E}" type="pres">
      <dgm:prSet presAssocID="{4C580BC4-7743-4840-B423-9CF0F7B36E94}" presName="spaceRect" presStyleCnt="0"/>
      <dgm:spPr/>
    </dgm:pt>
    <dgm:pt modelId="{29C5D09D-CEB1-40EF-960A-31A34AE4F4DE}" type="pres">
      <dgm:prSet presAssocID="{4C580BC4-7743-4840-B423-9CF0F7B36E94}" presName="parTx" presStyleLbl="revTx" presStyleIdx="0" presStyleCnt="3">
        <dgm:presLayoutVars>
          <dgm:chMax val="0"/>
          <dgm:chPref val="0"/>
        </dgm:presLayoutVars>
      </dgm:prSet>
      <dgm:spPr/>
    </dgm:pt>
    <dgm:pt modelId="{704D58E2-E004-4237-B08D-ACE8539E56E4}" type="pres">
      <dgm:prSet presAssocID="{BAC94D73-DB9D-4F25-BCAD-F9222A48A2ED}" presName="sibTrans" presStyleCnt="0"/>
      <dgm:spPr/>
    </dgm:pt>
    <dgm:pt modelId="{A934C1EA-01DE-4745-B32E-1FFDDBA28EE9}" type="pres">
      <dgm:prSet presAssocID="{68B6CCBE-970B-4649-B9AA-3277F511F32C}" presName="compNode" presStyleCnt="0"/>
      <dgm:spPr/>
    </dgm:pt>
    <dgm:pt modelId="{A0E72587-C195-42ED-A8C2-669070406AC6}" type="pres">
      <dgm:prSet presAssocID="{68B6CCBE-970B-4649-B9AA-3277F511F32C}" presName="bgRect" presStyleLbl="bgShp" presStyleIdx="1" presStyleCnt="3"/>
      <dgm:spPr>
        <a:solidFill>
          <a:schemeClr val="accent1">
            <a:lumMod val="75000"/>
          </a:schemeClr>
        </a:solidFill>
      </dgm:spPr>
    </dgm:pt>
    <dgm:pt modelId="{B9FFCAFE-4D0A-4B1A-8791-21E42C14139F}" type="pres">
      <dgm:prSet presAssocID="{68B6CCBE-970B-4649-B9AA-3277F511F32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D47B0402-78F0-4597-BB17-83CD3AD2BF9B}" type="pres">
      <dgm:prSet presAssocID="{68B6CCBE-970B-4649-B9AA-3277F511F32C}" presName="spaceRect" presStyleCnt="0"/>
      <dgm:spPr/>
    </dgm:pt>
    <dgm:pt modelId="{E0347D80-C5EF-4FB4-8404-E187E6F6C54D}" type="pres">
      <dgm:prSet presAssocID="{68B6CCBE-970B-4649-B9AA-3277F511F32C}" presName="parTx" presStyleLbl="revTx" presStyleIdx="1" presStyleCnt="3">
        <dgm:presLayoutVars>
          <dgm:chMax val="0"/>
          <dgm:chPref val="0"/>
        </dgm:presLayoutVars>
      </dgm:prSet>
      <dgm:spPr/>
    </dgm:pt>
    <dgm:pt modelId="{DCF30E0D-AC49-44F2-82CF-839B2804767F}" type="pres">
      <dgm:prSet presAssocID="{995AB9F3-ED3B-4598-A092-94D8493D89D4}" presName="sibTrans" presStyleCnt="0"/>
      <dgm:spPr/>
    </dgm:pt>
    <dgm:pt modelId="{26E091C2-0DCC-41D6-985B-697C8EC35940}" type="pres">
      <dgm:prSet presAssocID="{D8940737-2789-4B60-A76E-64514335DBB3}" presName="compNode" presStyleCnt="0"/>
      <dgm:spPr/>
    </dgm:pt>
    <dgm:pt modelId="{5B0D0FB0-930A-4D1B-AF2B-209E8E766872}" type="pres">
      <dgm:prSet presAssocID="{D8940737-2789-4B60-A76E-64514335DBB3}" presName="bgRect" presStyleLbl="bgShp" presStyleIdx="2" presStyleCnt="3"/>
      <dgm:spPr>
        <a:solidFill>
          <a:schemeClr val="accent1">
            <a:lumMod val="50000"/>
          </a:schemeClr>
        </a:solidFill>
      </dgm:spPr>
    </dgm:pt>
    <dgm:pt modelId="{EF936174-0E9E-4C29-879D-DE0E00FB10B9}" type="pres">
      <dgm:prSet presAssocID="{D8940737-2789-4B60-A76E-64514335DB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1A78B9F-AD87-4642-AF39-304A475CE106}" type="pres">
      <dgm:prSet presAssocID="{D8940737-2789-4B60-A76E-64514335DBB3}" presName="spaceRect" presStyleCnt="0"/>
      <dgm:spPr/>
    </dgm:pt>
    <dgm:pt modelId="{0662890D-E2A5-45AC-8FA4-A165884B9793}" type="pres">
      <dgm:prSet presAssocID="{D8940737-2789-4B60-A76E-64514335DBB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4500812-3E90-4D64-A6AE-27F11836A541}" type="presOf" srcId="{63032DC9-FD6E-414F-9E1B-ACD15D958138}" destId="{04FF4AC4-20E6-46F8-B977-62508EDEE43B}" srcOrd="0" destOrd="0" presId="urn:microsoft.com/office/officeart/2018/2/layout/IconVerticalSolidList"/>
    <dgm:cxn modelId="{04E11244-F83C-4C65-AABA-F62926316269}" type="presOf" srcId="{D8940737-2789-4B60-A76E-64514335DBB3}" destId="{0662890D-E2A5-45AC-8FA4-A165884B9793}" srcOrd="0" destOrd="0" presId="urn:microsoft.com/office/officeart/2018/2/layout/IconVerticalSolidList"/>
    <dgm:cxn modelId="{8F5BCC57-B903-481C-AAF5-ABCBA4A711D4}" type="presOf" srcId="{68B6CCBE-970B-4649-B9AA-3277F511F32C}" destId="{E0347D80-C5EF-4FB4-8404-E187E6F6C54D}" srcOrd="0" destOrd="0" presId="urn:microsoft.com/office/officeart/2018/2/layout/IconVerticalSolidList"/>
    <dgm:cxn modelId="{58C3D773-40B7-44C4-8D85-5C9FF34AFDF9}" srcId="{63032DC9-FD6E-414F-9E1B-ACD15D958138}" destId="{D8940737-2789-4B60-A76E-64514335DBB3}" srcOrd="2" destOrd="0" parTransId="{D26C731A-9AE0-40C2-96C6-E35C098DE000}" sibTransId="{65A3BADC-518D-42DC-9F9D-6C9C7B00A076}"/>
    <dgm:cxn modelId="{CA5796A1-18AB-45D1-87A5-F1B92916E124}" srcId="{63032DC9-FD6E-414F-9E1B-ACD15D958138}" destId="{4C580BC4-7743-4840-B423-9CF0F7B36E94}" srcOrd="0" destOrd="0" parTransId="{F034600E-784A-4BBC-BBE9-D54022BF9EF8}" sibTransId="{BAC94D73-DB9D-4F25-BCAD-F9222A48A2ED}"/>
    <dgm:cxn modelId="{4FD2FFAD-F78F-4E20-812C-05C0F1F279D0}" type="presOf" srcId="{4C580BC4-7743-4840-B423-9CF0F7B36E94}" destId="{29C5D09D-CEB1-40EF-960A-31A34AE4F4DE}" srcOrd="0" destOrd="0" presId="urn:microsoft.com/office/officeart/2018/2/layout/IconVerticalSolidList"/>
    <dgm:cxn modelId="{D3CCC4CB-3C88-42A5-8BFE-FE0910FC4BA5}" srcId="{63032DC9-FD6E-414F-9E1B-ACD15D958138}" destId="{68B6CCBE-970B-4649-B9AA-3277F511F32C}" srcOrd="1" destOrd="0" parTransId="{5C40952E-6E06-42A6-8C48-857BC17AF75C}" sibTransId="{995AB9F3-ED3B-4598-A092-94D8493D89D4}"/>
    <dgm:cxn modelId="{0A1912BA-3ACC-4DCF-8D68-DC85E3A5ABAD}" type="presParOf" srcId="{04FF4AC4-20E6-46F8-B977-62508EDEE43B}" destId="{D6411B42-401A-4BC7-ACF5-1573F5D60AD5}" srcOrd="0" destOrd="0" presId="urn:microsoft.com/office/officeart/2018/2/layout/IconVerticalSolidList"/>
    <dgm:cxn modelId="{63E66A6D-DE72-4D3A-903B-7A70CA09D684}" type="presParOf" srcId="{D6411B42-401A-4BC7-ACF5-1573F5D60AD5}" destId="{42B175A5-C2D7-4A22-8F86-B0B986A0DC65}" srcOrd="0" destOrd="0" presId="urn:microsoft.com/office/officeart/2018/2/layout/IconVerticalSolidList"/>
    <dgm:cxn modelId="{F9641878-07A3-446F-8C12-A78B1BB01014}" type="presParOf" srcId="{D6411B42-401A-4BC7-ACF5-1573F5D60AD5}" destId="{857E6D06-8E79-4A73-A713-8B98E4844CD4}" srcOrd="1" destOrd="0" presId="urn:microsoft.com/office/officeart/2018/2/layout/IconVerticalSolidList"/>
    <dgm:cxn modelId="{A1A68DCE-82D6-4F04-9CDB-4081E7C4F042}" type="presParOf" srcId="{D6411B42-401A-4BC7-ACF5-1573F5D60AD5}" destId="{F50164C4-DABE-41E7-BD32-C70E8A98D10E}" srcOrd="2" destOrd="0" presId="urn:microsoft.com/office/officeart/2018/2/layout/IconVerticalSolidList"/>
    <dgm:cxn modelId="{364371E2-5AB3-454A-86E8-57807383C378}" type="presParOf" srcId="{D6411B42-401A-4BC7-ACF5-1573F5D60AD5}" destId="{29C5D09D-CEB1-40EF-960A-31A34AE4F4DE}" srcOrd="3" destOrd="0" presId="urn:microsoft.com/office/officeart/2018/2/layout/IconVerticalSolidList"/>
    <dgm:cxn modelId="{BED8B7D4-B593-44F4-BA2D-BD8A1595BB52}" type="presParOf" srcId="{04FF4AC4-20E6-46F8-B977-62508EDEE43B}" destId="{704D58E2-E004-4237-B08D-ACE8539E56E4}" srcOrd="1" destOrd="0" presId="urn:microsoft.com/office/officeart/2018/2/layout/IconVerticalSolidList"/>
    <dgm:cxn modelId="{483FFBC6-0C8C-4BD0-BF06-98D3065E60C6}" type="presParOf" srcId="{04FF4AC4-20E6-46F8-B977-62508EDEE43B}" destId="{A934C1EA-01DE-4745-B32E-1FFDDBA28EE9}" srcOrd="2" destOrd="0" presId="urn:microsoft.com/office/officeart/2018/2/layout/IconVerticalSolidList"/>
    <dgm:cxn modelId="{2E4E0643-C09E-4599-ADF6-29851073DF4D}" type="presParOf" srcId="{A934C1EA-01DE-4745-B32E-1FFDDBA28EE9}" destId="{A0E72587-C195-42ED-A8C2-669070406AC6}" srcOrd="0" destOrd="0" presId="urn:microsoft.com/office/officeart/2018/2/layout/IconVerticalSolidList"/>
    <dgm:cxn modelId="{577C6A25-6506-4526-9784-4C36F0AE421E}" type="presParOf" srcId="{A934C1EA-01DE-4745-B32E-1FFDDBA28EE9}" destId="{B9FFCAFE-4D0A-4B1A-8791-21E42C14139F}" srcOrd="1" destOrd="0" presId="urn:microsoft.com/office/officeart/2018/2/layout/IconVerticalSolidList"/>
    <dgm:cxn modelId="{B04E2001-7179-4F52-8B63-3F9764EAE4A5}" type="presParOf" srcId="{A934C1EA-01DE-4745-B32E-1FFDDBA28EE9}" destId="{D47B0402-78F0-4597-BB17-83CD3AD2BF9B}" srcOrd="2" destOrd="0" presId="urn:microsoft.com/office/officeart/2018/2/layout/IconVerticalSolidList"/>
    <dgm:cxn modelId="{99FA404F-4D0E-471E-8BA3-15DBEDBC60A1}" type="presParOf" srcId="{A934C1EA-01DE-4745-B32E-1FFDDBA28EE9}" destId="{E0347D80-C5EF-4FB4-8404-E187E6F6C54D}" srcOrd="3" destOrd="0" presId="urn:microsoft.com/office/officeart/2018/2/layout/IconVerticalSolidList"/>
    <dgm:cxn modelId="{9007DB69-C97A-47BB-AAD5-CB33934C2E7D}" type="presParOf" srcId="{04FF4AC4-20E6-46F8-B977-62508EDEE43B}" destId="{DCF30E0D-AC49-44F2-82CF-839B2804767F}" srcOrd="3" destOrd="0" presId="urn:microsoft.com/office/officeart/2018/2/layout/IconVerticalSolidList"/>
    <dgm:cxn modelId="{C9309153-2FA3-485C-9319-68157D7F2361}" type="presParOf" srcId="{04FF4AC4-20E6-46F8-B977-62508EDEE43B}" destId="{26E091C2-0DCC-41D6-985B-697C8EC35940}" srcOrd="4" destOrd="0" presId="urn:microsoft.com/office/officeart/2018/2/layout/IconVerticalSolidList"/>
    <dgm:cxn modelId="{4C00CC21-D28C-4F37-9EF8-9AE4FDF356A9}" type="presParOf" srcId="{26E091C2-0DCC-41D6-985B-697C8EC35940}" destId="{5B0D0FB0-930A-4D1B-AF2B-209E8E766872}" srcOrd="0" destOrd="0" presId="urn:microsoft.com/office/officeart/2018/2/layout/IconVerticalSolidList"/>
    <dgm:cxn modelId="{62140D1E-E447-4346-8CFA-8EC1B9A7F61B}" type="presParOf" srcId="{26E091C2-0DCC-41D6-985B-697C8EC35940}" destId="{EF936174-0E9E-4C29-879D-DE0E00FB10B9}" srcOrd="1" destOrd="0" presId="urn:microsoft.com/office/officeart/2018/2/layout/IconVerticalSolidList"/>
    <dgm:cxn modelId="{E09B030B-7D41-4616-8B03-718DF7C12310}" type="presParOf" srcId="{26E091C2-0DCC-41D6-985B-697C8EC35940}" destId="{C1A78B9F-AD87-4642-AF39-304A475CE106}" srcOrd="2" destOrd="0" presId="urn:microsoft.com/office/officeart/2018/2/layout/IconVerticalSolidList"/>
    <dgm:cxn modelId="{8BED0E05-7CA8-455F-BBB2-84F76767E172}" type="presParOf" srcId="{26E091C2-0DCC-41D6-985B-697C8EC35940}" destId="{0662890D-E2A5-45AC-8FA4-A165884B97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175A5-C2D7-4A22-8F86-B0B986A0DC65}">
      <dsp:nvSpPr>
        <dsp:cNvPr id="0" name=""/>
        <dsp:cNvSpPr/>
      </dsp:nvSpPr>
      <dsp:spPr>
        <a:xfrm>
          <a:off x="0" y="510"/>
          <a:ext cx="4729162" cy="1193983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E6D06-8E79-4A73-A713-8B98E4844CD4}">
      <dsp:nvSpPr>
        <dsp:cNvPr id="0" name=""/>
        <dsp:cNvSpPr/>
      </dsp:nvSpPr>
      <dsp:spPr>
        <a:xfrm>
          <a:off x="361180" y="269156"/>
          <a:ext cx="656690" cy="656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5D09D-CEB1-40EF-960A-31A34AE4F4DE}">
      <dsp:nvSpPr>
        <dsp:cNvPr id="0" name=""/>
        <dsp:cNvSpPr/>
      </dsp:nvSpPr>
      <dsp:spPr>
        <a:xfrm>
          <a:off x="1379051" y="510"/>
          <a:ext cx="3350110" cy="1193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363" tIns="126363" rIns="126363" bIns="12636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Our goal is to optimize vehicle allocation according to ridership demand and give business insights and recommendations to TNP companies. </a:t>
          </a:r>
        </a:p>
      </dsp:txBody>
      <dsp:txXfrm>
        <a:off x="1379051" y="510"/>
        <a:ext cx="3350110" cy="1193983"/>
      </dsp:txXfrm>
    </dsp:sp>
    <dsp:sp modelId="{A0E72587-C195-42ED-A8C2-669070406AC6}">
      <dsp:nvSpPr>
        <dsp:cNvPr id="0" name=""/>
        <dsp:cNvSpPr/>
      </dsp:nvSpPr>
      <dsp:spPr>
        <a:xfrm>
          <a:off x="0" y="1492989"/>
          <a:ext cx="4729162" cy="119398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FFCAFE-4D0A-4B1A-8791-21E42C14139F}">
      <dsp:nvSpPr>
        <dsp:cNvPr id="0" name=""/>
        <dsp:cNvSpPr/>
      </dsp:nvSpPr>
      <dsp:spPr>
        <a:xfrm>
          <a:off x="361180" y="1761636"/>
          <a:ext cx="656690" cy="656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347D80-C5EF-4FB4-8404-E187E6F6C54D}">
      <dsp:nvSpPr>
        <dsp:cNvPr id="0" name=""/>
        <dsp:cNvSpPr/>
      </dsp:nvSpPr>
      <dsp:spPr>
        <a:xfrm>
          <a:off x="1379051" y="1492989"/>
          <a:ext cx="3350110" cy="1193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363" tIns="126363" rIns="126363" bIns="12636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 are going to use data regarding weather, major events, public safety, and income level to analyze user behavior and to give precise recommendations. </a:t>
          </a:r>
        </a:p>
      </dsp:txBody>
      <dsp:txXfrm>
        <a:off x="1379051" y="1492989"/>
        <a:ext cx="3350110" cy="1193983"/>
      </dsp:txXfrm>
    </dsp:sp>
    <dsp:sp modelId="{5B0D0FB0-930A-4D1B-AF2B-209E8E766872}">
      <dsp:nvSpPr>
        <dsp:cNvPr id="0" name=""/>
        <dsp:cNvSpPr/>
      </dsp:nvSpPr>
      <dsp:spPr>
        <a:xfrm>
          <a:off x="0" y="2985469"/>
          <a:ext cx="4729162" cy="1193983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36174-0E9E-4C29-879D-DE0E00FB10B9}">
      <dsp:nvSpPr>
        <dsp:cNvPr id="0" name=""/>
        <dsp:cNvSpPr/>
      </dsp:nvSpPr>
      <dsp:spPr>
        <a:xfrm>
          <a:off x="361180" y="3254115"/>
          <a:ext cx="656690" cy="656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2890D-E2A5-45AC-8FA4-A165884B9793}">
      <dsp:nvSpPr>
        <dsp:cNvPr id="0" name=""/>
        <dsp:cNvSpPr/>
      </dsp:nvSpPr>
      <dsp:spPr>
        <a:xfrm>
          <a:off x="1379051" y="2985469"/>
          <a:ext cx="3350110" cy="1193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363" tIns="126363" rIns="126363" bIns="12636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 will create a relational database system that can efficiently load, store, and extract data from different sources for analysis. </a:t>
          </a:r>
        </a:p>
      </dsp:txBody>
      <dsp:txXfrm>
        <a:off x="1379051" y="2985469"/>
        <a:ext cx="3350110" cy="1193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851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00a5aca5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00a5aca5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which is essential to the success of Transportation Network Providers (TNP) (Rideshare Companies)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Ridership demand can be greatly affected by, and many other factors.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00a5aca5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00a5aca5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TNP can utilize our analysis to optimize their vehicle allocation system according to various factors.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TNP can use our analysis to better understand customer behavior based on various factors.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Drivers can use our analysis to find locations where ridership demand is high and customers tip very generously.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TNP can further increase the maximum wait time for locations that have high crime rate. Which can greatly benefit customers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00a5aca53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00a5aca53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667763" y="473202"/>
            <a:ext cx="3926681" cy="3921919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823791"/>
            <a:ext cx="7738814" cy="3296241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4484398"/>
            <a:ext cx="6034030" cy="55670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4781759"/>
            <a:ext cx="1747292" cy="261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4781759"/>
            <a:ext cx="1747292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011553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72881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9741" y="286790"/>
            <a:ext cx="1119099" cy="42003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286789"/>
            <a:ext cx="6294439" cy="42003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613819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24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37442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805417"/>
            <a:ext cx="6140303" cy="3048470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3869836"/>
            <a:ext cx="5263116" cy="7133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4781759"/>
            <a:ext cx="1120460" cy="261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4781759"/>
            <a:ext cx="1115675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51435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00792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714500"/>
            <a:ext cx="3600450" cy="271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7" y="1714500"/>
            <a:ext cx="3600450" cy="271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894242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546" y="285750"/>
            <a:ext cx="7629525" cy="1120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9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975" y="2181826"/>
            <a:ext cx="3600450" cy="2247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181826"/>
            <a:ext cx="3600450" cy="2247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875763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376835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024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342900"/>
            <a:ext cx="2319086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690283"/>
            <a:ext cx="4618814" cy="373884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306002"/>
            <a:ext cx="2319086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4781759"/>
            <a:ext cx="925016" cy="261347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4781759"/>
            <a:ext cx="924342" cy="25934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92132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51434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342900"/>
            <a:ext cx="2319088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306002"/>
            <a:ext cx="2319088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4781759"/>
            <a:ext cx="924342" cy="261347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5676" y="4781759"/>
            <a:ext cx="925830" cy="25934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54471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1714501"/>
            <a:ext cx="7633742" cy="2695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664369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63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825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hyperlink" Target="https://datahub.cmap.illinois.gov/dataset/community-data-snapshots-raw-data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www.espn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19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hyperlink" Target="https://data.cityofchicago.org/Transportation/Transportation-Network-Providers-Trips/m6dm-c72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803030"/>
            <a:ext cx="9144000" cy="1340469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4C821F7-B971-2642-B822-52FA347C9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985" y="4120032"/>
            <a:ext cx="6034030" cy="556709"/>
          </a:xfrm>
        </p:spPr>
        <p:txBody>
          <a:bodyPr anchor="ctr">
            <a:normAutofit fontScale="70000" lnSpcReduction="20000"/>
          </a:bodyPr>
          <a:lstStyle/>
          <a:p>
            <a:r>
              <a:rPr lang="en-US" altLang="zh-CN" sz="1400" dirty="0">
                <a:solidFill>
                  <a:srgbClr val="2A1A00"/>
                </a:solidFill>
              </a:rPr>
              <a:t>Presented by: </a:t>
            </a:r>
          </a:p>
          <a:p>
            <a:r>
              <a:rPr lang="en-US" altLang="zh-CN" sz="1400" dirty="0">
                <a:solidFill>
                  <a:srgbClr val="2A1A00"/>
                </a:solidFill>
              </a:rPr>
              <a:t>Duo </a:t>
            </a:r>
            <a:r>
              <a:rPr lang="en-US" altLang="zh-CN" sz="1400" dirty="0" err="1">
                <a:solidFill>
                  <a:srgbClr val="2A1A00"/>
                </a:solidFill>
              </a:rPr>
              <a:t>zhou</a:t>
            </a:r>
            <a:r>
              <a:rPr lang="en-US" altLang="zh-CN" sz="1400" dirty="0">
                <a:solidFill>
                  <a:srgbClr val="2A1A00"/>
                </a:solidFill>
              </a:rPr>
              <a:t>, </a:t>
            </a:r>
            <a:r>
              <a:rPr lang="en-US" altLang="zh-CN" sz="1400" dirty="0" err="1">
                <a:solidFill>
                  <a:srgbClr val="2A1A00"/>
                </a:solidFill>
              </a:rPr>
              <a:t>Amily</a:t>
            </a:r>
            <a:r>
              <a:rPr lang="en-US" altLang="zh-CN" sz="1400" dirty="0">
                <a:solidFill>
                  <a:srgbClr val="2A1A00"/>
                </a:solidFill>
              </a:rPr>
              <a:t> </a:t>
            </a:r>
            <a:r>
              <a:rPr lang="en-US" altLang="zh-CN" sz="1400" dirty="0" err="1">
                <a:solidFill>
                  <a:srgbClr val="2A1A00"/>
                </a:solidFill>
              </a:rPr>
              <a:t>huang</a:t>
            </a:r>
            <a:r>
              <a:rPr lang="en-US" altLang="zh-CN" sz="1400" dirty="0">
                <a:solidFill>
                  <a:srgbClr val="2A1A00"/>
                </a:solidFill>
              </a:rPr>
              <a:t>, </a:t>
            </a:r>
            <a:r>
              <a:rPr lang="en-US" altLang="zh-CN" sz="1400" dirty="0" err="1">
                <a:solidFill>
                  <a:srgbClr val="2A1A00"/>
                </a:solidFill>
              </a:rPr>
              <a:t>bowen</a:t>
            </a:r>
            <a:r>
              <a:rPr lang="en-US" altLang="zh-CN" sz="1400" dirty="0">
                <a:solidFill>
                  <a:srgbClr val="2A1A00"/>
                </a:solidFill>
              </a:rPr>
              <a:t> </a:t>
            </a:r>
            <a:r>
              <a:rPr lang="en-US" altLang="zh-CN" sz="1400" dirty="0" err="1">
                <a:solidFill>
                  <a:srgbClr val="2A1A00"/>
                </a:solidFill>
              </a:rPr>
              <a:t>zhao</a:t>
            </a:r>
            <a:r>
              <a:rPr lang="en-US" altLang="zh-CN" sz="1400" dirty="0">
                <a:solidFill>
                  <a:srgbClr val="2A1A00"/>
                </a:solidFill>
              </a:rPr>
              <a:t>, </a:t>
            </a:r>
            <a:r>
              <a:rPr lang="en-US" altLang="zh-CN" sz="1400" dirty="0" err="1">
                <a:solidFill>
                  <a:srgbClr val="2A1A00"/>
                </a:solidFill>
              </a:rPr>
              <a:t>Yiheng</a:t>
            </a:r>
            <a:r>
              <a:rPr lang="en-US" altLang="zh-CN" sz="1400" dirty="0">
                <a:solidFill>
                  <a:srgbClr val="2A1A00"/>
                </a:solidFill>
              </a:rPr>
              <a:t> Zhu</a:t>
            </a:r>
            <a:endParaRPr lang="en-US" sz="1400" dirty="0">
              <a:solidFill>
                <a:srgbClr val="2A1A00"/>
              </a:solidFill>
            </a:endParaRPr>
          </a:p>
        </p:txBody>
      </p:sp>
      <p:sp>
        <p:nvSpPr>
          <p:cNvPr id="34" name="Google Shape;54;p13">
            <a:extLst>
              <a:ext uri="{FF2B5EF4-FFF2-40B4-BE49-F238E27FC236}">
                <a16:creationId xmlns:a16="http://schemas.microsoft.com/office/drawing/2014/main" id="{BAA1F629-36DF-744D-B841-8D172111439D}"/>
              </a:ext>
            </a:extLst>
          </p:cNvPr>
          <p:cNvSpPr txBox="1">
            <a:spLocks/>
          </p:cNvSpPr>
          <p:nvPr/>
        </p:nvSpPr>
        <p:spPr>
          <a:xfrm>
            <a:off x="3285861" y="829519"/>
            <a:ext cx="5967325" cy="149271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None/>
              <a:defRPr sz="1500" b="1" i="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None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chemeClr val="accent2"/>
                </a:solidFill>
                <a:latin typeface="Chalkboard" panose="03050602040202020205" pitchFamily="66" charset="77"/>
                <a:ea typeface="AppleGothic" pitchFamily="2" charset="-127"/>
                <a:cs typeface="Times New Roman"/>
                <a:sym typeface="Times New Roman"/>
              </a:rPr>
              <a:t>Optimizing RIDE Sharing allocation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38109-E385-B546-860F-79BC932F29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419" b="1780"/>
          <a:stretch/>
        </p:blipFill>
        <p:spPr>
          <a:xfrm>
            <a:off x="-1" y="999196"/>
            <a:ext cx="3051544" cy="233707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A4E2176-BF54-A442-9FD6-C8E8FC995FC5}"/>
              </a:ext>
            </a:extLst>
          </p:cNvPr>
          <p:cNvSpPr/>
          <p:nvPr/>
        </p:nvSpPr>
        <p:spPr>
          <a:xfrm>
            <a:off x="3285861" y="2555609"/>
            <a:ext cx="5661611" cy="780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halkboard" panose="03050602040202020205" pitchFamily="66" charset="77"/>
                <a:ea typeface="Microsoft YaHei UI" panose="020B0400000000000000" pitchFamily="34" charset="-122"/>
                <a:cs typeface="Times New Roman"/>
                <a:sym typeface="Times New Roman"/>
              </a:rPr>
              <a:t>Analysis on Ridership Allocation for Transportation Network Providers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Chalkboard" panose="03050602040202020205" pitchFamily="66" charset="77"/>
              <a:ea typeface="Microsoft YaHei UI" panose="020B04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D4A29828-0E9F-418B-A95D-A7D6ABF1C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9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Google Shape;54;p13">
            <a:extLst>
              <a:ext uri="{FF2B5EF4-FFF2-40B4-BE49-F238E27FC236}">
                <a16:creationId xmlns:a16="http://schemas.microsoft.com/office/drawing/2014/main" id="{BAA1F629-36DF-744D-B841-8D172111439D}"/>
              </a:ext>
            </a:extLst>
          </p:cNvPr>
          <p:cNvSpPr txBox="1">
            <a:spLocks/>
          </p:cNvSpPr>
          <p:nvPr/>
        </p:nvSpPr>
        <p:spPr>
          <a:xfrm>
            <a:off x="955528" y="3181524"/>
            <a:ext cx="7705873" cy="13008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None/>
              <a:defRPr sz="1500" b="1" i="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None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sz="3800" spc="800">
                <a:latin typeface="+mj-lt"/>
                <a:ea typeface="+mj-ea"/>
                <a:cs typeface="+mj-cs"/>
                <a:sym typeface="Times New Roman"/>
              </a:rPr>
              <a:t>Analysis on Ridership Allocation for TNPs</a:t>
            </a:r>
            <a:endParaRPr lang="en-US" sz="3800" spc="800">
              <a:latin typeface="+mj-lt"/>
              <a:ea typeface="+mj-ea"/>
              <a:cs typeface="+mj-cs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4C821F7-B971-2642-B822-52FA347C9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528" y="4482397"/>
            <a:ext cx="7705873" cy="4723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ts val="700"/>
              </a:spcBef>
            </a:pPr>
            <a:r>
              <a:rPr lang="en-US" altLang="zh-CN" sz="1050" spc="400" dirty="0">
                <a:solidFill>
                  <a:schemeClr val="tx1"/>
                </a:solidFill>
              </a:rPr>
              <a:t>Presented by: </a:t>
            </a:r>
          </a:p>
          <a:p>
            <a:pPr defTabSz="914400">
              <a:lnSpc>
                <a:spcPct val="90000"/>
              </a:lnSpc>
              <a:spcBef>
                <a:spcPts val="700"/>
              </a:spcBef>
            </a:pPr>
            <a:r>
              <a:rPr lang="en-US" altLang="zh-CN" sz="1050" spc="400" dirty="0">
                <a:solidFill>
                  <a:schemeClr val="tx1"/>
                </a:solidFill>
              </a:rPr>
              <a:t>Duo </a:t>
            </a:r>
            <a:r>
              <a:rPr lang="en-US" altLang="zh-CN" sz="1050" spc="400" dirty="0" err="1">
                <a:solidFill>
                  <a:schemeClr val="tx1"/>
                </a:solidFill>
              </a:rPr>
              <a:t>zhou</a:t>
            </a:r>
            <a:r>
              <a:rPr lang="en-US" altLang="zh-CN" sz="1050" spc="400" dirty="0">
                <a:solidFill>
                  <a:schemeClr val="tx1"/>
                </a:solidFill>
              </a:rPr>
              <a:t>, </a:t>
            </a:r>
            <a:r>
              <a:rPr lang="en-US" altLang="zh-CN" sz="1050" spc="400" dirty="0" err="1">
                <a:solidFill>
                  <a:schemeClr val="tx1"/>
                </a:solidFill>
              </a:rPr>
              <a:t>Amily</a:t>
            </a:r>
            <a:r>
              <a:rPr lang="en-US" altLang="zh-CN" sz="1050" spc="400" dirty="0">
                <a:solidFill>
                  <a:schemeClr val="tx1"/>
                </a:solidFill>
              </a:rPr>
              <a:t> </a:t>
            </a:r>
            <a:r>
              <a:rPr lang="en-US" altLang="zh-CN" sz="1050" spc="400" dirty="0" err="1">
                <a:solidFill>
                  <a:schemeClr val="tx1"/>
                </a:solidFill>
              </a:rPr>
              <a:t>huang</a:t>
            </a:r>
            <a:r>
              <a:rPr lang="en-US" altLang="zh-CN" sz="1050" spc="400" dirty="0">
                <a:solidFill>
                  <a:schemeClr val="tx1"/>
                </a:solidFill>
              </a:rPr>
              <a:t>, </a:t>
            </a:r>
            <a:r>
              <a:rPr lang="en-US" altLang="zh-CN" sz="1050" spc="400" dirty="0" err="1">
                <a:solidFill>
                  <a:schemeClr val="tx1"/>
                </a:solidFill>
              </a:rPr>
              <a:t>bowen</a:t>
            </a:r>
            <a:r>
              <a:rPr lang="en-US" altLang="zh-CN" sz="1050" spc="400" dirty="0">
                <a:solidFill>
                  <a:schemeClr val="tx1"/>
                </a:solidFill>
              </a:rPr>
              <a:t> </a:t>
            </a:r>
            <a:r>
              <a:rPr lang="en-US" altLang="zh-CN" sz="1050" spc="400" dirty="0" err="1">
                <a:solidFill>
                  <a:schemeClr val="tx1"/>
                </a:solidFill>
              </a:rPr>
              <a:t>zhao</a:t>
            </a:r>
            <a:r>
              <a:rPr lang="en-US" altLang="zh-CN" sz="1050" spc="400" dirty="0">
                <a:solidFill>
                  <a:schemeClr val="tx1"/>
                </a:solidFill>
              </a:rPr>
              <a:t>, </a:t>
            </a:r>
            <a:r>
              <a:rPr lang="en-US" altLang="zh-CN" sz="1050" spc="400" dirty="0" err="1">
                <a:solidFill>
                  <a:schemeClr val="tx1"/>
                </a:solidFill>
              </a:rPr>
              <a:t>Yiheng</a:t>
            </a:r>
            <a:r>
              <a:rPr lang="en-US" altLang="zh-CN" sz="1050" spc="400" dirty="0">
                <a:solidFill>
                  <a:schemeClr val="tx1"/>
                </a:solidFill>
              </a:rPr>
              <a:t> Zhu</a:t>
            </a:r>
            <a:endParaRPr lang="en-US" sz="1050" spc="400" dirty="0">
              <a:solidFill>
                <a:schemeClr val="tx1"/>
              </a:solidFill>
            </a:endParaRPr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397636A1-434C-40B3-A908-6730DB23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38109-E385-B546-860F-79BC932F29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419" b="1780"/>
          <a:stretch/>
        </p:blipFill>
        <p:spPr>
          <a:xfrm>
            <a:off x="3214138" y="362271"/>
            <a:ext cx="3188651" cy="245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7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">
            <a:extLst>
              <a:ext uri="{FF2B5EF4-FFF2-40B4-BE49-F238E27FC236}">
                <a16:creationId xmlns:a16="http://schemas.microsoft.com/office/drawing/2014/main" id="{F9FF9942-A878-459D-884E-75326A28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56E82B2-4DF9-4845-B6CB-442FFB716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82086D7-FFDE-40CF-A09D-9BEB9D707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038090" y="361741"/>
            <a:ext cx="2742436" cy="417871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300" b="1" spc="200" dirty="0"/>
              <a:t>Executive Summary</a:t>
            </a:r>
          </a:p>
        </p:txBody>
      </p:sp>
      <p:sp>
        <p:nvSpPr>
          <p:cNvPr id="73" name="Freeform 10">
            <a:extLst>
              <a:ext uri="{FF2B5EF4-FFF2-40B4-BE49-F238E27FC236}">
                <a16:creationId xmlns:a16="http://schemas.microsoft.com/office/drawing/2014/main" id="{0EF9EB2F-9261-487B-9F73-DEE10D9E3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5676900" cy="51435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6AEE16F-E153-48FA-B097-3680B830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2" name="Google Shape;60;p14">
            <a:extLst>
              <a:ext uri="{FF2B5EF4-FFF2-40B4-BE49-F238E27FC236}">
                <a16:creationId xmlns:a16="http://schemas.microsoft.com/office/drawing/2014/main" id="{85527994-7F0E-4BD1-B0BA-32C12D431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8152366"/>
              </p:ext>
            </p:extLst>
          </p:nvPr>
        </p:nvGraphicFramePr>
        <p:xfrm>
          <a:off x="573881" y="360759"/>
          <a:ext cx="4729162" cy="4179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23400" y="1985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Business Use Case</a:t>
            </a:r>
            <a:endParaRPr b="1" dirty="0"/>
          </a:p>
        </p:txBody>
      </p:sp>
      <p:graphicFrame>
        <p:nvGraphicFramePr>
          <p:cNvPr id="66" name="Google Shape;66;p15"/>
          <p:cNvGraphicFramePr/>
          <p:nvPr>
            <p:extLst>
              <p:ext uri="{D42A27DB-BD31-4B8C-83A1-F6EECF244321}">
                <p14:modId xmlns:p14="http://schemas.microsoft.com/office/powerpoint/2010/main" val="3896542593"/>
              </p:ext>
            </p:extLst>
          </p:nvPr>
        </p:nvGraphicFramePr>
        <p:xfrm>
          <a:off x="758268" y="1380413"/>
          <a:ext cx="8066756" cy="314135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38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4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3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Actor</a:t>
                      </a:r>
                      <a:endParaRPr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Incentive</a:t>
                      </a:r>
                      <a:endParaRPr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Business Use</a:t>
                      </a:r>
                      <a:endParaRPr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8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TNP</a:t>
                      </a:r>
                      <a:endParaRPr sz="14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12750" marR="0" lvl="0" indent="-28575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600"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n" sz="1400" dirty="0"/>
                        <a:t>Understand customer behavior better</a:t>
                      </a:r>
                    </a:p>
                    <a:p>
                      <a:pPr marL="412750" marR="0" lvl="0" indent="-28575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600"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n" sz="1400" dirty="0"/>
                        <a:t>Optimize vehicle allocation</a:t>
                      </a:r>
                    </a:p>
                    <a:p>
                      <a:pPr marL="412750" marR="0" lvl="0" indent="-28575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600"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n" sz="1400" dirty="0"/>
                        <a:t>Improve customer service management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Understand how different factors impact ridership frequency</a:t>
                      </a:r>
                      <a:endParaRPr sz="14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Driver</a:t>
                      </a:r>
                      <a:endParaRPr sz="14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v"/>
                      </a:pPr>
                      <a:r>
                        <a:rPr lang="en" sz="1400" dirty="0"/>
                        <a:t>Maximize income per unit time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Understand how fare and tips vary in different circumstances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Customer </a:t>
                      </a:r>
                      <a:endParaRPr sz="14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v"/>
                      </a:pPr>
                      <a:r>
                        <a:rPr lang="en" sz="1400" dirty="0"/>
                        <a:t>Time-efficient and safer service </a:t>
                      </a:r>
                      <a:endParaRPr sz="14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Satisfy customer experience with better vehicle allocation and customer service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762924" y="14997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overview: Data / Tools</a:t>
            </a:r>
            <a:endParaRPr dirty="0"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l="-850" t="-4310" r="849" b="4310"/>
          <a:stretch/>
        </p:blipFill>
        <p:spPr>
          <a:xfrm>
            <a:off x="2760715" y="5154438"/>
            <a:ext cx="4080841" cy="13234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 descr="User Network">
            <a:extLst>
              <a:ext uri="{FF2B5EF4-FFF2-40B4-BE49-F238E27FC236}">
                <a16:creationId xmlns:a16="http://schemas.microsoft.com/office/drawing/2014/main" id="{787868F7-F077-BA41-8E5E-2D17E8CAD06D}"/>
              </a:ext>
            </a:extLst>
          </p:cNvPr>
          <p:cNvSpPr/>
          <p:nvPr/>
        </p:nvSpPr>
        <p:spPr>
          <a:xfrm>
            <a:off x="860275" y="733980"/>
            <a:ext cx="278373" cy="27837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Rectangle 5" descr="Marker">
            <a:extLst>
              <a:ext uri="{FF2B5EF4-FFF2-40B4-BE49-F238E27FC236}">
                <a16:creationId xmlns:a16="http://schemas.microsoft.com/office/drawing/2014/main" id="{0FFDB7A4-37E7-3542-90CE-F1E38A9143AC}"/>
              </a:ext>
            </a:extLst>
          </p:cNvPr>
          <p:cNvSpPr/>
          <p:nvPr/>
        </p:nvSpPr>
        <p:spPr>
          <a:xfrm>
            <a:off x="7158226" y="739313"/>
            <a:ext cx="316586" cy="316586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Rectangle 6" descr="Database">
            <a:extLst>
              <a:ext uri="{FF2B5EF4-FFF2-40B4-BE49-F238E27FC236}">
                <a16:creationId xmlns:a16="http://schemas.microsoft.com/office/drawing/2014/main" id="{82E23796-1D46-3444-B77B-FF11BB210C93}"/>
              </a:ext>
            </a:extLst>
          </p:cNvPr>
          <p:cNvSpPr/>
          <p:nvPr/>
        </p:nvSpPr>
        <p:spPr>
          <a:xfrm>
            <a:off x="3644759" y="1621702"/>
            <a:ext cx="316586" cy="316586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Rectangle 7" descr="Computer">
            <a:extLst>
              <a:ext uri="{FF2B5EF4-FFF2-40B4-BE49-F238E27FC236}">
                <a16:creationId xmlns:a16="http://schemas.microsoft.com/office/drawing/2014/main" id="{68FDB242-06B3-F149-8F90-64EEEF916BBA}"/>
              </a:ext>
            </a:extLst>
          </p:cNvPr>
          <p:cNvSpPr/>
          <p:nvPr/>
        </p:nvSpPr>
        <p:spPr>
          <a:xfrm>
            <a:off x="5055122" y="714873"/>
            <a:ext cx="316586" cy="316586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Rectangle 9" descr="Statistics">
            <a:extLst>
              <a:ext uri="{FF2B5EF4-FFF2-40B4-BE49-F238E27FC236}">
                <a16:creationId xmlns:a16="http://schemas.microsoft.com/office/drawing/2014/main" id="{A038844B-DCB2-4B44-B7C0-3DBCED13BFE0}"/>
              </a:ext>
            </a:extLst>
          </p:cNvPr>
          <p:cNvSpPr/>
          <p:nvPr/>
        </p:nvSpPr>
        <p:spPr>
          <a:xfrm>
            <a:off x="7253835" y="4010971"/>
            <a:ext cx="316586" cy="316586"/>
          </a:xfrm>
          <a:prstGeom prst="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863EEC-9505-0540-9710-A8485DD4B18F}"/>
              </a:ext>
            </a:extLst>
          </p:cNvPr>
          <p:cNvSpPr/>
          <p:nvPr/>
        </p:nvSpPr>
        <p:spPr>
          <a:xfrm>
            <a:off x="822063" y="1007812"/>
            <a:ext cx="2676049" cy="892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Transportation Network Providers </a:t>
            </a:r>
            <a:r>
              <a:rPr lang="en-US" sz="1100" dirty="0">
                <a:solidFill>
                  <a:srgbClr val="000000"/>
                </a:solidFill>
              </a:rPr>
              <a:t>– Trips by Location, Distance, Day/Time, Tips, etc.</a:t>
            </a:r>
            <a:endParaRPr lang="en-US" sz="1100" dirty="0"/>
          </a:p>
          <a:p>
            <a:r>
              <a:rPr lang="en-US" sz="800" dirty="0">
                <a:solidFill>
                  <a:srgbClr val="000000"/>
                </a:solidFill>
                <a:hlinkClick r:id="rId14"/>
              </a:rPr>
              <a:t>https://data.cityofchicago.org/Transportation/Transportation-Network-Providers-Trips/m6dm-c72p</a:t>
            </a:r>
            <a:endParaRPr lang="en-US" sz="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08A9A3-B533-6F41-B111-51822D10DC36}"/>
              </a:ext>
            </a:extLst>
          </p:cNvPr>
          <p:cNvSpPr/>
          <p:nvPr/>
        </p:nvSpPr>
        <p:spPr>
          <a:xfrm>
            <a:off x="1077564" y="719128"/>
            <a:ext cx="1471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Main dataset:</a:t>
            </a:r>
            <a:endParaRPr lang="en-US" sz="1600" b="1" dirty="0"/>
          </a:p>
        </p:txBody>
      </p:sp>
      <p:sp>
        <p:nvSpPr>
          <p:cNvPr id="16" name="Rectangle 15" descr="User Network">
            <a:extLst>
              <a:ext uri="{FF2B5EF4-FFF2-40B4-BE49-F238E27FC236}">
                <a16:creationId xmlns:a16="http://schemas.microsoft.com/office/drawing/2014/main" id="{C1160C6A-79BE-CC4E-A518-53245D692952}"/>
              </a:ext>
            </a:extLst>
          </p:cNvPr>
          <p:cNvSpPr/>
          <p:nvPr/>
        </p:nvSpPr>
        <p:spPr>
          <a:xfrm>
            <a:off x="860275" y="1907125"/>
            <a:ext cx="278373" cy="27837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4CAA92-3AFF-CE48-9084-B5E96BE3676D}"/>
              </a:ext>
            </a:extLst>
          </p:cNvPr>
          <p:cNvSpPr/>
          <p:nvPr/>
        </p:nvSpPr>
        <p:spPr>
          <a:xfrm>
            <a:off x="813641" y="2185498"/>
            <a:ext cx="2676049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Weather</a:t>
            </a:r>
            <a:endParaRPr lang="en-US" sz="1400" b="1" dirty="0">
              <a:solidFill>
                <a:srgbClr val="000000"/>
              </a:solidFill>
            </a:endParaRPr>
          </a:p>
          <a:p>
            <a:r>
              <a:rPr lang="en-US" sz="1100" dirty="0">
                <a:solidFill>
                  <a:srgbClr val="000000"/>
                </a:solidFill>
              </a:rPr>
              <a:t>– Historical Weather Conditions, Short-term Forecasts</a:t>
            </a:r>
            <a:endParaRPr lang="en-US" sz="1100" dirty="0"/>
          </a:p>
          <a:p>
            <a:r>
              <a:rPr lang="en-US" sz="800" u="sng" dirty="0">
                <a:solidFill>
                  <a:schemeClr val="accent1"/>
                </a:solidFill>
              </a:rPr>
              <a:t>https://</a:t>
            </a:r>
            <a:r>
              <a:rPr lang="en-US" sz="800" u="sng" dirty="0" err="1">
                <a:solidFill>
                  <a:schemeClr val="accent1"/>
                </a:solidFill>
              </a:rPr>
              <a:t>www.ncdc.noaa.gov</a:t>
            </a:r>
            <a:r>
              <a:rPr lang="en-US" sz="800" u="sng" dirty="0">
                <a:solidFill>
                  <a:schemeClr val="accent1"/>
                </a:solidFill>
              </a:rPr>
              <a:t>/</a:t>
            </a:r>
            <a:r>
              <a:rPr lang="en-US" sz="800" u="sng" dirty="0" err="1">
                <a:solidFill>
                  <a:schemeClr val="accent1"/>
                </a:solidFill>
              </a:rPr>
              <a:t>cdo</a:t>
            </a:r>
            <a:r>
              <a:rPr lang="en-US" sz="800" u="sng" dirty="0">
                <a:solidFill>
                  <a:schemeClr val="accent1"/>
                </a:solidFill>
              </a:rPr>
              <a:t>-web/datasets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F1071E-A773-694F-91B8-10F0B4DA1F3E}"/>
              </a:ext>
            </a:extLst>
          </p:cNvPr>
          <p:cNvSpPr/>
          <p:nvPr/>
        </p:nvSpPr>
        <p:spPr>
          <a:xfrm>
            <a:off x="1077564" y="1861159"/>
            <a:ext cx="2077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Supporting dataset:</a:t>
            </a:r>
            <a:endParaRPr lang="en-US" sz="16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211B7-39DE-E94F-BBEF-95F21B6645FE}"/>
              </a:ext>
            </a:extLst>
          </p:cNvPr>
          <p:cNvSpPr/>
          <p:nvPr/>
        </p:nvSpPr>
        <p:spPr>
          <a:xfrm>
            <a:off x="813641" y="2943355"/>
            <a:ext cx="2676049" cy="661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Geography</a:t>
            </a:r>
          </a:p>
          <a:p>
            <a:r>
              <a:rPr lang="en-US" sz="1100" dirty="0">
                <a:solidFill>
                  <a:srgbClr val="000000"/>
                </a:solidFill>
              </a:rPr>
              <a:t>– Community area boundaries in Chicago</a:t>
            </a:r>
            <a:endParaRPr lang="en-US" sz="1100" dirty="0"/>
          </a:p>
          <a:p>
            <a:r>
              <a:rPr lang="en-US" sz="700" u="sng" dirty="0">
                <a:solidFill>
                  <a:schemeClr val="accent1"/>
                </a:solidFill>
              </a:rPr>
              <a:t>https://</a:t>
            </a:r>
            <a:r>
              <a:rPr lang="en-US" sz="700" u="sng" dirty="0" err="1">
                <a:solidFill>
                  <a:schemeClr val="accent1"/>
                </a:solidFill>
              </a:rPr>
              <a:t>data.cityofchicago.org</a:t>
            </a:r>
            <a:r>
              <a:rPr lang="en-US" sz="700" u="sng" dirty="0">
                <a:solidFill>
                  <a:schemeClr val="accent1"/>
                </a:solidFill>
              </a:rPr>
              <a:t>/Facilities-Geographic-Boundaries/Boundaries-Community-Areas-current-/cauq-8yn6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A11EA5-372D-134D-9EE3-BA7F49ACF762}"/>
              </a:ext>
            </a:extLst>
          </p:cNvPr>
          <p:cNvSpPr/>
          <p:nvPr/>
        </p:nvSpPr>
        <p:spPr>
          <a:xfrm>
            <a:off x="813641" y="3620388"/>
            <a:ext cx="2676049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Sports Event</a:t>
            </a:r>
          </a:p>
          <a:p>
            <a:r>
              <a:rPr lang="en-US" sz="1100" dirty="0">
                <a:solidFill>
                  <a:srgbClr val="000000"/>
                </a:solidFill>
              </a:rPr>
              <a:t>– Chicago sports team (NBA,NFL,MLB) schedules</a:t>
            </a:r>
            <a:endParaRPr lang="en-US" sz="1100" dirty="0"/>
          </a:p>
          <a:p>
            <a:r>
              <a:rPr lang="en-US" sz="800" u="sng" dirty="0">
                <a:solidFill>
                  <a:schemeClr val="accent1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https://www.espn.com</a:t>
            </a:r>
            <a:endParaRPr lang="en-US" sz="800" u="sng" dirty="0">
              <a:solidFill>
                <a:schemeClr val="accent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2358AC-0ACE-1A40-A57D-A5FF30F93BBB}"/>
              </a:ext>
            </a:extLst>
          </p:cNvPr>
          <p:cNvSpPr/>
          <p:nvPr/>
        </p:nvSpPr>
        <p:spPr>
          <a:xfrm>
            <a:off x="822063" y="4384997"/>
            <a:ext cx="2667627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Census &amp; Crime</a:t>
            </a:r>
          </a:p>
          <a:p>
            <a:r>
              <a:rPr lang="en-US" sz="800" u="sng" dirty="0">
                <a:solidFill>
                  <a:schemeClr val="accent1"/>
                </a:solidFill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https://datahub.cmap.illinois.gov/dataset/community-data-snapshots-raw-data</a:t>
            </a:r>
            <a:endParaRPr lang="en-US" sz="800" u="sng" dirty="0">
              <a:solidFill>
                <a:schemeClr val="accent1"/>
              </a:solidFill>
            </a:endParaRPr>
          </a:p>
          <a:p>
            <a:r>
              <a:rPr lang="en-US" sz="800" u="sng" dirty="0">
                <a:solidFill>
                  <a:schemeClr val="accent1"/>
                </a:solidFill>
              </a:rPr>
              <a:t>https://</a:t>
            </a:r>
            <a:r>
              <a:rPr lang="en-US" sz="800" u="sng" dirty="0" err="1">
                <a:solidFill>
                  <a:schemeClr val="accent1"/>
                </a:solidFill>
              </a:rPr>
              <a:t>data.cityofchicago.org</a:t>
            </a:r>
            <a:r>
              <a:rPr lang="en-US" sz="800" u="sng" dirty="0">
                <a:solidFill>
                  <a:schemeClr val="accent1"/>
                </a:solidFill>
              </a:rPr>
              <a:t>/Public-Safety/Crimes-2001-to-present/ijzp-q8t2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7C4910-7137-4E48-8D39-8D72B77C9B9F}"/>
              </a:ext>
            </a:extLst>
          </p:cNvPr>
          <p:cNvSpPr/>
          <p:nvPr/>
        </p:nvSpPr>
        <p:spPr>
          <a:xfrm>
            <a:off x="3924135" y="1600723"/>
            <a:ext cx="14618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Data Connectors:</a:t>
            </a:r>
            <a:endParaRPr lang="en-US" sz="16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B21581-1BE8-3343-A5CD-40C7BE9FB6D2}"/>
              </a:ext>
            </a:extLst>
          </p:cNvPr>
          <p:cNvSpPr/>
          <p:nvPr/>
        </p:nvSpPr>
        <p:spPr>
          <a:xfrm>
            <a:off x="5371708" y="712379"/>
            <a:ext cx="17873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Data Processing:</a:t>
            </a:r>
            <a:endParaRPr lang="en-US" sz="16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EDF995-929F-7346-B170-5A1BDE269A1B}"/>
              </a:ext>
            </a:extLst>
          </p:cNvPr>
          <p:cNvSpPr/>
          <p:nvPr/>
        </p:nvSpPr>
        <p:spPr>
          <a:xfrm>
            <a:off x="3677451" y="2291234"/>
            <a:ext cx="1577764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600" dirty="0">
                <a:solidFill>
                  <a:srgbClr val="000000"/>
                </a:solidFill>
              </a:rPr>
              <a:t> CSV Extracts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600" dirty="0">
                <a:solidFill>
                  <a:srgbClr val="000000"/>
                </a:solidFill>
              </a:rPr>
              <a:t> Python: </a:t>
            </a:r>
            <a:r>
              <a:rPr lang="en-US" sz="1600" dirty="0" err="1">
                <a:solidFill>
                  <a:srgbClr val="000000"/>
                </a:solidFill>
              </a:rPr>
              <a:t>WebScraping</a:t>
            </a:r>
            <a:endParaRPr lang="en-US" sz="1600" dirty="0">
              <a:solidFill>
                <a:srgbClr val="000000"/>
              </a:solidFill>
            </a:endParaRPr>
          </a:p>
          <a:p>
            <a:pPr marL="171450" indent="-171450">
              <a:buFont typeface="Wingdings" pitchFamily="2" charset="2"/>
              <a:buChar char="v"/>
            </a:pP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NoAA</a:t>
            </a:r>
            <a:r>
              <a:rPr lang="en-US" sz="1600" dirty="0">
                <a:solidFill>
                  <a:srgbClr val="000000"/>
                </a:solidFill>
              </a:rPr>
              <a:t>:  API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en-US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209A75-B762-674C-AEA4-BF2E6295F98C}"/>
              </a:ext>
            </a:extLst>
          </p:cNvPr>
          <p:cNvSpPr/>
          <p:nvPr/>
        </p:nvSpPr>
        <p:spPr>
          <a:xfrm>
            <a:off x="5466120" y="1069807"/>
            <a:ext cx="1577764" cy="28007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600" dirty="0">
                <a:solidFill>
                  <a:srgbClr val="000000"/>
                </a:solidFill>
              </a:rPr>
              <a:t>Python: data cleaning and processing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600" dirty="0">
                <a:solidFill>
                  <a:srgbClr val="000000"/>
                </a:solidFill>
              </a:rPr>
              <a:t>Excel: data cleaning and processing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600" dirty="0" err="1">
                <a:solidFill>
                  <a:srgbClr val="000000"/>
                </a:solidFill>
              </a:rPr>
              <a:t>Uchicago</a:t>
            </a:r>
            <a:r>
              <a:rPr lang="en-US" sz="1600" dirty="0">
                <a:solidFill>
                  <a:srgbClr val="000000"/>
                </a:solidFill>
              </a:rPr>
              <a:t> RCC: cloud computing for large datasets</a:t>
            </a:r>
          </a:p>
          <a:p>
            <a:endParaRPr lang="en-US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E50BFF-703B-AF47-8EE6-70B89DB1886D}"/>
              </a:ext>
            </a:extLst>
          </p:cNvPr>
          <p:cNvSpPr/>
          <p:nvPr/>
        </p:nvSpPr>
        <p:spPr>
          <a:xfrm>
            <a:off x="7338494" y="723247"/>
            <a:ext cx="1560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Visualizations:</a:t>
            </a:r>
            <a:endParaRPr lang="en-US" sz="16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7221A2-8E9B-C549-9D75-1624434AC897}"/>
              </a:ext>
            </a:extLst>
          </p:cNvPr>
          <p:cNvSpPr/>
          <p:nvPr/>
        </p:nvSpPr>
        <p:spPr>
          <a:xfrm>
            <a:off x="7204102" y="1072534"/>
            <a:ext cx="1577764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Tablaue</a:t>
            </a:r>
            <a:endParaRPr lang="en-US" sz="1600" dirty="0">
              <a:solidFill>
                <a:srgbClr val="000000"/>
              </a:solidFill>
            </a:endParaRPr>
          </a:p>
          <a:p>
            <a:pPr marL="171450" indent="-171450">
              <a:buFont typeface="Wingdings" pitchFamily="2" charset="2"/>
              <a:buChar char="v"/>
            </a:pPr>
            <a:r>
              <a:rPr lang="en-US" sz="1600" dirty="0">
                <a:solidFill>
                  <a:srgbClr val="000000"/>
                </a:solidFill>
              </a:rPr>
              <a:t> Python: Matplotlib/ Seaborn/</a:t>
            </a:r>
            <a:r>
              <a:rPr lang="en-US" sz="1600" dirty="0" err="1">
                <a:solidFill>
                  <a:srgbClr val="000000"/>
                </a:solidFill>
              </a:rPr>
              <a:t>ggplot</a:t>
            </a:r>
            <a:r>
              <a:rPr lang="en-US" sz="1600" dirty="0">
                <a:solidFill>
                  <a:srgbClr val="000000"/>
                </a:solidFill>
              </a:rPr>
              <a:t>/Bokeh/</a:t>
            </a:r>
            <a:r>
              <a:rPr lang="en-US" sz="1600" dirty="0" err="1">
                <a:solidFill>
                  <a:srgbClr val="000000"/>
                </a:solidFill>
              </a:rPr>
              <a:t>Plotly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1CD2CD-9E8D-184C-B519-49D105FD94A0}"/>
              </a:ext>
            </a:extLst>
          </p:cNvPr>
          <p:cNvSpPr/>
          <p:nvPr/>
        </p:nvSpPr>
        <p:spPr>
          <a:xfrm>
            <a:off x="7476097" y="3989003"/>
            <a:ext cx="11188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Analytics:</a:t>
            </a:r>
            <a:endParaRPr lang="en-US" sz="16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DE6843-E1B1-3240-A740-FDBEE5256109}"/>
              </a:ext>
            </a:extLst>
          </p:cNvPr>
          <p:cNvSpPr/>
          <p:nvPr/>
        </p:nvSpPr>
        <p:spPr>
          <a:xfrm>
            <a:off x="7258220" y="4349058"/>
            <a:ext cx="1577764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Python: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Data 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1DF61F47-37EC-408A-BDC8-E491FB5E5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157995-9098-42A2-8E36-8BA9015D7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05052"/>
            <a:ext cx="9143999" cy="638448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9F8850-444A-D144-B0D6-1B2B551629F5}"/>
              </a:ext>
            </a:extLst>
          </p:cNvPr>
          <p:cNvSpPr/>
          <p:nvPr/>
        </p:nvSpPr>
        <p:spPr>
          <a:xfrm>
            <a:off x="576760" y="827320"/>
            <a:ext cx="844225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en-US" dirty="0"/>
          </a:p>
          <a:p>
            <a:r>
              <a:rPr lang="en-US" b="1" u="sng" dirty="0">
                <a:solidFill>
                  <a:srgbClr val="000000"/>
                </a:solidFill>
                <a:latin typeface="Arial" panose="020B0604020202020204" pitchFamily="34" charset="0"/>
              </a:rPr>
              <a:t>Data Processing</a:t>
            </a:r>
            <a:endParaRPr lang="en-US" dirty="0"/>
          </a:p>
          <a:p>
            <a:pPr indent="457200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Python: data cleaning and processing</a:t>
            </a:r>
            <a:endParaRPr lang="en-US" dirty="0"/>
          </a:p>
          <a:p>
            <a:pPr indent="457200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Excel: data cleaning and processing</a:t>
            </a:r>
            <a:endParaRPr lang="en-US" dirty="0"/>
          </a:p>
          <a:p>
            <a:pPr indent="457200"/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Uchicago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RCC: cloud computing for large datasets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en-US" dirty="0"/>
          </a:p>
          <a:p>
            <a:r>
              <a:rPr lang="en-US" b="1" u="sng" dirty="0">
                <a:solidFill>
                  <a:srgbClr val="000000"/>
                </a:solidFill>
                <a:latin typeface="Arial" panose="020B0604020202020204" pitchFamily="34" charset="0"/>
              </a:rPr>
              <a:t>Visualizations</a:t>
            </a:r>
            <a:endParaRPr lang="en-US" dirty="0"/>
          </a:p>
          <a:p>
            <a:pPr indent="457200"/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Tableue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en-US" dirty="0"/>
          </a:p>
          <a:p>
            <a:pPr indent="457200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Python: Matplotlib/ Seaborn/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ggplot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/Bokeh/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Plotly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en-US" dirty="0"/>
          </a:p>
          <a:p>
            <a:r>
              <a:rPr lang="en-US" b="1" u="sng" dirty="0" err="1">
                <a:solidFill>
                  <a:srgbClr val="000000"/>
                </a:solidFill>
                <a:latin typeface="Arial" panose="020B0604020202020204" pitchFamily="34" charset="0"/>
              </a:rPr>
              <a:t>Analytics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Python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: data analysis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3740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515</Words>
  <Application>Microsoft Macintosh PowerPoint</Application>
  <PresentationFormat>On-screen Show (16:9)</PresentationFormat>
  <Paragraphs>77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Chalkboard</vt:lpstr>
      <vt:lpstr>Courier New</vt:lpstr>
      <vt:lpstr>Gill Sans MT</vt:lpstr>
      <vt:lpstr>Impact</vt:lpstr>
      <vt:lpstr>Times New Roman</vt:lpstr>
      <vt:lpstr>Wingdings</vt:lpstr>
      <vt:lpstr>Badge</vt:lpstr>
      <vt:lpstr>PowerPoint Presentation</vt:lpstr>
      <vt:lpstr>PowerPoint Presentation</vt:lpstr>
      <vt:lpstr>Executive Summary</vt:lpstr>
      <vt:lpstr>Business Use Case</vt:lpstr>
      <vt:lpstr>Solution overview: Data / Tools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Yiheng Zhu</dc:creator>
  <cp:lastModifiedBy>Yiheng Zhu</cp:lastModifiedBy>
  <cp:revision>4</cp:revision>
  <dcterms:created xsi:type="dcterms:W3CDTF">2020-05-06T23:37:57Z</dcterms:created>
  <dcterms:modified xsi:type="dcterms:W3CDTF">2020-05-07T00:06:28Z</dcterms:modified>
</cp:coreProperties>
</file>