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77" r:id="rId8"/>
    <p:sldId id="278" r:id="rId9"/>
    <p:sldId id="279"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Bathala" userId="749840959ada6f91" providerId="LiveId" clId="{76D8C0C1-8E31-40BB-82E6-9F5AEF14FD81}"/>
    <pc:docChg chg="custSel modSld">
      <pc:chgData name="Lokesh Bathala" userId="749840959ada6f91" providerId="LiveId" clId="{76D8C0C1-8E31-40BB-82E6-9F5AEF14FD81}" dt="2024-03-04T02:31:30.806" v="5" actId="255"/>
      <pc:docMkLst>
        <pc:docMk/>
      </pc:docMkLst>
      <pc:sldChg chg="modSp mod">
        <pc:chgData name="Lokesh Bathala" userId="749840959ada6f91" providerId="LiveId" clId="{76D8C0C1-8E31-40BB-82E6-9F5AEF14FD81}" dt="2024-03-04T02:31:30.806" v="5" actId="255"/>
        <pc:sldMkLst>
          <pc:docMk/>
          <pc:sldMk cId="566345703" sldId="277"/>
        </pc:sldMkLst>
        <pc:spChg chg="mod">
          <ac:chgData name="Lokesh Bathala" userId="749840959ada6f91" providerId="LiveId" clId="{76D8C0C1-8E31-40BB-82E6-9F5AEF14FD81}" dt="2024-03-04T02:30:55.815" v="0" actId="1076"/>
          <ac:spMkLst>
            <pc:docMk/>
            <pc:sldMk cId="566345703" sldId="277"/>
            <ac:spMk id="2" creationId="{2EEF02EB-648E-E59E-9CD5-FA45B0C7EDBF}"/>
          </ac:spMkLst>
        </pc:spChg>
        <pc:spChg chg="mod">
          <ac:chgData name="Lokesh Bathala" userId="749840959ada6f91" providerId="LiveId" clId="{76D8C0C1-8E31-40BB-82E6-9F5AEF14FD81}" dt="2024-03-04T02:31:30.806" v="5" actId="255"/>
          <ac:spMkLst>
            <pc:docMk/>
            <pc:sldMk cId="566345703" sldId="277"/>
            <ac:spMk id="3" creationId="{277C2135-DFE2-AD50-F157-D11E175DAF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B330-3731-4E76-2F4D-75F25AD669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70D05D-0CEE-8402-4F3E-8412DAFA8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D68A1-7B80-16AC-AB76-98E368112437}"/>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5" name="Footer Placeholder 4">
            <a:extLst>
              <a:ext uri="{FF2B5EF4-FFF2-40B4-BE49-F238E27FC236}">
                <a16:creationId xmlns:a16="http://schemas.microsoft.com/office/drawing/2014/main" id="{E5CE19D8-5FA3-AEF7-6C84-5755D73329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10DC6-37EA-2366-B322-FFC7D03F1F30}"/>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396000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5031-8EC5-CBFE-6FF7-6E955F8B6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55063-42AC-FB7E-42D9-93ED094B2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B92ED-974E-4684-C97F-0173EE556F11}"/>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5" name="Footer Placeholder 4">
            <a:extLst>
              <a:ext uri="{FF2B5EF4-FFF2-40B4-BE49-F238E27FC236}">
                <a16:creationId xmlns:a16="http://schemas.microsoft.com/office/drawing/2014/main" id="{8553F3B9-F9CE-01D6-002F-D5F10CD925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C59664-1F3E-2D31-B006-5FC19D6053D7}"/>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99969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9F5D7-D6FB-722A-74D3-316C1B35F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0505A6-DECA-7C71-4F93-7FF895979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0C72E-023A-595B-FD2B-B71513BB999B}"/>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5" name="Footer Placeholder 4">
            <a:extLst>
              <a:ext uri="{FF2B5EF4-FFF2-40B4-BE49-F238E27FC236}">
                <a16:creationId xmlns:a16="http://schemas.microsoft.com/office/drawing/2014/main" id="{EC606310-10C9-2389-5B2A-CC972528B2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DE4AEB-B4D7-AE81-FAAA-38D96FC125F8}"/>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215818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635B-49F7-C9B3-FE36-A5C9F48A5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D03BB-AC32-0A21-DA32-6A9412C24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B5B5-DC25-BF96-1A88-13BDE6067087}"/>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5" name="Footer Placeholder 4">
            <a:extLst>
              <a:ext uri="{FF2B5EF4-FFF2-40B4-BE49-F238E27FC236}">
                <a16:creationId xmlns:a16="http://schemas.microsoft.com/office/drawing/2014/main" id="{7B9884D0-06EC-0371-AFB1-793F8225F5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F733A0-63FD-5BB6-C08C-6EFF74F51EA9}"/>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386164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DE69-8906-74CC-D12B-EA1BF757A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D0DB2-0DAF-1BB5-9987-EEB312F0A9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6C985-67FF-3B1C-7B2F-232CFF34D661}"/>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5" name="Footer Placeholder 4">
            <a:extLst>
              <a:ext uri="{FF2B5EF4-FFF2-40B4-BE49-F238E27FC236}">
                <a16:creationId xmlns:a16="http://schemas.microsoft.com/office/drawing/2014/main" id="{665AF797-57C3-4104-AAC7-EDCB3B572B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36519E-1706-10DB-DB30-16F4D7D94CF9}"/>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51485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9688-A829-3396-C843-6BFFDE291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6E8AA-BABE-285A-26B4-3353D3193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8BEFA-9856-4036-1546-62F78C58A8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639E8-E461-F49B-AFE1-B00C48C28C4D}"/>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6" name="Footer Placeholder 5">
            <a:extLst>
              <a:ext uri="{FF2B5EF4-FFF2-40B4-BE49-F238E27FC236}">
                <a16:creationId xmlns:a16="http://schemas.microsoft.com/office/drawing/2014/main" id="{A15F77A9-4726-8D56-A759-28D17D4527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81CEED-7046-F433-EAD4-58C58DDB3C26}"/>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164853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1279-01FA-6AAD-9220-FF184FE74A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7B4959-8599-2D51-9862-7AD30054E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FC9951-2B81-3C26-9842-CB7061966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F03060-92FD-3966-ABDC-954B48FE0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D797F-8161-AAFF-0DE4-EE5A6D72CA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B8963-7DF8-F2BE-6A83-36139F715443}"/>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8" name="Footer Placeholder 7">
            <a:extLst>
              <a:ext uri="{FF2B5EF4-FFF2-40B4-BE49-F238E27FC236}">
                <a16:creationId xmlns:a16="http://schemas.microsoft.com/office/drawing/2014/main" id="{E5DB949C-292E-152F-5E10-1376432EE3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5DC5B1C-2C75-F2CF-320C-E0D867A6DD19}"/>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39161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C02C-0577-D1D7-7FDC-79BFD17E3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712161-9636-4E13-864D-4F8C60B82663}"/>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4" name="Footer Placeholder 3">
            <a:extLst>
              <a:ext uri="{FF2B5EF4-FFF2-40B4-BE49-F238E27FC236}">
                <a16:creationId xmlns:a16="http://schemas.microsoft.com/office/drawing/2014/main" id="{A7BC4738-71D3-D680-DB6F-68DA233160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672E30-117D-76D1-D47B-A514AA6C5D20}"/>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288994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7BF13-E44D-9F5A-20C2-B777CA1234EF}"/>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3" name="Footer Placeholder 2">
            <a:extLst>
              <a:ext uri="{FF2B5EF4-FFF2-40B4-BE49-F238E27FC236}">
                <a16:creationId xmlns:a16="http://schemas.microsoft.com/office/drawing/2014/main" id="{99A5A54D-E85F-A788-864C-3BEBB4D9D79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A97A717-CC37-694E-7AD6-0B78BF8866A9}"/>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39639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380F-3462-6283-07E2-4840391D9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C4A0CF-6FBF-C68D-9F35-80AA27154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3C4377-6AB5-8CB5-3854-A1539778A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552E8-6490-ED49-40CD-3C2CE1B059F6}"/>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6" name="Footer Placeholder 5">
            <a:extLst>
              <a:ext uri="{FF2B5EF4-FFF2-40B4-BE49-F238E27FC236}">
                <a16:creationId xmlns:a16="http://schemas.microsoft.com/office/drawing/2014/main" id="{C143ED9E-ECD3-A5AA-46A1-FBEAD3E911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226D63-D3AE-6E91-5ADC-EAEC6277480D}"/>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359566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40DF-3197-D55B-80A9-07FA7CC75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EBD0A-70D9-E5D5-12AB-D2C16E772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246A77-4078-5650-F41E-4C8B89B5F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43937-94B1-2E4A-05D5-AF7EEDB3A8F3}"/>
              </a:ext>
            </a:extLst>
          </p:cNvPr>
          <p:cNvSpPr>
            <a:spLocks noGrp="1"/>
          </p:cNvSpPr>
          <p:nvPr>
            <p:ph type="dt" sz="half" idx="10"/>
          </p:nvPr>
        </p:nvSpPr>
        <p:spPr/>
        <p:txBody>
          <a:bodyPr/>
          <a:lstStyle/>
          <a:p>
            <a:fld id="{68BDA1F7-5865-4933-A2E1-AD0FCFC46A58}" type="datetimeFigureOut">
              <a:rPr lang="en-US" smtClean="0"/>
              <a:t>3/3/2024</a:t>
            </a:fld>
            <a:endParaRPr lang="en-US" dirty="0"/>
          </a:p>
        </p:txBody>
      </p:sp>
      <p:sp>
        <p:nvSpPr>
          <p:cNvPr id="6" name="Footer Placeholder 5">
            <a:extLst>
              <a:ext uri="{FF2B5EF4-FFF2-40B4-BE49-F238E27FC236}">
                <a16:creationId xmlns:a16="http://schemas.microsoft.com/office/drawing/2014/main" id="{4A60C2C6-76CC-F621-F573-974B194E0D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16808-3AB2-2C35-1755-28C2C4BC26B6}"/>
              </a:ext>
            </a:extLst>
          </p:cNvPr>
          <p:cNvSpPr>
            <a:spLocks noGrp="1"/>
          </p:cNvSpPr>
          <p:nvPr>
            <p:ph type="sldNum" sz="quarter" idx="12"/>
          </p:nvPr>
        </p:nvSpPr>
        <p:spPr/>
        <p:txBody>
          <a:bodyPr/>
          <a:lstStyle/>
          <a:p>
            <a:fld id="{DA284527-10C5-4D8F-B225-97A5ED6B81A8}" type="slidenum">
              <a:rPr lang="en-US" smtClean="0"/>
              <a:t>‹#›</a:t>
            </a:fld>
            <a:endParaRPr lang="en-US" dirty="0"/>
          </a:p>
        </p:txBody>
      </p:sp>
    </p:spTree>
    <p:extLst>
      <p:ext uri="{BB962C8B-B14F-4D97-AF65-F5344CB8AC3E}">
        <p14:creationId xmlns:p14="http://schemas.microsoft.com/office/powerpoint/2010/main" val="262866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875DF9-8F99-02A9-243D-585895B4E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E27C6-B050-3654-FF15-A7325575D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4BAE7-1B0D-0AB0-9778-E0C38E5EB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BDA1F7-5865-4933-A2E1-AD0FCFC46A58}" type="datetimeFigureOut">
              <a:rPr lang="en-US" smtClean="0"/>
              <a:t>3/3/2024</a:t>
            </a:fld>
            <a:endParaRPr lang="en-US" dirty="0"/>
          </a:p>
        </p:txBody>
      </p:sp>
      <p:sp>
        <p:nvSpPr>
          <p:cNvPr id="5" name="Footer Placeholder 4">
            <a:extLst>
              <a:ext uri="{FF2B5EF4-FFF2-40B4-BE49-F238E27FC236}">
                <a16:creationId xmlns:a16="http://schemas.microsoft.com/office/drawing/2014/main" id="{0910574E-A5C9-93AB-C651-67A1E473C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7FE3C45-2112-1BB5-0164-EFB497632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284527-10C5-4D8F-B225-97A5ED6B81A8}" type="slidenum">
              <a:rPr lang="en-US" smtClean="0"/>
              <a:t>‹#›</a:t>
            </a:fld>
            <a:endParaRPr lang="en-US" dirty="0"/>
          </a:p>
        </p:txBody>
      </p:sp>
    </p:spTree>
    <p:extLst>
      <p:ext uri="{BB962C8B-B14F-4D97-AF65-F5344CB8AC3E}">
        <p14:creationId xmlns:p14="http://schemas.microsoft.com/office/powerpoint/2010/main" val="2987805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orgs/Data-Engineering-Pro/repositorie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3DC949-8426-892C-C4D3-3C89B3C8A545}"/>
              </a:ext>
            </a:extLst>
          </p:cNvPr>
          <p:cNvSpPr>
            <a:spLocks noGrp="1"/>
          </p:cNvSpPr>
          <p:nvPr>
            <p:ph type="ctrTitle"/>
          </p:nvPr>
        </p:nvSpPr>
        <p:spPr>
          <a:xfrm>
            <a:off x="6590662" y="4267832"/>
            <a:ext cx="4805996" cy="1297115"/>
          </a:xfrm>
        </p:spPr>
        <p:txBody>
          <a:bodyPr anchor="t">
            <a:normAutofit/>
          </a:bodyPr>
          <a:lstStyle/>
          <a:p>
            <a:pPr algn="l"/>
            <a:r>
              <a:rPr lang="en-US" sz="3100" b="1" dirty="0">
                <a:solidFill>
                  <a:schemeClr val="tx2"/>
                </a:solidFill>
              </a:rPr>
              <a:t>Customer Attrition Analysis</a:t>
            </a:r>
            <a:br>
              <a:rPr lang="en-US" sz="3100" b="1" dirty="0">
                <a:solidFill>
                  <a:schemeClr val="tx2"/>
                </a:solidFill>
              </a:rPr>
            </a:br>
            <a:endParaRPr lang="en-US" sz="3100" dirty="0">
              <a:solidFill>
                <a:schemeClr val="tx2"/>
              </a:solidFill>
            </a:endParaRPr>
          </a:p>
        </p:txBody>
      </p:sp>
      <p:sp>
        <p:nvSpPr>
          <p:cNvPr id="3" name="Subtitle 2">
            <a:extLst>
              <a:ext uri="{FF2B5EF4-FFF2-40B4-BE49-F238E27FC236}">
                <a16:creationId xmlns:a16="http://schemas.microsoft.com/office/drawing/2014/main" id="{E6D82CBF-8124-B06C-2052-06395C1487D2}"/>
              </a:ext>
            </a:extLst>
          </p:cNvPr>
          <p:cNvSpPr>
            <a:spLocks noGrp="1"/>
          </p:cNvSpPr>
          <p:nvPr>
            <p:ph type="subTitle" idx="1"/>
          </p:nvPr>
        </p:nvSpPr>
        <p:spPr>
          <a:xfrm>
            <a:off x="6590966" y="3428999"/>
            <a:ext cx="4805691" cy="838831"/>
          </a:xfrm>
        </p:spPr>
        <p:txBody>
          <a:bodyPr anchor="b">
            <a:normAutofit/>
          </a:bodyPr>
          <a:lstStyle/>
          <a:p>
            <a:pPr algn="l"/>
            <a:endParaRPr lang="en-US" sz="1100" dirty="0">
              <a:solidFill>
                <a:schemeClr val="tx2"/>
              </a:solidFill>
            </a:endParaRPr>
          </a:p>
          <a:p>
            <a:pPr algn="l"/>
            <a:r>
              <a:rPr lang="en-US" sz="1100" b="0" i="0" u="sng" strike="noStrike" dirty="0" err="1">
                <a:solidFill>
                  <a:schemeClr val="tx2"/>
                </a:solidFill>
                <a:effectLst/>
                <a:latin typeface="Aptos Narrow" panose="020B0004020202020204" pitchFamily="34" charset="0"/>
                <a:hlinkClick r:id="rId2"/>
              </a:rPr>
              <a:t>Github</a:t>
            </a:r>
            <a:r>
              <a:rPr lang="en-US" sz="1100" b="0" i="0" u="sng" strike="noStrike" dirty="0">
                <a:solidFill>
                  <a:schemeClr val="tx2"/>
                </a:solidFill>
                <a:effectLst/>
                <a:latin typeface="Aptos Narrow" panose="020B0004020202020204" pitchFamily="34" charset="0"/>
                <a:hlinkClick r:id="rId2"/>
              </a:rPr>
              <a:t> Link </a:t>
            </a:r>
            <a:endParaRPr lang="en-US" sz="1100" dirty="0">
              <a:solidFill>
                <a:schemeClr val="tx2"/>
              </a:solidFill>
            </a:endParaRPr>
          </a:p>
          <a:p>
            <a:pPr algn="l"/>
            <a:r>
              <a:rPr lang="en-US" sz="1100" dirty="0">
                <a:solidFill>
                  <a:schemeClr val="tx2"/>
                </a:solidFill>
              </a:rPr>
              <a:t>Team 5</a:t>
            </a:r>
          </a:p>
        </p:txBody>
      </p:sp>
      <p:pic>
        <p:nvPicPr>
          <p:cNvPr id="201" name="Graphic 200" descr="Upward trend">
            <a:extLst>
              <a:ext uri="{FF2B5EF4-FFF2-40B4-BE49-F238E27FC236}">
                <a16:creationId xmlns:a16="http://schemas.microsoft.com/office/drawing/2014/main" id="{E859A081-A3F3-BEF6-F733-86B431BAC5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08" name="Group 20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09" name="Freeform: Shape 20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Freeform: Shape 20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771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E33BF8-7061-4356-D5BE-829A4101B6F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Modeling: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931A45C-B120-CAEF-B239-BEF74B8DF1CC}"/>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Ø"/>
            </a:pPr>
            <a:r>
              <a:rPr lang="en-US" sz="2600" b="0" i="0" dirty="0">
                <a:effectLst/>
                <a:latin typeface="Söhne"/>
              </a:rPr>
              <a:t>Customer Churn project would involve applying statistical or machine learning algorithms to the prepared dataset to predict customer churn. This step includes selecting appropriate models (like logistic regression, decision trees, or neural networks), training the models on a portion of the data, and validating their performance using another portion. </a:t>
            </a:r>
          </a:p>
          <a:p>
            <a:pPr>
              <a:buFont typeface="Wingdings" panose="05000000000000000000" pitchFamily="2" charset="2"/>
              <a:buChar char="Ø"/>
            </a:pPr>
            <a:r>
              <a:rPr lang="en-US" sz="2600" b="0" i="0" dirty="0">
                <a:effectLst/>
                <a:latin typeface="Söhne"/>
              </a:rPr>
              <a:t>The goal is to identify the model that best predicts churn based on customer demographics, service details, and other relevant factors, to inform targeted retention strategies.</a:t>
            </a:r>
            <a:endParaRPr lang="en-US" sz="2600" dirty="0"/>
          </a:p>
        </p:txBody>
      </p:sp>
    </p:spTree>
    <p:extLst>
      <p:ext uri="{BB962C8B-B14F-4D97-AF65-F5344CB8AC3E}">
        <p14:creationId xmlns:p14="http://schemas.microsoft.com/office/powerpoint/2010/main" val="235716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561D99-2BDF-2ED6-D5D1-E8B373C3925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Evaluation:</a:t>
            </a:r>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EBBFE683-5B42-7528-4BC0-99ED49FE71F9}"/>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Ø"/>
            </a:pPr>
            <a:r>
              <a:rPr lang="en-US" b="0" i="0" dirty="0">
                <a:effectLst/>
                <a:latin typeface="Söhne"/>
              </a:rPr>
              <a:t>In the evaluation phase, the performance of predictive models developed during the modeling stage is assessed against a set of predefined metrics. This could include accuracy, precision, recall, F1 score, or ROC-AUC.</a:t>
            </a:r>
          </a:p>
          <a:p>
            <a:pPr>
              <a:buFont typeface="Wingdings" panose="05000000000000000000" pitchFamily="2" charset="2"/>
              <a:buChar char="Ø"/>
            </a:pPr>
            <a:r>
              <a:rPr lang="en-US" b="0" i="0" dirty="0">
                <a:effectLst/>
                <a:latin typeface="Söhne"/>
              </a:rPr>
              <a:t>The aim is to determine how well the model predicts customer churn and to identify any areas for improvement. This step is crucial for ensuring the model's reliability and effectiveness in addressing the business problem at hand.</a:t>
            </a:r>
            <a:endParaRPr lang="en-US" dirty="0"/>
          </a:p>
        </p:txBody>
      </p:sp>
    </p:spTree>
    <p:extLst>
      <p:ext uri="{BB962C8B-B14F-4D97-AF65-F5344CB8AC3E}">
        <p14:creationId xmlns:p14="http://schemas.microsoft.com/office/powerpoint/2010/main" val="41850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89A661-F730-3C59-C077-820B27E17103}"/>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Visualization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BD472AE-51E3-B946-5CF4-15C5842E7842}"/>
              </a:ext>
            </a:extLst>
          </p:cNvPr>
          <p:cNvSpPr>
            <a:spLocks noGrp="1"/>
          </p:cNvSpPr>
          <p:nvPr>
            <p:ph idx="1"/>
          </p:nvPr>
        </p:nvSpPr>
        <p:spPr>
          <a:xfrm>
            <a:off x="4447308" y="591344"/>
            <a:ext cx="6906491" cy="5585619"/>
          </a:xfrm>
        </p:spPr>
        <p:txBody>
          <a:bodyPr anchor="ctr">
            <a:normAutofit/>
          </a:bodyPr>
          <a:lstStyle/>
          <a:p>
            <a:r>
              <a:rPr lang="en-US" sz="2600" b="0" i="0" dirty="0">
                <a:effectLst/>
                <a:latin typeface="Google Sans"/>
              </a:rPr>
              <a:t>Utilize Power BI to create compelling visualizations of the churn analysis results.</a:t>
            </a:r>
          </a:p>
          <a:p>
            <a:pPr>
              <a:buFont typeface="Arial" panose="020B0604020202020204" pitchFamily="34" charset="0"/>
              <a:buChar char="•"/>
            </a:pPr>
            <a:r>
              <a:rPr lang="en-US" sz="2600" b="0" i="0" dirty="0">
                <a:effectLst/>
                <a:latin typeface="Google Sans"/>
              </a:rPr>
              <a:t>Design dashboards and reports to communicate insights to stakeholders.</a:t>
            </a:r>
          </a:p>
          <a:p>
            <a:r>
              <a:rPr lang="en-US" sz="2600" b="0" i="0" dirty="0">
                <a:effectLst/>
                <a:latin typeface="Google Sans"/>
              </a:rPr>
              <a:t>Include visualizations like :</a:t>
            </a:r>
          </a:p>
          <a:p>
            <a:pPr marL="0" indent="0">
              <a:buNone/>
            </a:pPr>
            <a:r>
              <a:rPr lang="en-US" sz="2600" dirty="0">
                <a:latin typeface="Google Sans"/>
              </a:rPr>
              <a:t>            </a:t>
            </a:r>
            <a:r>
              <a:rPr lang="en-US" sz="2600" b="1" dirty="0">
                <a:latin typeface="Google Sans"/>
              </a:rPr>
              <a:t>1</a:t>
            </a:r>
            <a:r>
              <a:rPr lang="en-US" sz="2600" dirty="0">
                <a:latin typeface="Google Sans"/>
              </a:rPr>
              <a:t>. </a:t>
            </a:r>
            <a:r>
              <a:rPr lang="en-US" sz="2600" b="0" i="0" dirty="0">
                <a:effectLst/>
                <a:latin typeface="Google Sans"/>
              </a:rPr>
              <a:t>Churn rates by customer demographics (age, location, etc.).</a:t>
            </a:r>
          </a:p>
          <a:p>
            <a:pPr marL="0" indent="0">
              <a:buNone/>
            </a:pPr>
            <a:r>
              <a:rPr lang="en-US" sz="2600" dirty="0">
                <a:latin typeface="Google Sans"/>
              </a:rPr>
              <a:t>            </a:t>
            </a:r>
            <a:r>
              <a:rPr lang="en-US" sz="2600" b="1" dirty="0">
                <a:latin typeface="Google Sans"/>
              </a:rPr>
              <a:t>2</a:t>
            </a:r>
            <a:r>
              <a:rPr lang="en-US" sz="2600" dirty="0">
                <a:latin typeface="Google Sans"/>
              </a:rPr>
              <a:t>. </a:t>
            </a:r>
            <a:r>
              <a:rPr lang="en-US" sz="2600" b="0" i="0" dirty="0">
                <a:effectLst/>
                <a:latin typeface="Google Sans"/>
              </a:rPr>
              <a:t>Feature importance charts highlighting key churn factors identified by the model.</a:t>
            </a:r>
          </a:p>
          <a:p>
            <a:pPr marL="0" indent="0">
              <a:buNone/>
            </a:pPr>
            <a:endParaRPr lang="en-US" sz="2600" b="0" i="0" dirty="0">
              <a:effectLst/>
              <a:latin typeface="Google Sans"/>
            </a:endParaRPr>
          </a:p>
          <a:p>
            <a:pPr marL="0" indent="0">
              <a:buNone/>
            </a:pPr>
            <a:br>
              <a:rPr lang="en-US" sz="2600" dirty="0"/>
            </a:br>
            <a:endParaRPr lang="en-US" sz="2600" dirty="0"/>
          </a:p>
        </p:txBody>
      </p:sp>
    </p:spTree>
    <p:extLst>
      <p:ext uri="{BB962C8B-B14F-4D97-AF65-F5344CB8AC3E}">
        <p14:creationId xmlns:p14="http://schemas.microsoft.com/office/powerpoint/2010/main" val="276164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1801-2AE5-821B-36A5-8F24AD73C0E3}"/>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336456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2459DCA-C14F-3F27-A263-7BCF2188016D}"/>
              </a:ext>
            </a:extLst>
          </p:cNvPr>
          <p:cNvSpPr/>
          <p:nvPr/>
        </p:nvSpPr>
        <p:spPr>
          <a:xfrm>
            <a:off x="1499545" y="457200"/>
            <a:ext cx="2801629" cy="2871920"/>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32688">
              <a:spcAft>
                <a:spcPts val="600"/>
              </a:spcAft>
            </a:pPr>
            <a:r>
              <a:rPr lang="en-US" sz="2448" kern="1200" dirty="0">
                <a:solidFill>
                  <a:srgbClr val="F4B183"/>
                </a:solidFill>
                <a:latin typeface="Berlin Sans FB" panose="020E0602020502020306" pitchFamily="34" charset="0"/>
                <a:ea typeface="+mn-ea"/>
                <a:cs typeface="+mn-cs"/>
              </a:rPr>
              <a:t>Lokesh Bathala</a:t>
            </a:r>
          </a:p>
          <a:p>
            <a:pPr algn="ctr" defTabSz="932688">
              <a:spcAft>
                <a:spcPts val="600"/>
              </a:spcAft>
            </a:pPr>
            <a:endParaRPr lang="en-US" sz="1836" kern="1200" dirty="0">
              <a:solidFill>
                <a:srgbClr val="F4B183"/>
              </a:solidFill>
              <a:latin typeface="+mn-lt"/>
              <a:ea typeface="+mn-ea"/>
              <a:cs typeface="+mn-cs"/>
            </a:endParaRPr>
          </a:p>
          <a:p>
            <a:pPr algn="ctr" defTabSz="932688">
              <a:spcAft>
                <a:spcPts val="600"/>
              </a:spcAft>
            </a:pPr>
            <a:r>
              <a:rPr lang="en-US" sz="1836" kern="1200" dirty="0">
                <a:solidFill>
                  <a:schemeClr val="tx1"/>
                </a:solidFill>
                <a:latin typeface="+mn-lt"/>
                <a:ea typeface="+mn-ea"/>
                <a:cs typeface="+mn-cs"/>
              </a:rPr>
              <a:t>Team Leader </a:t>
            </a:r>
            <a:endParaRPr lang="en-US" dirty="0">
              <a:solidFill>
                <a:schemeClr val="tx1"/>
              </a:solidFill>
            </a:endParaRPr>
          </a:p>
        </p:txBody>
      </p:sp>
      <p:sp>
        <p:nvSpPr>
          <p:cNvPr id="3" name="Oval 2">
            <a:extLst>
              <a:ext uri="{FF2B5EF4-FFF2-40B4-BE49-F238E27FC236}">
                <a16:creationId xmlns:a16="http://schemas.microsoft.com/office/drawing/2014/main" id="{91F59DC5-5B3F-3226-F3B4-C0169D113F88}"/>
              </a:ext>
            </a:extLst>
          </p:cNvPr>
          <p:cNvSpPr/>
          <p:nvPr/>
        </p:nvSpPr>
        <p:spPr>
          <a:xfrm>
            <a:off x="7890826" y="3528880"/>
            <a:ext cx="2801629" cy="2871920"/>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32688">
              <a:spcAft>
                <a:spcPts val="600"/>
              </a:spcAft>
            </a:pPr>
            <a:r>
              <a:rPr lang="en-US" sz="2448" kern="1200" dirty="0">
                <a:solidFill>
                  <a:srgbClr val="F4B183"/>
                </a:solidFill>
                <a:latin typeface="Berlin Sans FB" panose="020E0602020502020306" pitchFamily="34" charset="0"/>
                <a:ea typeface="+mn-ea"/>
                <a:cs typeface="+mn-cs"/>
              </a:rPr>
              <a:t>Vamsi Krishna </a:t>
            </a:r>
            <a:r>
              <a:rPr lang="en-US" sz="2448" kern="1200" dirty="0" err="1">
                <a:solidFill>
                  <a:srgbClr val="F4B183"/>
                </a:solidFill>
                <a:latin typeface="Berlin Sans FB" panose="020E0602020502020306" pitchFamily="34" charset="0"/>
                <a:ea typeface="+mn-ea"/>
                <a:cs typeface="+mn-cs"/>
              </a:rPr>
              <a:t>Abbina</a:t>
            </a:r>
            <a:endParaRPr lang="en-US" sz="2448" kern="1200" dirty="0">
              <a:solidFill>
                <a:srgbClr val="F4B183"/>
              </a:solidFill>
              <a:latin typeface="Berlin Sans FB" panose="020E0602020502020306" pitchFamily="34" charset="0"/>
              <a:ea typeface="+mn-ea"/>
              <a:cs typeface="+mn-cs"/>
            </a:endParaRPr>
          </a:p>
          <a:p>
            <a:pPr algn="ctr" defTabSz="932688">
              <a:spcAft>
                <a:spcPts val="600"/>
              </a:spcAft>
            </a:pPr>
            <a:endParaRPr lang="en-US" sz="1836" kern="1200" dirty="0">
              <a:solidFill>
                <a:srgbClr val="F4B183"/>
              </a:solidFill>
              <a:latin typeface="+mn-lt"/>
              <a:ea typeface="+mn-ea"/>
              <a:cs typeface="+mn-cs"/>
            </a:endParaRPr>
          </a:p>
          <a:p>
            <a:pPr algn="ctr" defTabSz="932688">
              <a:spcAft>
                <a:spcPts val="600"/>
              </a:spcAft>
            </a:pPr>
            <a:r>
              <a:rPr lang="en-US" sz="1836" kern="1200" dirty="0">
                <a:solidFill>
                  <a:schemeClr val="tx1"/>
                </a:solidFill>
                <a:latin typeface="+mn-lt"/>
                <a:ea typeface="+mn-ea"/>
                <a:cs typeface="+mn-cs"/>
              </a:rPr>
              <a:t>Data Modeling </a:t>
            </a:r>
            <a:endParaRPr lang="en-US" dirty="0">
              <a:solidFill>
                <a:schemeClr val="tx1"/>
              </a:solidFill>
            </a:endParaRPr>
          </a:p>
        </p:txBody>
      </p:sp>
      <p:sp>
        <p:nvSpPr>
          <p:cNvPr id="4" name="Oval 3">
            <a:extLst>
              <a:ext uri="{FF2B5EF4-FFF2-40B4-BE49-F238E27FC236}">
                <a16:creationId xmlns:a16="http://schemas.microsoft.com/office/drawing/2014/main" id="{D674202C-FE64-9381-442B-64D1F7D4E902}"/>
              </a:ext>
            </a:extLst>
          </p:cNvPr>
          <p:cNvSpPr/>
          <p:nvPr/>
        </p:nvSpPr>
        <p:spPr>
          <a:xfrm>
            <a:off x="7890826" y="457200"/>
            <a:ext cx="2801629" cy="2871920"/>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32688">
              <a:spcAft>
                <a:spcPts val="600"/>
              </a:spcAft>
            </a:pPr>
            <a:r>
              <a:rPr lang="en-US" sz="2448" dirty="0">
                <a:solidFill>
                  <a:srgbClr val="F4B183"/>
                </a:solidFill>
                <a:latin typeface="Berlin Sans FB" panose="020E0602020502020306" pitchFamily="34" charset="0"/>
              </a:rPr>
              <a:t>Venkata Surendra Chowdary </a:t>
            </a:r>
            <a:r>
              <a:rPr lang="en-US" sz="2448" dirty="0" err="1">
                <a:solidFill>
                  <a:srgbClr val="F4B183"/>
                </a:solidFill>
                <a:latin typeface="Berlin Sans FB" panose="020E0602020502020306" pitchFamily="34" charset="0"/>
              </a:rPr>
              <a:t>Mekala</a:t>
            </a:r>
            <a:endParaRPr lang="en-US" sz="2448" dirty="0">
              <a:solidFill>
                <a:srgbClr val="F4B183"/>
              </a:solidFill>
              <a:latin typeface="Berlin Sans FB" panose="020E0602020502020306" pitchFamily="34" charset="0"/>
            </a:endParaRPr>
          </a:p>
          <a:p>
            <a:pPr algn="ctr" defTabSz="932688">
              <a:spcAft>
                <a:spcPts val="600"/>
              </a:spcAft>
            </a:pPr>
            <a:endParaRPr lang="en-US" sz="1836" kern="1200" dirty="0">
              <a:solidFill>
                <a:srgbClr val="F4B183"/>
              </a:solidFill>
              <a:latin typeface="+mn-lt"/>
              <a:ea typeface="+mn-ea"/>
              <a:cs typeface="+mn-cs"/>
            </a:endParaRPr>
          </a:p>
          <a:p>
            <a:pPr algn="ctr" defTabSz="932688">
              <a:spcAft>
                <a:spcPts val="600"/>
              </a:spcAft>
            </a:pPr>
            <a:r>
              <a:rPr lang="en-US" sz="1836" kern="1200" dirty="0">
                <a:solidFill>
                  <a:schemeClr val="tx1"/>
                </a:solidFill>
                <a:latin typeface="+mn-lt"/>
                <a:ea typeface="+mn-ea"/>
                <a:cs typeface="+mn-cs"/>
              </a:rPr>
              <a:t>Data Engineer</a:t>
            </a:r>
            <a:endParaRPr lang="en-US" dirty="0">
              <a:solidFill>
                <a:schemeClr val="tx1"/>
              </a:solidFill>
            </a:endParaRPr>
          </a:p>
        </p:txBody>
      </p:sp>
      <p:sp>
        <p:nvSpPr>
          <p:cNvPr id="5" name="Oval 4">
            <a:extLst>
              <a:ext uri="{FF2B5EF4-FFF2-40B4-BE49-F238E27FC236}">
                <a16:creationId xmlns:a16="http://schemas.microsoft.com/office/drawing/2014/main" id="{6944AB6B-3360-FB4B-DDB7-E5111B1FAD31}"/>
              </a:ext>
            </a:extLst>
          </p:cNvPr>
          <p:cNvSpPr/>
          <p:nvPr/>
        </p:nvSpPr>
        <p:spPr>
          <a:xfrm>
            <a:off x="1499545" y="3528880"/>
            <a:ext cx="2801629" cy="2871920"/>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32688">
              <a:spcAft>
                <a:spcPts val="600"/>
              </a:spcAft>
            </a:pPr>
            <a:endParaRPr lang="en-US" sz="1836" kern="1200" dirty="0">
              <a:solidFill>
                <a:srgbClr val="F4B183"/>
              </a:solidFill>
              <a:latin typeface="+mn-lt"/>
              <a:ea typeface="+mn-ea"/>
              <a:cs typeface="+mn-cs"/>
            </a:endParaRPr>
          </a:p>
          <a:p>
            <a:pPr algn="ctr" defTabSz="932688">
              <a:spcAft>
                <a:spcPts val="600"/>
              </a:spcAft>
            </a:pPr>
            <a:r>
              <a:rPr lang="en-US" sz="2000" dirty="0">
                <a:solidFill>
                  <a:srgbClr val="F4B183"/>
                </a:solidFill>
                <a:latin typeface="Berlin Sans FB" panose="020E0602020502020306" pitchFamily="34" charset="0"/>
              </a:rPr>
              <a:t> </a:t>
            </a:r>
            <a:r>
              <a:rPr lang="en-US" sz="2400" dirty="0">
                <a:solidFill>
                  <a:srgbClr val="F4B183"/>
                </a:solidFill>
                <a:latin typeface="Berlin Sans FB" panose="020E0602020502020306" pitchFamily="34" charset="0"/>
              </a:rPr>
              <a:t>Giri Chandragiri</a:t>
            </a:r>
            <a:endParaRPr lang="en-US" sz="2000" kern="1200" dirty="0">
              <a:solidFill>
                <a:srgbClr val="F4B183"/>
              </a:solidFill>
              <a:latin typeface="Berlin Sans FB" panose="020E0602020502020306" pitchFamily="34" charset="0"/>
              <a:ea typeface="+mn-ea"/>
              <a:cs typeface="+mn-cs"/>
            </a:endParaRPr>
          </a:p>
          <a:p>
            <a:pPr algn="ctr" defTabSz="932688">
              <a:spcAft>
                <a:spcPts val="600"/>
              </a:spcAft>
            </a:pPr>
            <a:endParaRPr lang="en-US" sz="1836" kern="1200" dirty="0">
              <a:solidFill>
                <a:srgbClr val="F4B183"/>
              </a:solidFill>
              <a:latin typeface="+mn-lt"/>
              <a:ea typeface="+mn-ea"/>
              <a:cs typeface="+mn-cs"/>
            </a:endParaRPr>
          </a:p>
          <a:p>
            <a:pPr algn="ctr" defTabSz="932688">
              <a:spcAft>
                <a:spcPts val="600"/>
              </a:spcAft>
            </a:pPr>
            <a:endParaRPr lang="en-US" sz="1836" kern="1200" dirty="0">
              <a:solidFill>
                <a:schemeClr val="tx1"/>
              </a:solidFill>
              <a:latin typeface="+mn-lt"/>
              <a:ea typeface="+mn-ea"/>
              <a:cs typeface="+mn-cs"/>
            </a:endParaRPr>
          </a:p>
          <a:p>
            <a:pPr algn="ctr" defTabSz="932688">
              <a:spcAft>
                <a:spcPts val="600"/>
              </a:spcAft>
            </a:pPr>
            <a:r>
              <a:rPr lang="en-US" sz="1836" kern="1200" dirty="0">
                <a:solidFill>
                  <a:schemeClr val="tx1"/>
                </a:solidFill>
                <a:latin typeface="+mn-lt"/>
                <a:ea typeface="+mn-ea"/>
                <a:cs typeface="+mn-cs"/>
              </a:rPr>
              <a:t>Data Scientist</a:t>
            </a:r>
          </a:p>
          <a:p>
            <a:pPr algn="ctr" defTabSz="932688">
              <a:spcAft>
                <a:spcPts val="600"/>
              </a:spcAft>
            </a:pPr>
            <a:r>
              <a:rPr lang="en-US" sz="1836" kern="1200" dirty="0">
                <a:solidFill>
                  <a:schemeClr val="tx1"/>
                </a:solidFill>
                <a:latin typeface="+mn-lt"/>
                <a:ea typeface="+mn-ea"/>
                <a:cs typeface="+mn-cs"/>
              </a:rPr>
              <a:t> </a:t>
            </a:r>
            <a:endParaRPr lang="en-US" dirty="0">
              <a:solidFill>
                <a:schemeClr val="tx1"/>
              </a:solidFill>
            </a:endParaRPr>
          </a:p>
        </p:txBody>
      </p:sp>
      <p:sp>
        <p:nvSpPr>
          <p:cNvPr id="6" name="Diamond 5">
            <a:extLst>
              <a:ext uri="{FF2B5EF4-FFF2-40B4-BE49-F238E27FC236}">
                <a16:creationId xmlns:a16="http://schemas.microsoft.com/office/drawing/2014/main" id="{FCD9AC93-C50C-2FA5-8132-C8D9B4F7F593}"/>
              </a:ext>
            </a:extLst>
          </p:cNvPr>
          <p:cNvSpPr/>
          <p:nvPr/>
        </p:nvSpPr>
        <p:spPr>
          <a:xfrm>
            <a:off x="4301174" y="1700636"/>
            <a:ext cx="3572331" cy="3456728"/>
          </a:xfrm>
          <a:prstGeom prst="diamond">
            <a:avLst/>
          </a:prstGeom>
          <a:solidFill>
            <a:srgbClr val="EEBAB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tIns="0" bIns="91440" rtlCol="0" anchor="ctr" anchorCtr="1"/>
          <a:lstStyle/>
          <a:p>
            <a:pPr algn="ctr" defTabSz="932688">
              <a:spcAft>
                <a:spcPts val="600"/>
              </a:spcAft>
            </a:pPr>
            <a:r>
              <a:rPr lang="en-US" sz="4080" kern="1200" dirty="0">
                <a:solidFill>
                  <a:srgbClr val="F5F3E7"/>
                </a:solidFill>
                <a:latin typeface="Britannic Bold" panose="020B0903060703020204" pitchFamily="34" charset="0"/>
                <a:ea typeface="+mn-ea"/>
                <a:cs typeface="+mn-cs"/>
              </a:rPr>
              <a:t>Team</a:t>
            </a:r>
          </a:p>
          <a:p>
            <a:pPr algn="ctr" defTabSz="932688">
              <a:spcAft>
                <a:spcPts val="600"/>
              </a:spcAft>
            </a:pPr>
            <a:r>
              <a:rPr lang="en-US" sz="4080" kern="1200" dirty="0">
                <a:solidFill>
                  <a:srgbClr val="F5F3E7"/>
                </a:solidFill>
                <a:latin typeface="Britannic Bold" panose="020B0903060703020204" pitchFamily="34" charset="0"/>
                <a:ea typeface="+mn-ea"/>
                <a:cs typeface="+mn-cs"/>
              </a:rPr>
              <a:t>Members</a:t>
            </a:r>
            <a:endParaRPr lang="en-US" sz="4000" dirty="0">
              <a:solidFill>
                <a:srgbClr val="F5F3E7"/>
              </a:solidFill>
              <a:latin typeface="Britannic Bold" panose="020B0903060703020204" pitchFamily="34" charset="0"/>
            </a:endParaRPr>
          </a:p>
        </p:txBody>
      </p:sp>
    </p:spTree>
    <p:extLst>
      <p:ext uri="{BB962C8B-B14F-4D97-AF65-F5344CB8AC3E}">
        <p14:creationId xmlns:p14="http://schemas.microsoft.com/office/powerpoint/2010/main" val="396701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85D675B-284B-088D-C3D5-736CC02AB145}"/>
              </a:ext>
            </a:extLst>
          </p:cNvPr>
          <p:cNvSpPr>
            <a:spLocks noGrp="1"/>
          </p:cNvSpPr>
          <p:nvPr>
            <p:ph type="ctrTitle"/>
          </p:nvPr>
        </p:nvSpPr>
        <p:spPr>
          <a:xfrm>
            <a:off x="3187810" y="0"/>
            <a:ext cx="5561938" cy="2513516"/>
          </a:xfrm>
        </p:spPr>
        <p:txBody>
          <a:bodyPr>
            <a:normAutofit/>
          </a:bodyPr>
          <a:lstStyle/>
          <a:p>
            <a:r>
              <a:rPr lang="en-US" dirty="0"/>
              <a:t>Objective:</a:t>
            </a:r>
          </a:p>
        </p:txBody>
      </p:sp>
      <p:sp>
        <p:nvSpPr>
          <p:cNvPr id="3" name="Subtitle 2">
            <a:extLst>
              <a:ext uri="{FF2B5EF4-FFF2-40B4-BE49-F238E27FC236}">
                <a16:creationId xmlns:a16="http://schemas.microsoft.com/office/drawing/2014/main" id="{EA682AB3-B07B-6E2F-3045-F0C6158C78DF}"/>
              </a:ext>
            </a:extLst>
          </p:cNvPr>
          <p:cNvSpPr>
            <a:spLocks noGrp="1"/>
          </p:cNvSpPr>
          <p:nvPr>
            <p:ph type="subTitle" idx="1"/>
          </p:nvPr>
        </p:nvSpPr>
        <p:spPr>
          <a:xfrm>
            <a:off x="3315031" y="2879501"/>
            <a:ext cx="5561938" cy="1534587"/>
          </a:xfrm>
        </p:spPr>
        <p:txBody>
          <a:bodyPr>
            <a:normAutofit/>
          </a:bodyPr>
          <a:lstStyle/>
          <a:p>
            <a:r>
              <a:rPr lang="en-US" sz="1700" b="0" i="0" dirty="0">
                <a:effectLst/>
                <a:latin typeface="Söhne"/>
              </a:rPr>
              <a:t>The objective is to utilize the Telco Customer Churn dataset to understand and predict customer churn, identifying key factors and trends that lead to customer disengagement. This insight aims to inform targeted interventions, enhance customer satisfaction, and ultimately reduce churn rates, thereby increasing overall customer lifetime value.</a:t>
            </a:r>
            <a:endParaRPr lang="en-US" sz="1700" dirty="0"/>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6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EAC19-EF0A-CB5B-1766-E7884CBD78A0}"/>
              </a:ext>
            </a:extLst>
          </p:cNvPr>
          <p:cNvSpPr>
            <a:spLocks noGrp="1"/>
          </p:cNvSpPr>
          <p:nvPr>
            <p:ph type="title"/>
          </p:nvPr>
        </p:nvSpPr>
        <p:spPr>
          <a:xfrm>
            <a:off x="686834" y="1153572"/>
            <a:ext cx="3200400" cy="4461163"/>
          </a:xfrm>
        </p:spPr>
        <p:txBody>
          <a:bodyPr>
            <a:normAutofit/>
          </a:bodyPr>
          <a:lstStyle/>
          <a:p>
            <a:r>
              <a:rPr lang="en-US">
                <a:solidFill>
                  <a:srgbClr val="FFFFFF"/>
                </a:solidFill>
              </a:rPr>
              <a:t>Business Question 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B8704C-9C52-5389-2A75-8A049F3BD288}"/>
              </a:ext>
            </a:extLst>
          </p:cNvPr>
          <p:cNvSpPr>
            <a:spLocks noGrp="1"/>
          </p:cNvSpPr>
          <p:nvPr>
            <p:ph idx="1"/>
          </p:nvPr>
        </p:nvSpPr>
        <p:spPr>
          <a:xfrm>
            <a:off x="4447308" y="591344"/>
            <a:ext cx="6906491" cy="5585619"/>
          </a:xfrm>
        </p:spPr>
        <p:txBody>
          <a:bodyPr anchor="ctr">
            <a:normAutofit/>
          </a:bodyPr>
          <a:lstStyle/>
          <a:p>
            <a:r>
              <a:rPr lang="en-US" b="0" i="0">
                <a:effectLst/>
                <a:latin typeface="Söhne"/>
              </a:rPr>
              <a:t>How can we predict which customers are most likely to churn in the next quarter based on their service usage patterns and demographics?</a:t>
            </a:r>
            <a:endParaRPr lang="en-US"/>
          </a:p>
        </p:txBody>
      </p:sp>
    </p:spTree>
    <p:extLst>
      <p:ext uri="{BB962C8B-B14F-4D97-AF65-F5344CB8AC3E}">
        <p14:creationId xmlns:p14="http://schemas.microsoft.com/office/powerpoint/2010/main" val="332840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D4347-E020-C1DF-B5E1-550578314510}"/>
              </a:ext>
            </a:extLst>
          </p:cNvPr>
          <p:cNvSpPr>
            <a:spLocks noGrp="1"/>
          </p:cNvSpPr>
          <p:nvPr>
            <p:ph type="title"/>
          </p:nvPr>
        </p:nvSpPr>
        <p:spPr>
          <a:xfrm>
            <a:off x="686834" y="1153572"/>
            <a:ext cx="3200400" cy="4461163"/>
          </a:xfrm>
        </p:spPr>
        <p:txBody>
          <a:bodyPr>
            <a:normAutofit/>
          </a:bodyPr>
          <a:lstStyle/>
          <a:p>
            <a:r>
              <a:rPr lang="en-US">
                <a:solidFill>
                  <a:srgbClr val="FFFFFF"/>
                </a:solidFill>
              </a:rPr>
              <a:t>Business Question 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22732B-9AC3-F0BC-9777-ADE4CAD01BEC}"/>
              </a:ext>
            </a:extLst>
          </p:cNvPr>
          <p:cNvSpPr>
            <a:spLocks noGrp="1"/>
          </p:cNvSpPr>
          <p:nvPr>
            <p:ph idx="1"/>
          </p:nvPr>
        </p:nvSpPr>
        <p:spPr>
          <a:xfrm>
            <a:off x="4447308" y="591344"/>
            <a:ext cx="6906491" cy="5585619"/>
          </a:xfrm>
        </p:spPr>
        <p:txBody>
          <a:bodyPr anchor="ctr">
            <a:normAutofit/>
          </a:bodyPr>
          <a:lstStyle/>
          <a:p>
            <a:r>
              <a:rPr lang="en-US" b="0" i="0">
                <a:effectLst/>
                <a:latin typeface="Söhne"/>
              </a:rPr>
              <a:t>What specific service features or customer demographics are most strongly correlated with higher churn rates?</a:t>
            </a:r>
            <a:endParaRPr lang="en-US"/>
          </a:p>
        </p:txBody>
      </p:sp>
    </p:spTree>
    <p:extLst>
      <p:ext uri="{BB962C8B-B14F-4D97-AF65-F5344CB8AC3E}">
        <p14:creationId xmlns:p14="http://schemas.microsoft.com/office/powerpoint/2010/main" val="99931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F851190-BC05-3418-9359-85C34C3526D4}"/>
              </a:ext>
            </a:extLst>
          </p:cNvPr>
          <p:cNvSpPr txBox="1"/>
          <p:nvPr/>
        </p:nvSpPr>
        <p:spPr>
          <a:xfrm>
            <a:off x="841248" y="334644"/>
            <a:ext cx="10509504" cy="10769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chemeClr val="tx1"/>
                </a:solidFill>
                <a:latin typeface="+mj-lt"/>
                <a:ea typeface="+mj-ea"/>
                <a:cs typeface="+mj-cs"/>
              </a:rPr>
              <a:t>CRISP - DM</a:t>
            </a:r>
          </a:p>
        </p:txBody>
      </p:sp>
      <p:sp>
        <p:nvSpPr>
          <p:cNvPr id="79" name="Rectangle 7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5BFD3CC6-9084-CB4C-2268-4CED57A441BA}"/>
              </a:ext>
            </a:extLst>
          </p:cNvPr>
          <p:cNvSpPr/>
          <p:nvPr/>
        </p:nvSpPr>
        <p:spPr>
          <a:xfrm>
            <a:off x="3954505" y="1737360"/>
            <a:ext cx="1772506" cy="847423"/>
          </a:xfrm>
          <a:prstGeom prst="roundRect">
            <a:avLst/>
          </a:prstGeom>
          <a:solidFill>
            <a:srgbClr val="EEBA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kern="1200">
                <a:ln>
                  <a:solidFill>
                    <a:schemeClr val="accent1">
                      <a:shade val="15000"/>
                      <a:alpha val="54000"/>
                    </a:schemeClr>
                  </a:solidFill>
                </a:ln>
                <a:solidFill>
                  <a:srgbClr val="2C6100"/>
                </a:solidFill>
                <a:latin typeface="+mn-lt"/>
                <a:ea typeface="+mn-ea"/>
                <a:cs typeface="+mn-cs"/>
              </a:rPr>
              <a:t>Data Understanding</a:t>
            </a:r>
            <a:endParaRPr lang="en-US">
              <a:ln>
                <a:solidFill>
                  <a:schemeClr val="accent1">
                    <a:shade val="15000"/>
                    <a:alpha val="54000"/>
                  </a:schemeClr>
                </a:solidFill>
              </a:ln>
              <a:solidFill>
                <a:srgbClr val="548235"/>
              </a:solidFill>
            </a:endParaRPr>
          </a:p>
        </p:txBody>
      </p:sp>
      <p:sp>
        <p:nvSpPr>
          <p:cNvPr id="10" name="Rectangle: Rounded Corners 9">
            <a:extLst>
              <a:ext uri="{FF2B5EF4-FFF2-40B4-BE49-F238E27FC236}">
                <a16:creationId xmlns:a16="http://schemas.microsoft.com/office/drawing/2014/main" id="{222C21DA-B8D8-5032-FCC8-69532E609AA7}"/>
              </a:ext>
            </a:extLst>
          </p:cNvPr>
          <p:cNvSpPr/>
          <p:nvPr/>
        </p:nvSpPr>
        <p:spPr>
          <a:xfrm>
            <a:off x="8613102" y="1751265"/>
            <a:ext cx="1782510" cy="847423"/>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kern="1200">
                <a:ln>
                  <a:solidFill>
                    <a:schemeClr val="accent1">
                      <a:shade val="15000"/>
                      <a:alpha val="54000"/>
                    </a:schemeClr>
                  </a:solidFill>
                </a:ln>
                <a:solidFill>
                  <a:srgbClr val="2C6100"/>
                </a:solidFill>
                <a:latin typeface="+mn-lt"/>
                <a:ea typeface="+mn-ea"/>
                <a:cs typeface="+mn-cs"/>
              </a:rPr>
              <a:t>Data Preparation</a:t>
            </a:r>
            <a:endParaRPr lang="en-US">
              <a:ln>
                <a:solidFill>
                  <a:schemeClr val="accent1">
                    <a:shade val="15000"/>
                    <a:alpha val="54000"/>
                  </a:schemeClr>
                </a:solidFill>
              </a:ln>
              <a:solidFill>
                <a:srgbClr val="548235"/>
              </a:solidFill>
            </a:endParaRPr>
          </a:p>
        </p:txBody>
      </p:sp>
      <p:sp>
        <p:nvSpPr>
          <p:cNvPr id="12" name="Rectangle: Rounded Corners 11">
            <a:extLst>
              <a:ext uri="{FF2B5EF4-FFF2-40B4-BE49-F238E27FC236}">
                <a16:creationId xmlns:a16="http://schemas.microsoft.com/office/drawing/2014/main" id="{BA8C272D-A427-29CB-BF4F-988E2BF93D98}"/>
              </a:ext>
            </a:extLst>
          </p:cNvPr>
          <p:cNvSpPr/>
          <p:nvPr/>
        </p:nvSpPr>
        <p:spPr>
          <a:xfrm>
            <a:off x="8601536" y="3616877"/>
            <a:ext cx="1782510" cy="847423"/>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kern="1200">
                <a:ln>
                  <a:solidFill>
                    <a:schemeClr val="accent1">
                      <a:shade val="15000"/>
                      <a:alpha val="54000"/>
                    </a:schemeClr>
                  </a:solidFill>
                </a:ln>
                <a:solidFill>
                  <a:srgbClr val="2C6100"/>
                </a:solidFill>
                <a:latin typeface="+mn-lt"/>
                <a:ea typeface="+mn-ea"/>
                <a:cs typeface="+mn-cs"/>
              </a:rPr>
              <a:t>Data Modeling</a:t>
            </a:r>
            <a:endParaRPr lang="en-US">
              <a:ln>
                <a:solidFill>
                  <a:schemeClr val="accent1">
                    <a:shade val="15000"/>
                    <a:alpha val="54000"/>
                  </a:schemeClr>
                </a:solidFill>
              </a:ln>
              <a:solidFill>
                <a:srgbClr val="548235"/>
              </a:solidFill>
            </a:endParaRPr>
          </a:p>
        </p:txBody>
      </p:sp>
      <p:sp>
        <p:nvSpPr>
          <p:cNvPr id="13" name="Rectangle: Rounded Corners 12">
            <a:extLst>
              <a:ext uri="{FF2B5EF4-FFF2-40B4-BE49-F238E27FC236}">
                <a16:creationId xmlns:a16="http://schemas.microsoft.com/office/drawing/2014/main" id="{1F696802-EDC6-4A27-3BA7-BF3FA53B994A}"/>
              </a:ext>
            </a:extLst>
          </p:cNvPr>
          <p:cNvSpPr/>
          <p:nvPr/>
        </p:nvSpPr>
        <p:spPr>
          <a:xfrm>
            <a:off x="6148150" y="5425361"/>
            <a:ext cx="1782510" cy="847423"/>
          </a:xfrm>
          <a:prstGeom prst="roundRect">
            <a:avLst/>
          </a:prstGeom>
          <a:solidFill>
            <a:srgbClr val="EEBA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kern="1200">
                <a:ln>
                  <a:solidFill>
                    <a:schemeClr val="accent1">
                      <a:shade val="15000"/>
                      <a:alpha val="54000"/>
                    </a:schemeClr>
                  </a:solidFill>
                </a:ln>
                <a:solidFill>
                  <a:srgbClr val="2C6100"/>
                </a:solidFill>
                <a:latin typeface="+mn-lt"/>
                <a:ea typeface="+mn-ea"/>
                <a:cs typeface="+mn-cs"/>
              </a:rPr>
              <a:t>Evaluation</a:t>
            </a:r>
            <a:endParaRPr lang="en-US">
              <a:ln>
                <a:solidFill>
                  <a:schemeClr val="accent1">
                    <a:shade val="15000"/>
                    <a:alpha val="54000"/>
                  </a:schemeClr>
                </a:solidFill>
              </a:ln>
              <a:solidFill>
                <a:srgbClr val="548235"/>
              </a:solidFill>
            </a:endParaRPr>
          </a:p>
        </p:txBody>
      </p:sp>
      <p:sp>
        <p:nvSpPr>
          <p:cNvPr id="14" name="Rectangle: Rounded Corners 13">
            <a:extLst>
              <a:ext uri="{FF2B5EF4-FFF2-40B4-BE49-F238E27FC236}">
                <a16:creationId xmlns:a16="http://schemas.microsoft.com/office/drawing/2014/main" id="{C907DAAE-3F0A-EC2E-14D7-4B72B836419E}"/>
              </a:ext>
            </a:extLst>
          </p:cNvPr>
          <p:cNvSpPr/>
          <p:nvPr/>
        </p:nvSpPr>
        <p:spPr>
          <a:xfrm>
            <a:off x="1787244" y="4074268"/>
            <a:ext cx="1782510" cy="847423"/>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dirty="0">
                <a:ln>
                  <a:solidFill>
                    <a:schemeClr val="accent1">
                      <a:shade val="15000"/>
                      <a:alpha val="54000"/>
                    </a:schemeClr>
                  </a:solidFill>
                </a:ln>
                <a:solidFill>
                  <a:srgbClr val="2C6100"/>
                </a:solidFill>
              </a:rPr>
              <a:t>Visualization</a:t>
            </a:r>
            <a:endParaRPr lang="en-US" dirty="0">
              <a:ln>
                <a:solidFill>
                  <a:schemeClr val="accent1">
                    <a:shade val="15000"/>
                    <a:alpha val="54000"/>
                  </a:schemeClr>
                </a:solidFill>
              </a:ln>
              <a:solidFill>
                <a:srgbClr val="548235"/>
              </a:solidFill>
            </a:endParaRPr>
          </a:p>
        </p:txBody>
      </p:sp>
      <p:sp>
        <p:nvSpPr>
          <p:cNvPr id="20" name="Rectangle: Rounded Corners 19">
            <a:extLst>
              <a:ext uri="{FF2B5EF4-FFF2-40B4-BE49-F238E27FC236}">
                <a16:creationId xmlns:a16="http://schemas.microsoft.com/office/drawing/2014/main" id="{941F7574-0839-A550-01AD-F06DDC2127CD}"/>
              </a:ext>
            </a:extLst>
          </p:cNvPr>
          <p:cNvSpPr/>
          <p:nvPr/>
        </p:nvSpPr>
        <p:spPr>
          <a:xfrm>
            <a:off x="3954505" y="3623650"/>
            <a:ext cx="1782510" cy="847423"/>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602" kern="1200">
                <a:ln>
                  <a:solidFill>
                    <a:schemeClr val="accent1">
                      <a:shade val="15000"/>
                      <a:alpha val="54000"/>
                    </a:schemeClr>
                  </a:solidFill>
                </a:ln>
                <a:solidFill>
                  <a:srgbClr val="2C6100"/>
                </a:solidFill>
                <a:latin typeface="+mn-lt"/>
                <a:ea typeface="+mn-ea"/>
                <a:cs typeface="+mn-cs"/>
              </a:rPr>
              <a:t>Business Understanding</a:t>
            </a:r>
            <a:endParaRPr lang="en-US">
              <a:ln>
                <a:solidFill>
                  <a:schemeClr val="accent1">
                    <a:shade val="15000"/>
                    <a:alpha val="54000"/>
                  </a:schemeClr>
                </a:solidFill>
              </a:ln>
              <a:solidFill>
                <a:srgbClr val="548235"/>
              </a:solidFill>
            </a:endParaRPr>
          </a:p>
        </p:txBody>
      </p:sp>
      <p:cxnSp>
        <p:nvCxnSpPr>
          <p:cNvPr id="22" name="Connector: Curved 21">
            <a:extLst>
              <a:ext uri="{FF2B5EF4-FFF2-40B4-BE49-F238E27FC236}">
                <a16:creationId xmlns:a16="http://schemas.microsoft.com/office/drawing/2014/main" id="{F6F78966-DB88-8EBA-8E59-4A11424977A2}"/>
              </a:ext>
            </a:extLst>
          </p:cNvPr>
          <p:cNvCxnSpPr>
            <a:cxnSpLocks/>
            <a:stCxn id="9" idx="0"/>
            <a:endCxn id="10" idx="0"/>
          </p:cNvCxnSpPr>
          <p:nvPr/>
        </p:nvCxnSpPr>
        <p:spPr>
          <a:xfrm rot="16200000" flipH="1">
            <a:off x="7165605" y="-587487"/>
            <a:ext cx="13905" cy="4663599"/>
          </a:xfrm>
          <a:prstGeom prst="curvedConnector3">
            <a:avLst>
              <a:gd name="adj1" fmla="val -1644013"/>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F0323C02-4923-61C4-1AB4-9E605FA9BF05}"/>
              </a:ext>
            </a:extLst>
          </p:cNvPr>
          <p:cNvCxnSpPr>
            <a:cxnSpLocks/>
          </p:cNvCxnSpPr>
          <p:nvPr/>
        </p:nvCxnSpPr>
        <p:spPr>
          <a:xfrm rot="5400000">
            <a:off x="8748861" y="3100830"/>
            <a:ext cx="1043458" cy="11364"/>
          </a:xfrm>
          <a:prstGeom prst="curvedConnector3">
            <a:avLst>
              <a:gd name="adj1" fmla="val 55601"/>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128BCC9-ECCF-FD47-3C38-2B4798FE279C}"/>
              </a:ext>
            </a:extLst>
          </p:cNvPr>
          <p:cNvCxnSpPr>
            <a:stCxn id="12" idx="2"/>
            <a:endCxn id="13" idx="3"/>
          </p:cNvCxnSpPr>
          <p:nvPr/>
        </p:nvCxnSpPr>
        <p:spPr>
          <a:xfrm rot="5400000">
            <a:off x="8019339" y="4375621"/>
            <a:ext cx="1384774" cy="1562131"/>
          </a:xfrm>
          <a:prstGeom prst="curvedConnector2">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D7ED836C-57BE-F1CC-E2E7-1B2253A78378}"/>
              </a:ext>
            </a:extLst>
          </p:cNvPr>
          <p:cNvCxnSpPr>
            <a:stCxn id="13" idx="1"/>
            <a:endCxn id="14" idx="2"/>
          </p:cNvCxnSpPr>
          <p:nvPr/>
        </p:nvCxnSpPr>
        <p:spPr>
          <a:xfrm rot="10800000">
            <a:off x="2678500" y="4921691"/>
            <a:ext cx="3469650" cy="927383"/>
          </a:xfrm>
          <a:prstGeom prst="curvedConnector2">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3794BE-17A1-D362-A3B1-4EF41BDC636A}"/>
              </a:ext>
            </a:extLst>
          </p:cNvPr>
          <p:cNvCxnSpPr>
            <a:cxnSpLocks/>
            <a:stCxn id="13" idx="1"/>
            <a:endCxn id="20" idx="2"/>
          </p:cNvCxnSpPr>
          <p:nvPr/>
        </p:nvCxnSpPr>
        <p:spPr>
          <a:xfrm rot="10800000">
            <a:off x="4845760" y="4471073"/>
            <a:ext cx="1302390" cy="1378001"/>
          </a:xfrm>
          <a:prstGeom prst="curvedConnector2">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C91C6C8-CA49-B830-FE7C-7CBEB2D27F56}"/>
              </a:ext>
            </a:extLst>
          </p:cNvPr>
          <p:cNvCxnSpPr>
            <a:cxnSpLocks/>
          </p:cNvCxnSpPr>
          <p:nvPr/>
        </p:nvCxnSpPr>
        <p:spPr>
          <a:xfrm rot="5400000" flipH="1" flipV="1">
            <a:off x="9284999" y="3103670"/>
            <a:ext cx="1037777" cy="2"/>
          </a:xfrm>
          <a:prstGeom prst="curvedConnector3">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D81CE73-EC81-81EF-A05A-C3A66F8C071E}"/>
              </a:ext>
            </a:extLst>
          </p:cNvPr>
          <p:cNvSpPr/>
          <p:nvPr/>
        </p:nvSpPr>
        <p:spPr>
          <a:xfrm>
            <a:off x="6702551" y="2705553"/>
            <a:ext cx="937298" cy="1273346"/>
          </a:xfrm>
          <a:prstGeom prst="roundRect">
            <a:avLst/>
          </a:prstGeom>
          <a:solidFill>
            <a:srgbClr val="CC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with solid fill">
            <a:extLst>
              <a:ext uri="{FF2B5EF4-FFF2-40B4-BE49-F238E27FC236}">
                <a16:creationId xmlns:a16="http://schemas.microsoft.com/office/drawing/2014/main" id="{32DE320D-17E9-9503-CC9D-9331D8CD3A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5494" y="2579102"/>
            <a:ext cx="1495166" cy="1495166"/>
          </a:xfrm>
          <a:prstGeom prst="rect">
            <a:avLst/>
          </a:prstGeom>
        </p:spPr>
      </p:pic>
      <p:cxnSp>
        <p:nvCxnSpPr>
          <p:cNvPr id="58" name="Connector: Curved 57">
            <a:extLst>
              <a:ext uri="{FF2B5EF4-FFF2-40B4-BE49-F238E27FC236}">
                <a16:creationId xmlns:a16="http://schemas.microsoft.com/office/drawing/2014/main" id="{6B80BD68-DAE8-089E-4784-89FCACD196F9}"/>
              </a:ext>
            </a:extLst>
          </p:cNvPr>
          <p:cNvCxnSpPr>
            <a:cxnSpLocks/>
          </p:cNvCxnSpPr>
          <p:nvPr/>
        </p:nvCxnSpPr>
        <p:spPr>
          <a:xfrm rot="5400000">
            <a:off x="4005248" y="3091089"/>
            <a:ext cx="1043458" cy="11364"/>
          </a:xfrm>
          <a:prstGeom prst="curvedConnector3">
            <a:avLst>
              <a:gd name="adj1" fmla="val 55601"/>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857C3BBC-6263-7AAA-92CE-8845745FDBB9}"/>
              </a:ext>
            </a:extLst>
          </p:cNvPr>
          <p:cNvCxnSpPr>
            <a:cxnSpLocks/>
          </p:cNvCxnSpPr>
          <p:nvPr/>
        </p:nvCxnSpPr>
        <p:spPr>
          <a:xfrm rot="5400000" flipH="1" flipV="1">
            <a:off x="4541386" y="3093930"/>
            <a:ext cx="1037777" cy="2"/>
          </a:xfrm>
          <a:prstGeom prst="curvedConnector3">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713111"/>
      </p:ext>
    </p:extLst>
  </p:cSld>
  <p:clrMapOvr>
    <a:masterClrMapping/>
  </p:clrMapOvr>
  <mc:AlternateContent xmlns:mc="http://schemas.openxmlformats.org/markup-compatibility/2006" xmlns:p159="http://schemas.microsoft.com/office/powerpoint/2015/09/main">
    <mc:Choice Requires="p159">
      <p:transition spd="slow" advTm="14400">
        <p159:morph option="byObject"/>
      </p:transition>
    </mc:Choice>
    <mc:Fallback xmlns="">
      <p:transition spd="slow" advTm="144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EF02EB-648E-E59E-9CD5-FA45B0C7EDBF}"/>
              </a:ext>
            </a:extLst>
          </p:cNvPr>
          <p:cNvSpPr>
            <a:spLocks noGrp="1"/>
          </p:cNvSpPr>
          <p:nvPr>
            <p:ph type="ctrTitle"/>
          </p:nvPr>
        </p:nvSpPr>
        <p:spPr>
          <a:xfrm>
            <a:off x="3800061" y="411196"/>
            <a:ext cx="7644627" cy="2751086"/>
          </a:xfrm>
        </p:spPr>
        <p:txBody>
          <a:bodyPr>
            <a:normAutofit/>
          </a:bodyPr>
          <a:lstStyle/>
          <a:p>
            <a:pPr algn="r"/>
            <a:r>
              <a:rPr lang="en-US" dirty="0"/>
              <a:t>Business Understanding:</a:t>
            </a:r>
          </a:p>
        </p:txBody>
      </p:sp>
      <p:sp>
        <p:nvSpPr>
          <p:cNvPr id="3" name="Subtitle 2">
            <a:extLst>
              <a:ext uri="{FF2B5EF4-FFF2-40B4-BE49-F238E27FC236}">
                <a16:creationId xmlns:a16="http://schemas.microsoft.com/office/drawing/2014/main" id="{277C2135-DFE2-AD50-F157-D11E175DAFEA}"/>
              </a:ext>
            </a:extLst>
          </p:cNvPr>
          <p:cNvSpPr>
            <a:spLocks noGrp="1"/>
          </p:cNvSpPr>
          <p:nvPr>
            <p:ph type="subTitle" idx="1"/>
          </p:nvPr>
        </p:nvSpPr>
        <p:spPr>
          <a:xfrm>
            <a:off x="4152041" y="3695719"/>
            <a:ext cx="7644627" cy="1329443"/>
          </a:xfrm>
        </p:spPr>
        <p:txBody>
          <a:bodyPr>
            <a:noAutofit/>
          </a:bodyPr>
          <a:lstStyle/>
          <a:p>
            <a:pPr marL="342900" indent="-342900" algn="l">
              <a:buFont typeface="Wingdings" panose="05000000000000000000" pitchFamily="2" charset="2"/>
              <a:buChar char="Ø"/>
            </a:pPr>
            <a:r>
              <a:rPr lang="en-US" sz="2000" b="1" i="0" dirty="0">
                <a:solidFill>
                  <a:srgbClr val="1F1F1F"/>
                </a:solidFill>
                <a:effectLst/>
              </a:rPr>
              <a:t>Identifying Reasons for Customer Churn:</a:t>
            </a:r>
            <a:r>
              <a:rPr lang="en-US" sz="2000" b="0" i="0" dirty="0">
                <a:solidFill>
                  <a:srgbClr val="1F1F1F"/>
                </a:solidFill>
                <a:effectLst/>
              </a:rPr>
              <a:t> Analyze customer demographics, service plans, and churn behavior to pinpoint the key factors driving customer disengagement (churn). This will help you understand why customers leave your service.</a:t>
            </a:r>
          </a:p>
          <a:p>
            <a:pPr marL="342900" indent="-342900" algn="l">
              <a:buFont typeface="Wingdings" panose="05000000000000000000" pitchFamily="2" charset="2"/>
              <a:buChar char="Ø"/>
            </a:pPr>
            <a:r>
              <a:rPr lang="en-US" sz="2000" b="1" i="0" dirty="0">
                <a:solidFill>
                  <a:srgbClr val="1F1F1F"/>
                </a:solidFill>
                <a:effectLst/>
              </a:rPr>
              <a:t>Developing Strategies to Reduce Churn:</a:t>
            </a:r>
            <a:r>
              <a:rPr lang="en-US" sz="2000" b="0" i="0" dirty="0">
                <a:solidFill>
                  <a:srgbClr val="1F1F1F"/>
                </a:solidFill>
                <a:effectLst/>
              </a:rPr>
              <a:t> By leveraging insights from the churn analysis, you can design targeted interventions to improve customer satisfaction, ultimately leading to reduced churn and increased customer lifetime value. This translates to retaining customers for longer and maximizing their overall value to the business.</a:t>
            </a:r>
          </a:p>
          <a:p>
            <a:pPr marL="342900" indent="-342900" algn="l">
              <a:buFont typeface="Wingdings" panose="05000000000000000000" pitchFamily="2" charset="2"/>
              <a:buChar char="Ø"/>
            </a:pPr>
            <a:endParaRPr lang="en-US" sz="2000" b="0" i="0" dirty="0">
              <a:solidFill>
                <a:srgbClr val="1F1F1F"/>
              </a:solidFill>
              <a:effectLst/>
              <a:latin typeface="Söhne"/>
            </a:endParaRPr>
          </a:p>
          <a:p>
            <a:pPr marL="342900" indent="-342900" algn="r">
              <a:buFont typeface="Wingdings" panose="05000000000000000000" pitchFamily="2" charset="2"/>
              <a:buChar char="Ø"/>
            </a:pPr>
            <a:endParaRPr lang="en-US" sz="2000" b="0" i="0" dirty="0">
              <a:effectLst/>
              <a:latin typeface="Söhne"/>
            </a:endParaRPr>
          </a:p>
        </p:txBody>
      </p:sp>
    </p:spTree>
    <p:extLst>
      <p:ext uri="{BB962C8B-B14F-4D97-AF65-F5344CB8AC3E}">
        <p14:creationId xmlns:p14="http://schemas.microsoft.com/office/powerpoint/2010/main" val="56634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0AB0A3-4D5B-432B-909B-6C817C150383}"/>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3700" kern="1200" dirty="0">
                <a:solidFill>
                  <a:srgbClr val="FFFFFF"/>
                </a:solidFill>
                <a:latin typeface="+mj-lt"/>
                <a:ea typeface="+mj-ea"/>
                <a:cs typeface="+mj-cs"/>
              </a:rPr>
              <a:t>Data Understanding: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BE6B278-5F92-7006-571C-84347A4A95B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b="0" i="0" dirty="0">
                <a:effectLst/>
              </a:rPr>
              <a:t>Customer churn data involves recognizing the dataset's structure and content. It encompasses 7043 records detailing customer interactions with a fictional telecom company, including demographics, service subscriptions, and financial metrics like monthly charges and CLTV.</a:t>
            </a:r>
          </a:p>
          <a:p>
            <a:pPr marL="342900" indent="-228600" algn="l">
              <a:buFont typeface="Arial" panose="020B0604020202020204" pitchFamily="34" charset="0"/>
              <a:buChar char="•"/>
            </a:pPr>
            <a:r>
              <a:rPr lang="en-US" b="0" i="0" dirty="0">
                <a:effectLst/>
              </a:rPr>
              <a:t>The dataset tracks customer outcomes (churn) and provides a foundation for analyzing factors influencing retention. </a:t>
            </a:r>
          </a:p>
          <a:p>
            <a:pPr marL="342900" indent="-228600" algn="l">
              <a:buFont typeface="Arial" panose="020B0604020202020204" pitchFamily="34" charset="0"/>
              <a:buChar char="•"/>
            </a:pPr>
            <a:r>
              <a:rPr lang="en-US" b="0" i="0" dirty="0">
                <a:effectLst/>
              </a:rPr>
              <a:t>This comprehensive view aids in identifying trends, patterns, and potential areas for action to enhance customer satisfaction and reduce churn rates.</a:t>
            </a:r>
          </a:p>
          <a:p>
            <a:pPr indent="-228600" algn="l">
              <a:buFont typeface="Arial" panose="020B0604020202020204" pitchFamily="34" charset="0"/>
              <a:buChar char="•"/>
            </a:pPr>
            <a:endParaRPr lang="en-US" b="0" i="0" dirty="0">
              <a:effectLst/>
            </a:endParaRP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93449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9783D4-68C6-E34C-A87C-0E9E2007D71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Preparation: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6D415D-3DC3-B5C1-851D-C89AAAEC4907}"/>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Ø"/>
            </a:pPr>
            <a:r>
              <a:rPr lang="en-US" dirty="0">
                <a:latin typeface="Söhne"/>
              </a:rPr>
              <a:t>C</a:t>
            </a:r>
            <a:r>
              <a:rPr lang="en-US" b="0" i="0" dirty="0">
                <a:effectLst/>
                <a:latin typeface="Söhne"/>
              </a:rPr>
              <a:t>onsolidating and cleaning data from various sources, such as demographics, service subscriptions, and location details. This step includes merging datasets, handling missing values, encoding categorical variables, and ensuring consistency across records. The goal is to create a unified, clean dataset ready for analysis and modeling to uncover insights into customer churn patterns.</a:t>
            </a:r>
            <a:endParaRPr lang="en-US" dirty="0"/>
          </a:p>
        </p:txBody>
      </p:sp>
    </p:spTree>
    <p:extLst>
      <p:ext uri="{BB962C8B-B14F-4D97-AF65-F5344CB8AC3E}">
        <p14:creationId xmlns:p14="http://schemas.microsoft.com/office/powerpoint/2010/main" val="85409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616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Aptos Display</vt:lpstr>
      <vt:lpstr>Aptos Narrow</vt:lpstr>
      <vt:lpstr>Arial</vt:lpstr>
      <vt:lpstr>Berlin Sans FB</vt:lpstr>
      <vt:lpstr>Britannic Bold</vt:lpstr>
      <vt:lpstr>Calibri</vt:lpstr>
      <vt:lpstr>Google Sans</vt:lpstr>
      <vt:lpstr>Söhne</vt:lpstr>
      <vt:lpstr>Wingdings</vt:lpstr>
      <vt:lpstr>Office Theme</vt:lpstr>
      <vt:lpstr>Customer Attrition Analysis </vt:lpstr>
      <vt:lpstr>PowerPoint Presentation</vt:lpstr>
      <vt:lpstr>Objective:</vt:lpstr>
      <vt:lpstr>Business Question 1</vt:lpstr>
      <vt:lpstr>Business Question 2</vt:lpstr>
      <vt:lpstr>PowerPoint Presentation</vt:lpstr>
      <vt:lpstr>Business Understanding:</vt:lpstr>
      <vt:lpstr>Data Understanding:</vt:lpstr>
      <vt:lpstr>Data Preparation:</vt:lpstr>
      <vt:lpstr>Modeling:</vt:lpstr>
      <vt:lpstr>Evaluation:</vt:lpstr>
      <vt:lpstr>Visualization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Attrition Analysis</dc:title>
  <dc:creator>Giri ram</dc:creator>
  <cp:lastModifiedBy>Lokesh Bathala</cp:lastModifiedBy>
  <cp:revision>2</cp:revision>
  <dcterms:created xsi:type="dcterms:W3CDTF">2024-03-03T22:52:05Z</dcterms:created>
  <dcterms:modified xsi:type="dcterms:W3CDTF">2024-03-04T02:31:36Z</dcterms:modified>
</cp:coreProperties>
</file>