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4ADAE-372B-4686-A9A2-6B2FAA56D0D6}" v="138" dt="2024-10-10T10:44:37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dbe3aca6aa4416f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Data%20Enthu\SQL%20Bootcamp\Data%20to%20Destiny%20Project\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Data%20Enthu\SQL%20Bootcamp\Data%20to%20Destiny%20Project\Book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Data%20Enthu\SQL%20Bootcamp\Data%20to%20Destiny%20Project\Book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Conversionrate</a:t>
            </a:r>
            <a:r>
              <a:rPr lang="en-IN" baseline="0" dirty="0"/>
              <a:t> by Course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Sheet1!$I$7:$I$10</c:f>
              <c:strCache>
                <c:ptCount val="4"/>
                <c:pt idx="0">
                  <c:v>S1B1</c:v>
                </c:pt>
                <c:pt idx="1">
                  <c:v>SB2</c:v>
                </c:pt>
                <c:pt idx="2">
                  <c:v>SB3</c:v>
                </c:pt>
                <c:pt idx="3">
                  <c:v>SB4</c:v>
                </c:pt>
              </c:strCache>
            </c:strRef>
          </c:cat>
          <c:val>
            <c:numRef>
              <c:f>Sheet1!$J$7:$J$10</c:f>
              <c:numCache>
                <c:formatCode>General</c:formatCode>
                <c:ptCount val="4"/>
                <c:pt idx="0">
                  <c:v>445</c:v>
                </c:pt>
                <c:pt idx="1">
                  <c:v>478</c:v>
                </c:pt>
                <c:pt idx="2">
                  <c:v>490</c:v>
                </c:pt>
                <c:pt idx="3">
                  <c:v>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2-454E-931D-61DCC163CE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Sheet1!$I$7:$I$10</c:f>
              <c:strCache>
                <c:ptCount val="4"/>
                <c:pt idx="0">
                  <c:v>S1B1</c:v>
                </c:pt>
                <c:pt idx="1">
                  <c:v>SB2</c:v>
                </c:pt>
                <c:pt idx="2">
                  <c:v>SB3</c:v>
                </c:pt>
                <c:pt idx="3">
                  <c:v>SB4</c:v>
                </c:pt>
              </c:strCache>
            </c:strRef>
          </c:cat>
          <c:val>
            <c:numRef>
              <c:f>Sheet1!$K$7:$K$10</c:f>
              <c:numCache>
                <c:formatCode>General</c:formatCode>
                <c:ptCount val="4"/>
                <c:pt idx="0">
                  <c:v>90</c:v>
                </c:pt>
                <c:pt idx="1">
                  <c:v>132</c:v>
                </c:pt>
                <c:pt idx="2">
                  <c:v>144</c:v>
                </c:pt>
                <c:pt idx="3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2-454E-931D-61DCC163C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555760"/>
        <c:axId val="1390540400"/>
      </c:barChart>
      <c:lineChart>
        <c:grouping val="standard"/>
        <c:varyColors val="0"/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Sheet1!$I$7:$I$10</c:f>
              <c:strCache>
                <c:ptCount val="4"/>
                <c:pt idx="0">
                  <c:v>S1B1</c:v>
                </c:pt>
                <c:pt idx="1">
                  <c:v>SB2</c:v>
                </c:pt>
                <c:pt idx="2">
                  <c:v>SB3</c:v>
                </c:pt>
                <c:pt idx="3">
                  <c:v>SB4</c:v>
                </c:pt>
              </c:strCache>
            </c:strRef>
          </c:cat>
          <c:val>
            <c:numRef>
              <c:f>Sheet1!$L$7:$L$10</c:f>
              <c:numCache>
                <c:formatCode>0%</c:formatCode>
                <c:ptCount val="4"/>
                <c:pt idx="0">
                  <c:v>0.2</c:v>
                </c:pt>
                <c:pt idx="1">
                  <c:v>0.28000000000000003</c:v>
                </c:pt>
                <c:pt idx="2">
                  <c:v>0.28999999999999998</c:v>
                </c:pt>
                <c:pt idx="3">
                  <c:v>0.37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D2-454E-931D-61DCC163C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0554320"/>
        <c:axId val="1390536560"/>
      </c:lineChart>
      <c:catAx>
        <c:axId val="139055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540400"/>
        <c:crosses val="autoZero"/>
        <c:auto val="1"/>
        <c:lblAlgn val="ctr"/>
        <c:lblOffset val="100"/>
        <c:noMultiLvlLbl val="0"/>
      </c:catAx>
      <c:valAx>
        <c:axId val="139054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555760"/>
        <c:crosses val="autoZero"/>
        <c:crossBetween val="between"/>
      </c:valAx>
      <c:valAx>
        <c:axId val="1390536560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554320"/>
        <c:crosses val="max"/>
        <c:crossBetween val="between"/>
      </c:valAx>
      <c:catAx>
        <c:axId val="1390554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05365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Total Conversion by Various Platform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Sheet6!$G$6</c:f>
              <c:strCache>
                <c:ptCount val="1"/>
                <c:pt idx="0">
                  <c:v>Total UniqueVistorsDaily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Sheet6!$E$7:$F$10</c:f>
              <c:multiLvlStrCache>
                <c:ptCount val="4"/>
                <c:lvl>
                  <c:pt idx="0">
                    <c:v>EB1</c:v>
                  </c:pt>
                  <c:pt idx="1">
                    <c:v>DAIB 1</c:v>
                  </c:pt>
                  <c:pt idx="2">
                    <c:v>SQLB1</c:v>
                  </c:pt>
                  <c:pt idx="3">
                    <c:v>SQLB1</c:v>
                  </c:pt>
                </c:lvl>
                <c:lvl>
                  <c:pt idx="0">
                    <c:v>Facebook</c:v>
                  </c:pt>
                  <c:pt idx="1">
                    <c:v>YouTube</c:v>
                  </c:pt>
                  <c:pt idx="2">
                    <c:v>YouTube</c:v>
                  </c:pt>
                  <c:pt idx="3">
                    <c:v>Instagram</c:v>
                  </c:pt>
                </c:lvl>
              </c:multiLvlStrCache>
            </c:multiLvlStrRef>
          </c:cat>
          <c:val>
            <c:numRef>
              <c:f>Sheet6!$G$7:$G$10</c:f>
              <c:numCache>
                <c:formatCode>General</c:formatCode>
                <c:ptCount val="4"/>
                <c:pt idx="0">
                  <c:v>199</c:v>
                </c:pt>
                <c:pt idx="1">
                  <c:v>415</c:v>
                </c:pt>
                <c:pt idx="2">
                  <c:v>415</c:v>
                </c:pt>
                <c:pt idx="3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B-44A4-B744-124EE1AC3B60}"/>
            </c:ext>
          </c:extLst>
        </c:ser>
        <c:ser>
          <c:idx val="1"/>
          <c:order val="1"/>
          <c:tx>
            <c:strRef>
              <c:f>Sheet6!$H$6</c:f>
              <c:strCache>
                <c:ptCount val="1"/>
                <c:pt idx="0">
                  <c:v>totalconversions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Sheet6!$E$7:$F$10</c:f>
              <c:multiLvlStrCache>
                <c:ptCount val="4"/>
                <c:lvl>
                  <c:pt idx="0">
                    <c:v>EB1</c:v>
                  </c:pt>
                  <c:pt idx="1">
                    <c:v>DAIB 1</c:v>
                  </c:pt>
                  <c:pt idx="2">
                    <c:v>SQLB1</c:v>
                  </c:pt>
                  <c:pt idx="3">
                    <c:v>SQLB1</c:v>
                  </c:pt>
                </c:lvl>
                <c:lvl>
                  <c:pt idx="0">
                    <c:v>Facebook</c:v>
                  </c:pt>
                  <c:pt idx="1">
                    <c:v>YouTube</c:v>
                  </c:pt>
                  <c:pt idx="2">
                    <c:v>YouTube</c:v>
                  </c:pt>
                  <c:pt idx="3">
                    <c:v>Instagram</c:v>
                  </c:pt>
                </c:lvl>
              </c:multiLvlStrCache>
            </c:multiLvlStrRef>
          </c:cat>
          <c:val>
            <c:numRef>
              <c:f>Sheet6!$H$7:$H$10</c:f>
              <c:numCache>
                <c:formatCode>General</c:formatCode>
                <c:ptCount val="4"/>
                <c:pt idx="0">
                  <c:v>126</c:v>
                </c:pt>
                <c:pt idx="1">
                  <c:v>247</c:v>
                </c:pt>
                <c:pt idx="2">
                  <c:v>247</c:v>
                </c:pt>
                <c:pt idx="3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8B-44A4-B744-124EE1AC3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802095"/>
        <c:axId val="109780015"/>
      </c:barChart>
      <c:catAx>
        <c:axId val="109802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80015"/>
        <c:crosses val="autoZero"/>
        <c:auto val="1"/>
        <c:lblAlgn val="ctr"/>
        <c:lblOffset val="100"/>
        <c:noMultiLvlLbl val="0"/>
      </c:catAx>
      <c:valAx>
        <c:axId val="10978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0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Totalconversions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Sheet2!$H$4</c:f>
              <c:strCache>
                <c:ptCount val="1"/>
                <c:pt idx="0">
                  <c:v>totalconversions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(Sheet2!$C$5:$C$8,Sheet2!$E$5:$E$8)</c:f>
              <c:strCache>
                <c:ptCount val="8"/>
                <c:pt idx="0">
                  <c:v>FB1</c:v>
                </c:pt>
                <c:pt idx="1">
                  <c:v>YT2</c:v>
                </c:pt>
                <c:pt idx="2">
                  <c:v>YT2</c:v>
                </c:pt>
                <c:pt idx="3">
                  <c:v>IG3</c:v>
                </c:pt>
                <c:pt idx="4">
                  <c:v>EB1</c:v>
                </c:pt>
                <c:pt idx="5">
                  <c:v>DAIB 1</c:v>
                </c:pt>
                <c:pt idx="6">
                  <c:v>SQLB1</c:v>
                </c:pt>
                <c:pt idx="7">
                  <c:v>SQLB1</c:v>
                </c:pt>
              </c:strCache>
            </c:strRef>
          </c:cat>
          <c:val>
            <c:numRef>
              <c:f>Sheet2!$H$5:$H$8</c:f>
              <c:numCache>
                <c:formatCode>General</c:formatCode>
                <c:ptCount val="4"/>
                <c:pt idx="0">
                  <c:v>126</c:v>
                </c:pt>
                <c:pt idx="1">
                  <c:v>247</c:v>
                </c:pt>
                <c:pt idx="2">
                  <c:v>247</c:v>
                </c:pt>
                <c:pt idx="3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D-4E47-B0C2-156993A66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4020703"/>
        <c:axId val="734038463"/>
      </c:barChart>
      <c:catAx>
        <c:axId val="734020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038463"/>
        <c:crosses val="autoZero"/>
        <c:auto val="1"/>
        <c:lblAlgn val="ctr"/>
        <c:lblOffset val="100"/>
        <c:noMultiLvlLbl val="0"/>
      </c:catAx>
      <c:valAx>
        <c:axId val="734038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02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 of totalimpressions by platform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Facebook</c:v>
              </c:pt>
              <c:pt idx="1">
                <c:v>Instagram</c:v>
              </c:pt>
              <c:pt idx="2">
                <c:v>YouTube</c:v>
              </c:pt>
            </c:strLit>
          </c:cat>
          <c:val>
            <c:numLit>
              <c:formatCode>General</c:formatCode>
              <c:ptCount val="3"/>
              <c:pt idx="0">
                <c:v>9465</c:v>
              </c:pt>
              <c:pt idx="1">
                <c:v>17872</c:v>
              </c:pt>
              <c:pt idx="2">
                <c:v>37666</c:v>
              </c:pt>
            </c:numLit>
          </c:val>
          <c:extLst>
            <c:ext xmlns:c16="http://schemas.microsoft.com/office/drawing/2014/chart" uri="{C3380CC4-5D6E-409C-BE32-E72D297353CC}">
              <c16:uniqueId val="{00000000-B07E-47BF-8ECD-D8C4D6FC2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2061839"/>
        <c:axId val="632085839"/>
      </c:barChart>
      <c:catAx>
        <c:axId val="63206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085839"/>
        <c:crosses val="autoZero"/>
        <c:auto val="1"/>
        <c:lblAlgn val="ctr"/>
        <c:lblOffset val="100"/>
        <c:noMultiLvlLbl val="0"/>
      </c:catAx>
      <c:valAx>
        <c:axId val="63208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06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Revenue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35870516185477"/>
          <c:y val="0.1902314814814815"/>
          <c:w val="0.85219685039370074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Sheet2!$F$5</c:f>
              <c:strCache>
                <c:ptCount val="1"/>
                <c:pt idx="0">
                  <c:v>totalbudget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Sheet2!$E$6:$E$9</c:f>
              <c:strCache>
                <c:ptCount val="4"/>
                <c:pt idx="0">
                  <c:v>EB1</c:v>
                </c:pt>
                <c:pt idx="1">
                  <c:v>DAIB 1</c:v>
                </c:pt>
                <c:pt idx="2">
                  <c:v>SQLB1</c:v>
                </c:pt>
                <c:pt idx="3">
                  <c:v>SQLB1</c:v>
                </c:pt>
              </c:strCache>
            </c:strRef>
          </c:cat>
          <c:val>
            <c:numRef>
              <c:f>Sheet2!$F$6:$F$9</c:f>
              <c:numCache>
                <c:formatCode>General</c:formatCode>
                <c:ptCount val="4"/>
                <c:pt idx="0">
                  <c:v>9000</c:v>
                </c:pt>
                <c:pt idx="1">
                  <c:v>17000</c:v>
                </c:pt>
                <c:pt idx="2">
                  <c:v>17000</c:v>
                </c:pt>
                <c:pt idx="3">
                  <c:v>16000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A2-4E2A-AE30-B3113E28A592}"/>
            </c:ext>
          </c:extLst>
        </c:ser>
        <c:ser>
          <c:idx val="1"/>
          <c:order val="1"/>
          <c:tx>
            <c:strRef>
              <c:f>Sheet2!$G$5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Sheet2!$E$6:$E$9</c:f>
              <c:strCache>
                <c:ptCount val="4"/>
                <c:pt idx="0">
                  <c:v>EB1</c:v>
                </c:pt>
                <c:pt idx="1">
                  <c:v>DAIB 1</c:v>
                </c:pt>
                <c:pt idx="2">
                  <c:v>SQLB1</c:v>
                </c:pt>
                <c:pt idx="3">
                  <c:v>SQLB1</c:v>
                </c:pt>
              </c:strCache>
            </c:strRef>
          </c:cat>
          <c:val>
            <c:numRef>
              <c:f>Sheet2!$G$6:$G$9</c:f>
              <c:numCache>
                <c:formatCode>General</c:formatCode>
                <c:ptCount val="4"/>
                <c:pt idx="0">
                  <c:v>63000</c:v>
                </c:pt>
                <c:pt idx="1">
                  <c:v>247000</c:v>
                </c:pt>
                <c:pt idx="2">
                  <c:v>247000</c:v>
                </c:pt>
                <c:pt idx="3">
                  <c:v>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A2-4E2A-AE30-B3113E28A592}"/>
            </c:ext>
          </c:extLst>
        </c:ser>
        <c:ser>
          <c:idx val="2"/>
          <c:order val="2"/>
          <c:tx>
            <c:strRef>
              <c:f>Sheet2!$H$5</c:f>
              <c:strCache>
                <c:ptCount val="1"/>
                <c:pt idx="0">
                  <c:v>netprofit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Sheet2!$E$6:$E$9</c:f>
              <c:strCache>
                <c:ptCount val="4"/>
                <c:pt idx="0">
                  <c:v>EB1</c:v>
                </c:pt>
                <c:pt idx="1">
                  <c:v>DAIB 1</c:v>
                </c:pt>
                <c:pt idx="2">
                  <c:v>SQLB1</c:v>
                </c:pt>
                <c:pt idx="3">
                  <c:v>SQLB1</c:v>
                </c:pt>
              </c:strCache>
            </c:strRef>
          </c:cat>
          <c:val>
            <c:numRef>
              <c:f>Sheet2!$H$6:$H$9</c:f>
              <c:numCache>
                <c:formatCode>General</c:formatCode>
                <c:ptCount val="4"/>
                <c:pt idx="0">
                  <c:v>54000</c:v>
                </c:pt>
                <c:pt idx="1">
                  <c:v>230000</c:v>
                </c:pt>
                <c:pt idx="2">
                  <c:v>230000</c:v>
                </c:pt>
                <c:pt idx="3">
                  <c:v>67000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A2-4E2A-AE30-B3113E28A592}"/>
            </c:ext>
          </c:extLst>
        </c:ser>
        <c:ser>
          <c:idx val="3"/>
          <c:order val="3"/>
          <c:tx>
            <c:strRef>
              <c:f>Sheet2!$I$5</c:f>
              <c:strCache>
                <c:ptCount val="1"/>
                <c:pt idx="0">
                  <c:v>roi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Sheet2!$E$6:$E$9</c:f>
              <c:strCache>
                <c:ptCount val="4"/>
                <c:pt idx="0">
                  <c:v>EB1</c:v>
                </c:pt>
                <c:pt idx="1">
                  <c:v>DAIB 1</c:v>
                </c:pt>
                <c:pt idx="2">
                  <c:v>SQLB1</c:v>
                </c:pt>
                <c:pt idx="3">
                  <c:v>SQLB1</c:v>
                </c:pt>
              </c:strCache>
            </c:strRef>
          </c:cat>
          <c:val>
            <c:numRef>
              <c:f>Sheet2!$I$6:$I$9</c:f>
              <c:numCache>
                <c:formatCode>General</c:formatCode>
                <c:ptCount val="4"/>
                <c:pt idx="0">
                  <c:v>600</c:v>
                </c:pt>
                <c:pt idx="1">
                  <c:v>1352.94</c:v>
                </c:pt>
                <c:pt idx="2">
                  <c:v>1352.94</c:v>
                </c:pt>
                <c:pt idx="3">
                  <c:v>418.75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A2-4E2A-AE30-B3113E28A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9801791"/>
        <c:axId val="739788351"/>
      </c:barChart>
      <c:catAx>
        <c:axId val="73980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788351"/>
        <c:crosses val="autoZero"/>
        <c:auto val="1"/>
        <c:lblAlgn val="ctr"/>
        <c:lblOffset val="100"/>
        <c:noMultiLvlLbl val="0"/>
      </c:catAx>
      <c:valAx>
        <c:axId val="739788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80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8F8B-71E4-BC9C-F83B-C8B41FCC6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13FC-3551-DEE4-D7C7-4F4637181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29CED-7442-97A3-390B-A0E0BBFF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18A-8932-4FAB-B954-D42302BCB521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501A-BC99-3692-85EC-416987CA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6E19-4AE0-3C75-B166-37F73ABC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849C-6AF9-4832-9CFF-2A02E1203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4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4927-AC92-E63F-3657-6333677D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A1E94-C7BC-1120-D2B4-A4C246D4C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87DD-63D8-0C80-B20F-28590DE4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18A-8932-4FAB-B954-D42302BCB521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85EC-1C55-6C22-5D28-8998F384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5A17-DC70-9807-B94B-BDA02095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849C-6AF9-4832-9CFF-2A02E1203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1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05388-281D-91D2-B451-860919B20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62F96-51DC-3FDC-02A6-C6C72C166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5FAB1-1F4F-BED9-C5F8-6402FFED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18A-8932-4FAB-B954-D42302BCB521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337A-9FAB-72A7-5967-70F8A83E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E1CE0-07AB-243B-C02E-3E874BD4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849C-6AF9-4832-9CFF-2A02E1203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5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EB3E-FF7D-CF9E-EB8F-CDAFA21B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E749-6D5E-ED06-6FE3-23738F9AB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9C3C2-B8AA-E11E-1032-D0AF42CB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18A-8932-4FAB-B954-D42302BCB521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7805-0038-1B03-2140-0045A443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16B81-FA7C-AE5C-CF6E-581BD8D3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849C-6AF9-4832-9CFF-2A02E1203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8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FE58-8755-61FA-472C-695B8946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C98B0-F812-0AB1-F6F0-85844DC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70C56-2E1C-0798-3308-0918D836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18A-8932-4FAB-B954-D42302BCB521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1EA6-C0D4-ACB2-6EA1-ACBE5F2D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6FF4-1041-4575-0E11-21633A5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849C-6AF9-4832-9CFF-2A02E1203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F2BF-5065-0684-F93E-65FA8D58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0AA3-31F7-F2FA-C0F6-F4627DE62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A73A7-C3E4-E4CC-E936-C27CEEFE9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4A090-1720-A9A7-3EBF-70BCE260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18A-8932-4FAB-B954-D42302BCB521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2366B-0E54-84FE-920C-28482694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362E7-0EB9-DC7E-E007-F508FF82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849C-6AF9-4832-9CFF-2A02E1203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A2DA-F906-DD2E-E1BC-41824E6E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0EA24-5B67-9CAD-0C41-9111D208F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0B043-B607-F619-DAA8-45C7C540D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74C47-3C4A-E987-EB23-0FFA4A61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47FD9-5919-A768-7F29-4538149F7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CB344-63E5-BA57-619C-16D7DC74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18A-8932-4FAB-B954-D42302BCB521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AEC11-C890-7BD8-92C7-E7FD5047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6AF17-74B9-C2D5-8A89-151B96EB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849C-6AF9-4832-9CFF-2A02E1203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88F0-28C8-66ED-E897-58EB165F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8DAB3-6C33-DA33-36C8-06B23399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18A-8932-4FAB-B954-D42302BCB521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B6863-21DA-057F-B39E-E876B46D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10F34-3BAD-9081-4212-C56082B9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849C-6AF9-4832-9CFF-2A02E1203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8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EAF65-4818-4F5D-EF1E-D9BB5896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18A-8932-4FAB-B954-D42302BCB521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80E17-7D53-FFB9-D8E4-219BB512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FD690-37B0-C652-822A-AB19E580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849C-6AF9-4832-9CFF-2A02E1203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3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9CB3-D423-6E7E-E740-B82B27B2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BCB2-ACC9-15C8-A6EA-7475D326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9B85D-B3D7-B807-9E59-51A1589F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6B06A-6499-1628-4B23-879DD315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18A-8932-4FAB-B954-D42302BCB521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81C7B-2666-1377-E02E-66B08699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0B424-E81B-7D6A-7BC7-CC42AD71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849C-6AF9-4832-9CFF-2A02E1203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20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2E37-8781-BD99-1EFC-D68CB014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F2014-5398-A182-6679-2B563BAFE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A9E7E-CCAD-543A-5662-101617AD2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6305A-2D49-A9F8-BD26-82A2C65A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18A-8932-4FAB-B954-D42302BCB521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6BEF5-E921-DD8D-63E6-DC393608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67C53-5202-DD70-31E6-AFF9CCA9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849C-6AF9-4832-9CFF-2A02E1203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5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12B52-D871-9111-BE04-837A206D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6EBA-B090-1FF4-1B56-2C2F04A29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D271-F80F-363E-9953-84A20C9D1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618A-8932-4FAB-B954-D42302BCB521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40F6-722F-9CB5-44F6-D356B256C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0840-294E-8D93-5D9D-BE4BA523F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849C-6AF9-4832-9CFF-2A02E1203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0E81-89D7-FB4C-BDE6-1E978E53E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2016" y="2697479"/>
            <a:ext cx="9144000" cy="64633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Data to Destiny</a:t>
            </a:r>
            <a:br>
              <a:rPr lang="en-US" sz="5400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br>
              <a:rPr lang="en-US" sz="5400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sz="2800" dirty="0">
                <a:solidFill>
                  <a:srgbClr val="002060"/>
                </a:solidFill>
                <a:latin typeface="Algerian" panose="04020705040A02060702" pitchFamily="82" charset="0"/>
              </a:rPr>
              <a:t>comprehensive analysis of course conversion rates and marketing metrics</a:t>
            </a:r>
            <a:endParaRPr lang="en-IN" sz="2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FB377-FF5D-B27E-D985-33A4D51FB0EB}"/>
              </a:ext>
            </a:extLst>
          </p:cNvPr>
          <p:cNvSpPr txBox="1"/>
          <p:nvPr/>
        </p:nvSpPr>
        <p:spPr>
          <a:xfrm>
            <a:off x="411480" y="5616765"/>
            <a:ext cx="207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Name:  Swetha R</a:t>
            </a:r>
          </a:p>
          <a:p>
            <a:r>
              <a:rPr lang="en-US" dirty="0">
                <a:solidFill>
                  <a:srgbClr val="002060"/>
                </a:solidFill>
              </a:rPr>
              <a:t>Date :   10-10-2024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6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F5BD-2384-EA6D-8F21-ADE559C5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lgerian" panose="04020705040A02060702" pitchFamily="82" charset="0"/>
              </a:rPr>
              <a:t>Crucial Findings</a:t>
            </a:r>
            <a:br>
              <a:rPr lang="en-US" sz="2400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225B-5D32-2331-D318-3F90EFE4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  <a:latin typeface="Algerian" panose="04020705040A02060702" pitchFamily="82" charset="0"/>
              </a:rPr>
              <a:t>YouTube's Dominance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The YouTube campaigns (DAIB 1 and SQLB1) have proven to be exceptionally successful, generating $247,000 in revenue each with a high conversion rate and impressive ROI (23,000%).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  <a:latin typeface="Algerian" panose="04020705040A02060702" pitchFamily="82" charset="0"/>
              </a:rPr>
              <a:t>Strong ROI on Facebook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The Facebook campaign (FB1) also performed well, achieving an ROI of 600% and 126 conversions, demonstrating effective engagement and spending.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99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1960-7771-91EE-5F94-5CECE3D4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837" y="2504786"/>
            <a:ext cx="6581486" cy="1133475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002060"/>
                </a:solidFill>
                <a:latin typeface="Algerian" panose="04020705040A02060702" pitchFamily="82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22463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67C4-A048-D4B1-22AB-9DE385D1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  <a:latin typeface="Algerian" panose="04020705040A02060702" pitchFamily="82" charset="0"/>
              </a:rPr>
              <a:t>Agenda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111A-CA7F-D996-2563-CA523A8B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Overview of data to destiny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Conversion rate by course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Marketing metrics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Revenue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Key insights &amp;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6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985D-7474-2553-8975-F56279B9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lgerian" panose="04020705040A02060702" pitchFamily="82" charset="0"/>
              </a:rPr>
              <a:t>Overview of Data to Destiny</a:t>
            </a:r>
            <a:br>
              <a:rPr lang="en-US" sz="3600" b="1" dirty="0">
                <a:latin typeface="Algerian" panose="04020705040A02060702" pitchFamily="82" charset="0"/>
              </a:rPr>
            </a:b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8D86-663C-37A0-BF61-E7F577EC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2"/>
            <a:ext cx="10515600" cy="51997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Algerian" panose="04020705040A02060702" pitchFamily="82" charset="0"/>
              </a:rPr>
              <a:t>Brief description of the project's goals and objectives: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2060"/>
                </a:solidFill>
                <a:latin typeface="Arial Black" panose="020B0A04020102020204" pitchFamily="34" charset="0"/>
              </a:rPr>
              <a:t>               </a:t>
            </a:r>
            <a:r>
              <a:rPr lang="en-US" sz="1700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1700" dirty="0">
                <a:solidFill>
                  <a:srgbClr val="002060"/>
                </a:solidFill>
                <a:latin typeface="Arial Black" panose="020B0A04020102020204" pitchFamily="34" charset="0"/>
              </a:rPr>
              <a:t>                  </a:t>
            </a:r>
            <a:r>
              <a:rPr lang="en-US" sz="1700" b="0" i="0" dirty="0">
                <a:solidFill>
                  <a:schemeClr val="bg2">
                    <a:lumMod val="25000"/>
                  </a:schemeClr>
                </a:solidFill>
                <a:effectLst/>
                <a:latin typeface="Arial Black" panose="020B0A04020102020204" pitchFamily="34" charset="0"/>
              </a:rPr>
              <a:t>"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Arial Black" panose="020B0A04020102020204" pitchFamily="34" charset="0"/>
              </a:rPr>
              <a:t>Data to Destiny," an ed-tech startup focused on providing data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                    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Arial Black" panose="020B0A04020102020204" pitchFamily="34" charset="0"/>
              </a:rPr>
              <a:t>analytics education through online courses.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                    We need to hel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Arial Black" panose="020B0A04020102020204" pitchFamily="34" charset="0"/>
              </a:rPr>
              <a:t>p the company understand and optimize various aspects of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Arial Black" panose="020B0A04020102020204" pitchFamily="34" charset="0"/>
              </a:rPr>
              <a:t>                     its business, including user engagement, course popularity, marketing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                     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Arial Black" panose="020B0A04020102020204" pitchFamily="34" charset="0"/>
              </a:rPr>
              <a:t>effectiveness, and overall sales performance</a:t>
            </a:r>
            <a:r>
              <a:rPr lang="en-US" sz="1700" b="0" i="0" dirty="0">
                <a:solidFill>
                  <a:schemeClr val="bg2">
                    <a:lumMod val="25000"/>
                  </a:schemeClr>
                </a:solidFill>
                <a:effectLst/>
                <a:latin typeface="Arial Black" panose="020B0A04020102020204" pitchFamily="34" charset="0"/>
              </a:rPr>
              <a:t>. </a:t>
            </a:r>
            <a:endParaRPr lang="en-US" sz="1700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Algerian" panose="04020705040A02060702" pitchFamily="82" charset="0"/>
              </a:rPr>
              <a:t>Importance of transforming data into actionable insights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bg2">
                    <a:lumMod val="25000"/>
                  </a:schemeClr>
                </a:solidFill>
              </a:rPr>
              <a:t>                    </a:t>
            </a:r>
            <a:r>
              <a:rPr lang="en-IN" sz="18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  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Transforming data into actionable insights empowers organizations to make 		       strategic decisions, optimize operations, and ultimately achieve their goals. It’s 	       not just about collecting data; it’s about leveraging it to shape the future.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E996-B0C2-A3BC-3C89-6AF7DDAC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Algerian" panose="04020705040A02060702" pitchFamily="82" charset="0"/>
              </a:rPr>
              <a:t>Conversion Rate by Course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6138017-7A6B-39D1-E2EA-6CE423D62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466400"/>
              </p:ext>
            </p:extLst>
          </p:nvPr>
        </p:nvGraphicFramePr>
        <p:xfrm>
          <a:off x="1099127" y="1898765"/>
          <a:ext cx="4507346" cy="1633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362">
                  <a:extLst>
                    <a:ext uri="{9D8B030D-6E8A-4147-A177-3AD203B41FA5}">
                      <a16:colId xmlns:a16="http://schemas.microsoft.com/office/drawing/2014/main" val="1116032254"/>
                    </a:ext>
                  </a:extLst>
                </a:gridCol>
                <a:gridCol w="1590056">
                  <a:extLst>
                    <a:ext uri="{9D8B030D-6E8A-4147-A177-3AD203B41FA5}">
                      <a16:colId xmlns:a16="http://schemas.microsoft.com/office/drawing/2014/main" val="1111436060"/>
                    </a:ext>
                  </a:extLst>
                </a:gridCol>
                <a:gridCol w="1436786">
                  <a:extLst>
                    <a:ext uri="{9D8B030D-6E8A-4147-A177-3AD203B41FA5}">
                      <a16:colId xmlns:a16="http://schemas.microsoft.com/office/drawing/2014/main" val="885843520"/>
                    </a:ext>
                  </a:extLst>
                </a:gridCol>
                <a:gridCol w="983142">
                  <a:extLst>
                    <a:ext uri="{9D8B030D-6E8A-4147-A177-3AD203B41FA5}">
                      <a16:colId xmlns:a16="http://schemas.microsoft.com/office/drawing/2014/main" val="1675852911"/>
                    </a:ext>
                  </a:extLst>
                </a:gridCol>
              </a:tblGrid>
              <a:tr h="5059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Courses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Totaluniquevistorsdaily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Totalregistrations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Conversion Rate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3148692"/>
                  </a:ext>
                </a:extLst>
              </a:tr>
              <a:tr h="2727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S1B1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843222"/>
                  </a:ext>
                </a:extLst>
              </a:tr>
              <a:tr h="2727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SB2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478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132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1848120"/>
                  </a:ext>
                </a:extLst>
              </a:tr>
              <a:tr h="2727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SB3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490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5014324"/>
                  </a:ext>
                </a:extLst>
              </a:tr>
              <a:tr h="3096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SB4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387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280098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F82C96-13C5-F9D1-53D7-C4D5C08EE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942420"/>
              </p:ext>
            </p:extLst>
          </p:nvPr>
        </p:nvGraphicFramePr>
        <p:xfrm>
          <a:off x="5823528" y="13995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17216D-B281-479A-CDF7-9A2871C16E83}"/>
              </a:ext>
            </a:extLst>
          </p:cNvPr>
          <p:cNvSpPr txBox="1"/>
          <p:nvPr/>
        </p:nvSpPr>
        <p:spPr>
          <a:xfrm>
            <a:off x="1028700" y="5056632"/>
            <a:ext cx="632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</a:rPr>
              <a:t>Total conversionrate was high for SB4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</a:rPr>
              <a:t>SB2 and SB3 Performed fairly well.</a:t>
            </a:r>
          </a:p>
        </p:txBody>
      </p:sp>
    </p:spTree>
    <p:extLst>
      <p:ext uri="{BB962C8B-B14F-4D97-AF65-F5344CB8AC3E}">
        <p14:creationId xmlns:p14="http://schemas.microsoft.com/office/powerpoint/2010/main" val="249291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AA20-1B9F-FA1D-4D6E-2DDA750C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lgerian" panose="04020705040A02060702" pitchFamily="82" charset="0"/>
              </a:rPr>
              <a:t>Key Insights from Conversion Rates</a:t>
            </a:r>
            <a:endParaRPr lang="en-IN" sz="2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842EEE0-FC5A-99B0-E6CB-9FA67252D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140278"/>
              </p:ext>
            </p:extLst>
          </p:nvPr>
        </p:nvGraphicFramePr>
        <p:xfrm>
          <a:off x="950976" y="1690689"/>
          <a:ext cx="5145024" cy="2259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929">
                  <a:extLst>
                    <a:ext uri="{9D8B030D-6E8A-4147-A177-3AD203B41FA5}">
                      <a16:colId xmlns:a16="http://schemas.microsoft.com/office/drawing/2014/main" val="483137492"/>
                    </a:ext>
                  </a:extLst>
                </a:gridCol>
                <a:gridCol w="940028">
                  <a:extLst>
                    <a:ext uri="{9D8B030D-6E8A-4147-A177-3AD203B41FA5}">
                      <a16:colId xmlns:a16="http://schemas.microsoft.com/office/drawing/2014/main" val="1709054242"/>
                    </a:ext>
                  </a:extLst>
                </a:gridCol>
                <a:gridCol w="2132355">
                  <a:extLst>
                    <a:ext uri="{9D8B030D-6E8A-4147-A177-3AD203B41FA5}">
                      <a16:colId xmlns:a16="http://schemas.microsoft.com/office/drawing/2014/main" val="3465775102"/>
                    </a:ext>
                  </a:extLst>
                </a:gridCol>
                <a:gridCol w="1021712">
                  <a:extLst>
                    <a:ext uri="{9D8B030D-6E8A-4147-A177-3AD203B41FA5}">
                      <a16:colId xmlns:a16="http://schemas.microsoft.com/office/drawing/2014/main" val="1138855582"/>
                    </a:ext>
                  </a:extLst>
                </a:gridCol>
              </a:tblGrid>
              <a:tr h="4519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Platform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Courses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Total </a:t>
                      </a:r>
                      <a:r>
                        <a:rPr lang="en-IN" sz="1100" b="1" u="none" strike="noStrike" dirty="0" err="1">
                          <a:effectLst/>
                        </a:rPr>
                        <a:t>Uniquevistorsdaily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Totalconversions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0656218"/>
                  </a:ext>
                </a:extLst>
              </a:tr>
              <a:tr h="4519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Facebook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EB1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199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7578747"/>
                  </a:ext>
                </a:extLst>
              </a:tr>
              <a:tr h="4519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YouTube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DAIB 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2519911"/>
                  </a:ext>
                </a:extLst>
              </a:tr>
              <a:tr h="4519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YouTube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SQLB1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9495853"/>
                  </a:ext>
                </a:extLst>
              </a:tr>
              <a:tr h="4519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Instagram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SQLB1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5204670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615CBA9-C0C8-C2BB-6E02-C4053485B1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443700"/>
              </p:ext>
            </p:extLst>
          </p:nvPr>
        </p:nvGraphicFramePr>
        <p:xfrm>
          <a:off x="6390132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1026F7-9011-81D0-03F6-3FB7405920FB}"/>
              </a:ext>
            </a:extLst>
          </p:cNvPr>
          <p:cNvSpPr txBox="1"/>
          <p:nvPr/>
        </p:nvSpPr>
        <p:spPr>
          <a:xfrm>
            <a:off x="935204" y="4559122"/>
            <a:ext cx="6178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  <a:latin typeface="Algerian" panose="04020705040A02060702" pitchFamily="82" charset="0"/>
              </a:rPr>
              <a:t>Performance by Various platform by Ranking order: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Youtube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Facebook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Instagram </a:t>
            </a:r>
          </a:p>
        </p:txBody>
      </p:sp>
    </p:spTree>
    <p:extLst>
      <p:ext uri="{BB962C8B-B14F-4D97-AF65-F5344CB8AC3E}">
        <p14:creationId xmlns:p14="http://schemas.microsoft.com/office/powerpoint/2010/main" val="408542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43B6-86FE-F0CA-3979-A4D6B94E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Algerian" panose="04020705040A02060702" pitchFamily="82" charset="0"/>
              </a:rPr>
              <a:t>Marketing Metrics Analysis </a:t>
            </a:r>
            <a:br>
              <a:rPr lang="en-IN" sz="2400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r>
              <a:rPr lang="en-IN" sz="1400" dirty="0">
                <a:latin typeface="Arial Black" panose="020B0A04020102020204" pitchFamily="34" charset="0"/>
              </a:rPr>
              <a:t>(</a:t>
            </a:r>
            <a:r>
              <a:rPr lang="en-US" sz="1400" dirty="0">
                <a:latin typeface="Arial Black" panose="020B0A04020102020204" pitchFamily="34" charset="0"/>
              </a:rPr>
              <a:t>Marketing Metrics Overview (June &amp; July)</a:t>
            </a:r>
            <a:endParaRPr lang="en-IN" sz="1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D7ED-36AA-75B5-C904-82C33CD0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27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8B14F7-C6DE-8ABD-6030-3B58E432A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35825"/>
              </p:ext>
            </p:extLst>
          </p:nvPr>
        </p:nvGraphicFramePr>
        <p:xfrm>
          <a:off x="960582" y="1690688"/>
          <a:ext cx="5135416" cy="2502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812">
                  <a:extLst>
                    <a:ext uri="{9D8B030D-6E8A-4147-A177-3AD203B41FA5}">
                      <a16:colId xmlns:a16="http://schemas.microsoft.com/office/drawing/2014/main" val="3802968876"/>
                    </a:ext>
                  </a:extLst>
                </a:gridCol>
                <a:gridCol w="957717">
                  <a:extLst>
                    <a:ext uri="{9D8B030D-6E8A-4147-A177-3AD203B41FA5}">
                      <a16:colId xmlns:a16="http://schemas.microsoft.com/office/drawing/2014/main" val="3586340270"/>
                    </a:ext>
                  </a:extLst>
                </a:gridCol>
                <a:gridCol w="729689">
                  <a:extLst>
                    <a:ext uri="{9D8B030D-6E8A-4147-A177-3AD203B41FA5}">
                      <a16:colId xmlns:a16="http://schemas.microsoft.com/office/drawing/2014/main" val="3151034725"/>
                    </a:ext>
                  </a:extLst>
                </a:gridCol>
                <a:gridCol w="729689">
                  <a:extLst>
                    <a:ext uri="{9D8B030D-6E8A-4147-A177-3AD203B41FA5}">
                      <a16:colId xmlns:a16="http://schemas.microsoft.com/office/drawing/2014/main" val="3591144027"/>
                    </a:ext>
                  </a:extLst>
                </a:gridCol>
                <a:gridCol w="729689">
                  <a:extLst>
                    <a:ext uri="{9D8B030D-6E8A-4147-A177-3AD203B41FA5}">
                      <a16:colId xmlns:a16="http://schemas.microsoft.com/office/drawing/2014/main" val="1389846216"/>
                    </a:ext>
                  </a:extLst>
                </a:gridCol>
                <a:gridCol w="1055820">
                  <a:extLst>
                    <a:ext uri="{9D8B030D-6E8A-4147-A177-3AD203B41FA5}">
                      <a16:colId xmlns:a16="http://schemas.microsoft.com/office/drawing/2014/main" val="2303993850"/>
                    </a:ext>
                  </a:extLst>
                </a:gridCol>
              </a:tblGrid>
              <a:tr h="7866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# </a:t>
                      </a:r>
                      <a:r>
                        <a:rPr lang="en-IN" sz="1100" b="1" u="none" strike="noStrike" dirty="0" err="1">
                          <a:effectLst/>
                        </a:rPr>
                        <a:t>Campaign_id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Platform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Course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Ctr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Cpa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Totalconversions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192257"/>
                  </a:ext>
                </a:extLst>
              </a:tr>
              <a:tr h="4438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FB1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Facebook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EB1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71.43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7774944"/>
                  </a:ext>
                </a:extLst>
              </a:tr>
              <a:tr h="4240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YT2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YouTube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DAIB 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2.2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68.83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7575402"/>
                  </a:ext>
                </a:extLst>
              </a:tr>
              <a:tr h="4240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YT2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YouTube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SQLB1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68.83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9797304"/>
                  </a:ext>
                </a:extLst>
              </a:tr>
              <a:tr h="4240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IG3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Instagram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SQLB1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192.77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911625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B29033-0299-7B50-7BA3-A300E1CE4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073223"/>
              </p:ext>
            </p:extLst>
          </p:nvPr>
        </p:nvGraphicFramePr>
        <p:xfrm>
          <a:off x="6266873" y="1216891"/>
          <a:ext cx="5555672" cy="2976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474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786D-8A1D-2351-3F46-B4A27A91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Algerian" panose="04020705040A02060702" pitchFamily="82" charset="0"/>
              </a:rPr>
              <a:t>Performance by 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7FB642-C174-047A-18A1-5974A6B34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07801"/>
              </p:ext>
            </p:extLst>
          </p:nvPr>
        </p:nvGraphicFramePr>
        <p:xfrm>
          <a:off x="6407727" y="1262206"/>
          <a:ext cx="5257800" cy="3919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1C4B21-1301-9D40-E7A2-E8A1445D0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075013"/>
              </p:ext>
            </p:extLst>
          </p:nvPr>
        </p:nvGraphicFramePr>
        <p:xfrm>
          <a:off x="838200" y="1896918"/>
          <a:ext cx="3743036" cy="2757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3500">
                  <a:extLst>
                    <a:ext uri="{9D8B030D-6E8A-4147-A177-3AD203B41FA5}">
                      <a16:colId xmlns:a16="http://schemas.microsoft.com/office/drawing/2014/main" val="1655348366"/>
                    </a:ext>
                  </a:extLst>
                </a:gridCol>
                <a:gridCol w="2509536">
                  <a:extLst>
                    <a:ext uri="{9D8B030D-6E8A-4147-A177-3AD203B41FA5}">
                      <a16:colId xmlns:a16="http://schemas.microsoft.com/office/drawing/2014/main" val="3482768935"/>
                    </a:ext>
                  </a:extLst>
                </a:gridCol>
              </a:tblGrid>
              <a:tr h="6893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Platform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Sum Of </a:t>
                      </a:r>
                      <a:r>
                        <a:rPr lang="en-IN" sz="1100" b="1" u="none" strike="noStrike" dirty="0" err="1">
                          <a:effectLst/>
                        </a:rPr>
                        <a:t>Totalimpressions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6305751"/>
                  </a:ext>
                </a:extLst>
              </a:tr>
              <a:tr h="6893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Facebook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9465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4104045"/>
                  </a:ext>
                </a:extLst>
              </a:tr>
              <a:tr h="6893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Instagram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17872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8487314"/>
                  </a:ext>
                </a:extLst>
              </a:tr>
              <a:tr h="6893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YouTube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37666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21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6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3259-8157-EEAE-B57A-17E24778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Algerian" panose="04020705040A02060702" pitchFamily="82" charset="0"/>
              </a:rPr>
              <a:t>Revenue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1EA199-1BF2-456C-E45D-22B033DAA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85327"/>
              </p:ext>
            </p:extLst>
          </p:nvPr>
        </p:nvGraphicFramePr>
        <p:xfrm>
          <a:off x="1125681" y="2031928"/>
          <a:ext cx="4545444" cy="2402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753">
                  <a:extLst>
                    <a:ext uri="{9D8B030D-6E8A-4147-A177-3AD203B41FA5}">
                      <a16:colId xmlns:a16="http://schemas.microsoft.com/office/drawing/2014/main" val="354741979"/>
                    </a:ext>
                  </a:extLst>
                </a:gridCol>
                <a:gridCol w="832753">
                  <a:extLst>
                    <a:ext uri="{9D8B030D-6E8A-4147-A177-3AD203B41FA5}">
                      <a16:colId xmlns:a16="http://schemas.microsoft.com/office/drawing/2014/main" val="2881115131"/>
                    </a:ext>
                  </a:extLst>
                </a:gridCol>
                <a:gridCol w="1214432">
                  <a:extLst>
                    <a:ext uri="{9D8B030D-6E8A-4147-A177-3AD203B41FA5}">
                      <a16:colId xmlns:a16="http://schemas.microsoft.com/office/drawing/2014/main" val="4216195033"/>
                    </a:ext>
                  </a:extLst>
                </a:gridCol>
                <a:gridCol w="832753">
                  <a:extLst>
                    <a:ext uri="{9D8B030D-6E8A-4147-A177-3AD203B41FA5}">
                      <a16:colId xmlns:a16="http://schemas.microsoft.com/office/drawing/2014/main" val="1802608868"/>
                    </a:ext>
                  </a:extLst>
                </a:gridCol>
                <a:gridCol w="832753">
                  <a:extLst>
                    <a:ext uri="{9D8B030D-6E8A-4147-A177-3AD203B41FA5}">
                      <a16:colId xmlns:a16="http://schemas.microsoft.com/office/drawing/2014/main" val="392339461"/>
                    </a:ext>
                  </a:extLst>
                </a:gridCol>
              </a:tblGrid>
              <a:tr h="4805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Course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Total_revenue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err="1">
                          <a:effectLst/>
                        </a:rPr>
                        <a:t>Netprofit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Roi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9295084"/>
                  </a:ext>
                </a:extLst>
              </a:tr>
              <a:tr h="4805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EB1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63000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3232956"/>
                  </a:ext>
                </a:extLst>
              </a:tr>
              <a:tr h="4805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DAIB 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247000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1352.94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7288874"/>
                  </a:ext>
                </a:extLst>
              </a:tr>
              <a:tr h="4805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SQLB1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247000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1352.94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7526505"/>
                  </a:ext>
                </a:extLst>
              </a:tr>
              <a:tr h="4805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SQLB1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83000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67000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418.75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6664908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72246E-2396-A987-92B9-AF2D628FF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873"/>
            <a:ext cx="10515600" cy="67209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E38BC64-EA60-CE61-15FD-9FA987531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45024"/>
              </p:ext>
            </p:extLst>
          </p:nvPr>
        </p:nvGraphicFramePr>
        <p:xfrm>
          <a:off x="6781800" y="16916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588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EAD3-979B-CEC0-A826-12A79BC8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Algerian" panose="04020705040A02060702" pitchFamily="82" charset="0"/>
              </a:rPr>
              <a:t>Recommendations</a:t>
            </a:r>
            <a:br>
              <a:rPr lang="en-IN" sz="1800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r>
              <a:rPr lang="en-IN" sz="1800" dirty="0">
                <a:solidFill>
                  <a:srgbClr val="002060"/>
                </a:solidFill>
                <a:latin typeface="Algerian" panose="04020705040A02060702" pitchFamily="82" charset="0"/>
              </a:rPr>
              <a:t>(</a:t>
            </a:r>
            <a:r>
              <a:rPr lang="en-US" sz="1800" dirty="0">
                <a:solidFill>
                  <a:srgbClr val="002060"/>
                </a:solidFill>
                <a:latin typeface="Algerian" panose="04020705040A02060702" pitchFamily="82" charset="0"/>
              </a:rPr>
              <a:t>Suggested actions to align with the vision of "Data to Destiny”)</a:t>
            </a:r>
            <a:endParaRPr lang="en-IN" sz="18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A54F-D115-6BA2-085E-909B452F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Algerian" panose="04020705040A02060702" pitchFamily="82" charset="0"/>
              </a:rPr>
              <a:t>    </a:t>
            </a:r>
            <a:r>
              <a:rPr lang="en-US" sz="1800" b="1" dirty="0">
                <a:solidFill>
                  <a:srgbClr val="C00000"/>
                </a:solidFill>
                <a:latin typeface="Algerian" panose="04020705040A02060702" pitchFamily="82" charset="0"/>
              </a:rPr>
              <a:t>Instagram Campaign Effectiveness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Low total clicks (138) and conversions (83) indicate underperformance compared to other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CTR is significantly lower (0.77%) than that of Facebook and YouTube, suggesting potential issues with targeting or ad creatives.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    </a:t>
            </a:r>
            <a:r>
              <a:rPr lang="en-US" sz="1800" b="1" dirty="0">
                <a:solidFill>
                  <a:srgbClr val="C00000"/>
                </a:solidFill>
                <a:latin typeface="Algerian" panose="04020705040A02060702" pitchFamily="82" charset="0"/>
              </a:rPr>
              <a:t>Budget Allocation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The total budget for Instagram ($1,000) is the same as for Facebook and YouTube, despite its lower performance. Reassess this allocation for more effective spending.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Algerian" panose="04020705040A02060702" pitchFamily="82" charset="0"/>
              </a:rPr>
              <a:t>   Consistency in Course Promotion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Ensure that all courses receive sufficient marketing support; SB2, in particular, may require targeted campaigns to boost visibility and sales.</a:t>
            </a:r>
          </a:p>
          <a:p>
            <a:pPr marL="0" indent="0">
              <a:buNone/>
            </a:pPr>
            <a:endParaRPr lang="en-IN" sz="1800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5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545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Black</vt:lpstr>
      <vt:lpstr>Calibri</vt:lpstr>
      <vt:lpstr>Calibri Light</vt:lpstr>
      <vt:lpstr>Wingdings</vt:lpstr>
      <vt:lpstr>Office Theme</vt:lpstr>
      <vt:lpstr>Data to Destiny  comprehensive analysis of course conversion rates and marketing metrics</vt:lpstr>
      <vt:lpstr>Agenda </vt:lpstr>
      <vt:lpstr>Overview of Data to Destiny </vt:lpstr>
      <vt:lpstr>Conversion Rate by Course</vt:lpstr>
      <vt:lpstr>Key Insights from Conversion Rates</vt:lpstr>
      <vt:lpstr>Marketing Metrics Analysis  (Marketing Metrics Overview (June &amp; July)</vt:lpstr>
      <vt:lpstr>Performance by Channel</vt:lpstr>
      <vt:lpstr>Revenue Statistics</vt:lpstr>
      <vt:lpstr>Recommendations (Suggested actions to align with the vision of "Data to Destiny”)</vt:lpstr>
      <vt:lpstr>Crucial Findings 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subash r</dc:creator>
  <cp:lastModifiedBy>subash r</cp:lastModifiedBy>
  <cp:revision>10</cp:revision>
  <dcterms:created xsi:type="dcterms:W3CDTF">2024-10-10T05:45:05Z</dcterms:created>
  <dcterms:modified xsi:type="dcterms:W3CDTF">2024-10-18T11:29:15Z</dcterms:modified>
</cp:coreProperties>
</file>