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144E83-A915-4763-8244-55471C53BCDF}"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1C3E1-496C-440C-A351-223FB68BF80E}" type="slidenum">
              <a:rPr lang="en-US" smtClean="0"/>
              <a:t>‹#›</a:t>
            </a:fld>
            <a:endParaRPr lang="en-US"/>
          </a:p>
        </p:txBody>
      </p:sp>
    </p:spTree>
    <p:extLst>
      <p:ext uri="{BB962C8B-B14F-4D97-AF65-F5344CB8AC3E}">
        <p14:creationId xmlns:p14="http://schemas.microsoft.com/office/powerpoint/2010/main" val="134057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144E83-A915-4763-8244-55471C53BCDF}"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1C3E1-496C-440C-A351-223FB68BF80E}" type="slidenum">
              <a:rPr lang="en-US" smtClean="0"/>
              <a:t>‹#›</a:t>
            </a:fld>
            <a:endParaRPr lang="en-US"/>
          </a:p>
        </p:txBody>
      </p:sp>
    </p:spTree>
    <p:extLst>
      <p:ext uri="{BB962C8B-B14F-4D97-AF65-F5344CB8AC3E}">
        <p14:creationId xmlns:p14="http://schemas.microsoft.com/office/powerpoint/2010/main" val="2629150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144E83-A915-4763-8244-55471C53BCDF}"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1C3E1-496C-440C-A351-223FB68BF80E}" type="slidenum">
              <a:rPr lang="en-US" smtClean="0"/>
              <a:t>‹#›</a:t>
            </a:fld>
            <a:endParaRPr lang="en-US"/>
          </a:p>
        </p:txBody>
      </p:sp>
    </p:spTree>
    <p:extLst>
      <p:ext uri="{BB962C8B-B14F-4D97-AF65-F5344CB8AC3E}">
        <p14:creationId xmlns:p14="http://schemas.microsoft.com/office/powerpoint/2010/main" val="2736763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144E83-A915-4763-8244-55471C53BCDF}"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1C3E1-496C-440C-A351-223FB68BF80E}" type="slidenum">
              <a:rPr lang="en-US" smtClean="0"/>
              <a:t>‹#›</a:t>
            </a:fld>
            <a:endParaRPr lang="en-US"/>
          </a:p>
        </p:txBody>
      </p:sp>
    </p:spTree>
    <p:extLst>
      <p:ext uri="{BB962C8B-B14F-4D97-AF65-F5344CB8AC3E}">
        <p14:creationId xmlns:p14="http://schemas.microsoft.com/office/powerpoint/2010/main" val="1126061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144E83-A915-4763-8244-55471C53BCDF}"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1C3E1-496C-440C-A351-223FB68BF80E}" type="slidenum">
              <a:rPr lang="en-US" smtClean="0"/>
              <a:t>‹#›</a:t>
            </a:fld>
            <a:endParaRPr lang="en-US"/>
          </a:p>
        </p:txBody>
      </p:sp>
    </p:spTree>
    <p:extLst>
      <p:ext uri="{BB962C8B-B14F-4D97-AF65-F5344CB8AC3E}">
        <p14:creationId xmlns:p14="http://schemas.microsoft.com/office/powerpoint/2010/main" val="2728880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144E83-A915-4763-8244-55471C53BCDF}"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91C3E1-496C-440C-A351-223FB68BF80E}" type="slidenum">
              <a:rPr lang="en-US" smtClean="0"/>
              <a:t>‹#›</a:t>
            </a:fld>
            <a:endParaRPr lang="en-US"/>
          </a:p>
        </p:txBody>
      </p:sp>
    </p:spTree>
    <p:extLst>
      <p:ext uri="{BB962C8B-B14F-4D97-AF65-F5344CB8AC3E}">
        <p14:creationId xmlns:p14="http://schemas.microsoft.com/office/powerpoint/2010/main" val="3925281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144E83-A915-4763-8244-55471C53BCDF}" type="datetimeFigureOut">
              <a:rPr lang="en-US" smtClean="0"/>
              <a:t>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91C3E1-496C-440C-A351-223FB68BF80E}" type="slidenum">
              <a:rPr lang="en-US" smtClean="0"/>
              <a:t>‹#›</a:t>
            </a:fld>
            <a:endParaRPr lang="en-US"/>
          </a:p>
        </p:txBody>
      </p:sp>
    </p:spTree>
    <p:extLst>
      <p:ext uri="{BB962C8B-B14F-4D97-AF65-F5344CB8AC3E}">
        <p14:creationId xmlns:p14="http://schemas.microsoft.com/office/powerpoint/2010/main" val="1008212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144E83-A915-4763-8244-55471C53BCDF}" type="datetimeFigureOut">
              <a:rPr lang="en-US" smtClean="0"/>
              <a:t>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91C3E1-496C-440C-A351-223FB68BF80E}" type="slidenum">
              <a:rPr lang="en-US" smtClean="0"/>
              <a:t>‹#›</a:t>
            </a:fld>
            <a:endParaRPr lang="en-US"/>
          </a:p>
        </p:txBody>
      </p:sp>
    </p:spTree>
    <p:extLst>
      <p:ext uri="{BB962C8B-B14F-4D97-AF65-F5344CB8AC3E}">
        <p14:creationId xmlns:p14="http://schemas.microsoft.com/office/powerpoint/2010/main" val="1612858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144E83-A915-4763-8244-55471C53BCDF}" type="datetimeFigureOut">
              <a:rPr lang="en-US" smtClean="0"/>
              <a:t>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91C3E1-496C-440C-A351-223FB68BF80E}" type="slidenum">
              <a:rPr lang="en-US" smtClean="0"/>
              <a:t>‹#›</a:t>
            </a:fld>
            <a:endParaRPr lang="en-US"/>
          </a:p>
        </p:txBody>
      </p:sp>
    </p:spTree>
    <p:extLst>
      <p:ext uri="{BB962C8B-B14F-4D97-AF65-F5344CB8AC3E}">
        <p14:creationId xmlns:p14="http://schemas.microsoft.com/office/powerpoint/2010/main" val="3567412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144E83-A915-4763-8244-55471C53BCDF}"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91C3E1-496C-440C-A351-223FB68BF80E}" type="slidenum">
              <a:rPr lang="en-US" smtClean="0"/>
              <a:t>‹#›</a:t>
            </a:fld>
            <a:endParaRPr lang="en-US"/>
          </a:p>
        </p:txBody>
      </p:sp>
    </p:spTree>
    <p:extLst>
      <p:ext uri="{BB962C8B-B14F-4D97-AF65-F5344CB8AC3E}">
        <p14:creationId xmlns:p14="http://schemas.microsoft.com/office/powerpoint/2010/main" val="404607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144E83-A915-4763-8244-55471C53BCDF}"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91C3E1-496C-440C-A351-223FB68BF80E}" type="slidenum">
              <a:rPr lang="en-US" smtClean="0"/>
              <a:t>‹#›</a:t>
            </a:fld>
            <a:endParaRPr lang="en-US"/>
          </a:p>
        </p:txBody>
      </p:sp>
    </p:spTree>
    <p:extLst>
      <p:ext uri="{BB962C8B-B14F-4D97-AF65-F5344CB8AC3E}">
        <p14:creationId xmlns:p14="http://schemas.microsoft.com/office/powerpoint/2010/main" val="1074185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144E83-A915-4763-8244-55471C53BCDF}" type="datetimeFigureOut">
              <a:rPr lang="en-US" smtClean="0"/>
              <a:t>1/13/2024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91C3E1-496C-440C-A351-223FB68BF80E}" type="slidenum">
              <a:rPr lang="en-US" smtClean="0"/>
              <a:t>‹#›</a:t>
            </a:fld>
            <a:endParaRPr lang="en-US"/>
          </a:p>
        </p:txBody>
      </p:sp>
    </p:spTree>
    <p:extLst>
      <p:ext uri="{BB962C8B-B14F-4D97-AF65-F5344CB8AC3E}">
        <p14:creationId xmlns:p14="http://schemas.microsoft.com/office/powerpoint/2010/main" val="2071124720"/>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7079" y="-2403834"/>
            <a:ext cx="14225046" cy="14225046"/>
          </a:xfrm>
          <a:prstGeom prst="rect">
            <a:avLst/>
          </a:prstGeom>
        </p:spPr>
      </p:pic>
      <p:sp>
        <p:nvSpPr>
          <p:cNvPr id="3" name="Subtitle 2"/>
          <p:cNvSpPr>
            <a:spLocks noGrp="1"/>
          </p:cNvSpPr>
          <p:nvPr>
            <p:ph type="subTitle" idx="1"/>
          </p:nvPr>
        </p:nvSpPr>
        <p:spPr>
          <a:xfrm>
            <a:off x="1382599" y="2397600"/>
            <a:ext cx="9144000" cy="1655762"/>
          </a:xfrm>
        </p:spPr>
        <p:txBody>
          <a:bodyPr>
            <a:normAutofit/>
          </a:bodyPr>
          <a:lstStyle/>
          <a:p>
            <a:r>
              <a:rPr lang="en-US" sz="2800" dirty="0" smtClean="0">
                <a:solidFill>
                  <a:schemeClr val="bg1"/>
                </a:solidFill>
                <a:latin typeface="Arial" panose="020B0604020202020204" pitchFamily="34" charset="0"/>
                <a:cs typeface="Arial" panose="020B0604020202020204" pitchFamily="34" charset="0"/>
              </a:rPr>
              <a:t>FLIGHT CANCELLATION ANALYSIS</a:t>
            </a:r>
            <a:endParaRPr lang="en-US" sz="2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1334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5397"/>
            <a:ext cx="8570976" cy="512699"/>
          </a:xfrm>
        </p:spPr>
        <p:txBody>
          <a:bodyPr>
            <a:normAutofit fontScale="90000"/>
          </a:bodyPr>
          <a:lstStyle/>
          <a:p>
            <a:r>
              <a:rPr lang="en-US" sz="1800" dirty="0" smtClean="0"/>
              <a:t>From analysis it was discovered certain states that had a higher probability of cancellation, had much traffic and not that much airports</a:t>
            </a:r>
            <a:endParaRPr lang="en-US" sz="1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05840"/>
            <a:ext cx="9886021" cy="202996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163823"/>
            <a:ext cx="6729985" cy="3651268"/>
          </a:xfrm>
          <a:prstGeom prst="rect">
            <a:avLst/>
          </a:prstGeom>
        </p:spPr>
      </p:pic>
    </p:spTree>
    <p:extLst>
      <p:ext uri="{BB962C8B-B14F-4D97-AF65-F5344CB8AC3E}">
        <p14:creationId xmlns:p14="http://schemas.microsoft.com/office/powerpoint/2010/main" val="2639555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80" y="471678"/>
            <a:ext cx="9558528" cy="805307"/>
          </a:xfrm>
        </p:spPr>
        <p:txBody>
          <a:bodyPr>
            <a:normAutofit/>
          </a:bodyPr>
          <a:lstStyle/>
          <a:p>
            <a:r>
              <a:rPr lang="en-US" sz="1800" dirty="0" smtClean="0"/>
              <a:t>Weather delay was also found to be a causative factor in states with high </a:t>
            </a:r>
            <a:r>
              <a:rPr lang="en-US" sz="1800" dirty="0" err="1" smtClean="0"/>
              <a:t>prob</a:t>
            </a:r>
            <a:r>
              <a:rPr lang="en-US" sz="1800" dirty="0" smtClean="0"/>
              <a:t> of cancellation</a:t>
            </a:r>
            <a:endParaRPr lang="en-US" sz="1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796" y="1825625"/>
            <a:ext cx="9145900" cy="4785487"/>
          </a:xfrm>
        </p:spPr>
      </p:pic>
    </p:spTree>
    <p:extLst>
      <p:ext uri="{BB962C8B-B14F-4D97-AF65-F5344CB8AC3E}">
        <p14:creationId xmlns:p14="http://schemas.microsoft.com/office/powerpoint/2010/main" val="3526678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0080" y="996696"/>
            <a:ext cx="11164824" cy="5760720"/>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27377"/>
            <a:ext cx="6371859" cy="4351338"/>
          </a:xfrm>
        </p:spPr>
      </p:pic>
      <p:sp>
        <p:nvSpPr>
          <p:cNvPr id="6" name="Title 1"/>
          <p:cNvSpPr txBox="1">
            <a:spLocks/>
          </p:cNvSpPr>
          <p:nvPr/>
        </p:nvSpPr>
        <p:spPr>
          <a:xfrm>
            <a:off x="990600" y="517526"/>
            <a:ext cx="8488680" cy="352870"/>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Time Series Analysis</a:t>
            </a:r>
            <a:endParaRPr lang="en-US" dirty="0"/>
          </a:p>
        </p:txBody>
      </p:sp>
      <p:sp>
        <p:nvSpPr>
          <p:cNvPr id="2" name="Title 1"/>
          <p:cNvSpPr>
            <a:spLocks noGrp="1"/>
          </p:cNvSpPr>
          <p:nvPr>
            <p:ph type="title"/>
          </p:nvPr>
        </p:nvSpPr>
        <p:spPr>
          <a:xfrm>
            <a:off x="7549896" y="2032159"/>
            <a:ext cx="3678936" cy="4446556"/>
          </a:xfrm>
        </p:spPr>
        <p:txBody>
          <a:bodyPr>
            <a:normAutofit/>
          </a:bodyPr>
          <a:lstStyle/>
          <a:p>
            <a:pPr marL="342900" indent="-342900">
              <a:buFont typeface="Arial" panose="020B0604020202020204" pitchFamily="34" charset="0"/>
              <a:buChar char="•"/>
            </a:pPr>
            <a:r>
              <a:rPr lang="en-US" sz="2000" dirty="0" smtClean="0">
                <a:solidFill>
                  <a:schemeClr val="bg1"/>
                </a:solidFill>
              </a:rPr>
              <a:t>Cancellation occurrence's is shown to go up during the first quarter of the year, January to march, we can also link this to the fact that weather as found before was a factor in cancellation amongst other things</a:t>
            </a:r>
            <a:endParaRPr lang="en-US" sz="2000" dirty="0">
              <a:solidFill>
                <a:schemeClr val="bg1"/>
              </a:solidFill>
            </a:endParaRPr>
          </a:p>
        </p:txBody>
      </p:sp>
    </p:spTree>
    <p:extLst>
      <p:ext uri="{BB962C8B-B14F-4D97-AF65-F5344CB8AC3E}">
        <p14:creationId xmlns:p14="http://schemas.microsoft.com/office/powerpoint/2010/main" val="2151702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t>Number of cancelled flights is seen to go up at times when flights are scheduled from late afternoons to the evenings (3pm – 10pm), to reduce disappointments persons should avoid airlines that schedule flights regularly within these times</a:t>
            </a:r>
            <a:endParaRPr lang="en-US" sz="1800" dirty="0"/>
          </a:p>
        </p:txBody>
      </p:sp>
      <p:sp>
        <p:nvSpPr>
          <p:cNvPr id="6" name="Rectangle 5"/>
          <p:cNvSpPr/>
          <p:nvPr/>
        </p:nvSpPr>
        <p:spPr>
          <a:xfrm>
            <a:off x="356616" y="1847088"/>
            <a:ext cx="11835384" cy="5010912"/>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616" y="2176875"/>
            <a:ext cx="5639931"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6547" y="2124846"/>
            <a:ext cx="5810621" cy="4733154"/>
          </a:xfrm>
          <a:prstGeom prst="rect">
            <a:avLst/>
          </a:prstGeom>
        </p:spPr>
      </p:pic>
    </p:spTree>
    <p:extLst>
      <p:ext uri="{BB962C8B-B14F-4D97-AF65-F5344CB8AC3E}">
        <p14:creationId xmlns:p14="http://schemas.microsoft.com/office/powerpoint/2010/main" val="3043738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Engineering</a:t>
            </a:r>
            <a:endParaRPr lang="en-US" dirty="0"/>
          </a:p>
        </p:txBody>
      </p:sp>
      <p:sp>
        <p:nvSpPr>
          <p:cNvPr id="3" name="Content Placeholder 2"/>
          <p:cNvSpPr>
            <a:spLocks noGrp="1"/>
          </p:cNvSpPr>
          <p:nvPr>
            <p:ph idx="1"/>
          </p:nvPr>
        </p:nvSpPr>
        <p:spPr/>
        <p:txBody>
          <a:bodyPr/>
          <a:lstStyle/>
          <a:p>
            <a:r>
              <a:rPr lang="en-US" dirty="0" smtClean="0"/>
              <a:t>Features such as Routes, Speed, date, </a:t>
            </a:r>
            <a:r>
              <a:rPr lang="en-US" dirty="0" err="1" smtClean="0"/>
              <a:t>z_score</a:t>
            </a:r>
            <a:r>
              <a:rPr lang="en-US" dirty="0" smtClean="0"/>
              <a:t> </a:t>
            </a:r>
            <a:r>
              <a:rPr lang="en-US" smtClean="0"/>
              <a:t>etc</a:t>
            </a:r>
            <a:r>
              <a:rPr lang="en-US" dirty="0" smtClean="0"/>
              <a:t> were created</a:t>
            </a:r>
            <a:endParaRPr lang="en-US" dirty="0"/>
          </a:p>
        </p:txBody>
      </p:sp>
    </p:spTree>
    <p:extLst>
      <p:ext uri="{BB962C8B-B14F-4D97-AF65-F5344CB8AC3E}">
        <p14:creationId xmlns:p14="http://schemas.microsoft.com/office/powerpoint/2010/main" val="475295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normAutofit lnSpcReduction="10000"/>
          </a:bodyPr>
          <a:lstStyle/>
          <a:p>
            <a:pPr fontAlgn="base"/>
            <a:r>
              <a:rPr lang="en-US" b="1" dirty="0"/>
              <a:t>About </a:t>
            </a:r>
            <a:r>
              <a:rPr lang="en-US" b="1" dirty="0" smtClean="0"/>
              <a:t>Dataset</a:t>
            </a:r>
          </a:p>
          <a:p>
            <a:pPr marL="0" indent="0" fontAlgn="base">
              <a:buNone/>
            </a:pPr>
            <a:endParaRPr lang="en-US" b="1" dirty="0"/>
          </a:p>
          <a:p>
            <a:pPr fontAlgn="base"/>
            <a:r>
              <a:rPr lang="en-US" b="1" dirty="0"/>
              <a:t>Context</a:t>
            </a:r>
          </a:p>
          <a:p>
            <a:pPr fontAlgn="base"/>
            <a:r>
              <a:rPr lang="en-US" dirty="0"/>
              <a:t>The U.S. Department of Transportation's (DOT) Bureau of Transportation Statistics tracks the on-time performance of domestic flights operated by large air carriers. Summary information on the number of on-time, delayed, canceled, and diverted flights is published in DOT's monthly Air Travel Consumer Report and in this dataset of 2015 flight delays and cancellations</a:t>
            </a:r>
            <a:r>
              <a:rPr lang="en-US" dirty="0" smtClean="0"/>
              <a:t>. The data consisted on 3 csv files, flight.csv, airline.csv and airport.csv and used was the </a:t>
            </a:r>
            <a:r>
              <a:rPr lang="en-US" dirty="0" err="1" smtClean="0"/>
              <a:t>polars</a:t>
            </a:r>
            <a:r>
              <a:rPr lang="en-US" dirty="0" smtClean="0"/>
              <a:t> library for analysis of this data</a:t>
            </a:r>
            <a:endParaRPr lang="en-US" dirty="0"/>
          </a:p>
        </p:txBody>
      </p:sp>
    </p:spTree>
    <p:extLst>
      <p:ext uri="{BB962C8B-B14F-4D97-AF65-F5344CB8AC3E}">
        <p14:creationId xmlns:p14="http://schemas.microsoft.com/office/powerpoint/2010/main" val="3558428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5057" y="1746299"/>
            <a:ext cx="2800547" cy="1769899"/>
          </a:xfrm>
        </p:spPr>
        <p:txBody>
          <a:bodyPr>
            <a:normAutofit/>
          </a:bodyPr>
          <a:lstStyle/>
          <a:p>
            <a:r>
              <a:rPr lang="en-US" sz="1600" dirty="0" smtClean="0"/>
              <a:t>Flight consists of 31 columns and about 5million rows, airline consist of 2 columns and airport consist of 7 columns</a:t>
            </a:r>
            <a:endParaRPr lang="en-US" sz="1600"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9259" y="3698730"/>
            <a:ext cx="6396150" cy="2869451"/>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073" y="3698731"/>
            <a:ext cx="3582186" cy="2869451"/>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073" y="1714707"/>
            <a:ext cx="7532015" cy="1960004"/>
          </a:xfrm>
          <a:prstGeom prst="rect">
            <a:avLst/>
          </a:prstGeom>
        </p:spPr>
      </p:pic>
      <p:sp>
        <p:nvSpPr>
          <p:cNvPr id="13" name="Title 1"/>
          <p:cNvSpPr txBox="1">
            <a:spLocks/>
          </p:cNvSpPr>
          <p:nvPr/>
        </p:nvSpPr>
        <p:spPr>
          <a:xfrm>
            <a:off x="443845" y="357270"/>
            <a:ext cx="10200588" cy="11902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Viewing Datasets</a:t>
            </a:r>
            <a:endParaRPr lang="en-US" dirty="0"/>
          </a:p>
        </p:txBody>
      </p:sp>
    </p:spTree>
    <p:extLst>
      <p:ext uri="{BB962C8B-B14F-4D97-AF65-F5344CB8AC3E}">
        <p14:creationId xmlns:p14="http://schemas.microsoft.com/office/powerpoint/2010/main" val="2666192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40332" cy="803799"/>
          </a:xfrm>
        </p:spPr>
        <p:txBody>
          <a:bodyPr/>
          <a:lstStyle/>
          <a:p>
            <a:r>
              <a:rPr lang="en-US" dirty="0" smtClean="0"/>
              <a:t>Missing Values in data</a:t>
            </a:r>
            <a:endParaRPr lang="en-US" dirty="0"/>
          </a:p>
        </p:txBody>
      </p:sp>
      <p:sp>
        <p:nvSpPr>
          <p:cNvPr id="5" name="Rectangle 4"/>
          <p:cNvSpPr/>
          <p:nvPr/>
        </p:nvSpPr>
        <p:spPr>
          <a:xfrm>
            <a:off x="338128" y="1527143"/>
            <a:ext cx="5940124" cy="4949072"/>
          </a:xfrm>
          <a:prstGeom prst="rect">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127" y="1910465"/>
            <a:ext cx="5346236" cy="4441681"/>
          </a:xfrm>
        </p:spPr>
      </p:pic>
      <p:sp>
        <p:nvSpPr>
          <p:cNvPr id="6" name="Title 1"/>
          <p:cNvSpPr txBox="1">
            <a:spLocks/>
          </p:cNvSpPr>
          <p:nvPr/>
        </p:nvSpPr>
        <p:spPr>
          <a:xfrm>
            <a:off x="6372520" y="1527143"/>
            <a:ext cx="5081047" cy="4949071"/>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dirty="0" smtClean="0"/>
              <a:t>Missing values were not dropped as they were MAR and MNAR , missing values in columns like </a:t>
            </a:r>
            <a:r>
              <a:rPr lang="en-US" b="1" dirty="0" smtClean="0"/>
              <a:t>weather delay, </a:t>
            </a:r>
            <a:r>
              <a:rPr lang="en-US" b="1" dirty="0" err="1" smtClean="0"/>
              <a:t>late_aircraft</a:t>
            </a:r>
            <a:r>
              <a:rPr lang="en-US" b="1" dirty="0" smtClean="0"/>
              <a:t> delay, </a:t>
            </a:r>
            <a:r>
              <a:rPr lang="en-US" b="1" dirty="0" err="1" smtClean="0"/>
              <a:t>airline_delay</a:t>
            </a:r>
            <a:r>
              <a:rPr lang="en-US" b="1" dirty="0" smtClean="0"/>
              <a:t>, </a:t>
            </a:r>
            <a:r>
              <a:rPr lang="en-US" b="1" dirty="0" err="1" smtClean="0"/>
              <a:t>security_delay</a:t>
            </a:r>
            <a:r>
              <a:rPr lang="en-US" b="1" dirty="0" smtClean="0"/>
              <a:t>, </a:t>
            </a:r>
            <a:r>
              <a:rPr lang="en-US" b="1" dirty="0" err="1" smtClean="0"/>
              <a:t>air_system_delay</a:t>
            </a:r>
            <a:r>
              <a:rPr lang="en-US" b="1" dirty="0" smtClean="0"/>
              <a:t> </a:t>
            </a:r>
            <a:r>
              <a:rPr lang="en-US" dirty="0" smtClean="0"/>
              <a:t>were filled with 0. </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smtClean="0"/>
              <a:t>Missing values in columns like Departure Time columns for example, were left as is cause it indicates the flight did not depart and was cancelled</a:t>
            </a:r>
            <a:endParaRPr lang="en-US" dirty="0"/>
          </a:p>
        </p:txBody>
      </p:sp>
    </p:spTree>
    <p:extLst>
      <p:ext uri="{BB962C8B-B14F-4D97-AF65-F5344CB8AC3E}">
        <p14:creationId xmlns:p14="http://schemas.microsoft.com/office/powerpoint/2010/main" val="10305530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640824" cy="860171"/>
          </a:xfrm>
        </p:spPr>
        <p:txBody>
          <a:bodyPr/>
          <a:lstStyle/>
          <a:p>
            <a:r>
              <a:rPr lang="en-US" dirty="0" smtClean="0"/>
              <a:t>Univariate Analysis</a:t>
            </a:r>
            <a:endParaRPr lang="en-US" dirty="0"/>
          </a:p>
        </p:txBody>
      </p:sp>
      <p:sp>
        <p:nvSpPr>
          <p:cNvPr id="3" name="Content Placeholder 2"/>
          <p:cNvSpPr>
            <a:spLocks noGrp="1"/>
          </p:cNvSpPr>
          <p:nvPr>
            <p:ph idx="1"/>
          </p:nvPr>
        </p:nvSpPr>
        <p:spPr>
          <a:xfrm>
            <a:off x="573024" y="1159178"/>
            <a:ext cx="8580120" cy="972439"/>
          </a:xfrm>
        </p:spPr>
        <p:txBody>
          <a:bodyPr>
            <a:normAutofit/>
          </a:bodyPr>
          <a:lstStyle/>
          <a:p>
            <a:r>
              <a:rPr lang="en-US" sz="1800" dirty="0" smtClean="0"/>
              <a:t>Analysis such as statistical analysis by describe and other analysis by plots such as histogram plots were done on continuous columns and for categorical columns, </a:t>
            </a:r>
            <a:r>
              <a:rPr lang="en-US" sz="1800" dirty="0" err="1" smtClean="0"/>
              <a:t>countplots</a:t>
            </a:r>
            <a:r>
              <a:rPr lang="en-US" sz="1800" dirty="0" smtClean="0"/>
              <a:t> were done.</a:t>
            </a:r>
            <a:endParaRPr lang="en-US" sz="1800" dirty="0"/>
          </a:p>
        </p:txBody>
      </p:sp>
      <p:sp>
        <p:nvSpPr>
          <p:cNvPr id="8" name="Rectangle 7"/>
          <p:cNvSpPr/>
          <p:nvPr/>
        </p:nvSpPr>
        <p:spPr>
          <a:xfrm>
            <a:off x="148851" y="1967601"/>
            <a:ext cx="11857221" cy="4890399"/>
          </a:xfrm>
          <a:prstGeom prst="rect">
            <a:avLst/>
          </a:prstGeom>
          <a:solidFill>
            <a:schemeClr val="tx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6448" y="1967601"/>
            <a:ext cx="3694176" cy="292052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851" y="2131618"/>
            <a:ext cx="3728205" cy="29512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8399" y="4079140"/>
            <a:ext cx="4560469" cy="2778860"/>
          </a:xfrm>
          <a:prstGeom prst="rect">
            <a:avLst/>
          </a:prstGeom>
        </p:spPr>
      </p:pic>
    </p:spTree>
    <p:extLst>
      <p:ext uri="{BB962C8B-B14F-4D97-AF65-F5344CB8AC3E}">
        <p14:creationId xmlns:p14="http://schemas.microsoft.com/office/powerpoint/2010/main" val="30437711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8328" y="1627156"/>
            <a:ext cx="11311128" cy="5221224"/>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107" y="1894681"/>
            <a:ext cx="6981139" cy="4686173"/>
          </a:xfrm>
        </p:spPr>
      </p:pic>
      <p:sp>
        <p:nvSpPr>
          <p:cNvPr id="6" name="Title 1"/>
          <p:cNvSpPr txBox="1">
            <a:spLocks/>
          </p:cNvSpPr>
          <p:nvPr/>
        </p:nvSpPr>
        <p:spPr>
          <a:xfrm>
            <a:off x="990600" y="517525"/>
            <a:ext cx="9028176" cy="503555"/>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Bivariate Analysis</a:t>
            </a:r>
            <a:endParaRPr lang="en-US" dirty="0"/>
          </a:p>
        </p:txBody>
      </p:sp>
      <p:sp>
        <p:nvSpPr>
          <p:cNvPr id="2" name="Title 1"/>
          <p:cNvSpPr>
            <a:spLocks noGrp="1"/>
          </p:cNvSpPr>
          <p:nvPr>
            <p:ph type="title"/>
          </p:nvPr>
        </p:nvSpPr>
        <p:spPr>
          <a:xfrm>
            <a:off x="7431024" y="2473578"/>
            <a:ext cx="3340608" cy="2903093"/>
          </a:xfrm>
        </p:spPr>
        <p:txBody>
          <a:bodyPr>
            <a:noAutofit/>
          </a:bodyPr>
          <a:lstStyle/>
          <a:p>
            <a:pPr marL="285750" indent="-285750">
              <a:buFont typeface="Arial" panose="020B0604020202020204" pitchFamily="34" charset="0"/>
              <a:buChar char="•"/>
            </a:pPr>
            <a:r>
              <a:rPr lang="en-US" sz="1600" dirty="0">
                <a:solidFill>
                  <a:schemeClr val="bg1"/>
                </a:solidFill>
              </a:rPr>
              <a:t>From analysis we can get insights that the Airline HA produces the best number of flights per cancellation, and we could advice people to board more HA airlines to avoid cancelled flights</a:t>
            </a:r>
            <a:endParaRPr lang="en-US" sz="1600" dirty="0">
              <a:solidFill>
                <a:schemeClr val="bg1"/>
              </a:solidFill>
            </a:endParaRPr>
          </a:p>
        </p:txBody>
      </p:sp>
    </p:spTree>
    <p:extLst>
      <p:ext uri="{BB962C8B-B14F-4D97-AF65-F5344CB8AC3E}">
        <p14:creationId xmlns:p14="http://schemas.microsoft.com/office/powerpoint/2010/main" val="16708146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909304" cy="439547"/>
          </a:xfrm>
        </p:spPr>
        <p:txBody>
          <a:bodyPr>
            <a:noAutofit/>
          </a:bodyPr>
          <a:lstStyle/>
          <a:p>
            <a:r>
              <a:rPr lang="en-US" sz="1800" dirty="0"/>
              <a:t>Reason B seems to be the most reason for cancelled flights, whatever the reason, it is important the airline operators work on it</a:t>
            </a:r>
            <a:endParaRPr lang="en-US" sz="1800" dirty="0"/>
          </a:p>
        </p:txBody>
      </p:sp>
      <p:sp>
        <p:nvSpPr>
          <p:cNvPr id="6" name="Rectangle 5"/>
          <p:cNvSpPr/>
          <p:nvPr/>
        </p:nvSpPr>
        <p:spPr>
          <a:xfrm>
            <a:off x="2971800" y="1344168"/>
            <a:ext cx="5111496" cy="4983480"/>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4531" y="1487297"/>
            <a:ext cx="4351338" cy="4351338"/>
          </a:xfrm>
        </p:spPr>
      </p:pic>
    </p:spTree>
    <p:extLst>
      <p:ext uri="{BB962C8B-B14F-4D97-AF65-F5344CB8AC3E}">
        <p14:creationId xmlns:p14="http://schemas.microsoft.com/office/powerpoint/2010/main" val="27531247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0312" y="1682497"/>
            <a:ext cx="11594592" cy="4901184"/>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45358" y="3026030"/>
            <a:ext cx="4538472" cy="1107059"/>
          </a:xfrm>
        </p:spPr>
        <p:txBody>
          <a:bodyPr>
            <a:normAutofit/>
          </a:bodyPr>
          <a:lstStyle/>
          <a:p>
            <a:r>
              <a:rPr lang="en-US" sz="1800" dirty="0" smtClean="0">
                <a:solidFill>
                  <a:schemeClr val="bg1"/>
                </a:solidFill>
              </a:rPr>
              <a:t>passengers </a:t>
            </a:r>
            <a:r>
              <a:rPr lang="en-US" sz="1800" dirty="0">
                <a:solidFill>
                  <a:schemeClr val="bg1"/>
                </a:solidFill>
              </a:rPr>
              <a:t>who require flights in routes with high probability of cancellation might want to take flights going through other Routes </a:t>
            </a:r>
            <a:endParaRPr lang="en-US" sz="1800"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425" y="2127377"/>
            <a:ext cx="5599901" cy="4351338"/>
          </a:xfrm>
        </p:spPr>
      </p:pic>
    </p:spTree>
    <p:extLst>
      <p:ext uri="{BB962C8B-B14F-4D97-AF65-F5344CB8AC3E}">
        <p14:creationId xmlns:p14="http://schemas.microsoft.com/office/powerpoint/2010/main" val="8622001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838" y="566293"/>
            <a:ext cx="8168640" cy="805307"/>
          </a:xfrm>
        </p:spPr>
        <p:txBody>
          <a:bodyPr>
            <a:normAutofit/>
          </a:bodyPr>
          <a:lstStyle/>
          <a:p>
            <a:r>
              <a:rPr lang="en-US" sz="1800" dirty="0"/>
              <a:t>shorter trips have a greater probability of cancellation, this could be due to the fact they might not be generating enough revenue and greater traffic for shorter trips</a:t>
            </a:r>
            <a:endParaRPr lang="en-US" sz="1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32" y="1792225"/>
            <a:ext cx="6510300" cy="326142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837" y="5230368"/>
            <a:ext cx="6499595" cy="1408075"/>
          </a:xfrm>
          <a:prstGeom prst="rect">
            <a:avLst/>
          </a:prstGeom>
        </p:spPr>
      </p:pic>
    </p:spTree>
    <p:extLst>
      <p:ext uri="{BB962C8B-B14F-4D97-AF65-F5344CB8AC3E}">
        <p14:creationId xmlns:p14="http://schemas.microsoft.com/office/powerpoint/2010/main" val="2678827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457</Words>
  <Application>Microsoft Office PowerPoint</Application>
  <PresentationFormat>Widescreen</PresentationFormat>
  <Paragraphs>26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Dataset</vt:lpstr>
      <vt:lpstr>Flight consists of 31 columns and about 5million rows, airline consist of 2 columns and airport consist of 7 columns</vt:lpstr>
      <vt:lpstr>Missing Values in data</vt:lpstr>
      <vt:lpstr>Univariate Analysis</vt:lpstr>
      <vt:lpstr>From analysis we can get insights that the Airline HA produces the best number of flights per cancellation, and we could advice people to board more HA airlines to avoid cancelled flights</vt:lpstr>
      <vt:lpstr>Reason B seems to be the most reason for cancelled flights, whatever the reason, it is important the airline operators work on it</vt:lpstr>
      <vt:lpstr>passengers who require flights in routes with high probability of cancellation might want to take flights going through other Routes </vt:lpstr>
      <vt:lpstr>shorter trips have a greater probability of cancellation, this could be due to the fact they might not be generating enough revenue and greater traffic for shorter trips</vt:lpstr>
      <vt:lpstr>From analysis it was discovered certain states that had a higher probability of cancellation, had much traffic and not that much airports</vt:lpstr>
      <vt:lpstr>Weather delay was also found to be a causative factor in states with high prob of cancellation</vt:lpstr>
      <vt:lpstr>Cancellation occurrence's is shown to go up during the first quarter of the year, January to march, we can also link this to the fact that weather as found before was a factor in cancellation amongst other things</vt:lpstr>
      <vt:lpstr>Number of cancelled flights is seen to go up at times when flights are scheduled from late afternoons to the evenings (3pm – 10pm), to reduce disappointments persons should avoid airlines that schedule flights regularly within these times</vt:lpstr>
      <vt:lpstr>Feature Engineering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Humphery Mark</dc:creator>
  <cp:lastModifiedBy>Humphery Mark</cp:lastModifiedBy>
  <cp:revision>15</cp:revision>
  <dcterms:created xsi:type="dcterms:W3CDTF">2024-01-12T18:11:49Z</dcterms:created>
  <dcterms:modified xsi:type="dcterms:W3CDTF">2024-01-13T07:29:59Z</dcterms:modified>
</cp:coreProperties>
</file>