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e97864605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e97864605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e97864605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e97864605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e97864605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e97864605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e9786460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e9786460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e9786460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e9786460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e9786460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e9786460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e9786460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e9786460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e97864605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e9786460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e97864605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e97864605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e9786460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e9786460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e97864605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e97864605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Flights data</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presentation covers insights from the dataset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570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Flights approved</a:t>
            </a:r>
            <a:endParaRPr/>
          </a:p>
        </p:txBody>
      </p:sp>
      <p:sp>
        <p:nvSpPr>
          <p:cNvPr id="145" name="Google Shape;145;p22"/>
          <p:cNvSpPr txBox="1"/>
          <p:nvPr>
            <p:ph idx="1" type="body"/>
          </p:nvPr>
        </p:nvSpPr>
        <p:spPr>
          <a:xfrm>
            <a:off x="729450" y="1263075"/>
            <a:ext cx="7688700" cy="48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 graph represents the total number of flights </a:t>
            </a:r>
            <a:r>
              <a:rPr lang="en-GB"/>
              <a:t>approved</a:t>
            </a:r>
            <a:r>
              <a:rPr lang="en-GB"/>
              <a:t> in the United States of America in 2015</a:t>
            </a:r>
            <a:endParaRPr/>
          </a:p>
        </p:txBody>
      </p:sp>
      <p:pic>
        <p:nvPicPr>
          <p:cNvPr id="146" name="Google Shape;146;p22"/>
          <p:cNvPicPr preferRelativeResize="0"/>
          <p:nvPr/>
        </p:nvPicPr>
        <p:blipFill>
          <a:blip r:embed="rId3">
            <a:alphaModFix/>
          </a:blip>
          <a:stretch>
            <a:fillRect/>
          </a:stretch>
        </p:blipFill>
        <p:spPr>
          <a:xfrm>
            <a:off x="729450" y="1744875"/>
            <a:ext cx="7688700" cy="2946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7650" y="616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Flight </a:t>
            </a:r>
            <a:r>
              <a:rPr lang="en-GB"/>
              <a:t>cancellation</a:t>
            </a:r>
            <a:r>
              <a:rPr lang="en-GB"/>
              <a:t> reason</a:t>
            </a:r>
            <a:endParaRPr/>
          </a:p>
        </p:txBody>
      </p:sp>
      <p:sp>
        <p:nvSpPr>
          <p:cNvPr id="152" name="Google Shape;152;p23"/>
          <p:cNvSpPr txBox="1"/>
          <p:nvPr>
            <p:ph idx="1" type="body"/>
          </p:nvPr>
        </p:nvSpPr>
        <p:spPr>
          <a:xfrm>
            <a:off x="727650" y="1274375"/>
            <a:ext cx="7688700" cy="88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According to the representation below the major reason for most of the cancelled flights is due to the weather condition.</a:t>
            </a:r>
            <a:endParaRPr/>
          </a:p>
        </p:txBody>
      </p:sp>
      <p:pic>
        <p:nvPicPr>
          <p:cNvPr id="153" name="Google Shape;153;p23"/>
          <p:cNvPicPr preferRelativeResize="0"/>
          <p:nvPr/>
        </p:nvPicPr>
        <p:blipFill>
          <a:blip r:embed="rId3">
            <a:alphaModFix/>
          </a:blip>
          <a:stretch>
            <a:fillRect/>
          </a:stretch>
        </p:blipFill>
        <p:spPr>
          <a:xfrm>
            <a:off x="727650" y="2287225"/>
            <a:ext cx="7688700" cy="2674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7650" y="604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 Engineering</a:t>
            </a:r>
            <a:endParaRPr/>
          </a:p>
        </p:txBody>
      </p:sp>
      <p:sp>
        <p:nvSpPr>
          <p:cNvPr id="159" name="Google Shape;159;p24"/>
          <p:cNvSpPr txBox="1"/>
          <p:nvPr>
            <p:ph idx="1" type="body"/>
          </p:nvPr>
        </p:nvSpPr>
        <p:spPr>
          <a:xfrm>
            <a:off x="727650" y="1274375"/>
            <a:ext cx="7688700" cy="129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For this aspect of the </a:t>
            </a:r>
            <a:r>
              <a:rPr lang="en-GB"/>
              <a:t>dataset</a:t>
            </a:r>
            <a:r>
              <a:rPr lang="en-GB"/>
              <a:t> i created a new feature from the existing </a:t>
            </a:r>
            <a:r>
              <a:rPr lang="en-GB"/>
              <a:t>dataset</a:t>
            </a:r>
            <a:r>
              <a:rPr lang="en-GB"/>
              <a:t> which came about to form the flight speed column </a:t>
            </a:r>
            <a:endParaRPr/>
          </a:p>
        </p:txBody>
      </p:sp>
      <p:pic>
        <p:nvPicPr>
          <p:cNvPr id="160" name="Google Shape;160;p24"/>
          <p:cNvPicPr preferRelativeResize="0"/>
          <p:nvPr/>
        </p:nvPicPr>
        <p:blipFill>
          <a:blip r:embed="rId3">
            <a:alphaModFix/>
          </a:blip>
          <a:stretch>
            <a:fillRect/>
          </a:stretch>
        </p:blipFill>
        <p:spPr>
          <a:xfrm>
            <a:off x="727650" y="1993875"/>
            <a:ext cx="7688702" cy="2266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580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Airlines Delays</a:t>
            </a:r>
            <a:endParaRPr/>
          </a:p>
        </p:txBody>
      </p:sp>
      <p:sp>
        <p:nvSpPr>
          <p:cNvPr id="93" name="Google Shape;93;p14"/>
          <p:cNvSpPr txBox="1"/>
          <p:nvPr>
            <p:ph idx="1" type="body"/>
          </p:nvPr>
        </p:nvSpPr>
        <p:spPr>
          <a:xfrm>
            <a:off x="774775" y="12404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 aspect covers the average </a:t>
            </a:r>
            <a:r>
              <a:rPr lang="en-GB"/>
              <a:t>departure</a:t>
            </a:r>
            <a:r>
              <a:rPr lang="en-GB"/>
              <a:t> </a:t>
            </a:r>
            <a:r>
              <a:rPr lang="en-GB"/>
              <a:t>delay</a:t>
            </a:r>
            <a:r>
              <a:rPr lang="en-GB"/>
              <a:t> per airline in the United States of America. According to the graph we </a:t>
            </a:r>
            <a:r>
              <a:rPr lang="en-GB"/>
              <a:t>derive</a:t>
            </a:r>
            <a:r>
              <a:rPr lang="en-GB"/>
              <a:t> that </a:t>
            </a:r>
            <a:r>
              <a:rPr lang="en-GB"/>
              <a:t>the</a:t>
            </a:r>
            <a:r>
              <a:rPr lang="en-GB"/>
              <a:t> “NK” airline has an average of 16 </a:t>
            </a:r>
            <a:r>
              <a:rPr lang="en-GB"/>
              <a:t>minutes</a:t>
            </a:r>
            <a:r>
              <a:rPr lang="en-GB"/>
              <a:t> departure delay </a:t>
            </a:r>
            <a:endParaRPr/>
          </a:p>
        </p:txBody>
      </p:sp>
      <p:pic>
        <p:nvPicPr>
          <p:cNvPr id="94" name="Google Shape;94;p14"/>
          <p:cNvPicPr preferRelativeResize="0"/>
          <p:nvPr/>
        </p:nvPicPr>
        <p:blipFill>
          <a:blip r:embed="rId3">
            <a:alphaModFix/>
          </a:blip>
          <a:stretch>
            <a:fillRect/>
          </a:stretch>
        </p:blipFill>
        <p:spPr>
          <a:xfrm>
            <a:off x="727650" y="2152150"/>
            <a:ext cx="7688700" cy="299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729450" y="1185350"/>
            <a:ext cx="7688700" cy="114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 aspect covers the average departure delay per airline in the United States of America. According to the graph we derive that the “NK” airline has an average of 14 minutes arrival delay</a:t>
            </a:r>
            <a:endParaRPr/>
          </a:p>
        </p:txBody>
      </p:sp>
      <p:pic>
        <p:nvPicPr>
          <p:cNvPr id="100" name="Google Shape;100;p15"/>
          <p:cNvPicPr preferRelativeResize="0"/>
          <p:nvPr/>
        </p:nvPicPr>
        <p:blipFill>
          <a:blip r:embed="rId3">
            <a:alphaModFix/>
          </a:blip>
          <a:stretch>
            <a:fillRect/>
          </a:stretch>
        </p:blipFill>
        <p:spPr>
          <a:xfrm>
            <a:off x="729450" y="1778950"/>
            <a:ext cx="7688700" cy="3160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729450" y="1291725"/>
            <a:ext cx="7688700" cy="304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From the graphs above we can prove that about 82.85% of flights in the United States of America departs early with an average of 16 minutes delay on departure.  </a:t>
            </a:r>
            <a:endParaRPr/>
          </a:p>
          <a:p>
            <a:pPr indent="0" lvl="0" marL="0" rtl="0" algn="l">
              <a:spcBef>
                <a:spcPts val="1200"/>
              </a:spcBef>
              <a:spcAft>
                <a:spcPts val="1200"/>
              </a:spcAft>
              <a:buNone/>
            </a:pPr>
            <a:r>
              <a:rPr lang="en-GB"/>
              <a:t>About 81.3% of the flights from the united States of America </a:t>
            </a:r>
            <a:r>
              <a:rPr lang="en-GB"/>
              <a:t>arrive</a:t>
            </a:r>
            <a:r>
              <a:rPr lang="en-GB"/>
              <a:t> early with an average of 14 minutes delay on estimated arrival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593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Average arrival delay overtime</a:t>
            </a:r>
            <a:endParaRPr/>
          </a:p>
        </p:txBody>
      </p:sp>
      <p:sp>
        <p:nvSpPr>
          <p:cNvPr id="111" name="Google Shape;111;p17"/>
          <p:cNvSpPr txBox="1"/>
          <p:nvPr>
            <p:ph idx="1" type="body"/>
          </p:nvPr>
        </p:nvSpPr>
        <p:spPr>
          <a:xfrm>
            <a:off x="729450" y="1297050"/>
            <a:ext cx="76887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 represents the average arrival delay of flights over the year 2015 </a:t>
            </a:r>
            <a:endParaRPr/>
          </a:p>
        </p:txBody>
      </p:sp>
      <p:pic>
        <p:nvPicPr>
          <p:cNvPr id="112" name="Google Shape;112;p17"/>
          <p:cNvPicPr preferRelativeResize="0"/>
          <p:nvPr/>
        </p:nvPicPr>
        <p:blipFill>
          <a:blip r:embed="rId3">
            <a:alphaModFix/>
          </a:blip>
          <a:stretch>
            <a:fillRect/>
          </a:stretch>
        </p:blipFill>
        <p:spPr>
          <a:xfrm>
            <a:off x="729450" y="2039550"/>
            <a:ext cx="7688700" cy="2799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616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Average departure delay overtime</a:t>
            </a:r>
            <a:endParaRPr/>
          </a:p>
        </p:txBody>
      </p:sp>
      <p:sp>
        <p:nvSpPr>
          <p:cNvPr id="118" name="Google Shape;118;p18"/>
          <p:cNvSpPr txBox="1"/>
          <p:nvPr>
            <p:ph idx="1" type="body"/>
          </p:nvPr>
        </p:nvSpPr>
        <p:spPr>
          <a:xfrm>
            <a:off x="729450" y="1319725"/>
            <a:ext cx="7688700" cy="67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a:t>
            </a:r>
            <a:r>
              <a:rPr lang="en-GB"/>
              <a:t> represents the average departure delay </a:t>
            </a:r>
            <a:r>
              <a:rPr lang="en-GB"/>
              <a:t>experienced</a:t>
            </a:r>
            <a:r>
              <a:rPr lang="en-GB"/>
              <a:t> </a:t>
            </a:r>
            <a:r>
              <a:rPr lang="en-GB"/>
              <a:t>over</a:t>
            </a:r>
            <a:r>
              <a:rPr lang="en-GB"/>
              <a:t> the year 2015</a:t>
            </a:r>
            <a:endParaRPr/>
          </a:p>
        </p:txBody>
      </p:sp>
      <p:pic>
        <p:nvPicPr>
          <p:cNvPr id="119" name="Google Shape;119;p18"/>
          <p:cNvPicPr preferRelativeResize="0"/>
          <p:nvPr/>
        </p:nvPicPr>
        <p:blipFill>
          <a:blip r:embed="rId3">
            <a:alphaModFix/>
          </a:blip>
          <a:stretch>
            <a:fillRect/>
          </a:stretch>
        </p:blipFill>
        <p:spPr>
          <a:xfrm>
            <a:off x="729450" y="1994125"/>
            <a:ext cx="7688700" cy="2651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7650" y="638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Airline performance</a:t>
            </a:r>
            <a:endParaRPr/>
          </a:p>
        </p:txBody>
      </p:sp>
      <p:sp>
        <p:nvSpPr>
          <p:cNvPr id="125" name="Google Shape;125;p19"/>
          <p:cNvSpPr txBox="1"/>
          <p:nvPr>
            <p:ph idx="1" type="body"/>
          </p:nvPr>
        </p:nvSpPr>
        <p:spPr>
          <a:xfrm>
            <a:off x="729450" y="1269050"/>
            <a:ext cx="7688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 graph represents the average performance of airlines in the United States of America based on the early arrival statistics represented in percentage</a:t>
            </a:r>
            <a:endParaRPr/>
          </a:p>
        </p:txBody>
      </p:sp>
      <p:pic>
        <p:nvPicPr>
          <p:cNvPr id="126" name="Google Shape;126;p19"/>
          <p:cNvPicPr preferRelativeResize="0"/>
          <p:nvPr/>
        </p:nvPicPr>
        <p:blipFill>
          <a:blip r:embed="rId3">
            <a:alphaModFix/>
          </a:blip>
          <a:stretch>
            <a:fillRect/>
          </a:stretch>
        </p:blipFill>
        <p:spPr>
          <a:xfrm>
            <a:off x="727650" y="2028225"/>
            <a:ext cx="7688700" cy="2962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idx="1" type="body"/>
          </p:nvPr>
        </p:nvSpPr>
        <p:spPr>
          <a:xfrm>
            <a:off x="831425" y="1263050"/>
            <a:ext cx="7688700" cy="6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 graph represents the </a:t>
            </a:r>
            <a:r>
              <a:rPr lang="en-GB"/>
              <a:t>average</a:t>
            </a:r>
            <a:r>
              <a:rPr lang="en-GB"/>
              <a:t> performance of the </a:t>
            </a:r>
            <a:r>
              <a:rPr lang="en-GB"/>
              <a:t>airline in the United States of America based on the early departure statistics represented in percentages</a:t>
            </a:r>
            <a:endParaRPr/>
          </a:p>
        </p:txBody>
      </p:sp>
      <p:pic>
        <p:nvPicPr>
          <p:cNvPr id="132" name="Google Shape;132;p20"/>
          <p:cNvPicPr preferRelativeResize="0"/>
          <p:nvPr/>
        </p:nvPicPr>
        <p:blipFill>
          <a:blip r:embed="rId3">
            <a:alphaModFix/>
          </a:blip>
          <a:stretch>
            <a:fillRect/>
          </a:stretch>
        </p:blipFill>
        <p:spPr>
          <a:xfrm>
            <a:off x="831425" y="1812925"/>
            <a:ext cx="7688700" cy="3121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7650" y="638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Flight cancelled </a:t>
            </a:r>
            <a:endParaRPr/>
          </a:p>
        </p:txBody>
      </p:sp>
      <p:sp>
        <p:nvSpPr>
          <p:cNvPr id="138" name="Google Shape;138;p21"/>
          <p:cNvSpPr txBox="1"/>
          <p:nvPr>
            <p:ph idx="1" type="body"/>
          </p:nvPr>
        </p:nvSpPr>
        <p:spPr>
          <a:xfrm>
            <a:off x="727650" y="1274375"/>
            <a:ext cx="7688700" cy="58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 represents the total number of flights cancelled by an airline in 2015 in the United States of America</a:t>
            </a:r>
            <a:endParaRPr/>
          </a:p>
        </p:txBody>
      </p:sp>
      <p:pic>
        <p:nvPicPr>
          <p:cNvPr id="139" name="Google Shape;139;p21"/>
          <p:cNvPicPr preferRelativeResize="0"/>
          <p:nvPr/>
        </p:nvPicPr>
        <p:blipFill>
          <a:blip r:embed="rId3">
            <a:alphaModFix/>
          </a:blip>
          <a:stretch>
            <a:fillRect/>
          </a:stretch>
        </p:blipFill>
        <p:spPr>
          <a:xfrm>
            <a:off x="727650" y="1699625"/>
            <a:ext cx="7688700" cy="31046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