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Raleway" panose="020B05030301010600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DD2166-4581-46BF-AE7F-D4E65BFA47D6}">
  <a:tblStyle styleId="{99DD2166-4581-46BF-AE7F-D4E65BFA47D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5"/>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ample_(statistic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Probability_distribution" TargetMode="External"/><Relationship Id="rId4" Type="http://schemas.openxmlformats.org/officeDocument/2006/relationships/hyperlink" Target="https://en.wikipedia.org/wiki/Statistical_populatio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censusreporter.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opendataimpactmap.org/survey/2881/form" TargetMode="External"/><Relationship Id="rId3" Type="http://schemas.openxmlformats.org/officeDocument/2006/relationships/hyperlink" Target="https://data.wa.gov/nominate" TargetMode="External"/><Relationship Id="rId7" Type="http://schemas.openxmlformats.org/officeDocument/2006/relationships/hyperlink" Target="http://opendataimpactmap.or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data.gov/data-request/" TargetMode="External"/><Relationship Id="rId5" Type="http://schemas.openxmlformats.org/officeDocument/2006/relationships/hyperlink" Target="http://support.datasf.org/customer/portal/emails/new" TargetMode="External"/><Relationship Id="rId4" Type="http://schemas.openxmlformats.org/officeDocument/2006/relationships/hyperlink" Target="https://data.seattle.gov/nominat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tylervigen.com/view_correlation?id=2427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jpl.org/blog/sources-unknown-data-literac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ccnewyork.org/blog/concentrations-of-risk-asthma-and-poor-housing-condition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data.cccnewyork.org/" TargetMode="External"/><Relationship Id="rId4" Type="http://schemas.openxmlformats.org/officeDocument/2006/relationships/hyperlink" Target="https://www.ncbi.nlm.nih.gov/pmc/articles/PMC41105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7e79edad_0_0: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Google Shape;236;g247e79ed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dc7339bf6_0_14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1dc7339bf6_0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rtl="0">
              <a:lnSpc>
                <a:spcPct val="120000"/>
              </a:lnSpc>
              <a:spcBef>
                <a:spcPts val="0"/>
              </a:spcBef>
              <a:spcAft>
                <a:spcPts val="0"/>
              </a:spcAft>
              <a:buClr>
                <a:schemeClr val="dk1"/>
              </a:buClr>
              <a:buSzPts val="1100"/>
              <a:buFont typeface="Arial"/>
              <a:buNone/>
            </a:pPr>
            <a:r>
              <a:rPr lang="en" b="1">
                <a:solidFill>
                  <a:schemeClr val="dk1"/>
                </a:solidFill>
                <a:latin typeface="Verdana"/>
                <a:ea typeface="Verdana"/>
                <a:cs typeface="Verdana"/>
                <a:sym typeface="Verdana"/>
              </a:rPr>
              <a:t>Class 4b: Analyzing Your Data - #3a  Average vs. Median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The median is the value separating the higher half of a data </a:t>
            </a:r>
            <a:r>
              <a:rPr lang="en" sz="1200" b="0" i="0" u="sng" strike="noStrike" cap="none">
                <a:solidFill>
                  <a:schemeClr val="hlink"/>
                </a:solidFill>
                <a:latin typeface="Calibri"/>
                <a:ea typeface="Calibri"/>
                <a:cs typeface="Calibri"/>
                <a:sym typeface="Calibri"/>
                <a:hlinkClick r:id="rId3"/>
              </a:rPr>
              <a:t>sample</a:t>
            </a:r>
            <a:r>
              <a:rPr lang="en" sz="1200" b="0" i="0" u="none" strike="noStrike" cap="none">
                <a:solidFill>
                  <a:schemeClr val="dk1"/>
                </a:solidFill>
                <a:latin typeface="Calibri"/>
                <a:ea typeface="Calibri"/>
                <a:cs typeface="Calibri"/>
                <a:sym typeface="Calibri"/>
              </a:rPr>
              <a:t>, a </a:t>
            </a:r>
            <a:r>
              <a:rPr lang="en" sz="1200" b="0" i="0" u="sng" strike="noStrike" cap="none">
                <a:solidFill>
                  <a:schemeClr val="hlink"/>
                </a:solidFill>
                <a:latin typeface="Calibri"/>
                <a:ea typeface="Calibri"/>
                <a:cs typeface="Calibri"/>
                <a:sym typeface="Calibri"/>
                <a:hlinkClick r:id="rId4"/>
              </a:rPr>
              <a:t>population</a:t>
            </a:r>
            <a:r>
              <a:rPr lang="en" sz="1200" b="0" i="0" u="none" strike="noStrike" cap="none">
                <a:solidFill>
                  <a:schemeClr val="dk1"/>
                </a:solidFill>
                <a:latin typeface="Calibri"/>
                <a:ea typeface="Calibri"/>
                <a:cs typeface="Calibri"/>
                <a:sym typeface="Calibri"/>
              </a:rPr>
              <a:t>, or a </a:t>
            </a:r>
            <a:r>
              <a:rPr lang="en" sz="1200" b="0" i="0" u="sng" strike="noStrike" cap="none">
                <a:solidFill>
                  <a:schemeClr val="hlink"/>
                </a:solidFill>
                <a:latin typeface="Calibri"/>
                <a:ea typeface="Calibri"/>
                <a:cs typeface="Calibri"/>
                <a:sym typeface="Calibri"/>
                <a:hlinkClick r:id="rId5"/>
              </a:rPr>
              <a:t>probability distribution</a:t>
            </a:r>
            <a:r>
              <a:rPr lang="en" sz="1200" b="0" i="0" u="none" strike="noStrike" cap="none">
                <a:solidFill>
                  <a:schemeClr val="dk1"/>
                </a:solidFill>
                <a:latin typeface="Calibri"/>
                <a:ea typeface="Calibri"/>
                <a:cs typeface="Calibri"/>
                <a:sym typeface="Calibri"/>
              </a:rPr>
              <a:t>, from the lower half. In simple terms, it may be thought of as the "middle" value of a data set</a:t>
            </a:r>
            <a:r>
              <a:rPr lang="en" sz="1200">
                <a:solidFill>
                  <a:schemeClr val="dk1"/>
                </a:solidFill>
                <a:latin typeface="Calibri"/>
                <a:ea typeface="Calibri"/>
                <a:cs typeface="Calibri"/>
                <a:sym typeface="Calibri"/>
              </a:rPr>
              <a:t>, where half of the values fall above the median, and half of the values fall below.</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 sz="1050">
                <a:solidFill>
                  <a:srgbClr val="283C46"/>
                </a:solidFill>
                <a:highlight>
                  <a:srgbClr val="F7F7F7"/>
                </a:highlight>
              </a:rPr>
              <a:t>The median is the value separating the higher half of a data sample, a population, or a probability distribution, from the lower half. In simple terms, it may be thought of as the "middle" value of a data set, where half of the values fall above the median, and half of the values fall below.</a:t>
            </a:r>
            <a:endParaRPr sz="1050">
              <a:solidFill>
                <a:srgbClr val="283C46"/>
              </a:solidFill>
              <a:highlight>
                <a:srgbClr val="F7F7F7"/>
              </a:highlight>
            </a:endParaRPr>
          </a:p>
          <a:p>
            <a:pPr marL="0" marR="0" lvl="0" indent="0" algn="l" rtl="0">
              <a:spcBef>
                <a:spcPts val="0"/>
              </a:spcBef>
              <a:spcAft>
                <a:spcPts val="0"/>
              </a:spcAft>
              <a:buClr>
                <a:schemeClr val="dk1"/>
              </a:buClr>
              <a:buSzPts val="1100"/>
              <a:buFont typeface="Arial"/>
              <a:buNone/>
            </a:pPr>
            <a:endParaRPr sz="1050">
              <a:solidFill>
                <a:srgbClr val="283C46"/>
              </a:solidFill>
              <a:highlight>
                <a:srgbClr val="F7F7F7"/>
              </a:highlight>
            </a:endParaRPr>
          </a:p>
          <a:p>
            <a:pPr marL="0" marR="0" lvl="0" indent="0" algn="l" rtl="0">
              <a:spcBef>
                <a:spcPts val="0"/>
              </a:spcBef>
              <a:spcAft>
                <a:spcPts val="0"/>
              </a:spcAft>
              <a:buNone/>
            </a:pPr>
            <a:r>
              <a:rPr lang="en" sz="1050">
                <a:solidFill>
                  <a:srgbClr val="283C46"/>
                </a:solidFill>
                <a:highlight>
                  <a:srgbClr val="F7F7F7"/>
                </a:highlight>
              </a:rPr>
              <a:t>In this example, it doesn’t matter that one of the numbers is way higher; half of the numbers listed are below 900, and half of them are above</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97" name="Google Shape;297;g1dc7339bf6_0_1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dc7339bf6_0_254: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Google Shape;305;g1dc7339bf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b="1">
                <a:solidFill>
                  <a:schemeClr val="dk1"/>
                </a:solidFill>
                <a:latin typeface="Verdana"/>
                <a:ea typeface="Verdana"/>
                <a:cs typeface="Verdana"/>
                <a:sym typeface="Verdana"/>
              </a:rPr>
              <a:t>Class 4c: Answer your own open data question </a:t>
            </a: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b="1" i="1">
                <a:solidFill>
                  <a:schemeClr val="dk1"/>
                </a:solidFill>
                <a:latin typeface="Verdana"/>
                <a:ea typeface="Verdana"/>
                <a:cs typeface="Verdana"/>
                <a:sym typeface="Verdana"/>
              </a:rPr>
              <a:t>Estimated time:</a:t>
            </a:r>
            <a:r>
              <a:rPr lang="en" i="1">
                <a:solidFill>
                  <a:schemeClr val="dk1"/>
                </a:solidFill>
                <a:latin typeface="Verdana"/>
                <a:ea typeface="Verdana"/>
                <a:cs typeface="Verdana"/>
                <a:sym typeface="Verdana"/>
              </a:rPr>
              <a:t> </a:t>
            </a:r>
            <a:r>
              <a:rPr lang="en">
                <a:solidFill>
                  <a:schemeClr val="dk1"/>
                </a:solidFill>
                <a:latin typeface="Verdana"/>
                <a:ea typeface="Verdana"/>
                <a:cs typeface="Verdana"/>
                <a:sym typeface="Verdana"/>
              </a:rPr>
              <a:t>20 minutes</a:t>
            </a: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b="1" i="1">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b="1" i="1">
                <a:solidFill>
                  <a:schemeClr val="dk1"/>
                </a:solidFill>
                <a:latin typeface="Verdana"/>
                <a:ea typeface="Verdana"/>
                <a:cs typeface="Verdana"/>
                <a:sym typeface="Verdana"/>
              </a:rPr>
              <a:t>Learning Objective:</a:t>
            </a:r>
            <a:r>
              <a:rPr lang="en">
                <a:solidFill>
                  <a:schemeClr val="dk1"/>
                </a:solidFill>
                <a:latin typeface="Verdana"/>
                <a:ea typeface="Verdana"/>
                <a:cs typeface="Verdana"/>
                <a:sym typeface="Verdana"/>
              </a:rPr>
              <a:t> Identify a question and answer it using open data. </a:t>
            </a: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b="1" i="1">
                <a:solidFill>
                  <a:schemeClr val="dk1"/>
                </a:solidFill>
                <a:latin typeface="Verdana"/>
                <a:ea typeface="Verdana"/>
                <a:cs typeface="Verdana"/>
                <a:sym typeface="Verdana"/>
              </a:rPr>
              <a:t>Discussion: </a:t>
            </a:r>
            <a:r>
              <a:rPr lang="en">
                <a:solidFill>
                  <a:schemeClr val="dk1"/>
                </a:solidFill>
                <a:latin typeface="Verdana"/>
                <a:ea typeface="Verdana"/>
                <a:cs typeface="Verdana"/>
                <a:sym typeface="Verdana"/>
              </a:rPr>
              <a:t>Participants were asked at the end of Class 3 to come prepared with their own open data question for Class 4.</a:t>
            </a:r>
            <a:r>
              <a:rPr lang="en" b="1" i="1">
                <a:solidFill>
                  <a:schemeClr val="dk1"/>
                </a:solidFill>
                <a:latin typeface="Verdana"/>
                <a:ea typeface="Verdana"/>
                <a:cs typeface="Verdana"/>
                <a:sym typeface="Verdana"/>
              </a:rPr>
              <a:t> </a:t>
            </a:r>
            <a:r>
              <a:rPr lang="en">
                <a:solidFill>
                  <a:schemeClr val="dk1"/>
                </a:solidFill>
                <a:latin typeface="Verdana"/>
                <a:ea typeface="Verdana"/>
                <a:cs typeface="Verdana"/>
                <a:sym typeface="Verdana"/>
              </a:rPr>
              <a:t>For those that did not bring a question to class, ask them to work on one or more of the questions one of the Treasure Hunts that they did not already complete. </a:t>
            </a: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a:solidFill>
                  <a:schemeClr val="dk1"/>
                </a:solidFill>
                <a:latin typeface="Verdana"/>
                <a:ea typeface="Verdana"/>
                <a:cs typeface="Verdana"/>
                <a:sym typeface="Verdana"/>
              </a:rPr>
              <a:t>If the class size is small enough, have the students share their questions with each other (if they feel comfortable). If any students chose the same question, ask if they want to work together. </a:t>
            </a: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a:solidFill>
                  <a:schemeClr val="dk1"/>
                </a:solidFill>
                <a:latin typeface="Verdana"/>
                <a:ea typeface="Verdana"/>
                <a:cs typeface="Verdana"/>
                <a:sym typeface="Verdana"/>
              </a:rPr>
              <a:t>Some students will be ready to search a government, nonprofit or other open data portal right away, and some might already know exactly where the data is located. Others might need a more directed activity.</a:t>
            </a: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b="1" i="1">
                <a:solidFill>
                  <a:schemeClr val="dk1"/>
                </a:solidFill>
                <a:latin typeface="Verdana"/>
                <a:ea typeface="Verdana"/>
                <a:cs typeface="Verdana"/>
                <a:sym typeface="Verdana"/>
              </a:rPr>
              <a:t>Activities: </a:t>
            </a:r>
            <a:endParaRPr>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AutoNum type="arabicPeriod"/>
            </a:pPr>
            <a:r>
              <a:rPr lang="en">
                <a:solidFill>
                  <a:schemeClr val="dk1"/>
                </a:solidFill>
                <a:latin typeface="Verdana"/>
                <a:ea typeface="Verdana"/>
                <a:cs typeface="Verdana"/>
                <a:sym typeface="Verdana"/>
              </a:rPr>
              <a:t>Have the students write down the answer to these questions (in a group): </a:t>
            </a:r>
            <a:endParaRPr>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AutoNum type="alphaLcPeriod"/>
            </a:pPr>
            <a:r>
              <a:rPr lang="en">
                <a:solidFill>
                  <a:schemeClr val="dk1"/>
                </a:solidFill>
                <a:latin typeface="Verdana"/>
                <a:ea typeface="Verdana"/>
                <a:cs typeface="Verdana"/>
                <a:sym typeface="Verdana"/>
              </a:rPr>
              <a:t>What is the question I’m trying to answer? [Example: I’m trying to find out how much crime is in my neighborhood.]</a:t>
            </a:r>
            <a:endParaRPr>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AutoNum type="alphaLcPeriod"/>
            </a:pPr>
            <a:r>
              <a:rPr lang="en">
                <a:solidFill>
                  <a:schemeClr val="dk1"/>
                </a:solidFill>
                <a:latin typeface="Verdana"/>
                <a:ea typeface="Verdana"/>
                <a:cs typeface="Verdana"/>
                <a:sym typeface="Verdana"/>
              </a:rPr>
              <a:t>Where might the data I’m looking for be located? Example: crime data from local open data portal or a crime map that used open data. Hint: Have students review Handout 3 for this question.</a:t>
            </a:r>
            <a:endParaRPr>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AutoNum type="alphaLcPeriod"/>
            </a:pPr>
            <a:r>
              <a:rPr lang="en">
                <a:solidFill>
                  <a:schemeClr val="dk1"/>
                </a:solidFill>
                <a:latin typeface="Verdana"/>
                <a:ea typeface="Verdana"/>
                <a:cs typeface="Verdana"/>
                <a:sym typeface="Verdana"/>
              </a:rPr>
              <a:t>What is the best way to start searching? Example: search the local open data portal, Google “crime data and [city]”.</a:t>
            </a:r>
            <a:endParaRPr>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AutoNum type="arabicPeriod" startAt="2"/>
            </a:pPr>
            <a:endParaRPr>
              <a:solidFill>
                <a:schemeClr val="dk1"/>
              </a:solidFill>
              <a:latin typeface="Verdana"/>
              <a:ea typeface="Verdana"/>
              <a:cs typeface="Verdana"/>
              <a:sym typeface="Verdana"/>
            </a:endParaRPr>
          </a:p>
          <a:p>
            <a:pPr marL="457200" lvl="0" indent="0" rtl="0">
              <a:lnSpc>
                <a:spcPct val="115000"/>
              </a:lnSpc>
              <a:spcBef>
                <a:spcPts val="0"/>
              </a:spcBef>
              <a:spcAft>
                <a:spcPts val="0"/>
              </a:spcAft>
              <a:buClr>
                <a:schemeClr val="dk1"/>
              </a:buClr>
              <a:buSzPts val="1100"/>
              <a:buFont typeface="Arial"/>
              <a:buNone/>
            </a:pPr>
            <a:r>
              <a:rPr lang="en" i="1">
                <a:solidFill>
                  <a:schemeClr val="dk1"/>
                </a:solidFill>
                <a:latin typeface="Verdana"/>
                <a:ea typeface="Verdana"/>
                <a:cs typeface="Verdana"/>
                <a:sym typeface="Verdana"/>
              </a:rPr>
              <a:t>Note: If students are interested in exploring demographic information about their neighborhood, </a:t>
            </a:r>
            <a:r>
              <a:rPr lang="en" i="1" u="sng">
                <a:solidFill>
                  <a:srgbClr val="1155CC"/>
                </a:solidFill>
                <a:latin typeface="Verdana"/>
                <a:ea typeface="Verdana"/>
                <a:cs typeface="Verdana"/>
                <a:sym typeface="Verdana"/>
                <a:hlinkClick r:id="rId3"/>
              </a:rPr>
              <a:t>http://censusreporter.org</a:t>
            </a:r>
            <a:r>
              <a:rPr lang="en" i="1">
                <a:solidFill>
                  <a:schemeClr val="dk1"/>
                </a:solidFill>
                <a:latin typeface="Verdana"/>
                <a:ea typeface="Verdana"/>
                <a:cs typeface="Verdana"/>
                <a:sym typeface="Verdana"/>
              </a:rPr>
              <a:t> is a good resource. In addition, students may want to access Handout 2 again, which focuses on where open data is available. </a:t>
            </a:r>
            <a:endParaRPr i="1">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AutoNum type="arabicPeriod" startAt="2"/>
            </a:pPr>
            <a:r>
              <a:rPr lang="en">
                <a:solidFill>
                  <a:schemeClr val="dk1"/>
                </a:solidFill>
                <a:latin typeface="Verdana"/>
                <a:ea typeface="Verdana"/>
                <a:cs typeface="Verdana"/>
                <a:sym typeface="Verdana"/>
              </a:rPr>
              <a:t>Regroup the class after 15 minutes and discuss what they were able to find. </a:t>
            </a:r>
            <a:endParaRPr>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AutoNum type="arabicPeriod" startAt="2"/>
            </a:pPr>
            <a:r>
              <a:rPr lang="en">
                <a:solidFill>
                  <a:schemeClr val="dk1"/>
                </a:solidFill>
                <a:latin typeface="Verdana"/>
                <a:ea typeface="Verdana"/>
                <a:cs typeface="Verdana"/>
                <a:sym typeface="Verdana"/>
              </a:rPr>
              <a:t>Depending on skill level of the class members, some may want more information about assessing data quality. This is available in Handout 5 below.</a:t>
            </a:r>
            <a:endParaRPr sz="1400" b="1">
              <a:solidFill>
                <a:schemeClr val="dk1"/>
              </a:solidFill>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dc7339bf6_0_26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Google Shape;310;g1dc7339bf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2000"/>
              </a:spcBef>
              <a:spcAft>
                <a:spcPts val="0"/>
              </a:spcAft>
              <a:buClr>
                <a:schemeClr val="dk1"/>
              </a:buClr>
              <a:buSzPts val="1100"/>
              <a:buFont typeface="Arial"/>
              <a:buNone/>
            </a:pPr>
            <a:r>
              <a:rPr lang="en" sz="1400" b="1">
                <a:solidFill>
                  <a:schemeClr val="dk1"/>
                </a:solidFill>
                <a:latin typeface="Verdana"/>
                <a:ea typeface="Verdana"/>
                <a:cs typeface="Verdana"/>
                <a:sym typeface="Verdana"/>
              </a:rPr>
              <a:t>Class 4d: Making Data Better- Giving Feedback</a:t>
            </a:r>
            <a:endParaRPr sz="1400" b="1">
              <a:solidFill>
                <a:schemeClr val="dk1"/>
              </a:solidFill>
              <a:latin typeface="Verdana"/>
              <a:ea typeface="Verdana"/>
              <a:cs typeface="Verdana"/>
              <a:sym typeface="Verdana"/>
            </a:endParaRPr>
          </a:p>
          <a:p>
            <a:pPr marL="0" lvl="0" indent="0" rtl="0">
              <a:lnSpc>
                <a:spcPct val="120000"/>
              </a:lnSpc>
              <a:spcBef>
                <a:spcPts val="1200"/>
              </a:spcBef>
              <a:spcAft>
                <a:spcPts val="0"/>
              </a:spcAft>
              <a:buClr>
                <a:schemeClr val="dk1"/>
              </a:buClr>
              <a:buSzPts val="1100"/>
              <a:buFont typeface="Arial"/>
              <a:buNone/>
            </a:pPr>
            <a:r>
              <a:rPr lang="en" sz="1200" i="1">
                <a:solidFill>
                  <a:schemeClr val="dk1"/>
                </a:solidFill>
                <a:latin typeface="Verdana"/>
                <a:ea typeface="Verdana"/>
                <a:cs typeface="Verdana"/>
                <a:sym typeface="Verdana"/>
              </a:rPr>
              <a:t>Estimated Time: 25 minutes</a:t>
            </a:r>
            <a:endParaRPr sz="1200" i="1">
              <a:solidFill>
                <a:schemeClr val="dk1"/>
              </a:solidFill>
              <a:latin typeface="Verdana"/>
              <a:ea typeface="Verdana"/>
              <a:cs typeface="Verdana"/>
              <a:sym typeface="Verdana"/>
            </a:endParaRPr>
          </a:p>
          <a:p>
            <a:pPr marL="0" lvl="0" indent="0" rtl="0">
              <a:lnSpc>
                <a:spcPct val="120000"/>
              </a:lnSpc>
              <a:spcBef>
                <a:spcPts val="1200"/>
              </a:spcBef>
              <a:spcAft>
                <a:spcPts val="0"/>
              </a:spcAft>
              <a:buClr>
                <a:schemeClr val="dk1"/>
              </a:buClr>
              <a:buSzPts val="1100"/>
              <a:buFont typeface="Arial"/>
              <a:buNone/>
            </a:pPr>
            <a:r>
              <a:rPr lang="en" sz="1200" i="1">
                <a:solidFill>
                  <a:schemeClr val="dk1"/>
                </a:solidFill>
                <a:latin typeface="Verdana"/>
                <a:ea typeface="Verdana"/>
                <a:cs typeface="Verdana"/>
                <a:sym typeface="Verdana"/>
              </a:rPr>
              <a:t>Learning Objective: </a:t>
            </a:r>
            <a:r>
              <a:rPr lang="en" sz="1200">
                <a:solidFill>
                  <a:schemeClr val="dk1"/>
                </a:solidFill>
                <a:highlight>
                  <a:srgbClr val="FFFFFF"/>
                </a:highlight>
                <a:latin typeface="Verdana"/>
                <a:ea typeface="Verdana"/>
                <a:cs typeface="Verdana"/>
                <a:sym typeface="Verdana"/>
              </a:rPr>
              <a:t>Become a contributor to the open data movement by giving feedback to the publisher(s) on quality, ease-of-use etc)</a:t>
            </a:r>
            <a:endParaRPr sz="1200">
              <a:solidFill>
                <a:schemeClr val="dk1"/>
              </a:solidFill>
              <a:highlight>
                <a:srgbClr val="FFFFFF"/>
              </a:highlight>
              <a:latin typeface="Verdana"/>
              <a:ea typeface="Verdana"/>
              <a:cs typeface="Verdana"/>
              <a:sym typeface="Verdana"/>
            </a:endParaRPr>
          </a:p>
          <a:p>
            <a:pPr marL="0" lvl="0" indent="0" rtl="0">
              <a:lnSpc>
                <a:spcPct val="120000"/>
              </a:lnSpc>
              <a:spcBef>
                <a:spcPts val="1200"/>
              </a:spcBef>
              <a:spcAft>
                <a:spcPts val="0"/>
              </a:spcAft>
              <a:buClr>
                <a:schemeClr val="dk1"/>
              </a:buClr>
              <a:buSzPts val="1100"/>
              <a:buFont typeface="Arial"/>
              <a:buNone/>
            </a:pPr>
            <a:r>
              <a:rPr lang="en" sz="1200" i="1">
                <a:solidFill>
                  <a:schemeClr val="dk1"/>
                </a:solidFill>
                <a:latin typeface="Verdana"/>
                <a:ea typeface="Verdana"/>
                <a:cs typeface="Verdana"/>
                <a:sym typeface="Verdana"/>
              </a:rPr>
              <a:t>Discussion:</a:t>
            </a:r>
            <a:r>
              <a:rPr lang="en" sz="1200">
                <a:solidFill>
                  <a:schemeClr val="dk1"/>
                </a:solidFill>
                <a:latin typeface="Verdana"/>
                <a:ea typeface="Verdana"/>
                <a:cs typeface="Verdana"/>
                <a:sym typeface="Verdana"/>
              </a:rPr>
              <a:t> This session provides a significant service to government open data programs. In preparation for this module, review anything that did not work well in the previous modules; datasets that did not load, websites that have changed, paywalls and other hassles. Do a quick scan of national news stories about censorship, budget cuts or freedom of information, looking for current event examples that could provide timely context for the lesson.</a:t>
            </a:r>
            <a:endParaRPr sz="1200">
              <a:solidFill>
                <a:schemeClr val="dk1"/>
              </a:solidFill>
              <a:latin typeface="Verdana"/>
              <a:ea typeface="Verdana"/>
              <a:cs typeface="Verdana"/>
              <a:sym typeface="Verdana"/>
            </a:endParaRPr>
          </a:p>
          <a:p>
            <a:pPr marL="0" lvl="0" indent="0" rtl="0">
              <a:lnSpc>
                <a:spcPct val="115000"/>
              </a:lnSpc>
              <a:spcBef>
                <a:spcPts val="30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rtl="0">
              <a:lnSpc>
                <a:spcPct val="120000"/>
              </a:lnSpc>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At the beginning of the session, ask participants: </a:t>
            </a:r>
            <a:endParaRPr sz="1200">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rabicPeriod"/>
            </a:pPr>
            <a:r>
              <a:rPr lang="en" sz="1200">
                <a:solidFill>
                  <a:schemeClr val="dk1"/>
                </a:solidFill>
                <a:latin typeface="Verdana"/>
                <a:ea typeface="Verdana"/>
                <a:cs typeface="Verdana"/>
                <a:sym typeface="Verdana"/>
              </a:rPr>
              <a:t>Have you ever submitted feedback online?</a:t>
            </a:r>
            <a:endParaRPr sz="1200">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rabicPeriod"/>
            </a:pPr>
            <a:r>
              <a:rPr lang="en" sz="1200">
                <a:solidFill>
                  <a:schemeClr val="dk1"/>
                </a:solidFill>
                <a:latin typeface="Verdana"/>
                <a:ea typeface="Verdana"/>
                <a:cs typeface="Verdana"/>
                <a:sym typeface="Verdana"/>
              </a:rPr>
              <a:t>What response did you get? Did it change anything?</a:t>
            </a:r>
            <a:endParaRPr sz="1200">
              <a:solidFill>
                <a:schemeClr val="dk1"/>
              </a:solidFill>
              <a:latin typeface="Verdana"/>
              <a:ea typeface="Verdana"/>
              <a:cs typeface="Verdana"/>
              <a:sym typeface="Verdana"/>
            </a:endParaRPr>
          </a:p>
          <a:p>
            <a:pPr marL="0" lvl="0" indent="0" rtl="0">
              <a:lnSpc>
                <a:spcPct val="120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rtl="0">
              <a:lnSpc>
                <a:spcPct val="120000"/>
              </a:lnSpc>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Explain that most open data publishers don’t know who’s using their data; that’s part of the anonymity and transparency that publishers commit to when they offer open data. But that anonymity makes it hard for publishers to know or demonstrate the value of their published data, so there’s little incentive for improvement.  </a:t>
            </a:r>
            <a:endParaRPr sz="12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rtl="0">
              <a:lnSpc>
                <a:spcPct val="120000"/>
              </a:lnSpc>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Explain that students in this program, working with their local library, can help change that situation and get government to publish more and better open data about the subjects that matter most. Use student responses to the questions in Class 1a (“What Brought You Here”) as examples of subjects that should be prioritized by government.</a:t>
            </a:r>
            <a:endParaRPr sz="12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rtl="0">
              <a:lnSpc>
                <a:spcPct val="138000"/>
              </a:lnSpc>
              <a:spcBef>
                <a:spcPts val="0"/>
              </a:spcBef>
              <a:spcAft>
                <a:spcPts val="0"/>
              </a:spcAft>
              <a:buClr>
                <a:schemeClr val="dk1"/>
              </a:buClr>
              <a:buSzPts val="1100"/>
              <a:buFont typeface="Arial"/>
              <a:buNone/>
            </a:pPr>
            <a:r>
              <a:rPr lang="en" i="1">
                <a:solidFill>
                  <a:schemeClr val="dk1"/>
                </a:solidFill>
                <a:latin typeface="Verdana"/>
                <a:ea typeface="Verdana"/>
                <a:cs typeface="Verdana"/>
                <a:sym typeface="Verdana"/>
              </a:rPr>
              <a:t>Activities:</a:t>
            </a:r>
            <a:endParaRPr i="1">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rabicPeriod"/>
            </a:pPr>
            <a:r>
              <a:rPr lang="en" sz="1200">
                <a:solidFill>
                  <a:schemeClr val="dk1"/>
                </a:solidFill>
                <a:latin typeface="Verdana"/>
                <a:ea typeface="Verdana"/>
                <a:cs typeface="Verdana"/>
                <a:sym typeface="Verdana"/>
              </a:rPr>
              <a:t>Use a flipchart or whiteboard to capture the top 5 topics that class participants are interested in.</a:t>
            </a:r>
            <a:endParaRPr sz="1200">
              <a:solidFill>
                <a:schemeClr val="dk1"/>
              </a:solidFill>
              <a:latin typeface="Verdana"/>
              <a:ea typeface="Verdana"/>
              <a:cs typeface="Verdana"/>
              <a:sym typeface="Verdana"/>
            </a:endParaRPr>
          </a:p>
          <a:p>
            <a:pPr marL="914400" lvl="1" indent="-304800" rtl="0">
              <a:lnSpc>
                <a:spcPct val="120000"/>
              </a:lnSpc>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Check your local, state, or federal open data portal to see if the dataset for the topics the class is interested in are available. Explain that if the dataset is not available there are opportunities to suggest it.</a:t>
            </a:r>
            <a:endParaRPr sz="1200">
              <a:solidFill>
                <a:schemeClr val="dk1"/>
              </a:solidFill>
              <a:latin typeface="Verdana"/>
              <a:ea typeface="Verdana"/>
              <a:cs typeface="Verdana"/>
              <a:sym typeface="Verdana"/>
            </a:endParaRPr>
          </a:p>
          <a:p>
            <a:pPr marL="914400" lvl="1" indent="-304800" rtl="0">
              <a:lnSpc>
                <a:spcPct val="120000"/>
              </a:lnSpc>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Check your local open data portal for a suggestion box.</a:t>
            </a:r>
            <a:endParaRPr sz="1200">
              <a:solidFill>
                <a:schemeClr val="dk1"/>
              </a:solidFill>
              <a:latin typeface="Verdana"/>
              <a:ea typeface="Verdana"/>
              <a:cs typeface="Verdana"/>
              <a:sym typeface="Verdana"/>
            </a:endParaRPr>
          </a:p>
          <a:p>
            <a:pPr marL="1371600" lvl="2" indent="-304800" rtl="0">
              <a:lnSpc>
                <a:spcPct val="120000"/>
              </a:lnSpc>
              <a:spcBef>
                <a:spcPts val="0"/>
              </a:spcBef>
              <a:spcAft>
                <a:spcPts val="0"/>
              </a:spcAft>
              <a:buClr>
                <a:schemeClr val="dk1"/>
              </a:buClr>
              <a:buSzPts val="1200"/>
              <a:buFont typeface="Verdana"/>
              <a:buAutoNum type="romanLcPeriod"/>
            </a:pPr>
            <a:r>
              <a:rPr lang="en" sz="1200" u="sng">
                <a:solidFill>
                  <a:srgbClr val="1155CC"/>
                </a:solidFill>
                <a:latin typeface="Verdana"/>
                <a:ea typeface="Verdana"/>
                <a:cs typeface="Verdana"/>
                <a:sym typeface="Verdana"/>
                <a:hlinkClick r:id="rId3"/>
              </a:rPr>
              <a:t>data.wa.gov</a:t>
            </a:r>
            <a:r>
              <a:rPr lang="en" sz="1200" u="sng">
                <a:solidFill>
                  <a:schemeClr val="dk1"/>
                </a:solidFill>
                <a:latin typeface="Verdana"/>
                <a:ea typeface="Verdana"/>
                <a:cs typeface="Verdana"/>
                <a:sym typeface="Verdana"/>
                <a:hlinkClick r:id="rId3"/>
              </a:rPr>
              <a:t>	</a:t>
            </a:r>
            <a:endParaRPr sz="1200" u="sng">
              <a:solidFill>
                <a:schemeClr val="dk1"/>
              </a:solidFill>
              <a:latin typeface="Verdana"/>
              <a:ea typeface="Verdana"/>
              <a:cs typeface="Verdana"/>
              <a:sym typeface="Verdana"/>
              <a:hlinkClick r:id="rId3"/>
            </a:endParaRPr>
          </a:p>
          <a:p>
            <a:pPr marL="1371600" lvl="2" indent="-304800" rtl="0">
              <a:lnSpc>
                <a:spcPct val="120000"/>
              </a:lnSpc>
              <a:spcBef>
                <a:spcPts val="0"/>
              </a:spcBef>
              <a:spcAft>
                <a:spcPts val="0"/>
              </a:spcAft>
              <a:buClr>
                <a:schemeClr val="dk1"/>
              </a:buClr>
              <a:buSzPts val="1200"/>
              <a:buFont typeface="Verdana"/>
              <a:buAutoNum type="romanLcPeriod"/>
            </a:pPr>
            <a:r>
              <a:rPr lang="en" sz="1200" u="sng">
                <a:solidFill>
                  <a:srgbClr val="1155CC"/>
                </a:solidFill>
                <a:latin typeface="Verdana"/>
                <a:ea typeface="Verdana"/>
                <a:cs typeface="Verdana"/>
                <a:sym typeface="Verdana"/>
                <a:hlinkClick r:id="rId4"/>
              </a:rPr>
              <a:t>data.seattle.gov</a:t>
            </a:r>
            <a:r>
              <a:rPr lang="en" sz="1200" u="sng">
                <a:solidFill>
                  <a:schemeClr val="dk1"/>
                </a:solidFill>
                <a:latin typeface="Verdana"/>
                <a:ea typeface="Verdana"/>
                <a:cs typeface="Verdana"/>
                <a:sym typeface="Verdana"/>
                <a:hlinkClick r:id="rId4"/>
              </a:rPr>
              <a:t>	</a:t>
            </a:r>
            <a:endParaRPr sz="1200" u="sng">
              <a:solidFill>
                <a:schemeClr val="dk1"/>
              </a:solidFill>
              <a:latin typeface="Verdana"/>
              <a:ea typeface="Verdana"/>
              <a:cs typeface="Verdana"/>
              <a:sym typeface="Verdana"/>
              <a:hlinkClick r:id="rId4"/>
            </a:endParaRPr>
          </a:p>
          <a:p>
            <a:pPr marL="1371600" lvl="2" indent="-304800" rtl="0">
              <a:lnSpc>
                <a:spcPct val="120000"/>
              </a:lnSpc>
              <a:spcBef>
                <a:spcPts val="0"/>
              </a:spcBef>
              <a:spcAft>
                <a:spcPts val="0"/>
              </a:spcAft>
              <a:buClr>
                <a:schemeClr val="dk1"/>
              </a:buClr>
              <a:buSzPts val="1200"/>
              <a:buFont typeface="Verdana"/>
              <a:buAutoNum type="romanLcPeriod"/>
            </a:pPr>
            <a:r>
              <a:rPr lang="en" sz="1200" u="sng">
                <a:solidFill>
                  <a:srgbClr val="1155CC"/>
                </a:solidFill>
                <a:latin typeface="Verdana"/>
                <a:ea typeface="Verdana"/>
                <a:cs typeface="Verdana"/>
                <a:sym typeface="Verdana"/>
                <a:hlinkClick r:id="rId5"/>
              </a:rPr>
              <a:t>datasf.org</a:t>
            </a:r>
            <a:r>
              <a:rPr lang="en" sz="1200" u="sng">
                <a:solidFill>
                  <a:schemeClr val="dk1"/>
                </a:solidFill>
                <a:latin typeface="Verdana"/>
                <a:ea typeface="Verdana"/>
                <a:cs typeface="Verdana"/>
                <a:sym typeface="Verdana"/>
                <a:hlinkClick r:id="rId5"/>
              </a:rPr>
              <a:t>	</a:t>
            </a:r>
            <a:endParaRPr sz="1200" u="sng">
              <a:solidFill>
                <a:schemeClr val="dk1"/>
              </a:solidFill>
              <a:latin typeface="Verdana"/>
              <a:ea typeface="Verdana"/>
              <a:cs typeface="Verdana"/>
              <a:sym typeface="Verdana"/>
              <a:hlinkClick r:id="rId5"/>
            </a:endParaRPr>
          </a:p>
          <a:p>
            <a:pPr marL="1371600" lvl="2" indent="-304800" rtl="0">
              <a:lnSpc>
                <a:spcPct val="120000"/>
              </a:lnSpc>
              <a:spcBef>
                <a:spcPts val="0"/>
              </a:spcBef>
              <a:spcAft>
                <a:spcPts val="0"/>
              </a:spcAft>
              <a:buClr>
                <a:schemeClr val="dk1"/>
              </a:buClr>
              <a:buSzPts val="1200"/>
              <a:buFont typeface="Verdana"/>
              <a:buAutoNum type="romanLcPeriod"/>
            </a:pPr>
            <a:r>
              <a:rPr lang="en" sz="1200" u="sng">
                <a:solidFill>
                  <a:srgbClr val="1155CC"/>
                </a:solidFill>
                <a:latin typeface="Verdana"/>
                <a:ea typeface="Verdana"/>
                <a:cs typeface="Verdana"/>
                <a:sym typeface="Verdana"/>
                <a:hlinkClick r:id="rId6"/>
              </a:rPr>
              <a:t>data.gov</a:t>
            </a:r>
            <a:r>
              <a:rPr lang="en" sz="1200" u="sng">
                <a:solidFill>
                  <a:schemeClr val="dk1"/>
                </a:solidFill>
                <a:latin typeface="Verdana"/>
                <a:ea typeface="Verdana"/>
                <a:cs typeface="Verdana"/>
                <a:sym typeface="Verdana"/>
                <a:hlinkClick r:id="rId6"/>
              </a:rPr>
              <a:t>	</a:t>
            </a:r>
            <a:endParaRPr sz="1200" u="sng">
              <a:solidFill>
                <a:schemeClr val="dk1"/>
              </a:solidFill>
              <a:latin typeface="Verdana"/>
              <a:ea typeface="Verdana"/>
              <a:cs typeface="Verdana"/>
              <a:sym typeface="Verdana"/>
              <a:hlinkClick r:id="rId6"/>
            </a:endParaRPr>
          </a:p>
          <a:p>
            <a:pPr marL="914400" lvl="1" indent="-304800" rtl="0">
              <a:lnSpc>
                <a:spcPct val="120000"/>
              </a:lnSpc>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Are the data topics represented in the portal you explored? If they all are, brainstorm some possible areas which are lacking and begin to draft a joint email from the class to the open data coordinator.</a:t>
            </a:r>
            <a:endParaRPr sz="1200">
              <a:solidFill>
                <a:schemeClr val="dk1"/>
              </a:solidFill>
              <a:latin typeface="Verdana"/>
              <a:ea typeface="Verdana"/>
              <a:cs typeface="Verdana"/>
              <a:sym typeface="Verdana"/>
            </a:endParaRPr>
          </a:p>
          <a:p>
            <a:pPr marL="1371600" lvl="2" indent="-304800" rtl="0">
              <a:lnSpc>
                <a:spcPct val="120000"/>
              </a:lnSpc>
              <a:spcBef>
                <a:spcPts val="0"/>
              </a:spcBef>
              <a:spcAft>
                <a:spcPts val="0"/>
              </a:spcAft>
              <a:buClr>
                <a:schemeClr val="dk1"/>
              </a:buClr>
              <a:buSzPts val="1200"/>
              <a:buFont typeface="Verdana"/>
              <a:buAutoNum type="romanLcPeriod"/>
            </a:pPr>
            <a:r>
              <a:rPr lang="en" sz="1200">
                <a:solidFill>
                  <a:schemeClr val="dk1"/>
                </a:solidFill>
                <a:latin typeface="Verdana"/>
                <a:ea typeface="Verdana"/>
                <a:cs typeface="Verdana"/>
                <a:sym typeface="Verdana"/>
              </a:rPr>
              <a:t>Start with the positive. Explain in the message that patrons of your host library are interested in using open data for civic purposes and appreciate the open data available</a:t>
            </a:r>
            <a:endParaRPr sz="1200">
              <a:solidFill>
                <a:schemeClr val="dk1"/>
              </a:solidFill>
              <a:latin typeface="Verdana"/>
              <a:ea typeface="Verdana"/>
              <a:cs typeface="Verdana"/>
              <a:sym typeface="Verdana"/>
            </a:endParaRPr>
          </a:p>
          <a:p>
            <a:pPr marL="1371600" lvl="2" indent="-304800" rtl="0">
              <a:lnSpc>
                <a:spcPct val="120000"/>
              </a:lnSpc>
              <a:spcBef>
                <a:spcPts val="0"/>
              </a:spcBef>
              <a:spcAft>
                <a:spcPts val="0"/>
              </a:spcAft>
              <a:buClr>
                <a:schemeClr val="dk1"/>
              </a:buClr>
              <a:buSzPts val="1200"/>
              <a:buFont typeface="Verdana"/>
              <a:buAutoNum type="romanLcPeriod"/>
            </a:pPr>
            <a:r>
              <a:rPr lang="en" sz="1200">
                <a:solidFill>
                  <a:schemeClr val="dk1"/>
                </a:solidFill>
                <a:latin typeface="Verdana"/>
                <a:ea typeface="Verdana"/>
                <a:cs typeface="Verdana"/>
                <a:sym typeface="Verdana"/>
              </a:rPr>
              <a:t>Characterize the message as “suggestions” rather than “requests” (“requests” will probably be interpreted as “demands” and referred to the legal department).</a:t>
            </a:r>
            <a:endParaRPr sz="1200">
              <a:solidFill>
                <a:schemeClr val="dk1"/>
              </a:solidFill>
              <a:latin typeface="Verdana"/>
              <a:ea typeface="Verdana"/>
              <a:cs typeface="Verdana"/>
              <a:sym typeface="Verdana"/>
            </a:endParaRPr>
          </a:p>
          <a:p>
            <a:pPr marL="1371600" lvl="2" indent="-304800" rtl="0">
              <a:lnSpc>
                <a:spcPct val="120000"/>
              </a:lnSpc>
              <a:spcBef>
                <a:spcPts val="0"/>
              </a:spcBef>
              <a:spcAft>
                <a:spcPts val="0"/>
              </a:spcAft>
              <a:buClr>
                <a:schemeClr val="dk1"/>
              </a:buClr>
              <a:buSzPts val="1200"/>
              <a:buFont typeface="Verdana"/>
              <a:buAutoNum type="romanLcPeriod"/>
            </a:pPr>
            <a:r>
              <a:rPr lang="en" sz="1200">
                <a:solidFill>
                  <a:schemeClr val="dk1"/>
                </a:solidFill>
                <a:latin typeface="Verdana"/>
                <a:ea typeface="Verdana"/>
                <a:cs typeface="Verdana"/>
                <a:sym typeface="Verdana"/>
              </a:rPr>
              <a:t>Explain what is good, bad, or missing from a specific dataset identified by the class.</a:t>
            </a:r>
            <a:endParaRPr sz="12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457200" lvl="0" indent="0" rtl="0">
              <a:lnSpc>
                <a:spcPct val="120000"/>
              </a:lnSpc>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Here’s a sample message text (alter the text to match your interests):</a:t>
            </a:r>
            <a:endParaRPr sz="12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914400" lvl="0" indent="0" rtl="0">
              <a:lnSpc>
                <a:spcPct val="115000"/>
              </a:lnSpc>
              <a:spcBef>
                <a:spcPts val="0"/>
              </a:spcBef>
              <a:spcAft>
                <a:spcPts val="0"/>
              </a:spcAft>
              <a:buClr>
                <a:srgbClr val="000000"/>
              </a:buClr>
              <a:buSzPts val="1100"/>
              <a:buFont typeface="Arial"/>
              <a:buNone/>
            </a:pPr>
            <a:r>
              <a:rPr lang="en">
                <a:solidFill>
                  <a:schemeClr val="dk1"/>
                </a:solidFill>
                <a:latin typeface="Verdana"/>
                <a:ea typeface="Verdana"/>
                <a:cs typeface="Verdana"/>
                <a:sym typeface="Verdana"/>
              </a:rPr>
              <a:t>Dear Open Data Publisher,</a:t>
            </a:r>
            <a:endParaRPr>
              <a:solidFill>
                <a:schemeClr val="dk1"/>
              </a:solidFill>
              <a:latin typeface="Verdana"/>
              <a:ea typeface="Verdana"/>
              <a:cs typeface="Verdana"/>
              <a:sym typeface="Verdana"/>
            </a:endParaRPr>
          </a:p>
          <a:p>
            <a:pPr marL="914400" lvl="0" indent="0" rtl="0">
              <a:lnSpc>
                <a:spcPct val="115000"/>
              </a:lnSpc>
              <a:spcBef>
                <a:spcPts val="0"/>
              </a:spcBef>
              <a:spcAft>
                <a:spcPts val="0"/>
              </a:spcAft>
              <a:buClr>
                <a:srgbClr val="000000"/>
              </a:buClr>
              <a:buSzPts val="1100"/>
              <a:buFont typeface="Arial"/>
              <a:buNone/>
            </a:pPr>
            <a:endParaRPr>
              <a:solidFill>
                <a:schemeClr val="dk1"/>
              </a:solidFill>
              <a:latin typeface="Verdana"/>
              <a:ea typeface="Verdana"/>
              <a:cs typeface="Verdana"/>
              <a:sym typeface="Verdana"/>
            </a:endParaRPr>
          </a:p>
          <a:p>
            <a:pPr marL="914400" lvl="0" indent="0" rtl="0">
              <a:lnSpc>
                <a:spcPct val="115000"/>
              </a:lnSpc>
              <a:spcBef>
                <a:spcPts val="0"/>
              </a:spcBef>
              <a:spcAft>
                <a:spcPts val="0"/>
              </a:spcAft>
              <a:buClr>
                <a:srgbClr val="000000"/>
              </a:buClr>
              <a:buSzPts val="1100"/>
              <a:buFont typeface="Arial"/>
              <a:buNone/>
            </a:pPr>
            <a:r>
              <a:rPr lang="en">
                <a:solidFill>
                  <a:schemeClr val="dk1"/>
                </a:solidFill>
                <a:latin typeface="Verdana"/>
                <a:ea typeface="Verdana"/>
                <a:cs typeface="Verdana"/>
                <a:sym typeface="Verdana"/>
              </a:rPr>
              <a:t>I’m writing to you on behalf of a group of patrons at the Smallville Public Library in Giant county, Washifornia. We have been using some of your published datasets for civic purposes like [insert your own language: improving traffic safety, understanding our schools, or keeping our residents healthy.] Thank you for publishing this important resource. We have a few suggestions (listed below) for expanding or improving your open data offerings:</a:t>
            </a:r>
            <a:endParaRPr>
              <a:solidFill>
                <a:schemeClr val="dk1"/>
              </a:solidFill>
              <a:latin typeface="Verdana"/>
              <a:ea typeface="Verdana"/>
              <a:cs typeface="Verdana"/>
              <a:sym typeface="Verdana"/>
            </a:endParaRPr>
          </a:p>
          <a:p>
            <a:pPr marL="1371600" lvl="0" indent="-298450" rtl="0">
              <a:lnSpc>
                <a:spcPct val="115000"/>
              </a:lnSpc>
              <a:spcBef>
                <a:spcPts val="0"/>
              </a:spcBef>
              <a:spcAft>
                <a:spcPts val="0"/>
              </a:spcAft>
              <a:buClr>
                <a:schemeClr val="dk1"/>
              </a:buClr>
              <a:buSzPts val="1100"/>
              <a:buFont typeface="Verdana"/>
              <a:buChar char="●"/>
            </a:pPr>
            <a:r>
              <a:rPr lang="en">
                <a:solidFill>
                  <a:schemeClr val="dk1"/>
                </a:solidFill>
                <a:latin typeface="Verdana"/>
                <a:ea typeface="Verdana"/>
                <a:cs typeface="Verdana"/>
                <a:sym typeface="Verdana"/>
              </a:rPr>
              <a:t>In your published dataset on sugary dessert consumption (here’s the link), we noticed that the last update was more than 5 years ago. This is a really useful dataset for us and we’d like to see it prioritized for update.</a:t>
            </a:r>
            <a:endParaRPr>
              <a:solidFill>
                <a:schemeClr val="dk1"/>
              </a:solidFill>
              <a:latin typeface="Verdana"/>
              <a:ea typeface="Verdana"/>
              <a:cs typeface="Verdana"/>
              <a:sym typeface="Verdana"/>
            </a:endParaRPr>
          </a:p>
          <a:p>
            <a:pPr marL="1371600" lvl="0" indent="-298450" rtl="0">
              <a:lnSpc>
                <a:spcPct val="115000"/>
              </a:lnSpc>
              <a:spcBef>
                <a:spcPts val="0"/>
              </a:spcBef>
              <a:spcAft>
                <a:spcPts val="0"/>
              </a:spcAft>
              <a:buClr>
                <a:schemeClr val="dk1"/>
              </a:buClr>
              <a:buSzPts val="1100"/>
              <a:buFont typeface="Verdana"/>
              <a:buChar char="●"/>
            </a:pPr>
            <a:r>
              <a:rPr lang="en">
                <a:solidFill>
                  <a:schemeClr val="dk1"/>
                </a:solidFill>
                <a:latin typeface="Verdana"/>
                <a:ea typeface="Verdana"/>
                <a:cs typeface="Verdana"/>
                <a:sym typeface="Verdana"/>
              </a:rPr>
              <a:t>We couldn’t find any data on your site concerning soda pop spills on public lands. Could you update your index or email us back with tips on how to find it?</a:t>
            </a:r>
            <a:endParaRPr>
              <a:solidFill>
                <a:schemeClr val="dk1"/>
              </a:solidFill>
              <a:latin typeface="Verdana"/>
              <a:ea typeface="Verdana"/>
              <a:cs typeface="Verdana"/>
              <a:sym typeface="Verdana"/>
            </a:endParaRPr>
          </a:p>
          <a:p>
            <a:pPr marL="0" lvl="0" indent="0" rtl="0">
              <a:lnSpc>
                <a:spcPct val="120000"/>
              </a:lnSpc>
              <a:spcBef>
                <a:spcPts val="0"/>
              </a:spcBef>
              <a:spcAft>
                <a:spcPts val="0"/>
              </a:spcAft>
              <a:buNone/>
            </a:pPr>
            <a:endParaRPr sz="12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rtl="0">
              <a:lnSpc>
                <a:spcPct val="138000"/>
              </a:lnSpc>
              <a:spcBef>
                <a:spcPts val="0"/>
              </a:spcBef>
              <a:spcAft>
                <a:spcPts val="0"/>
              </a:spcAft>
              <a:buClr>
                <a:schemeClr val="dk1"/>
              </a:buClr>
              <a:buSzPts val="1100"/>
              <a:buFont typeface="Arial"/>
              <a:buNone/>
            </a:pPr>
            <a:r>
              <a:rPr lang="en" sz="1200" i="1">
                <a:solidFill>
                  <a:schemeClr val="dk1"/>
                </a:solidFill>
                <a:latin typeface="Verdana"/>
                <a:ea typeface="Verdana"/>
                <a:cs typeface="Verdana"/>
                <a:sym typeface="Verdana"/>
              </a:rPr>
              <a:t>Alternate Activities:</a:t>
            </a:r>
            <a:endParaRPr sz="1200" i="1">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rabicPeriod"/>
            </a:pPr>
            <a:r>
              <a:rPr lang="en" sz="1200">
                <a:solidFill>
                  <a:schemeClr val="dk1"/>
                </a:solidFill>
                <a:latin typeface="Verdana"/>
                <a:ea typeface="Verdana"/>
                <a:cs typeface="Verdana"/>
                <a:sym typeface="Verdana"/>
              </a:rPr>
              <a:t>Post a story.</a:t>
            </a:r>
            <a:endParaRPr sz="1200">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A few organizations collect and publish stories about how open data gets used around the world. As a community library your students’ and patrons’ use of open data matters.</a:t>
            </a:r>
            <a:endParaRPr sz="1200">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Demonstrate the</a:t>
            </a:r>
            <a:r>
              <a:rPr lang="en" sz="1200">
                <a:solidFill>
                  <a:schemeClr val="dk1"/>
                </a:solidFill>
                <a:uFill>
                  <a:noFill/>
                </a:uFill>
                <a:latin typeface="Verdana"/>
                <a:ea typeface="Verdana"/>
                <a:cs typeface="Verdana"/>
                <a:sym typeface="Verdana"/>
                <a:hlinkClick r:id="rId7"/>
              </a:rPr>
              <a:t> </a:t>
            </a:r>
            <a:r>
              <a:rPr lang="en" sz="1200" u="sng">
                <a:solidFill>
                  <a:schemeClr val="dk1"/>
                </a:solidFill>
                <a:latin typeface="Verdana"/>
                <a:ea typeface="Verdana"/>
                <a:cs typeface="Verdana"/>
                <a:sym typeface="Verdana"/>
                <a:hlinkClick r:id="rId7"/>
              </a:rPr>
              <a:t>Open Data Impact Map</a:t>
            </a:r>
            <a:r>
              <a:rPr lang="en" sz="1200">
                <a:solidFill>
                  <a:schemeClr val="dk1"/>
                </a:solidFill>
                <a:latin typeface="Verdana"/>
                <a:ea typeface="Verdana"/>
                <a:cs typeface="Verdana"/>
                <a:sym typeface="Verdana"/>
              </a:rPr>
              <a:t> to the class</a:t>
            </a:r>
            <a:endParaRPr sz="1200">
              <a:solidFill>
                <a:schemeClr val="dk1"/>
              </a:solidFill>
              <a:latin typeface="Verdana"/>
              <a:ea typeface="Verdana"/>
              <a:cs typeface="Verdana"/>
              <a:sym typeface="Verdana"/>
            </a:endParaRPr>
          </a:p>
          <a:p>
            <a:pPr marL="457200" lvl="0" indent="-304800" rtl="0">
              <a:lnSpc>
                <a:spcPct val="120000"/>
              </a:lnSpc>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Use student work product from classes 3c (answer your own question) or 2d (data visualization) as the basis for a group-driven impact story submitted either through this</a:t>
            </a:r>
            <a:r>
              <a:rPr lang="en" sz="1200">
                <a:solidFill>
                  <a:schemeClr val="dk1"/>
                </a:solidFill>
                <a:uFill>
                  <a:noFill/>
                </a:uFill>
                <a:latin typeface="Verdana"/>
                <a:ea typeface="Verdana"/>
                <a:cs typeface="Verdana"/>
                <a:sym typeface="Verdana"/>
                <a:hlinkClick r:id="rId8"/>
              </a:rPr>
              <a:t> </a:t>
            </a:r>
            <a:r>
              <a:rPr lang="en" sz="1200" u="sng">
                <a:solidFill>
                  <a:schemeClr val="dk1"/>
                </a:solidFill>
                <a:latin typeface="Verdana"/>
                <a:ea typeface="Verdana"/>
                <a:cs typeface="Verdana"/>
                <a:sym typeface="Verdana"/>
                <a:hlinkClick r:id="rId8"/>
              </a:rPr>
              <a:t>web form</a:t>
            </a:r>
            <a:r>
              <a:rPr lang="en" sz="1200">
                <a:solidFill>
                  <a:schemeClr val="dk1"/>
                </a:solidFill>
                <a:latin typeface="Verdana"/>
                <a:ea typeface="Verdana"/>
                <a:cs typeface="Verdana"/>
                <a:sym typeface="Verdana"/>
              </a:rPr>
              <a:t> or by email, </a:t>
            </a:r>
            <a:r>
              <a:rPr lang="en" sz="1200">
                <a:solidFill>
                  <a:srgbClr val="0563C1"/>
                </a:solidFill>
                <a:latin typeface="Verdana"/>
                <a:ea typeface="Verdana"/>
                <a:cs typeface="Verdana"/>
                <a:sym typeface="Verdana"/>
              </a:rPr>
              <a:t>Map@ODEnterprise.org</a:t>
            </a:r>
            <a:r>
              <a:rPr lang="en"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dc7339bf6_0_36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Google Shape;326;g1dc7339bf6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1200"/>
              </a:spcBef>
              <a:spcAft>
                <a:spcPts val="0"/>
              </a:spcAft>
              <a:buClr>
                <a:schemeClr val="dk1"/>
              </a:buClr>
              <a:buSzPts val="1100"/>
              <a:buFont typeface="Arial"/>
              <a:buNone/>
            </a:pPr>
            <a:r>
              <a:rPr lang="en" sz="1200" b="1" i="1">
                <a:solidFill>
                  <a:schemeClr val="dk1"/>
                </a:solidFill>
                <a:latin typeface="Verdana"/>
                <a:ea typeface="Verdana"/>
                <a:cs typeface="Verdana"/>
                <a:sym typeface="Verdana"/>
              </a:rPr>
              <a:t>Class 4 Evaluation Method and Course Wrap-Up</a:t>
            </a:r>
            <a:endParaRPr sz="1200" b="1" i="1">
              <a:solidFill>
                <a:schemeClr val="dk1"/>
              </a:solidFill>
              <a:latin typeface="Verdana"/>
              <a:ea typeface="Verdana"/>
              <a:cs typeface="Verdana"/>
              <a:sym typeface="Verdana"/>
            </a:endParaRPr>
          </a:p>
          <a:p>
            <a:pPr marL="0" lvl="0" indent="0">
              <a:spcBef>
                <a:spcPts val="300"/>
              </a:spcBef>
              <a:spcAft>
                <a:spcPts val="0"/>
              </a:spcAft>
              <a:buNone/>
            </a:pPr>
            <a:endParaRPr/>
          </a:p>
          <a:p>
            <a:pPr marL="0" lvl="0" indent="0">
              <a:spcBef>
                <a:spcPts val="0"/>
              </a:spcBef>
              <a:spcAft>
                <a:spcPts val="0"/>
              </a:spcAft>
              <a:buNone/>
            </a:pPr>
            <a:r>
              <a:rPr lang="en"/>
              <a:t>Review objectives from the sessions</a:t>
            </a:r>
            <a:endParaRPr/>
          </a:p>
          <a:p>
            <a:pPr marL="0" lvl="0" indent="0">
              <a:spcBef>
                <a:spcPts val="0"/>
              </a:spcBef>
              <a:spcAft>
                <a:spcPts val="0"/>
              </a:spcAft>
              <a:buNone/>
            </a:pPr>
            <a:r>
              <a:rPr lang="en"/>
              <a:t>Gather evaluative feedback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47e79edad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1" name="Google Shape;331;g247e79edad_0_9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da9ad4208_2_9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1da9ad4208_2_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rtl="0">
              <a:lnSpc>
                <a:spcPct val="120000"/>
              </a:lnSpc>
              <a:spcBef>
                <a:spcPts val="500"/>
              </a:spcBef>
              <a:spcAft>
                <a:spcPts val="0"/>
              </a:spcAft>
              <a:buClr>
                <a:schemeClr val="dk1"/>
              </a:buClr>
              <a:buSzPts val="1100"/>
              <a:buFont typeface="Arial"/>
              <a:buNone/>
            </a:pPr>
            <a:r>
              <a:rPr lang="en" b="1">
                <a:solidFill>
                  <a:schemeClr val="dk1"/>
                </a:solidFill>
                <a:latin typeface="Verdana"/>
                <a:ea typeface="Verdana"/>
                <a:cs typeface="Verdana"/>
                <a:sym typeface="Verdana"/>
              </a:rPr>
              <a:t>Class 4a: Review Class 1-3</a:t>
            </a:r>
            <a:endParaRPr b="1">
              <a:solidFill>
                <a:schemeClr val="dk1"/>
              </a:solidFill>
              <a:latin typeface="Verdana"/>
              <a:ea typeface="Verdana"/>
              <a:cs typeface="Verdana"/>
              <a:sym typeface="Verdana"/>
            </a:endParaRPr>
          </a:p>
          <a:p>
            <a:pPr marL="0" lvl="0" indent="0" rtl="0">
              <a:lnSpc>
                <a:spcPct val="115000"/>
              </a:lnSpc>
              <a:spcBef>
                <a:spcPts val="500"/>
              </a:spcBef>
              <a:spcAft>
                <a:spcPts val="0"/>
              </a:spcAft>
              <a:buClr>
                <a:schemeClr val="dk1"/>
              </a:buClr>
              <a:buSzPts val="1100"/>
              <a:buFont typeface="Arial"/>
              <a:buNone/>
            </a:pPr>
            <a:r>
              <a:rPr lang="en" sz="1100" b="1" i="1">
                <a:solidFill>
                  <a:schemeClr val="dk1"/>
                </a:solidFill>
                <a:latin typeface="Verdana"/>
                <a:ea typeface="Verdana"/>
                <a:cs typeface="Verdana"/>
                <a:sym typeface="Verdana"/>
              </a:rPr>
              <a:t>Learning Objective: </a:t>
            </a:r>
            <a:r>
              <a:rPr lang="en" sz="1100">
                <a:solidFill>
                  <a:schemeClr val="dk1"/>
                </a:solidFill>
                <a:highlight>
                  <a:srgbClr val="FFFFFF"/>
                </a:highlight>
                <a:latin typeface="Verdana"/>
                <a:ea typeface="Verdana"/>
                <a:cs typeface="Verdana"/>
                <a:sym typeface="Verdana"/>
              </a:rPr>
              <a:t>Demonstrate familiarity with topics from Class 1-3</a:t>
            </a:r>
            <a:endParaRPr sz="1100" b="1" i="1">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100" b="1" i="1">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sz="1100" b="1" i="1">
                <a:solidFill>
                  <a:schemeClr val="dk1"/>
                </a:solidFill>
                <a:latin typeface="Verdana"/>
                <a:ea typeface="Verdana"/>
                <a:cs typeface="Verdana"/>
                <a:sym typeface="Verdana"/>
              </a:rPr>
              <a:t>Discussion:</a:t>
            </a:r>
            <a:r>
              <a:rPr lang="en" sz="1100">
                <a:solidFill>
                  <a:schemeClr val="dk1"/>
                </a:solidFill>
                <a:latin typeface="Verdana"/>
                <a:ea typeface="Verdana"/>
                <a:cs typeface="Verdana"/>
                <a:sym typeface="Verdana"/>
              </a:rPr>
              <a:t> By now everyone has learned a lot about open data and is almost ready to take on using open data to answer their own questions. </a:t>
            </a:r>
            <a:endParaRPr sz="11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Ask the class:</a:t>
            </a:r>
            <a:endParaRPr sz="1100">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Where are some places I might find open data?</a:t>
            </a:r>
            <a:endParaRPr sz="1100">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What kind of questions can open data answer?</a:t>
            </a:r>
            <a:endParaRPr sz="1100">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What are some ways in which you might visually represent your data?</a:t>
            </a:r>
            <a:endParaRPr sz="1100">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What are some common misrepresentations of data?</a:t>
            </a:r>
            <a:endParaRPr sz="1100">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How can you use data to tell a story?</a:t>
            </a:r>
            <a:endParaRPr sz="1100">
              <a:solidFill>
                <a:schemeClr val="dk1"/>
              </a:solidFill>
              <a:latin typeface="Verdana"/>
              <a:ea typeface="Verdana"/>
              <a:cs typeface="Verdana"/>
              <a:sym typeface="Verdana"/>
            </a:endParaRPr>
          </a:p>
          <a:p>
            <a:pPr marL="457200" lvl="0" indent="-298450"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What are some common mistakes in representing data visually? </a:t>
            </a:r>
            <a:endParaRPr sz="11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1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Explain that in this section they will have the opportunity to get hands-on experience in answering open data questions and will become an active member of the open data community. </a:t>
            </a:r>
            <a:endParaRPr sz="1100" b="1" i="1">
              <a:solidFill>
                <a:schemeClr val="dk1"/>
              </a:solidFill>
              <a:latin typeface="Verdana"/>
              <a:ea typeface="Verdana"/>
              <a:cs typeface="Verdana"/>
              <a:sym typeface="Verdana"/>
            </a:endParaRPr>
          </a:p>
          <a:p>
            <a:pPr marL="0" lvl="0" indent="0" rtl="0">
              <a:lnSpc>
                <a:spcPct val="115000"/>
              </a:lnSpc>
              <a:spcBef>
                <a:spcPts val="0"/>
              </a:spcBef>
              <a:spcAft>
                <a:spcPts val="0"/>
              </a:spcAft>
              <a:buClr>
                <a:srgbClr val="000000"/>
              </a:buClr>
              <a:buSzPts val="1100"/>
              <a:buFont typeface="Arial"/>
              <a:buNone/>
            </a:pPr>
            <a:endParaRPr sz="1100" b="1" i="1">
              <a:solidFill>
                <a:schemeClr val="dk1"/>
              </a:solidFill>
              <a:latin typeface="Verdana"/>
              <a:ea typeface="Verdana"/>
              <a:cs typeface="Verdana"/>
              <a:sym typeface="Verdana"/>
            </a:endParaRPr>
          </a:p>
          <a:p>
            <a:pPr marL="0" lvl="0" indent="0" rtl="0">
              <a:lnSpc>
                <a:spcPct val="115000"/>
              </a:lnSpc>
              <a:spcBef>
                <a:spcPts val="0"/>
              </a:spcBef>
              <a:spcAft>
                <a:spcPts val="0"/>
              </a:spcAft>
              <a:buClr>
                <a:srgbClr val="000000"/>
              </a:buClr>
              <a:buSzPts val="1100"/>
              <a:buFont typeface="Arial"/>
              <a:buNone/>
            </a:pPr>
            <a:endParaRPr sz="1100">
              <a:solidFill>
                <a:schemeClr val="dk1"/>
              </a:solidFill>
              <a:latin typeface="Verdana"/>
              <a:ea typeface="Verdana"/>
              <a:cs typeface="Verdana"/>
              <a:sym typeface="Verdana"/>
            </a:endParaRPr>
          </a:p>
          <a:p>
            <a:pPr marL="0" lvl="0" indent="0" rtl="0">
              <a:lnSpc>
                <a:spcPct val="115000"/>
              </a:lnSpc>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marR="0" lvl="0" indent="0" algn="l" rtl="0">
              <a:spcBef>
                <a:spcPts val="0"/>
              </a:spcBef>
              <a:spcAft>
                <a:spcPts val="0"/>
              </a:spcAft>
              <a:buNone/>
            </a:pPr>
            <a:endParaRPr b="1">
              <a:solidFill>
                <a:schemeClr val="dk1"/>
              </a:solidFill>
              <a:latin typeface="Verdana"/>
              <a:ea typeface="Verdana"/>
              <a:cs typeface="Verdana"/>
              <a:sym typeface="Verdana"/>
            </a:endParaRPr>
          </a:p>
        </p:txBody>
      </p:sp>
      <p:sp>
        <p:nvSpPr>
          <p:cNvPr id="244" name="Google Shape;244;g1da9ad4208_2_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60606cc40_0_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Google Shape;250;g260606cc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500"/>
              </a:spcBef>
              <a:spcAft>
                <a:spcPts val="0"/>
              </a:spcAft>
              <a:buClr>
                <a:srgbClr val="000000"/>
              </a:buClr>
              <a:buSzPts val="1100"/>
              <a:buFont typeface="Arial"/>
              <a:buNone/>
            </a:pPr>
            <a:r>
              <a:rPr lang="en" b="1" i="1">
                <a:solidFill>
                  <a:schemeClr val="dk1"/>
                </a:solidFill>
                <a:latin typeface="Verdana"/>
                <a:ea typeface="Verdana"/>
                <a:cs typeface="Verdana"/>
                <a:sym typeface="Verdana"/>
              </a:rPr>
              <a:t>Activities:</a:t>
            </a:r>
            <a:endParaRPr b="1" i="1">
              <a:solidFill>
                <a:schemeClr val="dk1"/>
              </a:solidFill>
              <a:latin typeface="Verdana"/>
              <a:ea typeface="Verdana"/>
              <a:cs typeface="Verdana"/>
              <a:sym typeface="Verdana"/>
            </a:endParaRPr>
          </a:p>
          <a:p>
            <a:pPr marL="457200" lvl="0" indent="-298450" rtl="0">
              <a:lnSpc>
                <a:spcPct val="115000"/>
              </a:lnSpc>
              <a:spcBef>
                <a:spcPts val="500"/>
              </a:spcBef>
              <a:spcAft>
                <a:spcPts val="0"/>
              </a:spcAft>
              <a:buClr>
                <a:schemeClr val="dk1"/>
              </a:buClr>
              <a:buSzPts val="1100"/>
              <a:buFont typeface="Verdana"/>
              <a:buAutoNum type="arabicPeriod"/>
            </a:pPr>
            <a:r>
              <a:rPr lang="en">
                <a:solidFill>
                  <a:schemeClr val="dk1"/>
                </a:solidFill>
                <a:latin typeface="Verdana"/>
                <a:ea typeface="Verdana"/>
                <a:cs typeface="Verdana"/>
                <a:sym typeface="Verdana"/>
              </a:rPr>
              <a:t>Ask if anyone saw any data visualizations between now and the last class. What did they notice? Show the class one or two visualizations from recent news stories. Ask: </a:t>
            </a:r>
            <a:endParaRPr>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AutoNum type="alphaLcPeriod"/>
            </a:pPr>
            <a:r>
              <a:rPr lang="en">
                <a:solidFill>
                  <a:schemeClr val="dk1"/>
                </a:solidFill>
                <a:latin typeface="Verdana"/>
                <a:ea typeface="Verdana"/>
                <a:cs typeface="Verdana"/>
                <a:sym typeface="Verdana"/>
              </a:rPr>
              <a:t>What story are they trying to tell? </a:t>
            </a:r>
            <a:endParaRPr>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AutoNum type="alphaLcPeriod"/>
            </a:pPr>
            <a:r>
              <a:rPr lang="en">
                <a:solidFill>
                  <a:schemeClr val="dk1"/>
                </a:solidFill>
                <a:latin typeface="Verdana"/>
                <a:ea typeface="Verdana"/>
                <a:cs typeface="Verdana"/>
                <a:sym typeface="Verdana"/>
              </a:rPr>
              <a:t>What kind of chart or graph are they using?</a:t>
            </a:r>
            <a:endParaRPr>
              <a:solidFill>
                <a:schemeClr val="dk1"/>
              </a:solidFill>
              <a:latin typeface="Verdana"/>
              <a:ea typeface="Verdana"/>
              <a:cs typeface="Verdana"/>
              <a:sym typeface="Verdana"/>
            </a:endParaRPr>
          </a:p>
          <a:p>
            <a:pPr marL="914400" lvl="1" indent="-298450" rtl="0">
              <a:lnSpc>
                <a:spcPct val="115000"/>
              </a:lnSpc>
              <a:spcBef>
                <a:spcPts val="0"/>
              </a:spcBef>
              <a:spcAft>
                <a:spcPts val="0"/>
              </a:spcAft>
              <a:buClr>
                <a:schemeClr val="dk1"/>
              </a:buClr>
              <a:buSzPts val="1100"/>
              <a:buFont typeface="Verdana"/>
              <a:buAutoNum type="alphaLcPeriod"/>
            </a:pPr>
            <a:r>
              <a:rPr lang="en">
                <a:solidFill>
                  <a:schemeClr val="dk1"/>
                </a:solidFill>
                <a:latin typeface="Verdana"/>
                <a:ea typeface="Verdana"/>
                <a:cs typeface="Verdana"/>
                <a:sym typeface="Verdana"/>
              </a:rPr>
              <a:t>Are they using that chart correctly?</a:t>
            </a:r>
            <a:endParaRPr sz="1200" i="1">
              <a:solidFill>
                <a:schemeClr val="dk1"/>
              </a:solidFill>
              <a:latin typeface="Verdana"/>
              <a:ea typeface="Verdana"/>
              <a:cs typeface="Verdana"/>
              <a:sym typeface="Verdana"/>
            </a:endParaRPr>
          </a:p>
          <a:p>
            <a:pPr marL="0" marR="0" lvl="0" indent="0" algn="l" rtl="0">
              <a:lnSpc>
                <a:spcPct val="138000"/>
              </a:lnSpc>
              <a:spcBef>
                <a:spcPts val="0"/>
              </a:spcBef>
              <a:spcAft>
                <a:spcPts val="0"/>
              </a:spcAft>
              <a:buNone/>
            </a:pPr>
            <a:endParaRPr sz="1200">
              <a:solidFill>
                <a:schemeClr val="dk1"/>
              </a:solidFill>
              <a:latin typeface="Verdana"/>
              <a:ea typeface="Verdana"/>
              <a:cs typeface="Verdana"/>
              <a:sym typeface="Verdana"/>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06f1ac588_0_0: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Google Shape;256;g206f1ac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(Same as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dc7339bf6_0_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Google Shape;262;g1dc7339bf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500"/>
              </a:spcBef>
              <a:spcAft>
                <a:spcPts val="0"/>
              </a:spcAft>
              <a:buClr>
                <a:schemeClr val="dk1"/>
              </a:buClr>
              <a:buSzPts val="1100"/>
              <a:buFont typeface="Arial"/>
              <a:buNone/>
            </a:pPr>
            <a:r>
              <a:rPr lang="en" sz="1400" b="1">
                <a:solidFill>
                  <a:schemeClr val="dk1"/>
                </a:solidFill>
                <a:latin typeface="Verdana"/>
                <a:ea typeface="Verdana"/>
                <a:cs typeface="Verdana"/>
                <a:sym typeface="Verdana"/>
              </a:rPr>
              <a:t>Class 4b: Analyzing Your Data - What does it mean?</a:t>
            </a:r>
            <a:endParaRPr sz="1400" b="1">
              <a:solidFill>
                <a:schemeClr val="dk1"/>
              </a:solidFill>
              <a:latin typeface="Verdana"/>
              <a:ea typeface="Verdana"/>
              <a:cs typeface="Verdana"/>
              <a:sym typeface="Verdana"/>
            </a:endParaRPr>
          </a:p>
          <a:p>
            <a:pPr marL="0" lvl="0" indent="0" rtl="0">
              <a:lnSpc>
                <a:spcPct val="115000"/>
              </a:lnSpc>
              <a:spcBef>
                <a:spcPts val="500"/>
              </a:spcBef>
              <a:spcAft>
                <a:spcPts val="0"/>
              </a:spcAft>
              <a:buClr>
                <a:schemeClr val="dk1"/>
              </a:buClr>
              <a:buSzPts val="1100"/>
              <a:buFont typeface="Arial"/>
              <a:buNone/>
            </a:pPr>
            <a:endParaRPr sz="1400" b="1">
              <a:solidFill>
                <a:schemeClr val="dk1"/>
              </a:solidFill>
              <a:latin typeface="Verdana"/>
              <a:ea typeface="Verdana"/>
              <a:cs typeface="Verdana"/>
              <a:sym typeface="Verdana"/>
            </a:endParaRPr>
          </a:p>
          <a:p>
            <a:pPr marL="0" lvl="0" indent="0" rtl="0">
              <a:lnSpc>
                <a:spcPct val="120000"/>
              </a:lnSpc>
              <a:spcBef>
                <a:spcPts val="0"/>
              </a:spcBef>
              <a:spcAft>
                <a:spcPts val="0"/>
              </a:spcAft>
              <a:buClr>
                <a:schemeClr val="dk1"/>
              </a:buClr>
              <a:buSzPts val="1100"/>
              <a:buFont typeface="Arial"/>
              <a:buNone/>
            </a:pPr>
            <a:r>
              <a:rPr lang="en" sz="1200" i="1">
                <a:solidFill>
                  <a:schemeClr val="dk1"/>
                </a:solidFill>
                <a:latin typeface="Verdana"/>
                <a:ea typeface="Verdana"/>
                <a:cs typeface="Verdana"/>
                <a:sym typeface="Verdana"/>
              </a:rPr>
              <a:t>Estimated Time: 15 min</a:t>
            </a:r>
            <a:endParaRPr sz="1200" i="1">
              <a:solidFill>
                <a:schemeClr val="dk1"/>
              </a:solidFill>
              <a:latin typeface="Verdana"/>
              <a:ea typeface="Verdana"/>
              <a:cs typeface="Verdana"/>
              <a:sym typeface="Verdana"/>
            </a:endParaRPr>
          </a:p>
          <a:p>
            <a:pPr marL="0" lvl="0" indent="0" rtl="0">
              <a:lnSpc>
                <a:spcPct val="120000"/>
              </a:lnSpc>
              <a:spcBef>
                <a:spcPts val="1200"/>
              </a:spcBef>
              <a:spcAft>
                <a:spcPts val="0"/>
              </a:spcAft>
              <a:buClr>
                <a:schemeClr val="dk1"/>
              </a:buClr>
              <a:buSzPts val="1100"/>
              <a:buFont typeface="Arial"/>
              <a:buNone/>
            </a:pPr>
            <a:r>
              <a:rPr lang="en" sz="1200" i="1">
                <a:solidFill>
                  <a:schemeClr val="dk1"/>
                </a:solidFill>
                <a:latin typeface="Verdana"/>
                <a:ea typeface="Verdana"/>
                <a:cs typeface="Verdana"/>
                <a:sym typeface="Verdana"/>
              </a:rPr>
              <a:t>Learning Objective:  </a:t>
            </a:r>
            <a:r>
              <a:rPr lang="en" sz="1200">
                <a:solidFill>
                  <a:schemeClr val="dk1"/>
                </a:solidFill>
                <a:latin typeface="Verdana"/>
                <a:ea typeface="Verdana"/>
                <a:cs typeface="Verdana"/>
                <a:sym typeface="Verdana"/>
              </a:rPr>
              <a:t>Identify some common mistakes people make when analyzing data and drawing conclusions.</a:t>
            </a:r>
            <a:endParaRPr sz="1200">
              <a:solidFill>
                <a:schemeClr val="dk1"/>
              </a:solidFill>
              <a:latin typeface="Verdana"/>
              <a:ea typeface="Verdana"/>
              <a:cs typeface="Verdana"/>
              <a:sym typeface="Verdana"/>
            </a:endParaRPr>
          </a:p>
          <a:p>
            <a:pPr marL="0" lvl="0" indent="0" rtl="0">
              <a:lnSpc>
                <a:spcPct val="120000"/>
              </a:lnSpc>
              <a:spcBef>
                <a:spcPts val="1200"/>
              </a:spcBef>
              <a:spcAft>
                <a:spcPts val="0"/>
              </a:spcAft>
              <a:buClr>
                <a:schemeClr val="dk1"/>
              </a:buClr>
              <a:buSzPts val="1100"/>
              <a:buFont typeface="Arial"/>
              <a:buNone/>
            </a:pPr>
            <a:r>
              <a:rPr lang="en" sz="1200" i="1">
                <a:solidFill>
                  <a:schemeClr val="dk1"/>
                </a:solidFill>
                <a:latin typeface="Verdana"/>
                <a:ea typeface="Verdana"/>
                <a:cs typeface="Verdana"/>
                <a:sym typeface="Verdana"/>
              </a:rPr>
              <a:t>Discussion</a:t>
            </a:r>
            <a:r>
              <a:rPr lang="en" sz="1200">
                <a:solidFill>
                  <a:schemeClr val="dk1"/>
                </a:solidFill>
                <a:latin typeface="Verdana"/>
                <a:ea typeface="Verdana"/>
                <a:cs typeface="Verdana"/>
                <a:sym typeface="Verdana"/>
              </a:rPr>
              <a:t>: It can be tempting to see some data and draw quick conclusions. It’s important to make sure those conclusions are valid. During this segment, we’ll talk about what the data means.</a:t>
            </a:r>
            <a:endParaRPr sz="1200">
              <a:solidFill>
                <a:schemeClr val="dk1"/>
              </a:solidFill>
              <a:latin typeface="Verdana"/>
              <a:ea typeface="Verdana"/>
              <a:cs typeface="Verdana"/>
              <a:sym typeface="Verdana"/>
            </a:endParaRPr>
          </a:p>
          <a:p>
            <a:pPr marL="0" lvl="0" indent="0">
              <a:spcBef>
                <a:spcPts val="3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603cfe899_1_0: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2603cfe8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500"/>
              </a:spcBef>
              <a:spcAft>
                <a:spcPts val="0"/>
              </a:spcAft>
              <a:buClr>
                <a:schemeClr val="dk1"/>
              </a:buClr>
              <a:buSzPts val="1100"/>
              <a:buFont typeface="Arial"/>
              <a:buNone/>
            </a:pPr>
            <a:r>
              <a:rPr lang="en" sz="1400" b="1">
                <a:solidFill>
                  <a:schemeClr val="dk1"/>
                </a:solidFill>
                <a:latin typeface="Verdana"/>
                <a:ea typeface="Verdana"/>
                <a:cs typeface="Verdana"/>
                <a:sym typeface="Verdana"/>
              </a:rPr>
              <a:t>Class 4b: Analyzing Your Data - What does it mean?</a:t>
            </a:r>
            <a:endParaRPr sz="1400" b="1">
              <a:solidFill>
                <a:schemeClr val="dk1"/>
              </a:solidFill>
              <a:latin typeface="Verdana"/>
              <a:ea typeface="Verdana"/>
              <a:cs typeface="Verdana"/>
              <a:sym typeface="Verdana"/>
            </a:endParaRPr>
          </a:p>
          <a:p>
            <a:pPr marL="457200" lvl="0" indent="0" rtl="0">
              <a:lnSpc>
                <a:spcPct val="138000"/>
              </a:lnSpc>
              <a:spcBef>
                <a:spcPts val="500"/>
              </a:spcBef>
              <a:spcAft>
                <a:spcPts val="0"/>
              </a:spcAft>
              <a:buNone/>
            </a:pPr>
            <a:r>
              <a:rPr lang="en">
                <a:solidFill>
                  <a:schemeClr val="dk1"/>
                </a:solidFill>
                <a:latin typeface="Raleway"/>
                <a:ea typeface="Raleway"/>
                <a:cs typeface="Raleway"/>
                <a:sym typeface="Raleway"/>
              </a:rPr>
              <a:t>Activity</a:t>
            </a:r>
            <a:endParaRPr>
              <a:solidFill>
                <a:schemeClr val="dk1"/>
              </a:solidFill>
              <a:latin typeface="Raleway"/>
              <a:ea typeface="Raleway"/>
              <a:cs typeface="Raleway"/>
              <a:sym typeface="Raleway"/>
            </a:endParaRPr>
          </a:p>
          <a:p>
            <a:pPr marL="457200" lvl="0" indent="0" rtl="0">
              <a:lnSpc>
                <a:spcPct val="138000"/>
              </a:lnSpc>
              <a:spcBef>
                <a:spcPts val="0"/>
              </a:spcBef>
              <a:spcAft>
                <a:spcPts val="0"/>
              </a:spcAft>
              <a:buNone/>
            </a:pPr>
            <a:endParaRPr>
              <a:solidFill>
                <a:schemeClr val="dk1"/>
              </a:solidFill>
              <a:latin typeface="Raleway"/>
              <a:ea typeface="Raleway"/>
              <a:cs typeface="Raleway"/>
              <a:sym typeface="Raleway"/>
            </a:endParaRPr>
          </a:p>
          <a:p>
            <a:pPr marL="457200" lvl="0" indent="0" rtl="0">
              <a:lnSpc>
                <a:spcPct val="138000"/>
              </a:lnSpc>
              <a:spcBef>
                <a:spcPts val="0"/>
              </a:spcBef>
              <a:spcAft>
                <a:spcPts val="0"/>
              </a:spcAft>
              <a:buNone/>
            </a:pPr>
            <a:r>
              <a:rPr lang="en">
                <a:solidFill>
                  <a:schemeClr val="dk1"/>
                </a:solidFill>
                <a:latin typeface="Raleway"/>
                <a:ea typeface="Raleway"/>
                <a:cs typeface="Raleway"/>
                <a:sym typeface="Raleway"/>
              </a:rPr>
              <a:t>Watch out for spurious correlations! Check out Tyler Vigen’s “Spurious Correlations” site</a:t>
            </a:r>
            <a:r>
              <a:rPr lang="en">
                <a:solidFill>
                  <a:schemeClr val="dk1"/>
                </a:solidFill>
                <a:uFill>
                  <a:noFill/>
                </a:uFill>
                <a:latin typeface="Raleway"/>
                <a:ea typeface="Raleway"/>
                <a:cs typeface="Raleway"/>
                <a:sym typeface="Raleway"/>
                <a:hlinkClick r:id="rId3"/>
              </a:rPr>
              <a:t> </a:t>
            </a:r>
            <a:r>
              <a:rPr lang="en" u="sng">
                <a:solidFill>
                  <a:srgbClr val="1155CC"/>
                </a:solidFill>
                <a:latin typeface="Raleway"/>
                <a:ea typeface="Raleway"/>
                <a:cs typeface="Raleway"/>
                <a:sym typeface="Raleway"/>
                <a:hlinkClick r:id="rId3"/>
              </a:rPr>
              <a:t>http://www.tylervigen.com/spurious-correlations</a:t>
            </a:r>
            <a:r>
              <a:rPr lang="en">
                <a:solidFill>
                  <a:schemeClr val="dk1"/>
                </a:solidFill>
                <a:latin typeface="Raleway"/>
                <a:ea typeface="Raleway"/>
                <a:cs typeface="Raleway"/>
                <a:sym typeface="Raleway"/>
              </a:rPr>
              <a:t> from which this chart comes. From the data, it looks like these mozzarella and civil engineering doctorates are connected, but we can’t come up with any hypothesis for why!  If this were a causal relationship, either people eating more mozzarella would cause there to be more civil engineering doctorates awarded, or vice versa!</a:t>
            </a:r>
            <a:endParaRPr>
              <a:solidFill>
                <a:schemeClr val="dk1"/>
              </a:solidFill>
              <a:latin typeface="Raleway"/>
              <a:ea typeface="Raleway"/>
              <a:cs typeface="Raleway"/>
              <a:sym typeface="Raleway"/>
            </a:endParaRPr>
          </a:p>
          <a:p>
            <a:pPr marL="0" lvl="0" indent="0">
              <a:spcBef>
                <a:spcPts val="0"/>
              </a:spcBef>
              <a:spcAft>
                <a:spcPts val="0"/>
              </a:spcAft>
              <a:buNone/>
            </a:pPr>
            <a:endParaRPr>
              <a:solidFill>
                <a:schemeClr val="dk1"/>
              </a:solidFill>
              <a:latin typeface="Raleway"/>
              <a:ea typeface="Raleway"/>
              <a:cs typeface="Raleway"/>
              <a:sym typeface="Ralew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603cfe899_1_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Google Shape;275;g2603cfe89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Raleway"/>
                <a:ea typeface="Raleway"/>
                <a:cs typeface="Raleway"/>
                <a:sym typeface="Raleway"/>
              </a:rPr>
              <a:t>Another example:  Is the US exporting uranium because the British are coming?</a:t>
            </a:r>
            <a:endParaRPr>
              <a:solidFill>
                <a:schemeClr val="dk1"/>
              </a:solidFill>
              <a:latin typeface="Raleway"/>
              <a:ea typeface="Raleway"/>
              <a:cs typeface="Raleway"/>
              <a:sym typeface="Raleway"/>
            </a:endParaRPr>
          </a:p>
          <a:p>
            <a:pPr marL="0" lvl="0" indent="0">
              <a:spcBef>
                <a:spcPts val="0"/>
              </a:spcBef>
              <a:spcAft>
                <a:spcPts val="0"/>
              </a:spcAft>
              <a:buNone/>
            </a:pPr>
            <a:r>
              <a:rPr lang="en" u="sng">
                <a:solidFill>
                  <a:schemeClr val="hlink"/>
                </a:solidFill>
                <a:latin typeface="Raleway"/>
                <a:ea typeface="Raleway"/>
                <a:cs typeface="Raleway"/>
                <a:sym typeface="Raleway"/>
                <a:hlinkClick r:id="rId3"/>
              </a:rPr>
              <a:t>http://tylervigen.com/view_correlation?id=24270</a:t>
            </a:r>
            <a:endParaRPr>
              <a:solidFill>
                <a:schemeClr val="dk1"/>
              </a:solidFill>
              <a:latin typeface="Raleway"/>
              <a:ea typeface="Raleway"/>
              <a:cs typeface="Raleway"/>
              <a:sym typeface="Raleway"/>
            </a:endParaRPr>
          </a:p>
          <a:p>
            <a:pPr marL="0" lvl="0" indent="0">
              <a:spcBef>
                <a:spcPts val="0"/>
              </a:spcBef>
              <a:spcAft>
                <a:spcPts val="0"/>
              </a:spcAft>
              <a:buNone/>
            </a:pPr>
            <a:endParaRPr>
              <a:solidFill>
                <a:schemeClr val="dk1"/>
              </a:solidFill>
              <a:latin typeface="Raleway"/>
              <a:ea typeface="Raleway"/>
              <a:cs typeface="Raleway"/>
              <a:sym typeface="Raleway"/>
            </a:endParaRPr>
          </a:p>
          <a:p>
            <a:pPr marL="0" lvl="0" indent="0">
              <a:spcBef>
                <a:spcPts val="0"/>
              </a:spcBef>
              <a:spcAft>
                <a:spcPts val="0"/>
              </a:spcAft>
              <a:buNone/>
            </a:pPr>
            <a:br>
              <a:rPr lang="en">
                <a:solidFill>
                  <a:schemeClr val="dk1"/>
                </a:solidFill>
                <a:latin typeface="Raleway"/>
                <a:ea typeface="Raleway"/>
                <a:cs typeface="Raleway"/>
                <a:sym typeface="Raleway"/>
              </a:rPr>
            </a:br>
            <a:r>
              <a:rPr lang="en">
                <a:solidFill>
                  <a:schemeClr val="dk1"/>
                </a:solidFill>
                <a:latin typeface="Raleway"/>
                <a:ea typeface="Raleway"/>
                <a:cs typeface="Raleway"/>
                <a:sym typeface="Raleway"/>
              </a:rPr>
              <a:t>See additional examples:  </a:t>
            </a:r>
            <a:r>
              <a:rPr lang="en" u="sng">
                <a:solidFill>
                  <a:srgbClr val="1155CC"/>
                </a:solidFill>
                <a:latin typeface="Raleway"/>
                <a:ea typeface="Raleway"/>
                <a:cs typeface="Raleway"/>
                <a:sym typeface="Raleway"/>
                <a:hlinkClick r:id="rId4"/>
              </a:rPr>
              <a:t>https://www.sjpl.org/blog/sources-unknown-data-literacy</a:t>
            </a:r>
            <a:r>
              <a:rPr lang="en">
                <a:solidFill>
                  <a:schemeClr val="dk1"/>
                </a:solidFill>
                <a:latin typeface="Raleway"/>
                <a:ea typeface="Raleway"/>
                <a:cs typeface="Raleway"/>
                <a:sym typeface="Raleway"/>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03cfe899_1_10: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Google Shape;281;g2603cfe89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latin typeface="Verdana"/>
                <a:ea typeface="Verdana"/>
                <a:cs typeface="Verdana"/>
                <a:sym typeface="Verdana"/>
              </a:rPr>
              <a:t>1) Does the fact that the maps look similar mean that poor housing quality CAUSES kids to be hospitalized with asthma? What would make that true?  Is it worth researching? What else could be going on? (Possible answers—something related to income (for example, if lower income means poorer health care and access to meds such as inhalers, it may just be that these kids have more poorly controlled asthma so it rises to the level of hospitalization), something related to housing density rather than quality, something related to geography, etc.)  </a:t>
            </a:r>
            <a:r>
              <a:rPr lang="en" u="sng">
                <a:solidFill>
                  <a:schemeClr val="hlink"/>
                </a:solidFill>
                <a:latin typeface="Verdana"/>
                <a:ea typeface="Verdana"/>
                <a:cs typeface="Verdana"/>
                <a:sym typeface="Verdana"/>
                <a:hlinkClick r:id="rId3"/>
              </a:rPr>
              <a:t>http://www.cccnewyork.org/blog/concentrations-of-risk-asthma-and-poor-housing-conditions/</a:t>
            </a:r>
            <a:r>
              <a:rPr lang="en">
                <a:solidFill>
                  <a:srgbClr val="1F497D"/>
                </a:solidFill>
                <a:latin typeface="Verdana"/>
                <a:ea typeface="Verdana"/>
                <a:cs typeface="Verdana"/>
                <a:sym typeface="Verdana"/>
              </a:rPr>
              <a:t> </a:t>
            </a:r>
            <a:endParaRPr>
              <a:solidFill>
                <a:srgbClr val="1F497D"/>
              </a:solidFill>
              <a:latin typeface="Verdana"/>
              <a:ea typeface="Verdana"/>
              <a:cs typeface="Verdana"/>
              <a:sym typeface="Verdana"/>
            </a:endParaRPr>
          </a:p>
          <a:p>
            <a:pPr marL="0" lvl="0" indent="0">
              <a:spcBef>
                <a:spcPts val="0"/>
              </a:spcBef>
              <a:spcAft>
                <a:spcPts val="0"/>
              </a:spcAft>
              <a:buClr>
                <a:schemeClr val="dk1"/>
              </a:buClr>
              <a:buSzPts val="1100"/>
              <a:buFont typeface="Arial"/>
              <a:buNone/>
            </a:pPr>
            <a:r>
              <a:rPr lang="en">
                <a:solidFill>
                  <a:srgbClr val="1F497D"/>
                </a:solidFill>
                <a:latin typeface="Verdana"/>
                <a:ea typeface="Verdana"/>
                <a:cs typeface="Verdana"/>
                <a:sym typeface="Verdana"/>
              </a:rPr>
              <a:t> </a:t>
            </a:r>
            <a:endParaRPr>
              <a:solidFill>
                <a:srgbClr val="1F497D"/>
              </a:solidFill>
              <a:latin typeface="Verdana"/>
              <a:ea typeface="Verdana"/>
              <a:cs typeface="Verdana"/>
              <a:sym typeface="Verdana"/>
            </a:endParaRPr>
          </a:p>
          <a:p>
            <a:pPr marL="0" lvl="0" indent="0">
              <a:spcBef>
                <a:spcPts val="0"/>
              </a:spcBef>
              <a:spcAft>
                <a:spcPts val="0"/>
              </a:spcAft>
              <a:buClr>
                <a:schemeClr val="dk1"/>
              </a:buClr>
              <a:buSzPts val="1100"/>
              <a:buFont typeface="Arial"/>
              <a:buNone/>
            </a:pPr>
            <a:r>
              <a:rPr lang="en">
                <a:latin typeface="Verdana"/>
                <a:ea typeface="Verdana"/>
                <a:cs typeface="Verdana"/>
                <a:sym typeface="Verdana"/>
              </a:rPr>
              <a:t>2) What would you need to know to feel sure it was a causal relationship?  (Best answer—the positive result from an interventional study, meaning, starting with two equal groups and exposing one to the potential asthma cause; if there’s a strong difference between the two groups and IF the study was well constructed, we can finally say one thing CAUSES the other…. BUT, sometimes it’s unethical to do this! )</a:t>
            </a:r>
            <a:endParaRPr>
              <a:latin typeface="Verdana"/>
              <a:ea typeface="Verdana"/>
              <a:cs typeface="Verdana"/>
              <a:sym typeface="Verdana"/>
            </a:endParaRPr>
          </a:p>
          <a:p>
            <a:pPr marL="0" lvl="0" indent="0">
              <a:spcBef>
                <a:spcPts val="0"/>
              </a:spcBef>
              <a:spcAft>
                <a:spcPts val="0"/>
              </a:spcAft>
              <a:buClr>
                <a:schemeClr val="dk1"/>
              </a:buClr>
              <a:buSzPts val="1100"/>
              <a:buFont typeface="Arial"/>
              <a:buNone/>
            </a:pPr>
            <a:r>
              <a:rPr lang="en">
                <a:solidFill>
                  <a:srgbClr val="1F497D"/>
                </a:solidFill>
                <a:latin typeface="Verdana"/>
                <a:ea typeface="Verdana"/>
                <a:cs typeface="Verdana"/>
                <a:sym typeface="Verdana"/>
              </a:rPr>
              <a:t> </a:t>
            </a:r>
            <a:endParaRPr>
              <a:solidFill>
                <a:srgbClr val="1F497D"/>
              </a:solidFill>
              <a:latin typeface="Verdana"/>
              <a:ea typeface="Verdana"/>
              <a:cs typeface="Verdana"/>
              <a:sym typeface="Verdana"/>
            </a:endParaRPr>
          </a:p>
          <a:p>
            <a:pPr marL="0" lvl="0" indent="0">
              <a:spcBef>
                <a:spcPts val="0"/>
              </a:spcBef>
              <a:spcAft>
                <a:spcPts val="0"/>
              </a:spcAft>
              <a:buClr>
                <a:schemeClr val="dk1"/>
              </a:buClr>
              <a:buSzPts val="1100"/>
              <a:buFont typeface="Arial"/>
              <a:buNone/>
            </a:pPr>
            <a:r>
              <a:rPr lang="en">
                <a:latin typeface="Verdana"/>
                <a:ea typeface="Verdana"/>
                <a:cs typeface="Verdana"/>
                <a:sym typeface="Verdana"/>
              </a:rPr>
              <a:t>3) For this example, mold has been shown to exacerbate asthma in people who have asthma or are prone to it (it causes the exacerbation, although not necessarily the underlying asthma condition).  But, what if there were no evidence for causality?  Strong association is also very good evidence! Something can still be important even if it hasn’t been shown to be causal.  For example,</a:t>
            </a:r>
            <a:r>
              <a:rPr lang="en">
                <a:solidFill>
                  <a:srgbClr val="1F497D"/>
                </a:solidFill>
                <a:uFill>
                  <a:noFill/>
                </a:uFill>
                <a:latin typeface="Verdana"/>
                <a:ea typeface="Verdana"/>
                <a:cs typeface="Verdana"/>
                <a:sym typeface="Verdana"/>
                <a:hlinkClick r:id="rId4"/>
              </a:rPr>
              <a:t> </a:t>
            </a:r>
            <a:r>
              <a:rPr lang="en" u="sng">
                <a:solidFill>
                  <a:schemeClr val="hlink"/>
                </a:solidFill>
                <a:latin typeface="Verdana"/>
                <a:ea typeface="Verdana"/>
                <a:cs typeface="Verdana"/>
                <a:sym typeface="Verdana"/>
                <a:hlinkClick r:id="rId4"/>
              </a:rPr>
              <a:t>we know that</a:t>
            </a:r>
            <a:r>
              <a:rPr lang="en">
                <a:solidFill>
                  <a:srgbClr val="1F497D"/>
                </a:solidFill>
                <a:latin typeface="Verdana"/>
                <a:ea typeface="Verdana"/>
                <a:cs typeface="Verdana"/>
                <a:sym typeface="Verdana"/>
              </a:rPr>
              <a:t> </a:t>
            </a:r>
            <a:r>
              <a:rPr lang="en">
                <a:latin typeface="Verdana"/>
                <a:ea typeface="Verdana"/>
                <a:cs typeface="Verdana"/>
                <a:sym typeface="Verdana"/>
              </a:rPr>
              <a:t>“mouse, mold, dust mites, dog, cat, cockroach, tobacco smoke, endotoxin and nitrogen dioxide are considered to be important indoor allergens and irritants” and that such irritants exacerbate asthma in the same way as mold, although causation hasn’t been shown for many of them.  Get a librarian to help search for literature to show causality, if you don’t want to do it yourself! </a:t>
            </a:r>
            <a:endParaRPr>
              <a:latin typeface="Verdana"/>
              <a:ea typeface="Verdana"/>
              <a:cs typeface="Verdana"/>
              <a:sym typeface="Verdana"/>
            </a:endParaRPr>
          </a:p>
          <a:p>
            <a:pPr marL="0" lvl="0" indent="0">
              <a:spcBef>
                <a:spcPts val="0"/>
              </a:spcBef>
              <a:spcAft>
                <a:spcPts val="0"/>
              </a:spcAft>
              <a:buClr>
                <a:schemeClr val="dk1"/>
              </a:buClr>
              <a:buSzPts val="1100"/>
              <a:buFont typeface="Arial"/>
              <a:buNone/>
            </a:pPr>
            <a:r>
              <a:rPr lang="en">
                <a:solidFill>
                  <a:srgbClr val="1F497D"/>
                </a:solidFill>
                <a:latin typeface="Verdana"/>
                <a:ea typeface="Verdana"/>
                <a:cs typeface="Verdana"/>
                <a:sym typeface="Verdana"/>
              </a:rPr>
              <a:t> </a:t>
            </a:r>
            <a:endParaRPr>
              <a:solidFill>
                <a:srgbClr val="1F497D"/>
              </a:solidFill>
              <a:latin typeface="Verdana"/>
              <a:ea typeface="Verdana"/>
              <a:cs typeface="Verdana"/>
              <a:sym typeface="Verdana"/>
            </a:endParaRPr>
          </a:p>
          <a:p>
            <a:pPr marL="0" lvl="0" indent="0">
              <a:spcBef>
                <a:spcPts val="0"/>
              </a:spcBef>
              <a:spcAft>
                <a:spcPts val="0"/>
              </a:spcAft>
              <a:buClr>
                <a:schemeClr val="dk1"/>
              </a:buClr>
              <a:buSzPts val="1100"/>
              <a:buFont typeface="Arial"/>
              <a:buNone/>
            </a:pPr>
            <a:r>
              <a:rPr lang="en">
                <a:latin typeface="Verdana"/>
                <a:ea typeface="Verdana"/>
                <a:cs typeface="Verdana"/>
                <a:sym typeface="Verdana"/>
              </a:rPr>
              <a:t>4) Where possible, DIVE INTO THE DATA!</a:t>
            </a:r>
            <a:r>
              <a:rPr lang="en">
                <a:solidFill>
                  <a:srgbClr val="1F497D"/>
                </a:solidFill>
                <a:uFill>
                  <a:noFill/>
                </a:uFill>
                <a:latin typeface="Verdana"/>
                <a:ea typeface="Verdana"/>
                <a:cs typeface="Verdana"/>
                <a:sym typeface="Verdana"/>
                <a:hlinkClick r:id="rId5"/>
              </a:rPr>
              <a:t> </a:t>
            </a:r>
            <a:r>
              <a:rPr lang="en" u="sng">
                <a:solidFill>
                  <a:schemeClr val="hlink"/>
                </a:solidFill>
                <a:latin typeface="Verdana"/>
                <a:ea typeface="Verdana"/>
                <a:cs typeface="Verdana"/>
                <a:sym typeface="Verdana"/>
                <a:hlinkClick r:id="rId5"/>
              </a:rPr>
              <a:t>http://data.cccnewyork.org/ </a:t>
            </a:r>
            <a:endParaRPr u="sng">
              <a:solidFill>
                <a:schemeClr val="hlink"/>
              </a:solidFill>
              <a:latin typeface="Verdana"/>
              <a:ea typeface="Verdana"/>
              <a:cs typeface="Verdana"/>
              <a:sym typeface="Verdana"/>
              <a:hlinkClick r:id="rId5"/>
            </a:endParaRPr>
          </a:p>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c7339bf6_0_3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1dc7339bf6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rtl="0">
              <a:lnSpc>
                <a:spcPct val="120000"/>
              </a:lnSpc>
              <a:spcBef>
                <a:spcPts val="0"/>
              </a:spcBef>
              <a:spcAft>
                <a:spcPts val="0"/>
              </a:spcAft>
              <a:buSzPts val="1100"/>
              <a:buNone/>
            </a:pPr>
            <a:r>
              <a:rPr lang="en" b="1">
                <a:solidFill>
                  <a:schemeClr val="dk1"/>
                </a:solidFill>
                <a:latin typeface="Verdana"/>
                <a:ea typeface="Verdana"/>
                <a:cs typeface="Verdana"/>
                <a:sym typeface="Verdana"/>
              </a:rPr>
              <a:t>Class 4b: Analyzing Your Data - #3a  Average vs. Median</a:t>
            </a:r>
            <a:endParaRPr b="1">
              <a:solidFill>
                <a:schemeClr val="dk1"/>
              </a:solidFill>
              <a:latin typeface="Verdana"/>
              <a:ea typeface="Verdana"/>
              <a:cs typeface="Verdana"/>
              <a:sym typeface="Verdana"/>
            </a:endParaRPr>
          </a:p>
          <a:p>
            <a:pPr marL="457200" lvl="0" indent="0" rtl="0">
              <a:lnSpc>
                <a:spcPct val="120000"/>
              </a:lnSpc>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An </a:t>
            </a:r>
            <a:r>
              <a:rPr lang="en" sz="1200" b="1" i="0" u="none" strike="noStrike" cap="none">
                <a:solidFill>
                  <a:schemeClr val="dk1"/>
                </a:solidFill>
                <a:latin typeface="Calibri"/>
                <a:ea typeface="Calibri"/>
                <a:cs typeface="Calibri"/>
                <a:sym typeface="Calibri"/>
              </a:rPr>
              <a:t>average</a:t>
            </a:r>
            <a:r>
              <a:rPr lang="en" sz="1200" b="0" i="0" u="none" strike="noStrike" cap="none">
                <a:solidFill>
                  <a:schemeClr val="dk1"/>
                </a:solidFill>
                <a:latin typeface="Calibri"/>
                <a:ea typeface="Calibri"/>
                <a:cs typeface="Calibri"/>
                <a:sym typeface="Calibri"/>
              </a:rPr>
              <a:t> is the sum of a list of numbers divided by the number of items (numbers) in the list.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Here is a simple calculation of the average of grades earned by a student in one semester.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88" name="Google Shape;288;g1dc7339bf6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61" name="Google Shape;61;p14"/>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62" name="Google Shape;62;p14"/>
          <p:cNvSpPr txBox="1">
            <a:spLocks noGrp="1"/>
          </p:cNvSpPr>
          <p:nvPr>
            <p:ph type="ctrTitle"/>
          </p:nvPr>
        </p:nvSpPr>
        <p:spPr>
          <a:xfrm>
            <a:off x="822960" y="569214"/>
            <a:ext cx="7543800" cy="26745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262626"/>
              </a:buClr>
              <a:buSzPts val="1100"/>
              <a:buFont typeface="Calibri"/>
              <a:buNone/>
              <a:defRPr sz="6000" b="0" i="0" u="none" strike="noStrike" cap="none">
                <a:solidFill>
                  <a:srgbClr val="262626"/>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63" name="Google Shape;63;p14"/>
          <p:cNvSpPr txBox="1">
            <a:spLocks noGrp="1"/>
          </p:cNvSpPr>
          <p:nvPr>
            <p:ph type="subTitle" idx="1"/>
          </p:nvPr>
        </p:nvSpPr>
        <p:spPr>
          <a:xfrm>
            <a:off x="825038" y="3341715"/>
            <a:ext cx="7543800" cy="8574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900"/>
              </a:spcBef>
              <a:spcAft>
                <a:spcPts val="0"/>
              </a:spcAft>
              <a:buClr>
                <a:schemeClr val="accent1"/>
              </a:buClr>
              <a:buSzPts val="1500"/>
              <a:buFont typeface="Calibri"/>
              <a:buNone/>
              <a:defRPr sz="1800" b="0" i="0" u="none" strike="noStrike" cap="none">
                <a:solidFill>
                  <a:schemeClr val="dk2"/>
                </a:solidFill>
                <a:latin typeface="Calibri"/>
                <a:ea typeface="Calibri"/>
                <a:cs typeface="Calibri"/>
                <a:sym typeface="Calibri"/>
              </a:defRPr>
            </a:lvl1pPr>
            <a:lvl2pPr marL="342900" marR="0" lvl="1" indent="0" algn="ctr" rtl="0">
              <a:lnSpc>
                <a:spcPct val="90000"/>
              </a:lnSpc>
              <a:spcBef>
                <a:spcPts val="200"/>
              </a:spcBef>
              <a:spcAft>
                <a:spcPts val="0"/>
              </a:spcAft>
              <a:buClr>
                <a:schemeClr val="accent1"/>
              </a:buClr>
              <a:buSzPts val="1400"/>
              <a:buFont typeface="Calibri"/>
              <a:buNone/>
              <a:defRPr sz="1800" b="0" i="0" u="none" strike="noStrike" cap="none">
                <a:solidFill>
                  <a:srgbClr val="3F3F3F"/>
                </a:solidFill>
                <a:latin typeface="Calibri"/>
                <a:ea typeface="Calibri"/>
                <a:cs typeface="Calibri"/>
                <a:sym typeface="Calibri"/>
              </a:defRPr>
            </a:lvl2pPr>
            <a:lvl3pPr marL="685800" marR="0" lvl="2" indent="0" algn="ctr" rtl="0">
              <a:lnSpc>
                <a:spcPct val="90000"/>
              </a:lnSpc>
              <a:spcBef>
                <a:spcPts val="300"/>
              </a:spcBef>
              <a:spcAft>
                <a:spcPts val="0"/>
              </a:spcAft>
              <a:buClr>
                <a:schemeClr val="accent1"/>
              </a:buClr>
              <a:buSzPts val="1100"/>
              <a:buFont typeface="Calibri"/>
              <a:buNone/>
              <a:defRPr sz="1800" b="0" i="0" u="none" strike="noStrike" cap="none">
                <a:solidFill>
                  <a:srgbClr val="3F3F3F"/>
                </a:solidFill>
                <a:latin typeface="Calibri"/>
                <a:ea typeface="Calibri"/>
                <a:cs typeface="Calibri"/>
                <a:sym typeface="Calibri"/>
              </a:defRPr>
            </a:lvl3pPr>
            <a:lvl4pPr marL="1028700" marR="0" lvl="3"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4pPr>
            <a:lvl5pPr marL="1371600" marR="0" lvl="4"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5pPr>
            <a:lvl6pPr marL="1714500" marR="0" lvl="5"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6pPr>
            <a:lvl7pPr marL="2057400" marR="0" lvl="6"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7pPr>
            <a:lvl8pPr marL="2400300" marR="0" lvl="7"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8pPr>
            <a:lvl9pPr marL="2743200" marR="0" lvl="8" indent="0" algn="ctr" rtl="0">
              <a:lnSpc>
                <a:spcPct val="90000"/>
              </a:lnSpc>
              <a:spcBef>
                <a:spcPts val="300"/>
              </a:spcBef>
              <a:spcAft>
                <a:spcPts val="30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64" name="Google Shape;64;p14"/>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4"/>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cxnSp>
        <p:nvCxnSpPr>
          <p:cNvPr id="67" name="Google Shape;67;p14"/>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70" name="Google Shape;70;p15"/>
          <p:cNvSpPr txBox="1">
            <a:spLocks noGrp="1"/>
          </p:cNvSpPr>
          <p:nvPr>
            <p:ph type="body" idx="1"/>
          </p:nvPr>
        </p:nvSpPr>
        <p:spPr>
          <a:xfrm>
            <a:off x="822960" y="1384300"/>
            <a:ext cx="75438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71" name="Google Shape;71;p15"/>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15"/>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15"/>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4"/>
        <p:cNvGrpSpPr/>
        <p:nvPr/>
      </p:nvGrpSpPr>
      <p:grpSpPr>
        <a:xfrm>
          <a:off x="0" y="0"/>
          <a:ext cx="0" cy="0"/>
          <a:chOff x="0" y="0"/>
          <a:chExt cx="0" cy="0"/>
        </a:xfrm>
      </p:grpSpPr>
      <p:sp>
        <p:nvSpPr>
          <p:cNvPr id="75" name="Google Shape;75;p16"/>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6" name="Google Shape;76;p16"/>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7" name="Google Shape;77;p16"/>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8" name="Google Shape;78;p16"/>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9" name="Google Shape;79;p16"/>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0"/>
        <p:cNvGrpSpPr/>
        <p:nvPr/>
      </p:nvGrpSpPr>
      <p:grpSpPr>
        <a:xfrm>
          <a:off x="0" y="0"/>
          <a:ext cx="0" cy="0"/>
          <a:chOff x="0" y="0"/>
          <a:chExt cx="0" cy="0"/>
        </a:xfrm>
      </p:grpSpPr>
      <p:sp>
        <p:nvSpPr>
          <p:cNvPr id="81" name="Google Shape;81;p17"/>
          <p:cNvSpPr/>
          <p:nvPr/>
        </p:nvSpPr>
        <p:spPr>
          <a:xfrm>
            <a:off x="12" y="0"/>
            <a:ext cx="3038100" cy="51435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82" name="Google Shape;82;p17"/>
          <p:cNvSpPr/>
          <p:nvPr/>
        </p:nvSpPr>
        <p:spPr>
          <a:xfrm>
            <a:off x="3030053" y="0"/>
            <a:ext cx="480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83" name="Google Shape;83;p17"/>
          <p:cNvSpPr txBox="1">
            <a:spLocks noGrp="1"/>
          </p:cNvSpPr>
          <p:nvPr>
            <p:ph type="title"/>
          </p:nvPr>
        </p:nvSpPr>
        <p:spPr>
          <a:xfrm>
            <a:off x="342900" y="445769"/>
            <a:ext cx="2400300" cy="17145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FFFFFF"/>
              </a:buClr>
              <a:buSzPts val="1100"/>
              <a:buFont typeface="Calibri"/>
              <a:buNone/>
              <a:defRPr sz="2700" b="0" i="0" u="none" strike="noStrike" cap="none">
                <a:solidFill>
                  <a:srgbClr val="FFFFF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84" name="Google Shape;84;p17"/>
          <p:cNvSpPr txBox="1">
            <a:spLocks noGrp="1"/>
          </p:cNvSpPr>
          <p:nvPr>
            <p:ph type="body" idx="1"/>
          </p:nvPr>
        </p:nvSpPr>
        <p:spPr>
          <a:xfrm>
            <a:off x="3600450" y="548640"/>
            <a:ext cx="4869300" cy="39432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85" name="Google Shape;85;p17"/>
          <p:cNvSpPr txBox="1">
            <a:spLocks noGrp="1"/>
          </p:cNvSpPr>
          <p:nvPr>
            <p:ph type="body" idx="2"/>
          </p:nvPr>
        </p:nvSpPr>
        <p:spPr>
          <a:xfrm>
            <a:off x="342900" y="2194560"/>
            <a:ext cx="2400300" cy="25344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900"/>
              </a:spcBef>
              <a:spcAft>
                <a:spcPts val="0"/>
              </a:spcAft>
              <a:buClr>
                <a:schemeClr val="accent1"/>
              </a:buClr>
              <a:buSzPts val="1500"/>
              <a:buFont typeface="Calibri"/>
              <a:buNone/>
              <a:defRPr sz="11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9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8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9pPr>
          </a:lstStyle>
          <a:p>
            <a:endParaRPr/>
          </a:p>
        </p:txBody>
      </p:sp>
      <p:sp>
        <p:nvSpPr>
          <p:cNvPr id="86" name="Google Shape;86;p17"/>
          <p:cNvSpPr txBox="1">
            <a:spLocks noGrp="1"/>
          </p:cNvSpPr>
          <p:nvPr>
            <p:ph type="dt" idx="10"/>
          </p:nvPr>
        </p:nvSpPr>
        <p:spPr>
          <a:xfrm>
            <a:off x="349134" y="4844839"/>
            <a:ext cx="19638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7"/>
          <p:cNvSpPr txBox="1">
            <a:spLocks noGrp="1"/>
          </p:cNvSpPr>
          <p:nvPr>
            <p:ph type="ftr" idx="11"/>
          </p:nvPr>
        </p:nvSpPr>
        <p:spPr>
          <a:xfrm>
            <a:off x="3600450" y="4844839"/>
            <a:ext cx="34860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cap="none">
                <a:solidFill>
                  <a:schemeClr val="dk2"/>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chemeClr val="dk2"/>
                </a:solidFill>
                <a:latin typeface="Calibri"/>
                <a:ea typeface="Calibri"/>
                <a:cs typeface="Calibri"/>
                <a:sym typeface="Calibri"/>
              </a:defRPr>
            </a:lvl1pPr>
            <a:lvl2pPr marL="0" marR="0" lvl="1" indent="0" algn="r" rtl="0">
              <a:spcBef>
                <a:spcPts val="0"/>
              </a:spcBef>
              <a:buNone/>
              <a:defRPr sz="800">
                <a:solidFill>
                  <a:schemeClr val="dk2"/>
                </a:solidFill>
                <a:latin typeface="Calibri"/>
                <a:ea typeface="Calibri"/>
                <a:cs typeface="Calibri"/>
                <a:sym typeface="Calibri"/>
              </a:defRPr>
            </a:lvl2pPr>
            <a:lvl3pPr marL="0" marR="0" lvl="2" indent="0" algn="r" rtl="0">
              <a:spcBef>
                <a:spcPts val="0"/>
              </a:spcBef>
              <a:buNone/>
              <a:defRPr sz="800">
                <a:solidFill>
                  <a:schemeClr val="dk2"/>
                </a:solidFill>
                <a:latin typeface="Calibri"/>
                <a:ea typeface="Calibri"/>
                <a:cs typeface="Calibri"/>
                <a:sym typeface="Calibri"/>
              </a:defRPr>
            </a:lvl3pPr>
            <a:lvl4pPr marL="0" marR="0" lvl="3" indent="0" algn="r" rtl="0">
              <a:spcBef>
                <a:spcPts val="0"/>
              </a:spcBef>
              <a:buNone/>
              <a:defRPr sz="800">
                <a:solidFill>
                  <a:schemeClr val="dk2"/>
                </a:solidFill>
                <a:latin typeface="Calibri"/>
                <a:ea typeface="Calibri"/>
                <a:cs typeface="Calibri"/>
                <a:sym typeface="Calibri"/>
              </a:defRPr>
            </a:lvl4pPr>
            <a:lvl5pPr marL="0" marR="0" lvl="4" indent="0" algn="r" rtl="0">
              <a:spcBef>
                <a:spcPts val="0"/>
              </a:spcBef>
              <a:buNone/>
              <a:defRPr sz="800">
                <a:solidFill>
                  <a:schemeClr val="dk2"/>
                </a:solidFill>
                <a:latin typeface="Calibri"/>
                <a:ea typeface="Calibri"/>
                <a:cs typeface="Calibri"/>
                <a:sym typeface="Calibri"/>
              </a:defRPr>
            </a:lvl5pPr>
            <a:lvl6pPr marL="0" marR="0" lvl="5" indent="0" algn="r" rtl="0">
              <a:spcBef>
                <a:spcPts val="0"/>
              </a:spcBef>
              <a:buNone/>
              <a:defRPr sz="800">
                <a:solidFill>
                  <a:schemeClr val="dk2"/>
                </a:solidFill>
                <a:latin typeface="Calibri"/>
                <a:ea typeface="Calibri"/>
                <a:cs typeface="Calibri"/>
                <a:sym typeface="Calibri"/>
              </a:defRPr>
            </a:lvl6pPr>
            <a:lvl7pPr marL="0" marR="0" lvl="6" indent="0" algn="r" rtl="0">
              <a:spcBef>
                <a:spcPts val="0"/>
              </a:spcBef>
              <a:buNone/>
              <a:defRPr sz="800">
                <a:solidFill>
                  <a:schemeClr val="dk2"/>
                </a:solidFill>
                <a:latin typeface="Calibri"/>
                <a:ea typeface="Calibri"/>
                <a:cs typeface="Calibri"/>
                <a:sym typeface="Calibri"/>
              </a:defRPr>
            </a:lvl7pPr>
            <a:lvl8pPr marL="0" marR="0" lvl="7" indent="0" algn="r" rtl="0">
              <a:spcBef>
                <a:spcPts val="0"/>
              </a:spcBef>
              <a:buNone/>
              <a:defRPr sz="800">
                <a:solidFill>
                  <a:schemeClr val="dk2"/>
                </a:solidFill>
                <a:latin typeface="Calibri"/>
                <a:ea typeface="Calibri"/>
                <a:cs typeface="Calibri"/>
                <a:sym typeface="Calibri"/>
              </a:defRPr>
            </a:lvl8pPr>
            <a:lvl9pPr marL="0" marR="0" lvl="8" indent="0" algn="r" rtl="0">
              <a:spcBef>
                <a:spcPts val="0"/>
              </a:spcBef>
              <a:buNone/>
              <a:defRPr sz="800">
                <a:solidFill>
                  <a:schemeClr val="dk2"/>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91" name="Google Shape;91;p18"/>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92" name="Google Shape;92;p18"/>
          <p:cNvSpPr txBox="1">
            <a:spLocks noGrp="1"/>
          </p:cNvSpPr>
          <p:nvPr>
            <p:ph type="title"/>
          </p:nvPr>
        </p:nvSpPr>
        <p:spPr>
          <a:xfrm>
            <a:off x="822960" y="569214"/>
            <a:ext cx="7543800" cy="26745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262626"/>
              </a:buClr>
              <a:buSzPts val="1100"/>
              <a:buFont typeface="Calibri"/>
              <a:buNone/>
              <a:defRPr sz="6000" b="0" i="0" u="none" strike="noStrike" cap="none">
                <a:solidFill>
                  <a:srgbClr val="262626"/>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93" name="Google Shape;93;p18"/>
          <p:cNvSpPr txBox="1">
            <a:spLocks noGrp="1"/>
          </p:cNvSpPr>
          <p:nvPr>
            <p:ph type="body" idx="1"/>
          </p:nvPr>
        </p:nvSpPr>
        <p:spPr>
          <a:xfrm>
            <a:off x="822960" y="3339846"/>
            <a:ext cx="7543800" cy="8574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900"/>
              </a:spcBef>
              <a:spcAft>
                <a:spcPts val="0"/>
              </a:spcAft>
              <a:buClr>
                <a:schemeClr val="accent1"/>
              </a:buClr>
              <a:buSzPts val="1500"/>
              <a:buFont typeface="Calibri"/>
              <a:buNone/>
              <a:defRPr sz="18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12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9pPr>
          </a:lstStyle>
          <a:p>
            <a:endParaRPr/>
          </a:p>
        </p:txBody>
      </p:sp>
      <p:sp>
        <p:nvSpPr>
          <p:cNvPr id="94" name="Google Shape;94;p18"/>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5" name="Google Shape;95;p18"/>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18"/>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cxnSp>
        <p:nvCxnSpPr>
          <p:cNvPr id="97" name="Google Shape;97;p18"/>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00" name="Google Shape;100;p19"/>
          <p:cNvSpPr txBox="1">
            <a:spLocks noGrp="1"/>
          </p:cNvSpPr>
          <p:nvPr>
            <p:ph type="body" idx="1"/>
          </p:nvPr>
        </p:nvSpPr>
        <p:spPr>
          <a:xfrm>
            <a:off x="822959" y="1384300"/>
            <a:ext cx="37032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01" name="Google Shape;101;p19"/>
          <p:cNvSpPr txBox="1">
            <a:spLocks noGrp="1"/>
          </p:cNvSpPr>
          <p:nvPr>
            <p:ph type="body" idx="2"/>
          </p:nvPr>
        </p:nvSpPr>
        <p:spPr>
          <a:xfrm>
            <a:off x="4663440" y="1384301"/>
            <a:ext cx="37032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02" name="Google Shape;102;p19"/>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19"/>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07" name="Google Shape;107;p20"/>
          <p:cNvSpPr txBox="1">
            <a:spLocks noGrp="1"/>
          </p:cNvSpPr>
          <p:nvPr>
            <p:ph type="body" idx="1"/>
          </p:nvPr>
        </p:nvSpPr>
        <p:spPr>
          <a:xfrm>
            <a:off x="822960" y="1384539"/>
            <a:ext cx="3703200" cy="552300"/>
          </a:xfrm>
          <a:prstGeom prst="rect">
            <a:avLst/>
          </a:prstGeom>
          <a:noFill/>
          <a:ln>
            <a:noFill/>
          </a:ln>
        </p:spPr>
        <p:txBody>
          <a:bodyPr spcFirstLastPara="1" wrap="square" lIns="68575" tIns="68575" rIns="68575" bIns="68575" anchor="ctr" anchorCtr="0"/>
          <a:lstStyle>
            <a:lvl1pPr marL="457200" marR="0" lvl="0" indent="-228600" algn="l" rtl="0">
              <a:lnSpc>
                <a:spcPct val="90000"/>
              </a:lnSpc>
              <a:spcBef>
                <a:spcPts val="900"/>
              </a:spcBef>
              <a:spcAft>
                <a:spcPts val="0"/>
              </a:spcAft>
              <a:buClr>
                <a:schemeClr val="accent1"/>
              </a:buClr>
              <a:buSzPts val="1500"/>
              <a:buFont typeface="Calibri"/>
              <a:buNone/>
              <a:defRPr sz="15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5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14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9pPr>
          </a:lstStyle>
          <a:p>
            <a:endParaRPr/>
          </a:p>
        </p:txBody>
      </p:sp>
      <p:sp>
        <p:nvSpPr>
          <p:cNvPr id="108" name="Google Shape;108;p20"/>
          <p:cNvSpPr txBox="1">
            <a:spLocks noGrp="1"/>
          </p:cNvSpPr>
          <p:nvPr>
            <p:ph type="body" idx="2"/>
          </p:nvPr>
        </p:nvSpPr>
        <p:spPr>
          <a:xfrm>
            <a:off x="822960" y="1936750"/>
            <a:ext cx="3703200" cy="2533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09" name="Google Shape;109;p20"/>
          <p:cNvSpPr txBox="1">
            <a:spLocks noGrp="1"/>
          </p:cNvSpPr>
          <p:nvPr>
            <p:ph type="body" idx="3"/>
          </p:nvPr>
        </p:nvSpPr>
        <p:spPr>
          <a:xfrm>
            <a:off x="4663440" y="1384539"/>
            <a:ext cx="3703200" cy="552300"/>
          </a:xfrm>
          <a:prstGeom prst="rect">
            <a:avLst/>
          </a:prstGeom>
          <a:noFill/>
          <a:ln>
            <a:noFill/>
          </a:ln>
        </p:spPr>
        <p:txBody>
          <a:bodyPr spcFirstLastPara="1" wrap="square" lIns="68575" tIns="68575" rIns="68575" bIns="68575" anchor="ctr" anchorCtr="0"/>
          <a:lstStyle>
            <a:lvl1pPr marL="457200" marR="0" lvl="0" indent="-228600" algn="l" rtl="0">
              <a:lnSpc>
                <a:spcPct val="90000"/>
              </a:lnSpc>
              <a:spcBef>
                <a:spcPts val="900"/>
              </a:spcBef>
              <a:spcAft>
                <a:spcPts val="0"/>
              </a:spcAft>
              <a:buClr>
                <a:schemeClr val="accent1"/>
              </a:buClr>
              <a:buSzPts val="1500"/>
              <a:buFont typeface="Calibri"/>
              <a:buNone/>
              <a:defRPr sz="15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5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14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9pPr>
          </a:lstStyle>
          <a:p>
            <a:endParaRPr/>
          </a:p>
        </p:txBody>
      </p:sp>
      <p:sp>
        <p:nvSpPr>
          <p:cNvPr id="110" name="Google Shape;110;p20"/>
          <p:cNvSpPr txBox="1">
            <a:spLocks noGrp="1"/>
          </p:cNvSpPr>
          <p:nvPr>
            <p:ph type="body" idx="4"/>
          </p:nvPr>
        </p:nvSpPr>
        <p:spPr>
          <a:xfrm>
            <a:off x="4663440" y="1936750"/>
            <a:ext cx="3703200" cy="2533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11" name="Google Shape;111;p20"/>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20"/>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3" name="Google Shape;113;p20"/>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16" name="Google Shape;116;p21"/>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1"/>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8" name="Google Shape;118;p21"/>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9"/>
        <p:cNvGrpSpPr/>
        <p:nvPr/>
      </p:nvGrpSpPr>
      <p:grpSpPr>
        <a:xfrm>
          <a:off x="0" y="0"/>
          <a:ext cx="0" cy="0"/>
          <a:chOff x="0" y="0"/>
          <a:chExt cx="0" cy="0"/>
        </a:xfrm>
      </p:grpSpPr>
      <p:sp>
        <p:nvSpPr>
          <p:cNvPr id="120" name="Google Shape;120;p22"/>
          <p:cNvSpPr/>
          <p:nvPr/>
        </p:nvSpPr>
        <p:spPr>
          <a:xfrm>
            <a:off x="0" y="3714750"/>
            <a:ext cx="9141600" cy="14286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21" name="Google Shape;121;p22"/>
          <p:cNvSpPr/>
          <p:nvPr/>
        </p:nvSpPr>
        <p:spPr>
          <a:xfrm>
            <a:off x="11" y="368630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22" name="Google Shape;122;p22"/>
          <p:cNvSpPr txBox="1">
            <a:spLocks noGrp="1"/>
          </p:cNvSpPr>
          <p:nvPr>
            <p:ph type="title"/>
          </p:nvPr>
        </p:nvSpPr>
        <p:spPr>
          <a:xfrm>
            <a:off x="822960" y="3806190"/>
            <a:ext cx="7584900" cy="617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FFFFFF"/>
              </a:buClr>
              <a:buSzPts val="1100"/>
              <a:buFont typeface="Calibri"/>
              <a:buNone/>
              <a:defRPr sz="2700" b="0" i="0" u="none" strike="noStrike" cap="none">
                <a:solidFill>
                  <a:srgbClr val="FFFFF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23" name="Google Shape;123;p22"/>
          <p:cNvSpPr>
            <a:spLocks noGrp="1"/>
          </p:cNvSpPr>
          <p:nvPr>
            <p:ph type="pic" idx="2"/>
          </p:nvPr>
        </p:nvSpPr>
        <p:spPr>
          <a:xfrm>
            <a:off x="11" y="0"/>
            <a:ext cx="9144000" cy="3686400"/>
          </a:xfrm>
          <a:prstGeom prst="rect">
            <a:avLst/>
          </a:prstGeom>
          <a:blipFill rotWithShape="1">
            <a:blip r:embed="rId2">
              <a:alphaModFix/>
            </a:blip>
            <a:stretch>
              <a:fillRect/>
            </a:stretch>
          </a:blipFill>
          <a:ln>
            <a:noFill/>
          </a:ln>
        </p:spPr>
        <p:txBody>
          <a:bodyPr spcFirstLastPara="1" wrap="square" lIns="68575" tIns="68575" rIns="68575" bIns="68575" anchor="t" anchorCtr="0"/>
          <a:lstStyle>
            <a:lvl1pPr marL="0" marR="0" lvl="0" indent="0" algn="l" rtl="0">
              <a:lnSpc>
                <a:spcPct val="90000"/>
              </a:lnSpc>
              <a:spcBef>
                <a:spcPts val="900"/>
              </a:spcBef>
              <a:spcAft>
                <a:spcPts val="0"/>
              </a:spcAft>
              <a:buClr>
                <a:schemeClr val="accent1"/>
              </a:buClr>
              <a:buSzPts val="1100"/>
              <a:buFont typeface="Calibri"/>
              <a:buNone/>
              <a:defRPr sz="2400" b="0" i="0" u="none" strike="noStrike" cap="none">
                <a:solidFill>
                  <a:schemeClr val="lt1"/>
                </a:solidFill>
                <a:latin typeface="Calibri"/>
                <a:ea typeface="Calibri"/>
                <a:cs typeface="Calibri"/>
                <a:sym typeface="Calibri"/>
              </a:defRPr>
            </a:lvl1pPr>
            <a:lvl2pPr marL="342900" marR="0" lvl="1" indent="0" algn="l" rtl="0">
              <a:lnSpc>
                <a:spcPct val="90000"/>
              </a:lnSpc>
              <a:spcBef>
                <a:spcPts val="200"/>
              </a:spcBef>
              <a:spcAft>
                <a:spcPts val="0"/>
              </a:spcAft>
              <a:buClr>
                <a:schemeClr val="accent1"/>
              </a:buClr>
              <a:buSzPts val="1100"/>
              <a:buFont typeface="Calibri"/>
              <a:buNone/>
              <a:defRPr sz="2100" b="0" i="0" u="none" strike="noStrike" cap="none">
                <a:solidFill>
                  <a:srgbClr val="3F3F3F"/>
                </a:solidFill>
                <a:latin typeface="Calibri"/>
                <a:ea typeface="Calibri"/>
                <a:cs typeface="Calibri"/>
                <a:sym typeface="Calibri"/>
              </a:defRPr>
            </a:lvl2pPr>
            <a:lvl3pPr marL="685800" marR="0" lvl="2" indent="0" algn="l" rtl="0">
              <a:lnSpc>
                <a:spcPct val="90000"/>
              </a:lnSpc>
              <a:spcBef>
                <a:spcPts val="300"/>
              </a:spcBef>
              <a:spcAft>
                <a:spcPts val="0"/>
              </a:spcAft>
              <a:buClr>
                <a:schemeClr val="accent1"/>
              </a:buClr>
              <a:buSzPts val="1100"/>
              <a:buFont typeface="Calibri"/>
              <a:buNone/>
              <a:defRPr sz="1800" b="0" i="0" u="none" strike="noStrike" cap="none">
                <a:solidFill>
                  <a:srgbClr val="3F3F3F"/>
                </a:solidFill>
                <a:latin typeface="Calibri"/>
                <a:ea typeface="Calibri"/>
                <a:cs typeface="Calibri"/>
                <a:sym typeface="Calibri"/>
              </a:defRPr>
            </a:lvl3pPr>
            <a:lvl4pPr marL="1028700" marR="0" lvl="3"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4pPr>
            <a:lvl5pPr marL="1371600" marR="0" lvl="4"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5pPr>
            <a:lvl6pPr marL="1714500" marR="0" lvl="5"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6pPr>
            <a:lvl7pPr marL="2057400" marR="0" lvl="6"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7pPr>
            <a:lvl8pPr marL="2400300" marR="0" lvl="7"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8pPr>
            <a:lvl9pPr marL="2743200" marR="0" lvl="8" indent="0" algn="l" rtl="0">
              <a:lnSpc>
                <a:spcPct val="90000"/>
              </a:lnSpc>
              <a:spcBef>
                <a:spcPts val="300"/>
              </a:spcBef>
              <a:spcAft>
                <a:spcPts val="30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822960" y="4430267"/>
            <a:ext cx="7584900" cy="4458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0"/>
              </a:spcBef>
              <a:spcAft>
                <a:spcPts val="0"/>
              </a:spcAft>
              <a:buClr>
                <a:schemeClr val="accent1"/>
              </a:buClr>
              <a:buSzPts val="1500"/>
              <a:buFont typeface="Calibri"/>
              <a:buNone/>
              <a:defRPr sz="11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accent1"/>
              </a:buClr>
              <a:buSzPts val="1400"/>
              <a:buFont typeface="Calibri"/>
              <a:buNone/>
              <a:defRPr sz="9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8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9pPr>
          </a:lstStyle>
          <a:p>
            <a:endParaRPr/>
          </a:p>
        </p:txBody>
      </p:sp>
      <p:sp>
        <p:nvSpPr>
          <p:cNvPr id="125" name="Google Shape;125;p22"/>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6" name="Google Shape;126;p22"/>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7" name="Google Shape;127;p22"/>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30" name="Google Shape;130;p23"/>
          <p:cNvSpPr txBox="1">
            <a:spLocks noGrp="1"/>
          </p:cNvSpPr>
          <p:nvPr>
            <p:ph type="body" idx="1"/>
          </p:nvPr>
        </p:nvSpPr>
        <p:spPr>
          <a:xfrm rot="5400000">
            <a:off x="3086160" y="-878900"/>
            <a:ext cx="3017400" cy="7543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31" name="Google Shape;131;p23"/>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2" name="Google Shape;132;p23"/>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2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4"/>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36" name="Google Shape;136;p24"/>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37" name="Google Shape;137;p24"/>
          <p:cNvSpPr txBox="1">
            <a:spLocks noGrp="1"/>
          </p:cNvSpPr>
          <p:nvPr>
            <p:ph type="title"/>
          </p:nvPr>
        </p:nvSpPr>
        <p:spPr>
          <a:xfrm rot="5400000">
            <a:off x="5370450" y="1484383"/>
            <a:ext cx="4318200" cy="19716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38" name="Google Shape;138;p24"/>
          <p:cNvSpPr txBox="1">
            <a:spLocks noGrp="1"/>
          </p:cNvSpPr>
          <p:nvPr>
            <p:ph type="body" idx="1"/>
          </p:nvPr>
        </p:nvSpPr>
        <p:spPr>
          <a:xfrm rot="5400000">
            <a:off x="1369875" y="-430217"/>
            <a:ext cx="4318200" cy="5800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39" name="Google Shape;139;p24"/>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0" name="Google Shape;140;p24"/>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1" name="Google Shape;141;p2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1"/>
        <p:cNvGrpSpPr/>
        <p:nvPr/>
      </p:nvGrpSpPr>
      <p:grpSpPr>
        <a:xfrm>
          <a:off x="0" y="0"/>
          <a:ext cx="0" cy="0"/>
          <a:chOff x="0" y="0"/>
          <a:chExt cx="0" cy="0"/>
        </a:xfrm>
      </p:grpSpPr>
      <p:sp>
        <p:nvSpPr>
          <p:cNvPr id="152" name="Google Shape;152;p26"/>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53" name="Google Shape;153;p26"/>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54" name="Google Shape;154;p26"/>
          <p:cNvSpPr txBox="1">
            <a:spLocks noGrp="1"/>
          </p:cNvSpPr>
          <p:nvPr>
            <p:ph type="ctrTitle"/>
          </p:nvPr>
        </p:nvSpPr>
        <p:spPr>
          <a:xfrm>
            <a:off x="822960" y="569214"/>
            <a:ext cx="7543800" cy="26745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262626"/>
              </a:buClr>
              <a:buSzPts val="1100"/>
              <a:buNone/>
              <a:defRPr sz="6000" i="0" u="none" strike="noStrike" cap="none">
                <a:solidFill>
                  <a:srgbClr val="262626"/>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55" name="Google Shape;155;p26"/>
          <p:cNvSpPr txBox="1">
            <a:spLocks noGrp="1"/>
          </p:cNvSpPr>
          <p:nvPr>
            <p:ph type="subTitle" idx="1"/>
          </p:nvPr>
        </p:nvSpPr>
        <p:spPr>
          <a:xfrm>
            <a:off x="825038" y="3341715"/>
            <a:ext cx="7543800" cy="8574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900"/>
              </a:spcBef>
              <a:spcAft>
                <a:spcPts val="0"/>
              </a:spcAft>
              <a:buClr>
                <a:schemeClr val="accent1"/>
              </a:buClr>
              <a:buSzPts val="1500"/>
              <a:buFont typeface="Calibri"/>
              <a:buNone/>
              <a:defRPr sz="1800" b="0" i="0" u="none" strike="noStrike" cap="none">
                <a:solidFill>
                  <a:schemeClr val="dk2"/>
                </a:solidFill>
                <a:latin typeface="Calibri"/>
                <a:ea typeface="Calibri"/>
                <a:cs typeface="Calibri"/>
                <a:sym typeface="Calibri"/>
              </a:defRPr>
            </a:lvl1pPr>
            <a:lvl2pPr marL="342900" marR="0" lvl="1" indent="0" algn="ctr" rtl="0">
              <a:lnSpc>
                <a:spcPct val="90000"/>
              </a:lnSpc>
              <a:spcBef>
                <a:spcPts val="200"/>
              </a:spcBef>
              <a:spcAft>
                <a:spcPts val="0"/>
              </a:spcAft>
              <a:buClr>
                <a:schemeClr val="accent1"/>
              </a:buClr>
              <a:buSzPts val="1400"/>
              <a:buFont typeface="Calibri"/>
              <a:buNone/>
              <a:defRPr sz="1800" b="0" i="0" u="none" strike="noStrike" cap="none">
                <a:solidFill>
                  <a:srgbClr val="3F3F3F"/>
                </a:solidFill>
                <a:latin typeface="Calibri"/>
                <a:ea typeface="Calibri"/>
                <a:cs typeface="Calibri"/>
                <a:sym typeface="Calibri"/>
              </a:defRPr>
            </a:lvl2pPr>
            <a:lvl3pPr marL="685800" marR="0" lvl="2" indent="0" algn="ctr" rtl="0">
              <a:lnSpc>
                <a:spcPct val="90000"/>
              </a:lnSpc>
              <a:spcBef>
                <a:spcPts val="300"/>
              </a:spcBef>
              <a:spcAft>
                <a:spcPts val="0"/>
              </a:spcAft>
              <a:buClr>
                <a:schemeClr val="accent1"/>
              </a:buClr>
              <a:buSzPts val="1100"/>
              <a:buFont typeface="Calibri"/>
              <a:buNone/>
              <a:defRPr sz="1800" b="0" i="0" u="none" strike="noStrike" cap="none">
                <a:solidFill>
                  <a:srgbClr val="3F3F3F"/>
                </a:solidFill>
                <a:latin typeface="Calibri"/>
                <a:ea typeface="Calibri"/>
                <a:cs typeface="Calibri"/>
                <a:sym typeface="Calibri"/>
              </a:defRPr>
            </a:lvl3pPr>
            <a:lvl4pPr marL="1028700" marR="0" lvl="3"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4pPr>
            <a:lvl5pPr marL="1371600" marR="0" lvl="4"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5pPr>
            <a:lvl6pPr marL="1714500" marR="0" lvl="5"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6pPr>
            <a:lvl7pPr marL="2057400" marR="0" lvl="6"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7pPr>
            <a:lvl8pPr marL="2400300" marR="0" lvl="7" indent="0" algn="ctr"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8pPr>
            <a:lvl9pPr marL="2743200" marR="0" lvl="8" indent="0" algn="ctr" rtl="0">
              <a:lnSpc>
                <a:spcPct val="90000"/>
              </a:lnSpc>
              <a:spcBef>
                <a:spcPts val="300"/>
              </a:spcBef>
              <a:spcAft>
                <a:spcPts val="30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156" name="Google Shape;156;p26"/>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7" name="Google Shape;157;p26"/>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8" name="Google Shape;158;p26"/>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cxnSp>
        <p:nvCxnSpPr>
          <p:cNvPr id="159" name="Google Shape;159;p26"/>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None/>
              <a:defRPr sz="3600" i="0" u="none" strike="noStrike" cap="none">
                <a:solidFill>
                  <a:srgbClr val="3F3F3F"/>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62" name="Google Shape;162;p27"/>
          <p:cNvSpPr txBox="1">
            <a:spLocks noGrp="1"/>
          </p:cNvSpPr>
          <p:nvPr>
            <p:ph type="body" idx="1"/>
          </p:nvPr>
        </p:nvSpPr>
        <p:spPr>
          <a:xfrm>
            <a:off x="822960" y="1384300"/>
            <a:ext cx="75438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63" name="Google Shape;163;p27"/>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4" name="Google Shape;164;p27"/>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5" name="Google Shape;165;p27"/>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166"/>
        <p:cNvGrpSpPr/>
        <p:nvPr/>
      </p:nvGrpSpPr>
      <p:grpSpPr>
        <a:xfrm>
          <a:off x="0" y="0"/>
          <a:ext cx="0" cy="0"/>
          <a:chOff x="0" y="0"/>
          <a:chExt cx="0" cy="0"/>
        </a:xfrm>
      </p:grpSpPr>
      <p:sp>
        <p:nvSpPr>
          <p:cNvPr id="167" name="Google Shape;167;p28"/>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68" name="Google Shape;168;p28"/>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69" name="Google Shape;169;p28"/>
          <p:cNvSpPr txBox="1">
            <a:spLocks noGrp="1"/>
          </p:cNvSpPr>
          <p:nvPr>
            <p:ph type="title"/>
          </p:nvPr>
        </p:nvSpPr>
        <p:spPr>
          <a:xfrm>
            <a:off x="822960" y="569214"/>
            <a:ext cx="7543800" cy="26745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262626"/>
              </a:buClr>
              <a:buSzPts val="1100"/>
              <a:buNone/>
              <a:defRPr sz="6000" i="0" u="none" strike="noStrike" cap="none">
                <a:solidFill>
                  <a:srgbClr val="262626"/>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70" name="Google Shape;170;p28"/>
          <p:cNvSpPr txBox="1">
            <a:spLocks noGrp="1"/>
          </p:cNvSpPr>
          <p:nvPr>
            <p:ph type="body" idx="1"/>
          </p:nvPr>
        </p:nvSpPr>
        <p:spPr>
          <a:xfrm>
            <a:off x="822960" y="3339846"/>
            <a:ext cx="7543800" cy="8574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900"/>
              </a:spcBef>
              <a:spcAft>
                <a:spcPts val="0"/>
              </a:spcAft>
              <a:buClr>
                <a:schemeClr val="accent1"/>
              </a:buClr>
              <a:buSzPts val="1500"/>
              <a:buFont typeface="Calibri"/>
              <a:buNone/>
              <a:defRPr sz="18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12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9pPr>
          </a:lstStyle>
          <a:p>
            <a:endParaRPr/>
          </a:p>
        </p:txBody>
      </p:sp>
      <p:sp>
        <p:nvSpPr>
          <p:cNvPr id="171" name="Google Shape;171;p28"/>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2" name="Google Shape;172;p28"/>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3" name="Google Shape;173;p28"/>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cxnSp>
        <p:nvCxnSpPr>
          <p:cNvPr id="174" name="Google Shape;174;p28"/>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None/>
              <a:defRPr sz="3600" i="0" u="none" strike="noStrike" cap="none">
                <a:solidFill>
                  <a:srgbClr val="3F3F3F"/>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77" name="Google Shape;177;p29"/>
          <p:cNvSpPr txBox="1">
            <a:spLocks noGrp="1"/>
          </p:cNvSpPr>
          <p:nvPr>
            <p:ph type="body" idx="1"/>
          </p:nvPr>
        </p:nvSpPr>
        <p:spPr>
          <a:xfrm>
            <a:off x="822959" y="1384300"/>
            <a:ext cx="37032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78" name="Google Shape;178;p29"/>
          <p:cNvSpPr txBox="1">
            <a:spLocks noGrp="1"/>
          </p:cNvSpPr>
          <p:nvPr>
            <p:ph type="body" idx="2"/>
          </p:nvPr>
        </p:nvSpPr>
        <p:spPr>
          <a:xfrm>
            <a:off x="4663440" y="1384301"/>
            <a:ext cx="37032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79" name="Google Shape;179;p29"/>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0" name="Google Shape;180;p29"/>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29"/>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84" name="Google Shape;184;p30"/>
          <p:cNvSpPr txBox="1">
            <a:spLocks noGrp="1"/>
          </p:cNvSpPr>
          <p:nvPr>
            <p:ph type="body" idx="1"/>
          </p:nvPr>
        </p:nvSpPr>
        <p:spPr>
          <a:xfrm>
            <a:off x="822960" y="1384539"/>
            <a:ext cx="3703200" cy="552300"/>
          </a:xfrm>
          <a:prstGeom prst="rect">
            <a:avLst/>
          </a:prstGeom>
          <a:noFill/>
          <a:ln>
            <a:noFill/>
          </a:ln>
        </p:spPr>
        <p:txBody>
          <a:bodyPr spcFirstLastPara="1" wrap="square" lIns="68575" tIns="68575" rIns="68575" bIns="68575" anchor="ctr" anchorCtr="0"/>
          <a:lstStyle>
            <a:lvl1pPr marL="457200" marR="0" lvl="0" indent="-228600" algn="l" rtl="0">
              <a:lnSpc>
                <a:spcPct val="90000"/>
              </a:lnSpc>
              <a:spcBef>
                <a:spcPts val="900"/>
              </a:spcBef>
              <a:spcAft>
                <a:spcPts val="0"/>
              </a:spcAft>
              <a:buClr>
                <a:schemeClr val="accent1"/>
              </a:buClr>
              <a:buSzPts val="1500"/>
              <a:buFont typeface="Calibri"/>
              <a:buNone/>
              <a:defRPr sz="15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5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14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9pPr>
          </a:lstStyle>
          <a:p>
            <a:endParaRPr/>
          </a:p>
        </p:txBody>
      </p:sp>
      <p:sp>
        <p:nvSpPr>
          <p:cNvPr id="185" name="Google Shape;185;p30"/>
          <p:cNvSpPr txBox="1">
            <a:spLocks noGrp="1"/>
          </p:cNvSpPr>
          <p:nvPr>
            <p:ph type="body" idx="2"/>
          </p:nvPr>
        </p:nvSpPr>
        <p:spPr>
          <a:xfrm>
            <a:off x="822960" y="1936750"/>
            <a:ext cx="3703200" cy="2533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86" name="Google Shape;186;p30"/>
          <p:cNvSpPr txBox="1">
            <a:spLocks noGrp="1"/>
          </p:cNvSpPr>
          <p:nvPr>
            <p:ph type="body" idx="3"/>
          </p:nvPr>
        </p:nvSpPr>
        <p:spPr>
          <a:xfrm>
            <a:off x="4663440" y="1384539"/>
            <a:ext cx="3703200" cy="552300"/>
          </a:xfrm>
          <a:prstGeom prst="rect">
            <a:avLst/>
          </a:prstGeom>
          <a:noFill/>
          <a:ln>
            <a:noFill/>
          </a:ln>
        </p:spPr>
        <p:txBody>
          <a:bodyPr spcFirstLastPara="1" wrap="square" lIns="68575" tIns="68575" rIns="68575" bIns="68575" anchor="ctr" anchorCtr="0"/>
          <a:lstStyle>
            <a:lvl1pPr marL="457200" marR="0" lvl="0" indent="-228600" algn="l" rtl="0">
              <a:lnSpc>
                <a:spcPct val="90000"/>
              </a:lnSpc>
              <a:spcBef>
                <a:spcPts val="900"/>
              </a:spcBef>
              <a:spcAft>
                <a:spcPts val="0"/>
              </a:spcAft>
              <a:buClr>
                <a:schemeClr val="accent1"/>
              </a:buClr>
              <a:buSzPts val="1500"/>
              <a:buFont typeface="Calibri"/>
              <a:buNone/>
              <a:defRPr sz="15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5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14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200" b="1" i="0" u="none" strike="noStrike" cap="none">
                <a:solidFill>
                  <a:srgbClr val="3F3F3F"/>
                </a:solidFill>
                <a:latin typeface="Calibri"/>
                <a:ea typeface="Calibri"/>
                <a:cs typeface="Calibri"/>
                <a:sym typeface="Calibri"/>
              </a:defRPr>
            </a:lvl9pPr>
          </a:lstStyle>
          <a:p>
            <a:endParaRPr/>
          </a:p>
        </p:txBody>
      </p:sp>
      <p:sp>
        <p:nvSpPr>
          <p:cNvPr id="187" name="Google Shape;187;p30"/>
          <p:cNvSpPr txBox="1">
            <a:spLocks noGrp="1"/>
          </p:cNvSpPr>
          <p:nvPr>
            <p:ph type="body" idx="4"/>
          </p:nvPr>
        </p:nvSpPr>
        <p:spPr>
          <a:xfrm>
            <a:off x="4663440" y="1936750"/>
            <a:ext cx="3703200" cy="2533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88" name="Google Shape;188;p30"/>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9" name="Google Shape;189;p30"/>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0" name="Google Shape;190;p30"/>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None/>
              <a:defRPr sz="3600" i="0" u="none" strike="noStrike" cap="none">
                <a:solidFill>
                  <a:srgbClr val="3F3F3F"/>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3" name="Google Shape;193;p31"/>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4" name="Google Shape;194;p31"/>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5" name="Google Shape;195;p31"/>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96"/>
        <p:cNvGrpSpPr/>
        <p:nvPr/>
      </p:nvGrpSpPr>
      <p:grpSpPr>
        <a:xfrm>
          <a:off x="0" y="0"/>
          <a:ext cx="0" cy="0"/>
          <a:chOff x="0" y="0"/>
          <a:chExt cx="0" cy="0"/>
        </a:xfrm>
      </p:grpSpPr>
      <p:sp>
        <p:nvSpPr>
          <p:cNvPr id="197" name="Google Shape;197;p32"/>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98" name="Google Shape;198;p32"/>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99" name="Google Shape;199;p32"/>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32"/>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1" name="Google Shape;201;p32"/>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02"/>
        <p:cNvGrpSpPr/>
        <p:nvPr/>
      </p:nvGrpSpPr>
      <p:grpSpPr>
        <a:xfrm>
          <a:off x="0" y="0"/>
          <a:ext cx="0" cy="0"/>
          <a:chOff x="0" y="0"/>
          <a:chExt cx="0" cy="0"/>
        </a:xfrm>
      </p:grpSpPr>
      <p:sp>
        <p:nvSpPr>
          <p:cNvPr id="203" name="Google Shape;203;p33"/>
          <p:cNvSpPr/>
          <p:nvPr/>
        </p:nvSpPr>
        <p:spPr>
          <a:xfrm>
            <a:off x="12" y="0"/>
            <a:ext cx="3038100" cy="51435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204" name="Google Shape;204;p33"/>
          <p:cNvSpPr/>
          <p:nvPr/>
        </p:nvSpPr>
        <p:spPr>
          <a:xfrm>
            <a:off x="3030053" y="0"/>
            <a:ext cx="480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205" name="Google Shape;205;p33"/>
          <p:cNvSpPr txBox="1">
            <a:spLocks noGrp="1"/>
          </p:cNvSpPr>
          <p:nvPr>
            <p:ph type="title"/>
          </p:nvPr>
        </p:nvSpPr>
        <p:spPr>
          <a:xfrm>
            <a:off x="342900" y="445769"/>
            <a:ext cx="2400300" cy="17145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FFFFFF"/>
              </a:buClr>
              <a:buSzPts val="1100"/>
              <a:buNone/>
              <a:defRPr sz="2700" i="0" u="none" strike="noStrike" cap="none">
                <a:solidFill>
                  <a:srgbClr val="FFFFFF"/>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206" name="Google Shape;206;p33"/>
          <p:cNvSpPr txBox="1">
            <a:spLocks noGrp="1"/>
          </p:cNvSpPr>
          <p:nvPr>
            <p:ph type="body" idx="1"/>
          </p:nvPr>
        </p:nvSpPr>
        <p:spPr>
          <a:xfrm>
            <a:off x="3600450" y="548640"/>
            <a:ext cx="4869300" cy="39432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207" name="Google Shape;207;p33"/>
          <p:cNvSpPr txBox="1">
            <a:spLocks noGrp="1"/>
          </p:cNvSpPr>
          <p:nvPr>
            <p:ph type="body" idx="2"/>
          </p:nvPr>
        </p:nvSpPr>
        <p:spPr>
          <a:xfrm>
            <a:off x="342900" y="2194560"/>
            <a:ext cx="2400300" cy="25344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900"/>
              </a:spcBef>
              <a:spcAft>
                <a:spcPts val="0"/>
              </a:spcAft>
              <a:buClr>
                <a:schemeClr val="accent1"/>
              </a:buClr>
              <a:buSzPts val="1500"/>
              <a:buFont typeface="Calibri"/>
              <a:buNone/>
              <a:defRPr sz="11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9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8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9pPr>
          </a:lstStyle>
          <a:p>
            <a:endParaRPr/>
          </a:p>
        </p:txBody>
      </p:sp>
      <p:sp>
        <p:nvSpPr>
          <p:cNvPr id="208" name="Google Shape;208;p33"/>
          <p:cNvSpPr txBox="1">
            <a:spLocks noGrp="1"/>
          </p:cNvSpPr>
          <p:nvPr>
            <p:ph type="dt" idx="10"/>
          </p:nvPr>
        </p:nvSpPr>
        <p:spPr>
          <a:xfrm>
            <a:off x="349134" y="4844839"/>
            <a:ext cx="19638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9" name="Google Shape;209;p33"/>
          <p:cNvSpPr txBox="1">
            <a:spLocks noGrp="1"/>
          </p:cNvSpPr>
          <p:nvPr>
            <p:ph type="ftr" idx="11"/>
          </p:nvPr>
        </p:nvSpPr>
        <p:spPr>
          <a:xfrm>
            <a:off x="3600450" y="4844839"/>
            <a:ext cx="34860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cap="none">
                <a:solidFill>
                  <a:schemeClr val="dk2"/>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0" name="Google Shape;210;p3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chemeClr val="dk2"/>
                </a:solidFill>
                <a:latin typeface="Calibri"/>
                <a:ea typeface="Calibri"/>
                <a:cs typeface="Calibri"/>
                <a:sym typeface="Calibri"/>
              </a:defRPr>
            </a:lvl1pPr>
            <a:lvl2pPr marL="0" marR="0" lvl="1" indent="0" algn="r" rtl="0">
              <a:spcBef>
                <a:spcPts val="0"/>
              </a:spcBef>
              <a:buNone/>
              <a:defRPr sz="800">
                <a:solidFill>
                  <a:schemeClr val="dk2"/>
                </a:solidFill>
                <a:latin typeface="Calibri"/>
                <a:ea typeface="Calibri"/>
                <a:cs typeface="Calibri"/>
                <a:sym typeface="Calibri"/>
              </a:defRPr>
            </a:lvl2pPr>
            <a:lvl3pPr marL="0" marR="0" lvl="2" indent="0" algn="r" rtl="0">
              <a:spcBef>
                <a:spcPts val="0"/>
              </a:spcBef>
              <a:buNone/>
              <a:defRPr sz="800">
                <a:solidFill>
                  <a:schemeClr val="dk2"/>
                </a:solidFill>
                <a:latin typeface="Calibri"/>
                <a:ea typeface="Calibri"/>
                <a:cs typeface="Calibri"/>
                <a:sym typeface="Calibri"/>
              </a:defRPr>
            </a:lvl3pPr>
            <a:lvl4pPr marL="0" marR="0" lvl="3" indent="0" algn="r" rtl="0">
              <a:spcBef>
                <a:spcPts val="0"/>
              </a:spcBef>
              <a:buNone/>
              <a:defRPr sz="800">
                <a:solidFill>
                  <a:schemeClr val="dk2"/>
                </a:solidFill>
                <a:latin typeface="Calibri"/>
                <a:ea typeface="Calibri"/>
                <a:cs typeface="Calibri"/>
                <a:sym typeface="Calibri"/>
              </a:defRPr>
            </a:lvl4pPr>
            <a:lvl5pPr marL="0" marR="0" lvl="4" indent="0" algn="r" rtl="0">
              <a:spcBef>
                <a:spcPts val="0"/>
              </a:spcBef>
              <a:buNone/>
              <a:defRPr sz="800">
                <a:solidFill>
                  <a:schemeClr val="dk2"/>
                </a:solidFill>
                <a:latin typeface="Calibri"/>
                <a:ea typeface="Calibri"/>
                <a:cs typeface="Calibri"/>
                <a:sym typeface="Calibri"/>
              </a:defRPr>
            </a:lvl5pPr>
            <a:lvl6pPr marL="0" marR="0" lvl="5" indent="0" algn="r" rtl="0">
              <a:spcBef>
                <a:spcPts val="0"/>
              </a:spcBef>
              <a:buNone/>
              <a:defRPr sz="800">
                <a:solidFill>
                  <a:schemeClr val="dk2"/>
                </a:solidFill>
                <a:latin typeface="Calibri"/>
                <a:ea typeface="Calibri"/>
                <a:cs typeface="Calibri"/>
                <a:sym typeface="Calibri"/>
              </a:defRPr>
            </a:lvl6pPr>
            <a:lvl7pPr marL="0" marR="0" lvl="6" indent="0" algn="r" rtl="0">
              <a:spcBef>
                <a:spcPts val="0"/>
              </a:spcBef>
              <a:buNone/>
              <a:defRPr sz="800">
                <a:solidFill>
                  <a:schemeClr val="dk2"/>
                </a:solidFill>
                <a:latin typeface="Calibri"/>
                <a:ea typeface="Calibri"/>
                <a:cs typeface="Calibri"/>
                <a:sym typeface="Calibri"/>
              </a:defRPr>
            </a:lvl7pPr>
            <a:lvl8pPr marL="0" marR="0" lvl="7" indent="0" algn="r" rtl="0">
              <a:spcBef>
                <a:spcPts val="0"/>
              </a:spcBef>
              <a:buNone/>
              <a:defRPr sz="800">
                <a:solidFill>
                  <a:schemeClr val="dk2"/>
                </a:solidFill>
                <a:latin typeface="Calibri"/>
                <a:ea typeface="Calibri"/>
                <a:cs typeface="Calibri"/>
                <a:sym typeface="Calibri"/>
              </a:defRPr>
            </a:lvl8pPr>
            <a:lvl9pPr marL="0" marR="0" lvl="8" indent="0" algn="r" rtl="0">
              <a:spcBef>
                <a:spcPts val="0"/>
              </a:spcBef>
              <a:buNone/>
              <a:defRPr sz="800">
                <a:solidFill>
                  <a:schemeClr val="dk2"/>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11"/>
        <p:cNvGrpSpPr/>
        <p:nvPr/>
      </p:nvGrpSpPr>
      <p:grpSpPr>
        <a:xfrm>
          <a:off x="0" y="0"/>
          <a:ext cx="0" cy="0"/>
          <a:chOff x="0" y="0"/>
          <a:chExt cx="0" cy="0"/>
        </a:xfrm>
      </p:grpSpPr>
      <p:sp>
        <p:nvSpPr>
          <p:cNvPr id="212" name="Google Shape;212;p34"/>
          <p:cNvSpPr/>
          <p:nvPr/>
        </p:nvSpPr>
        <p:spPr>
          <a:xfrm>
            <a:off x="0" y="3714750"/>
            <a:ext cx="9141600" cy="14286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213" name="Google Shape;213;p34"/>
          <p:cNvSpPr/>
          <p:nvPr/>
        </p:nvSpPr>
        <p:spPr>
          <a:xfrm>
            <a:off x="11" y="368630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214" name="Google Shape;214;p34"/>
          <p:cNvSpPr txBox="1">
            <a:spLocks noGrp="1"/>
          </p:cNvSpPr>
          <p:nvPr>
            <p:ph type="title"/>
          </p:nvPr>
        </p:nvSpPr>
        <p:spPr>
          <a:xfrm>
            <a:off x="822960" y="3806190"/>
            <a:ext cx="7584900" cy="617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FFFFFF"/>
              </a:buClr>
              <a:buSzPts val="1100"/>
              <a:buNone/>
              <a:defRPr sz="2700" i="0" u="none" strike="noStrike" cap="none">
                <a:solidFill>
                  <a:srgbClr val="FFFFFF"/>
                </a:solidFil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215" name="Google Shape;215;p34"/>
          <p:cNvSpPr>
            <a:spLocks noGrp="1"/>
          </p:cNvSpPr>
          <p:nvPr>
            <p:ph type="pic" idx="2"/>
          </p:nvPr>
        </p:nvSpPr>
        <p:spPr>
          <a:xfrm>
            <a:off x="11" y="0"/>
            <a:ext cx="9144000" cy="3686400"/>
          </a:xfrm>
          <a:prstGeom prst="rect">
            <a:avLst/>
          </a:prstGeom>
          <a:blipFill rotWithShape="1">
            <a:blip r:embed="rId2">
              <a:alphaModFix/>
            </a:blip>
            <a:stretch>
              <a:fillRect/>
            </a:stretch>
          </a:blipFill>
          <a:ln>
            <a:noFill/>
          </a:ln>
        </p:spPr>
        <p:txBody>
          <a:bodyPr spcFirstLastPara="1" wrap="square" lIns="68575" tIns="68575" rIns="68575" bIns="68575" anchor="t" anchorCtr="0"/>
          <a:lstStyle>
            <a:lvl1pPr marL="0" marR="0" lvl="0" indent="0" algn="l" rtl="0">
              <a:lnSpc>
                <a:spcPct val="90000"/>
              </a:lnSpc>
              <a:spcBef>
                <a:spcPts val="900"/>
              </a:spcBef>
              <a:spcAft>
                <a:spcPts val="0"/>
              </a:spcAft>
              <a:buClr>
                <a:schemeClr val="accent1"/>
              </a:buClr>
              <a:buSzPts val="1100"/>
              <a:buFont typeface="Calibri"/>
              <a:buNone/>
              <a:defRPr sz="2400" b="0" i="0" u="none" strike="noStrike" cap="none">
                <a:solidFill>
                  <a:schemeClr val="lt1"/>
                </a:solidFill>
                <a:latin typeface="Calibri"/>
                <a:ea typeface="Calibri"/>
                <a:cs typeface="Calibri"/>
                <a:sym typeface="Calibri"/>
              </a:defRPr>
            </a:lvl1pPr>
            <a:lvl2pPr marL="342900" marR="0" lvl="1" indent="0" algn="l" rtl="0">
              <a:lnSpc>
                <a:spcPct val="90000"/>
              </a:lnSpc>
              <a:spcBef>
                <a:spcPts val="200"/>
              </a:spcBef>
              <a:spcAft>
                <a:spcPts val="0"/>
              </a:spcAft>
              <a:buClr>
                <a:schemeClr val="accent1"/>
              </a:buClr>
              <a:buSzPts val="1100"/>
              <a:buFont typeface="Calibri"/>
              <a:buNone/>
              <a:defRPr sz="2100" b="0" i="0" u="none" strike="noStrike" cap="none">
                <a:solidFill>
                  <a:srgbClr val="3F3F3F"/>
                </a:solidFill>
                <a:latin typeface="Calibri"/>
                <a:ea typeface="Calibri"/>
                <a:cs typeface="Calibri"/>
                <a:sym typeface="Calibri"/>
              </a:defRPr>
            </a:lvl2pPr>
            <a:lvl3pPr marL="685800" marR="0" lvl="2" indent="0" algn="l" rtl="0">
              <a:lnSpc>
                <a:spcPct val="90000"/>
              </a:lnSpc>
              <a:spcBef>
                <a:spcPts val="300"/>
              </a:spcBef>
              <a:spcAft>
                <a:spcPts val="0"/>
              </a:spcAft>
              <a:buClr>
                <a:schemeClr val="accent1"/>
              </a:buClr>
              <a:buSzPts val="1100"/>
              <a:buFont typeface="Calibri"/>
              <a:buNone/>
              <a:defRPr sz="1800" b="0" i="0" u="none" strike="noStrike" cap="none">
                <a:solidFill>
                  <a:srgbClr val="3F3F3F"/>
                </a:solidFill>
                <a:latin typeface="Calibri"/>
                <a:ea typeface="Calibri"/>
                <a:cs typeface="Calibri"/>
                <a:sym typeface="Calibri"/>
              </a:defRPr>
            </a:lvl3pPr>
            <a:lvl4pPr marL="1028700" marR="0" lvl="3"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4pPr>
            <a:lvl5pPr marL="1371600" marR="0" lvl="4"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5pPr>
            <a:lvl6pPr marL="1714500" marR="0" lvl="5"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6pPr>
            <a:lvl7pPr marL="2057400" marR="0" lvl="6"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7pPr>
            <a:lvl8pPr marL="2400300" marR="0" lvl="7" indent="0" algn="l" rtl="0">
              <a:lnSpc>
                <a:spcPct val="90000"/>
              </a:lnSpc>
              <a:spcBef>
                <a:spcPts val="300"/>
              </a:spcBef>
              <a:spcAft>
                <a:spcPts val="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8pPr>
            <a:lvl9pPr marL="2743200" marR="0" lvl="8" indent="0" algn="l" rtl="0">
              <a:lnSpc>
                <a:spcPct val="90000"/>
              </a:lnSpc>
              <a:spcBef>
                <a:spcPts val="300"/>
              </a:spcBef>
              <a:spcAft>
                <a:spcPts val="300"/>
              </a:spcAft>
              <a:buClr>
                <a:schemeClr val="accent1"/>
              </a:buClr>
              <a:buSzPts val="11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216" name="Google Shape;216;p34"/>
          <p:cNvSpPr txBox="1">
            <a:spLocks noGrp="1"/>
          </p:cNvSpPr>
          <p:nvPr>
            <p:ph type="body" idx="1"/>
          </p:nvPr>
        </p:nvSpPr>
        <p:spPr>
          <a:xfrm>
            <a:off x="822960" y="4430267"/>
            <a:ext cx="7584900" cy="4458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0"/>
              </a:spcBef>
              <a:spcAft>
                <a:spcPts val="0"/>
              </a:spcAft>
              <a:buClr>
                <a:schemeClr val="accent1"/>
              </a:buClr>
              <a:buSzPts val="1500"/>
              <a:buFont typeface="Calibri"/>
              <a:buNone/>
              <a:defRPr sz="11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accent1"/>
              </a:buClr>
              <a:buSzPts val="1400"/>
              <a:buFont typeface="Calibri"/>
              <a:buNone/>
              <a:defRPr sz="9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100"/>
              <a:buFont typeface="Calibri"/>
              <a:buNone/>
              <a:defRPr sz="8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700" b="0" i="0" u="none" strike="noStrike" cap="none">
                <a:solidFill>
                  <a:srgbClr val="3F3F3F"/>
                </a:solidFill>
                <a:latin typeface="Calibri"/>
                <a:ea typeface="Calibri"/>
                <a:cs typeface="Calibri"/>
                <a:sym typeface="Calibri"/>
              </a:defRPr>
            </a:lvl9pPr>
          </a:lstStyle>
          <a:p>
            <a:endParaRPr/>
          </a:p>
        </p:txBody>
      </p:sp>
      <p:sp>
        <p:nvSpPr>
          <p:cNvPr id="217" name="Google Shape;217;p34"/>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8" name="Google Shape;218;p34"/>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9" name="Google Shape;219;p3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222" name="Google Shape;222;p35"/>
          <p:cNvSpPr txBox="1">
            <a:spLocks noGrp="1"/>
          </p:cNvSpPr>
          <p:nvPr>
            <p:ph type="body" idx="1"/>
          </p:nvPr>
        </p:nvSpPr>
        <p:spPr>
          <a:xfrm rot="5400000">
            <a:off x="3086160" y="-878900"/>
            <a:ext cx="3017400" cy="7543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223" name="Google Shape;223;p35"/>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24" name="Google Shape;224;p35"/>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25" name="Google Shape;225;p35"/>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6"/>
        <p:cNvGrpSpPr/>
        <p:nvPr/>
      </p:nvGrpSpPr>
      <p:grpSpPr>
        <a:xfrm>
          <a:off x="0" y="0"/>
          <a:ext cx="0" cy="0"/>
          <a:chOff x="0" y="0"/>
          <a:chExt cx="0" cy="0"/>
        </a:xfrm>
      </p:grpSpPr>
      <p:sp>
        <p:nvSpPr>
          <p:cNvPr id="227" name="Google Shape;227;p36"/>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228" name="Google Shape;228;p36"/>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229" name="Google Shape;229;p36"/>
          <p:cNvSpPr txBox="1">
            <a:spLocks noGrp="1"/>
          </p:cNvSpPr>
          <p:nvPr>
            <p:ph type="title"/>
          </p:nvPr>
        </p:nvSpPr>
        <p:spPr>
          <a:xfrm rot="5400000">
            <a:off x="5370450" y="1484383"/>
            <a:ext cx="4318200" cy="19716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230" name="Google Shape;230;p36"/>
          <p:cNvSpPr txBox="1">
            <a:spLocks noGrp="1"/>
          </p:cNvSpPr>
          <p:nvPr>
            <p:ph type="body" idx="1"/>
          </p:nvPr>
        </p:nvSpPr>
        <p:spPr>
          <a:xfrm rot="5400000">
            <a:off x="1369875" y="-430217"/>
            <a:ext cx="4318200" cy="58008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231" name="Google Shape;231;p36"/>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32" name="Google Shape;232;p36"/>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33" name="Google Shape;233;p36"/>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FFFFFF"/>
                </a:solidFill>
                <a:latin typeface="Calibri"/>
                <a:ea typeface="Calibri"/>
                <a:cs typeface="Calibri"/>
                <a:sym typeface="Calibri"/>
              </a:defRPr>
            </a:lvl1pPr>
            <a:lvl2pPr marL="0" marR="0" lvl="1" indent="0" algn="r" rtl="0">
              <a:spcBef>
                <a:spcPts val="0"/>
              </a:spcBef>
              <a:buNone/>
              <a:defRPr sz="800">
                <a:solidFill>
                  <a:srgbClr val="FFFFFF"/>
                </a:solidFill>
                <a:latin typeface="Calibri"/>
                <a:ea typeface="Calibri"/>
                <a:cs typeface="Calibri"/>
                <a:sym typeface="Calibri"/>
              </a:defRPr>
            </a:lvl2pPr>
            <a:lvl3pPr marL="0" marR="0" lvl="2" indent="0" algn="r" rtl="0">
              <a:spcBef>
                <a:spcPts val="0"/>
              </a:spcBef>
              <a:buNone/>
              <a:defRPr sz="800">
                <a:solidFill>
                  <a:srgbClr val="FFFFFF"/>
                </a:solidFill>
                <a:latin typeface="Calibri"/>
                <a:ea typeface="Calibri"/>
                <a:cs typeface="Calibri"/>
                <a:sym typeface="Calibri"/>
              </a:defRPr>
            </a:lvl3pPr>
            <a:lvl4pPr marL="0" marR="0" lvl="3" indent="0" algn="r" rtl="0">
              <a:spcBef>
                <a:spcPts val="0"/>
              </a:spcBef>
              <a:buNone/>
              <a:defRPr sz="800">
                <a:solidFill>
                  <a:srgbClr val="FFFFFF"/>
                </a:solidFill>
                <a:latin typeface="Calibri"/>
                <a:ea typeface="Calibri"/>
                <a:cs typeface="Calibri"/>
                <a:sym typeface="Calibri"/>
              </a:defRPr>
            </a:lvl4pPr>
            <a:lvl5pPr marL="0" marR="0" lvl="4" indent="0" algn="r" rtl="0">
              <a:spcBef>
                <a:spcPts val="0"/>
              </a:spcBef>
              <a:buNone/>
              <a:defRPr sz="800">
                <a:solidFill>
                  <a:srgbClr val="FFFFFF"/>
                </a:solidFill>
                <a:latin typeface="Calibri"/>
                <a:ea typeface="Calibri"/>
                <a:cs typeface="Calibri"/>
                <a:sym typeface="Calibri"/>
              </a:defRPr>
            </a:lvl5pPr>
            <a:lvl6pPr marL="0" marR="0" lvl="5" indent="0" algn="r" rtl="0">
              <a:spcBef>
                <a:spcPts val="0"/>
              </a:spcBef>
              <a:buNone/>
              <a:defRPr sz="800">
                <a:solidFill>
                  <a:srgbClr val="FFFFFF"/>
                </a:solidFill>
                <a:latin typeface="Calibri"/>
                <a:ea typeface="Calibri"/>
                <a:cs typeface="Calibri"/>
                <a:sym typeface="Calibri"/>
              </a:defRPr>
            </a:lvl6pPr>
            <a:lvl7pPr marL="0" marR="0" lvl="6" indent="0" algn="r" rtl="0">
              <a:spcBef>
                <a:spcPts val="0"/>
              </a:spcBef>
              <a:buNone/>
              <a:defRPr sz="800">
                <a:solidFill>
                  <a:srgbClr val="FFFFFF"/>
                </a:solidFill>
                <a:latin typeface="Calibri"/>
                <a:ea typeface="Calibri"/>
                <a:cs typeface="Calibri"/>
                <a:sym typeface="Calibri"/>
              </a:defRPr>
            </a:lvl7pPr>
            <a:lvl8pPr marL="0" marR="0" lvl="7" indent="0" algn="r" rtl="0">
              <a:spcBef>
                <a:spcPts val="0"/>
              </a:spcBef>
              <a:buNone/>
              <a:defRPr sz="800">
                <a:solidFill>
                  <a:srgbClr val="FFFFFF"/>
                </a:solidFill>
                <a:latin typeface="Calibri"/>
                <a:ea typeface="Calibri"/>
                <a:cs typeface="Calibri"/>
                <a:sym typeface="Calibri"/>
              </a:defRPr>
            </a:lvl8pPr>
            <a:lvl9pPr marL="0" marR="0" lvl="8" indent="0" algn="r" rtl="0">
              <a:spcBef>
                <a:spcPts val="0"/>
              </a:spcBef>
              <a:buNone/>
              <a:defRPr sz="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52" name="Google Shape;52;p13"/>
          <p:cNvSpPr/>
          <p:nvPr/>
        </p:nvSpPr>
        <p:spPr>
          <a:xfrm>
            <a:off x="0" y="4750737"/>
            <a:ext cx="9144000" cy="495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53" name="Google Shape;53;p13"/>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Calibri"/>
              <a:buNone/>
              <a:defRPr sz="3600" b="0" i="0" u="none" strike="noStrike" cap="none">
                <a:solidFill>
                  <a:srgbClr val="3F3F3F"/>
                </a:solidFill>
                <a:latin typeface="Calibri"/>
                <a:ea typeface="Calibri"/>
                <a:cs typeface="Calibri"/>
                <a:sym typeface="Calibri"/>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822960" y="1384300"/>
            <a:ext cx="75438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1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44" name="Google Shape;144;p25"/>
          <p:cNvSpPr/>
          <p:nvPr/>
        </p:nvSpPr>
        <p:spPr>
          <a:xfrm>
            <a:off x="0" y="4750737"/>
            <a:ext cx="9144000" cy="495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45" name="Google Shape;145;p25"/>
          <p:cNvSpPr txBox="1">
            <a:spLocks noGrp="1"/>
          </p:cNvSpPr>
          <p:nvPr>
            <p:ph type="title"/>
          </p:nvPr>
        </p:nvSpPr>
        <p:spPr>
          <a:xfrm>
            <a:off x="822960" y="214952"/>
            <a:ext cx="7543800" cy="1088100"/>
          </a:xfrm>
          <a:prstGeom prst="rect">
            <a:avLst/>
          </a:prstGeom>
          <a:noFill/>
          <a:ln>
            <a:noFill/>
          </a:ln>
        </p:spPr>
        <p:txBody>
          <a:bodyPr spcFirstLastPara="1" wrap="square" lIns="68575" tIns="68575" rIns="68575" bIns="68575" anchor="b" anchorCtr="0"/>
          <a:lstStyle>
            <a:lvl1pPr marL="0" marR="0" lvl="0" indent="0" algn="l" rtl="0">
              <a:lnSpc>
                <a:spcPct val="85000"/>
              </a:lnSpc>
              <a:spcBef>
                <a:spcPts val="0"/>
              </a:spcBef>
              <a:spcAft>
                <a:spcPts val="0"/>
              </a:spcAft>
              <a:buClr>
                <a:srgbClr val="3F3F3F"/>
              </a:buClr>
              <a:buSzPts val="1100"/>
              <a:buFont typeface="Raleway"/>
              <a:buNone/>
              <a:defRPr sz="3600" i="0" u="none" strike="noStrike" cap="none">
                <a:solidFill>
                  <a:srgbClr val="3F3F3F"/>
                </a:solidFill>
                <a:latin typeface="Raleway"/>
                <a:ea typeface="Raleway"/>
                <a:cs typeface="Raleway"/>
                <a:sym typeface="Raleway"/>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46" name="Google Shape;146;p25"/>
          <p:cNvSpPr txBox="1">
            <a:spLocks noGrp="1"/>
          </p:cNvSpPr>
          <p:nvPr>
            <p:ph type="body" idx="1"/>
          </p:nvPr>
        </p:nvSpPr>
        <p:spPr>
          <a:xfrm>
            <a:off x="822960" y="1384300"/>
            <a:ext cx="7543800" cy="3017400"/>
          </a:xfrm>
          <a:prstGeom prst="rect">
            <a:avLst/>
          </a:prstGeom>
          <a:noFill/>
          <a:ln>
            <a:noFill/>
          </a:ln>
        </p:spPr>
        <p:txBody>
          <a:bodyPr spcFirstLastPara="1" wrap="square" lIns="68575" tIns="68575" rIns="68575" bIns="68575" anchor="t" anchorCtr="0"/>
          <a:lstStyle>
            <a:lvl1pPr marL="457200" marR="0" lvl="0" indent="-323850" algn="l" rtl="0">
              <a:lnSpc>
                <a:spcPct val="90000"/>
              </a:lnSpc>
              <a:spcBef>
                <a:spcPts val="900"/>
              </a:spcBef>
              <a:spcAft>
                <a:spcPts val="0"/>
              </a:spcAft>
              <a:buClr>
                <a:schemeClr val="accent1"/>
              </a:buClr>
              <a:buSzPts val="1500"/>
              <a:buFont typeface="Raleway"/>
              <a:buChar char=" "/>
              <a:defRPr sz="1500" i="0" u="none" strike="noStrike" cap="none">
                <a:solidFill>
                  <a:srgbClr val="3F3F3F"/>
                </a:solidFill>
                <a:latin typeface="Raleway"/>
                <a:ea typeface="Raleway"/>
                <a:cs typeface="Raleway"/>
                <a:sym typeface="Raleway"/>
              </a:defRPr>
            </a:lvl1pPr>
            <a:lvl2pPr marL="914400" marR="0" lvl="1" indent="-317500" algn="l" rtl="0">
              <a:lnSpc>
                <a:spcPct val="90000"/>
              </a:lnSpc>
              <a:spcBef>
                <a:spcPts val="200"/>
              </a:spcBef>
              <a:spcAft>
                <a:spcPts val="0"/>
              </a:spcAft>
              <a:buClr>
                <a:schemeClr val="accent1"/>
              </a:buClr>
              <a:buSzPts val="1400"/>
              <a:buFont typeface="Raleway"/>
              <a:buChar char="◦"/>
              <a:defRPr sz="1400" i="0" u="none" strike="noStrike" cap="none">
                <a:solidFill>
                  <a:srgbClr val="3F3F3F"/>
                </a:solidFill>
                <a:latin typeface="Raleway"/>
                <a:ea typeface="Raleway"/>
                <a:cs typeface="Raleway"/>
                <a:sym typeface="Raleway"/>
              </a:defRPr>
            </a:lvl2pPr>
            <a:lvl3pPr marL="1371600" marR="0" lvl="2" indent="-298450" algn="l" rtl="0">
              <a:lnSpc>
                <a:spcPct val="90000"/>
              </a:lnSpc>
              <a:spcBef>
                <a:spcPts val="300"/>
              </a:spcBef>
              <a:spcAft>
                <a:spcPts val="0"/>
              </a:spcAft>
              <a:buClr>
                <a:schemeClr val="accent1"/>
              </a:buClr>
              <a:buSzPts val="1100"/>
              <a:buFont typeface="Raleway"/>
              <a:buChar char="◦"/>
              <a:defRPr sz="1100" i="0" u="none" strike="noStrike" cap="none">
                <a:solidFill>
                  <a:srgbClr val="3F3F3F"/>
                </a:solidFill>
                <a:latin typeface="Raleway"/>
                <a:ea typeface="Raleway"/>
                <a:cs typeface="Raleway"/>
                <a:sym typeface="Raleway"/>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47" name="Google Shape;147;p25"/>
          <p:cNvSpPr txBox="1">
            <a:spLocks noGrp="1"/>
          </p:cNvSpPr>
          <p:nvPr>
            <p:ph type="dt" idx="10"/>
          </p:nvPr>
        </p:nvSpPr>
        <p:spPr>
          <a:xfrm>
            <a:off x="822960" y="4844839"/>
            <a:ext cx="18543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8" name="Google Shape;148;p25"/>
          <p:cNvSpPr txBox="1">
            <a:spLocks noGrp="1"/>
          </p:cNvSpPr>
          <p:nvPr>
            <p:ph type="ftr" idx="11"/>
          </p:nvPr>
        </p:nvSpPr>
        <p:spPr>
          <a:xfrm>
            <a:off x="2764639" y="4844839"/>
            <a:ext cx="3617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9" name="Google Shape;149;p25"/>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cxnSp>
        <p:nvCxnSpPr>
          <p:cNvPr id="150" name="Google Shape;150;p25"/>
          <p:cNvCxnSpPr/>
          <p:nvPr/>
        </p:nvCxnSpPr>
        <p:spPr>
          <a:xfrm>
            <a:off x="895149" y="1303384"/>
            <a:ext cx="74751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342900" y="445769"/>
            <a:ext cx="2400300" cy="1714500"/>
          </a:xfrm>
          <a:prstGeom prst="rect">
            <a:avLst/>
          </a:prstGeom>
        </p:spPr>
        <p:txBody>
          <a:bodyPr spcFirstLastPara="1" wrap="square" lIns="68575" tIns="68575" rIns="68575" bIns="68575" anchor="b" anchorCtr="0">
            <a:noAutofit/>
          </a:bodyPr>
          <a:lstStyle/>
          <a:p>
            <a:pPr marL="0" lvl="0" indent="0" rtl="0">
              <a:spcBef>
                <a:spcPts val="0"/>
              </a:spcBef>
              <a:spcAft>
                <a:spcPts val="0"/>
              </a:spcAft>
              <a:buNone/>
            </a:pPr>
            <a:r>
              <a:rPr lang="en">
                <a:latin typeface="Raleway"/>
                <a:ea typeface="Raleway"/>
                <a:cs typeface="Raleway"/>
                <a:sym typeface="Raleway"/>
              </a:rPr>
              <a:t>Unlocking the Power of Open Data</a:t>
            </a:r>
            <a:endParaRPr>
              <a:latin typeface="Raleway"/>
              <a:ea typeface="Raleway"/>
              <a:cs typeface="Raleway"/>
              <a:sym typeface="Raleway"/>
            </a:endParaRPr>
          </a:p>
        </p:txBody>
      </p:sp>
      <p:sp>
        <p:nvSpPr>
          <p:cNvPr id="239" name="Google Shape;239;p37"/>
          <p:cNvSpPr txBox="1">
            <a:spLocks noGrp="1"/>
          </p:cNvSpPr>
          <p:nvPr>
            <p:ph type="body" idx="2"/>
          </p:nvPr>
        </p:nvSpPr>
        <p:spPr>
          <a:xfrm>
            <a:off x="342900" y="2194560"/>
            <a:ext cx="2400300" cy="2534400"/>
          </a:xfrm>
          <a:prstGeom prst="rect">
            <a:avLst/>
          </a:prstGeom>
        </p:spPr>
        <p:txBody>
          <a:bodyPr spcFirstLastPara="1" wrap="square" lIns="68575" tIns="68575" rIns="68575" bIns="68575" anchor="t" anchorCtr="0">
            <a:noAutofit/>
          </a:bodyPr>
          <a:lstStyle/>
          <a:p>
            <a:pPr marL="0" lvl="0" indent="0" rtl="0">
              <a:spcBef>
                <a:spcPts val="900"/>
              </a:spcBef>
              <a:spcAft>
                <a:spcPts val="200"/>
              </a:spcAft>
              <a:buNone/>
            </a:pPr>
            <a:r>
              <a:rPr lang="en" sz="1800">
                <a:latin typeface="Raleway"/>
                <a:ea typeface="Raleway"/>
                <a:cs typeface="Raleway"/>
                <a:sym typeface="Raleway"/>
              </a:rPr>
              <a:t>Class 4</a:t>
            </a:r>
            <a:r>
              <a:rPr lang="en"/>
              <a:t> </a:t>
            </a:r>
            <a:endParaRPr/>
          </a:p>
        </p:txBody>
      </p:sp>
      <p:pic>
        <p:nvPicPr>
          <p:cNvPr id="240" name="Google Shape;240;p37"/>
          <p:cNvPicPr preferRelativeResize="0"/>
          <p:nvPr/>
        </p:nvPicPr>
        <p:blipFill rotWithShape="1">
          <a:blip r:embed="rId3">
            <a:alphaModFix/>
          </a:blip>
          <a:srcRect/>
          <a:stretch/>
        </p:blipFill>
        <p:spPr>
          <a:xfrm>
            <a:off x="3466550" y="801150"/>
            <a:ext cx="5314500" cy="354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Autofit/>
          </a:bodyPr>
          <a:lstStyle/>
          <a:p>
            <a:pPr marL="0" marR="0" lvl="0" indent="0" algn="l" rtl="0">
              <a:lnSpc>
                <a:spcPct val="85000"/>
              </a:lnSpc>
              <a:spcBef>
                <a:spcPts val="0"/>
              </a:spcBef>
              <a:spcAft>
                <a:spcPts val="0"/>
              </a:spcAft>
              <a:buClr>
                <a:srgbClr val="FFFFFF"/>
              </a:buClr>
              <a:buFont typeface="Calibri"/>
              <a:buNone/>
            </a:pPr>
            <a:r>
              <a:rPr lang="en" sz="2700" i="0" u="none" strike="noStrike" cap="none">
                <a:solidFill>
                  <a:srgbClr val="FFFFFF"/>
                </a:solidFill>
                <a:latin typeface="Raleway"/>
                <a:ea typeface="Raleway"/>
                <a:cs typeface="Raleway"/>
                <a:sym typeface="Raleway"/>
              </a:rPr>
              <a:t>Median</a:t>
            </a:r>
            <a:endParaRPr sz="2700" i="0" u="none" strike="noStrike" cap="none">
              <a:solidFill>
                <a:srgbClr val="FFFFFF"/>
              </a:solidFill>
              <a:latin typeface="Raleway"/>
              <a:ea typeface="Raleway"/>
              <a:cs typeface="Raleway"/>
              <a:sym typeface="Raleway"/>
            </a:endParaRPr>
          </a:p>
        </p:txBody>
      </p:sp>
      <p:graphicFrame>
        <p:nvGraphicFramePr>
          <p:cNvPr id="300" name="Google Shape;300;p46"/>
          <p:cNvGraphicFramePr/>
          <p:nvPr/>
        </p:nvGraphicFramePr>
        <p:xfrm>
          <a:off x="3307924" y="290303"/>
          <a:ext cx="3000000" cy="3000000"/>
        </p:xfrm>
        <a:graphic>
          <a:graphicData uri="http://schemas.openxmlformats.org/drawingml/2006/table">
            <a:tbl>
              <a:tblPr firstRow="1" bandRow="1">
                <a:noFill/>
                <a:tableStyleId>{99DD2166-4581-46BF-AE7F-D4E65BFA47D6}</a:tableStyleId>
              </a:tblPr>
              <a:tblGrid>
                <a:gridCol w="2401125">
                  <a:extLst>
                    <a:ext uri="{9D8B030D-6E8A-4147-A177-3AD203B41FA5}">
                      <a16:colId xmlns:a16="http://schemas.microsoft.com/office/drawing/2014/main" val="20000"/>
                    </a:ext>
                  </a:extLst>
                </a:gridCol>
              </a:tblGrid>
              <a:tr h="411400">
                <a:tc>
                  <a:txBody>
                    <a:bodyPr/>
                    <a:lstStyle/>
                    <a:p>
                      <a:pPr marL="0" marR="0" lvl="0" indent="0" algn="l" rtl="0">
                        <a:spcBef>
                          <a:spcPts val="0"/>
                        </a:spcBef>
                        <a:spcAft>
                          <a:spcPts val="0"/>
                        </a:spcAft>
                        <a:buNone/>
                      </a:pPr>
                      <a:r>
                        <a:rPr lang="en"/>
                        <a:t>Rental prices per month</a:t>
                      </a:r>
                      <a:endParaRPr sz="1400"/>
                    </a:p>
                  </a:txBody>
                  <a:tcPr marL="68600" marR="68600" marT="34300" marB="34300"/>
                </a:tc>
                <a:extLst>
                  <a:ext uri="{0D108BD9-81ED-4DB2-BD59-A6C34878D82A}">
                    <a16:rowId xmlns:a16="http://schemas.microsoft.com/office/drawing/2014/main" val="10000"/>
                  </a:ext>
                </a:extLst>
              </a:tr>
              <a:tr h="411400">
                <a:tc>
                  <a:txBody>
                    <a:bodyPr/>
                    <a:lstStyle/>
                    <a:p>
                      <a:pPr marL="0" marR="0" lvl="0" indent="0" algn="l" rtl="0">
                        <a:spcBef>
                          <a:spcPts val="0"/>
                        </a:spcBef>
                        <a:spcAft>
                          <a:spcPts val="0"/>
                        </a:spcAft>
                        <a:buNone/>
                      </a:pPr>
                      <a:r>
                        <a:rPr lang="en"/>
                        <a:t>700</a:t>
                      </a:r>
                      <a:endParaRPr sz="1100"/>
                    </a:p>
                  </a:txBody>
                  <a:tcPr marL="68600" marR="68600" marT="34300" marB="34300"/>
                </a:tc>
                <a:extLst>
                  <a:ext uri="{0D108BD9-81ED-4DB2-BD59-A6C34878D82A}">
                    <a16:rowId xmlns:a16="http://schemas.microsoft.com/office/drawing/2014/main" val="10001"/>
                  </a:ext>
                </a:extLst>
              </a:tr>
              <a:tr h="411400">
                <a:tc>
                  <a:txBody>
                    <a:bodyPr/>
                    <a:lstStyle/>
                    <a:p>
                      <a:pPr marL="0" marR="0" lvl="0" indent="0" algn="l" rtl="0">
                        <a:spcBef>
                          <a:spcPts val="0"/>
                        </a:spcBef>
                        <a:spcAft>
                          <a:spcPts val="0"/>
                        </a:spcAft>
                        <a:buNone/>
                      </a:pPr>
                      <a:r>
                        <a:rPr lang="en"/>
                        <a:t>750</a:t>
                      </a:r>
                      <a:endParaRPr sz="1400"/>
                    </a:p>
                  </a:txBody>
                  <a:tcPr marL="68600" marR="68600" marT="34300" marB="34300"/>
                </a:tc>
                <a:extLst>
                  <a:ext uri="{0D108BD9-81ED-4DB2-BD59-A6C34878D82A}">
                    <a16:rowId xmlns:a16="http://schemas.microsoft.com/office/drawing/2014/main" val="10002"/>
                  </a:ext>
                </a:extLst>
              </a:tr>
              <a:tr h="411400">
                <a:tc>
                  <a:txBody>
                    <a:bodyPr/>
                    <a:lstStyle/>
                    <a:p>
                      <a:pPr marL="0" marR="0" lvl="0" indent="0" algn="l" rtl="0">
                        <a:spcBef>
                          <a:spcPts val="0"/>
                        </a:spcBef>
                        <a:spcAft>
                          <a:spcPts val="0"/>
                        </a:spcAft>
                        <a:buNone/>
                      </a:pPr>
                      <a:r>
                        <a:rPr lang="en"/>
                        <a:t>800</a:t>
                      </a:r>
                      <a:endParaRPr sz="1400"/>
                    </a:p>
                  </a:txBody>
                  <a:tcPr marL="68600" marR="68600" marT="34300" marB="34300"/>
                </a:tc>
                <a:extLst>
                  <a:ext uri="{0D108BD9-81ED-4DB2-BD59-A6C34878D82A}">
                    <a16:rowId xmlns:a16="http://schemas.microsoft.com/office/drawing/2014/main" val="10003"/>
                  </a:ext>
                </a:extLst>
              </a:tr>
              <a:tr h="411400">
                <a:tc>
                  <a:txBody>
                    <a:bodyPr/>
                    <a:lstStyle/>
                    <a:p>
                      <a:pPr marL="0" marR="0" lvl="0" indent="0" algn="l" rtl="0">
                        <a:spcBef>
                          <a:spcPts val="0"/>
                        </a:spcBef>
                        <a:spcAft>
                          <a:spcPts val="0"/>
                        </a:spcAft>
                        <a:buNone/>
                      </a:pPr>
                      <a:r>
                        <a:rPr lang="en"/>
                        <a:t>850</a:t>
                      </a:r>
                      <a:endParaRPr sz="1400"/>
                    </a:p>
                  </a:txBody>
                  <a:tcPr marL="68600" marR="68600" marT="34300" marB="34300"/>
                </a:tc>
                <a:extLst>
                  <a:ext uri="{0D108BD9-81ED-4DB2-BD59-A6C34878D82A}">
                    <a16:rowId xmlns:a16="http://schemas.microsoft.com/office/drawing/2014/main" val="10004"/>
                  </a:ext>
                </a:extLst>
              </a:tr>
              <a:tr h="411400">
                <a:tc>
                  <a:txBody>
                    <a:bodyPr/>
                    <a:lstStyle/>
                    <a:p>
                      <a:pPr marL="0" marR="0" lvl="0" indent="0" algn="l" rtl="0">
                        <a:spcBef>
                          <a:spcPts val="0"/>
                        </a:spcBef>
                        <a:spcAft>
                          <a:spcPts val="0"/>
                        </a:spcAft>
                        <a:buNone/>
                      </a:pPr>
                      <a:r>
                        <a:rPr lang="en" sz="1800" b="1"/>
                        <a:t>900</a:t>
                      </a:r>
                      <a:endParaRPr sz="1800" b="1"/>
                    </a:p>
                  </a:txBody>
                  <a:tcPr marL="68600" marR="68600" marT="34300" marB="34300"/>
                </a:tc>
                <a:extLst>
                  <a:ext uri="{0D108BD9-81ED-4DB2-BD59-A6C34878D82A}">
                    <a16:rowId xmlns:a16="http://schemas.microsoft.com/office/drawing/2014/main" val="10005"/>
                  </a:ext>
                </a:extLst>
              </a:tr>
              <a:tr h="411400">
                <a:tc>
                  <a:txBody>
                    <a:bodyPr/>
                    <a:lstStyle/>
                    <a:p>
                      <a:pPr marL="0" marR="0" lvl="0" indent="0" algn="l" rtl="0">
                        <a:spcBef>
                          <a:spcPts val="0"/>
                        </a:spcBef>
                        <a:spcAft>
                          <a:spcPts val="0"/>
                        </a:spcAft>
                        <a:buNone/>
                      </a:pPr>
                      <a:r>
                        <a:rPr lang="en"/>
                        <a:t>950</a:t>
                      </a:r>
                      <a:endParaRPr sz="1400"/>
                    </a:p>
                  </a:txBody>
                  <a:tcPr marL="68600" marR="68600" marT="34300" marB="34300"/>
                </a:tc>
                <a:extLst>
                  <a:ext uri="{0D108BD9-81ED-4DB2-BD59-A6C34878D82A}">
                    <a16:rowId xmlns:a16="http://schemas.microsoft.com/office/drawing/2014/main" val="10006"/>
                  </a:ext>
                </a:extLst>
              </a:tr>
              <a:tr h="411400">
                <a:tc>
                  <a:txBody>
                    <a:bodyPr/>
                    <a:lstStyle/>
                    <a:p>
                      <a:pPr marL="0" marR="0" lvl="0" indent="0" algn="l" rtl="0">
                        <a:spcBef>
                          <a:spcPts val="0"/>
                        </a:spcBef>
                        <a:spcAft>
                          <a:spcPts val="0"/>
                        </a:spcAft>
                        <a:buNone/>
                      </a:pPr>
                      <a:r>
                        <a:rPr lang="en"/>
                        <a:t>1000</a:t>
                      </a:r>
                      <a:endParaRPr sz="1400"/>
                    </a:p>
                  </a:txBody>
                  <a:tcPr marL="68600" marR="68600" marT="34300" marB="34300"/>
                </a:tc>
                <a:extLst>
                  <a:ext uri="{0D108BD9-81ED-4DB2-BD59-A6C34878D82A}">
                    <a16:rowId xmlns:a16="http://schemas.microsoft.com/office/drawing/2014/main" val="10007"/>
                  </a:ext>
                </a:extLst>
              </a:tr>
              <a:tr h="411400">
                <a:tc>
                  <a:txBody>
                    <a:bodyPr/>
                    <a:lstStyle/>
                    <a:p>
                      <a:pPr marL="0" marR="0" lvl="0" indent="0" algn="l" rtl="0">
                        <a:spcBef>
                          <a:spcPts val="0"/>
                        </a:spcBef>
                        <a:spcAft>
                          <a:spcPts val="0"/>
                        </a:spcAft>
                        <a:buNone/>
                      </a:pPr>
                      <a:r>
                        <a:rPr lang="en"/>
                        <a:t>1050</a:t>
                      </a:r>
                      <a:endParaRPr sz="1400"/>
                    </a:p>
                  </a:txBody>
                  <a:tcPr marL="68600" marR="68600" marT="34300" marB="34300"/>
                </a:tc>
                <a:extLst>
                  <a:ext uri="{0D108BD9-81ED-4DB2-BD59-A6C34878D82A}">
                    <a16:rowId xmlns:a16="http://schemas.microsoft.com/office/drawing/2014/main" val="10008"/>
                  </a:ext>
                </a:extLst>
              </a:tr>
              <a:tr h="411400">
                <a:tc>
                  <a:txBody>
                    <a:bodyPr/>
                    <a:lstStyle/>
                    <a:p>
                      <a:pPr marL="0" marR="0" lvl="0" indent="0" algn="l" rtl="0">
                        <a:spcBef>
                          <a:spcPts val="0"/>
                        </a:spcBef>
                        <a:spcAft>
                          <a:spcPts val="0"/>
                        </a:spcAft>
                        <a:buNone/>
                      </a:pPr>
                      <a:r>
                        <a:rPr lang="en"/>
                        <a:t>2500</a:t>
                      </a:r>
                      <a:endParaRPr sz="1400"/>
                    </a:p>
                  </a:txBody>
                  <a:tcPr marL="68600" marR="68600" marT="34300" marB="34300"/>
                </a:tc>
                <a:extLst>
                  <a:ext uri="{0D108BD9-81ED-4DB2-BD59-A6C34878D82A}">
                    <a16:rowId xmlns:a16="http://schemas.microsoft.com/office/drawing/2014/main" val="10009"/>
                  </a:ext>
                </a:extLst>
              </a:tr>
            </a:tbl>
          </a:graphicData>
        </a:graphic>
      </p:graphicFrame>
      <p:sp>
        <p:nvSpPr>
          <p:cNvPr id="301" name="Google Shape;301;p46"/>
          <p:cNvSpPr txBox="1"/>
          <p:nvPr/>
        </p:nvSpPr>
        <p:spPr>
          <a:xfrm>
            <a:off x="6581375" y="2190900"/>
            <a:ext cx="1582800" cy="2047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a:solidFill>
                  <a:schemeClr val="dk1"/>
                </a:solidFill>
                <a:latin typeface="Raleway"/>
                <a:ea typeface="Raleway"/>
                <a:cs typeface="Raleway"/>
                <a:sym typeface="Raleway"/>
              </a:rPr>
              <a:t>It doesn’t matter that one of the numbers is way higher; half of the numbers listed are below 900, and half of them are above</a:t>
            </a:r>
            <a:endParaRPr>
              <a:solidFill>
                <a:schemeClr val="dk1"/>
              </a:solidFill>
              <a:latin typeface="Raleway"/>
              <a:ea typeface="Raleway"/>
              <a:cs typeface="Raleway"/>
              <a:sym typeface="Raleway"/>
            </a:endParaRPr>
          </a:p>
        </p:txBody>
      </p:sp>
      <p:sp>
        <p:nvSpPr>
          <p:cNvPr id="302" name="Google Shape;302;p46"/>
          <p:cNvSpPr txBox="1"/>
          <p:nvPr/>
        </p:nvSpPr>
        <p:spPr>
          <a:xfrm>
            <a:off x="6638600" y="846897"/>
            <a:ext cx="1422000" cy="833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a:solidFill>
                  <a:schemeClr val="dk1"/>
                </a:solidFill>
                <a:latin typeface="Raleway"/>
                <a:ea typeface="Raleway"/>
                <a:cs typeface="Raleway"/>
                <a:sym typeface="Raleway"/>
              </a:rPr>
              <a:t>Median: 900</a:t>
            </a:r>
            <a:endParaRPr sz="24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ctrTitle"/>
          </p:nvPr>
        </p:nvSpPr>
        <p:spPr>
          <a:xfrm>
            <a:off x="822960" y="569214"/>
            <a:ext cx="7543800" cy="2674500"/>
          </a:xfrm>
          <a:prstGeom prst="rect">
            <a:avLst/>
          </a:prstGeom>
        </p:spPr>
        <p:txBody>
          <a:bodyPr spcFirstLastPara="1" wrap="square" lIns="68575" tIns="68575" rIns="68575" bIns="68575" anchor="b" anchorCtr="0">
            <a:noAutofit/>
          </a:bodyPr>
          <a:lstStyle/>
          <a:p>
            <a:pPr marL="0" lvl="0" indent="0" rtl="0">
              <a:lnSpc>
                <a:spcPct val="120000"/>
              </a:lnSpc>
              <a:spcBef>
                <a:spcPts val="2000"/>
              </a:spcBef>
              <a:spcAft>
                <a:spcPts val="600"/>
              </a:spcAft>
              <a:buClr>
                <a:schemeClr val="dk1"/>
              </a:buClr>
              <a:buSzPts val="1100"/>
              <a:buFont typeface="Arial"/>
              <a:buNone/>
            </a:pPr>
            <a:r>
              <a:rPr lang="en" sz="3000" b="1">
                <a:solidFill>
                  <a:schemeClr val="dk1"/>
                </a:solidFill>
                <a:latin typeface="Raleway"/>
                <a:ea typeface="Raleway"/>
                <a:cs typeface="Raleway"/>
                <a:sym typeface="Raleway"/>
              </a:rPr>
              <a:t>Explore your own open data question</a:t>
            </a:r>
            <a:endParaRPr sz="30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822950" y="214950"/>
            <a:ext cx="7543800" cy="6423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sz="3000">
                <a:latin typeface="Raleway"/>
                <a:ea typeface="Raleway"/>
                <a:cs typeface="Raleway"/>
                <a:sym typeface="Raleway"/>
              </a:rPr>
              <a:t>Making Data Better - Giving Feedback</a:t>
            </a:r>
            <a:endParaRPr sz="3000">
              <a:latin typeface="Raleway"/>
              <a:ea typeface="Raleway"/>
              <a:cs typeface="Raleway"/>
              <a:sym typeface="Raleway"/>
            </a:endParaRPr>
          </a:p>
        </p:txBody>
      </p:sp>
      <p:sp>
        <p:nvSpPr>
          <p:cNvPr id="313" name="Google Shape;313;p48"/>
          <p:cNvSpPr txBox="1">
            <a:spLocks noGrp="1"/>
          </p:cNvSpPr>
          <p:nvPr>
            <p:ph type="body" idx="1"/>
          </p:nvPr>
        </p:nvSpPr>
        <p:spPr>
          <a:xfrm>
            <a:off x="822960" y="1384300"/>
            <a:ext cx="7543800" cy="3017400"/>
          </a:xfrm>
          <a:prstGeom prst="rect">
            <a:avLst/>
          </a:prstGeom>
        </p:spPr>
        <p:txBody>
          <a:bodyPr spcFirstLastPara="1" wrap="square" lIns="68575" tIns="68575" rIns="68575" bIns="68575" anchor="t" anchorCtr="0">
            <a:noAutofit/>
          </a:bodyPr>
          <a:lstStyle/>
          <a:p>
            <a:pPr marL="63500" lvl="0" indent="38100">
              <a:spcBef>
                <a:spcPts val="900"/>
              </a:spcBef>
              <a:spcAft>
                <a:spcPts val="200"/>
              </a:spcAft>
              <a:buNone/>
            </a:pPr>
            <a:endParaRPr/>
          </a:p>
        </p:txBody>
      </p:sp>
      <p:pic>
        <p:nvPicPr>
          <p:cNvPr id="314" name="Google Shape;314;p48"/>
          <p:cNvPicPr preferRelativeResize="0"/>
          <p:nvPr/>
        </p:nvPicPr>
        <p:blipFill>
          <a:blip r:embed="rId3">
            <a:alphaModFix amt="58000"/>
          </a:blip>
          <a:stretch>
            <a:fillRect/>
          </a:stretch>
        </p:blipFill>
        <p:spPr>
          <a:xfrm>
            <a:off x="0" y="1273550"/>
            <a:ext cx="3841625" cy="2596400"/>
          </a:xfrm>
          <a:prstGeom prst="rect">
            <a:avLst/>
          </a:prstGeom>
          <a:noFill/>
          <a:ln>
            <a:noFill/>
          </a:ln>
        </p:spPr>
      </p:pic>
      <p:pic>
        <p:nvPicPr>
          <p:cNvPr id="315" name="Google Shape;315;p48"/>
          <p:cNvPicPr preferRelativeResize="0"/>
          <p:nvPr/>
        </p:nvPicPr>
        <p:blipFill>
          <a:blip r:embed="rId4">
            <a:alphaModFix amt="74000"/>
          </a:blip>
          <a:stretch>
            <a:fillRect/>
          </a:stretch>
        </p:blipFill>
        <p:spPr>
          <a:xfrm>
            <a:off x="3728425" y="1273550"/>
            <a:ext cx="3798499" cy="887375"/>
          </a:xfrm>
          <a:prstGeom prst="rect">
            <a:avLst/>
          </a:prstGeom>
          <a:noFill/>
          <a:ln>
            <a:noFill/>
          </a:ln>
        </p:spPr>
      </p:pic>
      <p:pic>
        <p:nvPicPr>
          <p:cNvPr id="316" name="Google Shape;316;p48"/>
          <p:cNvPicPr preferRelativeResize="0"/>
          <p:nvPr/>
        </p:nvPicPr>
        <p:blipFill>
          <a:blip r:embed="rId5">
            <a:alphaModFix amt="73000"/>
          </a:blip>
          <a:stretch>
            <a:fillRect/>
          </a:stretch>
        </p:blipFill>
        <p:spPr>
          <a:xfrm>
            <a:off x="6255074" y="2577224"/>
            <a:ext cx="2888925" cy="2240900"/>
          </a:xfrm>
          <a:prstGeom prst="rect">
            <a:avLst/>
          </a:prstGeom>
          <a:noFill/>
          <a:ln>
            <a:noFill/>
          </a:ln>
        </p:spPr>
      </p:pic>
      <p:pic>
        <p:nvPicPr>
          <p:cNvPr id="317" name="Google Shape;317;p48"/>
          <p:cNvPicPr preferRelativeResize="0"/>
          <p:nvPr/>
        </p:nvPicPr>
        <p:blipFill>
          <a:blip r:embed="rId6">
            <a:alphaModFix amt="73000"/>
          </a:blip>
          <a:stretch>
            <a:fillRect/>
          </a:stretch>
        </p:blipFill>
        <p:spPr>
          <a:xfrm>
            <a:off x="-12" y="3869938"/>
            <a:ext cx="6010275" cy="1038225"/>
          </a:xfrm>
          <a:prstGeom prst="rect">
            <a:avLst/>
          </a:prstGeom>
          <a:noFill/>
          <a:ln>
            <a:noFill/>
          </a:ln>
        </p:spPr>
      </p:pic>
      <p:pic>
        <p:nvPicPr>
          <p:cNvPr id="318" name="Google Shape;318;p48"/>
          <p:cNvPicPr preferRelativeResize="0"/>
          <p:nvPr/>
        </p:nvPicPr>
        <p:blipFill>
          <a:blip r:embed="rId7">
            <a:alphaModFix/>
          </a:blip>
          <a:stretch>
            <a:fillRect/>
          </a:stretch>
        </p:blipFill>
        <p:spPr>
          <a:xfrm>
            <a:off x="7422804" y="1273538"/>
            <a:ext cx="1721197" cy="887375"/>
          </a:xfrm>
          <a:prstGeom prst="rect">
            <a:avLst/>
          </a:prstGeom>
          <a:noFill/>
          <a:ln>
            <a:noFill/>
          </a:ln>
        </p:spPr>
      </p:pic>
      <p:pic>
        <p:nvPicPr>
          <p:cNvPr id="319" name="Google Shape;319;p48"/>
          <p:cNvPicPr preferRelativeResize="0"/>
          <p:nvPr/>
        </p:nvPicPr>
        <p:blipFill>
          <a:blip r:embed="rId8">
            <a:alphaModFix amt="76000"/>
          </a:blip>
          <a:stretch>
            <a:fillRect/>
          </a:stretch>
        </p:blipFill>
        <p:spPr>
          <a:xfrm>
            <a:off x="7594400" y="2160925"/>
            <a:ext cx="1549600" cy="455250"/>
          </a:xfrm>
          <a:prstGeom prst="rect">
            <a:avLst/>
          </a:prstGeom>
          <a:noFill/>
          <a:ln>
            <a:noFill/>
          </a:ln>
        </p:spPr>
      </p:pic>
      <p:pic>
        <p:nvPicPr>
          <p:cNvPr id="320" name="Google Shape;320;p48"/>
          <p:cNvPicPr preferRelativeResize="0"/>
          <p:nvPr/>
        </p:nvPicPr>
        <p:blipFill>
          <a:blip r:embed="rId9">
            <a:alphaModFix amt="72000"/>
          </a:blip>
          <a:stretch>
            <a:fillRect/>
          </a:stretch>
        </p:blipFill>
        <p:spPr>
          <a:xfrm rot="196">
            <a:off x="3728422" y="3548501"/>
            <a:ext cx="1369259" cy="298348"/>
          </a:xfrm>
          <a:prstGeom prst="rect">
            <a:avLst/>
          </a:prstGeom>
          <a:noFill/>
          <a:ln>
            <a:noFill/>
          </a:ln>
        </p:spPr>
      </p:pic>
      <p:pic>
        <p:nvPicPr>
          <p:cNvPr id="321" name="Google Shape;321;p48"/>
          <p:cNvPicPr preferRelativeResize="0"/>
          <p:nvPr/>
        </p:nvPicPr>
        <p:blipFill>
          <a:blip r:embed="rId10">
            <a:alphaModFix amt="69000"/>
          </a:blip>
          <a:stretch>
            <a:fillRect/>
          </a:stretch>
        </p:blipFill>
        <p:spPr>
          <a:xfrm>
            <a:off x="3841625" y="3070150"/>
            <a:ext cx="2583900" cy="455250"/>
          </a:xfrm>
          <a:prstGeom prst="rect">
            <a:avLst/>
          </a:prstGeom>
          <a:noFill/>
          <a:ln>
            <a:noFill/>
          </a:ln>
        </p:spPr>
      </p:pic>
      <p:pic>
        <p:nvPicPr>
          <p:cNvPr id="322" name="Google Shape;322;p48" descr="Snip20170907_13.png"/>
          <p:cNvPicPr preferRelativeResize="0"/>
          <p:nvPr/>
        </p:nvPicPr>
        <p:blipFill>
          <a:blip r:embed="rId11">
            <a:alphaModFix/>
          </a:blip>
          <a:stretch>
            <a:fillRect/>
          </a:stretch>
        </p:blipFill>
        <p:spPr>
          <a:xfrm>
            <a:off x="4448750" y="4277910"/>
            <a:ext cx="4695248" cy="455250"/>
          </a:xfrm>
          <a:prstGeom prst="rect">
            <a:avLst/>
          </a:prstGeom>
          <a:noFill/>
          <a:ln>
            <a:noFill/>
          </a:ln>
        </p:spPr>
      </p:pic>
      <p:pic>
        <p:nvPicPr>
          <p:cNvPr id="323" name="Google Shape;323;p48" descr="Snip20170907_15.png"/>
          <p:cNvPicPr preferRelativeResize="0"/>
          <p:nvPr/>
        </p:nvPicPr>
        <p:blipFill>
          <a:blip r:embed="rId12">
            <a:alphaModFix/>
          </a:blip>
          <a:stretch>
            <a:fillRect/>
          </a:stretch>
        </p:blipFill>
        <p:spPr>
          <a:xfrm rot="-495005">
            <a:off x="1852987" y="1928741"/>
            <a:ext cx="5617676" cy="127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a:spLocks noGrp="1"/>
          </p:cNvSpPr>
          <p:nvPr>
            <p:ph type="title"/>
          </p:nvPr>
        </p:nvSpPr>
        <p:spPr>
          <a:xfrm>
            <a:off x="822960" y="214952"/>
            <a:ext cx="7543800" cy="10881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a:latin typeface="Raleway"/>
                <a:ea typeface="Raleway"/>
                <a:cs typeface="Raleway"/>
                <a:sym typeface="Raleway"/>
              </a:rPr>
              <a:t>Course conclusion</a:t>
            </a:r>
            <a:endParaRPr>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308975" y="1485794"/>
            <a:ext cx="2400300" cy="1714500"/>
          </a:xfrm>
          <a:prstGeom prst="rect">
            <a:avLst/>
          </a:prstGeom>
          <a:noFill/>
          <a:ln>
            <a:noFill/>
          </a:ln>
        </p:spPr>
        <p:txBody>
          <a:bodyPr spcFirstLastPara="1" wrap="square" lIns="68575" tIns="34275" rIns="68575" bIns="34275" anchor="b" anchorCtr="0">
            <a:noAutofit/>
          </a:bodyPr>
          <a:lstStyle/>
          <a:p>
            <a:pPr marL="0" marR="0" lvl="0" indent="0" algn="ctr" rtl="0">
              <a:lnSpc>
                <a:spcPct val="85000"/>
              </a:lnSpc>
              <a:spcBef>
                <a:spcPts val="0"/>
              </a:spcBef>
              <a:spcAft>
                <a:spcPts val="0"/>
              </a:spcAft>
              <a:buClr>
                <a:srgbClr val="3F3F3F"/>
              </a:buClr>
              <a:buFont typeface="Calibri"/>
              <a:buNone/>
            </a:pPr>
            <a:r>
              <a:rPr lang="en" sz="4800" i="0" u="none" strike="noStrike" cap="none">
                <a:solidFill>
                  <a:srgbClr val="F3F3F3"/>
                </a:solidFill>
              </a:rPr>
              <a:t>Thank </a:t>
            </a:r>
            <a:endParaRPr sz="4800" i="0" u="none" strike="noStrike" cap="none">
              <a:solidFill>
                <a:srgbClr val="F3F3F3"/>
              </a:solidFill>
            </a:endParaRPr>
          </a:p>
          <a:p>
            <a:pPr marL="0" marR="0" lvl="0" indent="0" algn="ctr" rtl="0">
              <a:lnSpc>
                <a:spcPct val="85000"/>
              </a:lnSpc>
              <a:spcBef>
                <a:spcPts val="0"/>
              </a:spcBef>
              <a:spcAft>
                <a:spcPts val="0"/>
              </a:spcAft>
              <a:buClr>
                <a:srgbClr val="3F3F3F"/>
              </a:buClr>
              <a:buFont typeface="Calibri"/>
              <a:buNone/>
            </a:pPr>
            <a:r>
              <a:rPr lang="en" sz="4800">
                <a:solidFill>
                  <a:srgbClr val="F3F3F3"/>
                </a:solidFill>
              </a:rPr>
              <a:t>Y</a:t>
            </a:r>
            <a:r>
              <a:rPr lang="en" sz="4800" i="0" u="none" strike="noStrike" cap="none">
                <a:solidFill>
                  <a:srgbClr val="F3F3F3"/>
                </a:solidFill>
              </a:rPr>
              <a:t>ou</a:t>
            </a:r>
            <a:endParaRPr sz="4800" i="0" u="none" strike="noStrike" cap="none">
              <a:solidFill>
                <a:srgbClr val="F3F3F3"/>
              </a:solidFill>
            </a:endParaRPr>
          </a:p>
        </p:txBody>
      </p:sp>
      <p:sp>
        <p:nvSpPr>
          <p:cNvPr id="334" name="Google Shape;334;p50"/>
          <p:cNvSpPr txBox="1">
            <a:spLocks noGrp="1"/>
          </p:cNvSpPr>
          <p:nvPr>
            <p:ph type="body" idx="1"/>
          </p:nvPr>
        </p:nvSpPr>
        <p:spPr>
          <a:xfrm>
            <a:off x="3600450" y="548640"/>
            <a:ext cx="4869300" cy="3943200"/>
          </a:xfrm>
          <a:prstGeom prst="rect">
            <a:avLst/>
          </a:prstGeom>
          <a:noFill/>
          <a:ln>
            <a:noFill/>
          </a:ln>
        </p:spPr>
        <p:txBody>
          <a:bodyPr spcFirstLastPara="1" wrap="square" lIns="0" tIns="34275" rIns="0" bIns="34275" anchor="t" anchorCtr="0">
            <a:noAutofit/>
          </a:bodyPr>
          <a:lstStyle/>
          <a:p>
            <a:pPr marL="63500" marR="0" lvl="0" indent="38100" algn="l" rtl="0">
              <a:lnSpc>
                <a:spcPct val="90000"/>
              </a:lnSpc>
              <a:spcBef>
                <a:spcPts val="0"/>
              </a:spcBef>
              <a:spcAft>
                <a:spcPts val="0"/>
              </a:spcAft>
              <a:buClr>
                <a:schemeClr val="accent1"/>
              </a:buClr>
              <a:buSzPts val="1500"/>
              <a:buFont typeface="Calibri"/>
              <a:buNone/>
            </a:pPr>
            <a:endParaRPr sz="1500" b="0" i="0" u="none" strike="noStrike" cap="none">
              <a:solidFill>
                <a:srgbClr val="3F3F3F"/>
              </a:solidFill>
              <a:latin typeface="Calibri"/>
              <a:ea typeface="Calibri"/>
              <a:cs typeface="Calibri"/>
              <a:sym typeface="Calibri"/>
            </a:endParaRPr>
          </a:p>
          <a:p>
            <a:pPr marL="63500" marR="0" lvl="0" indent="-63500" algn="l" rtl="0">
              <a:lnSpc>
                <a:spcPct val="90000"/>
              </a:lnSpc>
              <a:spcBef>
                <a:spcPts val="1100"/>
              </a:spcBef>
              <a:spcAft>
                <a:spcPts val="0"/>
              </a:spcAft>
              <a:buClr>
                <a:schemeClr val="accent1"/>
              </a:buClr>
              <a:buSzPts val="1800"/>
              <a:buFont typeface="Calibri"/>
              <a:buChar char=" "/>
            </a:pPr>
            <a:endParaRPr sz="1800" b="0" i="0" u="none" strike="noStrike" cap="none">
              <a:solidFill>
                <a:srgbClr val="3F3F3F"/>
              </a:solidFill>
              <a:latin typeface="Calibri"/>
              <a:ea typeface="Calibri"/>
              <a:cs typeface="Calibri"/>
              <a:sym typeface="Calibri"/>
            </a:endParaRPr>
          </a:p>
        </p:txBody>
      </p:sp>
      <p:pic>
        <p:nvPicPr>
          <p:cNvPr id="335" name="Google Shape;335;p50"/>
          <p:cNvPicPr preferRelativeResize="0"/>
          <p:nvPr/>
        </p:nvPicPr>
        <p:blipFill rotWithShape="1">
          <a:blip r:embed="rId3">
            <a:alphaModFix/>
          </a:blip>
          <a:srcRect/>
          <a:stretch/>
        </p:blipFill>
        <p:spPr>
          <a:xfrm>
            <a:off x="3272476" y="825224"/>
            <a:ext cx="5420700" cy="3612600"/>
          </a:xfrm>
          <a:prstGeom prst="rect">
            <a:avLst/>
          </a:prstGeom>
          <a:noFill/>
          <a:ln>
            <a:noFill/>
          </a:ln>
        </p:spPr>
      </p:pic>
      <p:sp>
        <p:nvSpPr>
          <p:cNvPr id="336" name="Google Shape;336;p50"/>
          <p:cNvSpPr txBox="1">
            <a:spLocks noGrp="1"/>
          </p:cNvSpPr>
          <p:nvPr>
            <p:ph type="body" idx="2"/>
          </p:nvPr>
        </p:nvSpPr>
        <p:spPr>
          <a:xfrm>
            <a:off x="3538275" y="599126"/>
            <a:ext cx="5019000" cy="4047000"/>
          </a:xfrm>
          <a:prstGeom prst="rect">
            <a:avLst/>
          </a:prstGeom>
        </p:spPr>
        <p:txBody>
          <a:bodyPr spcFirstLastPara="1" wrap="square" lIns="68575" tIns="68575" rIns="68575" bIns="68575" anchor="t" anchorCtr="0">
            <a:noAutofit/>
          </a:bodyPr>
          <a:lstStyle/>
          <a:p>
            <a:pPr marL="0" lvl="0" indent="0" rtl="0">
              <a:spcBef>
                <a:spcPts val="900"/>
              </a:spcBef>
              <a:spcAft>
                <a:spcPts val="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Autofit/>
          </a:bodyPr>
          <a:lstStyle/>
          <a:p>
            <a:pPr marL="0" marR="0" lvl="0" indent="0" algn="l" rtl="0">
              <a:lnSpc>
                <a:spcPct val="85000"/>
              </a:lnSpc>
              <a:spcBef>
                <a:spcPts val="0"/>
              </a:spcBef>
              <a:spcAft>
                <a:spcPts val="0"/>
              </a:spcAft>
              <a:buClr>
                <a:srgbClr val="3F3F3F"/>
              </a:buClr>
              <a:buFont typeface="Calibri"/>
              <a:buNone/>
            </a:pPr>
            <a:r>
              <a:rPr lang="en" sz="3600" i="0" u="none" strike="noStrike" cap="none">
                <a:solidFill>
                  <a:srgbClr val="3F3F3F"/>
                </a:solidFill>
                <a:latin typeface="Raleway"/>
                <a:ea typeface="Raleway"/>
                <a:cs typeface="Raleway"/>
                <a:sym typeface="Raleway"/>
              </a:rPr>
              <a:t>Review from Sessions 1, 2 &amp; </a:t>
            </a:r>
            <a:r>
              <a:rPr lang="en">
                <a:latin typeface="Raleway"/>
                <a:ea typeface="Raleway"/>
                <a:cs typeface="Raleway"/>
                <a:sym typeface="Raleway"/>
              </a:rPr>
              <a:t>3</a:t>
            </a:r>
            <a:endParaRPr sz="3600" i="0" u="none" strike="noStrike" cap="none">
              <a:solidFill>
                <a:srgbClr val="3F3F3F"/>
              </a:solidFill>
              <a:latin typeface="Raleway"/>
              <a:ea typeface="Raleway"/>
              <a:cs typeface="Raleway"/>
              <a:sym typeface="Raleway"/>
            </a:endParaRPr>
          </a:p>
        </p:txBody>
      </p:sp>
      <p:sp>
        <p:nvSpPr>
          <p:cNvPr id="247" name="Google Shape;247;p38"/>
          <p:cNvSpPr txBox="1">
            <a:spLocks noGrp="1"/>
          </p:cNvSpPr>
          <p:nvPr>
            <p:ph type="body" idx="1"/>
          </p:nvPr>
        </p:nvSpPr>
        <p:spPr>
          <a:xfrm>
            <a:off x="822960" y="1384300"/>
            <a:ext cx="7543800" cy="3017520"/>
          </a:xfrm>
          <a:prstGeom prst="rect">
            <a:avLst/>
          </a:prstGeom>
          <a:noFill/>
          <a:ln>
            <a:noFill/>
          </a:ln>
        </p:spPr>
        <p:txBody>
          <a:bodyPr spcFirstLastPara="1" wrap="square" lIns="0" tIns="34275" rIns="0" bIns="34275" anchor="t" anchorCtr="0">
            <a:noAutofit/>
          </a:bodyPr>
          <a:lstStyle/>
          <a:p>
            <a:pPr marL="457200" lvl="0" indent="-342900" rtl="0">
              <a:lnSpc>
                <a:spcPct val="138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Where are some places I might find open data?</a:t>
            </a:r>
            <a:endParaRPr sz="1800">
              <a:solidFill>
                <a:schemeClr val="dk1"/>
              </a:solidFill>
              <a:latin typeface="Raleway"/>
              <a:ea typeface="Raleway"/>
              <a:cs typeface="Raleway"/>
              <a:sym typeface="Raleway"/>
            </a:endParaRPr>
          </a:p>
          <a:p>
            <a:pPr marL="457200" lvl="0" indent="-342900" rtl="0">
              <a:lnSpc>
                <a:spcPct val="120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What kind of questions can open data answer?</a:t>
            </a:r>
            <a:endParaRPr sz="1800">
              <a:solidFill>
                <a:schemeClr val="dk1"/>
              </a:solidFill>
              <a:latin typeface="Raleway"/>
              <a:ea typeface="Raleway"/>
              <a:cs typeface="Raleway"/>
              <a:sym typeface="Raleway"/>
            </a:endParaRPr>
          </a:p>
          <a:p>
            <a:pPr marL="457200" lvl="0" indent="-342900" rtl="0">
              <a:lnSpc>
                <a:spcPct val="138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What are some ways in which you might visually represent your data?</a:t>
            </a:r>
            <a:endParaRPr sz="1800">
              <a:solidFill>
                <a:schemeClr val="dk1"/>
              </a:solidFill>
              <a:latin typeface="Raleway"/>
              <a:ea typeface="Raleway"/>
              <a:cs typeface="Raleway"/>
              <a:sym typeface="Raleway"/>
            </a:endParaRPr>
          </a:p>
          <a:p>
            <a:pPr marL="914400" lvl="1" indent="-342900" rtl="0">
              <a:lnSpc>
                <a:spcPct val="138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What are some common misrepresentations of data?</a:t>
            </a:r>
            <a:endParaRPr sz="1800">
              <a:solidFill>
                <a:schemeClr val="dk1"/>
              </a:solidFill>
              <a:latin typeface="Raleway"/>
              <a:ea typeface="Raleway"/>
              <a:cs typeface="Raleway"/>
              <a:sym typeface="Raleway"/>
            </a:endParaRPr>
          </a:p>
          <a:p>
            <a:pPr marL="457200" lvl="0" indent="-342900" rtl="0">
              <a:lnSpc>
                <a:spcPct val="138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How can you use data to tell a story?</a:t>
            </a:r>
            <a:endParaRPr sz="1800">
              <a:solidFill>
                <a:schemeClr val="dk1"/>
              </a:solidFill>
              <a:latin typeface="Raleway"/>
              <a:ea typeface="Raleway"/>
              <a:cs typeface="Raleway"/>
              <a:sym typeface="Raleway"/>
            </a:endParaRPr>
          </a:p>
          <a:p>
            <a:pPr marL="457200" lvl="0" indent="-342900" rtl="0">
              <a:lnSpc>
                <a:spcPct val="138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What are some common mistakes in representing data visually?</a:t>
            </a:r>
            <a:endParaRPr sz="18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22960" y="214952"/>
            <a:ext cx="7543800" cy="10881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a:latin typeface="Raleway"/>
                <a:ea typeface="Raleway"/>
                <a:cs typeface="Raleway"/>
                <a:sym typeface="Raleway"/>
              </a:rPr>
              <a:t>Review from Sessions 1, 2 &amp; 3 (cont’d)</a:t>
            </a:r>
            <a:endParaRPr>
              <a:latin typeface="Raleway"/>
              <a:ea typeface="Raleway"/>
              <a:cs typeface="Raleway"/>
              <a:sym typeface="Raleway"/>
            </a:endParaRPr>
          </a:p>
        </p:txBody>
      </p:sp>
      <p:sp>
        <p:nvSpPr>
          <p:cNvPr id="253" name="Google Shape;253;p39"/>
          <p:cNvSpPr txBox="1">
            <a:spLocks noGrp="1"/>
          </p:cNvSpPr>
          <p:nvPr>
            <p:ph type="body" idx="1"/>
          </p:nvPr>
        </p:nvSpPr>
        <p:spPr>
          <a:xfrm>
            <a:off x="822960" y="1384300"/>
            <a:ext cx="7543800" cy="3017400"/>
          </a:xfrm>
          <a:prstGeom prst="rect">
            <a:avLst/>
          </a:prstGeom>
        </p:spPr>
        <p:txBody>
          <a:bodyPr spcFirstLastPara="1" wrap="square" lIns="68575" tIns="68575" rIns="68575" bIns="68575" anchor="t" anchorCtr="0">
            <a:noAutofit/>
          </a:bodyPr>
          <a:lstStyle/>
          <a:p>
            <a:pPr marL="63500" lvl="0" indent="38100">
              <a:spcBef>
                <a:spcPts val="900"/>
              </a:spcBef>
              <a:spcAft>
                <a:spcPts val="0"/>
              </a:spcAft>
              <a:buNone/>
            </a:pPr>
            <a:r>
              <a:rPr lang="en" sz="2400">
                <a:latin typeface="Raleway"/>
                <a:ea typeface="Raleway"/>
                <a:cs typeface="Raleway"/>
                <a:sym typeface="Raleway"/>
              </a:rPr>
              <a:t>-Data visualization examples since the last class? </a:t>
            </a:r>
            <a:endParaRPr sz="2400">
              <a:latin typeface="Raleway"/>
              <a:ea typeface="Raleway"/>
              <a:cs typeface="Raleway"/>
              <a:sym typeface="Raleway"/>
            </a:endParaRPr>
          </a:p>
          <a:p>
            <a:pPr marL="63500" lvl="0" indent="38100">
              <a:spcBef>
                <a:spcPts val="900"/>
              </a:spcBef>
              <a:spcAft>
                <a:spcPts val="200"/>
              </a:spcAft>
              <a:buNone/>
            </a:pPr>
            <a:endParaRPr sz="24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22960" y="214952"/>
            <a:ext cx="7543800" cy="10881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a:latin typeface="Raleway"/>
                <a:ea typeface="Raleway"/>
                <a:cs typeface="Raleway"/>
                <a:sym typeface="Raleway"/>
              </a:rPr>
              <a:t>Objectives</a:t>
            </a:r>
            <a:endParaRPr>
              <a:latin typeface="Raleway"/>
              <a:ea typeface="Raleway"/>
              <a:cs typeface="Raleway"/>
              <a:sym typeface="Raleway"/>
            </a:endParaRPr>
          </a:p>
        </p:txBody>
      </p:sp>
      <p:sp>
        <p:nvSpPr>
          <p:cNvPr id="259" name="Google Shape;259;p40"/>
          <p:cNvSpPr txBox="1">
            <a:spLocks noGrp="1"/>
          </p:cNvSpPr>
          <p:nvPr>
            <p:ph type="body" idx="1"/>
          </p:nvPr>
        </p:nvSpPr>
        <p:spPr>
          <a:xfrm>
            <a:off x="822960" y="1384300"/>
            <a:ext cx="7543800" cy="3017400"/>
          </a:xfrm>
          <a:prstGeom prst="rect">
            <a:avLst/>
          </a:prstGeom>
        </p:spPr>
        <p:txBody>
          <a:bodyPr spcFirstLastPara="1" wrap="square" lIns="68575" tIns="68575" rIns="68575" bIns="68575" anchor="t" anchorCtr="0">
            <a:noAutofit/>
          </a:bodyPr>
          <a:lstStyle/>
          <a:p>
            <a:pPr marL="457200" lvl="0" indent="-342900" rtl="0">
              <a:spcBef>
                <a:spcPts val="90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Identify some common mistakes people make when analyzing data and drawing conclusions. </a:t>
            </a:r>
            <a:br>
              <a:rPr lang="en" sz="1800">
                <a:solidFill>
                  <a:schemeClr val="dk1"/>
                </a:solidFill>
                <a:latin typeface="Raleway"/>
                <a:ea typeface="Raleway"/>
                <a:cs typeface="Raleway"/>
                <a:sym typeface="Raleway"/>
              </a:rPr>
            </a:br>
            <a:endParaRPr sz="1800">
              <a:solidFill>
                <a:schemeClr val="dk1"/>
              </a:solidFill>
              <a:latin typeface="Raleway"/>
              <a:ea typeface="Raleway"/>
              <a:cs typeface="Raleway"/>
              <a:sym typeface="Raleway"/>
            </a:endParaRPr>
          </a:p>
          <a:p>
            <a:pPr marL="457200" lvl="0" indent="-342900" rtl="0">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Identify a question and answer it using open data. </a:t>
            </a:r>
            <a:br>
              <a:rPr lang="en" sz="1800">
                <a:solidFill>
                  <a:schemeClr val="dk1"/>
                </a:solidFill>
                <a:latin typeface="Raleway"/>
                <a:ea typeface="Raleway"/>
                <a:cs typeface="Raleway"/>
                <a:sym typeface="Raleway"/>
              </a:rPr>
            </a:br>
            <a:endParaRPr sz="1800">
              <a:solidFill>
                <a:schemeClr val="dk1"/>
              </a:solidFill>
              <a:latin typeface="Raleway"/>
              <a:ea typeface="Raleway"/>
              <a:cs typeface="Raleway"/>
              <a:sym typeface="Raleway"/>
            </a:endParaRPr>
          </a:p>
          <a:p>
            <a:pPr marL="457200" lvl="0" indent="-342900" rtl="0">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Contribute to the open data movement by giving feedback to the publisher(s) on issues such as data quality and ease-of-use.</a:t>
            </a:r>
            <a:endParaRPr sz="1800">
              <a:solidFill>
                <a:schemeClr val="dk1"/>
              </a:solidFill>
              <a:latin typeface="Raleway"/>
              <a:ea typeface="Raleway"/>
              <a:cs typeface="Raleway"/>
              <a:sym typeface="Raleway"/>
            </a:endParaRPr>
          </a:p>
          <a:p>
            <a:pPr marL="0" lvl="0" indent="0" rtl="0">
              <a:spcBef>
                <a:spcPts val="900"/>
              </a:spcBef>
              <a:spcAft>
                <a:spcPts val="0"/>
              </a:spcAft>
              <a:buNone/>
            </a:pPr>
            <a:endParaRPr sz="1200">
              <a:solidFill>
                <a:schemeClr val="dk1"/>
              </a:solidFill>
              <a:latin typeface="Raleway"/>
              <a:ea typeface="Raleway"/>
              <a:cs typeface="Raleway"/>
              <a:sym typeface="Raleway"/>
            </a:endParaRPr>
          </a:p>
          <a:p>
            <a:pPr marL="0" lvl="0" indent="0">
              <a:spcBef>
                <a:spcPts val="900"/>
              </a:spcBef>
              <a:spcAft>
                <a:spcPts val="20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7315200" y="3821550"/>
            <a:ext cx="1021500" cy="9711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endParaRPr sz="3600">
              <a:solidFill>
                <a:srgbClr val="F3F3F3"/>
              </a:solidFill>
              <a:latin typeface="Raleway"/>
              <a:ea typeface="Raleway"/>
              <a:cs typeface="Raleway"/>
              <a:sym typeface="Raleway"/>
            </a:endParaRPr>
          </a:p>
          <a:p>
            <a:pPr marL="0" lvl="0" indent="0">
              <a:spcBef>
                <a:spcPts val="0"/>
              </a:spcBef>
              <a:spcAft>
                <a:spcPts val="0"/>
              </a:spcAft>
              <a:buNone/>
            </a:pPr>
            <a:endParaRPr sz="3600">
              <a:solidFill>
                <a:srgbClr val="F3F3F3"/>
              </a:solidFill>
              <a:latin typeface="Raleway"/>
              <a:ea typeface="Raleway"/>
              <a:cs typeface="Raleway"/>
              <a:sym typeface="Raleway"/>
            </a:endParaRPr>
          </a:p>
          <a:p>
            <a:pPr marL="0" lvl="0" indent="0">
              <a:spcBef>
                <a:spcPts val="0"/>
              </a:spcBef>
              <a:spcAft>
                <a:spcPts val="0"/>
              </a:spcAft>
              <a:buClr>
                <a:schemeClr val="dk1"/>
              </a:buClr>
              <a:buSzPts val="1100"/>
              <a:buFont typeface="Arial"/>
              <a:buNone/>
            </a:pPr>
            <a:endParaRPr>
              <a:solidFill>
                <a:srgbClr val="F3F3F3"/>
              </a:solidFill>
              <a:latin typeface="Raleway"/>
              <a:ea typeface="Raleway"/>
              <a:cs typeface="Raleway"/>
              <a:sym typeface="Raleway"/>
            </a:endParaRPr>
          </a:p>
        </p:txBody>
      </p:sp>
      <p:sp>
        <p:nvSpPr>
          <p:cNvPr id="265" name="Google Shape;265;p41"/>
          <p:cNvSpPr txBox="1"/>
          <p:nvPr/>
        </p:nvSpPr>
        <p:spPr>
          <a:xfrm>
            <a:off x="378375" y="945925"/>
            <a:ext cx="2421600" cy="293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F3F3F3"/>
                </a:solidFill>
                <a:latin typeface="Raleway"/>
                <a:ea typeface="Raleway"/>
                <a:cs typeface="Raleway"/>
                <a:sym typeface="Raleway"/>
              </a:rPr>
              <a:t>Analyzing Your </a:t>
            </a:r>
            <a:endParaRPr sz="3000">
              <a:solidFill>
                <a:srgbClr val="F3F3F3"/>
              </a:solidFill>
              <a:latin typeface="Raleway"/>
              <a:ea typeface="Raleway"/>
              <a:cs typeface="Raleway"/>
              <a:sym typeface="Raleway"/>
            </a:endParaRPr>
          </a:p>
          <a:p>
            <a:pPr marL="0" lvl="0" indent="0">
              <a:spcBef>
                <a:spcPts val="0"/>
              </a:spcBef>
              <a:spcAft>
                <a:spcPts val="0"/>
              </a:spcAft>
              <a:buNone/>
            </a:pPr>
            <a:r>
              <a:rPr lang="en" sz="3000">
                <a:solidFill>
                  <a:srgbClr val="F3F3F3"/>
                </a:solidFill>
                <a:latin typeface="Raleway"/>
                <a:ea typeface="Raleway"/>
                <a:cs typeface="Raleway"/>
                <a:sym typeface="Raleway"/>
              </a:rPr>
              <a:t>Data</a:t>
            </a:r>
            <a:endParaRPr sz="3000">
              <a:solidFill>
                <a:srgbClr val="F3F3F3"/>
              </a:solidFill>
              <a:latin typeface="Raleway"/>
              <a:ea typeface="Raleway"/>
              <a:cs typeface="Raleway"/>
              <a:sym typeface="Raleway"/>
            </a:endParaRPr>
          </a:p>
        </p:txBody>
      </p:sp>
      <p:sp>
        <p:nvSpPr>
          <p:cNvPr id="266" name="Google Shape;266;p41"/>
          <p:cNvSpPr txBox="1">
            <a:spLocks noGrp="1"/>
          </p:cNvSpPr>
          <p:nvPr>
            <p:ph type="body" idx="1"/>
          </p:nvPr>
        </p:nvSpPr>
        <p:spPr>
          <a:xfrm>
            <a:off x="3600450" y="548640"/>
            <a:ext cx="4869300" cy="3943200"/>
          </a:xfrm>
          <a:prstGeom prst="rect">
            <a:avLst/>
          </a:prstGeom>
        </p:spPr>
        <p:txBody>
          <a:bodyPr spcFirstLastPara="1" wrap="square" lIns="68575" tIns="68575" rIns="68575" bIns="68575" anchor="t" anchorCtr="0">
            <a:noAutofit/>
          </a:bodyPr>
          <a:lstStyle/>
          <a:p>
            <a:pPr marL="0" lvl="0" indent="0" rtl="0">
              <a:spcBef>
                <a:spcPts val="900"/>
              </a:spcBef>
              <a:spcAft>
                <a:spcPts val="0"/>
              </a:spcAft>
              <a:buNone/>
            </a:pPr>
            <a:r>
              <a:rPr lang="en" sz="2400">
                <a:solidFill>
                  <a:srgbClr val="EFEFEF"/>
                </a:solidFill>
                <a:latin typeface="Raleway"/>
                <a:ea typeface="Raleway"/>
                <a:cs typeface="Raleway"/>
                <a:sym typeface="Raleway"/>
              </a:rPr>
              <a:t>Some Common Pitfalls to Avoid: </a:t>
            </a:r>
            <a:endParaRPr sz="2400">
              <a:solidFill>
                <a:srgbClr val="EFEFEF"/>
              </a:solidFill>
              <a:latin typeface="Raleway"/>
              <a:ea typeface="Raleway"/>
              <a:cs typeface="Raleway"/>
              <a:sym typeface="Raleway"/>
            </a:endParaRPr>
          </a:p>
          <a:p>
            <a:pPr marL="0" lvl="0" indent="0" rtl="0">
              <a:spcBef>
                <a:spcPts val="900"/>
              </a:spcBef>
              <a:spcAft>
                <a:spcPts val="0"/>
              </a:spcAft>
              <a:buNone/>
            </a:pPr>
            <a:r>
              <a:rPr lang="en" sz="2400">
                <a:solidFill>
                  <a:srgbClr val="EFEFEF"/>
                </a:solidFill>
                <a:latin typeface="Raleway"/>
                <a:ea typeface="Raleway"/>
                <a:cs typeface="Raleway"/>
                <a:sym typeface="Raleway"/>
              </a:rPr>
              <a:t>-Correlation vs Causation</a:t>
            </a:r>
            <a:endParaRPr sz="2400">
              <a:solidFill>
                <a:srgbClr val="EFEFEF"/>
              </a:solidFill>
              <a:latin typeface="Raleway"/>
              <a:ea typeface="Raleway"/>
              <a:cs typeface="Raleway"/>
              <a:sym typeface="Raleway"/>
            </a:endParaRPr>
          </a:p>
          <a:p>
            <a:pPr marL="0" lvl="0" indent="0" rtl="0">
              <a:spcBef>
                <a:spcPts val="900"/>
              </a:spcBef>
              <a:spcAft>
                <a:spcPts val="0"/>
              </a:spcAft>
              <a:buNone/>
            </a:pPr>
            <a:r>
              <a:rPr lang="en" sz="2400">
                <a:solidFill>
                  <a:srgbClr val="EFEFEF"/>
                </a:solidFill>
                <a:latin typeface="Raleway"/>
                <a:ea typeface="Raleway"/>
                <a:cs typeface="Raleway"/>
                <a:sym typeface="Raleway"/>
              </a:rPr>
              <a:t>-Average (Mean) vs Median</a:t>
            </a:r>
            <a:endParaRPr sz="2400">
              <a:solidFill>
                <a:srgbClr val="EFEFEF"/>
              </a:solidFill>
              <a:latin typeface="Raleway"/>
              <a:ea typeface="Raleway"/>
              <a:cs typeface="Raleway"/>
              <a:sym typeface="Raleway"/>
            </a:endParaRPr>
          </a:p>
          <a:p>
            <a:pPr marL="0" lvl="0" indent="0" rtl="0">
              <a:spcBef>
                <a:spcPts val="900"/>
              </a:spcBef>
              <a:spcAft>
                <a:spcPts val="200"/>
              </a:spcAft>
              <a:buNone/>
            </a:pPr>
            <a:r>
              <a:rPr lang="en" sz="2400">
                <a:solidFill>
                  <a:srgbClr val="EFEFEF"/>
                </a:solidFill>
                <a:latin typeface="Raleway"/>
                <a:ea typeface="Raleway"/>
                <a:cs typeface="Raleway"/>
                <a:sym typeface="Raleway"/>
              </a:rPr>
              <a:t>-Percent vs Percentage Point</a:t>
            </a:r>
            <a:r>
              <a:rPr lang="en">
                <a:solidFill>
                  <a:srgbClr val="EFEFEF"/>
                </a:solidFill>
                <a:latin typeface="Raleway"/>
                <a:ea typeface="Raleway"/>
                <a:cs typeface="Raleway"/>
                <a:sym typeface="Raleway"/>
              </a:rPr>
              <a:t> </a:t>
            </a:r>
            <a:endParaRPr>
              <a:solidFill>
                <a:srgbClr val="EFEFE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2"/>
          <p:cNvPicPr preferRelativeResize="0"/>
          <p:nvPr/>
        </p:nvPicPr>
        <p:blipFill>
          <a:blip r:embed="rId3">
            <a:alphaModFix/>
          </a:blip>
          <a:stretch>
            <a:fillRect/>
          </a:stretch>
        </p:blipFill>
        <p:spPr>
          <a:xfrm>
            <a:off x="613075" y="825725"/>
            <a:ext cx="7917825" cy="3938273"/>
          </a:xfrm>
          <a:prstGeom prst="rect">
            <a:avLst/>
          </a:prstGeom>
          <a:noFill/>
          <a:ln>
            <a:noFill/>
          </a:ln>
        </p:spPr>
      </p:pic>
      <p:sp>
        <p:nvSpPr>
          <p:cNvPr id="272" name="Google Shape;272;p42"/>
          <p:cNvSpPr txBox="1">
            <a:spLocks noGrp="1"/>
          </p:cNvSpPr>
          <p:nvPr>
            <p:ph type="title"/>
          </p:nvPr>
        </p:nvSpPr>
        <p:spPr>
          <a:xfrm>
            <a:off x="457200" y="306150"/>
            <a:ext cx="8229600" cy="7788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sz="1800">
                <a:latin typeface="Raleway"/>
                <a:ea typeface="Raleway"/>
                <a:cs typeface="Raleway"/>
                <a:sym typeface="Raleway"/>
              </a:rPr>
              <a:t>Watch out for spurious correlations!  From the data, it looks like these two things are connected, but we can’t come up with any hypothesis for why!</a:t>
            </a:r>
            <a:endParaRPr sz="18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822950" y="214951"/>
            <a:ext cx="7543800" cy="5607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sz="1800"/>
              <a:t>I</a:t>
            </a:r>
            <a:r>
              <a:rPr lang="en" sz="1800">
                <a:latin typeface="Raleway"/>
                <a:ea typeface="Raleway"/>
                <a:cs typeface="Raleway"/>
                <a:sym typeface="Raleway"/>
              </a:rPr>
              <a:t>s the US exporting uranium because the British are coming? </a:t>
            </a:r>
            <a:endParaRPr sz="1800">
              <a:latin typeface="Raleway"/>
              <a:ea typeface="Raleway"/>
              <a:cs typeface="Raleway"/>
              <a:sym typeface="Raleway"/>
            </a:endParaRPr>
          </a:p>
        </p:txBody>
      </p:sp>
      <p:pic>
        <p:nvPicPr>
          <p:cNvPr id="278" name="Google Shape;278;p43"/>
          <p:cNvPicPr preferRelativeResize="0"/>
          <p:nvPr/>
        </p:nvPicPr>
        <p:blipFill>
          <a:blip r:embed="rId3">
            <a:alphaModFix/>
          </a:blip>
          <a:stretch>
            <a:fillRect/>
          </a:stretch>
        </p:blipFill>
        <p:spPr>
          <a:xfrm>
            <a:off x="720900" y="919500"/>
            <a:ext cx="7878826" cy="352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217425" y="78876"/>
            <a:ext cx="7543800" cy="438300"/>
          </a:xfrm>
          <a:prstGeom prst="rect">
            <a:avLst/>
          </a:prstGeom>
        </p:spPr>
        <p:txBody>
          <a:bodyPr spcFirstLastPara="1" wrap="square" lIns="68575" tIns="68575" rIns="68575" bIns="68575" anchor="b" anchorCtr="0">
            <a:noAutofit/>
          </a:bodyPr>
          <a:lstStyle/>
          <a:p>
            <a:pPr marL="0" lvl="0" indent="0">
              <a:spcBef>
                <a:spcPts val="0"/>
              </a:spcBef>
              <a:spcAft>
                <a:spcPts val="0"/>
              </a:spcAft>
              <a:buNone/>
            </a:pPr>
            <a:r>
              <a:rPr lang="en" sz="1800">
                <a:latin typeface="Raleway"/>
                <a:ea typeface="Raleway"/>
                <a:cs typeface="Raleway"/>
                <a:sym typeface="Raleway"/>
              </a:rPr>
              <a:t>On the other hand, there might be a causal relationship...</a:t>
            </a:r>
            <a:endParaRPr sz="1800">
              <a:latin typeface="Raleway"/>
              <a:ea typeface="Raleway"/>
              <a:cs typeface="Raleway"/>
              <a:sym typeface="Raleway"/>
            </a:endParaRPr>
          </a:p>
        </p:txBody>
      </p:sp>
      <p:pic>
        <p:nvPicPr>
          <p:cNvPr id="284" name="Google Shape;284;p44"/>
          <p:cNvPicPr preferRelativeResize="0"/>
          <p:nvPr/>
        </p:nvPicPr>
        <p:blipFill>
          <a:blip r:embed="rId3">
            <a:alphaModFix/>
          </a:blip>
          <a:stretch>
            <a:fillRect/>
          </a:stretch>
        </p:blipFill>
        <p:spPr>
          <a:xfrm>
            <a:off x="877650" y="517175"/>
            <a:ext cx="7511147" cy="41244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Autofit/>
          </a:bodyPr>
          <a:lstStyle/>
          <a:p>
            <a:pPr marL="0" marR="0" lvl="0" indent="0" algn="l" rtl="0">
              <a:lnSpc>
                <a:spcPct val="85000"/>
              </a:lnSpc>
              <a:spcBef>
                <a:spcPts val="0"/>
              </a:spcBef>
              <a:spcAft>
                <a:spcPts val="0"/>
              </a:spcAft>
              <a:buClr>
                <a:srgbClr val="FFFFFF"/>
              </a:buClr>
              <a:buFont typeface="Calibri"/>
              <a:buNone/>
            </a:pPr>
            <a:r>
              <a:rPr lang="en" sz="2700" i="0" u="none" strike="noStrike" cap="none">
                <a:solidFill>
                  <a:srgbClr val="FFFFFF"/>
                </a:solidFill>
                <a:latin typeface="Raleway"/>
                <a:ea typeface="Raleway"/>
                <a:cs typeface="Raleway"/>
                <a:sym typeface="Raleway"/>
              </a:rPr>
              <a:t>Average (also called </a:t>
            </a:r>
            <a:r>
              <a:rPr lang="en">
                <a:latin typeface="Raleway"/>
                <a:ea typeface="Raleway"/>
                <a:cs typeface="Raleway"/>
                <a:sym typeface="Raleway"/>
              </a:rPr>
              <a:t>Mean)</a:t>
            </a:r>
            <a:endParaRPr sz="2700" i="0" u="none" strike="noStrike" cap="none">
              <a:solidFill>
                <a:srgbClr val="FFFFFF"/>
              </a:solidFill>
              <a:latin typeface="Raleway"/>
              <a:ea typeface="Raleway"/>
              <a:cs typeface="Raleway"/>
              <a:sym typeface="Raleway"/>
            </a:endParaRPr>
          </a:p>
        </p:txBody>
      </p:sp>
      <p:graphicFrame>
        <p:nvGraphicFramePr>
          <p:cNvPr id="291" name="Google Shape;291;p45"/>
          <p:cNvGraphicFramePr/>
          <p:nvPr/>
        </p:nvGraphicFramePr>
        <p:xfrm>
          <a:off x="3600449" y="548878"/>
          <a:ext cx="3000000" cy="3000000"/>
        </p:xfrm>
        <a:graphic>
          <a:graphicData uri="http://schemas.openxmlformats.org/drawingml/2006/table">
            <a:tbl>
              <a:tblPr firstRow="1" bandRow="1">
                <a:noFill/>
                <a:tableStyleId>{99DD2166-4581-46BF-AE7F-D4E65BFA47D6}</a:tableStyleId>
              </a:tblPr>
              <a:tblGrid>
                <a:gridCol w="2401125">
                  <a:extLst>
                    <a:ext uri="{9D8B030D-6E8A-4147-A177-3AD203B41FA5}">
                      <a16:colId xmlns:a16="http://schemas.microsoft.com/office/drawing/2014/main" val="20000"/>
                    </a:ext>
                  </a:extLst>
                </a:gridCol>
                <a:gridCol w="2401125">
                  <a:extLst>
                    <a:ext uri="{9D8B030D-6E8A-4147-A177-3AD203B41FA5}">
                      <a16:colId xmlns:a16="http://schemas.microsoft.com/office/drawing/2014/main" val="20001"/>
                    </a:ext>
                  </a:extLst>
                </a:gridCol>
              </a:tblGrid>
              <a:tr h="411400">
                <a:tc>
                  <a:txBody>
                    <a:bodyPr/>
                    <a:lstStyle/>
                    <a:p>
                      <a:pPr marL="0" marR="0" lvl="0" indent="0" algn="l" rtl="0">
                        <a:spcBef>
                          <a:spcPts val="0"/>
                        </a:spcBef>
                        <a:spcAft>
                          <a:spcPts val="0"/>
                        </a:spcAft>
                        <a:buNone/>
                      </a:pPr>
                      <a:r>
                        <a:rPr lang="en" sz="1400" u="none" strike="noStrike" cap="none"/>
                        <a:t>Grades</a:t>
                      </a:r>
                      <a:endParaRPr sz="1400"/>
                    </a:p>
                  </a:txBody>
                  <a:tcPr marL="68600" marR="68600" marT="34300" marB="34300"/>
                </a:tc>
                <a:tc>
                  <a:txBody>
                    <a:bodyPr/>
                    <a:lstStyle/>
                    <a:p>
                      <a:pPr marL="0" marR="0" lvl="0" indent="0" algn="l" rtl="0">
                        <a:spcBef>
                          <a:spcPts val="0"/>
                        </a:spcBef>
                        <a:spcAft>
                          <a:spcPts val="0"/>
                        </a:spcAft>
                        <a:buNone/>
                      </a:pPr>
                      <a:r>
                        <a:rPr lang="en" sz="1400"/>
                        <a:t>Point Equivalent</a:t>
                      </a:r>
                      <a:endParaRPr sz="1400"/>
                    </a:p>
                  </a:txBody>
                  <a:tcPr marL="68600" marR="68600" marT="34300" marB="34300"/>
                </a:tc>
                <a:extLst>
                  <a:ext uri="{0D108BD9-81ED-4DB2-BD59-A6C34878D82A}">
                    <a16:rowId xmlns:a16="http://schemas.microsoft.com/office/drawing/2014/main" val="10000"/>
                  </a:ext>
                </a:extLst>
              </a:tr>
              <a:tr h="411400">
                <a:tc>
                  <a:txBody>
                    <a:bodyPr/>
                    <a:lstStyle/>
                    <a:p>
                      <a:pPr marL="0" marR="0" lvl="0" indent="0" algn="l" rtl="0">
                        <a:spcBef>
                          <a:spcPts val="0"/>
                        </a:spcBef>
                        <a:spcAft>
                          <a:spcPts val="0"/>
                        </a:spcAft>
                        <a:buNone/>
                      </a:pPr>
                      <a:r>
                        <a:rPr lang="en" sz="1400"/>
                        <a:t>A</a:t>
                      </a:r>
                      <a:endParaRPr sz="1100"/>
                    </a:p>
                  </a:txBody>
                  <a:tcPr marL="68600" marR="68600" marT="34300" marB="34300"/>
                </a:tc>
                <a:tc>
                  <a:txBody>
                    <a:bodyPr/>
                    <a:lstStyle/>
                    <a:p>
                      <a:pPr marL="0" marR="0" lvl="0" indent="0" algn="l" rtl="0">
                        <a:spcBef>
                          <a:spcPts val="0"/>
                        </a:spcBef>
                        <a:spcAft>
                          <a:spcPts val="0"/>
                        </a:spcAft>
                        <a:buNone/>
                      </a:pPr>
                      <a:r>
                        <a:rPr lang="en" sz="1400"/>
                        <a:t>4.0</a:t>
                      </a:r>
                      <a:endParaRPr sz="1400"/>
                    </a:p>
                  </a:txBody>
                  <a:tcPr marL="68600" marR="68600" marT="34300" marB="34300"/>
                </a:tc>
                <a:extLst>
                  <a:ext uri="{0D108BD9-81ED-4DB2-BD59-A6C34878D82A}">
                    <a16:rowId xmlns:a16="http://schemas.microsoft.com/office/drawing/2014/main" val="10001"/>
                  </a:ext>
                </a:extLst>
              </a:tr>
              <a:tr h="411400">
                <a:tc>
                  <a:txBody>
                    <a:bodyPr/>
                    <a:lstStyle/>
                    <a:p>
                      <a:pPr marL="0" marR="0" lvl="0" indent="0" algn="l" rtl="0">
                        <a:spcBef>
                          <a:spcPts val="0"/>
                        </a:spcBef>
                        <a:spcAft>
                          <a:spcPts val="0"/>
                        </a:spcAft>
                        <a:buNone/>
                      </a:pPr>
                      <a:r>
                        <a:rPr lang="en" sz="1400"/>
                        <a:t>A</a:t>
                      </a:r>
                      <a:endParaRPr sz="1400"/>
                    </a:p>
                  </a:txBody>
                  <a:tcPr marL="68600" marR="68600" marT="34300" marB="34300"/>
                </a:tc>
                <a:tc>
                  <a:txBody>
                    <a:bodyPr/>
                    <a:lstStyle/>
                    <a:p>
                      <a:pPr marL="0" marR="0" lvl="0" indent="0" algn="l" rtl="0">
                        <a:spcBef>
                          <a:spcPts val="0"/>
                        </a:spcBef>
                        <a:spcAft>
                          <a:spcPts val="0"/>
                        </a:spcAft>
                        <a:buNone/>
                      </a:pPr>
                      <a:r>
                        <a:rPr lang="en" sz="1400"/>
                        <a:t>4.0</a:t>
                      </a:r>
                      <a:endParaRPr sz="1400"/>
                    </a:p>
                  </a:txBody>
                  <a:tcPr marL="68600" marR="68600" marT="34300" marB="34300"/>
                </a:tc>
                <a:extLst>
                  <a:ext uri="{0D108BD9-81ED-4DB2-BD59-A6C34878D82A}">
                    <a16:rowId xmlns:a16="http://schemas.microsoft.com/office/drawing/2014/main" val="10002"/>
                  </a:ext>
                </a:extLst>
              </a:tr>
              <a:tr h="411400">
                <a:tc>
                  <a:txBody>
                    <a:bodyPr/>
                    <a:lstStyle/>
                    <a:p>
                      <a:pPr marL="0" marR="0" lvl="0" indent="0" algn="l" rtl="0">
                        <a:spcBef>
                          <a:spcPts val="0"/>
                        </a:spcBef>
                        <a:spcAft>
                          <a:spcPts val="0"/>
                        </a:spcAft>
                        <a:buNone/>
                      </a:pPr>
                      <a:r>
                        <a:rPr lang="en" sz="1400"/>
                        <a:t>C</a:t>
                      </a:r>
                      <a:endParaRPr sz="1400"/>
                    </a:p>
                  </a:txBody>
                  <a:tcPr marL="68600" marR="68600" marT="34300" marB="34300"/>
                </a:tc>
                <a:tc>
                  <a:txBody>
                    <a:bodyPr/>
                    <a:lstStyle/>
                    <a:p>
                      <a:pPr marL="0" marR="0" lvl="0" indent="0" algn="l" rtl="0">
                        <a:spcBef>
                          <a:spcPts val="0"/>
                        </a:spcBef>
                        <a:spcAft>
                          <a:spcPts val="0"/>
                        </a:spcAft>
                        <a:buNone/>
                      </a:pPr>
                      <a:r>
                        <a:rPr lang="en" sz="1400"/>
                        <a:t>2.0</a:t>
                      </a:r>
                      <a:endParaRPr sz="1400"/>
                    </a:p>
                  </a:txBody>
                  <a:tcPr marL="68600" marR="68600" marT="34300" marB="34300"/>
                </a:tc>
                <a:extLst>
                  <a:ext uri="{0D108BD9-81ED-4DB2-BD59-A6C34878D82A}">
                    <a16:rowId xmlns:a16="http://schemas.microsoft.com/office/drawing/2014/main" val="10003"/>
                  </a:ext>
                </a:extLst>
              </a:tr>
              <a:tr h="411400">
                <a:tc>
                  <a:txBody>
                    <a:bodyPr/>
                    <a:lstStyle/>
                    <a:p>
                      <a:pPr marL="0" marR="0" lvl="0" indent="0" algn="l" rtl="0">
                        <a:spcBef>
                          <a:spcPts val="0"/>
                        </a:spcBef>
                        <a:spcAft>
                          <a:spcPts val="0"/>
                        </a:spcAft>
                        <a:buNone/>
                      </a:pPr>
                      <a:r>
                        <a:rPr lang="en" sz="1400"/>
                        <a:t>Sum of grade points</a:t>
                      </a:r>
                      <a:endParaRPr sz="1400"/>
                    </a:p>
                  </a:txBody>
                  <a:tcPr marL="68600" marR="68600" marT="34300" marB="34300"/>
                </a:tc>
                <a:tc>
                  <a:txBody>
                    <a:bodyPr/>
                    <a:lstStyle/>
                    <a:p>
                      <a:pPr marL="0" marR="0" lvl="0" indent="0" algn="l" rtl="0">
                        <a:spcBef>
                          <a:spcPts val="0"/>
                        </a:spcBef>
                        <a:spcAft>
                          <a:spcPts val="0"/>
                        </a:spcAft>
                        <a:buNone/>
                      </a:pPr>
                      <a:r>
                        <a:rPr lang="en" sz="1400"/>
                        <a:t>10.0</a:t>
                      </a:r>
                      <a:endParaRPr sz="1400"/>
                    </a:p>
                  </a:txBody>
                  <a:tcPr marL="68600" marR="68600" marT="34300" marB="34300"/>
                </a:tc>
                <a:extLst>
                  <a:ext uri="{0D108BD9-81ED-4DB2-BD59-A6C34878D82A}">
                    <a16:rowId xmlns:a16="http://schemas.microsoft.com/office/drawing/2014/main" val="10004"/>
                  </a:ext>
                </a:extLst>
              </a:tr>
            </a:tbl>
          </a:graphicData>
        </a:graphic>
      </p:graphicFrame>
      <p:sp>
        <p:nvSpPr>
          <p:cNvPr id="292" name="Google Shape;292;p45"/>
          <p:cNvSpPr txBox="1"/>
          <p:nvPr/>
        </p:nvSpPr>
        <p:spPr>
          <a:xfrm>
            <a:off x="3600449" y="3076015"/>
            <a:ext cx="4528200" cy="807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a:solidFill>
                  <a:schemeClr val="dk1"/>
                </a:solidFill>
                <a:latin typeface="Raleway"/>
                <a:ea typeface="Raleway"/>
                <a:cs typeface="Raleway"/>
                <a:sym typeface="Raleway"/>
              </a:rPr>
              <a:t>Divide 10.0 (sum of grades) by 3 (how many grades you added together)</a:t>
            </a:r>
            <a:endParaRPr sz="2400">
              <a:solidFill>
                <a:schemeClr val="dk1"/>
              </a:solidFill>
              <a:latin typeface="Raleway"/>
              <a:ea typeface="Raleway"/>
              <a:cs typeface="Raleway"/>
              <a:sym typeface="Raleway"/>
            </a:endParaRPr>
          </a:p>
        </p:txBody>
      </p:sp>
      <p:sp>
        <p:nvSpPr>
          <p:cNvPr id="293" name="Google Shape;293;p45"/>
          <p:cNvSpPr txBox="1"/>
          <p:nvPr/>
        </p:nvSpPr>
        <p:spPr>
          <a:xfrm>
            <a:off x="3600440" y="4460878"/>
            <a:ext cx="4721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a:solidFill>
                  <a:schemeClr val="dk1"/>
                </a:solidFill>
                <a:latin typeface="Raleway"/>
                <a:ea typeface="Raleway"/>
                <a:cs typeface="Raleway"/>
                <a:sym typeface="Raleway"/>
              </a:rPr>
              <a:t>Grade Point Average:  3.33</a:t>
            </a:r>
            <a:endParaRPr sz="24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1816</Words>
  <Application>Microsoft Macintosh PowerPoint</Application>
  <PresentationFormat>On-screen Show (16:9)</PresentationFormat>
  <Paragraphs>177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Calibri</vt:lpstr>
      <vt:lpstr>Arial</vt:lpstr>
      <vt:lpstr>Verdana</vt:lpstr>
      <vt:lpstr>Raleway</vt:lpstr>
      <vt:lpstr>Simple Light</vt:lpstr>
      <vt:lpstr>Retrospect</vt:lpstr>
      <vt:lpstr>Retrospect</vt:lpstr>
      <vt:lpstr>Unlocking the Power of Open Data</vt:lpstr>
      <vt:lpstr>Review from Sessions 1, 2 &amp; 3</vt:lpstr>
      <vt:lpstr>Review from Sessions 1, 2 &amp; 3 (cont’d)</vt:lpstr>
      <vt:lpstr>Objectives</vt:lpstr>
      <vt:lpstr>  </vt:lpstr>
      <vt:lpstr>Watch out for spurious correlations!  From the data, it looks like these two things are connected, but we can’t come up with any hypothesis for why!</vt:lpstr>
      <vt:lpstr>Is the US exporting uranium because the British are coming? </vt:lpstr>
      <vt:lpstr>On the other hand, there might be a causal relationship...</vt:lpstr>
      <vt:lpstr>Average (also called Mean)</vt:lpstr>
      <vt:lpstr>Median</vt:lpstr>
      <vt:lpstr>Explore your own open data question</vt:lpstr>
      <vt:lpstr>Making Data Better - Giving Feedback</vt:lpstr>
      <vt:lpstr>Course conclusion</vt:lpstr>
      <vt:lpstr>Thank  You</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Open Data</dc:title>
  <cp:lastModifiedBy>Kathleen E. Sullivan</cp:lastModifiedBy>
  <cp:revision>1</cp:revision>
  <dcterms:modified xsi:type="dcterms:W3CDTF">2018-08-02T20:15:46Z</dcterms:modified>
</cp:coreProperties>
</file>