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09f091abd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09f091abd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09f091abd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09f091abd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Burada kısaca kendimizden bahsedeceğiz.</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9f091abd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9f091abd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Ali osman kaya:</a:t>
            </a:r>
            <a:endParaRPr/>
          </a:p>
          <a:p>
            <a:pPr indent="-298450" lvl="0" marL="457200" rtl="0" algn="l">
              <a:spcBef>
                <a:spcPts val="0"/>
              </a:spcBef>
              <a:spcAft>
                <a:spcPts val="0"/>
              </a:spcAft>
              <a:buSzPts val="1100"/>
              <a:buChar char="●"/>
            </a:pPr>
            <a:r>
              <a:rPr lang="tr"/>
              <a:t>Araştırma sürecinde, bir text datasının ML modeline uygun hale getirilme süreçleri araştırıldı. Bu noktada; stemming, lemmatization ve tokenization gibi yöntemler ile beraber text verisi temizleme işlemleri de araştırıldı. Devamında NLP literatürü araştırılarak, sıklıkla kullanılan ve başarılı sonuçlar getiren model mimarileri ve modelleme çalışmaları incelendi. Ek olarak,  makale incelemeleri de yapıldı.</a:t>
            </a:r>
            <a:endParaRPr/>
          </a:p>
          <a:p>
            <a:pPr indent="-298450" lvl="0" marL="457200" rtl="0" algn="l">
              <a:spcBef>
                <a:spcPts val="0"/>
              </a:spcBef>
              <a:spcAft>
                <a:spcPts val="0"/>
              </a:spcAft>
              <a:buSzPts val="1100"/>
              <a:buChar char="●"/>
            </a:pPr>
            <a:r>
              <a:rPr lang="tr"/>
              <a:t>Ön işlem adımında, verideki kirlilikler, örneğin tek harf içeren textler düşürüldü. Ayrıca yanlış etiklenen textler de düzeltildi. Devamında kullanılacak modele uygun tokenization işlemi yapılarak text verisi sayısal biçimde girdi olarak alındı.</a:t>
            </a:r>
            <a:endParaRPr/>
          </a:p>
          <a:p>
            <a:pPr indent="-298450" lvl="0" marL="457200" rtl="0" algn="l">
              <a:spcBef>
                <a:spcPts val="0"/>
              </a:spcBef>
              <a:spcAft>
                <a:spcPts val="0"/>
              </a:spcAft>
              <a:buSzPts val="1100"/>
              <a:buChar char="●"/>
            </a:pPr>
            <a:r>
              <a:rPr lang="tr"/>
              <a:t>Modelleme sürecinde, belirlenen modele uygun bir mimari tasarlandı. Bununla birlikte, PyTorch kütüphanesinden yararlanılarak verinin belirlenen batch miktarında modele iletilmesi için pipeline hazırlanarak model eğitim döngüsü kuruldu. Kurulum süreci sonrası model eğitim süreci başlatılarak, farklı kombinasyonlarda eğitimler tekrarlandı ve en iyi cross-validation (cv) skoruna ulaştığımız nihai mimari kullanıldı.</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Oğuzhan kır:</a:t>
            </a:r>
            <a:endParaRPr/>
          </a:p>
          <a:p>
            <a:pPr indent="-298450" lvl="0" marL="457200" rtl="0" algn="l">
              <a:spcBef>
                <a:spcPts val="0"/>
              </a:spcBef>
              <a:spcAft>
                <a:spcPts val="0"/>
              </a:spcAft>
              <a:buSzPts val="1100"/>
              <a:buChar char="●"/>
            </a:pPr>
            <a:r>
              <a:rPr lang="tr"/>
              <a:t>Araştırma sürecinde, NLP literatüründe yer alan araştırma ve makaleler incelendi. Son yapılan çalışmalara ek olarak, sıklıkla kullanılan mimariler de incelemeye alındı. Ek olarak açık kaynak model mimari ve kod örnekleri incelendi.</a:t>
            </a:r>
            <a:endParaRPr/>
          </a:p>
          <a:p>
            <a:pPr indent="-298450" lvl="0" marL="457200" rtl="0" algn="l">
              <a:spcBef>
                <a:spcPts val="0"/>
              </a:spcBef>
              <a:spcAft>
                <a:spcPts val="0"/>
              </a:spcAft>
              <a:buSzPts val="1100"/>
              <a:buChar char="●"/>
            </a:pPr>
            <a:r>
              <a:rPr lang="tr"/>
              <a:t>Kurulan model eğitim döngüsünde geliştirmeye yönelik çalışmalar yapıldı. Bu çalışmalardan bazıları; Warm-up scheduler, Stochastic Weight Averaging ve Frequent Evaluation yöntemleridir. Bu yöntemleri ilerleyen slaytlarda açıklayacağız.</a:t>
            </a:r>
            <a:endParaRPr/>
          </a:p>
          <a:p>
            <a:pPr indent="-298450" lvl="0" marL="457200" rtl="0" algn="l">
              <a:spcBef>
                <a:spcPts val="0"/>
              </a:spcBef>
              <a:spcAft>
                <a:spcPts val="0"/>
              </a:spcAft>
              <a:buSzPts val="1100"/>
              <a:buChar char="●"/>
            </a:pPr>
            <a:r>
              <a:rPr lang="tr"/>
              <a:t>Model sonuçlarının uygun biçime getirilmesi amacıyla, Inference kodu geliştirildi.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9f091abd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9f091abd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Anahtar sözcükler:</a:t>
            </a:r>
            <a:endParaRPr/>
          </a:p>
          <a:p>
            <a:pPr indent="-298450" lvl="0" marL="457200" rtl="0" algn="l">
              <a:spcBef>
                <a:spcPts val="0"/>
              </a:spcBef>
              <a:spcAft>
                <a:spcPts val="0"/>
              </a:spcAft>
              <a:buSzPts val="1100"/>
              <a:buChar char="●"/>
            </a:pPr>
            <a:r>
              <a:rPr lang="tr"/>
              <a:t>insan gücünün yetersizliği</a:t>
            </a:r>
            <a:endParaRPr/>
          </a:p>
          <a:p>
            <a:pPr indent="-298450" lvl="0" marL="457200" rtl="0" algn="l">
              <a:spcBef>
                <a:spcPts val="0"/>
              </a:spcBef>
              <a:spcAft>
                <a:spcPts val="0"/>
              </a:spcAft>
              <a:buSzPts val="1100"/>
              <a:buChar char="●"/>
            </a:pPr>
            <a:r>
              <a:rPr lang="tr"/>
              <a:t>hızlı predictionlar</a:t>
            </a:r>
            <a:endParaRPr/>
          </a:p>
          <a:p>
            <a:pPr indent="-298450" lvl="0" marL="457200" rtl="0" algn="l">
              <a:spcBef>
                <a:spcPts val="0"/>
              </a:spcBef>
              <a:spcAft>
                <a:spcPts val="0"/>
              </a:spcAft>
              <a:buSzPts val="1100"/>
              <a:buChar char="●"/>
            </a:pPr>
            <a:r>
              <a:rPr lang="tr"/>
              <a:t>sansür</a:t>
            </a:r>
            <a:endParaRPr/>
          </a:p>
          <a:p>
            <a:pPr indent="-298450" lvl="0" marL="457200" rtl="0" algn="l">
              <a:spcBef>
                <a:spcPts val="0"/>
              </a:spcBef>
              <a:spcAft>
                <a:spcPts val="0"/>
              </a:spcAft>
              <a:buSzPts val="1100"/>
              <a:buChar char="●"/>
            </a:pPr>
            <a:r>
              <a:rPr lang="tr"/>
              <a:t>online ortamların güvenliği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9f091abd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9f091abd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Anahtar sözcükler:</a:t>
            </a:r>
            <a:endParaRPr/>
          </a:p>
          <a:p>
            <a:pPr indent="-298450" lvl="0" marL="457200" rtl="0" algn="l">
              <a:spcBef>
                <a:spcPts val="0"/>
              </a:spcBef>
              <a:spcAft>
                <a:spcPts val="0"/>
              </a:spcAft>
              <a:buSzPts val="1100"/>
              <a:buChar char="●"/>
            </a:pPr>
            <a:r>
              <a:rPr lang="tr"/>
              <a:t>NLP yöntemleri</a:t>
            </a:r>
            <a:endParaRPr/>
          </a:p>
          <a:p>
            <a:pPr indent="-298450" lvl="0" marL="457200" rtl="0" algn="l">
              <a:spcBef>
                <a:spcPts val="0"/>
              </a:spcBef>
              <a:spcAft>
                <a:spcPts val="0"/>
              </a:spcAft>
              <a:buSzPts val="1100"/>
              <a:buChar char="●"/>
            </a:pPr>
            <a:r>
              <a:rPr lang="tr"/>
              <a:t>NLP pipeline adımları</a:t>
            </a:r>
            <a:endParaRPr/>
          </a:p>
          <a:p>
            <a:pPr indent="-298450" lvl="0" marL="457200" rtl="0" algn="l">
              <a:spcBef>
                <a:spcPts val="0"/>
              </a:spcBef>
              <a:spcAft>
                <a:spcPts val="0"/>
              </a:spcAft>
              <a:buSzPts val="1100"/>
              <a:buChar char="●"/>
            </a:pPr>
            <a:r>
              <a:rPr lang="tr"/>
              <a:t>Text cleaning ve encoding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9f091ab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9f091ab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Biz çözümümüzde BERT model mimarisinden yararlandık. BERT, 12 transformer katmanından oluşan ve NLP alanında sıklıkla kullanılan bir model. Transformer katmanları ise günümüzde State-of-art kabul edilen mimarileri oluşturmaktadır. Bu katmanlar, “attention” mekanizması sayesinde inputlarda, geçmişe dönük öğrendiği bilgiler ile dikkat etmesi gereken bilgileri kullanır. Klasik RNN katmanlarından farkı ise kısa dönem öğrendiği bilgilerden etkilenmemesidir. Burada transformer katmanları temelde encoder ve decoder yapılarından oluşur. Encoder yapısında input embedding’leri, attention yapısından geçirilerek birbirleri ile ilişkili kelimeleri ve bununla birlikte dikkat etmesi gerekenleri belirler. Devamında düz lineer bir katmandan geçerek decoder yapısını besler. Decoder yapısında ise output embeddingleri attention yapısından geçirilerek aynı işlem uygulanır. Sonrasında çıktılar, input bilgileri de katılarak tekrardan bir attention yapısından geçirilir. Böylece önceki bilgi ile yeni bilgi harmanlanır. Devamında lineer bir katmandan geçirilerek output word tahmini oluşturulur.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2c89ca91da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2c89ca91d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Teknik çalışmalarımız:</a:t>
            </a:r>
            <a:endParaRPr/>
          </a:p>
          <a:p>
            <a:pPr indent="-298450" lvl="0" marL="457200" rtl="0" algn="l">
              <a:spcBef>
                <a:spcPts val="0"/>
              </a:spcBef>
              <a:spcAft>
                <a:spcPts val="0"/>
              </a:spcAft>
              <a:buSzPts val="1100"/>
              <a:buChar char="●"/>
            </a:pPr>
            <a:r>
              <a:rPr lang="tr"/>
              <a:t>En başta bir baseline modeli oluşturduk. Bu oluşumda Logistic Regression’dan yararlandık. Basit text temizleme işleri ve tokenization işlemleri uyguladık.</a:t>
            </a:r>
            <a:endParaRPr/>
          </a:p>
          <a:p>
            <a:pPr indent="-298450" lvl="0" marL="457200" rtl="0" algn="l">
              <a:spcBef>
                <a:spcPts val="0"/>
              </a:spcBef>
              <a:spcAft>
                <a:spcPts val="0"/>
              </a:spcAft>
              <a:buSzPts val="1100"/>
              <a:buChar char="●"/>
            </a:pPr>
            <a:r>
              <a:rPr lang="tr"/>
              <a:t>Devamında transformer modeli basit bir kurgu ile baseline oluşturduk.</a:t>
            </a:r>
            <a:endParaRPr/>
          </a:p>
          <a:p>
            <a:pPr indent="-298450" lvl="0" marL="457200" rtl="0" algn="l">
              <a:spcBef>
                <a:spcPts val="0"/>
              </a:spcBef>
              <a:spcAft>
                <a:spcPts val="0"/>
              </a:spcAft>
              <a:buSzPts val="1100"/>
              <a:buChar char="●"/>
            </a:pPr>
            <a:r>
              <a:rPr lang="tr"/>
              <a:t>Baseline’ler bize başlangıç noktası oldu.</a:t>
            </a:r>
            <a:endParaRPr/>
          </a:p>
          <a:p>
            <a:pPr indent="-298450" lvl="0" marL="457200" rtl="0" algn="l">
              <a:spcBef>
                <a:spcPts val="0"/>
              </a:spcBef>
              <a:spcAft>
                <a:spcPts val="0"/>
              </a:spcAft>
              <a:buSzPts val="1100"/>
              <a:buChar char="●"/>
            </a:pPr>
            <a:r>
              <a:rPr lang="tr"/>
              <a:t>Devamında transformer model ile Catboost model ağırlıklarını (weight) embed eden bir model kurgusu geliştirdik. Burada baseline üzerinde biraz geliştirme yapmış olduk.</a:t>
            </a:r>
            <a:endParaRPr/>
          </a:p>
          <a:p>
            <a:pPr indent="-298450" lvl="0" marL="457200" rtl="0" algn="l">
              <a:spcBef>
                <a:spcPts val="0"/>
              </a:spcBef>
              <a:spcAft>
                <a:spcPts val="0"/>
              </a:spcAft>
              <a:buSzPts val="1100"/>
              <a:buChar char="●"/>
            </a:pPr>
            <a:r>
              <a:rPr lang="tr"/>
              <a:t>Sonrasında Bert Transformer modeli ile ve PyTorch kütüphanesini kullanarak nihai mimarimizi oluşturduk.</a:t>
            </a:r>
            <a:endParaRPr/>
          </a:p>
          <a:p>
            <a:pPr indent="-298450" lvl="0" marL="457200" rtl="0" algn="l">
              <a:spcBef>
                <a:spcPts val="0"/>
              </a:spcBef>
              <a:spcAft>
                <a:spcPts val="0"/>
              </a:spcAft>
              <a:buSzPts val="1100"/>
              <a:buChar char="●"/>
            </a:pPr>
            <a:r>
              <a:rPr lang="tr"/>
              <a:t>Bu mimari üzerinden Huggingface’de yer alan ve Türkçe veri setleri ile eğitilmiş hazır modelleri (Bert, DistilBert, ConvBert, Electra) kullanarak denemeler yaptık ve Bert modelinde karar kıldık.</a:t>
            </a:r>
            <a:endParaRPr/>
          </a:p>
          <a:p>
            <a:pPr indent="-298450" lvl="0" marL="457200" rtl="0" algn="l">
              <a:spcBef>
                <a:spcPts val="0"/>
              </a:spcBef>
              <a:spcAft>
                <a:spcPts val="0"/>
              </a:spcAft>
              <a:buSzPts val="1100"/>
              <a:buChar char="●"/>
            </a:pPr>
            <a:r>
              <a:rPr lang="tr"/>
              <a:t>Yine mimari üzerinden max_length, epoch sayısı, batch_size ve learning rate ile çeşitli kombinasyonlar denedik.</a:t>
            </a:r>
            <a:endParaRPr/>
          </a:p>
          <a:p>
            <a:pPr indent="-298450" lvl="0" marL="457200" rtl="0" algn="l">
              <a:spcBef>
                <a:spcPts val="0"/>
              </a:spcBef>
              <a:spcAft>
                <a:spcPts val="0"/>
              </a:spcAft>
              <a:buSzPts val="1100"/>
              <a:buChar char="●"/>
            </a:pPr>
            <a:r>
              <a:rPr lang="tr"/>
              <a:t>Ek olarak CrossValidation adına StratifiedKFold stratejisini uygulayarak train-test label oranları eşit dağıtıp, tüm veri setinden modelin skorlarını test ettik.</a:t>
            </a:r>
            <a:endParaRPr/>
          </a:p>
          <a:p>
            <a:pPr indent="-298450" lvl="0" marL="457200" rtl="0" algn="l">
              <a:spcBef>
                <a:spcPts val="0"/>
              </a:spcBef>
              <a:spcAft>
                <a:spcPts val="0"/>
              </a:spcAft>
              <a:buSzPts val="1100"/>
              <a:buChar char="●"/>
            </a:pPr>
            <a:r>
              <a:rPr lang="tr"/>
              <a:t>Model gelişiminde ek olarak LLRD, Warm-up steps, Re-initializing Pre-trained Layers ve SWA tekniklerini kullanarak skoru artırmaya çalıştık.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9f091abd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9f091abd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c89ca91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c89ca91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Döküman:</a:t>
            </a:r>
            <a:endParaRPr/>
          </a:p>
          <a:p>
            <a:pPr indent="-298450" lvl="0" marL="457200" rtl="0" algn="l">
              <a:spcBef>
                <a:spcPts val="0"/>
              </a:spcBef>
              <a:spcAft>
                <a:spcPts val="0"/>
              </a:spcAft>
              <a:buSzPts val="1100"/>
              <a:buChar char="●"/>
            </a:pPr>
            <a:r>
              <a:rPr lang="tr"/>
              <a:t>README</a:t>
            </a:r>
            <a:endParaRPr/>
          </a:p>
          <a:p>
            <a:pPr indent="-298450" lvl="0" marL="457200" rtl="0" algn="l">
              <a:spcBef>
                <a:spcPts val="0"/>
              </a:spcBef>
              <a:spcAft>
                <a:spcPts val="0"/>
              </a:spcAft>
              <a:buSzPts val="1100"/>
              <a:buChar char="●"/>
            </a:pPr>
            <a:r>
              <a:rPr lang="tr"/>
              <a:t>Kod içinde açıklama</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Generic yapı</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pic>
        <p:nvPicPr>
          <p:cNvPr id="55" name="Google Shape;55;p13"/>
          <p:cNvPicPr preferRelativeResize="0"/>
          <p:nvPr/>
        </p:nvPicPr>
        <p:blipFill rotWithShape="1">
          <a:blip r:embed="rId4">
            <a:alphaModFix/>
          </a:blip>
          <a:srcRect b="0" l="0" r="0" t="0"/>
          <a:stretch/>
        </p:blipFill>
        <p:spPr>
          <a:xfrm>
            <a:off x="1410800" y="679286"/>
            <a:ext cx="6322399" cy="37849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2"/>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sp>
        <p:nvSpPr>
          <p:cNvPr id="119" name="Google Shape;119;p22"/>
          <p:cNvSpPr txBox="1"/>
          <p:nvPr/>
        </p:nvSpPr>
        <p:spPr>
          <a:xfrm>
            <a:off x="538950" y="4188550"/>
            <a:ext cx="450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https://github.com/Data-Hackers-Team/Teknofest2023</a:t>
            </a:r>
            <a:endParaRPr/>
          </a:p>
        </p:txBody>
      </p:sp>
      <p:sp>
        <p:nvSpPr>
          <p:cNvPr id="120" name="Google Shape;120;p22"/>
          <p:cNvSpPr txBox="1"/>
          <p:nvPr/>
        </p:nvSpPr>
        <p:spPr>
          <a:xfrm>
            <a:off x="2877600" y="272825"/>
            <a:ext cx="338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3200"/>
              <a:t>TEŞEKKÜRLER</a:t>
            </a:r>
            <a:endParaRPr sz="3200"/>
          </a:p>
        </p:txBody>
      </p:sp>
      <p:sp>
        <p:nvSpPr>
          <p:cNvPr id="121" name="Google Shape;121;p22"/>
          <p:cNvSpPr txBox="1"/>
          <p:nvPr/>
        </p:nvSpPr>
        <p:spPr>
          <a:xfrm>
            <a:off x="3351950" y="1959750"/>
            <a:ext cx="253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t>DATA HACKERS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tr"/>
              <a:t>Ali Osman Kaya</a:t>
            </a:r>
            <a:endParaRPr/>
          </a:p>
          <a:p>
            <a:pPr indent="-317500" lvl="0" marL="457200" rtl="0" algn="l">
              <a:spcBef>
                <a:spcPts val="0"/>
              </a:spcBef>
              <a:spcAft>
                <a:spcPts val="0"/>
              </a:spcAft>
              <a:buSzPts val="1400"/>
              <a:buChar char="-"/>
            </a:pPr>
            <a:r>
              <a:rPr lang="tr"/>
              <a:t>Oğuzhan Kır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sp>
        <p:nvSpPr>
          <p:cNvPr id="61" name="Google Shape;61;p14"/>
          <p:cNvSpPr txBox="1"/>
          <p:nvPr/>
        </p:nvSpPr>
        <p:spPr>
          <a:xfrm>
            <a:off x="2656200" y="633025"/>
            <a:ext cx="3831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tr" sz="3600"/>
              <a:t>DATA HACKERS</a:t>
            </a:r>
            <a:endParaRPr sz="3600"/>
          </a:p>
        </p:txBody>
      </p:sp>
      <p:sp>
        <p:nvSpPr>
          <p:cNvPr id="62" name="Google Shape;62;p14"/>
          <p:cNvSpPr txBox="1"/>
          <p:nvPr/>
        </p:nvSpPr>
        <p:spPr>
          <a:xfrm>
            <a:off x="541425" y="1680975"/>
            <a:ext cx="7929000" cy="2247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tr"/>
              <a:t>OĞUZHAN KIR</a:t>
            </a:r>
            <a:endParaRPr/>
          </a:p>
          <a:p>
            <a:pPr indent="0" lvl="0" marL="0" rtl="0" algn="l">
              <a:lnSpc>
                <a:spcPct val="150000"/>
              </a:lnSpc>
              <a:spcBef>
                <a:spcPts val="0"/>
              </a:spcBef>
              <a:spcAft>
                <a:spcPts val="0"/>
              </a:spcAft>
              <a:buNone/>
            </a:pPr>
            <a:r>
              <a:rPr lang="tr" sz="800">
                <a:solidFill>
                  <a:schemeClr val="dk1"/>
                </a:solidFill>
              </a:rPr>
              <a:t>He graduated from Anadolu University, Open Education Faculty, Occupational Health and Safety with a grade of 3.10/4 in 2021, and from Kırklareli University, Faculty of Engineering, Department of Civil Engineering in 2022 with a grade of 3.68/4. He did his university internships at Kılıç İnşaat and Kırklareli OSB. He has been working as a Machine Learning Engineer at B2Metric since 27.06.2022.</a:t>
            </a:r>
            <a:endParaRPr sz="800">
              <a:solidFill>
                <a:schemeClr val="dk1"/>
              </a:solidFill>
            </a:endParaRPr>
          </a:p>
          <a:p>
            <a:pPr indent="0" lvl="0" marL="0" rtl="0" algn="l">
              <a:lnSpc>
                <a:spcPct val="150000"/>
              </a:lnSpc>
              <a:spcBef>
                <a:spcPts val="0"/>
              </a:spcBef>
              <a:spcAft>
                <a:spcPts val="0"/>
              </a:spcAft>
              <a:buNone/>
            </a:pPr>
            <a:r>
              <a:t/>
            </a:r>
            <a:endParaRPr sz="800">
              <a:solidFill>
                <a:schemeClr val="dk1"/>
              </a:solidFill>
            </a:endParaRPr>
          </a:p>
          <a:p>
            <a:pPr indent="0" lvl="0" marL="0" rtl="0" algn="l">
              <a:lnSpc>
                <a:spcPct val="150000"/>
              </a:lnSpc>
              <a:spcBef>
                <a:spcPts val="0"/>
              </a:spcBef>
              <a:spcAft>
                <a:spcPts val="0"/>
              </a:spcAft>
              <a:buNone/>
            </a:pPr>
            <a:r>
              <a:t/>
            </a:r>
            <a:endParaRPr sz="800">
              <a:solidFill>
                <a:schemeClr val="dk1"/>
              </a:solidFill>
            </a:endParaRPr>
          </a:p>
          <a:p>
            <a:pPr indent="0" lvl="0" marL="0" rtl="0" algn="l">
              <a:lnSpc>
                <a:spcPct val="150000"/>
              </a:lnSpc>
              <a:spcBef>
                <a:spcPts val="0"/>
              </a:spcBef>
              <a:spcAft>
                <a:spcPts val="0"/>
              </a:spcAft>
              <a:buNone/>
            </a:pPr>
            <a:r>
              <a:t/>
            </a:r>
            <a:endParaRPr sz="800">
              <a:solidFill>
                <a:schemeClr val="dk1"/>
              </a:solidFill>
            </a:endParaRPr>
          </a:p>
          <a:p>
            <a:pPr indent="0" lvl="0" marL="0" rtl="0" algn="l">
              <a:lnSpc>
                <a:spcPct val="150000"/>
              </a:lnSpc>
              <a:spcBef>
                <a:spcPts val="0"/>
              </a:spcBef>
              <a:spcAft>
                <a:spcPts val="0"/>
              </a:spcAft>
              <a:buNone/>
            </a:pPr>
            <a:r>
              <a:rPr lang="tr">
                <a:solidFill>
                  <a:schemeClr val="dk1"/>
                </a:solidFill>
              </a:rPr>
              <a:t>ALİ OSMAN KAYA</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tr" sz="800">
                <a:solidFill>
                  <a:schemeClr val="dk1"/>
                </a:solidFill>
              </a:rPr>
              <a:t>He graduated from Marmara University, Faculty of Technology, Mechatronics Engineering with 2.73/4 in 2022. He did his internships at IQB Solutions for 2 months and then B2Metric for 5 months. He has been working as a Data Scientist at B2Metric since 05/2022.</a:t>
            </a:r>
            <a:endParaRPr sz="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sp>
        <p:nvSpPr>
          <p:cNvPr id="68" name="Google Shape;68;p15"/>
          <p:cNvSpPr txBox="1"/>
          <p:nvPr/>
        </p:nvSpPr>
        <p:spPr>
          <a:xfrm>
            <a:off x="730575" y="355200"/>
            <a:ext cx="6296100" cy="443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sz="1200"/>
              <a:t>ALİ OSMAN KAYA</a:t>
            </a:r>
            <a:endParaRPr b="1"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tr" sz="1200"/>
              <a:t>Araştırma Süreçleri</a:t>
            </a:r>
            <a:endParaRPr sz="1200"/>
          </a:p>
          <a:p>
            <a:pPr indent="-292100" lvl="1" marL="914400" rtl="0" algn="l">
              <a:spcBef>
                <a:spcPts val="0"/>
              </a:spcBef>
              <a:spcAft>
                <a:spcPts val="0"/>
              </a:spcAft>
              <a:buSzPts val="1000"/>
              <a:buChar char="○"/>
            </a:pPr>
            <a:r>
              <a:rPr i="1" lang="tr" sz="1000"/>
              <a:t>Text mining süreçlerinin araştırılması</a:t>
            </a:r>
            <a:endParaRPr i="1" sz="1000"/>
          </a:p>
          <a:p>
            <a:pPr indent="-292100" lvl="1" marL="914400" rtl="0" algn="l">
              <a:spcBef>
                <a:spcPts val="0"/>
              </a:spcBef>
              <a:spcAft>
                <a:spcPts val="0"/>
              </a:spcAft>
              <a:buSzPts val="1000"/>
              <a:buChar char="○"/>
            </a:pPr>
            <a:r>
              <a:rPr i="1" lang="tr" sz="1000"/>
              <a:t>NLP literatürünün araştırılması</a:t>
            </a:r>
            <a:endParaRPr i="1" sz="1000"/>
          </a:p>
          <a:p>
            <a:pPr indent="-292100" lvl="1" marL="914400" rtl="0" algn="l">
              <a:spcBef>
                <a:spcPts val="0"/>
              </a:spcBef>
              <a:spcAft>
                <a:spcPts val="0"/>
              </a:spcAft>
              <a:buSzPts val="1000"/>
              <a:buChar char="○"/>
            </a:pPr>
            <a:r>
              <a:rPr i="1" lang="tr" sz="1000"/>
              <a:t>NLP State-of-art modellerin araştırılması</a:t>
            </a:r>
            <a:endParaRPr i="1" sz="1000"/>
          </a:p>
          <a:p>
            <a:pPr indent="-304800" lvl="0" marL="457200" rtl="0" algn="l">
              <a:spcBef>
                <a:spcPts val="0"/>
              </a:spcBef>
              <a:spcAft>
                <a:spcPts val="0"/>
              </a:spcAft>
              <a:buSzPts val="1200"/>
              <a:buChar char="●"/>
            </a:pPr>
            <a:r>
              <a:rPr lang="tr" sz="1200"/>
              <a:t>Ön İşlem Adımları</a:t>
            </a:r>
            <a:endParaRPr sz="1200"/>
          </a:p>
          <a:p>
            <a:pPr indent="-292100" lvl="1" marL="914400" rtl="0" algn="l">
              <a:spcBef>
                <a:spcPts val="0"/>
              </a:spcBef>
              <a:spcAft>
                <a:spcPts val="0"/>
              </a:spcAft>
              <a:buSzPts val="1000"/>
              <a:buChar char="○"/>
            </a:pPr>
            <a:r>
              <a:rPr i="1" lang="tr" sz="1000"/>
              <a:t>Veri setinin temizlenmesi</a:t>
            </a:r>
            <a:endParaRPr i="1" sz="1000"/>
          </a:p>
          <a:p>
            <a:pPr indent="-292100" lvl="1" marL="914400" rtl="0" algn="l">
              <a:spcBef>
                <a:spcPts val="0"/>
              </a:spcBef>
              <a:spcAft>
                <a:spcPts val="0"/>
              </a:spcAft>
              <a:buSzPts val="1000"/>
              <a:buChar char="○"/>
            </a:pPr>
            <a:r>
              <a:rPr i="1" lang="tr" sz="1000"/>
              <a:t>Tokenization işlemi</a:t>
            </a:r>
            <a:endParaRPr i="1" sz="1000"/>
          </a:p>
          <a:p>
            <a:pPr indent="-304800" lvl="0" marL="457200" rtl="0" algn="l">
              <a:spcBef>
                <a:spcPts val="0"/>
              </a:spcBef>
              <a:spcAft>
                <a:spcPts val="0"/>
              </a:spcAft>
              <a:buSzPts val="1200"/>
              <a:buChar char="●"/>
            </a:pPr>
            <a:r>
              <a:rPr lang="tr" sz="1200"/>
              <a:t>Model Eğitim Mimarisi Kurulumu</a:t>
            </a:r>
            <a:endParaRPr sz="1200"/>
          </a:p>
          <a:p>
            <a:pPr indent="-292100" lvl="1" marL="914400" rtl="0" algn="l">
              <a:spcBef>
                <a:spcPts val="0"/>
              </a:spcBef>
              <a:spcAft>
                <a:spcPts val="0"/>
              </a:spcAft>
              <a:buSzPts val="1000"/>
              <a:buChar char="○"/>
            </a:pPr>
            <a:r>
              <a:rPr i="1" lang="tr" sz="1000"/>
              <a:t>Model eğitim döngüsünün hazırlanması</a:t>
            </a:r>
            <a:endParaRPr i="1" sz="1000"/>
          </a:p>
          <a:p>
            <a:pPr indent="-292100" lvl="1" marL="914400" rtl="0" algn="l">
              <a:spcBef>
                <a:spcPts val="0"/>
              </a:spcBef>
              <a:spcAft>
                <a:spcPts val="0"/>
              </a:spcAft>
              <a:buSzPts val="1000"/>
              <a:buChar char="○"/>
            </a:pPr>
            <a:r>
              <a:rPr i="1" lang="tr" sz="1000"/>
              <a:t>Model eğitim süreci</a:t>
            </a:r>
            <a:endParaRPr i="1" sz="1200"/>
          </a:p>
          <a:p>
            <a:pPr indent="0" lvl="0" marL="0" rtl="0" algn="l">
              <a:spcBef>
                <a:spcPts val="0"/>
              </a:spcBef>
              <a:spcAft>
                <a:spcPts val="0"/>
              </a:spcAft>
              <a:buNone/>
            </a:pPr>
            <a:r>
              <a:t/>
            </a:r>
            <a:endParaRPr sz="1200"/>
          </a:p>
          <a:p>
            <a:pPr indent="0" lvl="0" marL="0" rtl="0" algn="l">
              <a:spcBef>
                <a:spcPts val="0"/>
              </a:spcBef>
              <a:spcAft>
                <a:spcPts val="0"/>
              </a:spcAft>
              <a:buNone/>
            </a:pPr>
            <a:r>
              <a:rPr b="1" lang="tr" sz="1200"/>
              <a:t>OĞUZHAN KIR</a:t>
            </a:r>
            <a:endParaRPr b="1" sz="1200"/>
          </a:p>
          <a:p>
            <a:pPr indent="0" lvl="0" marL="0" rtl="0" algn="l">
              <a:spcBef>
                <a:spcPts val="0"/>
              </a:spcBef>
              <a:spcAft>
                <a:spcPts val="0"/>
              </a:spcAft>
              <a:buNone/>
            </a:pPr>
            <a:r>
              <a:t/>
            </a:r>
            <a:endParaRPr sz="1200"/>
          </a:p>
          <a:p>
            <a:pPr indent="-304800" lvl="0" marL="457200" rtl="0" algn="l">
              <a:spcBef>
                <a:spcPts val="0"/>
              </a:spcBef>
              <a:spcAft>
                <a:spcPts val="0"/>
              </a:spcAft>
              <a:buClr>
                <a:schemeClr val="dk1"/>
              </a:buClr>
              <a:buSzPts val="1200"/>
              <a:buChar char="●"/>
            </a:pPr>
            <a:r>
              <a:rPr lang="tr" sz="1200">
                <a:solidFill>
                  <a:schemeClr val="dk1"/>
                </a:solidFill>
              </a:rPr>
              <a:t>Araştırma Süreçleri</a:t>
            </a:r>
            <a:endParaRPr sz="1200">
              <a:solidFill>
                <a:schemeClr val="dk1"/>
              </a:solidFill>
            </a:endParaRPr>
          </a:p>
          <a:p>
            <a:pPr indent="-292100" lvl="1" marL="914400" rtl="0" algn="l">
              <a:spcBef>
                <a:spcPts val="0"/>
              </a:spcBef>
              <a:spcAft>
                <a:spcPts val="0"/>
              </a:spcAft>
              <a:buClr>
                <a:schemeClr val="dk1"/>
              </a:buClr>
              <a:buSzPts val="1000"/>
              <a:buChar char="○"/>
            </a:pPr>
            <a:r>
              <a:rPr i="1" lang="tr" sz="1000">
                <a:solidFill>
                  <a:schemeClr val="dk1"/>
                </a:solidFill>
              </a:rPr>
              <a:t>NLP literatürünün araştırılması</a:t>
            </a:r>
            <a:endParaRPr i="1" sz="1000">
              <a:solidFill>
                <a:schemeClr val="dk1"/>
              </a:solidFill>
            </a:endParaRPr>
          </a:p>
          <a:p>
            <a:pPr indent="-292100" lvl="1" marL="914400" rtl="0" algn="l">
              <a:spcBef>
                <a:spcPts val="0"/>
              </a:spcBef>
              <a:spcAft>
                <a:spcPts val="0"/>
              </a:spcAft>
              <a:buClr>
                <a:schemeClr val="dk1"/>
              </a:buClr>
              <a:buSzPts val="1000"/>
              <a:buChar char="○"/>
            </a:pPr>
            <a:r>
              <a:rPr i="1" lang="tr" sz="1000">
                <a:solidFill>
                  <a:schemeClr val="dk1"/>
                </a:solidFill>
              </a:rPr>
              <a:t>Açık kaynak model mimari ve kodların araştırılması</a:t>
            </a:r>
            <a:endParaRPr i="1" sz="1000">
              <a:solidFill>
                <a:schemeClr val="dk1"/>
              </a:solidFill>
            </a:endParaRPr>
          </a:p>
          <a:p>
            <a:pPr indent="-304800" lvl="0" marL="457200" rtl="0" algn="l">
              <a:spcBef>
                <a:spcPts val="0"/>
              </a:spcBef>
              <a:spcAft>
                <a:spcPts val="0"/>
              </a:spcAft>
              <a:buClr>
                <a:schemeClr val="dk1"/>
              </a:buClr>
              <a:buSzPts val="1200"/>
              <a:buChar char="●"/>
            </a:pPr>
            <a:r>
              <a:rPr lang="tr" sz="1200">
                <a:solidFill>
                  <a:schemeClr val="dk1"/>
                </a:solidFill>
              </a:rPr>
              <a:t>Model Geliştirme Yöntemleri</a:t>
            </a:r>
            <a:endParaRPr sz="1200">
              <a:solidFill>
                <a:schemeClr val="dk1"/>
              </a:solidFill>
            </a:endParaRPr>
          </a:p>
          <a:p>
            <a:pPr indent="-292100" lvl="1" marL="914400" rtl="0" algn="l">
              <a:spcBef>
                <a:spcPts val="0"/>
              </a:spcBef>
              <a:spcAft>
                <a:spcPts val="0"/>
              </a:spcAft>
              <a:buClr>
                <a:schemeClr val="dk1"/>
              </a:buClr>
              <a:buSzPts val="1000"/>
              <a:buChar char="○"/>
            </a:pPr>
            <a:r>
              <a:rPr i="1" lang="tr" sz="1000">
                <a:solidFill>
                  <a:schemeClr val="dk1"/>
                </a:solidFill>
              </a:rPr>
              <a:t>Warm-up scheduler yöntemi</a:t>
            </a:r>
            <a:endParaRPr i="1" sz="1000">
              <a:solidFill>
                <a:schemeClr val="dk1"/>
              </a:solidFill>
            </a:endParaRPr>
          </a:p>
          <a:p>
            <a:pPr indent="-292100" lvl="1" marL="914400" rtl="0" algn="l">
              <a:spcBef>
                <a:spcPts val="0"/>
              </a:spcBef>
              <a:spcAft>
                <a:spcPts val="0"/>
              </a:spcAft>
              <a:buClr>
                <a:schemeClr val="dk1"/>
              </a:buClr>
              <a:buSzPts val="1000"/>
              <a:buChar char="○"/>
            </a:pPr>
            <a:r>
              <a:rPr i="1" lang="tr" sz="1000">
                <a:solidFill>
                  <a:schemeClr val="dk1"/>
                </a:solidFill>
              </a:rPr>
              <a:t>Stochastic Weight Averaging (SWA) scheduler yöntemi</a:t>
            </a:r>
            <a:endParaRPr i="1" sz="1000">
              <a:solidFill>
                <a:schemeClr val="dk1"/>
              </a:solidFill>
            </a:endParaRPr>
          </a:p>
          <a:p>
            <a:pPr indent="-292100" lvl="1" marL="914400" rtl="0" algn="l">
              <a:spcBef>
                <a:spcPts val="0"/>
              </a:spcBef>
              <a:spcAft>
                <a:spcPts val="0"/>
              </a:spcAft>
              <a:buClr>
                <a:schemeClr val="dk1"/>
              </a:buClr>
              <a:buSzPts val="1000"/>
              <a:buChar char="○"/>
            </a:pPr>
            <a:r>
              <a:rPr i="1" lang="tr" sz="1000">
                <a:solidFill>
                  <a:schemeClr val="dk1"/>
                </a:solidFill>
              </a:rPr>
              <a:t>Frequent Evaluation</a:t>
            </a:r>
            <a:endParaRPr i="1" sz="1000">
              <a:solidFill>
                <a:schemeClr val="dk1"/>
              </a:solidFill>
            </a:endParaRPr>
          </a:p>
          <a:p>
            <a:pPr indent="-304800" lvl="0" marL="457200" rtl="0" algn="l">
              <a:spcBef>
                <a:spcPts val="0"/>
              </a:spcBef>
              <a:spcAft>
                <a:spcPts val="0"/>
              </a:spcAft>
              <a:buClr>
                <a:schemeClr val="dk1"/>
              </a:buClr>
              <a:buSzPts val="1200"/>
              <a:buChar char="●"/>
            </a:pPr>
            <a:r>
              <a:rPr lang="tr" sz="1200">
                <a:solidFill>
                  <a:schemeClr val="dk1"/>
                </a:solidFill>
              </a:rPr>
              <a:t>Inference Kurulumu</a:t>
            </a:r>
            <a:endParaRPr sz="1200">
              <a:solidFill>
                <a:schemeClr val="dk1"/>
              </a:solidFill>
            </a:endParaRPr>
          </a:p>
          <a:p>
            <a:pPr indent="-292100" lvl="1" marL="914400" rtl="0" algn="l">
              <a:spcBef>
                <a:spcPts val="0"/>
              </a:spcBef>
              <a:spcAft>
                <a:spcPts val="0"/>
              </a:spcAft>
              <a:buClr>
                <a:schemeClr val="dk1"/>
              </a:buClr>
              <a:buSzPts val="1000"/>
              <a:buChar char="○"/>
            </a:pPr>
            <a:r>
              <a:rPr i="1" lang="tr" sz="1000">
                <a:solidFill>
                  <a:schemeClr val="dk1"/>
                </a:solidFill>
              </a:rPr>
              <a:t>Tahmin sonuçlarının efektif bir şekilde istenilen formata getirilmesi</a:t>
            </a:r>
            <a:endParaRPr i="1" sz="1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sp>
        <p:nvSpPr>
          <p:cNvPr id="74" name="Google Shape;74;p16"/>
          <p:cNvSpPr txBox="1"/>
          <p:nvPr/>
        </p:nvSpPr>
        <p:spPr>
          <a:xfrm>
            <a:off x="1109688" y="448825"/>
            <a:ext cx="6924600" cy="1585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tr" sz="1300"/>
              <a:t>Problemimiz;</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tr" sz="1300"/>
              <a:t>Dijital ortamlarda, metinlerde yer alan aşağılayıcı söylemleri tespit etmekte insan gücünün yetersiz kalması.</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tr" sz="1300"/>
              <a:t>Buna bağlı olarak, aşağılayıcı söylemin türünün </a:t>
            </a:r>
            <a:r>
              <a:rPr lang="tr" sz="1300">
                <a:solidFill>
                  <a:schemeClr val="dk1"/>
                </a:solidFill>
              </a:rPr>
              <a:t>(Cinsiyetçi, ırkçı, küfür, hakaret)</a:t>
            </a:r>
            <a:r>
              <a:rPr lang="tr" sz="1300"/>
              <a:t> tespit edilmemesi üzerine uygun tedbirlerin alınamaması.</a:t>
            </a:r>
            <a:endParaRPr sz="1300"/>
          </a:p>
        </p:txBody>
      </p:sp>
      <p:pic>
        <p:nvPicPr>
          <p:cNvPr id="75" name="Google Shape;75;p16"/>
          <p:cNvPicPr preferRelativeResize="0"/>
          <p:nvPr/>
        </p:nvPicPr>
        <p:blipFill>
          <a:blip r:embed="rId4">
            <a:alphaModFix/>
          </a:blip>
          <a:stretch>
            <a:fillRect/>
          </a:stretch>
        </p:blipFill>
        <p:spPr>
          <a:xfrm>
            <a:off x="2665725" y="2169675"/>
            <a:ext cx="3812532" cy="2533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sp>
        <p:nvSpPr>
          <p:cNvPr id="81" name="Google Shape;81;p17"/>
          <p:cNvSpPr txBox="1"/>
          <p:nvPr/>
        </p:nvSpPr>
        <p:spPr>
          <a:xfrm>
            <a:off x="1775850" y="907525"/>
            <a:ext cx="5592300" cy="985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tr" sz="1300"/>
              <a:t>Yapay zekanın bir alt kategorisi olan Natural Language Processing (NLP) yöntemlerinin kullanılarak, metinlerde  yer alan aşağılayıcı söylemlerin tespit edilmesi ve tespit edilen söylemlerin türlerinin</a:t>
            </a:r>
            <a:endParaRPr sz="1300"/>
          </a:p>
          <a:p>
            <a:pPr indent="0" lvl="0" marL="0" rtl="0" algn="ctr">
              <a:lnSpc>
                <a:spcPct val="100000"/>
              </a:lnSpc>
              <a:spcBef>
                <a:spcPts val="0"/>
              </a:spcBef>
              <a:spcAft>
                <a:spcPts val="0"/>
              </a:spcAft>
              <a:buNone/>
            </a:pPr>
            <a:r>
              <a:rPr lang="tr" sz="1300">
                <a:solidFill>
                  <a:schemeClr val="dk1"/>
                </a:solidFill>
              </a:rPr>
              <a:t>(Cinsiyetçi, ırkçı, küfür, hakaret)</a:t>
            </a:r>
            <a:r>
              <a:rPr lang="tr" sz="1300"/>
              <a:t> belirlenmesi.</a:t>
            </a:r>
            <a:endParaRPr sz="1300"/>
          </a:p>
        </p:txBody>
      </p:sp>
      <p:pic>
        <p:nvPicPr>
          <p:cNvPr id="82" name="Google Shape;82;p17"/>
          <p:cNvPicPr preferRelativeResize="0"/>
          <p:nvPr/>
        </p:nvPicPr>
        <p:blipFill>
          <a:blip r:embed="rId4">
            <a:alphaModFix/>
          </a:blip>
          <a:stretch>
            <a:fillRect/>
          </a:stretch>
        </p:blipFill>
        <p:spPr>
          <a:xfrm>
            <a:off x="2122113" y="2244575"/>
            <a:ext cx="4899775" cy="2072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pic>
        <p:nvPicPr>
          <p:cNvPr id="88" name="Google Shape;88;p18"/>
          <p:cNvPicPr preferRelativeResize="0"/>
          <p:nvPr/>
        </p:nvPicPr>
        <p:blipFill>
          <a:blip r:embed="rId4">
            <a:alphaModFix/>
          </a:blip>
          <a:stretch>
            <a:fillRect/>
          </a:stretch>
        </p:blipFill>
        <p:spPr>
          <a:xfrm>
            <a:off x="1030888" y="160625"/>
            <a:ext cx="7082224" cy="4076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sp>
        <p:nvSpPr>
          <p:cNvPr id="94" name="Google Shape;94;p19"/>
          <p:cNvSpPr txBox="1"/>
          <p:nvPr/>
        </p:nvSpPr>
        <p:spPr>
          <a:xfrm>
            <a:off x="2029050" y="0"/>
            <a:ext cx="5085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2600"/>
              <a:t>Teknik Çalışmalar ve Denemeler</a:t>
            </a:r>
            <a:endParaRPr sz="2600"/>
          </a:p>
        </p:txBody>
      </p:sp>
      <p:sp>
        <p:nvSpPr>
          <p:cNvPr id="95" name="Google Shape;95;p19"/>
          <p:cNvSpPr txBox="1"/>
          <p:nvPr/>
        </p:nvSpPr>
        <p:spPr>
          <a:xfrm>
            <a:off x="2382450" y="585000"/>
            <a:ext cx="4379100" cy="4186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Char char="●"/>
            </a:pPr>
            <a:r>
              <a:rPr lang="tr" sz="1300"/>
              <a:t>Baseline Modelleme Çalışmaları</a:t>
            </a:r>
            <a:endParaRPr sz="1300"/>
          </a:p>
          <a:p>
            <a:pPr indent="-311150" lvl="1" marL="914400" rtl="0" algn="l">
              <a:spcBef>
                <a:spcPts val="0"/>
              </a:spcBef>
              <a:spcAft>
                <a:spcPts val="0"/>
              </a:spcAft>
              <a:buSzPts val="1300"/>
              <a:buChar char="○"/>
            </a:pPr>
            <a:r>
              <a:rPr lang="tr" sz="1300"/>
              <a:t>Logistic Regression</a:t>
            </a:r>
            <a:endParaRPr sz="1300"/>
          </a:p>
          <a:p>
            <a:pPr indent="-311150" lvl="1" marL="914400" rtl="0" algn="l">
              <a:spcBef>
                <a:spcPts val="0"/>
              </a:spcBef>
              <a:spcAft>
                <a:spcPts val="0"/>
              </a:spcAft>
              <a:buSzPts val="1300"/>
              <a:buChar char="○"/>
            </a:pPr>
            <a:r>
              <a:rPr lang="tr" sz="1300"/>
              <a:t>Transformer</a:t>
            </a:r>
            <a:endParaRPr sz="1300"/>
          </a:p>
          <a:p>
            <a:pPr indent="-311150" lvl="0" marL="457200" rtl="0" algn="l">
              <a:spcBef>
                <a:spcPts val="0"/>
              </a:spcBef>
              <a:spcAft>
                <a:spcPts val="0"/>
              </a:spcAft>
              <a:buSzPts val="1300"/>
              <a:buChar char="●"/>
            </a:pPr>
            <a:r>
              <a:rPr lang="tr" sz="1300"/>
              <a:t>Transformer + CatBoost</a:t>
            </a:r>
            <a:endParaRPr sz="1300"/>
          </a:p>
          <a:p>
            <a:pPr indent="-311150" lvl="0" marL="457200" rtl="0" algn="l">
              <a:spcBef>
                <a:spcPts val="0"/>
              </a:spcBef>
              <a:spcAft>
                <a:spcPts val="0"/>
              </a:spcAft>
              <a:buSzPts val="1300"/>
              <a:buChar char="●"/>
            </a:pPr>
            <a:r>
              <a:rPr lang="tr" sz="1300"/>
              <a:t>Transformer Model Mimarileri</a:t>
            </a:r>
            <a:endParaRPr sz="1300"/>
          </a:p>
          <a:p>
            <a:pPr indent="-311150" lvl="1" marL="914400" rtl="0" algn="l">
              <a:spcBef>
                <a:spcPts val="0"/>
              </a:spcBef>
              <a:spcAft>
                <a:spcPts val="0"/>
              </a:spcAft>
              <a:buSzPts val="1300"/>
              <a:buChar char="○"/>
            </a:pPr>
            <a:r>
              <a:rPr lang="tr" sz="1300"/>
              <a:t>Bert</a:t>
            </a:r>
            <a:endParaRPr sz="1300"/>
          </a:p>
          <a:p>
            <a:pPr indent="-311150" lvl="1" marL="914400" rtl="0" algn="l">
              <a:spcBef>
                <a:spcPts val="0"/>
              </a:spcBef>
              <a:spcAft>
                <a:spcPts val="0"/>
              </a:spcAft>
              <a:buSzPts val="1300"/>
              <a:buChar char="○"/>
            </a:pPr>
            <a:r>
              <a:rPr lang="tr" sz="1300"/>
              <a:t>ConvBert</a:t>
            </a:r>
            <a:endParaRPr sz="1300"/>
          </a:p>
          <a:p>
            <a:pPr indent="-311150" lvl="1" marL="914400" rtl="0" algn="l">
              <a:spcBef>
                <a:spcPts val="0"/>
              </a:spcBef>
              <a:spcAft>
                <a:spcPts val="0"/>
              </a:spcAft>
              <a:buSzPts val="1300"/>
              <a:buChar char="○"/>
            </a:pPr>
            <a:r>
              <a:rPr lang="tr" sz="1300"/>
              <a:t>DistilBert</a:t>
            </a:r>
            <a:endParaRPr sz="1300"/>
          </a:p>
          <a:p>
            <a:pPr indent="-311150" lvl="1" marL="914400" rtl="0" algn="l">
              <a:spcBef>
                <a:spcPts val="0"/>
              </a:spcBef>
              <a:spcAft>
                <a:spcPts val="0"/>
              </a:spcAft>
              <a:buSzPts val="1300"/>
              <a:buChar char="○"/>
            </a:pPr>
            <a:r>
              <a:rPr lang="tr" sz="1300"/>
              <a:t>Electra</a:t>
            </a:r>
            <a:endParaRPr sz="1300"/>
          </a:p>
          <a:p>
            <a:pPr indent="-311150" lvl="0" marL="457200" rtl="0" algn="l">
              <a:spcBef>
                <a:spcPts val="0"/>
              </a:spcBef>
              <a:spcAft>
                <a:spcPts val="0"/>
              </a:spcAft>
              <a:buSzPts val="1300"/>
              <a:buChar char="●"/>
            </a:pPr>
            <a:r>
              <a:rPr lang="tr" sz="1300"/>
              <a:t>Parametre Optimizasyonu</a:t>
            </a:r>
            <a:endParaRPr sz="1300"/>
          </a:p>
          <a:p>
            <a:pPr indent="-311150" lvl="1" marL="914400" rtl="0" algn="l">
              <a:spcBef>
                <a:spcPts val="0"/>
              </a:spcBef>
              <a:spcAft>
                <a:spcPts val="0"/>
              </a:spcAft>
              <a:buSzPts val="1300"/>
              <a:buChar char="○"/>
            </a:pPr>
            <a:r>
              <a:rPr lang="tr" sz="1300"/>
              <a:t>max_length</a:t>
            </a:r>
            <a:endParaRPr sz="1300"/>
          </a:p>
          <a:p>
            <a:pPr indent="-311150" lvl="1" marL="914400" rtl="0" algn="l">
              <a:spcBef>
                <a:spcPts val="0"/>
              </a:spcBef>
              <a:spcAft>
                <a:spcPts val="0"/>
              </a:spcAft>
              <a:buSzPts val="1300"/>
              <a:buChar char="○"/>
            </a:pPr>
            <a:r>
              <a:rPr lang="tr" sz="1300"/>
              <a:t>epochs</a:t>
            </a:r>
            <a:endParaRPr sz="1300"/>
          </a:p>
          <a:p>
            <a:pPr indent="-311150" lvl="1" marL="914400" rtl="0" algn="l">
              <a:spcBef>
                <a:spcPts val="0"/>
              </a:spcBef>
              <a:spcAft>
                <a:spcPts val="0"/>
              </a:spcAft>
              <a:buSzPts val="1300"/>
              <a:buChar char="○"/>
            </a:pPr>
            <a:r>
              <a:rPr lang="tr" sz="1300"/>
              <a:t>batch_size</a:t>
            </a:r>
            <a:endParaRPr sz="1300"/>
          </a:p>
          <a:p>
            <a:pPr indent="-311150" lvl="1" marL="914400" rtl="0" algn="l">
              <a:spcBef>
                <a:spcPts val="0"/>
              </a:spcBef>
              <a:spcAft>
                <a:spcPts val="0"/>
              </a:spcAft>
              <a:buSzPts val="1300"/>
              <a:buChar char="○"/>
            </a:pPr>
            <a:r>
              <a:rPr lang="tr" sz="1300"/>
              <a:t>learning_rate</a:t>
            </a:r>
            <a:endParaRPr sz="1300"/>
          </a:p>
          <a:p>
            <a:pPr indent="-311150" lvl="0" marL="457200" rtl="0" algn="l">
              <a:spcBef>
                <a:spcPts val="0"/>
              </a:spcBef>
              <a:spcAft>
                <a:spcPts val="0"/>
              </a:spcAft>
              <a:buSzPts val="1300"/>
              <a:buChar char="●"/>
            </a:pPr>
            <a:r>
              <a:rPr lang="tr" sz="1300"/>
              <a:t>Stratified KFold Validation</a:t>
            </a:r>
            <a:endParaRPr sz="1300"/>
          </a:p>
          <a:p>
            <a:pPr indent="-311150" lvl="0" marL="457200" rtl="0" algn="l">
              <a:spcBef>
                <a:spcPts val="0"/>
              </a:spcBef>
              <a:spcAft>
                <a:spcPts val="0"/>
              </a:spcAft>
              <a:buSzPts val="1300"/>
              <a:buChar char="●"/>
            </a:pPr>
            <a:r>
              <a:rPr lang="tr" sz="1300"/>
              <a:t>Modelleme Teknikleri</a:t>
            </a:r>
            <a:endParaRPr sz="1300"/>
          </a:p>
          <a:p>
            <a:pPr indent="-311150" lvl="1" marL="914400" rtl="0" algn="l">
              <a:spcBef>
                <a:spcPts val="0"/>
              </a:spcBef>
              <a:spcAft>
                <a:spcPts val="0"/>
              </a:spcAft>
              <a:buSzPts val="1300"/>
              <a:buChar char="○"/>
            </a:pPr>
            <a:r>
              <a:rPr lang="tr" sz="1300"/>
              <a:t>Layer-wise Learning Rate Decay (LLRD)</a:t>
            </a:r>
            <a:endParaRPr sz="1300"/>
          </a:p>
          <a:p>
            <a:pPr indent="-311150" lvl="1" marL="914400" rtl="0" algn="l">
              <a:spcBef>
                <a:spcPts val="0"/>
              </a:spcBef>
              <a:spcAft>
                <a:spcPts val="0"/>
              </a:spcAft>
              <a:buSzPts val="1300"/>
              <a:buChar char="○"/>
            </a:pPr>
            <a:r>
              <a:rPr lang="tr" sz="1300"/>
              <a:t>Warm-up Steps</a:t>
            </a:r>
            <a:endParaRPr sz="1300"/>
          </a:p>
          <a:p>
            <a:pPr indent="-311150" lvl="1" marL="914400" rtl="0" algn="l">
              <a:spcBef>
                <a:spcPts val="0"/>
              </a:spcBef>
              <a:spcAft>
                <a:spcPts val="0"/>
              </a:spcAft>
              <a:buSzPts val="1300"/>
              <a:buChar char="○"/>
            </a:pPr>
            <a:r>
              <a:rPr lang="tr" sz="1300"/>
              <a:t>Re-initializing Pre-trained Layers</a:t>
            </a:r>
            <a:endParaRPr sz="1300"/>
          </a:p>
          <a:p>
            <a:pPr indent="-311150" lvl="1" marL="914400" rtl="0" algn="l">
              <a:spcBef>
                <a:spcPts val="0"/>
              </a:spcBef>
              <a:spcAft>
                <a:spcPts val="0"/>
              </a:spcAft>
              <a:buSzPts val="1300"/>
              <a:buChar char="○"/>
            </a:pPr>
            <a:r>
              <a:rPr lang="tr" sz="1300"/>
              <a:t>Stochastic Weight Averaging (SWA)</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rotWithShape="1">
          <a:blip r:embed="rId3">
            <a:alphaModFix/>
          </a:blip>
          <a:srcRect b="0" l="0" r="0" t="0"/>
          <a:stretch/>
        </p:blipFill>
        <p:spPr>
          <a:xfrm>
            <a:off x="7906076" y="4237326"/>
            <a:ext cx="1021725" cy="763300"/>
          </a:xfrm>
          <a:prstGeom prst="rect">
            <a:avLst/>
          </a:prstGeom>
          <a:noFill/>
          <a:ln>
            <a:noFill/>
          </a:ln>
        </p:spPr>
      </p:pic>
      <p:pic>
        <p:nvPicPr>
          <p:cNvPr id="101" name="Google Shape;101;p20"/>
          <p:cNvPicPr preferRelativeResize="0"/>
          <p:nvPr/>
        </p:nvPicPr>
        <p:blipFill>
          <a:blip r:embed="rId4">
            <a:alphaModFix/>
          </a:blip>
          <a:stretch>
            <a:fillRect/>
          </a:stretch>
        </p:blipFill>
        <p:spPr>
          <a:xfrm>
            <a:off x="527800" y="557850"/>
            <a:ext cx="8088402" cy="3932527"/>
          </a:xfrm>
          <a:prstGeom prst="rect">
            <a:avLst/>
          </a:prstGeom>
          <a:noFill/>
          <a:ln>
            <a:noFill/>
          </a:ln>
        </p:spPr>
      </p:pic>
      <p:sp>
        <p:nvSpPr>
          <p:cNvPr id="102" name="Google Shape;102;p20"/>
          <p:cNvSpPr/>
          <p:nvPr/>
        </p:nvSpPr>
        <p:spPr>
          <a:xfrm>
            <a:off x="600425" y="3141850"/>
            <a:ext cx="12780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Verinin İncelenmesi</a:t>
            </a:r>
            <a:endParaRPr/>
          </a:p>
        </p:txBody>
      </p:sp>
      <p:sp>
        <p:nvSpPr>
          <p:cNvPr id="103" name="Google Shape;103;p20"/>
          <p:cNvSpPr/>
          <p:nvPr/>
        </p:nvSpPr>
        <p:spPr>
          <a:xfrm>
            <a:off x="2094025" y="1598000"/>
            <a:ext cx="11493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Baseline Çalışmaları</a:t>
            </a:r>
            <a:endParaRPr/>
          </a:p>
        </p:txBody>
      </p:sp>
      <p:sp>
        <p:nvSpPr>
          <p:cNvPr id="104" name="Google Shape;104;p20"/>
          <p:cNvSpPr/>
          <p:nvPr/>
        </p:nvSpPr>
        <p:spPr>
          <a:xfrm>
            <a:off x="3596025" y="3141850"/>
            <a:ext cx="11982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Model Mimarisi Araştırması</a:t>
            </a:r>
            <a:endParaRPr/>
          </a:p>
        </p:txBody>
      </p:sp>
      <p:sp>
        <p:nvSpPr>
          <p:cNvPr id="105" name="Google Shape;105;p20"/>
          <p:cNvSpPr/>
          <p:nvPr/>
        </p:nvSpPr>
        <p:spPr>
          <a:xfrm>
            <a:off x="5097100" y="1598000"/>
            <a:ext cx="10809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Inference Kurulması</a:t>
            </a:r>
            <a:endParaRPr/>
          </a:p>
        </p:txBody>
      </p:sp>
      <p:sp>
        <p:nvSpPr>
          <p:cNvPr id="106" name="Google Shape;106;p20"/>
          <p:cNvSpPr/>
          <p:nvPr/>
        </p:nvSpPr>
        <p:spPr>
          <a:xfrm>
            <a:off x="6425025" y="3141850"/>
            <a:ext cx="12780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a:t>Projeleştirme</a:t>
            </a:r>
            <a:endParaRPr/>
          </a:p>
        </p:txBody>
      </p:sp>
      <p:sp>
        <p:nvSpPr>
          <p:cNvPr id="107" name="Google Shape;107;p20"/>
          <p:cNvSpPr/>
          <p:nvPr/>
        </p:nvSpPr>
        <p:spPr>
          <a:xfrm>
            <a:off x="3535800" y="-39450"/>
            <a:ext cx="20724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 sz="2400"/>
              <a:t>Proje İş Akışı</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2285550" y="0"/>
            <a:ext cx="45729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tr" sz="4700"/>
              <a:t>Proje Yol Haritası</a:t>
            </a:r>
            <a:endParaRPr sz="4700"/>
          </a:p>
        </p:txBody>
      </p:sp>
      <p:sp>
        <p:nvSpPr>
          <p:cNvPr id="113" name="Google Shape;113;p21"/>
          <p:cNvSpPr txBox="1"/>
          <p:nvPr/>
        </p:nvSpPr>
        <p:spPr>
          <a:xfrm>
            <a:off x="197250" y="1120350"/>
            <a:ext cx="6060000" cy="1762500"/>
          </a:xfrm>
          <a:prstGeom prst="rect">
            <a:avLst/>
          </a:prstGeom>
          <a:noFill/>
          <a:ln>
            <a:noFill/>
          </a:ln>
        </p:spPr>
        <p:txBody>
          <a:bodyPr anchorCtr="0" anchor="t" bIns="91425" lIns="91425" spcFirstLastPara="1" rIns="91425" wrap="square" tIns="91425">
            <a:spAutoFit/>
          </a:bodyPr>
          <a:lstStyle/>
          <a:p>
            <a:pPr indent="-342900" lvl="0" marL="457200" rtl="0" algn="l">
              <a:lnSpc>
                <a:spcPct val="91304"/>
              </a:lnSpc>
              <a:spcBef>
                <a:spcPts val="7200"/>
              </a:spcBef>
              <a:spcAft>
                <a:spcPts val="0"/>
              </a:spcAft>
              <a:buClr>
                <a:schemeClr val="dk1"/>
              </a:buClr>
              <a:buSzPts val="1800"/>
              <a:buChar char="-"/>
            </a:pPr>
            <a:r>
              <a:rPr lang="tr" sz="2050">
                <a:solidFill>
                  <a:srgbClr val="292929"/>
                </a:solidFill>
                <a:highlight>
                  <a:srgbClr val="FFFFFF"/>
                </a:highlight>
              </a:rPr>
              <a:t>Proje eksiklerinin kapatılması</a:t>
            </a:r>
            <a:endParaRPr sz="2050">
              <a:solidFill>
                <a:srgbClr val="292929"/>
              </a:solidFill>
              <a:highlight>
                <a:srgbClr val="FFFFFF"/>
              </a:highlight>
            </a:endParaRPr>
          </a:p>
          <a:p>
            <a:pPr indent="-358775" lvl="0" marL="457200" rtl="0" algn="l">
              <a:lnSpc>
                <a:spcPct val="91304"/>
              </a:lnSpc>
              <a:spcBef>
                <a:spcPts val="0"/>
              </a:spcBef>
              <a:spcAft>
                <a:spcPts val="0"/>
              </a:spcAft>
              <a:buClr>
                <a:srgbClr val="292929"/>
              </a:buClr>
              <a:buSzPts val="2050"/>
              <a:buChar char="-"/>
            </a:pPr>
            <a:r>
              <a:rPr lang="tr" sz="2050">
                <a:solidFill>
                  <a:srgbClr val="292929"/>
                </a:solidFill>
                <a:highlight>
                  <a:srgbClr val="FFFFFF"/>
                </a:highlight>
              </a:rPr>
              <a:t>Skor arttırmak için diğer çözümlerden eklentiler yapılması</a:t>
            </a:r>
            <a:endParaRPr sz="2050">
              <a:solidFill>
                <a:srgbClr val="292929"/>
              </a:solidFill>
              <a:highlight>
                <a:srgbClr val="FFFFFF"/>
              </a:highlight>
            </a:endParaRPr>
          </a:p>
          <a:p>
            <a:pPr indent="-358775" lvl="0" marL="457200" rtl="0" algn="l">
              <a:lnSpc>
                <a:spcPct val="91304"/>
              </a:lnSpc>
              <a:spcBef>
                <a:spcPts val="0"/>
              </a:spcBef>
              <a:spcAft>
                <a:spcPts val="0"/>
              </a:spcAft>
              <a:buClr>
                <a:srgbClr val="292929"/>
              </a:buClr>
              <a:buSzPts val="2050"/>
              <a:buChar char="-"/>
            </a:pPr>
            <a:r>
              <a:rPr lang="tr" sz="2050">
                <a:solidFill>
                  <a:srgbClr val="292929"/>
                </a:solidFill>
                <a:highlight>
                  <a:srgbClr val="FFFFFF"/>
                </a:highlight>
              </a:rPr>
              <a:t>Başka Türkçe doğal dil işleme probleminde denenmesi</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