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7" r:id="rId5"/>
    <p:sldId id="278" r:id="rId6"/>
    <p:sldId id="279" r:id="rId7"/>
    <p:sldId id="280" r:id="rId8"/>
    <p:sldId id="281" r:id="rId9"/>
    <p:sldId id="282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3" r:id="rId19"/>
    <p:sldId id="292" r:id="rId20"/>
    <p:sldId id="261" r:id="rId21"/>
    <p:sldId id="294" r:id="rId22"/>
    <p:sldId id="297" r:id="rId23"/>
    <p:sldId id="295" r:id="rId24"/>
    <p:sldId id="298" r:id="rId2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6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7C43-8ACE-4F55-A49F-B1282184822F}" type="datetimeFigureOut">
              <a:rPr lang="it-IT" smtClean="0"/>
              <a:t>02/09/2023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1C28-C711-4BB2-8DC9-8E13B40E71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3582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7C43-8ACE-4F55-A49F-B1282184822F}" type="datetimeFigureOut">
              <a:rPr lang="it-IT" smtClean="0"/>
              <a:t>02/09/2023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1C28-C711-4BB2-8DC9-8E13B40E71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628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7C43-8ACE-4F55-A49F-B1282184822F}" type="datetimeFigureOut">
              <a:rPr lang="it-IT" smtClean="0"/>
              <a:t>02/09/2023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1C28-C711-4BB2-8DC9-8E13B40E71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1888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7C43-8ACE-4F55-A49F-B1282184822F}" type="datetimeFigureOut">
              <a:rPr lang="it-IT" smtClean="0"/>
              <a:t>02/09/2023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1C28-C711-4BB2-8DC9-8E13B40E71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006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7C43-8ACE-4F55-A49F-B1282184822F}" type="datetimeFigureOut">
              <a:rPr lang="it-IT" smtClean="0"/>
              <a:t>02/09/2023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1C28-C711-4BB2-8DC9-8E13B40E71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8991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7C43-8ACE-4F55-A49F-B1282184822F}" type="datetimeFigureOut">
              <a:rPr lang="it-IT" smtClean="0"/>
              <a:t>02/09/2023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1C28-C711-4BB2-8DC9-8E13B40E71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297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7C43-8ACE-4F55-A49F-B1282184822F}" type="datetimeFigureOut">
              <a:rPr lang="it-IT" smtClean="0"/>
              <a:t>02/09/2023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1C28-C711-4BB2-8DC9-8E13B40E71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8239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7C43-8ACE-4F55-A49F-B1282184822F}" type="datetimeFigureOut">
              <a:rPr lang="it-IT" smtClean="0"/>
              <a:t>02/09/2023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1C28-C711-4BB2-8DC9-8E13B40E71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5561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7C43-8ACE-4F55-A49F-B1282184822F}" type="datetimeFigureOut">
              <a:rPr lang="it-IT" smtClean="0"/>
              <a:t>02/09/2023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1C28-C711-4BB2-8DC9-8E13B40E71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7018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7C43-8ACE-4F55-A49F-B1282184822F}" type="datetimeFigureOut">
              <a:rPr lang="it-IT" smtClean="0"/>
              <a:t>02/09/2023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1C28-C711-4BB2-8DC9-8E13B40E71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133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7C43-8ACE-4F55-A49F-B1282184822F}" type="datetimeFigureOut">
              <a:rPr lang="it-IT" smtClean="0"/>
              <a:t>02/09/2023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1C28-C711-4BB2-8DC9-8E13B40E71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6939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97C43-8ACE-4F55-A49F-B1282184822F}" type="datetimeFigureOut">
              <a:rPr lang="it-IT" smtClean="0"/>
              <a:t>02/09/2023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01C28-C711-4BB2-8DC9-8E13B40E71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9322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>
            <a:spLocks noGrp="1"/>
          </p:cNvSpPr>
          <p:nvPr/>
        </p:nvSpPr>
        <p:spPr>
          <a:xfrm>
            <a:off x="1134372" y="1826166"/>
            <a:ext cx="9911751" cy="39964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400" b="1" dirty="0" err="1" smtClean="0">
                <a:latin typeface="Raleway" panose="020B0503030101060003" pitchFamily="34" charset="0"/>
              </a:rPr>
              <a:t>Lill</a:t>
            </a:r>
            <a:r>
              <a:rPr lang="it-IT" sz="4400" b="1" dirty="0" smtClean="0">
                <a:latin typeface="Raleway" panose="020B0503030101060003" pitchFamily="34" charset="0"/>
              </a:rPr>
              <a:t>…AI </a:t>
            </a:r>
            <a:r>
              <a:rPr lang="it-IT" sz="4400" b="1" dirty="0" err="1" smtClean="0">
                <a:latin typeface="Raleway" panose="020B0503030101060003" pitchFamily="34" charset="0"/>
              </a:rPr>
              <a:t>searcher</a:t>
            </a:r>
            <a:r>
              <a:rPr lang="it-IT" sz="4400" b="1" dirty="0" smtClean="0">
                <a:latin typeface="Raleway" panose="020B0503030101060003" pitchFamily="34" charset="0"/>
              </a:rPr>
              <a:t>:</a:t>
            </a:r>
            <a:br>
              <a:rPr lang="it-IT" sz="4400" b="1" dirty="0" smtClean="0">
                <a:latin typeface="Raleway" panose="020B0503030101060003" pitchFamily="34" charset="0"/>
              </a:rPr>
            </a:br>
            <a:r>
              <a:rPr lang="it-IT" sz="4400" b="1" dirty="0" smtClean="0">
                <a:latin typeface="Raleway" panose="020B0503030101060003" pitchFamily="34" charset="0"/>
              </a:rPr>
              <a:t>Desktop browser for</a:t>
            </a:r>
            <a:br>
              <a:rPr lang="it-IT" sz="4400" b="1" dirty="0" smtClean="0">
                <a:latin typeface="Raleway" panose="020B0503030101060003" pitchFamily="34" charset="0"/>
              </a:rPr>
            </a:br>
            <a:r>
              <a:rPr lang="it-IT" sz="4400" b="1" dirty="0" err="1" smtClean="0">
                <a:latin typeface="Raleway" panose="020B0503030101060003" pitchFamily="34" charset="0"/>
              </a:rPr>
              <a:t>accademic</a:t>
            </a:r>
            <a:r>
              <a:rPr lang="it-IT" sz="4400" b="1" dirty="0" smtClean="0">
                <a:latin typeface="Raleway" panose="020B0503030101060003" pitchFamily="34" charset="0"/>
              </a:rPr>
              <a:t> IR</a:t>
            </a:r>
            <a:r>
              <a:rPr lang="it-IT" sz="4400" b="1" dirty="0">
                <a:latin typeface="Raleway" panose="020B0503030101060003" pitchFamily="34" charset="0"/>
              </a:rPr>
              <a:t/>
            </a:r>
            <a:br>
              <a:rPr lang="it-IT" sz="4400" b="1" dirty="0">
                <a:latin typeface="Raleway" panose="020B0503030101060003" pitchFamily="34" charset="0"/>
              </a:rPr>
            </a:br>
            <a:r>
              <a:rPr lang="it-IT" sz="4400" dirty="0">
                <a:latin typeface="Raleway" panose="020B0503030101060003" pitchFamily="34" charset="0"/>
              </a:rPr>
              <a:t/>
            </a:r>
            <a:br>
              <a:rPr lang="it-IT" sz="4400" dirty="0">
                <a:latin typeface="Raleway" panose="020B0503030101060003" pitchFamily="34" charset="0"/>
              </a:rPr>
            </a:br>
            <a:r>
              <a:rPr lang="en-US" b="0" dirty="0">
                <a:effectLst/>
                <a:latin typeface="Raleway" panose="020B0503030101060003" pitchFamily="34" charset="0"/>
              </a:rPr>
              <a:t/>
            </a:r>
            <a:br>
              <a:rPr lang="en-US" b="0" dirty="0">
                <a:effectLst/>
                <a:latin typeface="Raleway" panose="020B0503030101060003" pitchFamily="34" charset="0"/>
              </a:rPr>
            </a:br>
            <a:r>
              <a:rPr lang="en-US" dirty="0">
                <a:latin typeface="Raleway" panose="020B0503030101060003" pitchFamily="34" charset="0"/>
              </a:rPr>
              <a:t/>
            </a:r>
            <a:br>
              <a:rPr lang="en-US" dirty="0">
                <a:latin typeface="Raleway" panose="020B0503030101060003" pitchFamily="34" charset="0"/>
              </a:rPr>
            </a:br>
            <a:endParaRPr lang="it-IT" dirty="0">
              <a:latin typeface="Raleway" panose="020B0503030101060003" pitchFamily="34" charset="0"/>
            </a:endParaRPr>
          </a:p>
        </p:txBody>
      </p:sp>
      <p:pic>
        <p:nvPicPr>
          <p:cNvPr id="5" name="Picture 2" descr="https://lh6.googleusercontent.com/nhfEZWGGg6grZrVwqf_ZFi6WZN1ZOJwFyodxZsUrUDwDonpR8BWedMxrG1czTSXNhYhqhLushYCm5fMC7D99QZ7vpn4LAjm9i7SDRnpoJGA0TdVV5J8BDVeTHuDKKljo9P3L6Ow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851" y="5905440"/>
            <a:ext cx="1652792" cy="84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4"/>
          <p:cNvSpPr txBox="1"/>
          <p:nvPr/>
        </p:nvSpPr>
        <p:spPr>
          <a:xfrm>
            <a:off x="0" y="25076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b="1" dirty="0">
                <a:latin typeface="Raleway" panose="020B0503030101060003" pitchFamily="34" charset="0"/>
              </a:rPr>
              <a:t>Dipartimento di Ingegneria</a:t>
            </a:r>
            <a:endParaRPr lang="it-IT" b="1" dirty="0">
              <a:effectLst/>
              <a:latin typeface="Raleway" panose="020B0503030101060003" pitchFamily="34" charset="0"/>
            </a:endParaRPr>
          </a:p>
          <a:p>
            <a:pPr algn="ctr"/>
            <a:r>
              <a:rPr lang="it-IT" b="1" dirty="0">
                <a:latin typeface="Raleway" panose="020B0503030101060003" pitchFamily="34" charset="0"/>
              </a:rPr>
              <a:t>Corso di Laurea Magistrale in Ingegneria Informatica</a:t>
            </a:r>
            <a:endParaRPr lang="it-IT" b="1" dirty="0">
              <a:effectLst/>
              <a:latin typeface="Raleway" panose="020B0503030101060003" pitchFamily="34" charset="0"/>
            </a:endParaRPr>
          </a:p>
        </p:txBody>
      </p:sp>
      <p:sp>
        <p:nvSpPr>
          <p:cNvPr id="8" name="CasellaDiTesto 12"/>
          <p:cNvSpPr txBox="1"/>
          <p:nvPr/>
        </p:nvSpPr>
        <p:spPr>
          <a:xfrm>
            <a:off x="3062377" y="1130663"/>
            <a:ext cx="6055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dirty="0" smtClean="0">
                <a:latin typeface="Raleway" panose="020B0503030101060003" pitchFamily="34" charset="0"/>
              </a:rPr>
              <a:t>Settembre 2023</a:t>
            </a:r>
            <a:endParaRPr lang="it-IT" dirty="0">
              <a:latin typeface="Raleway" panose="020B0503030101060003" pitchFamily="34" charset="0"/>
            </a:endParaRPr>
          </a:p>
        </p:txBody>
      </p:sp>
      <p:sp>
        <p:nvSpPr>
          <p:cNvPr id="10" name="CasellaDiTesto 10">
            <a:extLst>
              <a:ext uri="{FF2B5EF4-FFF2-40B4-BE49-F238E27FC236}">
                <a16:creationId xmlns:lc="http://schemas.openxmlformats.org/drawingml/2006/lockedCanvas" xmlns:a16="http://schemas.microsoft.com/office/drawing/2014/main" xmlns="" id="{102CB6B7-5570-A51C-A15F-4E42565AD0CE}"/>
              </a:ext>
            </a:extLst>
          </p:cNvPr>
          <p:cNvSpPr txBox="1"/>
          <p:nvPr/>
        </p:nvSpPr>
        <p:spPr>
          <a:xfrm>
            <a:off x="772357" y="4196815"/>
            <a:ext cx="2698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b="1" dirty="0">
                <a:latin typeface="Raleway" panose="020B0503030101060003" pitchFamily="34" charset="0"/>
              </a:rPr>
              <a:t>Professore</a:t>
            </a:r>
          </a:p>
          <a:p>
            <a:pPr algn="ctr"/>
            <a:r>
              <a:rPr lang="it-IT" dirty="0" smtClean="0">
                <a:latin typeface="Raleway" panose="020B0503030101060003" pitchFamily="34" charset="0"/>
              </a:rPr>
              <a:t>Giuseppe </a:t>
            </a:r>
            <a:r>
              <a:rPr lang="it-IT" dirty="0" err="1" smtClean="0">
                <a:latin typeface="Raleway" panose="020B0503030101060003" pitchFamily="34" charset="0"/>
              </a:rPr>
              <a:t>Sansonetti</a:t>
            </a:r>
            <a:endParaRPr lang="it-IT" dirty="0">
              <a:latin typeface="Raleway" panose="020B0503030101060003" pitchFamily="34" charset="0"/>
            </a:endParaRPr>
          </a:p>
        </p:txBody>
      </p:sp>
      <p:sp>
        <p:nvSpPr>
          <p:cNvPr id="11" name="CasellaDiTesto 13">
            <a:extLst>
              <a:ext uri="{FF2B5EF4-FFF2-40B4-BE49-F238E27FC236}">
                <a16:creationId xmlns:lc="http://schemas.openxmlformats.org/drawingml/2006/lockedCanvas" xmlns:a16="http://schemas.microsoft.com/office/drawing/2014/main" xmlns="" id="{95FFDE0E-B87B-AC18-8F01-023282DFCEDE}"/>
              </a:ext>
            </a:extLst>
          </p:cNvPr>
          <p:cNvSpPr txBox="1"/>
          <p:nvPr/>
        </p:nvSpPr>
        <p:spPr>
          <a:xfrm>
            <a:off x="8750094" y="4196971"/>
            <a:ext cx="2698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>
                <a:latin typeface="Raleway" panose="020B0503030101060003" pitchFamily="34" charset="0"/>
              </a:rPr>
              <a:t>Studenti</a:t>
            </a:r>
          </a:p>
          <a:p>
            <a:r>
              <a:rPr lang="it-IT" dirty="0">
                <a:latin typeface="Raleway" panose="020B0503030101060003" pitchFamily="34" charset="0"/>
              </a:rPr>
              <a:t>Paolo Di Simone</a:t>
            </a:r>
          </a:p>
          <a:p>
            <a:r>
              <a:rPr lang="it-IT" dirty="0" smtClean="0">
                <a:latin typeface="Raleway" panose="020B0503030101060003" pitchFamily="34" charset="0"/>
              </a:rPr>
              <a:t>Filippo Maria </a:t>
            </a:r>
            <a:r>
              <a:rPr lang="it-IT" dirty="0" err="1" smtClean="0">
                <a:latin typeface="Raleway" panose="020B0503030101060003" pitchFamily="34" charset="0"/>
              </a:rPr>
              <a:t>Gaglioti</a:t>
            </a:r>
            <a:endParaRPr lang="it-IT" dirty="0">
              <a:latin typeface="Raleway" panose="020B0503030101060003" pitchFamily="34" charset="0"/>
            </a:endParaRPr>
          </a:p>
          <a:p>
            <a:r>
              <a:rPr lang="it-IT" dirty="0">
                <a:latin typeface="Raleway" panose="020B0503030101060003" pitchFamily="34" charset="0"/>
              </a:rPr>
              <a:t>Matteo Wissel</a:t>
            </a:r>
          </a:p>
        </p:txBody>
      </p:sp>
      <p:sp>
        <p:nvSpPr>
          <p:cNvPr id="12" name="AutoShape 2" descr="GitHub Logos and Usage · GitHub"/>
          <p:cNvSpPr>
            <a:spLocks noChangeAspect="1" noChangeArrowheads="1"/>
          </p:cNvSpPr>
          <p:nvPr/>
        </p:nvSpPr>
        <p:spPr bwMode="auto">
          <a:xfrm>
            <a:off x="155575" y="10630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13" name="AutoShape 4" descr="GitHub Logos and Usage · GitHub"/>
          <p:cNvSpPr>
            <a:spLocks noChangeAspect="1" noChangeArrowheads="1"/>
          </p:cNvSpPr>
          <p:nvPr/>
        </p:nvSpPr>
        <p:spPr bwMode="auto">
          <a:xfrm>
            <a:off x="307975" y="25870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429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lc="http://schemas.openxmlformats.org/drawingml/2006/lockedCanvas" xmlns:a16="http://schemas.microsoft.com/office/drawing/2014/main" xmlns="" id="{9345B740-46C0-0F59-BCE6-B6BB98E2D03A}"/>
              </a:ext>
            </a:extLst>
          </p:cNvPr>
          <p:cNvSpPr/>
          <p:nvPr/>
        </p:nvSpPr>
        <p:spPr>
          <a:xfrm>
            <a:off x="2827114" y="31722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err="1" smtClean="0">
                <a:solidFill>
                  <a:schemeClr val="tx1"/>
                </a:solidFill>
                <a:latin typeface="Raleway" panose="020B0503030101060003" pitchFamily="34" charset="0"/>
              </a:rPr>
              <a:t>Indexing</a:t>
            </a:r>
            <a:r>
              <a:rPr lang="it-IT" sz="3200" dirty="0" smtClean="0">
                <a:solidFill>
                  <a:schemeClr val="tx1"/>
                </a:solidFill>
                <a:latin typeface="Raleway" panose="020B0503030101060003" pitchFamily="34" charset="0"/>
              </a:rPr>
              <a:t> </a:t>
            </a:r>
            <a:endParaRPr lang="it-IT" sz="3200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5" name="CasellaDiTesto 48">
            <a:extLst>
              <a:ext uri="{FF2B5EF4-FFF2-40B4-BE49-F238E27FC236}">
                <a16:creationId xmlns:lc="http://schemas.openxmlformats.org/drawingml/2006/lockedCanvas" xmlns:a16="http://schemas.microsoft.com/office/drawing/2014/main" xmlns="" id="{1C78B549-E0D4-B794-143A-3AE79DE1EDD1}"/>
              </a:ext>
            </a:extLst>
          </p:cNvPr>
          <p:cNvSpPr txBox="1"/>
          <p:nvPr/>
        </p:nvSpPr>
        <p:spPr>
          <a:xfrm>
            <a:off x="47149" y="12325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smtClean="0">
                <a:latin typeface="Raleway" panose="020B0503030101060003" pitchFamily="34" charset="0"/>
              </a:rPr>
              <a:t>LILL-A.I</a:t>
            </a:r>
            <a:endParaRPr lang="it-IT" sz="3200" dirty="0">
              <a:latin typeface="Raleway" panose="020B0503030101060003" pitchFamily="34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lc="http://schemas.openxmlformats.org/drawingml/2006/lockedCanvas" xmlns:a16="http://schemas.microsoft.com/office/drawing/2014/main" xmlns="" id="{1E494D1A-A850-8664-359F-B5C2EF7FE428}"/>
              </a:ext>
            </a:extLst>
          </p:cNvPr>
          <p:cNvSpPr/>
          <p:nvPr/>
        </p:nvSpPr>
        <p:spPr>
          <a:xfrm>
            <a:off x="2704767" y="31725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xmlns="" id="{BDFA600A-5721-23F4-E95B-50E923AD9318}"/>
              </a:ext>
            </a:extLst>
          </p:cNvPr>
          <p:cNvSpPr txBox="1"/>
          <p:nvPr/>
        </p:nvSpPr>
        <p:spPr>
          <a:xfrm>
            <a:off x="558800" y="1473675"/>
            <a:ext cx="1130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 smtClean="0">
                <a:latin typeface="Raleway" panose="020B0503030101060003" pitchFamily="34" charset="0"/>
              </a:rPr>
              <a:t>Indexing</a:t>
            </a:r>
            <a:endParaRPr lang="it-IT" sz="2800" dirty="0">
              <a:latin typeface="Raleway" panose="020B0503030101060003" pitchFamily="34" charset="0"/>
            </a:endParaRPr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508679"/>
            <a:ext cx="7084874" cy="2904799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8052045" y="1426842"/>
            <a:ext cx="4139955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 smtClean="0">
                <a:latin typeface="Raleway" panose="020B0503030101060003" pitchFamily="34" charset="0"/>
              </a:rPr>
              <a:t>Crawler</a:t>
            </a:r>
            <a:endParaRPr lang="it-IT" sz="2400" dirty="0" smtClean="0">
              <a:latin typeface="Raleway" panose="020B0503030101060003" pitchFamily="34" charset="0"/>
            </a:endParaRPr>
          </a:p>
          <a:p>
            <a:endParaRPr lang="it-IT" sz="1100" dirty="0" smtClean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smtClean="0">
                <a:latin typeface="Raleway" panose="020B0503030101060003" pitchFamily="34" charset="0"/>
              </a:rPr>
              <a:t>Desktop-</a:t>
            </a:r>
            <a:r>
              <a:rPr lang="it-IT" dirty="0" err="1" smtClean="0">
                <a:latin typeface="Raleway" panose="020B0503030101060003" pitchFamily="34" charset="0"/>
              </a:rPr>
              <a:t>Crawler</a:t>
            </a:r>
            <a:endParaRPr lang="it-IT" dirty="0" smtClean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sz="1100" dirty="0" smtClean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smtClean="0">
                <a:latin typeface="Raleway" panose="020B0503030101060003" pitchFamily="34" charset="0"/>
              </a:rPr>
              <a:t>Naviga il file </a:t>
            </a:r>
            <a:r>
              <a:rPr lang="it-IT" dirty="0" err="1" smtClean="0">
                <a:latin typeface="Raleway" panose="020B0503030101060003" pitchFamily="34" charset="0"/>
              </a:rPr>
              <a:t>system</a:t>
            </a:r>
            <a:r>
              <a:rPr lang="it-IT" dirty="0" smtClean="0">
                <a:latin typeface="Raleway" panose="020B0503030101060003" pitchFamily="34" charset="0"/>
              </a:rPr>
              <a:t> e aggiorna il </a:t>
            </a:r>
            <a:r>
              <a:rPr lang="it-IT" dirty="0" err="1" smtClean="0">
                <a:latin typeface="Raleway" panose="020B0503030101060003" pitchFamily="34" charset="0"/>
              </a:rPr>
              <a:t>db</a:t>
            </a:r>
            <a:r>
              <a:rPr lang="it-IT" dirty="0" smtClean="0">
                <a:latin typeface="Raleway" panose="020B0503030101060003" pitchFamily="34" charset="0"/>
              </a:rPr>
              <a:t> 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sz="1100" dirty="0" smtClean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smtClean="0">
                <a:latin typeface="Raleway" panose="020B0503030101060003" pitchFamily="34" charset="0"/>
              </a:rPr>
              <a:t>Genera le code per le operazioni NLP sui documenti</a:t>
            </a:r>
            <a:endParaRPr lang="it-IT" dirty="0">
              <a:latin typeface="Raleway" panose="020B0503030101060003" pitchFamily="34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8052045" y="4043609"/>
            <a:ext cx="4139955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 smtClean="0">
                <a:latin typeface="Raleway" panose="020B0503030101060003" pitchFamily="34" charset="0"/>
              </a:rPr>
              <a:t>Queues</a:t>
            </a:r>
            <a:endParaRPr lang="it-IT" sz="2400" dirty="0" smtClean="0">
              <a:latin typeface="Raleway" panose="020B0503030101060003" pitchFamily="34" charset="0"/>
            </a:endParaRPr>
          </a:p>
          <a:p>
            <a:endParaRPr lang="it-IT" sz="1100" dirty="0" smtClean="0"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dirty="0" smtClean="0">
                <a:latin typeface="Raleway" panose="020B0503030101060003" pitchFamily="34" charset="0"/>
              </a:rPr>
              <a:t>Strutture dati di supporto per la fase di estrazione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it-IT" sz="1100" dirty="0" smtClean="0"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dirty="0" smtClean="0">
                <a:latin typeface="Raleway" panose="020B0503030101060003" pitchFamily="34" charset="0"/>
              </a:rPr>
              <a:t>Memorizzano i nomi dei </a:t>
            </a:r>
            <a:r>
              <a:rPr lang="it-IT" dirty="0" err="1" smtClean="0">
                <a:latin typeface="Raleway" panose="020B0503030101060003" pitchFamily="34" charset="0"/>
              </a:rPr>
              <a:t>path</a:t>
            </a:r>
            <a:r>
              <a:rPr lang="it-IT" dirty="0" smtClean="0">
                <a:latin typeface="Raleway" panose="020B0503030101060003" pitchFamily="34" charset="0"/>
              </a:rPr>
              <a:t> dei file su cui operare indicizzazione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it-IT" sz="1100" dirty="0" smtClean="0"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dirty="0" err="1" smtClean="0">
                <a:latin typeface="Raleway" panose="020B0503030101060003" pitchFamily="34" charset="0"/>
              </a:rPr>
              <a:t>Queues</a:t>
            </a:r>
            <a:r>
              <a:rPr lang="it-IT" dirty="0" smtClean="0">
                <a:latin typeface="Raleway" panose="020B0503030101060003" pitchFamily="34" charset="0"/>
              </a:rPr>
              <a:t> implementate: pdf, </a:t>
            </a:r>
            <a:r>
              <a:rPr lang="it-IT" dirty="0" err="1" smtClean="0">
                <a:latin typeface="Raleway" panose="020B0503030101060003" pitchFamily="34" charset="0"/>
              </a:rPr>
              <a:t>pptx</a:t>
            </a:r>
            <a:r>
              <a:rPr lang="it-IT" dirty="0" smtClean="0">
                <a:latin typeface="Raleway" panose="020B0503030101060003" pitchFamily="34" charset="0"/>
              </a:rPr>
              <a:t>, (</a:t>
            </a:r>
            <a:r>
              <a:rPr lang="it-IT" dirty="0" err="1" smtClean="0">
                <a:latin typeface="Raleway" panose="020B0503030101060003" pitchFamily="34" charset="0"/>
              </a:rPr>
              <a:t>ppt</a:t>
            </a:r>
            <a:r>
              <a:rPr lang="it-IT" dirty="0" smtClean="0">
                <a:latin typeface="Raleway" panose="020B0503030101060003" pitchFamily="34" charset="0"/>
              </a:rPr>
              <a:t>)</a:t>
            </a:r>
            <a:endParaRPr lang="it-IT" dirty="0">
              <a:latin typeface="Raleway" panose="020B0503030101060003" pitchFamily="34" charset="0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1896022" y="2615604"/>
            <a:ext cx="1862183" cy="16864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32307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lc="http://schemas.openxmlformats.org/drawingml/2006/lockedCanvas" xmlns:a16="http://schemas.microsoft.com/office/drawing/2014/main" xmlns="" id="{9345B740-46C0-0F59-BCE6-B6BB98E2D03A}"/>
              </a:ext>
            </a:extLst>
          </p:cNvPr>
          <p:cNvSpPr/>
          <p:nvPr/>
        </p:nvSpPr>
        <p:spPr>
          <a:xfrm>
            <a:off x="2827114" y="31722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err="1" smtClean="0">
                <a:solidFill>
                  <a:schemeClr val="tx1"/>
                </a:solidFill>
                <a:latin typeface="Raleway" panose="020B0503030101060003" pitchFamily="34" charset="0"/>
              </a:rPr>
              <a:t>Indexing</a:t>
            </a:r>
            <a:r>
              <a:rPr lang="it-IT" sz="3200" dirty="0" smtClean="0">
                <a:solidFill>
                  <a:schemeClr val="tx1"/>
                </a:solidFill>
                <a:latin typeface="Raleway" panose="020B0503030101060003" pitchFamily="34" charset="0"/>
              </a:rPr>
              <a:t> </a:t>
            </a:r>
            <a:endParaRPr lang="it-IT" sz="3200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5" name="CasellaDiTesto 48">
            <a:extLst>
              <a:ext uri="{FF2B5EF4-FFF2-40B4-BE49-F238E27FC236}">
                <a16:creationId xmlns:lc="http://schemas.openxmlformats.org/drawingml/2006/lockedCanvas" xmlns:a16="http://schemas.microsoft.com/office/drawing/2014/main" xmlns="" id="{1C78B549-E0D4-B794-143A-3AE79DE1EDD1}"/>
              </a:ext>
            </a:extLst>
          </p:cNvPr>
          <p:cNvSpPr txBox="1"/>
          <p:nvPr/>
        </p:nvSpPr>
        <p:spPr>
          <a:xfrm>
            <a:off x="47149" y="12325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smtClean="0">
                <a:latin typeface="Raleway" panose="020B0503030101060003" pitchFamily="34" charset="0"/>
              </a:rPr>
              <a:t>LILL-A.I</a:t>
            </a:r>
            <a:endParaRPr lang="it-IT" sz="3200" dirty="0">
              <a:latin typeface="Raleway" panose="020B0503030101060003" pitchFamily="34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lc="http://schemas.openxmlformats.org/drawingml/2006/lockedCanvas" xmlns:a16="http://schemas.microsoft.com/office/drawing/2014/main" xmlns="" id="{1E494D1A-A850-8664-359F-B5C2EF7FE428}"/>
              </a:ext>
            </a:extLst>
          </p:cNvPr>
          <p:cNvSpPr/>
          <p:nvPr/>
        </p:nvSpPr>
        <p:spPr>
          <a:xfrm>
            <a:off x="2704767" y="31725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xmlns="" id="{BDFA600A-5721-23F4-E95B-50E923AD9318}"/>
              </a:ext>
            </a:extLst>
          </p:cNvPr>
          <p:cNvSpPr txBox="1"/>
          <p:nvPr/>
        </p:nvSpPr>
        <p:spPr>
          <a:xfrm>
            <a:off x="558800" y="1473675"/>
            <a:ext cx="1130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 smtClean="0">
                <a:latin typeface="Raleway" panose="020B0503030101060003" pitchFamily="34" charset="0"/>
              </a:rPr>
              <a:t>Indexing</a:t>
            </a:r>
            <a:endParaRPr lang="it-IT" sz="2800" dirty="0">
              <a:latin typeface="Raleway" panose="020B0503030101060003" pitchFamily="34" charset="0"/>
            </a:endParaRPr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492329"/>
            <a:ext cx="7084874" cy="2904799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8052046" y="2273196"/>
            <a:ext cx="4139954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latin typeface="Raleway" panose="020B0503030101060003" pitchFamily="34" charset="0"/>
              </a:rPr>
              <a:t>Text-</a:t>
            </a:r>
            <a:r>
              <a:rPr lang="it-IT" sz="2400" dirty="0" err="1" smtClean="0">
                <a:latin typeface="Raleway" panose="020B0503030101060003" pitchFamily="34" charset="0"/>
              </a:rPr>
              <a:t>Extractor</a:t>
            </a:r>
            <a:endParaRPr lang="it-IT" sz="2400" dirty="0" smtClean="0">
              <a:latin typeface="Raleway" panose="020B0503030101060003" pitchFamily="34" charset="0"/>
            </a:endParaRPr>
          </a:p>
          <a:p>
            <a:endParaRPr lang="it-IT" sz="1100" dirty="0" smtClean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smtClean="0">
                <a:latin typeface="Raleway" panose="020B0503030101060003" pitchFamily="34" charset="0"/>
              </a:rPr>
              <a:t>Specializzato nell’analisi di documenti </a:t>
            </a:r>
            <a:r>
              <a:rPr lang="it-IT" dirty="0" err="1" smtClean="0">
                <a:latin typeface="Raleway" panose="020B0503030101060003" pitchFamily="34" charset="0"/>
              </a:rPr>
              <a:t>raw</a:t>
            </a:r>
            <a:endParaRPr lang="it-IT" dirty="0" smtClean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sz="1100" dirty="0" smtClean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smtClean="0">
                <a:latin typeface="Raleway" panose="020B0503030101060003" pitchFamily="34" charset="0"/>
              </a:rPr>
              <a:t>Capitalizza moduli </a:t>
            </a:r>
            <a:r>
              <a:rPr lang="it-IT" dirty="0" err="1" smtClean="0">
                <a:latin typeface="Raleway" panose="020B0503030101060003" pitchFamily="34" charset="0"/>
              </a:rPr>
              <a:t>python</a:t>
            </a:r>
            <a:r>
              <a:rPr lang="it-IT" dirty="0" smtClean="0">
                <a:latin typeface="Raleway" panose="020B0503030101060003" pitchFamily="34" charset="0"/>
              </a:rPr>
              <a:t> ([DA INSERIRE]</a:t>
            </a:r>
            <a:br>
              <a:rPr lang="it-IT" dirty="0" smtClean="0">
                <a:latin typeface="Raleway" panose="020B0503030101060003" pitchFamily="34" charset="0"/>
              </a:rPr>
            </a:br>
            <a:endParaRPr lang="it-IT" sz="1100" dirty="0" smtClean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smtClean="0">
                <a:latin typeface="Raleway" panose="020B0503030101060003" pitchFamily="34" charset="0"/>
              </a:rPr>
              <a:t>E’ responsabile per: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 smtClean="0">
                <a:latin typeface="Raleway" panose="020B0503030101060003" pitchFamily="34" charset="0"/>
              </a:rPr>
              <a:t>Suddivisione dei doc in pagine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 smtClean="0">
                <a:latin typeface="Raleway" panose="020B0503030101060003" pitchFamily="34" charset="0"/>
              </a:rPr>
              <a:t>Estrazione del testo dalle pagine</a:t>
            </a:r>
          </a:p>
        </p:txBody>
      </p:sp>
      <p:sp>
        <p:nvSpPr>
          <p:cNvPr id="10" name="Rettangolo 9"/>
          <p:cNvSpPr/>
          <p:nvPr/>
        </p:nvSpPr>
        <p:spPr>
          <a:xfrm flipH="1">
            <a:off x="3439884" y="3117669"/>
            <a:ext cx="1384663" cy="8795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80442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lc="http://schemas.openxmlformats.org/drawingml/2006/lockedCanvas" xmlns:a16="http://schemas.microsoft.com/office/drawing/2014/main" xmlns="" id="{9345B740-46C0-0F59-BCE6-B6BB98E2D03A}"/>
              </a:ext>
            </a:extLst>
          </p:cNvPr>
          <p:cNvSpPr/>
          <p:nvPr/>
        </p:nvSpPr>
        <p:spPr>
          <a:xfrm>
            <a:off x="2827114" y="31722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err="1" smtClean="0">
                <a:solidFill>
                  <a:schemeClr val="tx1"/>
                </a:solidFill>
                <a:latin typeface="Raleway" panose="020B0503030101060003" pitchFamily="34" charset="0"/>
              </a:rPr>
              <a:t>Indexing</a:t>
            </a:r>
            <a:r>
              <a:rPr lang="it-IT" sz="3200" dirty="0" smtClean="0">
                <a:solidFill>
                  <a:schemeClr val="tx1"/>
                </a:solidFill>
                <a:latin typeface="Raleway" panose="020B0503030101060003" pitchFamily="34" charset="0"/>
              </a:rPr>
              <a:t> </a:t>
            </a:r>
            <a:endParaRPr lang="it-IT" sz="3200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5" name="CasellaDiTesto 48">
            <a:extLst>
              <a:ext uri="{FF2B5EF4-FFF2-40B4-BE49-F238E27FC236}">
                <a16:creationId xmlns:lc="http://schemas.openxmlformats.org/drawingml/2006/lockedCanvas" xmlns:a16="http://schemas.microsoft.com/office/drawing/2014/main" xmlns="" id="{1C78B549-E0D4-B794-143A-3AE79DE1EDD1}"/>
              </a:ext>
            </a:extLst>
          </p:cNvPr>
          <p:cNvSpPr txBox="1"/>
          <p:nvPr/>
        </p:nvSpPr>
        <p:spPr>
          <a:xfrm>
            <a:off x="47149" y="12325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smtClean="0">
                <a:latin typeface="Raleway" panose="020B0503030101060003" pitchFamily="34" charset="0"/>
              </a:rPr>
              <a:t>LILL-A.I</a:t>
            </a:r>
            <a:endParaRPr lang="it-IT" sz="3200" dirty="0">
              <a:latin typeface="Raleway" panose="020B0503030101060003" pitchFamily="34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lc="http://schemas.openxmlformats.org/drawingml/2006/lockedCanvas" xmlns:a16="http://schemas.microsoft.com/office/drawing/2014/main" xmlns="" id="{1E494D1A-A850-8664-359F-B5C2EF7FE428}"/>
              </a:ext>
            </a:extLst>
          </p:cNvPr>
          <p:cNvSpPr/>
          <p:nvPr/>
        </p:nvSpPr>
        <p:spPr>
          <a:xfrm>
            <a:off x="2704767" y="31725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xmlns="" id="{BDFA600A-5721-23F4-E95B-50E923AD9318}"/>
              </a:ext>
            </a:extLst>
          </p:cNvPr>
          <p:cNvSpPr txBox="1"/>
          <p:nvPr/>
        </p:nvSpPr>
        <p:spPr>
          <a:xfrm>
            <a:off x="558800" y="1473675"/>
            <a:ext cx="1130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 smtClean="0">
                <a:latin typeface="Raleway" panose="020B0503030101060003" pitchFamily="34" charset="0"/>
              </a:rPr>
              <a:t>Indexing</a:t>
            </a:r>
            <a:endParaRPr lang="it-IT" sz="2800" dirty="0">
              <a:latin typeface="Raleway" panose="020B0503030101060003" pitchFamily="34" charset="0"/>
            </a:endParaRPr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440077"/>
            <a:ext cx="7084874" cy="2904799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7984437" y="1601665"/>
            <a:ext cx="413995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latin typeface="Raleway" panose="020B0503030101060003" pitchFamily="34" charset="0"/>
              </a:rPr>
              <a:t>Data </a:t>
            </a:r>
            <a:r>
              <a:rPr lang="it-IT" sz="2400" dirty="0" err="1" smtClean="0">
                <a:latin typeface="Raleway" panose="020B0503030101060003" pitchFamily="34" charset="0"/>
              </a:rPr>
              <a:t>Cleaning</a:t>
            </a:r>
            <a:endParaRPr lang="it-IT" sz="2400" dirty="0" smtClean="0">
              <a:latin typeface="Raleway" panose="020B0503030101060003" pitchFamily="34" charset="0"/>
            </a:endParaRPr>
          </a:p>
          <a:p>
            <a:endParaRPr lang="it-IT" sz="1100" dirty="0" smtClean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smtClean="0">
                <a:latin typeface="Raleway" panose="020B0503030101060003" pitchFamily="34" charset="0"/>
              </a:rPr>
              <a:t>Responsabile per la pulizia del testo estratto</a:t>
            </a:r>
          </a:p>
          <a:p>
            <a:r>
              <a:rPr lang="it-IT" sz="1100" dirty="0" smtClean="0">
                <a:latin typeface="Raleway" panose="020B0503030101060003" pitchFamily="3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smtClean="0">
                <a:latin typeface="Raleway" panose="020B0503030101060003" pitchFamily="34" charset="0"/>
              </a:rPr>
              <a:t>Self-</a:t>
            </a:r>
            <a:r>
              <a:rPr lang="it-IT" dirty="0" err="1" smtClean="0">
                <a:latin typeface="Raleway" panose="020B0503030101060003" pitchFamily="34" charset="0"/>
              </a:rPr>
              <a:t>improving</a:t>
            </a:r>
            <a:r>
              <a:rPr lang="it-IT" dirty="0" smtClean="0">
                <a:latin typeface="Raleway" panose="020B0503030101060003" pitchFamily="34" charset="0"/>
              </a:rPr>
              <a:t> </a:t>
            </a:r>
            <a:r>
              <a:rPr lang="it-IT" dirty="0" err="1" smtClean="0">
                <a:latin typeface="Raleway" panose="020B0503030101060003" pitchFamily="34" charset="0"/>
              </a:rPr>
              <a:t>method</a:t>
            </a:r>
            <a:endParaRPr lang="it-IT" dirty="0" smtClean="0">
              <a:latin typeface="Raleway" panose="020B0503030101060003" pitchFamily="34" charset="0"/>
            </a:endParaRPr>
          </a:p>
          <a:p>
            <a:endParaRPr lang="it-IT" sz="2400" dirty="0" smtClean="0">
              <a:latin typeface="Raleway" panose="020B0503030101060003" pitchFamily="34" charset="0"/>
            </a:endParaRPr>
          </a:p>
          <a:p>
            <a:r>
              <a:rPr lang="it-IT" sz="2400" dirty="0" smtClean="0">
                <a:latin typeface="Raleway" panose="020B0503030101060003" pitchFamily="34" charset="0"/>
              </a:rPr>
              <a:t>Pipe-line</a:t>
            </a:r>
          </a:p>
          <a:p>
            <a:endParaRPr lang="it-IT" sz="1100" dirty="0" smtClean="0">
              <a:latin typeface="Raleway" panose="020B05030301010600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 smtClean="0">
                <a:latin typeface="Raleway" panose="020B0503030101060003" pitchFamily="34" charset="0"/>
              </a:rPr>
              <a:t>Word </a:t>
            </a:r>
            <a:r>
              <a:rPr lang="it-IT" dirty="0" err="1" smtClean="0">
                <a:latin typeface="Raleway" panose="020B0503030101060003" pitchFamily="34" charset="0"/>
              </a:rPr>
              <a:t>division</a:t>
            </a:r>
            <a:endParaRPr lang="it-IT" dirty="0" smtClean="0">
              <a:latin typeface="Raleway" panose="020B0503030101060003" pitchFamily="34" charset="0"/>
            </a:endParaRPr>
          </a:p>
          <a:p>
            <a:pPr marL="285750" indent="-285750">
              <a:buFont typeface="+mj-lt"/>
              <a:buAutoNum type="arabicPeriod"/>
            </a:pPr>
            <a:endParaRPr lang="it-IT" sz="1100" dirty="0" smtClean="0">
              <a:latin typeface="Raleway" panose="020B05030301010600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 smtClean="0">
                <a:latin typeface="Raleway" panose="020B0503030101060003" pitchFamily="34" charset="0"/>
              </a:rPr>
              <a:t>Delete stop-</a:t>
            </a:r>
            <a:r>
              <a:rPr lang="it-IT" dirty="0" err="1" smtClean="0">
                <a:latin typeface="Raleway" panose="020B0503030101060003" pitchFamily="34" charset="0"/>
              </a:rPr>
              <a:t>words</a:t>
            </a:r>
            <a:r>
              <a:rPr lang="it-IT" dirty="0" smtClean="0">
                <a:latin typeface="Raleway" panose="020B0503030101060003" pitchFamily="34" charset="0"/>
              </a:rPr>
              <a:t> &amp; special </a:t>
            </a:r>
            <a:r>
              <a:rPr lang="it-IT" dirty="0" err="1" smtClean="0">
                <a:latin typeface="Raleway" panose="020B0503030101060003" pitchFamily="34" charset="0"/>
              </a:rPr>
              <a:t>charactars</a:t>
            </a:r>
            <a:r>
              <a:rPr lang="it-IT" dirty="0" smtClean="0">
                <a:latin typeface="Raleway" panose="020B0503030101060003" pitchFamily="34" charset="0"/>
              </a:rPr>
              <a:t>*</a:t>
            </a:r>
          </a:p>
          <a:p>
            <a:pPr marL="285750" indent="-285750">
              <a:buFont typeface="+mj-lt"/>
              <a:buAutoNum type="arabicPeriod"/>
            </a:pPr>
            <a:endParaRPr lang="it-IT" sz="1100" dirty="0" smtClean="0">
              <a:latin typeface="Raleway" panose="020B05030301010600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 smtClean="0">
                <a:latin typeface="Raleway" panose="020B0503030101060003" pitchFamily="34" charset="0"/>
              </a:rPr>
              <a:t>Delete double </a:t>
            </a:r>
            <a:r>
              <a:rPr lang="it-IT" dirty="0" err="1" smtClean="0">
                <a:latin typeface="Raleway" panose="020B0503030101060003" pitchFamily="34" charset="0"/>
              </a:rPr>
              <a:t>spaces</a:t>
            </a:r>
            <a:endParaRPr lang="it-IT" dirty="0" smtClean="0">
              <a:latin typeface="Raleway" panose="020B0503030101060003" pitchFamily="34" charset="0"/>
            </a:endParaRPr>
          </a:p>
          <a:p>
            <a:pPr marL="285750" indent="-285750">
              <a:buFont typeface="+mj-lt"/>
              <a:buAutoNum type="arabicPeriod"/>
            </a:pPr>
            <a:endParaRPr lang="it-IT" sz="1100" dirty="0" smtClean="0">
              <a:latin typeface="Raleway" panose="020B05030301010600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 smtClean="0">
                <a:latin typeface="Raleway" panose="020B0503030101060003" pitchFamily="34" charset="0"/>
              </a:rPr>
              <a:t>Lower case</a:t>
            </a:r>
          </a:p>
          <a:p>
            <a:pPr marL="285750" indent="-285750">
              <a:buFont typeface="+mj-lt"/>
              <a:buAutoNum type="arabicPeriod"/>
            </a:pPr>
            <a:endParaRPr lang="it-IT" sz="1100" dirty="0" smtClean="0">
              <a:latin typeface="Raleway" panose="020B05030301010600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 smtClean="0">
                <a:latin typeface="Raleway" panose="020B0503030101060003" pitchFamily="34" charset="0"/>
              </a:rPr>
              <a:t>Lemming</a:t>
            </a:r>
          </a:p>
          <a:p>
            <a:endParaRPr lang="it-IT" sz="2400" dirty="0">
              <a:latin typeface="Raleway" panose="020B0503030101060003" pitchFamily="34" charset="0"/>
            </a:endParaRPr>
          </a:p>
        </p:txBody>
      </p:sp>
      <p:sp>
        <p:nvSpPr>
          <p:cNvPr id="10" name="Rettangolo 9"/>
          <p:cNvSpPr/>
          <p:nvPr/>
        </p:nvSpPr>
        <p:spPr>
          <a:xfrm flipH="1">
            <a:off x="3509553" y="3944728"/>
            <a:ext cx="1384663" cy="8795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99694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lc="http://schemas.openxmlformats.org/drawingml/2006/lockedCanvas" xmlns:a16="http://schemas.microsoft.com/office/drawing/2014/main" xmlns="" id="{9345B740-46C0-0F59-BCE6-B6BB98E2D03A}"/>
              </a:ext>
            </a:extLst>
          </p:cNvPr>
          <p:cNvSpPr/>
          <p:nvPr/>
        </p:nvSpPr>
        <p:spPr>
          <a:xfrm>
            <a:off x="2827114" y="31722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err="1" smtClean="0">
                <a:solidFill>
                  <a:schemeClr val="tx1"/>
                </a:solidFill>
                <a:latin typeface="Raleway" panose="020B0503030101060003" pitchFamily="34" charset="0"/>
              </a:rPr>
              <a:t>Indexing</a:t>
            </a:r>
            <a:r>
              <a:rPr lang="it-IT" sz="3200" dirty="0" smtClean="0">
                <a:solidFill>
                  <a:schemeClr val="tx1"/>
                </a:solidFill>
                <a:latin typeface="Raleway" panose="020B0503030101060003" pitchFamily="34" charset="0"/>
              </a:rPr>
              <a:t> </a:t>
            </a:r>
            <a:endParaRPr lang="it-IT" sz="3200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5" name="CasellaDiTesto 48">
            <a:extLst>
              <a:ext uri="{FF2B5EF4-FFF2-40B4-BE49-F238E27FC236}">
                <a16:creationId xmlns:lc="http://schemas.openxmlformats.org/drawingml/2006/lockedCanvas" xmlns:a16="http://schemas.microsoft.com/office/drawing/2014/main" xmlns="" id="{1C78B549-E0D4-B794-143A-3AE79DE1EDD1}"/>
              </a:ext>
            </a:extLst>
          </p:cNvPr>
          <p:cNvSpPr txBox="1"/>
          <p:nvPr/>
        </p:nvSpPr>
        <p:spPr>
          <a:xfrm>
            <a:off x="47149" y="12325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smtClean="0">
                <a:latin typeface="Raleway" panose="020B0503030101060003" pitchFamily="34" charset="0"/>
              </a:rPr>
              <a:t>LILL-A.I</a:t>
            </a:r>
            <a:endParaRPr lang="it-IT" sz="3200" dirty="0">
              <a:latin typeface="Raleway" panose="020B0503030101060003" pitchFamily="34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lc="http://schemas.openxmlformats.org/drawingml/2006/lockedCanvas" xmlns:a16="http://schemas.microsoft.com/office/drawing/2014/main" xmlns="" id="{1E494D1A-A850-8664-359F-B5C2EF7FE428}"/>
              </a:ext>
            </a:extLst>
          </p:cNvPr>
          <p:cNvSpPr/>
          <p:nvPr/>
        </p:nvSpPr>
        <p:spPr>
          <a:xfrm>
            <a:off x="2704767" y="31725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xmlns="" id="{BDFA600A-5721-23F4-E95B-50E923AD9318}"/>
              </a:ext>
            </a:extLst>
          </p:cNvPr>
          <p:cNvSpPr txBox="1"/>
          <p:nvPr/>
        </p:nvSpPr>
        <p:spPr>
          <a:xfrm>
            <a:off x="558800" y="1473675"/>
            <a:ext cx="1130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 smtClean="0">
                <a:latin typeface="Raleway" panose="020B0503030101060003" pitchFamily="34" charset="0"/>
              </a:rPr>
              <a:t>Indexing</a:t>
            </a:r>
            <a:endParaRPr lang="it-IT" sz="2800" dirty="0">
              <a:latin typeface="Raleway" panose="020B0503030101060003" pitchFamily="34" charset="0"/>
            </a:endParaRPr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492329"/>
            <a:ext cx="7084874" cy="2904799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7724412" y="2442473"/>
            <a:ext cx="4139954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latin typeface="Raleway" panose="020B0503030101060003" pitchFamily="34" charset="0"/>
              </a:rPr>
              <a:t>Text </a:t>
            </a:r>
            <a:r>
              <a:rPr lang="it-IT" sz="2400" dirty="0" err="1" smtClean="0">
                <a:latin typeface="Raleway" panose="020B0503030101060003" pitchFamily="34" charset="0"/>
              </a:rPr>
              <a:t>db</a:t>
            </a:r>
            <a:r>
              <a:rPr lang="it-IT" sz="2400" dirty="0" smtClean="0">
                <a:latin typeface="Raleway" panose="020B0503030101060003" pitchFamily="34" charset="0"/>
              </a:rPr>
              <a:t> (</a:t>
            </a:r>
            <a:r>
              <a:rPr lang="it-IT" sz="2400" dirty="0" err="1" smtClean="0">
                <a:latin typeface="Raleway" panose="020B0503030101060003" pitchFamily="34" charset="0"/>
              </a:rPr>
              <a:t>db</a:t>
            </a:r>
            <a:r>
              <a:rPr lang="it-IT" sz="2400" dirty="0" smtClean="0">
                <a:latin typeface="Raleway" panose="020B0503030101060003" pitchFamily="34" charset="0"/>
              </a:rPr>
              <a:t> B)</a:t>
            </a:r>
          </a:p>
          <a:p>
            <a:endParaRPr lang="it-IT" dirty="0" smtClean="0"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dirty="0" smtClean="0">
                <a:latin typeface="Raleway" panose="020B0503030101060003" pitchFamily="34" charset="0"/>
              </a:rPr>
              <a:t>Per ogni pagina si memorizza: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dirty="0" smtClean="0">
                <a:latin typeface="Raleway" panose="020B0503030101060003" pitchFamily="34" charset="0"/>
              </a:rPr>
              <a:t>Testo pulito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dirty="0" smtClean="0">
                <a:latin typeface="Raleway" panose="020B0503030101060003" pitchFamily="34" charset="0"/>
              </a:rPr>
              <a:t>Testo </a:t>
            </a:r>
            <a:r>
              <a:rPr lang="it-IT" dirty="0" err="1" smtClean="0">
                <a:latin typeface="Raleway" panose="020B0503030101060003" pitchFamily="34" charset="0"/>
              </a:rPr>
              <a:t>raw</a:t>
            </a:r>
            <a:endParaRPr lang="it-IT" dirty="0" smtClean="0">
              <a:latin typeface="Raleway" panose="020B05030301010600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it-IT" dirty="0" err="1" smtClean="0">
                <a:latin typeface="Raleway" panose="020B0503030101060003" pitchFamily="34" charset="0"/>
              </a:rPr>
              <a:t>Path</a:t>
            </a:r>
            <a:r>
              <a:rPr lang="it-IT" dirty="0" smtClean="0">
                <a:latin typeface="Raleway" panose="020B0503030101060003" pitchFamily="34" charset="0"/>
              </a:rPr>
              <a:t> File# page</a:t>
            </a:r>
          </a:p>
          <a:p>
            <a:pPr lvl="1"/>
            <a:endParaRPr lang="it-IT" sz="1100" dirty="0" smtClean="0"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dirty="0" smtClean="0">
                <a:latin typeface="Raleway" panose="020B0503030101060003" pitchFamily="34" charset="0"/>
              </a:rPr>
              <a:t>Utilizzato per l’addestramento del modello LDA e creazione dell’indice </a:t>
            </a:r>
            <a:r>
              <a:rPr lang="it-IT" dirty="0" err="1" smtClean="0">
                <a:latin typeface="Raleway" panose="020B0503030101060003" pitchFamily="34" charset="0"/>
              </a:rPr>
              <a:t>Lucene</a:t>
            </a:r>
            <a:endParaRPr lang="it-IT" dirty="0" smtClean="0"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it-IT" sz="1100" dirty="0" smtClean="0"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dirty="0" smtClean="0">
                <a:latin typeface="Raleway" panose="020B0503030101060003" pitchFamily="34" charset="0"/>
              </a:rPr>
              <a:t>Utilizzato per generare l’output </a:t>
            </a:r>
            <a:endParaRPr lang="it-IT" dirty="0">
              <a:latin typeface="Raleway" panose="020B0503030101060003" pitchFamily="34" charset="0"/>
            </a:endParaRPr>
          </a:p>
        </p:txBody>
      </p:sp>
      <p:sp>
        <p:nvSpPr>
          <p:cNvPr id="10" name="Rettangolo 9"/>
          <p:cNvSpPr/>
          <p:nvPr/>
        </p:nvSpPr>
        <p:spPr>
          <a:xfrm flipH="1">
            <a:off x="4998719" y="3605349"/>
            <a:ext cx="905690" cy="15936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14664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lc="http://schemas.openxmlformats.org/drawingml/2006/lockedCanvas" xmlns:a16="http://schemas.microsoft.com/office/drawing/2014/main" xmlns="" id="{9345B740-46C0-0F59-BCE6-B6BB98E2D03A}"/>
              </a:ext>
            </a:extLst>
          </p:cNvPr>
          <p:cNvSpPr/>
          <p:nvPr/>
        </p:nvSpPr>
        <p:spPr>
          <a:xfrm>
            <a:off x="2827114" y="31722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err="1" smtClean="0">
                <a:solidFill>
                  <a:schemeClr val="tx1"/>
                </a:solidFill>
                <a:latin typeface="Raleway" panose="020B0503030101060003" pitchFamily="34" charset="0"/>
              </a:rPr>
              <a:t>Indexing</a:t>
            </a:r>
            <a:r>
              <a:rPr lang="it-IT" sz="3200" dirty="0" smtClean="0">
                <a:solidFill>
                  <a:schemeClr val="tx1"/>
                </a:solidFill>
                <a:latin typeface="Raleway" panose="020B0503030101060003" pitchFamily="34" charset="0"/>
              </a:rPr>
              <a:t> </a:t>
            </a:r>
            <a:endParaRPr lang="it-IT" sz="3200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5" name="CasellaDiTesto 48">
            <a:extLst>
              <a:ext uri="{FF2B5EF4-FFF2-40B4-BE49-F238E27FC236}">
                <a16:creationId xmlns:lc="http://schemas.openxmlformats.org/drawingml/2006/lockedCanvas" xmlns:a16="http://schemas.microsoft.com/office/drawing/2014/main" xmlns="" id="{1C78B549-E0D4-B794-143A-3AE79DE1EDD1}"/>
              </a:ext>
            </a:extLst>
          </p:cNvPr>
          <p:cNvSpPr txBox="1"/>
          <p:nvPr/>
        </p:nvSpPr>
        <p:spPr>
          <a:xfrm>
            <a:off x="47149" y="12325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smtClean="0">
                <a:latin typeface="Raleway" panose="020B0503030101060003" pitchFamily="34" charset="0"/>
              </a:rPr>
              <a:t>LILL-A.I</a:t>
            </a:r>
            <a:endParaRPr lang="it-IT" sz="3200" dirty="0">
              <a:latin typeface="Raleway" panose="020B0503030101060003" pitchFamily="34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lc="http://schemas.openxmlformats.org/drawingml/2006/lockedCanvas" xmlns:a16="http://schemas.microsoft.com/office/drawing/2014/main" xmlns="" id="{1E494D1A-A850-8664-359F-B5C2EF7FE428}"/>
              </a:ext>
            </a:extLst>
          </p:cNvPr>
          <p:cNvSpPr/>
          <p:nvPr/>
        </p:nvSpPr>
        <p:spPr>
          <a:xfrm>
            <a:off x="2704767" y="31725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xmlns="" id="{BDFA600A-5721-23F4-E95B-50E923AD9318}"/>
              </a:ext>
            </a:extLst>
          </p:cNvPr>
          <p:cNvSpPr txBox="1"/>
          <p:nvPr/>
        </p:nvSpPr>
        <p:spPr>
          <a:xfrm>
            <a:off x="558800" y="1473675"/>
            <a:ext cx="1130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 smtClean="0">
                <a:latin typeface="Raleway" panose="020B0503030101060003" pitchFamily="34" charset="0"/>
              </a:rPr>
              <a:t>Indexing</a:t>
            </a:r>
            <a:endParaRPr lang="it-IT" sz="2800" dirty="0">
              <a:latin typeface="Raleway" panose="020B0503030101060003" pitchFamily="34" charset="0"/>
            </a:endParaRPr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492329"/>
            <a:ext cx="7084874" cy="2904799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8052046" y="2770011"/>
            <a:ext cx="4072345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latin typeface="Raleway" panose="020B0503030101060003" pitchFamily="34" charset="0"/>
              </a:rPr>
              <a:t>LDA Model</a:t>
            </a:r>
          </a:p>
          <a:p>
            <a:endParaRPr lang="it-IT" sz="1100" dirty="0" smtClean="0"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dirty="0" smtClean="0">
                <a:latin typeface="Raleway" panose="020B0503030101060003" pitchFamily="34" charset="0"/>
              </a:rPr>
              <a:t>Addestrato sulle pagine estratte e testo pulito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it-IT" sz="1100" dirty="0" smtClean="0"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dirty="0" smtClean="0">
                <a:latin typeface="Raleway" panose="020B0503030101060003" pitchFamily="34" charset="0"/>
              </a:rPr>
              <a:t>Trasforma il testo in BOW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it-IT" sz="1100" dirty="0" smtClean="0"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dirty="0" smtClean="0">
                <a:latin typeface="Raleway" panose="020B0503030101060003" pitchFamily="34" charset="0"/>
              </a:rPr>
              <a:t>Computa per ogni pagina una lista di </a:t>
            </a:r>
            <a:r>
              <a:rPr lang="it-IT" dirty="0" err="1" smtClean="0">
                <a:latin typeface="Raleway" panose="020B0503030101060003" pitchFamily="34" charset="0"/>
              </a:rPr>
              <a:t>topic</a:t>
            </a:r>
            <a:r>
              <a:rPr lang="it-IT" dirty="0" smtClean="0">
                <a:latin typeface="Raleway" panose="020B0503030101060003" pitchFamily="34" charset="0"/>
              </a:rPr>
              <a:t> associati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it-IT" sz="1100" dirty="0" smtClean="0"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dirty="0" smtClean="0">
                <a:latin typeface="Raleway" panose="020B0503030101060003" pitchFamily="34" charset="0"/>
              </a:rPr>
              <a:t>Memorizza i </a:t>
            </a:r>
            <a:r>
              <a:rPr lang="it-IT" dirty="0" err="1" smtClean="0">
                <a:latin typeface="Raleway" panose="020B0503030101060003" pitchFamily="34" charset="0"/>
              </a:rPr>
              <a:t>risutati</a:t>
            </a:r>
            <a:r>
              <a:rPr lang="it-IT" dirty="0" smtClean="0">
                <a:latin typeface="Raleway" panose="020B0503030101060003" pitchFamily="34" charset="0"/>
              </a:rPr>
              <a:t> nel Doc2Topic</a:t>
            </a:r>
          </a:p>
          <a:p>
            <a:endParaRPr lang="it-IT" sz="2400" dirty="0" smtClean="0">
              <a:latin typeface="Raleway" panose="020B0503030101060003" pitchFamily="34" charset="0"/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5904408" y="3361509"/>
            <a:ext cx="1739265" cy="7663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49778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lc="http://schemas.openxmlformats.org/drawingml/2006/lockedCanvas" xmlns:a16="http://schemas.microsoft.com/office/drawing/2014/main" xmlns="" id="{9345B740-46C0-0F59-BCE6-B6BB98E2D03A}"/>
              </a:ext>
            </a:extLst>
          </p:cNvPr>
          <p:cNvSpPr/>
          <p:nvPr/>
        </p:nvSpPr>
        <p:spPr>
          <a:xfrm>
            <a:off x="2827114" y="31722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err="1" smtClean="0">
                <a:solidFill>
                  <a:schemeClr val="tx1"/>
                </a:solidFill>
                <a:latin typeface="Raleway" panose="020B0503030101060003" pitchFamily="34" charset="0"/>
              </a:rPr>
              <a:t>Indexing</a:t>
            </a:r>
            <a:r>
              <a:rPr lang="it-IT" sz="3200" dirty="0" smtClean="0">
                <a:solidFill>
                  <a:schemeClr val="tx1"/>
                </a:solidFill>
                <a:latin typeface="Raleway" panose="020B0503030101060003" pitchFamily="34" charset="0"/>
              </a:rPr>
              <a:t> </a:t>
            </a:r>
            <a:endParaRPr lang="it-IT" sz="3200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5" name="CasellaDiTesto 48">
            <a:extLst>
              <a:ext uri="{FF2B5EF4-FFF2-40B4-BE49-F238E27FC236}">
                <a16:creationId xmlns:lc="http://schemas.openxmlformats.org/drawingml/2006/lockedCanvas" xmlns:a16="http://schemas.microsoft.com/office/drawing/2014/main" xmlns="" id="{1C78B549-E0D4-B794-143A-3AE79DE1EDD1}"/>
              </a:ext>
            </a:extLst>
          </p:cNvPr>
          <p:cNvSpPr txBox="1"/>
          <p:nvPr/>
        </p:nvSpPr>
        <p:spPr>
          <a:xfrm>
            <a:off x="47149" y="12325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smtClean="0">
                <a:latin typeface="Raleway" panose="020B0503030101060003" pitchFamily="34" charset="0"/>
              </a:rPr>
              <a:t>LILL-A.I</a:t>
            </a:r>
            <a:endParaRPr lang="it-IT" sz="3200" dirty="0">
              <a:latin typeface="Raleway" panose="020B0503030101060003" pitchFamily="34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lc="http://schemas.openxmlformats.org/drawingml/2006/lockedCanvas" xmlns:a16="http://schemas.microsoft.com/office/drawing/2014/main" xmlns="" id="{1E494D1A-A850-8664-359F-B5C2EF7FE428}"/>
              </a:ext>
            </a:extLst>
          </p:cNvPr>
          <p:cNvSpPr/>
          <p:nvPr/>
        </p:nvSpPr>
        <p:spPr>
          <a:xfrm>
            <a:off x="2704767" y="31725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xmlns="" id="{BDFA600A-5721-23F4-E95B-50E923AD9318}"/>
              </a:ext>
            </a:extLst>
          </p:cNvPr>
          <p:cNvSpPr txBox="1"/>
          <p:nvPr/>
        </p:nvSpPr>
        <p:spPr>
          <a:xfrm>
            <a:off x="558800" y="1473675"/>
            <a:ext cx="1130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 smtClean="0">
                <a:latin typeface="Raleway" panose="020B0503030101060003" pitchFamily="34" charset="0"/>
              </a:rPr>
              <a:t>Indexing</a:t>
            </a:r>
            <a:endParaRPr lang="it-IT" sz="2800" dirty="0">
              <a:latin typeface="Raleway" panose="020B0503030101060003" pitchFamily="34" charset="0"/>
            </a:endParaRPr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492329"/>
            <a:ext cx="7084874" cy="2904799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8052046" y="2770011"/>
            <a:ext cx="2778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 smtClean="0">
                <a:latin typeface="Raleway" panose="020B0503030101060003" pitchFamily="34" charset="0"/>
              </a:rPr>
              <a:t>Luceene</a:t>
            </a:r>
            <a:endParaRPr lang="it-IT" sz="2400" dirty="0">
              <a:latin typeface="Raleway" panose="020B0503030101060003" pitchFamily="34" charset="0"/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5904409" y="4310743"/>
            <a:ext cx="1739265" cy="7663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182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lc="http://schemas.openxmlformats.org/drawingml/2006/lockedCanvas" xmlns:a16="http://schemas.microsoft.com/office/drawing/2014/main" xmlns="" id="{9345B740-46C0-0F59-BCE6-B6BB98E2D03A}"/>
              </a:ext>
            </a:extLst>
          </p:cNvPr>
          <p:cNvSpPr/>
          <p:nvPr/>
        </p:nvSpPr>
        <p:spPr>
          <a:xfrm>
            <a:off x="2827114" y="31722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err="1" smtClean="0">
                <a:solidFill>
                  <a:schemeClr val="tx1"/>
                </a:solidFill>
                <a:latin typeface="Raleway" panose="020B0503030101060003" pitchFamily="34" charset="0"/>
              </a:rPr>
              <a:t>Querying</a:t>
            </a:r>
            <a:r>
              <a:rPr lang="it-IT" sz="3200" dirty="0" smtClean="0">
                <a:solidFill>
                  <a:schemeClr val="tx1"/>
                </a:solidFill>
                <a:latin typeface="Raleway" panose="020B0503030101060003" pitchFamily="34" charset="0"/>
              </a:rPr>
              <a:t> </a:t>
            </a:r>
            <a:endParaRPr lang="it-IT" sz="3200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5" name="CasellaDiTesto 48">
            <a:extLst>
              <a:ext uri="{FF2B5EF4-FFF2-40B4-BE49-F238E27FC236}">
                <a16:creationId xmlns:lc="http://schemas.openxmlformats.org/drawingml/2006/lockedCanvas" xmlns:a16="http://schemas.microsoft.com/office/drawing/2014/main" xmlns="" id="{1C78B549-E0D4-B794-143A-3AE79DE1EDD1}"/>
              </a:ext>
            </a:extLst>
          </p:cNvPr>
          <p:cNvSpPr txBox="1"/>
          <p:nvPr/>
        </p:nvSpPr>
        <p:spPr>
          <a:xfrm>
            <a:off x="47149" y="12325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smtClean="0">
                <a:latin typeface="Raleway" panose="020B0503030101060003" pitchFamily="34" charset="0"/>
              </a:rPr>
              <a:t>LILL-A.I</a:t>
            </a:r>
            <a:endParaRPr lang="it-IT" sz="3200" dirty="0">
              <a:latin typeface="Raleway" panose="020B0503030101060003" pitchFamily="34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lc="http://schemas.openxmlformats.org/drawingml/2006/lockedCanvas" xmlns:a16="http://schemas.microsoft.com/office/drawing/2014/main" xmlns="" id="{1E494D1A-A850-8664-359F-B5C2EF7FE428}"/>
              </a:ext>
            </a:extLst>
          </p:cNvPr>
          <p:cNvSpPr/>
          <p:nvPr/>
        </p:nvSpPr>
        <p:spPr>
          <a:xfrm>
            <a:off x="2704767" y="31725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xmlns="" id="{BDFA600A-5721-23F4-E95B-50E923AD9318}"/>
              </a:ext>
            </a:extLst>
          </p:cNvPr>
          <p:cNvSpPr txBox="1"/>
          <p:nvPr/>
        </p:nvSpPr>
        <p:spPr>
          <a:xfrm>
            <a:off x="558800" y="1473675"/>
            <a:ext cx="1130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 smtClean="0">
                <a:latin typeface="Raleway" panose="020B0503030101060003" pitchFamily="34" charset="0"/>
              </a:rPr>
              <a:t>Querying</a:t>
            </a:r>
            <a:endParaRPr lang="it-IT" sz="2800" dirty="0">
              <a:latin typeface="Raleway" panose="020B0503030101060003" pitchFamily="34" charset="0"/>
            </a:endParaRPr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170378"/>
            <a:ext cx="7491188" cy="3486171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2020389" y="2229394"/>
            <a:ext cx="3605348" cy="3439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/>
          <p:cNvSpPr txBox="1"/>
          <p:nvPr/>
        </p:nvSpPr>
        <p:spPr>
          <a:xfrm>
            <a:off x="8236986" y="1802674"/>
            <a:ext cx="3887405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latin typeface="Raleway" panose="020B0503030101060003" pitchFamily="34" charset="0"/>
              </a:rPr>
              <a:t>Retrive</a:t>
            </a:r>
          </a:p>
          <a:p>
            <a:endParaRPr lang="it-IT" dirty="0" smtClean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smtClean="0">
                <a:latin typeface="Raleway" panose="020B0503030101060003" pitchFamily="34" charset="0"/>
              </a:rPr>
              <a:t>La </a:t>
            </a:r>
            <a:r>
              <a:rPr lang="it-IT" dirty="0" err="1" smtClean="0">
                <a:latin typeface="Raleway" panose="020B0503030101060003" pitchFamily="34" charset="0"/>
              </a:rPr>
              <a:t>query</a:t>
            </a:r>
            <a:r>
              <a:rPr lang="it-IT" dirty="0" smtClean="0">
                <a:latin typeface="Raleway" panose="020B0503030101060003" pitchFamily="34" charset="0"/>
              </a:rPr>
              <a:t> subisce il medesimo processo di pulizia del testo dei documenti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sz="1100" dirty="0" smtClean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smtClean="0">
                <a:latin typeface="Raleway" panose="020B0503030101060003" pitchFamily="34" charset="0"/>
              </a:rPr>
              <a:t>LDA model: la </a:t>
            </a:r>
            <a:r>
              <a:rPr lang="it-IT" dirty="0" err="1" smtClean="0">
                <a:latin typeface="Raleway" panose="020B0503030101060003" pitchFamily="34" charset="0"/>
              </a:rPr>
              <a:t>query</a:t>
            </a:r>
            <a:r>
              <a:rPr lang="it-IT" dirty="0" smtClean="0">
                <a:latin typeface="Raleway" panose="020B0503030101060003" pitchFamily="34" charset="0"/>
              </a:rPr>
              <a:t> viene utilizzata per computare i </a:t>
            </a:r>
            <a:r>
              <a:rPr lang="it-IT" dirty="0" err="1" smtClean="0">
                <a:latin typeface="Raleway" panose="020B0503030101060003" pitchFamily="34" charset="0"/>
              </a:rPr>
              <a:t>topic</a:t>
            </a:r>
            <a:r>
              <a:rPr lang="it-IT" dirty="0" smtClean="0">
                <a:latin typeface="Raleway" panose="020B0503030101060003" pitchFamily="34" charset="0"/>
              </a:rPr>
              <a:t> associati dai cui si individuano i documenti più affini con i </a:t>
            </a:r>
            <a:r>
              <a:rPr lang="it-IT" dirty="0" err="1" smtClean="0">
                <a:latin typeface="Raleway" panose="020B0503030101060003" pitchFamily="34" charset="0"/>
              </a:rPr>
              <a:t>topic</a:t>
            </a:r>
            <a:r>
              <a:rPr lang="it-IT" dirty="0" smtClean="0">
                <a:latin typeface="Raleway" panose="020B0503030101060003" pitchFamily="34" charset="0"/>
              </a:rPr>
              <a:t> trovati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err="1" smtClean="0">
                <a:latin typeface="Raleway" panose="020B0503030101060003" pitchFamily="34" charset="0"/>
              </a:rPr>
              <a:t>Lucene</a:t>
            </a:r>
            <a:r>
              <a:rPr lang="it-IT" dirty="0" smtClean="0">
                <a:latin typeface="Raleway" panose="020B0503030101060003" pitchFamily="34" charset="0"/>
              </a:rPr>
              <a:t>: </a:t>
            </a:r>
            <a:endParaRPr lang="it-IT" dirty="0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557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lc="http://schemas.openxmlformats.org/drawingml/2006/lockedCanvas" xmlns:a16="http://schemas.microsoft.com/office/drawing/2014/main" xmlns="" id="{9345B740-46C0-0F59-BCE6-B6BB98E2D03A}"/>
              </a:ext>
            </a:extLst>
          </p:cNvPr>
          <p:cNvSpPr/>
          <p:nvPr/>
        </p:nvSpPr>
        <p:spPr>
          <a:xfrm>
            <a:off x="2827114" y="31722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err="1" smtClean="0">
                <a:solidFill>
                  <a:schemeClr val="tx1"/>
                </a:solidFill>
                <a:latin typeface="Raleway" panose="020B0503030101060003" pitchFamily="34" charset="0"/>
              </a:rPr>
              <a:t>Querying</a:t>
            </a:r>
            <a:r>
              <a:rPr lang="it-IT" sz="3200" dirty="0" smtClean="0">
                <a:solidFill>
                  <a:schemeClr val="tx1"/>
                </a:solidFill>
                <a:latin typeface="Raleway" panose="020B0503030101060003" pitchFamily="34" charset="0"/>
              </a:rPr>
              <a:t> </a:t>
            </a:r>
            <a:endParaRPr lang="it-IT" sz="3200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5" name="CasellaDiTesto 48">
            <a:extLst>
              <a:ext uri="{FF2B5EF4-FFF2-40B4-BE49-F238E27FC236}">
                <a16:creationId xmlns:lc="http://schemas.openxmlformats.org/drawingml/2006/lockedCanvas" xmlns:a16="http://schemas.microsoft.com/office/drawing/2014/main" xmlns="" id="{1C78B549-E0D4-B794-143A-3AE79DE1EDD1}"/>
              </a:ext>
            </a:extLst>
          </p:cNvPr>
          <p:cNvSpPr txBox="1"/>
          <p:nvPr/>
        </p:nvSpPr>
        <p:spPr>
          <a:xfrm>
            <a:off x="47149" y="12325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smtClean="0">
                <a:latin typeface="Raleway" panose="020B0503030101060003" pitchFamily="34" charset="0"/>
              </a:rPr>
              <a:t>LILL-A.I</a:t>
            </a:r>
            <a:endParaRPr lang="it-IT" sz="3200" dirty="0">
              <a:latin typeface="Raleway" panose="020B0503030101060003" pitchFamily="34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lc="http://schemas.openxmlformats.org/drawingml/2006/lockedCanvas" xmlns:a16="http://schemas.microsoft.com/office/drawing/2014/main" xmlns="" id="{1E494D1A-A850-8664-359F-B5C2EF7FE428}"/>
              </a:ext>
            </a:extLst>
          </p:cNvPr>
          <p:cNvSpPr/>
          <p:nvPr/>
        </p:nvSpPr>
        <p:spPr>
          <a:xfrm>
            <a:off x="2704767" y="31725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xmlns="" id="{BDFA600A-5721-23F4-E95B-50E923AD9318}"/>
              </a:ext>
            </a:extLst>
          </p:cNvPr>
          <p:cNvSpPr txBox="1"/>
          <p:nvPr/>
        </p:nvSpPr>
        <p:spPr>
          <a:xfrm>
            <a:off x="558800" y="1473675"/>
            <a:ext cx="1130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 smtClean="0">
                <a:latin typeface="Raleway" panose="020B0503030101060003" pitchFamily="34" charset="0"/>
              </a:rPr>
              <a:t>Querying</a:t>
            </a:r>
            <a:endParaRPr lang="it-IT" sz="2800" dirty="0">
              <a:latin typeface="Raleway" panose="020B0503030101060003" pitchFamily="34" charset="0"/>
            </a:endParaRPr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170378"/>
            <a:ext cx="7491188" cy="3486171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 flipH="1">
            <a:off x="5625737" y="2229394"/>
            <a:ext cx="1036320" cy="22468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/>
          <p:cNvSpPr txBox="1"/>
          <p:nvPr/>
        </p:nvSpPr>
        <p:spPr>
          <a:xfrm>
            <a:off x="8390265" y="1998561"/>
            <a:ext cx="2778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 smtClean="0">
                <a:latin typeface="Raleway" panose="020B0503030101060003" pitchFamily="34" charset="0"/>
              </a:rPr>
              <a:t>Combiner</a:t>
            </a:r>
            <a:endParaRPr lang="it-IT" sz="2400" dirty="0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3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lc="http://schemas.openxmlformats.org/drawingml/2006/lockedCanvas" xmlns:a16="http://schemas.microsoft.com/office/drawing/2014/main" xmlns="" id="{9345B740-46C0-0F59-BCE6-B6BB98E2D03A}"/>
              </a:ext>
            </a:extLst>
          </p:cNvPr>
          <p:cNvSpPr/>
          <p:nvPr/>
        </p:nvSpPr>
        <p:spPr>
          <a:xfrm>
            <a:off x="2827114" y="31722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smtClean="0">
                <a:solidFill>
                  <a:schemeClr val="tx1"/>
                </a:solidFill>
                <a:latin typeface="Raleway" panose="020B0503030101060003" pitchFamily="34" charset="0"/>
              </a:rPr>
              <a:t>Test-set</a:t>
            </a:r>
            <a:endParaRPr lang="it-IT" sz="3200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5" name="CasellaDiTesto 48">
            <a:extLst>
              <a:ext uri="{FF2B5EF4-FFF2-40B4-BE49-F238E27FC236}">
                <a16:creationId xmlns:lc="http://schemas.openxmlformats.org/drawingml/2006/lockedCanvas" xmlns:a16="http://schemas.microsoft.com/office/drawing/2014/main" xmlns="" id="{1C78B549-E0D4-B794-143A-3AE79DE1EDD1}"/>
              </a:ext>
            </a:extLst>
          </p:cNvPr>
          <p:cNvSpPr txBox="1"/>
          <p:nvPr/>
        </p:nvSpPr>
        <p:spPr>
          <a:xfrm>
            <a:off x="47149" y="12325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Evaluation</a:t>
            </a:r>
            <a:endParaRPr lang="it-IT" sz="3200" dirty="0">
              <a:latin typeface="Raleway" panose="020B0503030101060003" pitchFamily="34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lc="http://schemas.openxmlformats.org/drawingml/2006/lockedCanvas" xmlns:a16="http://schemas.microsoft.com/office/drawing/2014/main" xmlns="" id="{1E494D1A-A850-8664-359F-B5C2EF7FE428}"/>
              </a:ext>
            </a:extLst>
          </p:cNvPr>
          <p:cNvSpPr/>
          <p:nvPr/>
        </p:nvSpPr>
        <p:spPr>
          <a:xfrm>
            <a:off x="2704767" y="31725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xmlns="" id="{BDFA600A-5721-23F4-E95B-50E923AD9318}"/>
              </a:ext>
            </a:extLst>
          </p:cNvPr>
          <p:cNvSpPr txBox="1"/>
          <p:nvPr/>
        </p:nvSpPr>
        <p:spPr>
          <a:xfrm>
            <a:off x="489131" y="1592320"/>
            <a:ext cx="1130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>
                <a:latin typeface="Raleway" panose="020B0503030101060003" pitchFamily="34" charset="0"/>
              </a:rPr>
              <a:t>Test set</a:t>
            </a:r>
            <a:endParaRPr lang="it-IT" sz="2800" dirty="0">
              <a:latin typeface="Raleway" panose="020B0503030101060003" pitchFamily="34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xmlns="" id="{D5646900-A5FD-7379-CEE8-6D23B907F6B7}"/>
              </a:ext>
            </a:extLst>
          </p:cNvPr>
          <p:cNvSpPr txBox="1"/>
          <p:nvPr/>
        </p:nvSpPr>
        <p:spPr>
          <a:xfrm>
            <a:off x="955039" y="2248814"/>
            <a:ext cx="9458037" cy="29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200" dirty="0" smtClean="0">
                <a:latin typeface="Raleway" panose="020B0503030101060003" pitchFamily="34" charset="0"/>
              </a:rPr>
              <a:t>3 (+1) corpus specifici in corsi di studio diversi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200" dirty="0" smtClean="0">
                <a:latin typeface="Raleway" panose="020B0503030101060003" pitchFamily="34" charset="0"/>
              </a:rPr>
              <a:t>Corsi di studio analizzati: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it-IT" sz="2000" dirty="0" smtClean="0">
                <a:latin typeface="Raleway" panose="020B0503030101060003" pitchFamily="34" charset="0"/>
              </a:rPr>
              <a:t>Ing. Informatica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it-IT" sz="2000" dirty="0" smtClean="0">
                <a:latin typeface="Raleway" panose="020B0503030101060003" pitchFamily="34" charset="0"/>
              </a:rPr>
              <a:t>Economia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it-IT" sz="2000" dirty="0" smtClean="0">
                <a:latin typeface="Raleway" panose="020B0503030101060003" pitchFamily="34" charset="0"/>
              </a:rPr>
              <a:t>Architettura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it-IT" sz="2000" dirty="0" err="1" smtClean="0">
                <a:latin typeface="Raleway" panose="020B0503030101060003" pitchFamily="34" charset="0"/>
              </a:rPr>
              <a:t>All</a:t>
            </a:r>
            <a:r>
              <a:rPr lang="it-IT" sz="2000" dirty="0" smtClean="0">
                <a:latin typeface="Raleway" panose="020B0503030101060003" pitchFamily="34" charset="0"/>
              </a:rPr>
              <a:t> in </a:t>
            </a:r>
            <a:endParaRPr lang="it-IT" sz="2000" dirty="0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7711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lc="http://schemas.openxmlformats.org/drawingml/2006/lockedCanvas" xmlns:a16="http://schemas.microsoft.com/office/drawing/2014/main" xmlns="" id="{9345B740-46C0-0F59-BCE6-B6BB98E2D03A}"/>
              </a:ext>
            </a:extLst>
          </p:cNvPr>
          <p:cNvSpPr/>
          <p:nvPr/>
        </p:nvSpPr>
        <p:spPr>
          <a:xfrm>
            <a:off x="2827114" y="31722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smtClean="0">
                <a:solidFill>
                  <a:schemeClr val="tx1"/>
                </a:solidFill>
                <a:latin typeface="Raleway" panose="020B0503030101060003" pitchFamily="34" charset="0"/>
              </a:rPr>
              <a:t>Tipologie di test </a:t>
            </a:r>
            <a:endParaRPr lang="it-IT" sz="3200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5" name="CasellaDiTesto 48">
            <a:extLst>
              <a:ext uri="{FF2B5EF4-FFF2-40B4-BE49-F238E27FC236}">
                <a16:creationId xmlns:lc="http://schemas.openxmlformats.org/drawingml/2006/lockedCanvas" xmlns:a16="http://schemas.microsoft.com/office/drawing/2014/main" xmlns="" id="{1C78B549-E0D4-B794-143A-3AE79DE1EDD1}"/>
              </a:ext>
            </a:extLst>
          </p:cNvPr>
          <p:cNvSpPr txBox="1"/>
          <p:nvPr/>
        </p:nvSpPr>
        <p:spPr>
          <a:xfrm>
            <a:off x="47149" y="12325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Evaluation</a:t>
            </a:r>
            <a:endParaRPr lang="it-IT" sz="3200" dirty="0">
              <a:latin typeface="Raleway" panose="020B0503030101060003" pitchFamily="34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lc="http://schemas.openxmlformats.org/drawingml/2006/lockedCanvas" xmlns:a16="http://schemas.microsoft.com/office/drawing/2014/main" xmlns="" id="{1E494D1A-A850-8664-359F-B5C2EF7FE428}"/>
              </a:ext>
            </a:extLst>
          </p:cNvPr>
          <p:cNvSpPr/>
          <p:nvPr/>
        </p:nvSpPr>
        <p:spPr>
          <a:xfrm>
            <a:off x="2704767" y="31725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xmlns="" id="{BDFA600A-5721-23F4-E95B-50E923AD9318}"/>
              </a:ext>
            </a:extLst>
          </p:cNvPr>
          <p:cNvSpPr txBox="1"/>
          <p:nvPr/>
        </p:nvSpPr>
        <p:spPr>
          <a:xfrm>
            <a:off x="489131" y="3423253"/>
            <a:ext cx="1130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>
                <a:latin typeface="Raleway" panose="020B0503030101060003" pitchFamily="34" charset="0"/>
              </a:rPr>
              <a:t>User </a:t>
            </a:r>
            <a:r>
              <a:rPr lang="it-IT" sz="2800" dirty="0" err="1" smtClean="0">
                <a:latin typeface="Raleway" panose="020B0503030101060003" pitchFamily="34" charset="0"/>
              </a:rPr>
              <a:t>satisfaction</a:t>
            </a:r>
            <a:endParaRPr lang="it-IT" sz="2800" dirty="0">
              <a:latin typeface="Raleway" panose="020B0503030101060003" pitchFamily="34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xmlns="" id="{D5646900-A5FD-7379-CEE8-6D23B907F6B7}"/>
              </a:ext>
            </a:extLst>
          </p:cNvPr>
          <p:cNvSpPr txBox="1"/>
          <p:nvPr/>
        </p:nvSpPr>
        <p:spPr>
          <a:xfrm>
            <a:off x="946331" y="2138720"/>
            <a:ext cx="9458037" cy="9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LDA: </a:t>
            </a:r>
            <a:r>
              <a:rPr lang="it-IT" sz="2000" dirty="0" err="1">
                <a:latin typeface="Raleway" panose="020B0503030101060003" pitchFamily="34" charset="0"/>
              </a:rPr>
              <a:t>Topic</a:t>
            </a:r>
            <a:r>
              <a:rPr lang="it-IT" sz="2000" dirty="0">
                <a:latin typeface="Raleway" panose="020B0503030101060003" pitchFamily="34" charset="0"/>
              </a:rPr>
              <a:t> </a:t>
            </a:r>
            <a:r>
              <a:rPr lang="it-IT" sz="2000" dirty="0" err="1">
                <a:latin typeface="Raleway" panose="020B0503030101060003" pitchFamily="34" charset="0"/>
              </a:rPr>
              <a:t>Coherence</a:t>
            </a:r>
            <a:r>
              <a:rPr lang="it-IT" sz="2000" dirty="0">
                <a:latin typeface="Raleway" panose="020B0503030101060003" pitchFamily="34" charset="0"/>
              </a:rPr>
              <a:t>, </a:t>
            </a:r>
            <a:r>
              <a:rPr lang="it-IT" sz="2000" dirty="0" err="1">
                <a:latin typeface="Raleway" panose="020B0503030101060003" pitchFamily="34" charset="0"/>
              </a:rPr>
              <a:t>Perplexity</a:t>
            </a:r>
            <a:endParaRPr lang="it-IT" sz="2000" dirty="0">
              <a:latin typeface="Raleway" panose="020B0503030101060003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000" dirty="0" err="1" smtClean="0">
                <a:latin typeface="Raleway" panose="020B0503030101060003" pitchFamily="34" charset="0"/>
              </a:rPr>
              <a:t>Luceene</a:t>
            </a:r>
            <a:r>
              <a:rPr lang="it-IT" sz="2000" dirty="0" smtClean="0">
                <a:latin typeface="Raleway" panose="020B0503030101060003" pitchFamily="34" charset="0"/>
              </a:rPr>
              <a:t>: [inventiamo una metrica]</a:t>
            </a:r>
            <a:endParaRPr lang="it-IT" sz="2000" dirty="0">
              <a:latin typeface="Raleway" panose="020B0503030101060003" pitchFamily="34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xmlns="" id="{BDFA600A-5721-23F4-E95B-50E923AD9318}"/>
              </a:ext>
            </a:extLst>
          </p:cNvPr>
          <p:cNvSpPr txBox="1"/>
          <p:nvPr/>
        </p:nvSpPr>
        <p:spPr>
          <a:xfrm>
            <a:off x="489131" y="1592320"/>
            <a:ext cx="1130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>
                <a:latin typeface="Raleway" panose="020B0503030101060003" pitchFamily="34" charset="0"/>
              </a:rPr>
              <a:t>Test set</a:t>
            </a:r>
            <a:endParaRPr lang="it-IT" sz="2800" dirty="0">
              <a:latin typeface="Raleway" panose="020B0503030101060003" pitchFamily="34" charset="0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xmlns="" id="{D5646900-A5FD-7379-CEE8-6D23B907F6B7}"/>
              </a:ext>
            </a:extLst>
          </p:cNvPr>
          <p:cNvSpPr txBox="1"/>
          <p:nvPr/>
        </p:nvSpPr>
        <p:spPr>
          <a:xfrm>
            <a:off x="946330" y="4015418"/>
            <a:ext cx="9458037" cy="49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000" dirty="0" smtClean="0">
                <a:latin typeface="Raleway" panose="020B0503030101060003" pitchFamily="34" charset="0"/>
              </a:rPr>
              <a:t>Utilità per i 3 studenti analizzati su 10 </a:t>
            </a:r>
            <a:r>
              <a:rPr lang="it-IT" sz="2000" dirty="0" err="1" smtClean="0">
                <a:latin typeface="Raleway" panose="020B0503030101060003" pitchFamily="34" charset="0"/>
              </a:rPr>
              <a:t>query</a:t>
            </a:r>
            <a:endParaRPr lang="it-IT" sz="2000" dirty="0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9544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lc="http://schemas.openxmlformats.org/drawingml/2006/lockedCanvas" xmlns:a16="http://schemas.microsoft.com/office/drawing/2014/main" xmlns="" id="{9345B740-46C0-0F59-BCE6-B6BB98E2D03A}"/>
              </a:ext>
            </a:extLst>
          </p:cNvPr>
          <p:cNvSpPr/>
          <p:nvPr/>
        </p:nvSpPr>
        <p:spPr>
          <a:xfrm>
            <a:off x="2827114" y="31722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smtClean="0">
                <a:solidFill>
                  <a:schemeClr val="tx1"/>
                </a:solidFill>
                <a:latin typeface="Raleway" panose="020B0503030101060003" pitchFamily="34" charset="0"/>
              </a:rPr>
              <a:t>Problema</a:t>
            </a:r>
            <a:endParaRPr lang="it-IT" sz="3200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6" name="CasellaDiTesto 48">
            <a:extLst>
              <a:ext uri="{FF2B5EF4-FFF2-40B4-BE49-F238E27FC236}">
                <a16:creationId xmlns:lc="http://schemas.openxmlformats.org/drawingml/2006/lockedCanvas" xmlns:a16="http://schemas.microsoft.com/office/drawing/2014/main" xmlns="" id="{1C78B549-E0D4-B794-143A-3AE79DE1EDD1}"/>
              </a:ext>
            </a:extLst>
          </p:cNvPr>
          <p:cNvSpPr txBox="1"/>
          <p:nvPr/>
        </p:nvSpPr>
        <p:spPr>
          <a:xfrm>
            <a:off x="47149" y="12325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smtClean="0">
                <a:latin typeface="Raleway" panose="020B0503030101060003" pitchFamily="34" charset="0"/>
              </a:rPr>
              <a:t>Problema</a:t>
            </a:r>
            <a:endParaRPr lang="it-IT" sz="3200" dirty="0">
              <a:latin typeface="Raleway" panose="020B0503030101060003" pitchFamily="34" charset="0"/>
            </a:endParaRPr>
          </a:p>
        </p:txBody>
      </p:sp>
      <p:sp>
        <p:nvSpPr>
          <p:cNvPr id="7" name="CasellaDiTesto 50">
            <a:extLst>
              <a:ext uri="{FF2B5EF4-FFF2-40B4-BE49-F238E27FC236}">
                <a16:creationId xmlns:lc="http://schemas.openxmlformats.org/drawingml/2006/lockedCanvas" xmlns:a16="http://schemas.microsoft.com/office/drawing/2014/main" xmlns="" id="{CF68CB9F-7D6D-5FC6-0526-088F1016E48F}"/>
              </a:ext>
            </a:extLst>
          </p:cNvPr>
          <p:cNvSpPr txBox="1"/>
          <p:nvPr/>
        </p:nvSpPr>
        <p:spPr>
          <a:xfrm>
            <a:off x="420022" y="2881086"/>
            <a:ext cx="1177197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800" dirty="0" smtClean="0">
                <a:latin typeface="Raleway" panose="020B0503030101060003" pitchFamily="34" charset="0"/>
              </a:rPr>
              <a:t>Motivo</a:t>
            </a:r>
            <a:endParaRPr lang="it-IT" sz="2800" dirty="0">
              <a:latin typeface="Raleway" panose="020B0503030101060003" pitchFamily="34" charset="0"/>
            </a:endParaRPr>
          </a:p>
          <a:p>
            <a:endParaRPr lang="it-IT" sz="1400" dirty="0"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dirty="0" smtClean="0">
                <a:latin typeface="Raleway" panose="020B0503030101060003" pitchFamily="34" charset="0"/>
              </a:rPr>
              <a:t>La ricerca di uno o più pdf che trattano uno specifico argomento risulta essere molto onerosa.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it-IT" sz="2000" dirty="0"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dirty="0" smtClean="0">
                <a:latin typeface="Raleway" panose="020B0503030101060003" pitchFamily="34" charset="0"/>
              </a:rPr>
              <a:t>I File </a:t>
            </a:r>
            <a:r>
              <a:rPr lang="it-IT" sz="2000" dirty="0" err="1" smtClean="0">
                <a:latin typeface="Raleway" panose="020B0503030101060003" pitchFamily="34" charset="0"/>
              </a:rPr>
              <a:t>system</a:t>
            </a:r>
            <a:r>
              <a:rPr lang="it-IT" sz="2000" dirty="0" smtClean="0">
                <a:latin typeface="Raleway" panose="020B0503030101060003" pitchFamily="34" charset="0"/>
              </a:rPr>
              <a:t> non implementano ricerche semantiche (solo </a:t>
            </a:r>
            <a:r>
              <a:rPr lang="it-IT" sz="2000" dirty="0" err="1" smtClean="0">
                <a:latin typeface="Raleway" panose="020B0503030101060003" pitchFamily="34" charset="0"/>
              </a:rPr>
              <a:t>grep</a:t>
            </a:r>
            <a:r>
              <a:rPr lang="it-IT" sz="2000" dirty="0" smtClean="0">
                <a:latin typeface="Raleway" panose="020B0503030101060003" pitchFamily="34" charset="0"/>
              </a:rPr>
              <a:t>)</a:t>
            </a:r>
          </a:p>
          <a:p>
            <a:pPr lvl="1"/>
            <a:endParaRPr lang="it-IT" sz="2000" dirty="0">
              <a:latin typeface="Raleway" panose="020B0503030101060003" pitchFamily="34" charset="0"/>
            </a:endParaRPr>
          </a:p>
          <a:p>
            <a:pPr lvl="1"/>
            <a:r>
              <a:rPr lang="it-IT" sz="2000" dirty="0">
                <a:latin typeface="Raleway" panose="020B0503030101060003" pitchFamily="34" charset="0"/>
              </a:rPr>
              <a:t/>
            </a:r>
            <a:br>
              <a:rPr lang="it-IT" sz="2000" dirty="0">
                <a:latin typeface="Raleway" panose="020B0503030101060003" pitchFamily="34" charset="0"/>
              </a:rPr>
            </a:br>
            <a:endParaRPr lang="it-IT" sz="2000" dirty="0">
              <a:latin typeface="Raleway" panose="020B0503030101060003" pitchFamily="34" charset="0"/>
            </a:endParaRPr>
          </a:p>
        </p:txBody>
      </p:sp>
      <p:sp>
        <p:nvSpPr>
          <p:cNvPr id="8" name="CasellaDiTesto 51">
            <a:extLst>
              <a:ext uri="{FF2B5EF4-FFF2-40B4-BE49-F238E27FC236}">
                <a16:creationId xmlns:lc="http://schemas.openxmlformats.org/drawingml/2006/lockedCanvas" xmlns:a16="http://schemas.microsoft.com/office/drawing/2014/main" xmlns="" id="{8CCD2AD3-91B9-C9F6-08D0-5A5CCA67C4F9}"/>
              </a:ext>
            </a:extLst>
          </p:cNvPr>
          <p:cNvSpPr txBox="1"/>
          <p:nvPr/>
        </p:nvSpPr>
        <p:spPr>
          <a:xfrm>
            <a:off x="420022" y="1529678"/>
            <a:ext cx="11223338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800" dirty="0" smtClean="0">
                <a:solidFill>
                  <a:schemeClr val="tx1"/>
                </a:solidFill>
                <a:latin typeface="Raleway" panose="020B0503030101060003" pitchFamily="34" charset="0"/>
              </a:rPr>
              <a:t>Scopo</a:t>
            </a:r>
          </a:p>
          <a:p>
            <a:endParaRPr lang="it-IT" sz="1400" dirty="0">
              <a:solidFill>
                <a:schemeClr val="tx1"/>
              </a:solidFill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dirty="0" smtClean="0">
                <a:latin typeface="Raleway" panose="020B0503030101060003" pitchFamily="34" charset="0"/>
              </a:rPr>
              <a:t>Rendere più efficiente la ricerca di documenti testuali all’interno del proprio direttorio</a:t>
            </a:r>
            <a:endParaRPr lang="it-IT" sz="2000" dirty="0">
              <a:latin typeface="Raleway" panose="020B0503030101060003" pitchFamily="34" charset="0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lc="http://schemas.openxmlformats.org/drawingml/2006/lockedCanvas" xmlns:a16="http://schemas.microsoft.com/office/drawing/2014/main" xmlns="" id="{1E494D1A-A850-8664-359F-B5C2EF7FE428}"/>
              </a:ext>
            </a:extLst>
          </p:cNvPr>
          <p:cNvSpPr/>
          <p:nvPr/>
        </p:nvSpPr>
        <p:spPr>
          <a:xfrm>
            <a:off x="2704767" y="31725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62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lc="http://schemas.openxmlformats.org/drawingml/2006/lockedCanvas" xmlns:a16="http://schemas.microsoft.com/office/drawing/2014/main" xmlns="" id="{9345B740-46C0-0F59-BCE6-B6BB98E2D03A}"/>
              </a:ext>
            </a:extLst>
          </p:cNvPr>
          <p:cNvSpPr/>
          <p:nvPr/>
        </p:nvSpPr>
        <p:spPr>
          <a:xfrm>
            <a:off x="2827114" y="31722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Efficacia: LDA</a:t>
            </a:r>
          </a:p>
        </p:txBody>
      </p:sp>
      <p:sp>
        <p:nvSpPr>
          <p:cNvPr id="10" name="CasellaDiTesto 48">
            <a:extLst>
              <a:ext uri="{FF2B5EF4-FFF2-40B4-BE49-F238E27FC236}">
                <a16:creationId xmlns:lc="http://schemas.openxmlformats.org/drawingml/2006/lockedCanvas" xmlns:a16="http://schemas.microsoft.com/office/drawing/2014/main" xmlns="" id="{1C78B549-E0D4-B794-143A-3AE79DE1EDD1}"/>
              </a:ext>
            </a:extLst>
          </p:cNvPr>
          <p:cNvSpPr txBox="1"/>
          <p:nvPr/>
        </p:nvSpPr>
        <p:spPr>
          <a:xfrm>
            <a:off x="47149" y="12325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Evaluation</a:t>
            </a:r>
            <a:endParaRPr lang="it-IT" sz="3200" dirty="0">
              <a:latin typeface="Raleway" panose="020B0503030101060003" pitchFamily="34" charset="0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lc="http://schemas.openxmlformats.org/drawingml/2006/lockedCanvas" xmlns:a16="http://schemas.microsoft.com/office/drawing/2014/main" xmlns="" id="{1E494D1A-A850-8664-359F-B5C2EF7FE428}"/>
              </a:ext>
            </a:extLst>
          </p:cNvPr>
          <p:cNvSpPr/>
          <p:nvPr/>
        </p:nvSpPr>
        <p:spPr>
          <a:xfrm>
            <a:off x="2704767" y="31725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xmlns="" id="{D5646900-A5FD-7379-CEE8-6D23B907F6B7}"/>
              </a:ext>
            </a:extLst>
          </p:cNvPr>
          <p:cNvSpPr txBox="1"/>
          <p:nvPr/>
        </p:nvSpPr>
        <p:spPr>
          <a:xfrm>
            <a:off x="711199" y="1753660"/>
            <a:ext cx="9458037" cy="49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LDA: </a:t>
            </a:r>
            <a:r>
              <a:rPr lang="it-IT" sz="2000" dirty="0" err="1">
                <a:latin typeface="Raleway" panose="020B0503030101060003" pitchFamily="34" charset="0"/>
              </a:rPr>
              <a:t>Topic</a:t>
            </a:r>
            <a:r>
              <a:rPr lang="it-IT" sz="2000" dirty="0">
                <a:latin typeface="Raleway" panose="020B0503030101060003" pitchFamily="34" charset="0"/>
              </a:rPr>
              <a:t> </a:t>
            </a:r>
            <a:r>
              <a:rPr lang="it-IT" sz="2000" dirty="0" err="1">
                <a:latin typeface="Raleway" panose="020B0503030101060003" pitchFamily="34" charset="0"/>
              </a:rPr>
              <a:t>Coherence</a:t>
            </a:r>
            <a:r>
              <a:rPr lang="it-IT" sz="2000" dirty="0">
                <a:latin typeface="Raleway" panose="020B0503030101060003" pitchFamily="34" charset="0"/>
              </a:rPr>
              <a:t>, </a:t>
            </a:r>
            <a:r>
              <a:rPr lang="it-IT" sz="2000" dirty="0" err="1" smtClean="0">
                <a:latin typeface="Raleway" panose="020B0503030101060003" pitchFamily="34" charset="0"/>
              </a:rPr>
              <a:t>Perplexity</a:t>
            </a:r>
            <a:endParaRPr lang="it-IT" sz="2000" dirty="0">
              <a:latin typeface="Raleway" panose="020B0503030101060003" pitchFamily="34" charset="0"/>
            </a:endParaRPr>
          </a:p>
        </p:txBody>
      </p:sp>
      <p:graphicFrame>
        <p:nvGraphicFramePr>
          <p:cNvPr id="8" name="Tabella 18">
            <a:extLst>
              <a:ext uri="{FF2B5EF4-FFF2-40B4-BE49-F238E27FC236}">
                <a16:creationId xmlns:a16="http://schemas.microsoft.com/office/drawing/2014/main" xmlns="" id="{5022DCE4-AF1C-190F-F5ED-C83286E0F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735810"/>
              </p:ext>
            </p:extLst>
          </p:nvPr>
        </p:nvGraphicFramePr>
        <p:xfrm>
          <a:off x="508265" y="3131713"/>
          <a:ext cx="8277353" cy="2005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745">
                  <a:extLst>
                    <a:ext uri="{9D8B030D-6E8A-4147-A177-3AD203B41FA5}">
                      <a16:colId xmlns:a16="http://schemas.microsoft.com/office/drawing/2014/main" xmlns="" val="2848441919"/>
                    </a:ext>
                  </a:extLst>
                </a:gridCol>
                <a:gridCol w="1856232">
                  <a:extLst>
                    <a:ext uri="{9D8B030D-6E8A-4147-A177-3AD203B41FA5}">
                      <a16:colId xmlns:a16="http://schemas.microsoft.com/office/drawing/2014/main" xmlns="" val="3690681005"/>
                    </a:ext>
                  </a:extLst>
                </a:gridCol>
                <a:gridCol w="1344168">
                  <a:extLst>
                    <a:ext uri="{9D8B030D-6E8A-4147-A177-3AD203B41FA5}">
                      <a16:colId xmlns:a16="http://schemas.microsoft.com/office/drawing/2014/main" xmlns="" val="1718640456"/>
                    </a:ext>
                  </a:extLst>
                </a:gridCol>
                <a:gridCol w="2039112">
                  <a:extLst>
                    <a:ext uri="{9D8B030D-6E8A-4147-A177-3AD203B41FA5}">
                      <a16:colId xmlns:a16="http://schemas.microsoft.com/office/drawing/2014/main" xmlns="" val="1893298888"/>
                    </a:ext>
                  </a:extLst>
                </a:gridCol>
                <a:gridCol w="1911096">
                  <a:extLst>
                    <a:ext uri="{9D8B030D-6E8A-4147-A177-3AD203B41FA5}">
                      <a16:colId xmlns:a16="http://schemas.microsoft.com/office/drawing/2014/main" xmlns="" val="4121846633"/>
                    </a:ext>
                  </a:extLst>
                </a:gridCol>
              </a:tblGrid>
              <a:tr h="947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00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 case</a:t>
                      </a:r>
                      <a:endParaRPr lang="it-IT" sz="1600" kern="10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00" dirty="0" err="1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Perplexity</a:t>
                      </a:r>
                      <a:r>
                        <a:rPr lang="it-IT" sz="1600" b="1" kern="100" dirty="0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target (max)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00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Perplexity real</a:t>
                      </a:r>
                      <a:endParaRPr lang="it-IT" sz="1600" kern="10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00" dirty="0" err="1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Topic</a:t>
                      </a:r>
                      <a:r>
                        <a:rPr lang="it-IT" sz="1600" b="1" kern="100" dirty="0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600" b="1" kern="100" dirty="0" err="1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Coherence</a:t>
                      </a:r>
                      <a:r>
                        <a:rPr lang="it-IT" sz="1600" b="1" kern="100" dirty="0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target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00" dirty="0" err="1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Topic</a:t>
                      </a:r>
                      <a:r>
                        <a:rPr lang="it-IT" sz="1600" b="1" kern="100" dirty="0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600" b="1" kern="100" dirty="0" err="1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Coherence</a:t>
                      </a:r>
                      <a:r>
                        <a:rPr lang="it-IT" sz="1600" b="1" kern="100" dirty="0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600" b="1" kern="100" dirty="0" err="1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real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440441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solidFill>
                            <a:srgbClr val="00B050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29,12</a:t>
                      </a:r>
                      <a:endParaRPr lang="it-IT" sz="1600" kern="10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0,70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solidFill>
                            <a:srgbClr val="00B050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0.80</a:t>
                      </a:r>
                      <a:endParaRPr lang="it-IT" sz="1600" kern="10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102806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solidFill>
                            <a:srgbClr val="00B050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15,1189</a:t>
                      </a:r>
                      <a:endParaRPr lang="it-IT" sz="1600" kern="10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0,70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solidFill>
                            <a:srgbClr val="00B050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0.87</a:t>
                      </a:r>
                      <a:endParaRPr lang="it-IT" sz="1600" kern="10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770819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solidFill>
                            <a:srgbClr val="00B050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30,124</a:t>
                      </a:r>
                      <a:endParaRPr lang="it-IT" sz="1600" kern="10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0,70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 dirty="0">
                          <a:solidFill>
                            <a:srgbClr val="FF0000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4167631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solidFill>
                            <a:srgbClr val="00B050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12,33</a:t>
                      </a:r>
                      <a:endParaRPr lang="it-IT" sz="1600" kern="10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0,70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 dirty="0">
                          <a:solidFill>
                            <a:srgbClr val="00B050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0.90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411036552"/>
                  </a:ext>
                </a:extLst>
              </a:tr>
            </a:tbl>
          </a:graphicData>
        </a:graphic>
      </p:graphicFrame>
      <p:sp>
        <p:nvSpPr>
          <p:cNvPr id="11" name="CasellaDiTesto 10">
            <a:extLst>
              <a:ext uri="{FF2B5EF4-FFF2-40B4-BE49-F238E27FC236}">
                <a16:creationId xmlns:a16="http://schemas.microsoft.com/office/drawing/2014/main" xmlns="" id="{B3C64E8C-5D9D-DBCA-98AD-E4E2DBA9DD75}"/>
              </a:ext>
            </a:extLst>
          </p:cNvPr>
          <p:cNvSpPr txBox="1"/>
          <p:nvPr/>
        </p:nvSpPr>
        <p:spPr>
          <a:xfrm>
            <a:off x="8785618" y="3785637"/>
            <a:ext cx="3406382" cy="175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it-IT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</a:t>
            </a:r>
            <a:r>
              <a:rPr lang="it-IT" sz="1600" dirty="0">
                <a:effectLst/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effectLst/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topics</a:t>
            </a:r>
            <a:r>
              <a:rPr lang="it-IT" sz="1600" dirty="0">
                <a:effectLst/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 documento-&gt;4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it-IT" sz="1600" dirty="0">
                <a:effectLst/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Alpha-&gt;auto*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it-IT" sz="1600" dirty="0" err="1">
                <a:effectLst/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Betha</a:t>
            </a:r>
            <a:r>
              <a:rPr lang="it-IT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it-IT" sz="1600" dirty="0">
                <a:effectLst/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it-IT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</a:t>
            </a:r>
            <a:r>
              <a:rPr lang="it-IT" sz="1600" dirty="0">
                <a:effectLst/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iterazioni-&gt;10000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it-IT" sz="1600" dirty="0" err="1">
                <a:effectLst/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Threshold</a:t>
            </a:r>
            <a:r>
              <a:rPr lang="it-IT" sz="1600" dirty="0">
                <a:effectLst/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rilevanza: 0.25</a:t>
            </a:r>
          </a:p>
          <a:p>
            <a:endParaRPr lang="it-IT" sz="1600" dirty="0">
              <a:latin typeface="Raleway" panose="020B0503030101060003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xmlns="" id="{D2D20633-72A1-3111-E3D8-2DD74431937C}"/>
              </a:ext>
            </a:extLst>
          </p:cNvPr>
          <p:cNvSpPr txBox="1"/>
          <p:nvPr/>
        </p:nvSpPr>
        <p:spPr>
          <a:xfrm>
            <a:off x="9189720" y="3253523"/>
            <a:ext cx="3477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latin typeface="Raleway" panose="020B0503030101060003" pitchFamily="34" charset="0"/>
              </a:rPr>
              <a:t>Hyperparameters</a:t>
            </a:r>
            <a:endParaRPr lang="it-IT" sz="2400" dirty="0">
              <a:latin typeface="Raleway" panose="020B0503030101060003" pitchFamily="34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xmlns="" id="{4BE10FF2-C04A-20CD-E794-D40624E3162E}"/>
              </a:ext>
            </a:extLst>
          </p:cNvPr>
          <p:cNvSpPr txBox="1"/>
          <p:nvPr/>
        </p:nvSpPr>
        <p:spPr>
          <a:xfrm>
            <a:off x="354850" y="1083733"/>
            <a:ext cx="11473083" cy="66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800" kern="1200">
                <a:solidFill>
                  <a:srgbClr val="000000"/>
                </a:solidFill>
                <a:effectLst/>
                <a:latin typeface="Raleway" panose="020B0503030101060003" pitchFamily="34" charset="0"/>
                <a:ea typeface="+mn-ea"/>
                <a:cs typeface="+mn-cs"/>
              </a:rPr>
              <a:t>Metrica</a:t>
            </a:r>
            <a:endParaRPr lang="it-IT" sz="28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1975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lc="http://schemas.openxmlformats.org/drawingml/2006/lockedCanvas" xmlns:a16="http://schemas.microsoft.com/office/drawing/2014/main" xmlns="" id="{9345B740-46C0-0F59-BCE6-B6BB98E2D03A}"/>
              </a:ext>
            </a:extLst>
          </p:cNvPr>
          <p:cNvSpPr/>
          <p:nvPr/>
        </p:nvSpPr>
        <p:spPr>
          <a:xfrm>
            <a:off x="2827114" y="31722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Efficacia: </a:t>
            </a:r>
            <a:r>
              <a:rPr lang="it-IT" sz="3200" dirty="0" err="1" smtClean="0">
                <a:solidFill>
                  <a:schemeClr val="tx1"/>
                </a:solidFill>
                <a:latin typeface="Raleway" panose="020B0503030101060003" pitchFamily="34" charset="0"/>
              </a:rPr>
              <a:t>Luceene</a:t>
            </a:r>
            <a:endParaRPr lang="it-IT" sz="3200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10" name="CasellaDiTesto 48">
            <a:extLst>
              <a:ext uri="{FF2B5EF4-FFF2-40B4-BE49-F238E27FC236}">
                <a16:creationId xmlns:lc="http://schemas.openxmlformats.org/drawingml/2006/lockedCanvas" xmlns:a16="http://schemas.microsoft.com/office/drawing/2014/main" xmlns="" id="{1C78B549-E0D4-B794-143A-3AE79DE1EDD1}"/>
              </a:ext>
            </a:extLst>
          </p:cNvPr>
          <p:cNvSpPr txBox="1"/>
          <p:nvPr/>
        </p:nvSpPr>
        <p:spPr>
          <a:xfrm>
            <a:off x="47149" y="12325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Evaluation</a:t>
            </a:r>
            <a:endParaRPr lang="it-IT" sz="3200" dirty="0">
              <a:latin typeface="Raleway" panose="020B0503030101060003" pitchFamily="34" charset="0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lc="http://schemas.openxmlformats.org/drawingml/2006/lockedCanvas" xmlns:a16="http://schemas.microsoft.com/office/drawing/2014/main" xmlns="" id="{1E494D1A-A850-8664-359F-B5C2EF7FE428}"/>
              </a:ext>
            </a:extLst>
          </p:cNvPr>
          <p:cNvSpPr/>
          <p:nvPr/>
        </p:nvSpPr>
        <p:spPr>
          <a:xfrm>
            <a:off x="2704767" y="31725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xmlns="" id="{D5646900-A5FD-7379-CEE8-6D23B907F6B7}"/>
              </a:ext>
            </a:extLst>
          </p:cNvPr>
          <p:cNvSpPr txBox="1"/>
          <p:nvPr/>
        </p:nvSpPr>
        <p:spPr>
          <a:xfrm>
            <a:off x="711199" y="1753660"/>
            <a:ext cx="9458037" cy="49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000" dirty="0" smtClean="0">
                <a:latin typeface="Raleway" panose="020B0503030101060003" pitchFamily="34" charset="0"/>
              </a:rPr>
              <a:t>MMR, …, </a:t>
            </a:r>
            <a:endParaRPr lang="it-IT" sz="2000" dirty="0">
              <a:latin typeface="Raleway" panose="020B0503030101060003" pitchFamily="34" charset="0"/>
            </a:endParaRPr>
          </a:p>
        </p:txBody>
      </p:sp>
      <p:graphicFrame>
        <p:nvGraphicFramePr>
          <p:cNvPr id="8" name="Tabella 18">
            <a:extLst>
              <a:ext uri="{FF2B5EF4-FFF2-40B4-BE49-F238E27FC236}">
                <a16:creationId xmlns:a16="http://schemas.microsoft.com/office/drawing/2014/main" xmlns="" id="{5022DCE4-AF1C-190F-F5ED-C83286E0F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332587"/>
              </p:ext>
            </p:extLst>
          </p:nvPr>
        </p:nvGraphicFramePr>
        <p:xfrm>
          <a:off x="508265" y="3131713"/>
          <a:ext cx="8277353" cy="1988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745">
                  <a:extLst>
                    <a:ext uri="{9D8B030D-6E8A-4147-A177-3AD203B41FA5}">
                      <a16:colId xmlns:a16="http://schemas.microsoft.com/office/drawing/2014/main" xmlns="" val="2848441919"/>
                    </a:ext>
                  </a:extLst>
                </a:gridCol>
                <a:gridCol w="1856232">
                  <a:extLst>
                    <a:ext uri="{9D8B030D-6E8A-4147-A177-3AD203B41FA5}">
                      <a16:colId xmlns:a16="http://schemas.microsoft.com/office/drawing/2014/main" xmlns="" val="3690681005"/>
                    </a:ext>
                  </a:extLst>
                </a:gridCol>
                <a:gridCol w="1344168">
                  <a:extLst>
                    <a:ext uri="{9D8B030D-6E8A-4147-A177-3AD203B41FA5}">
                      <a16:colId xmlns:a16="http://schemas.microsoft.com/office/drawing/2014/main" xmlns="" val="1718640456"/>
                    </a:ext>
                  </a:extLst>
                </a:gridCol>
                <a:gridCol w="2039112">
                  <a:extLst>
                    <a:ext uri="{9D8B030D-6E8A-4147-A177-3AD203B41FA5}">
                      <a16:colId xmlns:a16="http://schemas.microsoft.com/office/drawing/2014/main" xmlns="" val="1893298888"/>
                    </a:ext>
                  </a:extLst>
                </a:gridCol>
                <a:gridCol w="1911096">
                  <a:extLst>
                    <a:ext uri="{9D8B030D-6E8A-4147-A177-3AD203B41FA5}">
                      <a16:colId xmlns:a16="http://schemas.microsoft.com/office/drawing/2014/main" xmlns="" val="4121846633"/>
                    </a:ext>
                  </a:extLst>
                </a:gridCol>
              </a:tblGrid>
              <a:tr h="947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00" dirty="0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 case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00" dirty="0" smtClean="0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[?]</a:t>
                      </a:r>
                      <a:br>
                        <a:rPr lang="it-IT" sz="1600" b="1" kern="100" dirty="0" smtClean="0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it-IT" sz="1600" b="1" kern="100" dirty="0" smtClean="0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it-IT" sz="1600" b="1" kern="100" dirty="0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max)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00" dirty="0" smtClean="0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[?]</a:t>
                      </a:r>
                      <a:br>
                        <a:rPr lang="it-IT" sz="1600" b="1" kern="100" dirty="0" smtClean="0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it-IT" sz="1600" b="1" kern="100" dirty="0" smtClean="0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600" b="1" kern="100" dirty="0" err="1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real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00" dirty="0" smtClean="0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[?]</a:t>
                      </a:r>
                      <a:br>
                        <a:rPr lang="it-IT" sz="1600" b="1" kern="100" dirty="0" smtClean="0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it-IT" sz="1600" b="1" kern="100" dirty="0" smtClean="0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target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00" dirty="0" smtClean="0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[?]</a:t>
                      </a:r>
                      <a:br>
                        <a:rPr lang="it-IT" sz="1600" b="1" kern="100" dirty="0" smtClean="0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it-IT" sz="1600" b="1" kern="100" dirty="0" err="1" smtClean="0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iiii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440441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solidFill>
                            <a:srgbClr val="00B050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29,12</a:t>
                      </a:r>
                      <a:endParaRPr lang="it-IT" sz="1600" kern="10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0,70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solidFill>
                            <a:srgbClr val="00B050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0.80</a:t>
                      </a:r>
                      <a:endParaRPr lang="it-IT" sz="1600" kern="10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102806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solidFill>
                            <a:srgbClr val="00B050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15,1189</a:t>
                      </a:r>
                      <a:endParaRPr lang="it-IT" sz="1600" kern="10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0,70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solidFill>
                            <a:srgbClr val="00B050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0.87</a:t>
                      </a:r>
                      <a:endParaRPr lang="it-IT" sz="1600" kern="10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770819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solidFill>
                            <a:srgbClr val="00B050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30,124</a:t>
                      </a:r>
                      <a:endParaRPr lang="it-IT" sz="1600" kern="10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0,70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 dirty="0">
                          <a:solidFill>
                            <a:srgbClr val="FF0000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4167631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solidFill>
                            <a:srgbClr val="00B050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12,33</a:t>
                      </a:r>
                      <a:endParaRPr lang="it-IT" sz="1600" kern="10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0,70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 dirty="0">
                          <a:solidFill>
                            <a:srgbClr val="00B050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0.90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411036552"/>
                  </a:ext>
                </a:extLst>
              </a:tr>
            </a:tbl>
          </a:graphicData>
        </a:graphic>
      </p:graphicFrame>
      <p:sp>
        <p:nvSpPr>
          <p:cNvPr id="11" name="CasellaDiTesto 10">
            <a:extLst>
              <a:ext uri="{FF2B5EF4-FFF2-40B4-BE49-F238E27FC236}">
                <a16:creationId xmlns:a16="http://schemas.microsoft.com/office/drawing/2014/main" xmlns="" id="{B3C64E8C-5D9D-DBCA-98AD-E4E2DBA9DD75}"/>
              </a:ext>
            </a:extLst>
          </p:cNvPr>
          <p:cNvSpPr txBox="1"/>
          <p:nvPr/>
        </p:nvSpPr>
        <p:spPr>
          <a:xfrm>
            <a:off x="8785618" y="3785637"/>
            <a:ext cx="3406382" cy="175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it-IT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</a:t>
            </a:r>
            <a:r>
              <a:rPr lang="it-IT" sz="1600" dirty="0">
                <a:effectLst/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effectLst/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topics</a:t>
            </a:r>
            <a:r>
              <a:rPr lang="it-IT" sz="1600" dirty="0">
                <a:effectLst/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 documento-&gt;4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it-IT" sz="1600" dirty="0">
                <a:effectLst/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Alpha-&gt;auto*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it-IT" sz="1600" dirty="0" err="1">
                <a:effectLst/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Betha</a:t>
            </a:r>
            <a:r>
              <a:rPr lang="it-IT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it-IT" sz="1600" dirty="0">
                <a:effectLst/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it-IT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</a:t>
            </a:r>
            <a:r>
              <a:rPr lang="it-IT" sz="1600" dirty="0">
                <a:effectLst/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iterazioni-&gt;10000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it-IT" sz="1600" dirty="0" err="1">
                <a:effectLst/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Threshold</a:t>
            </a:r>
            <a:r>
              <a:rPr lang="it-IT" sz="1600" dirty="0">
                <a:effectLst/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rilevanza: 0.25</a:t>
            </a:r>
          </a:p>
          <a:p>
            <a:endParaRPr lang="it-IT" sz="1600" dirty="0">
              <a:latin typeface="Raleway" panose="020B0503030101060003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xmlns="" id="{D2D20633-72A1-3111-E3D8-2DD74431937C}"/>
              </a:ext>
            </a:extLst>
          </p:cNvPr>
          <p:cNvSpPr txBox="1"/>
          <p:nvPr/>
        </p:nvSpPr>
        <p:spPr>
          <a:xfrm>
            <a:off x="9189720" y="3253523"/>
            <a:ext cx="3477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latin typeface="Raleway" panose="020B0503030101060003" pitchFamily="34" charset="0"/>
              </a:rPr>
              <a:t>Hyperparameters</a:t>
            </a:r>
            <a:endParaRPr lang="it-IT" sz="2400" dirty="0">
              <a:latin typeface="Raleway" panose="020B0503030101060003" pitchFamily="34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xmlns="" id="{4BE10FF2-C04A-20CD-E794-D40624E3162E}"/>
              </a:ext>
            </a:extLst>
          </p:cNvPr>
          <p:cNvSpPr txBox="1"/>
          <p:nvPr/>
        </p:nvSpPr>
        <p:spPr>
          <a:xfrm>
            <a:off x="354850" y="1083733"/>
            <a:ext cx="11473083" cy="66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800" kern="1200">
                <a:solidFill>
                  <a:srgbClr val="000000"/>
                </a:solidFill>
                <a:effectLst/>
                <a:latin typeface="Raleway" panose="020B0503030101060003" pitchFamily="34" charset="0"/>
                <a:ea typeface="+mn-ea"/>
                <a:cs typeface="+mn-cs"/>
              </a:rPr>
              <a:t>Metrica</a:t>
            </a:r>
            <a:endParaRPr lang="it-IT" sz="28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3047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lc="http://schemas.openxmlformats.org/drawingml/2006/lockedCanvas" xmlns:a16="http://schemas.microsoft.com/office/drawing/2014/main" xmlns="" id="{9345B740-46C0-0F59-BCE6-B6BB98E2D03A}"/>
              </a:ext>
            </a:extLst>
          </p:cNvPr>
          <p:cNvSpPr/>
          <p:nvPr/>
        </p:nvSpPr>
        <p:spPr>
          <a:xfrm>
            <a:off x="2827114" y="31722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smtClean="0">
                <a:solidFill>
                  <a:schemeClr val="tx1"/>
                </a:solidFill>
                <a:latin typeface="Raleway" panose="020B0503030101060003" pitchFamily="34" charset="0"/>
              </a:rPr>
              <a:t>Punti di miglioramento</a:t>
            </a:r>
            <a:endParaRPr lang="it-IT" sz="3200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10" name="CasellaDiTesto 48">
            <a:extLst>
              <a:ext uri="{FF2B5EF4-FFF2-40B4-BE49-F238E27FC236}">
                <a16:creationId xmlns:lc="http://schemas.openxmlformats.org/drawingml/2006/lockedCanvas" xmlns:a16="http://schemas.microsoft.com/office/drawing/2014/main" xmlns="" id="{1C78B549-E0D4-B794-143A-3AE79DE1EDD1}"/>
              </a:ext>
            </a:extLst>
          </p:cNvPr>
          <p:cNvSpPr txBox="1"/>
          <p:nvPr/>
        </p:nvSpPr>
        <p:spPr>
          <a:xfrm>
            <a:off x="47149" y="12325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smtClean="0">
                <a:latin typeface="Raleway" panose="020B0503030101060003" pitchFamily="34" charset="0"/>
              </a:rPr>
              <a:t>Altro</a:t>
            </a:r>
            <a:endParaRPr lang="it-IT" sz="3200" dirty="0">
              <a:latin typeface="Raleway" panose="020B0503030101060003" pitchFamily="34" charset="0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lc="http://schemas.openxmlformats.org/drawingml/2006/lockedCanvas" xmlns:a16="http://schemas.microsoft.com/office/drawing/2014/main" xmlns="" id="{1E494D1A-A850-8664-359F-B5C2EF7FE428}"/>
              </a:ext>
            </a:extLst>
          </p:cNvPr>
          <p:cNvSpPr/>
          <p:nvPr/>
        </p:nvSpPr>
        <p:spPr>
          <a:xfrm>
            <a:off x="2704767" y="31725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618309" y="1732957"/>
            <a:ext cx="11506082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 smtClean="0">
                <a:latin typeface="Raleway" panose="020B0503030101060003" pitchFamily="34" charset="0"/>
              </a:rPr>
              <a:t>Nuove </a:t>
            </a:r>
            <a:r>
              <a:rPr lang="it-IT" sz="2400" dirty="0" err="1" smtClean="0">
                <a:latin typeface="Raleway" panose="020B0503030101060003" pitchFamily="34" charset="0"/>
              </a:rPr>
              <a:t>features</a:t>
            </a:r>
            <a:r>
              <a:rPr lang="it-IT" sz="2400" dirty="0" smtClean="0">
                <a:latin typeface="Raleway" panose="020B0503030101060003" pitchFamily="34" charset="0"/>
              </a:rPr>
              <a:t> (per IR)</a:t>
            </a:r>
          </a:p>
          <a:p>
            <a:endParaRPr lang="it-IT" dirty="0" smtClean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smtClean="0">
                <a:latin typeface="Raleway" panose="020B0503030101060003" pitchFamily="34" charset="0"/>
              </a:rPr>
              <a:t>User </a:t>
            </a:r>
            <a:r>
              <a:rPr lang="it-IT" dirty="0" err="1" smtClean="0">
                <a:latin typeface="Raleway" panose="020B0503030101060003" pitchFamily="34" charset="0"/>
              </a:rPr>
              <a:t>tag</a:t>
            </a:r>
            <a:endParaRPr lang="it-IT" dirty="0" smtClean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smtClean="0">
                <a:latin typeface="Raleway" panose="020B0503030101060003" pitchFamily="34" charset="0"/>
              </a:rPr>
              <a:t>NER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smtClean="0">
                <a:latin typeface="Raleway" panose="020B0503030101060003" pitchFamily="34" charset="0"/>
              </a:rPr>
              <a:t>POS</a:t>
            </a:r>
          </a:p>
          <a:p>
            <a:endParaRPr lang="it-IT" dirty="0" smtClean="0">
              <a:latin typeface="Raleway" panose="020B0503030101060003" pitchFamily="34" charset="0"/>
            </a:endParaRPr>
          </a:p>
          <a:p>
            <a:r>
              <a:rPr lang="it-IT" sz="2400" dirty="0" smtClean="0">
                <a:latin typeface="Raleway" panose="020B0503030101060003" pitchFamily="34" charset="0"/>
              </a:rPr>
              <a:t>Sistemi di supporto (per generalizzare il sistema)</a:t>
            </a:r>
          </a:p>
          <a:p>
            <a:endParaRPr lang="it-IT" dirty="0" smtClean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smtClean="0">
                <a:latin typeface="Raleway" panose="020B0503030101060003" pitchFamily="34" charset="0"/>
              </a:rPr>
              <a:t>Machine </a:t>
            </a:r>
            <a:r>
              <a:rPr lang="it-IT" dirty="0" err="1" smtClean="0">
                <a:latin typeface="Raleway" panose="020B0503030101060003" pitchFamily="34" charset="0"/>
              </a:rPr>
              <a:t>translation</a:t>
            </a:r>
            <a:endParaRPr lang="it-IT" dirty="0" smtClean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>
              <a:latin typeface="Raleway" panose="020B0503030101060003" pitchFamily="34" charset="0"/>
            </a:endParaRPr>
          </a:p>
          <a:p>
            <a:r>
              <a:rPr lang="it-IT" sz="2400" dirty="0" err="1" smtClean="0">
                <a:latin typeface="Raleway" panose="020B0503030101060003" pitchFamily="34" charset="0"/>
              </a:rPr>
              <a:t>Embeddings</a:t>
            </a:r>
            <a:r>
              <a:rPr lang="it-IT" sz="2400" dirty="0" smtClean="0">
                <a:latin typeface="Raleway" panose="020B0503030101060003" pitchFamily="34" charset="0"/>
              </a:rPr>
              <a:t> (per migliorare l’</a:t>
            </a:r>
            <a:r>
              <a:rPr lang="it-IT" sz="2400" dirty="0" err="1" smtClean="0">
                <a:latin typeface="Raleway" panose="020B0503030101060003" pitchFamily="34" charset="0"/>
              </a:rPr>
              <a:t>efficicacia</a:t>
            </a:r>
            <a:r>
              <a:rPr lang="it-IT" sz="2400" dirty="0" smtClean="0">
                <a:latin typeface="Raleway" panose="020B0503030101060003" pitchFamily="34" charset="0"/>
              </a:rPr>
              <a:t>)</a:t>
            </a:r>
          </a:p>
          <a:p>
            <a:endParaRPr lang="it-IT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smtClean="0">
                <a:latin typeface="Raleway" panose="020B0503030101060003" pitchFamily="34" charset="0"/>
              </a:rPr>
              <a:t>Utilizzo </a:t>
            </a:r>
            <a:r>
              <a:rPr lang="it-IT" dirty="0" err="1" smtClean="0">
                <a:latin typeface="Raleway" panose="020B0503030101060003" pitchFamily="34" charset="0"/>
              </a:rPr>
              <a:t>embedding</a:t>
            </a:r>
            <a:r>
              <a:rPr lang="it-IT" dirty="0" smtClean="0">
                <a:latin typeface="Raleway" panose="020B0503030101060003" pitchFamily="34" charset="0"/>
              </a:rPr>
              <a:t> più complessi </a:t>
            </a:r>
            <a:endParaRPr lang="it-IT" dirty="0">
              <a:latin typeface="Raleway" panose="020B0503030101060003" pitchFamily="34" charset="0"/>
            </a:endParaRPr>
          </a:p>
          <a:p>
            <a:r>
              <a:rPr lang="it-IT" sz="2800" dirty="0">
                <a:latin typeface="Raleway" panose="020B0503030101060003" pitchFamily="34" charset="0"/>
              </a:rPr>
              <a:t>  </a:t>
            </a:r>
            <a:endParaRPr lang="it-IT" b="1" dirty="0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0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lc="http://schemas.openxmlformats.org/drawingml/2006/lockedCanvas" xmlns:a16="http://schemas.microsoft.com/office/drawing/2014/main" xmlns="" id="{9345B740-46C0-0F59-BCE6-B6BB98E2D03A}"/>
              </a:ext>
            </a:extLst>
          </p:cNvPr>
          <p:cNvSpPr/>
          <p:nvPr/>
        </p:nvSpPr>
        <p:spPr>
          <a:xfrm>
            <a:off x="2827114" y="31722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err="1" smtClean="0">
                <a:solidFill>
                  <a:schemeClr val="tx1"/>
                </a:solidFill>
                <a:latin typeface="Raleway" panose="020B0503030101060003" pitchFamily="34" charset="0"/>
              </a:rPr>
              <a:t>Papers</a:t>
            </a:r>
            <a:endParaRPr lang="it-IT" sz="3200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10" name="CasellaDiTesto 48">
            <a:extLst>
              <a:ext uri="{FF2B5EF4-FFF2-40B4-BE49-F238E27FC236}">
                <a16:creationId xmlns:lc="http://schemas.openxmlformats.org/drawingml/2006/lockedCanvas" xmlns:a16="http://schemas.microsoft.com/office/drawing/2014/main" xmlns="" id="{1C78B549-E0D4-B794-143A-3AE79DE1EDD1}"/>
              </a:ext>
            </a:extLst>
          </p:cNvPr>
          <p:cNvSpPr txBox="1"/>
          <p:nvPr/>
        </p:nvSpPr>
        <p:spPr>
          <a:xfrm>
            <a:off x="47149" y="12325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smtClean="0">
                <a:latin typeface="Raleway" panose="020B0503030101060003" pitchFamily="34" charset="0"/>
              </a:rPr>
              <a:t>Conclusioni</a:t>
            </a:r>
            <a:endParaRPr lang="it-IT" sz="3200" dirty="0">
              <a:latin typeface="Raleway" panose="020B0503030101060003" pitchFamily="34" charset="0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lc="http://schemas.openxmlformats.org/drawingml/2006/lockedCanvas" xmlns:a16="http://schemas.microsoft.com/office/drawing/2014/main" xmlns="" id="{1E494D1A-A850-8664-359F-B5C2EF7FE428}"/>
              </a:ext>
            </a:extLst>
          </p:cNvPr>
          <p:cNvSpPr/>
          <p:nvPr/>
        </p:nvSpPr>
        <p:spPr>
          <a:xfrm>
            <a:off x="2704767" y="31725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330926" y="1297529"/>
            <a:ext cx="12192000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dirty="0" err="1">
                <a:latin typeface="Raleway" panose="020B0503030101060003" pitchFamily="34" charset="0"/>
              </a:rPr>
              <a:t>Papers</a:t>
            </a:r>
            <a:endParaRPr lang="it-IT" sz="2800" dirty="0">
              <a:latin typeface="Raleway" panose="020B0503030101060003" pitchFamily="34" charset="0"/>
            </a:endParaRPr>
          </a:p>
          <a:p>
            <a:endParaRPr lang="it-IT" sz="1400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 smtClean="0">
                <a:latin typeface="Raleway" panose="020B0503030101060003" pitchFamily="34" charset="0"/>
              </a:rPr>
              <a:t>[DA INSERIRE I PAPERS UTILIZZATI</a:t>
            </a:r>
            <a:endParaRPr lang="it-IT" sz="2000" dirty="0">
              <a:latin typeface="Raleway" panose="020B0503030101060003" pitchFamily="34" charset="0"/>
            </a:endParaRPr>
          </a:p>
          <a:p>
            <a:r>
              <a:rPr lang="it-IT" sz="2800" dirty="0">
                <a:latin typeface="Raleway" panose="020B0503030101060003" pitchFamily="34" charset="0"/>
              </a:rPr>
              <a:t>  Progetti collegati</a:t>
            </a:r>
          </a:p>
          <a:p>
            <a:endParaRPr lang="it-IT" sz="1400" dirty="0">
              <a:latin typeface="Raleway" panose="020B05030301010600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dirty="0" smtClean="0">
                <a:latin typeface="Raleway" panose="020B0503030101060003" pitchFamily="34" charset="0"/>
              </a:rPr>
              <a:t>Big Data Analytics: </a:t>
            </a:r>
            <a:r>
              <a:rPr lang="it-IT" dirty="0">
                <a:latin typeface="Raleway" panose="020B0503030101060003" pitchFamily="34" charset="0"/>
              </a:rPr>
              <a:t>LDA (</a:t>
            </a:r>
            <a:r>
              <a:rPr lang="it-IT" i="1" dirty="0" err="1">
                <a:latin typeface="Raleway" panose="020B0503030101060003" pitchFamily="34" charset="0"/>
              </a:rPr>
              <a:t>topic</a:t>
            </a:r>
            <a:r>
              <a:rPr lang="it-IT" i="1" dirty="0">
                <a:latin typeface="Raleway" panose="020B0503030101060003" pitchFamily="34" charset="0"/>
              </a:rPr>
              <a:t> </a:t>
            </a:r>
            <a:r>
              <a:rPr lang="it-IT" i="1" dirty="0" err="1">
                <a:latin typeface="Raleway" panose="020B0503030101060003" pitchFamily="34" charset="0"/>
              </a:rPr>
              <a:t>search</a:t>
            </a:r>
            <a:r>
              <a:rPr lang="it-IT" dirty="0" smtClean="0">
                <a:latin typeface="Raleway" panose="020B0503030101060003" pitchFamily="34" charset="0"/>
              </a:rPr>
              <a:t>)</a:t>
            </a:r>
            <a:endParaRPr lang="it-IT" dirty="0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86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lh6.googleusercontent.com/nhfEZWGGg6grZrVwqf_ZFi6WZN1ZOJwFyodxZsUrUDwDonpR8BWedMxrG1czTSXNhYhqhLushYCm5fMC7D99QZ7vpn4LAjm9i7SDRnpoJGA0TdVV5J8BDVeTHuDKKljo9P3L6Ow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603" y="5061784"/>
            <a:ext cx="1652792" cy="84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tangolo 8"/>
          <p:cNvSpPr/>
          <p:nvPr/>
        </p:nvSpPr>
        <p:spPr>
          <a:xfrm>
            <a:off x="2530903" y="2518566"/>
            <a:ext cx="81109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200">
                <a:latin typeface="Raleway" panose="020B0503030101060003" pitchFamily="34" charset="0"/>
              </a:rPr>
              <a:t>GRAZIE A TUTTI PER L’ATTENZIONE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4805694" y="540874"/>
            <a:ext cx="258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Roma, 31 Luglio 2023</a:t>
            </a:r>
          </a:p>
        </p:txBody>
      </p:sp>
    </p:spTree>
    <p:extLst>
      <p:ext uri="{BB962C8B-B14F-4D97-AF65-F5344CB8AC3E}">
        <p14:creationId xmlns:p14="http://schemas.microsoft.com/office/powerpoint/2010/main" val="38609600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lc="http://schemas.openxmlformats.org/drawingml/2006/lockedCanvas" xmlns:a16="http://schemas.microsoft.com/office/drawing/2014/main" xmlns="" id="{9345B740-46C0-0F59-BCE6-B6BB98E2D03A}"/>
              </a:ext>
            </a:extLst>
          </p:cNvPr>
          <p:cNvSpPr/>
          <p:nvPr/>
        </p:nvSpPr>
        <p:spPr>
          <a:xfrm>
            <a:off x="2827114" y="31722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smtClean="0">
                <a:solidFill>
                  <a:schemeClr val="tx1"/>
                </a:solidFill>
                <a:latin typeface="Raleway" panose="020B0503030101060003" pitchFamily="34" charset="0"/>
              </a:rPr>
              <a:t>Use Case 1</a:t>
            </a:r>
            <a:endParaRPr lang="it-IT" sz="3200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5" name="CasellaDiTesto 48">
            <a:extLst>
              <a:ext uri="{FF2B5EF4-FFF2-40B4-BE49-F238E27FC236}">
                <a16:creationId xmlns:lc="http://schemas.openxmlformats.org/drawingml/2006/lockedCanvas" xmlns:a16="http://schemas.microsoft.com/office/drawing/2014/main" xmlns="" id="{1C78B549-E0D4-B794-143A-3AE79DE1EDD1}"/>
              </a:ext>
            </a:extLst>
          </p:cNvPr>
          <p:cNvSpPr txBox="1"/>
          <p:nvPr/>
        </p:nvSpPr>
        <p:spPr>
          <a:xfrm>
            <a:off x="47149" y="12325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smtClean="0">
                <a:latin typeface="Raleway" panose="020B0503030101060003" pitchFamily="34" charset="0"/>
              </a:rPr>
              <a:t>Problema</a:t>
            </a:r>
            <a:endParaRPr lang="it-IT" sz="3200" dirty="0">
              <a:latin typeface="Raleway" panose="020B0503030101060003" pitchFamily="34" charset="0"/>
            </a:endParaRPr>
          </a:p>
        </p:txBody>
      </p:sp>
      <p:sp>
        <p:nvSpPr>
          <p:cNvPr id="7" name="CasellaDiTesto 51">
            <a:extLst>
              <a:ext uri="{FF2B5EF4-FFF2-40B4-BE49-F238E27FC236}">
                <a16:creationId xmlns:lc="http://schemas.openxmlformats.org/drawingml/2006/lockedCanvas" xmlns:a16="http://schemas.microsoft.com/office/drawing/2014/main" xmlns="" id="{8CCD2AD3-91B9-C9F6-08D0-5A5CCA67C4F9}"/>
              </a:ext>
            </a:extLst>
          </p:cNvPr>
          <p:cNvSpPr txBox="1"/>
          <p:nvPr/>
        </p:nvSpPr>
        <p:spPr>
          <a:xfrm>
            <a:off x="471780" y="1538305"/>
            <a:ext cx="1122333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800" dirty="0">
                <a:latin typeface="Raleway" panose="020B0503030101060003" pitchFamily="34" charset="0"/>
              </a:rPr>
              <a:t>Problema</a:t>
            </a:r>
          </a:p>
          <a:p>
            <a:endParaRPr lang="it-IT" dirty="0" smtClean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smtClean="0">
                <a:latin typeface="Raleway" panose="020B0503030101060003" pitchFamily="34" charset="0"/>
              </a:rPr>
              <a:t>Insieme </a:t>
            </a:r>
            <a:r>
              <a:rPr lang="it-IT" dirty="0">
                <a:latin typeface="Raleway" panose="020B0503030101060003" pitchFamily="34" charset="0"/>
              </a:rPr>
              <a:t>di documenti (pdf) dei vari corsi universitari</a:t>
            </a:r>
            <a:r>
              <a:rPr lang="it-IT" dirty="0" smtClean="0">
                <a:latin typeface="Raleway" panose="020B0503030101060003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Raleway" panose="020B0503030101060003" pitchFamily="34" charset="0"/>
              </a:rPr>
              <a:t>Diversi corsi possono trattare argomenti uguali o simili</a:t>
            </a:r>
            <a:r>
              <a:rPr lang="it-IT" dirty="0" smtClean="0">
                <a:latin typeface="Raleway" panose="020B0503030101060003" pitchFamily="34" charset="0"/>
              </a:rPr>
              <a:t>.</a:t>
            </a:r>
          </a:p>
          <a:p>
            <a:endParaRPr lang="it-IT" sz="2400" dirty="0">
              <a:latin typeface="Raleway" panose="020B0503030101060003" pitchFamily="34" charset="0"/>
            </a:endParaRPr>
          </a:p>
          <a:p>
            <a:r>
              <a:rPr lang="it-IT" sz="2400" dirty="0" smtClean="0">
                <a:latin typeface="Raleway" panose="020B0503030101060003" pitchFamily="34" charset="0"/>
              </a:rPr>
              <a:t>Soluzione Attuale</a:t>
            </a:r>
            <a:endParaRPr lang="it-IT" sz="2400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Raleway" panose="020B0503030101060003" pitchFamily="34" charset="0"/>
              </a:rPr>
              <a:t>Lo studente deve fare una ricerca manuale, quindi</a:t>
            </a:r>
            <a:r>
              <a:rPr lang="it-IT" dirty="0" smtClean="0">
                <a:latin typeface="Raleway" panose="020B0503030101060003" pitchFamily="34" charset="0"/>
              </a:rPr>
              <a:t>:</a:t>
            </a:r>
            <a:endParaRPr lang="it-IT" dirty="0">
              <a:latin typeface="Raleway" panose="020B05030301010600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it-IT" dirty="0">
                <a:latin typeface="Raleway" panose="020B0503030101060003" pitchFamily="34" charset="0"/>
              </a:rPr>
              <a:t>Ricordare e trovare in quale corso è stato trattato un determinato argomento;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>
                <a:latin typeface="Raleway" panose="020B0503030101060003" pitchFamily="34" charset="0"/>
              </a:rPr>
              <a:t>Ricordare e trovare in quale pdf del corso è contenuto l’argomento;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>
                <a:latin typeface="Raleway" panose="020B0503030101060003" pitchFamily="34" charset="0"/>
              </a:rPr>
              <a:t>Trovare la slide in cui è trattato l’argomento</a:t>
            </a:r>
            <a:r>
              <a:rPr lang="it-IT" dirty="0" smtClean="0">
                <a:latin typeface="Raleway" panose="020B0503030101060003" pitchFamily="34" charset="0"/>
              </a:rPr>
              <a:t>.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lc="http://schemas.openxmlformats.org/drawingml/2006/lockedCanvas" xmlns:a16="http://schemas.microsoft.com/office/drawing/2014/main" xmlns="" id="{1E494D1A-A850-8664-359F-B5C2EF7FE428}"/>
              </a:ext>
            </a:extLst>
          </p:cNvPr>
          <p:cNvSpPr/>
          <p:nvPr/>
        </p:nvSpPr>
        <p:spPr>
          <a:xfrm>
            <a:off x="2704767" y="31725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00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lc="http://schemas.openxmlformats.org/drawingml/2006/lockedCanvas" xmlns:a16="http://schemas.microsoft.com/office/drawing/2014/main" xmlns="" id="{9345B740-46C0-0F59-BCE6-B6BB98E2D03A}"/>
              </a:ext>
            </a:extLst>
          </p:cNvPr>
          <p:cNvSpPr/>
          <p:nvPr/>
        </p:nvSpPr>
        <p:spPr>
          <a:xfrm>
            <a:off x="2827114" y="31722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smtClean="0">
                <a:solidFill>
                  <a:schemeClr val="tx1"/>
                </a:solidFill>
                <a:latin typeface="Raleway" panose="020B0503030101060003" pitchFamily="34" charset="0"/>
              </a:rPr>
              <a:t>Sintesi problema</a:t>
            </a:r>
            <a:endParaRPr lang="it-IT" sz="3200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5" name="CasellaDiTesto 48">
            <a:extLst>
              <a:ext uri="{FF2B5EF4-FFF2-40B4-BE49-F238E27FC236}">
                <a16:creationId xmlns:lc="http://schemas.openxmlformats.org/drawingml/2006/lockedCanvas" xmlns:a16="http://schemas.microsoft.com/office/drawing/2014/main" xmlns="" id="{1C78B549-E0D4-B794-143A-3AE79DE1EDD1}"/>
              </a:ext>
            </a:extLst>
          </p:cNvPr>
          <p:cNvSpPr txBox="1"/>
          <p:nvPr/>
        </p:nvSpPr>
        <p:spPr>
          <a:xfrm>
            <a:off x="47149" y="12325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smtClean="0">
                <a:latin typeface="Raleway" panose="020B0503030101060003" pitchFamily="34" charset="0"/>
              </a:rPr>
              <a:t>Problema</a:t>
            </a:r>
            <a:endParaRPr lang="it-IT" sz="3200" dirty="0">
              <a:latin typeface="Raleway" panose="020B0503030101060003" pitchFamily="34" charset="0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lc="http://schemas.openxmlformats.org/drawingml/2006/lockedCanvas" xmlns:a16="http://schemas.microsoft.com/office/drawing/2014/main" xmlns="" id="{1E494D1A-A850-8664-359F-B5C2EF7FE428}"/>
              </a:ext>
            </a:extLst>
          </p:cNvPr>
          <p:cNvSpPr/>
          <p:nvPr/>
        </p:nvSpPr>
        <p:spPr>
          <a:xfrm>
            <a:off x="2704767" y="31725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310551" y="1613140"/>
            <a:ext cx="78931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latin typeface="Raleway" panose="020B0503030101060003" pitchFamily="34" charset="0"/>
              </a:rPr>
              <a:t>Sintesi problema</a:t>
            </a:r>
            <a:endParaRPr lang="it-IT" sz="2400" dirty="0">
              <a:latin typeface="Raleway" panose="020B0503030101060003" pitchFamily="34" charset="0"/>
            </a:endParaRPr>
          </a:p>
          <a:p>
            <a:endParaRPr lang="it-IT" dirty="0" smtClean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smtClean="0">
                <a:latin typeface="Raleway" panose="020B0503030101060003" pitchFamily="34" charset="0"/>
              </a:rPr>
              <a:t>Necessità di recuperare informazioni riguardanti un determinato </a:t>
            </a:r>
            <a:r>
              <a:rPr lang="it-IT" dirty="0" err="1" smtClean="0">
                <a:latin typeface="Raleway" panose="020B0503030101060003" pitchFamily="34" charset="0"/>
              </a:rPr>
              <a:t>topic</a:t>
            </a:r>
            <a:r>
              <a:rPr lang="it-IT" dirty="0" smtClean="0">
                <a:latin typeface="Raleway" panose="020B0503030101060003" pitchFamily="34" charset="0"/>
              </a:rPr>
              <a:t> dai pdf dei vari corsi.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>
              <a:latin typeface="Raleway" panose="020B0503030101060003" pitchFamily="34" charset="0"/>
            </a:endParaRPr>
          </a:p>
          <a:p>
            <a:endParaRPr lang="it-IT" dirty="0" smtClean="0">
              <a:latin typeface="Raleway" panose="020B0503030101060003" pitchFamily="34" charset="0"/>
            </a:endParaRPr>
          </a:p>
          <a:p>
            <a:endParaRPr lang="it-IT" sz="2400" dirty="0">
              <a:latin typeface="Raleway" panose="020B0503030101060003" pitchFamily="34" charset="0"/>
            </a:endParaRPr>
          </a:p>
          <a:p>
            <a:endParaRPr lang="it-IT" sz="2400" dirty="0">
              <a:latin typeface="Raleway" panose="020B0503030101060003" pitchFamily="34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7125418" y="3562710"/>
            <a:ext cx="404578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latin typeface="Raleway" panose="020B0503030101060003" pitchFamily="34" charset="0"/>
              </a:rPr>
              <a:t>Soluzioni attuali</a:t>
            </a:r>
          </a:p>
          <a:p>
            <a:endParaRPr lang="it-IT" sz="1200" dirty="0" smtClean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err="1" smtClean="0">
                <a:latin typeface="Raleway" panose="020B0503030101060003" pitchFamily="34" charset="0"/>
              </a:rPr>
              <a:t>Grep</a:t>
            </a:r>
            <a:r>
              <a:rPr lang="it-IT" dirty="0" smtClean="0">
                <a:latin typeface="Raleway" panose="020B0503030101060003" pitchFamily="34" charset="0"/>
              </a:rPr>
              <a:t> (?)</a:t>
            </a:r>
          </a:p>
          <a:p>
            <a:endParaRPr lang="it-IT" dirty="0" smtClean="0">
              <a:latin typeface="Raleway" panose="020B0503030101060003" pitchFamily="34" charset="0"/>
            </a:endParaRPr>
          </a:p>
          <a:p>
            <a:r>
              <a:rPr lang="it-IT" sz="2400" dirty="0" smtClean="0">
                <a:latin typeface="Raleway" panose="020B0503030101060003" pitchFamily="34" charset="0"/>
              </a:rPr>
              <a:t>Contro</a:t>
            </a:r>
          </a:p>
          <a:p>
            <a:endParaRPr lang="it-IT" sz="1600" dirty="0" smtClean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smtClean="0">
                <a:latin typeface="Raleway" panose="020B0503030101060003" pitchFamily="34" charset="0"/>
              </a:rPr>
              <a:t>Dispendioso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err="1" smtClean="0">
                <a:latin typeface="Raleway" panose="020B0503030101060003" pitchFamily="34" charset="0"/>
              </a:rPr>
              <a:t>Effort</a:t>
            </a:r>
            <a:r>
              <a:rPr lang="it-IT" dirty="0" smtClean="0">
                <a:latin typeface="Raleway" panose="020B0503030101060003" pitchFamily="34" charset="0"/>
              </a:rPr>
              <a:t> utente molto alta</a:t>
            </a:r>
            <a:endParaRPr lang="it-IT" dirty="0">
              <a:latin typeface="Raleway" panose="020B0503030101060003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774" y="3347791"/>
            <a:ext cx="5668422" cy="2971142"/>
          </a:xfrm>
          <a:prstGeom prst="rect">
            <a:avLst/>
          </a:prstGeom>
        </p:spPr>
      </p:pic>
      <p:sp>
        <p:nvSpPr>
          <p:cNvPr id="7" name="Freccia in su 6"/>
          <p:cNvSpPr/>
          <p:nvPr/>
        </p:nvSpPr>
        <p:spPr>
          <a:xfrm rot="5248607">
            <a:off x="2818641" y="4458876"/>
            <a:ext cx="454529" cy="68583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reccia in su 9"/>
          <p:cNvSpPr/>
          <p:nvPr/>
        </p:nvSpPr>
        <p:spPr>
          <a:xfrm rot="3619293">
            <a:off x="3184995" y="5067759"/>
            <a:ext cx="451791" cy="855913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/>
          <p:cNvSpPr/>
          <p:nvPr/>
        </p:nvSpPr>
        <p:spPr>
          <a:xfrm>
            <a:off x="3195961" y="3923930"/>
            <a:ext cx="362227" cy="5141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/>
          <p:cNvSpPr/>
          <p:nvPr/>
        </p:nvSpPr>
        <p:spPr>
          <a:xfrm>
            <a:off x="3444642" y="4747650"/>
            <a:ext cx="449913" cy="5168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/>
          <p:cNvSpPr/>
          <p:nvPr/>
        </p:nvSpPr>
        <p:spPr>
          <a:xfrm>
            <a:off x="4110362" y="4747650"/>
            <a:ext cx="357416" cy="5168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/>
          <p:cNvSpPr/>
          <p:nvPr/>
        </p:nvSpPr>
        <p:spPr>
          <a:xfrm>
            <a:off x="3971719" y="4027799"/>
            <a:ext cx="412231" cy="5318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879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  <p:bldP spid="14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lc="http://schemas.openxmlformats.org/drawingml/2006/lockedCanvas" xmlns:a16="http://schemas.microsoft.com/office/drawing/2014/main" xmlns="" id="{9345B740-46C0-0F59-BCE6-B6BB98E2D03A}"/>
              </a:ext>
            </a:extLst>
          </p:cNvPr>
          <p:cNvSpPr/>
          <p:nvPr/>
        </p:nvSpPr>
        <p:spPr>
          <a:xfrm>
            <a:off x="2827114" y="31722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smtClean="0">
                <a:solidFill>
                  <a:schemeClr val="tx1"/>
                </a:solidFill>
                <a:latin typeface="Raleway" panose="020B0503030101060003" pitchFamily="34" charset="0"/>
              </a:rPr>
              <a:t>LILL-AI - </a:t>
            </a:r>
            <a:r>
              <a:rPr lang="it-IT" sz="3200" dirty="0" err="1" smtClean="0">
                <a:solidFill>
                  <a:schemeClr val="tx1"/>
                </a:solidFill>
                <a:latin typeface="Raleway" panose="020B0503030101060003" pitchFamily="34" charset="0"/>
              </a:rPr>
              <a:t>Indexing</a:t>
            </a:r>
            <a:endParaRPr lang="it-IT" sz="3200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5" name="CasellaDiTesto 48">
            <a:extLst>
              <a:ext uri="{FF2B5EF4-FFF2-40B4-BE49-F238E27FC236}">
                <a16:creationId xmlns:lc="http://schemas.openxmlformats.org/drawingml/2006/lockedCanvas" xmlns:a16="http://schemas.microsoft.com/office/drawing/2014/main" xmlns="" id="{1C78B549-E0D4-B794-143A-3AE79DE1EDD1}"/>
              </a:ext>
            </a:extLst>
          </p:cNvPr>
          <p:cNvSpPr txBox="1"/>
          <p:nvPr/>
        </p:nvSpPr>
        <p:spPr>
          <a:xfrm>
            <a:off x="47149" y="12325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smtClean="0">
                <a:latin typeface="Raleway" panose="020B0503030101060003" pitchFamily="34" charset="0"/>
              </a:rPr>
              <a:t>Soluzione</a:t>
            </a:r>
            <a:endParaRPr lang="it-IT" sz="3200" dirty="0">
              <a:latin typeface="Raleway" panose="020B0503030101060003" pitchFamily="34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lc="http://schemas.openxmlformats.org/drawingml/2006/lockedCanvas" xmlns:a16="http://schemas.microsoft.com/office/drawing/2014/main" xmlns="" id="{1E494D1A-A850-8664-359F-B5C2EF7FE428}"/>
              </a:ext>
            </a:extLst>
          </p:cNvPr>
          <p:cNvSpPr/>
          <p:nvPr/>
        </p:nvSpPr>
        <p:spPr>
          <a:xfrm>
            <a:off x="2704767" y="31725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86" y="2415614"/>
            <a:ext cx="9144000" cy="374904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xmlns="" id="{BDFA600A-5721-23F4-E95B-50E923AD9318}"/>
              </a:ext>
            </a:extLst>
          </p:cNvPr>
          <p:cNvSpPr txBox="1"/>
          <p:nvPr/>
        </p:nvSpPr>
        <p:spPr>
          <a:xfrm>
            <a:off x="558800" y="1473675"/>
            <a:ext cx="1130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Raleway" panose="020B0503030101060003" pitchFamily="34" charset="0"/>
              </a:rPr>
              <a:t>LILL-AI - </a:t>
            </a:r>
            <a:r>
              <a:rPr lang="it-IT" sz="2800" dirty="0" err="1">
                <a:latin typeface="Raleway" panose="020B0503030101060003" pitchFamily="34" charset="0"/>
              </a:rPr>
              <a:t>Indexing</a:t>
            </a:r>
            <a:endParaRPr lang="it-IT" sz="2800" dirty="0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55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lc="http://schemas.openxmlformats.org/drawingml/2006/lockedCanvas" xmlns:a16="http://schemas.microsoft.com/office/drawing/2014/main" xmlns="" id="{9345B740-46C0-0F59-BCE6-B6BB98E2D03A}"/>
              </a:ext>
            </a:extLst>
          </p:cNvPr>
          <p:cNvSpPr/>
          <p:nvPr/>
        </p:nvSpPr>
        <p:spPr>
          <a:xfrm>
            <a:off x="2827114" y="31722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smtClean="0">
                <a:solidFill>
                  <a:schemeClr val="tx1"/>
                </a:solidFill>
                <a:latin typeface="Raleway" panose="020B0503030101060003" pitchFamily="34" charset="0"/>
              </a:rPr>
              <a:t>LILL-AI - Query</a:t>
            </a:r>
            <a:endParaRPr lang="it-IT" sz="3200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5" name="CasellaDiTesto 48">
            <a:extLst>
              <a:ext uri="{FF2B5EF4-FFF2-40B4-BE49-F238E27FC236}">
                <a16:creationId xmlns:lc="http://schemas.openxmlformats.org/drawingml/2006/lockedCanvas" xmlns:a16="http://schemas.microsoft.com/office/drawing/2014/main" xmlns="" id="{1C78B549-E0D4-B794-143A-3AE79DE1EDD1}"/>
              </a:ext>
            </a:extLst>
          </p:cNvPr>
          <p:cNvSpPr txBox="1"/>
          <p:nvPr/>
        </p:nvSpPr>
        <p:spPr>
          <a:xfrm>
            <a:off x="47149" y="12325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smtClean="0">
                <a:latin typeface="Raleway" panose="020B0503030101060003" pitchFamily="34" charset="0"/>
              </a:rPr>
              <a:t>Soluzione</a:t>
            </a:r>
            <a:endParaRPr lang="it-IT" sz="3200" dirty="0">
              <a:latin typeface="Raleway" panose="020B0503030101060003" pitchFamily="34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lc="http://schemas.openxmlformats.org/drawingml/2006/lockedCanvas" xmlns:a16="http://schemas.microsoft.com/office/drawing/2014/main" xmlns="" id="{1E494D1A-A850-8664-359F-B5C2EF7FE428}"/>
              </a:ext>
            </a:extLst>
          </p:cNvPr>
          <p:cNvSpPr/>
          <p:nvPr/>
        </p:nvSpPr>
        <p:spPr>
          <a:xfrm>
            <a:off x="2704767" y="31725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629" y="2379384"/>
            <a:ext cx="8639268" cy="4020453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xmlns="" id="{BDFA600A-5721-23F4-E95B-50E923AD9318}"/>
              </a:ext>
            </a:extLst>
          </p:cNvPr>
          <p:cNvSpPr txBox="1"/>
          <p:nvPr/>
        </p:nvSpPr>
        <p:spPr>
          <a:xfrm>
            <a:off x="558800" y="1473675"/>
            <a:ext cx="1130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Raleway" panose="020B0503030101060003" pitchFamily="34" charset="0"/>
              </a:rPr>
              <a:t>LILL-AI - Query</a:t>
            </a:r>
            <a:endParaRPr lang="it-IT" sz="2800" dirty="0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18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lc="http://schemas.openxmlformats.org/drawingml/2006/lockedCanvas" xmlns:a16="http://schemas.microsoft.com/office/drawing/2014/main" xmlns="" id="{9345B740-46C0-0F59-BCE6-B6BB98E2D03A}"/>
              </a:ext>
            </a:extLst>
          </p:cNvPr>
          <p:cNvSpPr/>
          <p:nvPr/>
        </p:nvSpPr>
        <p:spPr>
          <a:xfrm>
            <a:off x="2827114" y="31722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err="1" smtClean="0">
                <a:solidFill>
                  <a:schemeClr val="tx1"/>
                </a:solidFill>
                <a:latin typeface="Raleway" panose="020B0503030101060003" pitchFamily="34" charset="0"/>
              </a:rPr>
              <a:t>Luceene</a:t>
            </a:r>
            <a:endParaRPr lang="it-IT" sz="3200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5" name="CasellaDiTesto 48">
            <a:extLst>
              <a:ext uri="{FF2B5EF4-FFF2-40B4-BE49-F238E27FC236}">
                <a16:creationId xmlns:lc="http://schemas.openxmlformats.org/drawingml/2006/lockedCanvas" xmlns:a16="http://schemas.microsoft.com/office/drawing/2014/main" xmlns="" id="{1C78B549-E0D4-B794-143A-3AE79DE1EDD1}"/>
              </a:ext>
            </a:extLst>
          </p:cNvPr>
          <p:cNvSpPr txBox="1"/>
          <p:nvPr/>
        </p:nvSpPr>
        <p:spPr>
          <a:xfrm>
            <a:off x="47149" y="12325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smtClean="0">
                <a:latin typeface="Raleway" panose="020B0503030101060003" pitchFamily="34" charset="0"/>
              </a:rPr>
              <a:t>LILL-A.I</a:t>
            </a:r>
            <a:endParaRPr lang="it-IT" sz="3200" dirty="0">
              <a:latin typeface="Raleway" panose="020B0503030101060003" pitchFamily="34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lc="http://schemas.openxmlformats.org/drawingml/2006/lockedCanvas" xmlns:a16="http://schemas.microsoft.com/office/drawing/2014/main" xmlns="" id="{1E494D1A-A850-8664-359F-B5C2EF7FE428}"/>
              </a:ext>
            </a:extLst>
          </p:cNvPr>
          <p:cNvSpPr/>
          <p:nvPr/>
        </p:nvSpPr>
        <p:spPr>
          <a:xfrm>
            <a:off x="2704767" y="31725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xmlns="" id="{BDFA600A-5721-23F4-E95B-50E923AD9318}"/>
              </a:ext>
            </a:extLst>
          </p:cNvPr>
          <p:cNvSpPr txBox="1"/>
          <p:nvPr/>
        </p:nvSpPr>
        <p:spPr>
          <a:xfrm>
            <a:off x="558800" y="1473675"/>
            <a:ext cx="1130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>
                <a:latin typeface="Raleway" panose="020B0503030101060003" pitchFamily="34" charset="0"/>
              </a:rPr>
              <a:t>Funzionamento</a:t>
            </a:r>
            <a:endParaRPr lang="it-IT" sz="2800" dirty="0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11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lc="http://schemas.openxmlformats.org/drawingml/2006/lockedCanvas" xmlns:a16="http://schemas.microsoft.com/office/drawing/2014/main" xmlns="" id="{9345B740-46C0-0F59-BCE6-B6BB98E2D03A}"/>
              </a:ext>
            </a:extLst>
          </p:cNvPr>
          <p:cNvSpPr/>
          <p:nvPr/>
        </p:nvSpPr>
        <p:spPr>
          <a:xfrm>
            <a:off x="2827114" y="31722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smtClean="0">
                <a:solidFill>
                  <a:schemeClr val="tx1"/>
                </a:solidFill>
                <a:latin typeface="Raleway" panose="020B0503030101060003" pitchFamily="34" charset="0"/>
              </a:rPr>
              <a:t>LDA</a:t>
            </a:r>
            <a:endParaRPr lang="it-IT" sz="3200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5" name="CasellaDiTesto 48">
            <a:extLst>
              <a:ext uri="{FF2B5EF4-FFF2-40B4-BE49-F238E27FC236}">
                <a16:creationId xmlns:lc="http://schemas.openxmlformats.org/drawingml/2006/lockedCanvas" xmlns:a16="http://schemas.microsoft.com/office/drawing/2014/main" xmlns="" id="{1C78B549-E0D4-B794-143A-3AE79DE1EDD1}"/>
              </a:ext>
            </a:extLst>
          </p:cNvPr>
          <p:cNvSpPr txBox="1"/>
          <p:nvPr/>
        </p:nvSpPr>
        <p:spPr>
          <a:xfrm>
            <a:off x="47149" y="12325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smtClean="0">
                <a:latin typeface="Raleway" panose="020B0503030101060003" pitchFamily="34" charset="0"/>
              </a:rPr>
              <a:t>LILL-A.I</a:t>
            </a:r>
            <a:endParaRPr lang="it-IT" sz="3200" dirty="0">
              <a:latin typeface="Raleway" panose="020B0503030101060003" pitchFamily="34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lc="http://schemas.openxmlformats.org/drawingml/2006/lockedCanvas" xmlns:a16="http://schemas.microsoft.com/office/drawing/2014/main" xmlns="" id="{1E494D1A-A850-8664-359F-B5C2EF7FE428}"/>
              </a:ext>
            </a:extLst>
          </p:cNvPr>
          <p:cNvSpPr/>
          <p:nvPr/>
        </p:nvSpPr>
        <p:spPr>
          <a:xfrm>
            <a:off x="2704767" y="31725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xmlns="" id="{28561ECE-0736-E0FC-8CBB-C4D0F6E6570A}"/>
              </a:ext>
            </a:extLst>
          </p:cNvPr>
          <p:cNvSpPr txBox="1"/>
          <p:nvPr/>
        </p:nvSpPr>
        <p:spPr>
          <a:xfrm>
            <a:off x="1038266" y="2034136"/>
            <a:ext cx="11075177" cy="14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Permette di individuare «argomenti latenti» in un corpus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Assegna ad ogni documento una distribuzione di probabilità sugli argomenti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Ogni documento può avere più </a:t>
            </a:r>
            <a:r>
              <a:rPr lang="it-IT" sz="2000" dirty="0" err="1">
                <a:latin typeface="Raleway" panose="020B0503030101060003" pitchFamily="34" charset="0"/>
              </a:rPr>
              <a:t>topic</a:t>
            </a:r>
            <a:r>
              <a:rPr lang="it-IT" sz="2000" dirty="0">
                <a:latin typeface="Raleway" panose="020B0503030101060003" pitchFamily="34" charset="0"/>
              </a:rPr>
              <a:t>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xmlns="" id="{BDFA600A-5721-23F4-E95B-50E923AD9318}"/>
              </a:ext>
            </a:extLst>
          </p:cNvPr>
          <p:cNvSpPr txBox="1"/>
          <p:nvPr/>
        </p:nvSpPr>
        <p:spPr>
          <a:xfrm>
            <a:off x="558800" y="1473675"/>
            <a:ext cx="1130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Raleway" panose="020B0503030101060003" pitchFamily="34" charset="0"/>
              </a:rPr>
              <a:t>LDA model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xmlns="" id="{1FE81600-6D7C-01B7-2070-042048C39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941" y="3576121"/>
            <a:ext cx="4614839" cy="1726586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xmlns="" id="{57B6CF36-F7B1-52B0-B0B7-6C82061B605E}"/>
              </a:ext>
            </a:extLst>
          </p:cNvPr>
          <p:cNvSpPr txBox="1"/>
          <p:nvPr/>
        </p:nvSpPr>
        <p:spPr>
          <a:xfrm>
            <a:off x="1038266" y="4145080"/>
            <a:ext cx="63901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Conversione </a:t>
            </a:r>
            <a:r>
              <a:rPr lang="it-IT" sz="2000" dirty="0" smtClean="0">
                <a:latin typeface="Raleway" panose="020B0503030101060003" pitchFamily="34" charset="0"/>
              </a:rPr>
              <a:t>del testo in </a:t>
            </a:r>
            <a:r>
              <a:rPr lang="it-IT" sz="2000" dirty="0">
                <a:latin typeface="Raleway" panose="020B0503030101060003" pitchFamily="34" charset="0"/>
              </a:rPr>
              <a:t>vettori (BOW)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Analizza co-occorrenze di parole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Assegna ad ogni </a:t>
            </a:r>
            <a:r>
              <a:rPr lang="it-IT" sz="2000" dirty="0" smtClean="0">
                <a:latin typeface="Raleway" panose="020B0503030101060003" pitchFamily="34" charset="0"/>
              </a:rPr>
              <a:t>pagina del documento </a:t>
            </a:r>
            <a:r>
              <a:rPr lang="it-IT" sz="2000" dirty="0">
                <a:latin typeface="Raleway" panose="020B0503030101060003" pitchFamily="34" charset="0"/>
              </a:rPr>
              <a:t>una lista di </a:t>
            </a:r>
            <a:r>
              <a:rPr lang="it-IT" sz="2000" dirty="0" err="1" smtClean="0">
                <a:latin typeface="Raleway" panose="020B0503030101060003" pitchFamily="34" charset="0"/>
              </a:rPr>
              <a:t>topic</a:t>
            </a:r>
            <a:r>
              <a:rPr lang="it-IT" sz="2000" dirty="0" smtClean="0">
                <a:latin typeface="Raleway" panose="020B0503030101060003" pitchFamily="34" charset="0"/>
              </a:rPr>
              <a:t> (in </a:t>
            </a:r>
            <a:r>
              <a:rPr lang="it-IT" sz="2000" dirty="0">
                <a:latin typeface="Raleway" panose="020B0503030101060003" pitchFamily="34" charset="0"/>
              </a:rPr>
              <a:t>ordine decrescente di probabilità)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xmlns="" id="{297063DE-4C4D-FB8D-68C4-20D18EDC20FB}"/>
              </a:ext>
            </a:extLst>
          </p:cNvPr>
          <p:cNvSpPr txBox="1"/>
          <p:nvPr/>
        </p:nvSpPr>
        <p:spPr>
          <a:xfrm>
            <a:off x="558800" y="3584619"/>
            <a:ext cx="1130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>
                <a:latin typeface="Raleway" panose="020B0503030101060003" pitchFamily="34" charset="0"/>
              </a:rPr>
              <a:t>Operazioni</a:t>
            </a:r>
          </a:p>
        </p:txBody>
      </p:sp>
    </p:spTree>
    <p:extLst>
      <p:ext uri="{BB962C8B-B14F-4D97-AF65-F5344CB8AC3E}">
        <p14:creationId xmlns:p14="http://schemas.microsoft.com/office/powerpoint/2010/main" val="129301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lc="http://schemas.openxmlformats.org/drawingml/2006/lockedCanvas" xmlns:a16="http://schemas.microsoft.com/office/drawing/2014/main" xmlns="" id="{9345B740-46C0-0F59-BCE6-B6BB98E2D03A}"/>
              </a:ext>
            </a:extLst>
          </p:cNvPr>
          <p:cNvSpPr/>
          <p:nvPr/>
        </p:nvSpPr>
        <p:spPr>
          <a:xfrm>
            <a:off x="2827114" y="31722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err="1" smtClean="0">
                <a:solidFill>
                  <a:schemeClr val="tx1"/>
                </a:solidFill>
                <a:latin typeface="Raleway" panose="020B0503030101060003" pitchFamily="34" charset="0"/>
              </a:rPr>
              <a:t>Indexing</a:t>
            </a:r>
            <a:r>
              <a:rPr lang="it-IT" sz="3200" dirty="0" smtClean="0">
                <a:solidFill>
                  <a:schemeClr val="tx1"/>
                </a:solidFill>
                <a:latin typeface="Raleway" panose="020B0503030101060003" pitchFamily="34" charset="0"/>
              </a:rPr>
              <a:t> </a:t>
            </a:r>
            <a:endParaRPr lang="it-IT" sz="3200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5" name="CasellaDiTesto 48">
            <a:extLst>
              <a:ext uri="{FF2B5EF4-FFF2-40B4-BE49-F238E27FC236}">
                <a16:creationId xmlns:lc="http://schemas.openxmlformats.org/drawingml/2006/lockedCanvas" xmlns:a16="http://schemas.microsoft.com/office/drawing/2014/main" xmlns="" id="{1C78B549-E0D4-B794-143A-3AE79DE1EDD1}"/>
              </a:ext>
            </a:extLst>
          </p:cNvPr>
          <p:cNvSpPr txBox="1"/>
          <p:nvPr/>
        </p:nvSpPr>
        <p:spPr>
          <a:xfrm>
            <a:off x="47149" y="12325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smtClean="0">
                <a:latin typeface="Raleway" panose="020B0503030101060003" pitchFamily="34" charset="0"/>
              </a:rPr>
              <a:t>LILL-A.I</a:t>
            </a:r>
            <a:endParaRPr lang="it-IT" sz="3200" dirty="0">
              <a:latin typeface="Raleway" panose="020B0503030101060003" pitchFamily="34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lc="http://schemas.openxmlformats.org/drawingml/2006/lockedCanvas" xmlns:a16="http://schemas.microsoft.com/office/drawing/2014/main" xmlns="" id="{1E494D1A-A850-8664-359F-B5C2EF7FE428}"/>
              </a:ext>
            </a:extLst>
          </p:cNvPr>
          <p:cNvSpPr/>
          <p:nvPr/>
        </p:nvSpPr>
        <p:spPr>
          <a:xfrm>
            <a:off x="2704767" y="31725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xmlns="" id="{BDFA600A-5721-23F4-E95B-50E923AD9318}"/>
              </a:ext>
            </a:extLst>
          </p:cNvPr>
          <p:cNvSpPr txBox="1"/>
          <p:nvPr/>
        </p:nvSpPr>
        <p:spPr>
          <a:xfrm>
            <a:off x="558800" y="1473675"/>
            <a:ext cx="1130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 smtClean="0">
                <a:latin typeface="Raleway" panose="020B0503030101060003" pitchFamily="34" charset="0"/>
              </a:rPr>
              <a:t>Indexing</a:t>
            </a:r>
            <a:endParaRPr lang="it-IT" sz="2800" dirty="0">
              <a:latin typeface="Raleway" panose="020B0503030101060003" pitchFamily="34" charset="0"/>
            </a:endParaRPr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492329"/>
            <a:ext cx="7084874" cy="2904799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8052046" y="1995324"/>
            <a:ext cx="39919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latin typeface="Raleway" panose="020B0503030101060003" pitchFamily="34" charset="0"/>
              </a:rPr>
              <a:t>File System</a:t>
            </a:r>
            <a:br>
              <a:rPr lang="it-IT" sz="2400" dirty="0" smtClean="0">
                <a:latin typeface="Raleway" panose="020B0503030101060003" pitchFamily="34" charset="0"/>
              </a:rPr>
            </a:br>
            <a:endParaRPr lang="it-IT" sz="1100" dirty="0" smtClean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smtClean="0">
                <a:latin typeface="Raleway" panose="020B0503030101060003" pitchFamily="34" charset="0"/>
              </a:rPr>
              <a:t>Dedicato all’utilizzo dell’utente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sz="1100" dirty="0" smtClean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smtClean="0">
                <a:latin typeface="Raleway" panose="020B0503030101060003" pitchFamily="34" charset="0"/>
              </a:rPr>
              <a:t>Libertà di creazione e modifica dei file</a:t>
            </a:r>
            <a:endParaRPr lang="it-IT" dirty="0">
              <a:latin typeface="Raleway" panose="020B0503030101060003" pitchFamily="34" charset="0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8011827" y="3742826"/>
            <a:ext cx="4072345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 smtClean="0">
                <a:latin typeface="Raleway" panose="020B0503030101060003" pitchFamily="34" charset="0"/>
              </a:rPr>
              <a:t>Topology</a:t>
            </a:r>
            <a:r>
              <a:rPr lang="it-IT" sz="2400" dirty="0" smtClean="0">
                <a:latin typeface="Raleway" panose="020B0503030101060003" pitchFamily="34" charset="0"/>
              </a:rPr>
              <a:t> (</a:t>
            </a:r>
            <a:r>
              <a:rPr lang="it-IT" sz="2400" dirty="0" err="1">
                <a:latin typeface="Raleway" panose="020B0503030101060003" pitchFamily="34" charset="0"/>
              </a:rPr>
              <a:t>d</a:t>
            </a:r>
            <a:r>
              <a:rPr lang="it-IT" sz="2400" dirty="0" err="1" smtClean="0">
                <a:latin typeface="Raleway" panose="020B0503030101060003" pitchFamily="34" charset="0"/>
              </a:rPr>
              <a:t>b</a:t>
            </a:r>
            <a:r>
              <a:rPr lang="it-IT" sz="2400" dirty="0" smtClean="0">
                <a:latin typeface="Raleway" panose="020B0503030101060003" pitchFamily="34" charset="0"/>
              </a:rPr>
              <a:t> A)</a:t>
            </a:r>
          </a:p>
          <a:p>
            <a:endParaRPr lang="it-IT" sz="1100" dirty="0" smtClean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smtClean="0">
                <a:latin typeface="Raleway" panose="020B0503030101060003" pitchFamily="34" charset="0"/>
              </a:rPr>
              <a:t>Utile per accesso diretto ai file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sz="1100" dirty="0" smtClean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smtClean="0">
                <a:latin typeface="Raleway" panose="020B0503030101060003" pitchFamily="34" charset="0"/>
              </a:rPr>
              <a:t>Memorizza per ogni file: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 smtClean="0">
                <a:latin typeface="Raleway" panose="020B0503030101060003" pitchFamily="34" charset="0"/>
              </a:rPr>
              <a:t>Nome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 err="1" smtClean="0">
                <a:latin typeface="Raleway" panose="020B0503030101060003" pitchFamily="34" charset="0"/>
              </a:rPr>
              <a:t>Path</a:t>
            </a:r>
            <a:endParaRPr lang="it-IT" dirty="0" smtClean="0">
              <a:latin typeface="Raleway" panose="020B05030301010600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it-IT" dirty="0" smtClean="0">
                <a:latin typeface="Raleway" panose="020B0503030101060003" pitchFamily="34" charset="0"/>
              </a:rPr>
              <a:t>Data Caricamento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 smtClean="0">
                <a:latin typeface="Raleway" panose="020B0503030101060003" pitchFamily="34" charset="0"/>
              </a:rPr>
              <a:t>Formato file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 err="1" smtClean="0">
                <a:latin typeface="Raleway" panose="020B0503030101060003" pitchFamily="34" charset="0"/>
              </a:rPr>
              <a:t>Indexed</a:t>
            </a:r>
            <a:r>
              <a:rPr lang="it-IT" dirty="0" smtClean="0">
                <a:latin typeface="Raleway" panose="020B0503030101060003" pitchFamily="34" charset="0"/>
              </a:rPr>
              <a:t> (booleano)</a:t>
            </a:r>
          </a:p>
          <a:p>
            <a:endParaRPr lang="it-IT" sz="2400" dirty="0">
              <a:latin typeface="Raleway" panose="020B0503030101060003" pitchFamily="34" charset="0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558800" y="3117669"/>
            <a:ext cx="1862183" cy="26909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6001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11041</TotalTime>
  <Words>745</Words>
  <Application>Microsoft Office PowerPoint</Application>
  <PresentationFormat>Widescreen</PresentationFormat>
  <Paragraphs>289</Paragraphs>
  <Slides>24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Raleway</vt:lpstr>
      <vt:lpstr>Times New Roman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Wissel</dc:creator>
  <cp:lastModifiedBy>MATTEO WISSEL</cp:lastModifiedBy>
  <cp:revision>38</cp:revision>
  <dcterms:created xsi:type="dcterms:W3CDTF">2023-05-13T09:53:40Z</dcterms:created>
  <dcterms:modified xsi:type="dcterms:W3CDTF">2023-09-03T08:34:43Z</dcterms:modified>
</cp:coreProperties>
</file>