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99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61" r:id="rId21"/>
    <p:sldId id="302" r:id="rId22"/>
    <p:sldId id="303" r:id="rId23"/>
    <p:sldId id="305" r:id="rId24"/>
    <p:sldId id="304" r:id="rId25"/>
    <p:sldId id="297" r:id="rId26"/>
    <p:sldId id="295" r:id="rId27"/>
    <p:sldId id="29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9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9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0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7C43-8ACE-4F55-A49F-B1282184822F}" type="datetimeFigureOut">
              <a:rPr lang="it-IT" smtClean="0"/>
              <a:t>12/09/2023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1C28-C711-4BB2-8DC9-8E13B40E71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/>
        </p:nvSpPr>
        <p:spPr>
          <a:xfrm>
            <a:off x="1134372" y="1826166"/>
            <a:ext cx="9911751" cy="3996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 err="1">
                <a:latin typeface="Raleway" panose="020B0503030101060003" pitchFamily="34" charset="0"/>
              </a:rPr>
              <a:t>Lill</a:t>
            </a:r>
            <a:r>
              <a:rPr lang="it-IT" sz="4400" b="1" dirty="0">
                <a:latin typeface="Raleway" panose="020B0503030101060003" pitchFamily="34" charset="0"/>
              </a:rPr>
              <a:t>…AI </a:t>
            </a:r>
            <a:r>
              <a:rPr lang="it-IT" sz="4400" b="1" dirty="0" err="1">
                <a:latin typeface="Raleway" panose="020B0503030101060003" pitchFamily="34" charset="0"/>
              </a:rPr>
              <a:t>searcher</a:t>
            </a:r>
            <a:r>
              <a:rPr lang="it-IT" sz="4400" b="1" dirty="0">
                <a:latin typeface="Raleway" panose="020B0503030101060003" pitchFamily="34" charset="0"/>
              </a:rPr>
              <a:t>: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>
                <a:latin typeface="Raleway" panose="020B0503030101060003" pitchFamily="34" charset="0"/>
              </a:rPr>
              <a:t>Desktop browser for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b="1" dirty="0" err="1">
                <a:latin typeface="Raleway" panose="020B0503030101060003" pitchFamily="34" charset="0"/>
              </a:rPr>
              <a:t>accademic</a:t>
            </a:r>
            <a:r>
              <a:rPr lang="it-IT" sz="4400" b="1" dirty="0">
                <a:latin typeface="Raleway" panose="020B0503030101060003" pitchFamily="34" charset="0"/>
              </a:rPr>
              <a:t> IR</a:t>
            </a:r>
            <a:br>
              <a:rPr lang="it-IT" sz="4400" b="1" dirty="0">
                <a:latin typeface="Raleway" panose="020B0503030101060003" pitchFamily="34" charset="0"/>
              </a:rPr>
            </a:br>
            <a:r>
              <a:rPr lang="it-IT" sz="4400" dirty="0">
                <a:latin typeface="Raleway" panose="020B0503030101060003" pitchFamily="34" charset="0"/>
              </a:rPr>
              <a:t/>
            </a:r>
            <a:br>
              <a:rPr lang="it-IT" sz="4400" dirty="0">
                <a:latin typeface="Raleway" panose="020B0503030101060003" pitchFamily="34" charset="0"/>
              </a:rPr>
            </a:br>
            <a:r>
              <a:rPr lang="en-US" b="0" dirty="0">
                <a:effectLst/>
                <a:latin typeface="Raleway" panose="020B0503030101060003" pitchFamily="34" charset="0"/>
              </a:rPr>
              <a:t/>
            </a:r>
            <a:br>
              <a:rPr lang="en-US" b="0" dirty="0">
                <a:effectLst/>
                <a:latin typeface="Raleway" panose="020B0503030101060003" pitchFamily="34" charset="0"/>
              </a:rPr>
            </a:br>
            <a:r>
              <a:rPr lang="en-US" dirty="0">
                <a:latin typeface="Raleway" panose="020B0503030101060003" pitchFamily="34" charset="0"/>
              </a:rPr>
              <a:t/>
            </a:r>
            <a:br>
              <a:rPr lang="en-US" dirty="0">
                <a:latin typeface="Raleway" panose="020B0503030101060003" pitchFamily="34" charset="0"/>
              </a:rPr>
            </a:br>
            <a:endParaRPr lang="it-IT" dirty="0">
              <a:latin typeface="Raleway" panose="020B0503030101060003" pitchFamily="34" charset="0"/>
            </a:endParaRPr>
          </a:p>
        </p:txBody>
      </p:sp>
      <p:pic>
        <p:nvPicPr>
          <p:cNvPr id="5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51" y="5905440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4"/>
          <p:cNvSpPr txBox="1"/>
          <p:nvPr/>
        </p:nvSpPr>
        <p:spPr>
          <a:xfrm>
            <a:off x="0" y="250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Dipartimento di Ingegneria</a:t>
            </a:r>
            <a:endParaRPr lang="it-IT" b="1" dirty="0">
              <a:effectLst/>
              <a:latin typeface="Raleway" panose="020B0503030101060003" pitchFamily="34" charset="0"/>
            </a:endParaRPr>
          </a:p>
          <a:p>
            <a:pPr algn="ctr"/>
            <a:r>
              <a:rPr lang="it-IT" b="1" dirty="0">
                <a:latin typeface="Raleway" panose="020B0503030101060003" pitchFamily="34" charset="0"/>
              </a:rPr>
              <a:t>Corso di Laurea Magistrale in Ingegneria Informatica</a:t>
            </a:r>
            <a:endParaRPr lang="it-IT" b="1" dirty="0">
              <a:effectLst/>
              <a:latin typeface="Raleway" panose="020B0503030101060003" pitchFamily="34" charset="0"/>
            </a:endParaRPr>
          </a:p>
        </p:txBody>
      </p:sp>
      <p:sp>
        <p:nvSpPr>
          <p:cNvPr id="8" name="CasellaDiTesto 12"/>
          <p:cNvSpPr txBox="1"/>
          <p:nvPr/>
        </p:nvSpPr>
        <p:spPr>
          <a:xfrm>
            <a:off x="3062377" y="1130663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latin typeface="Raleway" panose="020B0503030101060003" pitchFamily="34" charset="0"/>
              </a:rPr>
              <a:t>Settembre 2023</a:t>
            </a: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xmlns="" id="{102CB6B7-5570-A51C-A15F-4E42565AD0CE}"/>
              </a:ext>
            </a:extLst>
          </p:cNvPr>
          <p:cNvSpPr txBox="1"/>
          <p:nvPr/>
        </p:nvSpPr>
        <p:spPr>
          <a:xfrm>
            <a:off x="772357" y="4196815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>
                <a:latin typeface="Raleway" panose="020B0503030101060003" pitchFamily="34" charset="0"/>
              </a:rPr>
              <a:t>Professore</a:t>
            </a:r>
          </a:p>
          <a:p>
            <a:pPr algn="ctr"/>
            <a:r>
              <a:rPr lang="it-IT" dirty="0">
                <a:latin typeface="Raleway" panose="020B0503030101060003" pitchFamily="34" charset="0"/>
              </a:rPr>
              <a:t>Giuseppe </a:t>
            </a:r>
            <a:r>
              <a:rPr lang="it-IT" dirty="0" err="1">
                <a:latin typeface="Raleway" panose="020B0503030101060003" pitchFamily="34" charset="0"/>
              </a:rPr>
              <a:t>Sansonetti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1" name="CasellaDiTesto 13">
            <a:extLst>
              <a:ext uri="{FF2B5EF4-FFF2-40B4-BE49-F238E27FC236}">
                <a16:creationId xmlns:a16="http://schemas.microsoft.com/office/drawing/2014/main" xmlns="" id="{95FFDE0E-B87B-AC18-8F01-023282DFCEDE}"/>
              </a:ext>
            </a:extLst>
          </p:cNvPr>
          <p:cNvSpPr txBox="1"/>
          <p:nvPr/>
        </p:nvSpPr>
        <p:spPr>
          <a:xfrm>
            <a:off x="8750094" y="4196971"/>
            <a:ext cx="269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latin typeface="Raleway" panose="020B0503030101060003" pitchFamily="34" charset="0"/>
              </a:rPr>
              <a:t>Studenti</a:t>
            </a:r>
          </a:p>
          <a:p>
            <a:r>
              <a:rPr lang="it-IT" dirty="0">
                <a:latin typeface="Raleway" panose="020B0503030101060003" pitchFamily="34" charset="0"/>
              </a:rPr>
              <a:t>Paolo Di Simone</a:t>
            </a:r>
          </a:p>
          <a:p>
            <a:r>
              <a:rPr lang="it-IT" dirty="0">
                <a:latin typeface="Raleway" panose="020B0503030101060003" pitchFamily="34" charset="0"/>
              </a:rPr>
              <a:t>Filippo Maria </a:t>
            </a:r>
            <a:r>
              <a:rPr lang="it-IT" dirty="0" err="1">
                <a:latin typeface="Raleway" panose="020B0503030101060003" pitchFamily="34" charset="0"/>
              </a:rPr>
              <a:t>Gaglioti</a:t>
            </a:r>
            <a:endParaRPr lang="it-IT" dirty="0">
              <a:latin typeface="Raleway" panose="020B0503030101060003" pitchFamily="34" charset="0"/>
            </a:endParaRPr>
          </a:p>
          <a:p>
            <a:r>
              <a:rPr lang="it-IT" dirty="0">
                <a:latin typeface="Raleway" panose="020B0503030101060003" pitchFamily="34" charset="0"/>
              </a:rPr>
              <a:t>Matteo Wissel</a:t>
            </a:r>
          </a:p>
        </p:txBody>
      </p:sp>
      <p:sp>
        <p:nvSpPr>
          <p:cNvPr id="12" name="AutoShape 2" descr="GitHub Logos and Usage · GitHub"/>
          <p:cNvSpPr>
            <a:spLocks noChangeAspect="1" noChangeArrowheads="1"/>
          </p:cNvSpPr>
          <p:nvPr/>
        </p:nvSpPr>
        <p:spPr bwMode="auto">
          <a:xfrm>
            <a:off x="155575" y="1063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3" name="AutoShape 4" descr="GitHub Logos and Usage · GitHub"/>
          <p:cNvSpPr>
            <a:spLocks noChangeAspect="1" noChangeArrowheads="1"/>
          </p:cNvSpPr>
          <p:nvPr/>
        </p:nvSpPr>
        <p:spPr bwMode="auto">
          <a:xfrm>
            <a:off x="307975" y="2587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91578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0867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5" y="1426842"/>
            <a:ext cx="41399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Crawler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Desktop-</a:t>
            </a:r>
            <a:r>
              <a:rPr lang="it-IT" dirty="0" err="1">
                <a:latin typeface="Raleway" panose="020B0503030101060003" pitchFamily="34" charset="0"/>
              </a:rPr>
              <a:t>Crawler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Naviga il file </a:t>
            </a:r>
            <a:r>
              <a:rPr lang="it-IT" dirty="0" err="1">
                <a:latin typeface="Raleway" panose="020B0503030101060003" pitchFamily="34" charset="0"/>
              </a:rPr>
              <a:t>system</a:t>
            </a:r>
            <a:r>
              <a:rPr lang="it-IT" dirty="0">
                <a:latin typeface="Raleway" panose="020B0503030101060003" pitchFamily="34" charset="0"/>
              </a:rPr>
              <a:t> e aggiorna il </a:t>
            </a:r>
            <a:r>
              <a:rPr lang="it-IT" dirty="0" err="1">
                <a:latin typeface="Raleway" panose="020B0503030101060003" pitchFamily="34" charset="0"/>
              </a:rPr>
              <a:t>db</a:t>
            </a:r>
            <a:r>
              <a:rPr lang="it-IT" dirty="0">
                <a:latin typeface="Raleway" panose="020B0503030101060003" pitchFamily="34" charset="0"/>
              </a:rPr>
              <a:t> 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Genera le code per le operazioni NLP sui documenti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052045" y="4043609"/>
            <a:ext cx="41399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Queues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Strutture dati di supporto per la fase di estrazione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Memorizzano i nomi dei </a:t>
            </a:r>
            <a:r>
              <a:rPr lang="it-IT" dirty="0" err="1">
                <a:latin typeface="Raleway" panose="020B0503030101060003" pitchFamily="34" charset="0"/>
              </a:rPr>
              <a:t>path</a:t>
            </a:r>
            <a:r>
              <a:rPr lang="it-IT" dirty="0">
                <a:latin typeface="Raleway" panose="020B0503030101060003" pitchFamily="34" charset="0"/>
              </a:rPr>
              <a:t> dei file su cui operare indicizzazione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Queues</a:t>
            </a:r>
            <a:r>
              <a:rPr lang="it-IT" dirty="0">
                <a:latin typeface="Raleway" panose="020B0503030101060003" pitchFamily="34" charset="0"/>
              </a:rPr>
              <a:t> implementate: pdf, </a:t>
            </a:r>
            <a:r>
              <a:rPr lang="it-IT" dirty="0" err="1">
                <a:latin typeface="Raleway" panose="020B0503030101060003" pitchFamily="34" charset="0"/>
              </a:rPr>
              <a:t>pptx</a:t>
            </a:r>
            <a:r>
              <a:rPr lang="it-IT" dirty="0">
                <a:latin typeface="Raleway" panose="020B0503030101060003" pitchFamily="34" charset="0"/>
              </a:rPr>
              <a:t>, (</a:t>
            </a:r>
            <a:r>
              <a:rPr lang="it-IT" dirty="0" err="1">
                <a:latin typeface="Raleway" panose="020B0503030101060003" pitchFamily="34" charset="0"/>
              </a:rPr>
              <a:t>ppt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1896022" y="2615604"/>
            <a:ext cx="1862183" cy="1686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230736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273196"/>
            <a:ext cx="413995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Text-</a:t>
            </a:r>
            <a:r>
              <a:rPr lang="it-IT" sz="2400" dirty="0" err="1">
                <a:latin typeface="Raleway" panose="020B0503030101060003" pitchFamily="34" charset="0"/>
              </a:rPr>
              <a:t>Extractor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Specializzato nell’analisi di documenti </a:t>
            </a:r>
            <a:r>
              <a:rPr lang="it-IT" dirty="0" err="1">
                <a:latin typeface="Raleway" panose="020B0503030101060003" pitchFamily="34" charset="0"/>
              </a:rPr>
              <a:t>raw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Capitalizza moduli </a:t>
            </a:r>
            <a:r>
              <a:rPr lang="it-IT" dirty="0" err="1">
                <a:latin typeface="Raleway" panose="020B0503030101060003" pitchFamily="34" charset="0"/>
              </a:rPr>
              <a:t>python</a:t>
            </a:r>
            <a:r>
              <a:rPr lang="it-IT" dirty="0">
                <a:latin typeface="Raleway" panose="020B0503030101060003" pitchFamily="34" charset="0"/>
              </a:rPr>
              <a:t> ([DA INSERIRE]</a:t>
            </a:r>
            <a:br>
              <a:rPr lang="it-IT" dirty="0">
                <a:latin typeface="Raleway" panose="020B0503030101060003" pitchFamily="34" charset="0"/>
              </a:rPr>
            </a:b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E’ responsabile per: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Suddivisione dei doc in pagine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Estrazione del testo dalle pagine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3439884" y="3117669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44299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40077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984437" y="1601665"/>
            <a:ext cx="41399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Data </a:t>
            </a:r>
            <a:r>
              <a:rPr lang="it-IT" sz="2400" dirty="0" err="1">
                <a:latin typeface="Raleway" panose="020B0503030101060003" pitchFamily="34" charset="0"/>
              </a:rPr>
              <a:t>Cleaning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Responsabile per la pulizia del testo estratto</a:t>
            </a:r>
          </a:p>
          <a:p>
            <a:r>
              <a:rPr lang="it-IT" sz="1100" dirty="0">
                <a:latin typeface="Raleway" panose="020B05030301010600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Self-</a:t>
            </a:r>
            <a:r>
              <a:rPr lang="it-IT" dirty="0" err="1">
                <a:latin typeface="Raleway" panose="020B0503030101060003" pitchFamily="34" charset="0"/>
              </a:rPr>
              <a:t>improving</a:t>
            </a:r>
            <a:r>
              <a:rPr lang="it-IT" dirty="0">
                <a:latin typeface="Raleway" panose="020B0503030101060003" pitchFamily="34" charset="0"/>
              </a:rPr>
              <a:t> </a:t>
            </a:r>
            <a:r>
              <a:rPr lang="it-IT" dirty="0" err="1">
                <a:latin typeface="Raleway" panose="020B0503030101060003" pitchFamily="34" charset="0"/>
              </a:rPr>
              <a:t>method</a:t>
            </a:r>
            <a:endParaRPr lang="it-IT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Pipe-line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Word </a:t>
            </a:r>
            <a:r>
              <a:rPr lang="it-IT" dirty="0" err="1">
                <a:latin typeface="Raleway" panose="020B0503030101060003" pitchFamily="34" charset="0"/>
              </a:rPr>
              <a:t>division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Delete stop-</a:t>
            </a:r>
            <a:r>
              <a:rPr lang="it-IT" dirty="0" err="1">
                <a:latin typeface="Raleway" panose="020B0503030101060003" pitchFamily="34" charset="0"/>
              </a:rPr>
              <a:t>words</a:t>
            </a:r>
            <a:r>
              <a:rPr lang="it-IT" dirty="0">
                <a:latin typeface="Raleway" panose="020B0503030101060003" pitchFamily="34" charset="0"/>
              </a:rPr>
              <a:t> &amp; special </a:t>
            </a:r>
            <a:r>
              <a:rPr lang="it-IT" dirty="0" err="1">
                <a:latin typeface="Raleway" panose="020B0503030101060003" pitchFamily="34" charset="0"/>
              </a:rPr>
              <a:t>charactars</a:t>
            </a:r>
            <a:r>
              <a:rPr lang="it-IT" dirty="0">
                <a:latin typeface="Raleway" panose="020B0503030101060003" pitchFamily="34" charset="0"/>
              </a:rPr>
              <a:t>*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Delete double </a:t>
            </a:r>
            <a:r>
              <a:rPr lang="it-IT" dirty="0" err="1">
                <a:latin typeface="Raleway" panose="020B0503030101060003" pitchFamily="34" charset="0"/>
              </a:rPr>
              <a:t>spaces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Lower case</a:t>
            </a:r>
          </a:p>
          <a:p>
            <a:pPr marL="285750" indent="-285750">
              <a:buFont typeface="+mj-lt"/>
              <a:buAutoNum type="arabicPeriod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Lemming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 flipH="1">
            <a:off x="3509553" y="3944728"/>
            <a:ext cx="1384663" cy="879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69410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724412" y="2442473"/>
            <a:ext cx="413995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Text 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B)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Per ogni pagina si memorizza: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Testo pulito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Testo </a:t>
            </a:r>
            <a:r>
              <a:rPr lang="it-IT" dirty="0" err="1">
                <a:latin typeface="Raleway" panose="020B0503030101060003" pitchFamily="34" charset="0"/>
              </a:rPr>
              <a:t>raw</a:t>
            </a:r>
            <a:endParaRPr lang="it-IT" dirty="0">
              <a:latin typeface="Raleway" panose="020B05030301010600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Path</a:t>
            </a:r>
            <a:r>
              <a:rPr lang="it-IT" dirty="0">
                <a:latin typeface="Raleway" panose="020B0503030101060003" pitchFamily="34" charset="0"/>
              </a:rPr>
              <a:t> File# page</a:t>
            </a:r>
          </a:p>
          <a:p>
            <a:pPr lvl="1"/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Utilizzato per l’addestramento del modello LDA e creazione dell’indice </a:t>
            </a:r>
            <a:r>
              <a:rPr lang="it-IT" dirty="0" err="1">
                <a:latin typeface="Raleway" panose="020B0503030101060003" pitchFamily="34" charset="0"/>
              </a:rPr>
              <a:t>Lucene</a:t>
            </a: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Utilizzato per generare l’output </a:t>
            </a:r>
          </a:p>
        </p:txBody>
      </p:sp>
      <p:sp>
        <p:nvSpPr>
          <p:cNvPr id="10" name="Rettangolo 9"/>
          <p:cNvSpPr/>
          <p:nvPr/>
        </p:nvSpPr>
        <p:spPr>
          <a:xfrm flipH="1">
            <a:off x="4998719" y="3605349"/>
            <a:ext cx="905690" cy="1593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66467"/>
      </p:ext>
    </p:extLst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40723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LDA Model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Addestrato sulle pagine estratte e testo pulito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Trasforma il testo in BOW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Computa per ogni pagina una lista di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associati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 i </a:t>
            </a:r>
            <a:r>
              <a:rPr lang="it-IT" dirty="0" err="1">
                <a:latin typeface="Raleway" panose="020B0503030101060003" pitchFamily="34" charset="0"/>
              </a:rPr>
              <a:t>risutati</a:t>
            </a:r>
            <a:r>
              <a:rPr lang="it-IT" dirty="0">
                <a:latin typeface="Raleway" panose="020B0503030101060003" pitchFamily="34" charset="0"/>
              </a:rPr>
              <a:t> nel Doc2Topic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8" y="3361509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977868"/>
      </p:ext>
    </p:extLst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2770011"/>
            <a:ext cx="381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Lucene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WhitespaceAnalayzer</a:t>
            </a: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createNGramAnalyzer</a:t>
            </a:r>
            <a:endParaRPr lang="it-IT" dirty="0">
              <a:latin typeface="Raleway" panose="020B0503030101060003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04409" y="4310743"/>
            <a:ext cx="1739265" cy="766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8234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020389" y="2229394"/>
            <a:ext cx="3605348" cy="343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236986" y="1802674"/>
            <a:ext cx="388740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Retrieve</a:t>
            </a:r>
            <a:endParaRPr lang="it-IT" sz="2400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La </a:t>
            </a:r>
            <a:r>
              <a:rPr lang="it-IT" dirty="0" err="1">
                <a:latin typeface="Raleway" panose="020B0503030101060003" pitchFamily="34" charset="0"/>
              </a:rPr>
              <a:t>query</a:t>
            </a:r>
            <a:r>
              <a:rPr lang="it-IT" dirty="0">
                <a:latin typeface="Raleway" panose="020B0503030101060003" pitchFamily="34" charset="0"/>
              </a:rPr>
              <a:t> subisce il medesimo processo di pulizia del testo dei documenti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LDA model: la </a:t>
            </a:r>
            <a:r>
              <a:rPr lang="it-IT" dirty="0" err="1">
                <a:latin typeface="Raleway" panose="020B0503030101060003" pitchFamily="34" charset="0"/>
              </a:rPr>
              <a:t>query</a:t>
            </a:r>
            <a:r>
              <a:rPr lang="it-IT" dirty="0">
                <a:latin typeface="Raleway" panose="020B0503030101060003" pitchFamily="34" charset="0"/>
              </a:rPr>
              <a:t> viene utilizzata per computare 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associati dai cui si individuano i documenti più affini con i </a:t>
            </a:r>
            <a:r>
              <a:rPr lang="it-IT" dirty="0" err="1">
                <a:latin typeface="Raleway" panose="020B0503030101060003" pitchFamily="34" charset="0"/>
              </a:rPr>
              <a:t>topic</a:t>
            </a:r>
            <a:r>
              <a:rPr lang="it-IT" dirty="0">
                <a:latin typeface="Raleway" panose="020B0503030101060003" pitchFamily="34" charset="0"/>
              </a:rPr>
              <a:t> trovati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Lucene</a:t>
            </a:r>
            <a:r>
              <a:rPr lang="it-IT" dirty="0">
                <a:latin typeface="Raleway" panose="020B0503030101060003" pitchFamily="34" charset="0"/>
              </a:rPr>
              <a:t>: </a:t>
            </a:r>
            <a:r>
              <a:rPr lang="it-IT" dirty="0" smtClean="0">
                <a:latin typeface="Raleway" panose="020B0503030101060003" pitchFamily="34" charset="0"/>
              </a:rPr>
              <a:t>accesso all’indice invertito e acquisizione documenti rilevanti</a:t>
            </a:r>
            <a:endParaRPr lang="it-IT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70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Querying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Querying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70378"/>
            <a:ext cx="7491188" cy="348617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 flipH="1">
            <a:off x="5625737" y="2229394"/>
            <a:ext cx="1036320" cy="224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xmlns="" id="{1617B36C-D261-C5B9-233F-1EA5999D069A}"/>
                  </a:ext>
                </a:extLst>
              </p:cNvPr>
              <p:cNvSpPr txBox="1"/>
              <p:nvPr/>
            </p:nvSpPr>
            <p:spPr>
              <a:xfrm>
                <a:off x="6143897" y="5085076"/>
                <a:ext cx="488774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𝐿𝑢𝑐𝑒𝑛𝑒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617B36C-D261-C5B9-233F-1EA5999D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97" y="5085076"/>
                <a:ext cx="4887748" cy="299249"/>
              </a:xfrm>
              <a:prstGeom prst="rect">
                <a:avLst/>
              </a:prstGeom>
              <a:blipFill>
                <a:blip r:embed="rId3"/>
                <a:stretch>
                  <a:fillRect l="-249" b="-306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32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Test-set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Test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55039" y="2248814"/>
            <a:ext cx="94580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>
                <a:latin typeface="Raleway" panose="020B0503030101060003" pitchFamily="34" charset="0"/>
              </a:rPr>
              <a:t>3 (+1) corpus specifici in corsi di studio </a:t>
            </a:r>
            <a:r>
              <a:rPr lang="it-IT" sz="2200" dirty="0" smtClean="0">
                <a:latin typeface="Raleway" panose="020B0503030101060003" pitchFamily="34" charset="0"/>
              </a:rPr>
              <a:t>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latin typeface="Raleway" panose="020B0503030101060003" pitchFamily="34" charset="0"/>
              </a:rPr>
              <a:t>N pagine etichettate (</a:t>
            </a:r>
            <a:r>
              <a:rPr lang="it-IT" sz="2200" i="1" dirty="0" smtClean="0">
                <a:latin typeface="Raleway" panose="020B0503030101060003" pitchFamily="34" charset="0"/>
              </a:rPr>
              <a:t>associate a specifici argomenti</a:t>
            </a:r>
            <a:r>
              <a:rPr lang="it-IT" sz="2200" dirty="0" smtClean="0">
                <a:latin typeface="Raleway" panose="020B0503030101060003" pitchFamily="34" charset="0"/>
              </a:rPr>
              <a:t>)</a:t>
            </a:r>
            <a:endParaRPr lang="it-IT" sz="22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dirty="0">
                <a:latin typeface="Raleway" panose="020B0503030101060003" pitchFamily="34" charset="0"/>
              </a:rPr>
              <a:t>Corsi di studio analizzati: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Ing. Informatica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Economia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>
                <a:latin typeface="Raleway" panose="020B0503030101060003" pitchFamily="34" charset="0"/>
              </a:rPr>
              <a:t>Architettura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-</a:t>
            </a:r>
            <a:r>
              <a:rPr lang="it-IT" sz="2000" dirty="0" smtClean="0">
                <a:latin typeface="Raleway" panose="020B0503030101060003" pitchFamily="34" charset="0"/>
              </a:rPr>
              <a:t>in-</a:t>
            </a:r>
            <a:r>
              <a:rPr lang="it-IT" sz="2000" dirty="0" err="1" smtClean="0">
                <a:latin typeface="Raleway" panose="020B0503030101060003" pitchFamily="34" charset="0"/>
              </a:rPr>
              <a:t>one</a:t>
            </a:r>
            <a:r>
              <a:rPr lang="it-IT" sz="2000" dirty="0" smtClean="0">
                <a:latin typeface="Raleway" panose="020B0503030101060003" pitchFamily="34" charset="0"/>
              </a:rPr>
              <a:t> 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711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Tipologie di test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3423253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User </a:t>
            </a:r>
            <a:r>
              <a:rPr lang="it-IT" sz="2800" dirty="0" err="1">
                <a:latin typeface="Raleway" panose="020B0503030101060003" pitchFamily="34" charset="0"/>
              </a:rPr>
              <a:t>satisfaction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1" y="2138720"/>
            <a:ext cx="9458037" cy="9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Lucene: [inventiamo una metrica]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489131" y="1592320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latin typeface="Raleway" panose="020B0503030101060003" pitchFamily="34" charset="0"/>
              </a:rPr>
              <a:t>Accuracy</a:t>
            </a:r>
            <a:r>
              <a:rPr lang="it-IT" sz="2800" dirty="0" smtClean="0">
                <a:latin typeface="Raleway" panose="020B0503030101060003" pitchFamily="34" charset="0"/>
              </a:rPr>
              <a:t> and Performance</a:t>
            </a:r>
            <a:endParaRPr lang="it-IT" sz="2800" dirty="0">
              <a:latin typeface="Raleway" panose="020B0503030101060003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946330" y="4015418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Utilità per i 3 studenti analizzati su 10 </a:t>
            </a:r>
            <a:r>
              <a:rPr lang="it-IT" sz="2000" dirty="0" err="1">
                <a:latin typeface="Raleway" panose="020B0503030101060003" pitchFamily="34" charset="0"/>
              </a:rPr>
              <a:t>query</a:t>
            </a:r>
            <a:endParaRPr lang="it-IT" sz="20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544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6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7" name="CasellaDiTesto 50">
            <a:extLst>
              <a:ext uri="{FF2B5EF4-FFF2-40B4-BE49-F238E27FC236}">
                <a16:creationId xmlns:a16="http://schemas.microsoft.com/office/drawing/2014/main" xmlns="" id="{CF68CB9F-7D6D-5FC6-0526-088F1016E48F}"/>
              </a:ext>
            </a:extLst>
          </p:cNvPr>
          <p:cNvSpPr txBox="1"/>
          <p:nvPr/>
        </p:nvSpPr>
        <p:spPr>
          <a:xfrm>
            <a:off x="420022" y="2881086"/>
            <a:ext cx="11771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Motivo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La ricerca di uno o più pdf che trattano uno specifico argomento risulta essere molto onerosa.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 File </a:t>
            </a:r>
            <a:r>
              <a:rPr lang="it-IT" sz="2000" dirty="0" err="1">
                <a:latin typeface="Raleway" panose="020B0503030101060003" pitchFamily="34" charset="0"/>
              </a:rPr>
              <a:t>system</a:t>
            </a:r>
            <a:r>
              <a:rPr lang="it-IT" sz="2000" dirty="0">
                <a:latin typeface="Raleway" panose="020B0503030101060003" pitchFamily="34" charset="0"/>
              </a:rPr>
              <a:t> non implementano ricerche semantiche (solo </a:t>
            </a:r>
            <a:r>
              <a:rPr lang="it-IT" sz="2000" dirty="0" err="1">
                <a:latin typeface="Raleway" panose="020B0503030101060003" pitchFamily="34" charset="0"/>
              </a:rPr>
              <a:t>grep</a:t>
            </a:r>
            <a:r>
              <a:rPr lang="it-IT" sz="2000" dirty="0">
                <a:latin typeface="Raleway" panose="020B0503030101060003" pitchFamily="34" charset="0"/>
              </a:rPr>
              <a:t>)</a:t>
            </a:r>
          </a:p>
          <a:p>
            <a:pPr lvl="1"/>
            <a:endParaRPr lang="it-IT" sz="2000" dirty="0">
              <a:latin typeface="Raleway" panose="020B0503030101060003" pitchFamily="34" charset="0"/>
            </a:endParaRPr>
          </a:p>
          <a:p>
            <a:pPr lvl="1"/>
            <a:r>
              <a:rPr lang="it-IT" sz="2000" dirty="0">
                <a:latin typeface="Raleway" panose="020B0503030101060003" pitchFamily="34" charset="0"/>
              </a:rPr>
              <a:t/>
            </a:r>
            <a:br>
              <a:rPr lang="it-IT" sz="2000" dirty="0">
                <a:latin typeface="Raleway" panose="020B0503030101060003" pitchFamily="34" charset="0"/>
              </a:rPr>
            </a:br>
            <a:endParaRPr lang="it-IT" sz="2000" dirty="0">
              <a:latin typeface="Raleway" panose="020B0503030101060003" pitchFamily="34" charset="0"/>
            </a:endParaRPr>
          </a:p>
        </p:txBody>
      </p:sp>
      <p:sp>
        <p:nvSpPr>
          <p:cNvPr id="8" name="CasellaDiTesto 51">
            <a:extLst>
              <a:ext uri="{FF2B5EF4-FFF2-40B4-BE49-F238E27FC236}">
                <a16:creationId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20022" y="1529678"/>
            <a:ext cx="1122333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chemeClr val="tx1"/>
                </a:solidFill>
                <a:latin typeface="Raleway" panose="020B0503030101060003" pitchFamily="34" charset="0"/>
              </a:rPr>
              <a:t>Scopo</a:t>
            </a:r>
          </a:p>
          <a:p>
            <a:endParaRPr lang="it-IT" sz="1400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Rendere più efficiente la ricerca di documenti testuali all’interno del proprio direttorio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3650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LDA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49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  <a:r>
              <a:rPr lang="it-IT" sz="2000" dirty="0" err="1">
                <a:latin typeface="Raleway" panose="020B0503030101060003" pitchFamily="34" charset="0"/>
              </a:rPr>
              <a:t>Coherence</a:t>
            </a:r>
            <a:r>
              <a:rPr lang="it-IT" sz="2000" dirty="0">
                <a:latin typeface="Raleway" panose="020B0503030101060003" pitchFamily="34" charset="0"/>
              </a:rPr>
              <a:t>, </a:t>
            </a:r>
            <a:r>
              <a:rPr lang="it-IT" sz="2000" dirty="0" err="1">
                <a:latin typeface="Raleway" panose="020B0503030101060003" pitchFamily="34" charset="0"/>
              </a:rPr>
              <a:t>Perplexity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35810"/>
              </p:ext>
            </p:extLst>
          </p:nvPr>
        </p:nvGraphicFramePr>
        <p:xfrm>
          <a:off x="508265" y="3131713"/>
          <a:ext cx="8277353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xmlns="" val="4121846633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 (max)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Perplexity real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Coherence</a:t>
                      </a: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29,12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15,1189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30,124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FF000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12,33</a:t>
                      </a:r>
                      <a:endParaRPr lang="it-IT" sz="1600" kern="10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rgbClr val="00B050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20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N_Clusters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-&gt;30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Max_topic4Cluster-&gt;4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passes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-&gt;10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Decay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-&gt;0.5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iterazioni-&gt;1000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0.2</a:t>
            </a: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04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LDA (2)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90025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0.78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0.79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0.77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0.76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0.63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0.54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0.58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202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N_Clusters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&gt;30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Max_topic4Cluster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-&gt;4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passes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err="1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Decay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-&gt;0.5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iterazioni-&gt;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600" dirty="0" err="1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it-IT" sz="1600" dirty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rilevanza: 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</a:t>
            </a:r>
            <a:endParaRPr lang="it-IT" sz="1600" dirty="0">
              <a:effectLst/>
              <a:latin typeface="Raleway" panose="020B050303010106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95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Lucene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68786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0.90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0.91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0.82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0.86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0.73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0.64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3574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Final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solution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LDA: </a:t>
            </a:r>
            <a:r>
              <a:rPr lang="it-IT" sz="2000" dirty="0" smtClean="0">
                <a:latin typeface="Raleway" panose="020B0503030101060003" pitchFamily="34" charset="0"/>
              </a:rPr>
              <a:t>Precision, </a:t>
            </a:r>
            <a:r>
              <a:rPr lang="it-IT" sz="2000" dirty="0" err="1" smtClean="0">
                <a:latin typeface="Raleway" panose="020B0503030101060003" pitchFamily="34" charset="0"/>
              </a:rPr>
              <a:t>Recall</a:t>
            </a:r>
            <a:r>
              <a:rPr lang="it-IT" sz="2000" dirty="0" smtClean="0">
                <a:latin typeface="Raleway" panose="020B0503030101060003" pitchFamily="34" charset="0"/>
              </a:rPr>
              <a:t>, F1 media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56774"/>
              </p:ext>
            </p:extLst>
          </p:nvPr>
        </p:nvGraphicFramePr>
        <p:xfrm>
          <a:off x="1474424" y="2898800"/>
          <a:ext cx="6366257" cy="174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745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2039112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err="1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0.89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0.87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0.78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0.85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0.82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0.71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0.63</a:t>
                      </a:r>
                      <a:endParaRPr lang="it-IT" sz="16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0.64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3C64E8C-5D9D-DBCA-98AD-E4E2DBA9DD75}"/>
              </a:ext>
            </a:extLst>
          </p:cNvPr>
          <p:cNvSpPr txBox="1"/>
          <p:nvPr/>
        </p:nvSpPr>
        <p:spPr>
          <a:xfrm>
            <a:off x="8785618" y="3785637"/>
            <a:ext cx="3406382" cy="33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it-IT" sz="1600" dirty="0" smtClean="0"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-</a:t>
            </a:r>
            <a:r>
              <a:rPr lang="it-IT" sz="1600" dirty="0" smtClean="0">
                <a:effectLst/>
                <a:latin typeface="Raleway" panose="020B050303010106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&gt;0.7</a:t>
            </a:r>
            <a:endParaRPr lang="it-IT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2D20633-72A1-3111-E3D8-2DD74431937C}"/>
              </a:ext>
            </a:extLst>
          </p:cNvPr>
          <p:cNvSpPr txBox="1"/>
          <p:nvPr/>
        </p:nvSpPr>
        <p:spPr>
          <a:xfrm>
            <a:off x="8775684" y="3175886"/>
            <a:ext cx="347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Hyperparameters</a:t>
            </a:r>
            <a:endParaRPr lang="it-IT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325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Efficacia: 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User </a:t>
            </a:r>
            <a:r>
              <a:rPr lang="it-IT" sz="3200" dirty="0" err="1" smtClean="0">
                <a:solidFill>
                  <a:schemeClr val="tx1"/>
                </a:solidFill>
                <a:latin typeface="Raleway" panose="020B0503030101060003" pitchFamily="34" charset="0"/>
              </a:rPr>
              <a:t>Satisfaction</a:t>
            </a:r>
            <a:r>
              <a:rPr lang="it-IT" sz="3200" dirty="0" smtClean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Evaluation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5646900-A5FD-7379-CEE8-6D23B907F6B7}"/>
              </a:ext>
            </a:extLst>
          </p:cNvPr>
          <p:cNvSpPr txBox="1"/>
          <p:nvPr/>
        </p:nvSpPr>
        <p:spPr>
          <a:xfrm>
            <a:off x="711199" y="1753660"/>
            <a:ext cx="9458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Stima del soddisfacimento utente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L’utente valuta il risultato ottenuto da una sua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r>
              <a:rPr lang="it-IT" sz="2000" dirty="0" smtClean="0">
                <a:latin typeface="Raleway" panose="020B0503030101060003" pitchFamily="34" charset="0"/>
              </a:rPr>
              <a:t> su un scala 1 a 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 smtClean="0">
                <a:latin typeface="Raleway" panose="020B0503030101060003" pitchFamily="34" charset="0"/>
              </a:rPr>
              <a:t>Nel 4 test-case si pongono le stesse </a:t>
            </a:r>
            <a:r>
              <a:rPr lang="it-IT" sz="2000" dirty="0" err="1" smtClean="0">
                <a:latin typeface="Raleway" panose="020B0503030101060003" pitchFamily="34" charset="0"/>
              </a:rPr>
              <a:t>query</a:t>
            </a:r>
            <a:r>
              <a:rPr lang="it-IT" sz="2000" dirty="0" smtClean="0">
                <a:latin typeface="Raleway" panose="020B0503030101060003" pitchFamily="34" charset="0"/>
              </a:rPr>
              <a:t> sul corpus </a:t>
            </a:r>
            <a:r>
              <a:rPr lang="it-IT" sz="2000" dirty="0" err="1" smtClean="0">
                <a:latin typeface="Raleway" panose="020B0503030101060003" pitchFamily="34" charset="0"/>
              </a:rPr>
              <a:t>All</a:t>
            </a:r>
            <a:r>
              <a:rPr lang="it-IT" sz="2000" dirty="0" smtClean="0">
                <a:latin typeface="Raleway" panose="020B0503030101060003" pitchFamily="34" charset="0"/>
              </a:rPr>
              <a:t>-in</a:t>
            </a:r>
            <a:endParaRPr lang="it-IT" sz="2000" dirty="0">
              <a:latin typeface="Raleway" panose="020B0503030101060003" pitchFamily="34" charset="0"/>
            </a:endParaRPr>
          </a:p>
        </p:txBody>
      </p:sp>
      <p:graphicFrame>
        <p:nvGraphicFramePr>
          <p:cNvPr id="8" name="Tabella 18">
            <a:extLst>
              <a:ext uri="{FF2B5EF4-FFF2-40B4-BE49-F238E27FC236}">
                <a16:creationId xmlns:a16="http://schemas.microsoft.com/office/drawing/2014/main" xmlns="" id="{5022DCE4-AF1C-190F-F5ED-C83286E0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06933"/>
              </p:ext>
            </p:extLst>
          </p:nvPr>
        </p:nvGraphicFramePr>
        <p:xfrm>
          <a:off x="1379533" y="3528528"/>
          <a:ext cx="8066391" cy="200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199">
                  <a:extLst>
                    <a:ext uri="{9D8B030D-6E8A-4147-A177-3AD203B41FA5}">
                      <a16:colId xmlns:a16="http://schemas.microsoft.com/office/drawing/2014/main" xmlns="" val="2848441919"/>
                    </a:ext>
                  </a:extLst>
                </a:gridCol>
                <a:gridCol w="1433589">
                  <a:extLst>
                    <a:ext uri="{9D8B030D-6E8A-4147-A177-3AD203B41FA5}">
                      <a16:colId xmlns:a16="http://schemas.microsoft.com/office/drawing/2014/main" xmlns="" val="3690681005"/>
                    </a:ext>
                  </a:extLst>
                </a:gridCol>
                <a:gridCol w="1181977">
                  <a:extLst>
                    <a:ext uri="{9D8B030D-6E8A-4147-A177-3AD203B41FA5}">
                      <a16:colId xmlns:a16="http://schemas.microsoft.com/office/drawing/2014/main" xmlns="" val="1718640456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xmlns="" val="1893298888"/>
                    </a:ext>
                  </a:extLst>
                </a:gridCol>
                <a:gridCol w="1574829"/>
                <a:gridCol w="1574829"/>
              </a:tblGrid>
              <a:tr h="94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case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Query1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 smtClean="0">
                          <a:solidFill>
                            <a:srgbClr val="FFFFFF"/>
                          </a:solidFill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Query5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04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028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081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8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8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416763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smtClean="0">
                          <a:effectLst/>
                          <a:latin typeface="Raleway" panose="020B05030301010600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endParaRPr lang="it-IT" sz="1600" kern="100" dirty="0">
                        <a:effectLst/>
                        <a:latin typeface="Raleway" panose="020B05030301010600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effectLst/>
                          <a:latin typeface="Raleway" panose="020B0503030101060003" pitchFamily="34" charset="0"/>
                        </a:rPr>
                        <a:t>7</a:t>
                      </a:r>
                      <a:endParaRPr lang="it-IT" sz="1800" b="0" i="0" u="none" strike="noStrike" dirty="0"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6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6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Raleway" panose="020B0503030101060003" pitchFamily="34" charset="0"/>
                        </a:rPr>
                        <a:t>5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Raleway" panose="020B0503030101060003" pitchFamily="34" charset="0"/>
                      </a:endParaRPr>
                    </a:p>
                  </a:txBody>
                  <a:tcPr marL="68580" marR="68580" marT="7620" marB="0" anchor="ctr"/>
                </a:tc>
                <a:extLst>
                  <a:ext uri="{0D108BD9-81ED-4DB2-BD59-A6C34878D82A}">
                    <a16:rowId xmlns:a16="http://schemas.microsoft.com/office/drawing/2014/main" xmlns="" val="1411036552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BE10FF2-C04A-20CD-E794-D40624E3162E}"/>
              </a:ext>
            </a:extLst>
          </p:cNvPr>
          <p:cNvSpPr txBox="1"/>
          <p:nvPr/>
        </p:nvSpPr>
        <p:spPr>
          <a:xfrm>
            <a:off x="354850" y="1083733"/>
            <a:ext cx="11473083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kern="1200">
                <a:solidFill>
                  <a:srgbClr val="000000"/>
                </a:solidFill>
                <a:effectLst/>
                <a:latin typeface="Raleway" panose="020B0503030101060003" pitchFamily="34" charset="0"/>
                <a:ea typeface="+mn-ea"/>
                <a:cs typeface="+mn-cs"/>
              </a:rPr>
              <a:t>Metrica</a:t>
            </a:r>
            <a:endParaRPr lang="it-IT" sz="2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336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Punti di miglioramento</a:t>
            </a: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Altro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8309" y="1732957"/>
            <a:ext cx="1150608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Nuove </a:t>
            </a:r>
            <a:r>
              <a:rPr lang="it-IT" sz="2400" dirty="0" err="1">
                <a:latin typeface="Raleway" panose="020B0503030101060003" pitchFamily="34" charset="0"/>
              </a:rPr>
              <a:t>features</a:t>
            </a:r>
            <a:r>
              <a:rPr lang="it-IT" sz="2400" dirty="0">
                <a:latin typeface="Raleway" panose="020B0503030101060003" pitchFamily="34" charset="0"/>
              </a:rPr>
              <a:t> (per IR)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User </a:t>
            </a:r>
            <a:r>
              <a:rPr lang="it-IT" dirty="0" err="1">
                <a:latin typeface="Raleway" panose="020B0503030101060003" pitchFamily="34" charset="0"/>
              </a:rPr>
              <a:t>tag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POS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Sistemi di supporto (per generalizzare il sistema)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Machine </a:t>
            </a:r>
            <a:r>
              <a:rPr lang="it-IT" dirty="0" err="1">
                <a:latin typeface="Raleway" panose="020B0503030101060003" pitchFamily="34" charset="0"/>
              </a:rPr>
              <a:t>translation</a:t>
            </a:r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 err="1">
                <a:latin typeface="Raleway" panose="020B0503030101060003" pitchFamily="34" charset="0"/>
              </a:rPr>
              <a:t>Embeddings</a:t>
            </a:r>
            <a:r>
              <a:rPr lang="it-IT" sz="2400" dirty="0">
                <a:latin typeface="Raleway" panose="020B0503030101060003" pitchFamily="34" charset="0"/>
              </a:rPr>
              <a:t> (per migliorare l’</a:t>
            </a:r>
            <a:r>
              <a:rPr lang="it-IT" sz="2400" dirty="0" err="1">
                <a:latin typeface="Raleway" panose="020B0503030101060003" pitchFamily="34" charset="0"/>
              </a:rPr>
              <a:t>efficicacia</a:t>
            </a:r>
            <a:r>
              <a:rPr lang="it-IT" sz="2400" dirty="0">
                <a:latin typeface="Raleway" panose="020B0503030101060003" pitchFamily="34" charset="0"/>
              </a:rPr>
              <a:t>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Utilizzo </a:t>
            </a:r>
            <a:r>
              <a:rPr lang="it-IT" dirty="0" err="1">
                <a:latin typeface="Raleway" panose="020B0503030101060003" pitchFamily="34" charset="0"/>
              </a:rPr>
              <a:t>embedding</a:t>
            </a:r>
            <a:r>
              <a:rPr lang="it-IT" dirty="0">
                <a:latin typeface="Raleway" panose="020B0503030101060003" pitchFamily="34" charset="0"/>
              </a:rPr>
              <a:t> più complessi </a:t>
            </a:r>
          </a:p>
          <a:p>
            <a:r>
              <a:rPr lang="it-IT" sz="2800" dirty="0">
                <a:latin typeface="Raleway" panose="020B0503030101060003" pitchFamily="34" charset="0"/>
              </a:rPr>
              <a:t>  </a:t>
            </a:r>
            <a:endParaRPr lang="it-IT" b="1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5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Papers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Conclusioni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30926" y="1297529"/>
            <a:ext cx="1219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Papers</a:t>
            </a:r>
            <a:endParaRPr lang="it-IT" sz="2800" dirty="0">
              <a:latin typeface="Raleway" panose="020B0503030101060003" pitchFamily="34" charset="0"/>
            </a:endParaRP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[1] A. S. Foundation. “Apache Lucene - Scoring.” (2011), indirizzo: http://lucene.apache.org/java/3_4_0/scoring.html.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[2] D.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Blei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A. Ng e M. Jordan, “Latent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Dirichlet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Allocation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,” vol. 3, gen. 2001, pp. 601–608.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[3] Apache Software Foundation, Hadoop, ver. 0.20.2, 19 feb. 2010. indirizzo: </a:t>
            </a:r>
            <a:r>
              <a:rPr lang="it-IT" sz="1600" b="0" i="0" dirty="0">
                <a:effectLst/>
                <a:latin typeface="Raleway" panose="020B0503030101060003" pitchFamily="34" charset="0"/>
                <a:hlinkClick r:id="rId2"/>
              </a:rPr>
              <a:t>https://hadoop.apache.org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[4] M.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Fenniak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PyPDF2: A PDF toolkit for Python, https://github.com/mstamy2/PyPDF2, Version 1.26.0,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[5] S.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Canny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python-pptx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, MIT License (MIT). indirizzo: https://github.com/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scanny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/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python-pptx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0" i="0" dirty="0">
                <a:effectLst/>
                <a:latin typeface="Raleway" panose="020B0503030101060003" pitchFamily="34" charset="0"/>
              </a:rPr>
              <a:t>[6] S. Bird, E. Klein e </a:t>
            </a:r>
            <a:r>
              <a:rPr lang="it-IT" sz="1600" b="0" i="0" dirty="0" err="1">
                <a:effectLst/>
                <a:latin typeface="Raleway" panose="020B0503030101060003" pitchFamily="34" charset="0"/>
              </a:rPr>
              <a:t>E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. Loper, Natural language processing with Python:</a:t>
            </a:r>
            <a:r>
              <a:rPr lang="it-IT" sz="1600" dirty="0">
                <a:latin typeface="Raleway" panose="020B0503030101060003" pitchFamily="34" charset="0"/>
              </a:rPr>
              <a:t/>
            </a:r>
            <a:br>
              <a:rPr lang="it-IT" sz="1600" dirty="0">
                <a:latin typeface="Raleway" panose="020B0503030101060003" pitchFamily="34" charset="0"/>
              </a:rPr>
            </a:br>
            <a:r>
              <a:rPr lang="it-IT" sz="1600" b="0" i="0" dirty="0" err="1">
                <a:effectLst/>
                <a:latin typeface="Raleway" panose="020B0503030101060003" pitchFamily="34" charset="0"/>
              </a:rPr>
              <a:t>analyzing</a:t>
            </a:r>
            <a:r>
              <a:rPr lang="it-IT" sz="1600" b="0" i="0" dirty="0">
                <a:effectLst/>
                <a:latin typeface="Raleway" panose="020B0503030101060003" pitchFamily="34" charset="0"/>
              </a:rPr>
              <a:t> text with the natural language toolkit. ” O’Reilly Media, Inc.”,2009.</a:t>
            </a:r>
            <a:r>
              <a:rPr lang="it-IT" sz="1600" dirty="0">
                <a:latin typeface="Raleway" panose="020B0503030101060003" pitchFamily="34" charset="0"/>
              </a:rPr>
              <a:t> 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r>
              <a:rPr lang="it-IT" sz="2800" dirty="0" smtClean="0">
                <a:latin typeface="Raleway" panose="020B0503030101060003" pitchFamily="34" charset="0"/>
              </a:rPr>
              <a:t>Progetti </a:t>
            </a:r>
            <a:r>
              <a:rPr lang="it-IT" sz="2800" dirty="0">
                <a:latin typeface="Raleway" panose="020B0503030101060003" pitchFamily="34" charset="0"/>
              </a:rPr>
              <a:t>collegati</a:t>
            </a:r>
          </a:p>
          <a:p>
            <a:endParaRPr lang="it-IT" sz="14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Big Data Analytics: LDA (</a:t>
            </a:r>
            <a:r>
              <a:rPr lang="it-IT" i="1" dirty="0">
                <a:latin typeface="Raleway" panose="020B0503030101060003" pitchFamily="34" charset="0"/>
              </a:rPr>
              <a:t>topic search</a:t>
            </a:r>
            <a:r>
              <a:rPr lang="it-IT" dirty="0">
                <a:latin typeface="Raleway" panose="020B05030301010600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6579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nhfEZWGGg6grZrVwqf_ZFi6WZN1ZOJwFyodxZsUrUDwDonpR8BWedMxrG1czTSXNhYhqhLushYCm5fMC7D99QZ7vpn4LAjm9i7SDRnpoJGA0TdVV5J8BDVeTHuDKKljo9P3L6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03" y="5061784"/>
            <a:ext cx="1652792" cy="8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530903" y="2518566"/>
            <a:ext cx="8110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>
                <a:latin typeface="Raleway" panose="020B0503030101060003" pitchFamily="34" charset="0"/>
              </a:rPr>
              <a:t>GRAZIE A TUTTI PER L’ATTENZIONE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805694" y="540874"/>
            <a:ext cx="25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Roma, (?) (?) 202(?)</a:t>
            </a:r>
          </a:p>
        </p:txBody>
      </p:sp>
    </p:spTree>
    <p:extLst>
      <p:ext uri="{BB962C8B-B14F-4D97-AF65-F5344CB8AC3E}">
        <p14:creationId xmlns:p14="http://schemas.microsoft.com/office/powerpoint/2010/main" val="386096000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Use Case 1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7" name="CasellaDiTesto 51">
            <a:extLst>
              <a:ext uri="{FF2B5EF4-FFF2-40B4-BE49-F238E27FC236}">
                <a16:creationId xmlns:a16="http://schemas.microsoft.com/office/drawing/2014/main" xmlns="" id="{8CCD2AD3-91B9-C9F6-08D0-5A5CCA67C4F9}"/>
              </a:ext>
            </a:extLst>
          </p:cNvPr>
          <p:cNvSpPr txBox="1"/>
          <p:nvPr/>
        </p:nvSpPr>
        <p:spPr>
          <a:xfrm>
            <a:off x="471780" y="1538305"/>
            <a:ext cx="112233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latin typeface="Raleway" panose="020B0503030101060003" pitchFamily="34" charset="0"/>
              </a:rPr>
              <a:t>Problema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Insieme di documenti (pdf) dei vari corsi universitari.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Diversi corsi possono trattare argomenti uguali o simili.</a:t>
            </a:r>
          </a:p>
          <a:p>
            <a:endParaRPr lang="it-IT" sz="2400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Soluzione Attuale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Lo studente deve fare una ricerca manuale, quindi: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200" dirty="0">
              <a:latin typeface="Raleway" panose="020B05030301010600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corso è stato trattato un determinato 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Ricordare e trovare in quale pdf del corso è contenuto l’argomento;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Trovare la slide in cui è trattato l’argomento.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4732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Sintesi problema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Problema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10550" y="1613140"/>
            <a:ext cx="112718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Sintesi problema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Necessità di recuperare informazioni riguardanti un determinato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dai pdf dei vari corsi.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Raleway" panose="020B0503030101060003" pitchFamily="34" charset="0"/>
            </a:endParaRPr>
          </a:p>
          <a:p>
            <a:endParaRPr lang="it-IT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125418" y="3562710"/>
            <a:ext cx="40457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Soluzioni attuali</a:t>
            </a:r>
          </a:p>
          <a:p>
            <a:endParaRPr lang="it-IT" sz="12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Grep</a:t>
            </a:r>
            <a:r>
              <a:rPr lang="it-IT" dirty="0">
                <a:latin typeface="Raleway" panose="020B0503030101060003" pitchFamily="34" charset="0"/>
              </a:rPr>
              <a:t> (?)</a:t>
            </a:r>
          </a:p>
          <a:p>
            <a:endParaRPr lang="it-IT" dirty="0">
              <a:latin typeface="Raleway" panose="020B0503030101060003" pitchFamily="34" charset="0"/>
            </a:endParaRPr>
          </a:p>
          <a:p>
            <a:r>
              <a:rPr lang="it-IT" sz="2400" dirty="0">
                <a:latin typeface="Raleway" panose="020B0503030101060003" pitchFamily="34" charset="0"/>
              </a:rPr>
              <a:t>Contro</a:t>
            </a:r>
          </a:p>
          <a:p>
            <a:endParaRPr lang="it-IT" sz="16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Dispendioso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latin typeface="Raleway" panose="020B0503030101060003" pitchFamily="34" charset="0"/>
              </a:rPr>
              <a:t>Effort</a:t>
            </a:r>
            <a:r>
              <a:rPr lang="it-IT" dirty="0">
                <a:latin typeface="Raleway" panose="020B0503030101060003" pitchFamily="34" charset="0"/>
              </a:rPr>
              <a:t> utente molto alta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4" y="3347791"/>
            <a:ext cx="5668422" cy="2971142"/>
          </a:xfrm>
          <a:prstGeom prst="rect">
            <a:avLst/>
          </a:prstGeom>
        </p:spPr>
      </p:pic>
      <p:sp>
        <p:nvSpPr>
          <p:cNvPr id="7" name="Freccia in su 6"/>
          <p:cNvSpPr/>
          <p:nvPr/>
        </p:nvSpPr>
        <p:spPr>
          <a:xfrm rot="5248607">
            <a:off x="2818641" y="4458876"/>
            <a:ext cx="454529" cy="6858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 rot="3619293">
            <a:off x="3184995" y="5067759"/>
            <a:ext cx="451791" cy="8559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3195961" y="3923930"/>
            <a:ext cx="362227" cy="514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444642" y="4747650"/>
            <a:ext cx="449913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4110362" y="4747650"/>
            <a:ext cx="357416" cy="516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971719" y="4027799"/>
            <a:ext cx="412231" cy="531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7912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LILL-AI - </a:t>
            </a:r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endParaRPr lang="it-IT" sz="3200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Soluzione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2415614"/>
            <a:ext cx="9144000" cy="37490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</a:t>
            </a:r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3456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LILL-AI - Query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Soluzione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2379384"/>
            <a:ext cx="8639268" cy="40204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LILL-AI - Query</a:t>
            </a:r>
          </a:p>
        </p:txBody>
      </p:sp>
    </p:spTree>
    <p:extLst>
      <p:ext uri="{BB962C8B-B14F-4D97-AF65-F5344CB8AC3E}">
        <p14:creationId xmlns:p14="http://schemas.microsoft.com/office/powerpoint/2010/main" val="2961186843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Lucene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37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Libreria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Indicizzazione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Ricerca testuale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Ranking dei risultati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Gestione dell’analisi del testo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Supporto multilingua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Scalabilità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Integrazione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Funzionalità principali</a:t>
            </a:r>
          </a:p>
        </p:txBody>
      </p:sp>
      <p:pic>
        <p:nvPicPr>
          <p:cNvPr id="1026" name="Picture 2" descr="Lucene - Search Operation">
            <a:extLst>
              <a:ext uri="{FF2B5EF4-FFF2-40B4-BE49-F238E27FC236}">
                <a16:creationId xmlns:a16="http://schemas.microsoft.com/office/drawing/2014/main" xmlns="" id="{1F030C08-7965-6B6E-6277-94402D7A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996895"/>
            <a:ext cx="6015037" cy="361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6009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LDA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8561ECE-0736-E0FC-8CBB-C4D0F6E6570A}"/>
              </a:ext>
            </a:extLst>
          </p:cNvPr>
          <p:cNvSpPr txBox="1"/>
          <p:nvPr/>
        </p:nvSpPr>
        <p:spPr>
          <a:xfrm>
            <a:off x="1038266" y="2034136"/>
            <a:ext cx="11075177" cy="14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Permette di individuare «argomenti latenti» in un corpus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documento una distribuzione di probabilità sugli argomenti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Ogni documento può avere più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Raleway" panose="020B0503030101060003" pitchFamily="34" charset="0"/>
              </a:rPr>
              <a:t>LDA model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1FE81600-6D7C-01B7-2070-042048C3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41" y="3576121"/>
            <a:ext cx="4614839" cy="17265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57B6CF36-F7B1-52B0-B0B7-6C82061B605E}"/>
              </a:ext>
            </a:extLst>
          </p:cNvPr>
          <p:cNvSpPr txBox="1"/>
          <p:nvPr/>
        </p:nvSpPr>
        <p:spPr>
          <a:xfrm>
            <a:off x="1038266" y="4145080"/>
            <a:ext cx="6390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Conversione del testo in vettori (BOW)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Analizza co-occorrenze di parole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latin typeface="Raleway" panose="020B0503030101060003" pitchFamily="34" charset="0"/>
              </a:rPr>
              <a:t>Assegna ad ogni pagina del documento una lista di </a:t>
            </a:r>
            <a:r>
              <a:rPr lang="it-IT" sz="2000" dirty="0" err="1">
                <a:latin typeface="Raleway" panose="020B0503030101060003" pitchFamily="34" charset="0"/>
              </a:rPr>
              <a:t>topic</a:t>
            </a:r>
            <a:r>
              <a:rPr lang="it-IT" sz="2000" dirty="0">
                <a:latin typeface="Raleway" panose="020B0503030101060003" pitchFamily="34" charset="0"/>
              </a:rPr>
              <a:t> (in ordine decrescente di probabilità)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297063DE-4C4D-FB8D-68C4-20D18EDC20FB}"/>
              </a:ext>
            </a:extLst>
          </p:cNvPr>
          <p:cNvSpPr txBox="1"/>
          <p:nvPr/>
        </p:nvSpPr>
        <p:spPr>
          <a:xfrm>
            <a:off x="558800" y="3584619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Raleway" panose="020B0503030101060003" pitchFamily="34" charset="0"/>
              </a:rPr>
              <a:t>Operazioni</a:t>
            </a:r>
          </a:p>
        </p:txBody>
      </p:sp>
    </p:spTree>
    <p:extLst>
      <p:ext uri="{BB962C8B-B14F-4D97-AF65-F5344CB8AC3E}">
        <p14:creationId xmlns:p14="http://schemas.microsoft.com/office/powerpoint/2010/main" val="1293017672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45B740-46C0-0F59-BCE6-B6BB98E2D03A}"/>
              </a:ext>
            </a:extLst>
          </p:cNvPr>
          <p:cNvSpPr/>
          <p:nvPr/>
        </p:nvSpPr>
        <p:spPr>
          <a:xfrm>
            <a:off x="2827114" y="31722"/>
            <a:ext cx="9297277" cy="9465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 err="1">
                <a:solidFill>
                  <a:schemeClr val="tx1"/>
                </a:solidFill>
                <a:latin typeface="Raleway" panose="020B0503030101060003" pitchFamily="34" charset="0"/>
              </a:rPr>
              <a:t>Indexing</a:t>
            </a:r>
            <a:r>
              <a:rPr lang="it-IT" sz="32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5" name="CasellaDiTesto 48">
            <a:extLst>
              <a:ext uri="{FF2B5EF4-FFF2-40B4-BE49-F238E27FC236}">
                <a16:creationId xmlns:a16="http://schemas.microsoft.com/office/drawing/2014/main" xmlns="" id="{1C78B549-E0D4-B794-143A-3AE79DE1EDD1}"/>
              </a:ext>
            </a:extLst>
          </p:cNvPr>
          <p:cNvSpPr txBox="1"/>
          <p:nvPr/>
        </p:nvSpPr>
        <p:spPr>
          <a:xfrm>
            <a:off x="47149" y="123259"/>
            <a:ext cx="2739743" cy="595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Raleway" panose="020B0503030101060003" pitchFamily="34" charset="0"/>
              </a:rPr>
              <a:t>LILL-A.I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E494D1A-A850-8664-359F-B5C2EF7FE428}"/>
              </a:ext>
            </a:extLst>
          </p:cNvPr>
          <p:cNvSpPr/>
          <p:nvPr/>
        </p:nvSpPr>
        <p:spPr>
          <a:xfrm>
            <a:off x="2704767" y="31725"/>
            <a:ext cx="101887" cy="930166"/>
          </a:xfrm>
          <a:prstGeom prst="rect">
            <a:avLst/>
          </a:prstGeom>
          <a:solidFill>
            <a:srgbClr val="C8A2C8">
              <a:alpha val="40000"/>
            </a:srgbClr>
          </a:solidFill>
          <a:ln>
            <a:solidFill>
              <a:srgbClr val="C8A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latin typeface="Raleway" panose="020B050303010106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BDFA600A-5721-23F4-E95B-50E923AD9318}"/>
              </a:ext>
            </a:extLst>
          </p:cNvPr>
          <p:cNvSpPr txBox="1"/>
          <p:nvPr/>
        </p:nvSpPr>
        <p:spPr>
          <a:xfrm>
            <a:off x="558800" y="1473675"/>
            <a:ext cx="1130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Raleway" panose="020B0503030101060003" pitchFamily="34" charset="0"/>
              </a:rPr>
              <a:t>Indexing</a:t>
            </a:r>
            <a:endParaRPr lang="it-IT" sz="2800" dirty="0">
              <a:latin typeface="Raleway" panose="020B0503030101060003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92329"/>
            <a:ext cx="7084874" cy="290479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052046" y="1995324"/>
            <a:ext cx="3991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aleway" panose="020B0503030101060003" pitchFamily="34" charset="0"/>
              </a:rPr>
              <a:t>File System</a:t>
            </a:r>
            <a:br>
              <a:rPr lang="it-IT" sz="2400" dirty="0">
                <a:latin typeface="Raleway" panose="020B0503030101060003" pitchFamily="34" charset="0"/>
              </a:rPr>
            </a:b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Dedicato all’utilizzo dell’utente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Libertà di creazione e modifica dei file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011827" y="3742826"/>
            <a:ext cx="407234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Raleway" panose="020B0503030101060003" pitchFamily="34" charset="0"/>
              </a:rPr>
              <a:t>Topology</a:t>
            </a:r>
            <a:r>
              <a:rPr lang="it-IT" sz="2400" dirty="0">
                <a:latin typeface="Raleway" panose="020B0503030101060003" pitchFamily="34" charset="0"/>
              </a:rPr>
              <a:t> (</a:t>
            </a:r>
            <a:r>
              <a:rPr lang="it-IT" sz="2400" dirty="0" err="1">
                <a:latin typeface="Raleway" panose="020B0503030101060003" pitchFamily="34" charset="0"/>
              </a:rPr>
              <a:t>db</a:t>
            </a:r>
            <a:r>
              <a:rPr lang="it-IT" sz="2400" dirty="0">
                <a:latin typeface="Raleway" panose="020B0503030101060003" pitchFamily="34" charset="0"/>
              </a:rPr>
              <a:t> A)</a:t>
            </a:r>
          </a:p>
          <a:p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Utile per accesso diretto ai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100" dirty="0"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Raleway" panose="020B0503030101060003" pitchFamily="34" charset="0"/>
              </a:rPr>
              <a:t>Memorizza per ogni file: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Path</a:t>
            </a:r>
            <a:endParaRPr lang="it-IT" dirty="0">
              <a:latin typeface="Raleway" panose="020B05030301010600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Data Caricamento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Raleway" panose="020B0503030101060003" pitchFamily="34" charset="0"/>
              </a:rPr>
              <a:t>Formato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err="1">
                <a:latin typeface="Raleway" panose="020B0503030101060003" pitchFamily="34" charset="0"/>
              </a:rPr>
              <a:t>Indexed</a:t>
            </a:r>
            <a:r>
              <a:rPr lang="it-IT" dirty="0">
                <a:latin typeface="Raleway" panose="020B0503030101060003" pitchFamily="34" charset="0"/>
              </a:rPr>
              <a:t> (booleano)</a:t>
            </a:r>
          </a:p>
          <a:p>
            <a:endParaRPr lang="it-IT" sz="2400" dirty="0">
              <a:latin typeface="Raleway" panose="020B05030301010600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58800" y="3117669"/>
            <a:ext cx="1862183" cy="269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001761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13208</TotalTime>
  <Words>1049</Words>
  <Application>Microsoft Office PowerPoint</Application>
  <PresentationFormat>Widescreen</PresentationFormat>
  <Paragraphs>393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Raleway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Wissel</dc:creator>
  <cp:lastModifiedBy>MATTEO WISSEL</cp:lastModifiedBy>
  <cp:revision>52</cp:revision>
  <dcterms:created xsi:type="dcterms:W3CDTF">2023-05-13T09:53:40Z</dcterms:created>
  <dcterms:modified xsi:type="dcterms:W3CDTF">2023-09-12T21:24:57Z</dcterms:modified>
</cp:coreProperties>
</file>